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sldIdLst>
    <p:sldId id="256" r:id="rId2"/>
    <p:sldId id="428" r:id="rId3"/>
    <p:sldId id="352" r:id="rId4"/>
    <p:sldId id="339" r:id="rId5"/>
    <p:sldId id="357" r:id="rId6"/>
    <p:sldId id="470" r:id="rId7"/>
    <p:sldId id="427" r:id="rId8"/>
    <p:sldId id="429" r:id="rId9"/>
    <p:sldId id="424" r:id="rId10"/>
    <p:sldId id="425" r:id="rId11"/>
    <p:sldId id="393" r:id="rId12"/>
    <p:sldId id="430" r:id="rId13"/>
    <p:sldId id="433" r:id="rId14"/>
    <p:sldId id="434" r:id="rId15"/>
    <p:sldId id="435" r:id="rId16"/>
    <p:sldId id="431" r:id="rId17"/>
    <p:sldId id="285" r:id="rId18"/>
    <p:sldId id="432" r:id="rId19"/>
    <p:sldId id="436" r:id="rId20"/>
    <p:sldId id="437" r:id="rId21"/>
    <p:sldId id="438" r:id="rId22"/>
    <p:sldId id="439" r:id="rId23"/>
    <p:sldId id="440" r:id="rId24"/>
    <p:sldId id="441" r:id="rId25"/>
    <p:sldId id="442" r:id="rId26"/>
    <p:sldId id="443" r:id="rId27"/>
    <p:sldId id="444" r:id="rId28"/>
    <p:sldId id="445" r:id="rId29"/>
    <p:sldId id="446" r:id="rId30"/>
    <p:sldId id="458" r:id="rId31"/>
    <p:sldId id="447" r:id="rId32"/>
    <p:sldId id="448" r:id="rId33"/>
    <p:sldId id="450" r:id="rId34"/>
    <p:sldId id="451" r:id="rId35"/>
    <p:sldId id="453" r:id="rId36"/>
    <p:sldId id="454" r:id="rId37"/>
    <p:sldId id="452" r:id="rId38"/>
    <p:sldId id="455" r:id="rId39"/>
    <p:sldId id="456" r:id="rId40"/>
    <p:sldId id="358" r:id="rId41"/>
    <p:sldId id="374" r:id="rId42"/>
    <p:sldId id="395" r:id="rId43"/>
    <p:sldId id="396" r:id="rId44"/>
    <p:sldId id="380" r:id="rId45"/>
    <p:sldId id="376" r:id="rId46"/>
    <p:sldId id="489" r:id="rId47"/>
    <p:sldId id="290" r:id="rId48"/>
    <p:sldId id="291" r:id="rId49"/>
    <p:sldId id="353" r:id="rId50"/>
    <p:sldId id="422" r:id="rId51"/>
    <p:sldId id="472" r:id="rId52"/>
    <p:sldId id="473" r:id="rId53"/>
    <p:sldId id="474" r:id="rId54"/>
    <p:sldId id="475" r:id="rId55"/>
    <p:sldId id="476" r:id="rId56"/>
    <p:sldId id="477" r:id="rId57"/>
    <p:sldId id="478" r:id="rId58"/>
    <p:sldId id="469" r:id="rId59"/>
    <p:sldId id="459" r:id="rId60"/>
    <p:sldId id="460" r:id="rId61"/>
    <p:sldId id="461" r:id="rId62"/>
    <p:sldId id="462" r:id="rId63"/>
    <p:sldId id="463" r:id="rId64"/>
    <p:sldId id="464" r:id="rId65"/>
    <p:sldId id="465" r:id="rId66"/>
    <p:sldId id="466" r:id="rId67"/>
    <p:sldId id="467" r:id="rId68"/>
    <p:sldId id="468" r:id="rId69"/>
    <p:sldId id="423"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2" d="100"/>
          <a:sy n="82" d="100"/>
        </p:scale>
        <p:origin x="6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7D96E5-FF1D-4EE7-8720-7A716923FC75}" type="datetimeFigureOut">
              <a:rPr lang="en-US" smtClean="0"/>
              <a:t>3/2/2023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24323B-4E8A-40D9-AD39-22E33FF915EA}" type="slidenum">
              <a:rPr lang="en-US" smtClean="0"/>
              <a:t>‹#›</a:t>
            </a:fld>
            <a:endParaRPr lang="en-US"/>
          </a:p>
        </p:txBody>
      </p:sp>
    </p:spTree>
    <p:extLst>
      <p:ext uri="{BB962C8B-B14F-4D97-AF65-F5344CB8AC3E}">
        <p14:creationId xmlns:p14="http://schemas.microsoft.com/office/powerpoint/2010/main" val="1105962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Intuition for non-sat: once we set x or not x, simplifies to “all possible combinations of y/neg y or z/neg z” Every OR has a different false line in the truth table, so one of them is </a:t>
            </a:r>
            <a:r>
              <a:rPr lang="en-US" dirty="0" err="1"/>
              <a:t>gonna</a:t>
            </a:r>
            <a:r>
              <a:rPr lang="en-US" dirty="0"/>
              <a:t> be false.</a:t>
            </a:r>
          </a:p>
        </p:txBody>
      </p:sp>
      <p:sp>
        <p:nvSpPr>
          <p:cNvPr id="4" name="Slide Number Placeholder 3"/>
          <p:cNvSpPr>
            <a:spLocks noGrp="1"/>
          </p:cNvSpPr>
          <p:nvPr>
            <p:ph type="sldNum" sz="quarter" idx="5"/>
          </p:nvPr>
        </p:nvSpPr>
        <p:spPr/>
        <p:txBody>
          <a:bodyPr/>
          <a:lstStyle/>
          <a:p>
            <a:fld id="{040D8AC9-D3DC-4E07-B6E4-9135121F1B1F}" type="slidenum">
              <a:rPr lang="en-US" smtClean="0"/>
              <a:t>7</a:t>
            </a:fld>
            <a:endParaRPr lang="en-US"/>
          </a:p>
        </p:txBody>
      </p:sp>
    </p:spTree>
    <p:extLst>
      <p:ext uri="{BB962C8B-B14F-4D97-AF65-F5344CB8AC3E}">
        <p14:creationId xmlns:p14="http://schemas.microsoft.com/office/powerpoint/2010/main" val="476188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6DF27C2-390A-4239-A5D0-3BECF0911127}"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248FA-9D69-463B-8CCC-C3189088497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438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56DF27C2-390A-4239-A5D0-3BECF0911127}" type="datetimeFigureOut">
              <a:rPr lang="en-US" smtClean="0"/>
              <a:t>3/2/2023</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EE5248FA-9D69-463B-8CCC-C3189088497F}"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6161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56DF27C2-390A-4239-A5D0-3BECF0911127}" type="datetimeFigureOut">
              <a:rPr lang="en-US" smtClean="0"/>
              <a:t>3/2/2023</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EE5248FA-9D69-463B-8CCC-C3189088497F}"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1807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367675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6DF27C2-390A-4239-A5D0-3BECF0911127}"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248FA-9D69-463B-8CCC-C3189088497F}" type="slidenum">
              <a:rPr lang="en-US" smtClean="0"/>
              <a:t>‹#›</a:t>
            </a:fld>
            <a:endParaRPr lang="en-US"/>
          </a:p>
        </p:txBody>
      </p:sp>
    </p:spTree>
    <p:extLst>
      <p:ext uri="{BB962C8B-B14F-4D97-AF65-F5344CB8AC3E}">
        <p14:creationId xmlns:p14="http://schemas.microsoft.com/office/powerpoint/2010/main" val="1180911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56DF27C2-390A-4239-A5D0-3BECF0911127}" type="datetimeFigureOut">
              <a:rPr lang="en-US" smtClean="0"/>
              <a:t>3/2/2023</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EE5248FA-9D69-463B-8CCC-C3189088497F}"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31363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56DF27C2-390A-4239-A5D0-3BECF0911127}" type="datetimeFigureOut">
              <a:rPr lang="en-US" smtClean="0"/>
              <a:t>3/2/2023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5248FA-9D69-463B-8CCC-C3189088497F}"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3072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DF27C2-390A-4239-A5D0-3BECF0911127}" type="datetimeFigureOut">
              <a:rPr lang="en-US" smtClean="0"/>
              <a:t>3/2/2023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5248FA-9D69-463B-8CCC-C3189088497F}" type="slidenum">
              <a:rPr lang="en-US" smtClean="0"/>
              <a:t>‹#›</a:t>
            </a:fld>
            <a:endParaRPr lang="en-US"/>
          </a:p>
        </p:txBody>
      </p:sp>
    </p:spTree>
    <p:extLst>
      <p:ext uri="{BB962C8B-B14F-4D97-AF65-F5344CB8AC3E}">
        <p14:creationId xmlns:p14="http://schemas.microsoft.com/office/powerpoint/2010/main" val="72664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6DF27C2-390A-4239-A5D0-3BECF0911127}"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248FA-9D69-463B-8CCC-C3189088497F}"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648178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DF27C2-390A-4239-A5D0-3BECF0911127}"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248FA-9D69-463B-8CCC-C3189088497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695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DF27C2-390A-4239-A5D0-3BECF0911127}" type="datetimeFigureOut">
              <a:rPr lang="en-US" smtClean="0"/>
              <a:t>3/2/2023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5248FA-9D69-463B-8CCC-C3189088497F}" type="slidenum">
              <a:rPr lang="en-US" smtClean="0"/>
              <a:t>‹#›</a:t>
            </a:fld>
            <a:endParaRPr lang="en-US"/>
          </a:p>
        </p:txBody>
      </p:sp>
    </p:spTree>
    <p:extLst>
      <p:ext uri="{BB962C8B-B14F-4D97-AF65-F5344CB8AC3E}">
        <p14:creationId xmlns:p14="http://schemas.microsoft.com/office/powerpoint/2010/main" val="2027400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6DF27C2-390A-4239-A5D0-3BECF0911127}"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248FA-9D69-463B-8CCC-C3189088497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294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56DF27C2-390A-4239-A5D0-3BECF0911127}" type="datetimeFigureOut">
              <a:rPr lang="en-US" smtClean="0"/>
              <a:t>3/2/2023</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EE5248FA-9D69-463B-8CCC-C3189088497F}"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819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0.png"/><Relationship Id="rId9" Type="http://schemas.openxmlformats.org/officeDocument/2006/relationships/image" Target="../media/image32.png"/></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70.png"/><Relationship Id="rId9"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6.png"/><Relationship Id="rId7"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1.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6.png"/><Relationship Id="rId7"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44.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44.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44.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51.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25.png"/><Relationship Id="rId4" Type="http://schemas.openxmlformats.org/officeDocument/2006/relationships/image" Target="../media/image461.png"/></Relationships>
</file>

<file path=ppt/slides/_rels/slide3.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110.png"/><Relationship Id="rId4" Type="http://schemas.openxmlformats.org/officeDocument/2006/relationships/image" Target="../media/image100.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25.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31.png"/><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6.png"/><Relationship Id="rId7"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1.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0.png"/><Relationship Id="rId7" Type="http://schemas.openxmlformats.org/officeDocument/2006/relationships/image" Target="../media/image470.png"/><Relationship Id="rId2" Type="http://schemas.openxmlformats.org/officeDocument/2006/relationships/image" Target="../media/image460.png"/><Relationship Id="rId1" Type="http://schemas.openxmlformats.org/officeDocument/2006/relationships/slideLayout" Target="../slideLayouts/slideLayout2.xml"/><Relationship Id="rId6" Type="http://schemas.openxmlformats.org/officeDocument/2006/relationships/image" Target="../media/image550.png"/><Relationship Id="rId4" Type="http://schemas.openxmlformats.org/officeDocument/2006/relationships/image" Target="../media/image530.png"/></Relationships>
</file>

<file path=ppt/slides/_rels/slide43.xml.rels><?xml version="1.0" encoding="UTF-8" standalone="yes"?>
<Relationships xmlns="http://schemas.openxmlformats.org/package/2006/relationships"><Relationship Id="rId3" Type="http://schemas.openxmlformats.org/officeDocument/2006/relationships/image" Target="../media/image520.png"/><Relationship Id="rId7" Type="http://schemas.openxmlformats.org/officeDocument/2006/relationships/image" Target="../media/image480.png"/><Relationship Id="rId2" Type="http://schemas.openxmlformats.org/officeDocument/2006/relationships/image" Target="../media/image460.png"/><Relationship Id="rId1" Type="http://schemas.openxmlformats.org/officeDocument/2006/relationships/slideLayout" Target="../slideLayouts/slideLayout2.xml"/><Relationship Id="rId6" Type="http://schemas.openxmlformats.org/officeDocument/2006/relationships/image" Target="../media/image550.png"/><Relationship Id="rId4" Type="http://schemas.openxmlformats.org/officeDocument/2006/relationships/image" Target="../media/image530.png"/></Relationships>
</file>

<file path=ppt/slides/_rels/slide44.xml.rels><?xml version="1.0" encoding="UTF-8" standalone="yes"?>
<Relationships xmlns="http://schemas.openxmlformats.org/package/2006/relationships"><Relationship Id="rId8" Type="http://schemas.openxmlformats.org/officeDocument/2006/relationships/image" Target="../media/image460.png"/><Relationship Id="rId7" Type="http://schemas.openxmlformats.org/officeDocument/2006/relationships/image" Target="../media/image60.png"/><Relationship Id="rId2" Type="http://schemas.openxmlformats.org/officeDocument/2006/relationships/image" Target="../media/image490.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0.png"/><Relationship Id="rId4" Type="http://schemas.openxmlformats.org/officeDocument/2006/relationships/image" Target="../media/image570.png"/></Relationships>
</file>

<file path=ppt/slides/_rels/slide4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371.png"/></Relationships>
</file>

<file path=ppt/slides/_rels/slide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71.png"/><Relationship Id="rId2" Type="http://schemas.openxmlformats.org/officeDocument/2006/relationships/image" Target="../media/image5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91671-9B69-455D-AC19-C88245C0F00C}"/>
              </a:ext>
            </a:extLst>
          </p:cNvPr>
          <p:cNvSpPr>
            <a:spLocks noGrp="1"/>
          </p:cNvSpPr>
          <p:nvPr>
            <p:ph type="ctrTitle"/>
          </p:nvPr>
        </p:nvSpPr>
        <p:spPr/>
        <p:txBody>
          <a:bodyPr/>
          <a:lstStyle/>
          <a:p>
            <a:r>
              <a:rPr lang="en-US" dirty="0"/>
              <a:t>Even More Reductions</a:t>
            </a:r>
          </a:p>
        </p:txBody>
      </p:sp>
      <p:sp>
        <p:nvSpPr>
          <p:cNvPr id="3" name="Subtitle 2">
            <a:extLst>
              <a:ext uri="{FF2B5EF4-FFF2-40B4-BE49-F238E27FC236}">
                <a16:creationId xmlns:a16="http://schemas.microsoft.com/office/drawing/2014/main" id="{C9E5E4F0-377E-4872-929D-8563ED8AF841}"/>
              </a:ext>
            </a:extLst>
          </p:cNvPr>
          <p:cNvSpPr>
            <a:spLocks noGrp="1"/>
          </p:cNvSpPr>
          <p:nvPr>
            <p:ph type="subTitle" idx="1"/>
          </p:nvPr>
        </p:nvSpPr>
        <p:spPr/>
        <p:txBody>
          <a:bodyPr/>
          <a:lstStyle/>
          <a:p>
            <a:r>
              <a:rPr lang="en-US" dirty="0"/>
              <a:t>CSE 421 Winter 23</a:t>
            </a:r>
          </a:p>
          <a:p>
            <a:r>
              <a:rPr lang="en-US" dirty="0"/>
              <a:t>Lecture 23</a:t>
            </a:r>
          </a:p>
        </p:txBody>
      </p:sp>
      <p:pic>
        <p:nvPicPr>
          <p:cNvPr id="4" name="Picture 3">
            <a:extLst>
              <a:ext uri="{FF2B5EF4-FFF2-40B4-BE49-F238E27FC236}">
                <a16:creationId xmlns:a16="http://schemas.microsoft.com/office/drawing/2014/main" id="{F07A96F1-38FC-4B29-84EE-F2E0F7C5CA2B}"/>
              </a:ext>
            </a:extLst>
          </p:cNvPr>
          <p:cNvPicPr>
            <a:picLocks noChangeAspect="1"/>
          </p:cNvPicPr>
          <p:nvPr/>
        </p:nvPicPr>
        <p:blipFill>
          <a:blip r:embed="rId2"/>
          <a:stretch>
            <a:fillRect/>
          </a:stretch>
        </p:blipFill>
        <p:spPr>
          <a:xfrm>
            <a:off x="5144472" y="0"/>
            <a:ext cx="6932256" cy="4447576"/>
          </a:xfrm>
          <a:prstGeom prst="rect">
            <a:avLst/>
          </a:prstGeom>
        </p:spPr>
      </p:pic>
    </p:spTree>
    <p:extLst>
      <p:ext uri="{BB962C8B-B14F-4D97-AF65-F5344CB8AC3E}">
        <p14:creationId xmlns:p14="http://schemas.microsoft.com/office/powerpoint/2010/main" val="1890237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BC802-74DB-43B5-8960-D8F99A96BA2D}"/>
              </a:ext>
            </a:extLst>
          </p:cNvPr>
          <p:cNvSpPr>
            <a:spLocks noGrp="1"/>
          </p:cNvSpPr>
          <p:nvPr>
            <p:ph type="title"/>
          </p:nvPr>
        </p:nvSpPr>
        <p:spPr/>
        <p:txBody>
          <a:bodyPr/>
          <a:lstStyle/>
          <a:p>
            <a:r>
              <a:rPr lang="en-US" dirty="0"/>
              <a:t>Ok, so what?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22D91EB-3914-4091-8EE0-74A18461C55A}"/>
                  </a:ext>
                </a:extLst>
              </p:cNvPr>
              <p:cNvSpPr>
                <a:spLocks noGrp="1"/>
              </p:cNvSpPr>
              <p:nvPr>
                <p:ph idx="1"/>
              </p:nvPr>
            </p:nvSpPr>
            <p:spPr/>
            <p:txBody>
              <a:bodyPr/>
              <a:lstStyle/>
              <a:p>
                <a:r>
                  <a:rPr lang="en-US" dirty="0"/>
                  <a:t>If anyone ever asks me to solve 3-SAT exactly in polynomial time, I’ll say no…</a:t>
                </a:r>
              </a:p>
              <a:p>
                <a:r>
                  <a:rPr lang="en-US" dirty="0"/>
                  <a:t>How often does that happen? How does this help?</a:t>
                </a:r>
              </a:p>
              <a:p>
                <a:endParaRPr lang="en-US" dirty="0"/>
              </a:p>
              <a:p>
                <a:r>
                  <a:rPr lang="en-US" dirty="0"/>
                  <a:t>Suppose you’re interested in the problem </a:t>
                </a:r>
                <a14:m>
                  <m:oMath xmlns:m="http://schemas.openxmlformats.org/officeDocument/2006/math">
                    <m:r>
                      <a:rPr lang="en-US" b="0" i="1" smtClean="0">
                        <a:latin typeface="Cambria Math" panose="02040503050406030204" pitchFamily="18" charset="0"/>
                      </a:rPr>
                      <m:t>𝐵</m:t>
                    </m:r>
                  </m:oMath>
                </a14:m>
                <a:r>
                  <a:rPr lang="en-US" dirty="0"/>
                  <a:t>. You’ve tried to design a polynomial time algorithm; haven’t succeeded yet…you start to wonder if it’s possible at all…or maybe </a:t>
                </a:r>
                <a14:m>
                  <m:oMath xmlns:m="http://schemas.openxmlformats.org/officeDocument/2006/math">
                    <m:r>
                      <a:rPr lang="en-US" b="0" i="1" smtClean="0">
                        <a:latin typeface="Cambria Math" panose="02040503050406030204" pitchFamily="18" charset="0"/>
                      </a:rPr>
                      <m:t>𝐵</m:t>
                    </m:r>
                  </m:oMath>
                </a14:m>
                <a:r>
                  <a:rPr lang="en-US" dirty="0"/>
                  <a:t> is also </a:t>
                </a:r>
                <a14:m>
                  <m:oMath xmlns:m="http://schemas.openxmlformats.org/officeDocument/2006/math">
                    <m:r>
                      <a:rPr lang="en-US" b="0" i="1" smtClean="0">
                        <a:latin typeface="Cambria Math" panose="02040503050406030204" pitchFamily="18" charset="0"/>
                      </a:rPr>
                      <m:t>𝑁𝑃</m:t>
                    </m:r>
                  </m:oMath>
                </a14:m>
                <a:r>
                  <a:rPr lang="en-US" dirty="0"/>
                  <a:t>-hard…</a:t>
                </a:r>
              </a:p>
              <a:p>
                <a:r>
                  <a:rPr lang="en-US" dirty="0"/>
                  <a:t>Well if you can show </a:t>
                </a:r>
                <a14:m>
                  <m:oMath xmlns:m="http://schemas.openxmlformats.org/officeDocument/2006/math">
                    <m:r>
                      <a:rPr lang="en-US" b="0" i="1" smtClean="0">
                        <a:latin typeface="Cambria Math" panose="02040503050406030204" pitchFamily="18" charset="0"/>
                      </a:rPr>
                      <m:t>3</m:t>
                    </m:r>
                  </m:oMath>
                </a14:m>
                <a:r>
                  <a:rPr lang="en-US" dirty="0"/>
                  <a:t>-SAT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m:t>
                        </m:r>
                      </m:e>
                      <m:sub>
                        <m:r>
                          <a:rPr lang="en-US" b="0" i="1" dirty="0" smtClean="0">
                            <a:latin typeface="Cambria Math" panose="02040503050406030204" pitchFamily="18" charset="0"/>
                          </a:rPr>
                          <m:t>𝑃</m:t>
                        </m:r>
                      </m:sub>
                    </m:sSub>
                  </m:oMath>
                </a14:m>
                <a:r>
                  <a:rPr lang="en-US" dirty="0"/>
                  <a:t> </a:t>
                </a:r>
                <a14:m>
                  <m:oMath xmlns:m="http://schemas.openxmlformats.org/officeDocument/2006/math">
                    <m:r>
                      <a:rPr lang="en-US" b="0" i="1" dirty="0" smtClean="0">
                        <a:latin typeface="Cambria Math" panose="02040503050406030204" pitchFamily="18" charset="0"/>
                      </a:rPr>
                      <m:t>𝐵</m:t>
                    </m:r>
                  </m:oMath>
                </a14:m>
                <a:r>
                  <a:rPr lang="en-US" dirty="0"/>
                  <a:t> then </a:t>
                </a:r>
                <a14:m>
                  <m:oMath xmlns:m="http://schemas.openxmlformats.org/officeDocument/2006/math">
                    <m:r>
                      <a:rPr lang="en-US" b="0" i="1" smtClean="0">
                        <a:latin typeface="Cambria Math" panose="02040503050406030204" pitchFamily="18" charset="0"/>
                      </a:rPr>
                      <m:t>𝐵</m:t>
                    </m:r>
                  </m:oMath>
                </a14:m>
                <a:r>
                  <a:rPr lang="en-US" dirty="0"/>
                  <a:t> is NP-hard too!</a:t>
                </a:r>
              </a:p>
              <a:p>
                <a14:m>
                  <m:oMath xmlns:m="http://schemas.openxmlformats.org/officeDocument/2006/math">
                    <m:r>
                      <a:rPr lang="en-US" b="0" i="1" smtClean="0">
                        <a:latin typeface="Cambria Math" panose="02040503050406030204" pitchFamily="18" charset="0"/>
                      </a:rPr>
                      <m:t>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𝑃</m:t>
                        </m:r>
                      </m:sub>
                    </m:sSub>
                  </m:oMath>
                </a14:m>
                <a:r>
                  <a:rPr lang="en-US" dirty="0"/>
                  <a:t>3-SAT and 3-SAT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𝑃</m:t>
                        </m:r>
                      </m:sub>
                    </m:sSub>
                    <m:r>
                      <a:rPr lang="en-US" b="0" i="1" smtClean="0">
                        <a:latin typeface="Cambria Math" panose="02040503050406030204" pitchFamily="18" charset="0"/>
                      </a:rPr>
                      <m:t>𝐵</m:t>
                    </m:r>
                    <m:groupChr>
                      <m:groupChrPr>
                        <m:chr m:val="⇒"/>
                        <m:pos m:val="top"/>
                        <m:ctrlPr>
                          <a:rPr lang="en-US" b="0" i="1" smtClean="0">
                            <a:latin typeface="Cambria Math" panose="02040503050406030204" pitchFamily="18" charset="0"/>
                          </a:rPr>
                        </m:ctrlPr>
                      </m:groupChrPr>
                      <m:e/>
                    </m:groupChr>
                    <m:r>
                      <a:rPr lang="en-US" b="0" i="1" smtClean="0">
                        <a:latin typeface="Cambria Math" panose="02040503050406030204" pitchFamily="18" charset="0"/>
                      </a:rPr>
                      <m:t>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𝑃</m:t>
                        </m:r>
                      </m:sub>
                    </m:sSub>
                    <m:r>
                      <a:rPr lang="en-US" b="0" i="1" smtClean="0">
                        <a:latin typeface="Cambria Math" panose="02040503050406030204" pitchFamily="18" charset="0"/>
                      </a:rPr>
                      <m:t>𝐵</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𝑃</m:t>
                        </m:r>
                      </m:sub>
                    </m:sSub>
                  </m:oMath>
                </a14:m>
                <a:r>
                  <a:rPr lang="en-US" dirty="0"/>
                  <a:t> is transitive)</a:t>
                </a:r>
              </a:p>
            </p:txBody>
          </p:sp>
        </mc:Choice>
        <mc:Fallback xmlns="">
          <p:sp>
            <p:nvSpPr>
              <p:cNvPr id="3" name="Content Placeholder 2">
                <a:extLst>
                  <a:ext uri="{FF2B5EF4-FFF2-40B4-BE49-F238E27FC236}">
                    <a16:creationId xmlns:a16="http://schemas.microsoft.com/office/drawing/2014/main" id="{122D91EB-3914-4091-8EE0-74A18461C55A}"/>
                  </a:ext>
                </a:extLst>
              </p:cNvPr>
              <p:cNvSpPr>
                <a:spLocks noGrp="1" noRot="1" noChangeAspect="1" noMove="1" noResize="1" noEditPoints="1" noAdjustHandles="1" noChangeArrowheads="1" noChangeShapeType="1" noTextEdit="1"/>
              </p:cNvSpPr>
              <p:nvPr>
                <p:ph idx="1"/>
              </p:nvPr>
            </p:nvSpPr>
            <p:spPr>
              <a:blipFill>
                <a:blip r:embed="rId2"/>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182116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72702-4BE4-4F2D-9727-363DAC3E282F}"/>
              </a:ext>
            </a:extLst>
          </p:cNvPr>
          <p:cNvSpPr>
            <a:spLocks noGrp="1"/>
          </p:cNvSpPr>
          <p:nvPr>
            <p:ph type="title"/>
          </p:nvPr>
        </p:nvSpPr>
        <p:spPr/>
        <p:txBody>
          <a:bodyPr/>
          <a:lstStyle/>
          <a:p>
            <a:r>
              <a:rPr lang="en-US" dirty="0"/>
              <a:t>Which Direction?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B0774DC-FDC9-422C-80CA-83B099B36331}"/>
                  </a:ext>
                </a:extLst>
              </p:cNvPr>
              <p:cNvSpPr>
                <a:spLocks noGrp="1"/>
              </p:cNvSpPr>
              <p:nvPr>
                <p:ph idx="1"/>
              </p:nvPr>
            </p:nvSpPr>
            <p:spPr/>
            <p:txBody>
              <a:bodyPr/>
              <a:lstStyle/>
              <a:p>
                <a:r>
                  <a:rPr lang="en-US" dirty="0"/>
                  <a:t>To show </a:t>
                </a:r>
                <a14:m>
                  <m:oMath xmlns:m="http://schemas.openxmlformats.org/officeDocument/2006/math">
                    <m:r>
                      <a:rPr lang="en-US" b="0" i="1" smtClean="0">
                        <a:latin typeface="Cambria Math" panose="02040503050406030204" pitchFamily="18" charset="0"/>
                      </a:rPr>
                      <m:t>𝐵</m:t>
                    </m:r>
                  </m:oMath>
                </a14:m>
                <a:r>
                  <a:rPr lang="en-US" dirty="0"/>
                  <a:t> is NP-hard</a:t>
                </a:r>
              </a:p>
              <a:p>
                <a:r>
                  <a:rPr lang="en-US" dirty="0"/>
                  <a:t>How do you remember which direction?</a:t>
                </a:r>
              </a:p>
              <a:p>
                <a:r>
                  <a:rPr lang="en-US" dirty="0"/>
                  <a:t>The core idea of an NP-completeness reduction is a proof by contradiction:</a:t>
                </a:r>
              </a:p>
              <a:p>
                <a:r>
                  <a:rPr lang="en-US" dirty="0"/>
                  <a:t>Suppose, for the sake of contradiction, there were a polynomial time algorithm for </a:t>
                </a:r>
                <a14:m>
                  <m:oMath xmlns:m="http://schemas.openxmlformats.org/officeDocument/2006/math">
                    <m:r>
                      <a:rPr lang="en-US" b="0" i="1" smtClean="0">
                        <a:latin typeface="Cambria Math" panose="02040503050406030204" pitchFamily="18" charset="0"/>
                      </a:rPr>
                      <m:t>𝐵</m:t>
                    </m:r>
                  </m:oMath>
                </a14:m>
                <a:r>
                  <a:rPr lang="en-US" dirty="0"/>
                  <a:t>. But then if there were I could use that to design a polynomial time algorithm for problem </a:t>
                </a:r>
                <a14:m>
                  <m:oMath xmlns:m="http://schemas.openxmlformats.org/officeDocument/2006/math">
                    <m:r>
                      <a:rPr lang="en-US" b="0" i="1" smtClean="0">
                        <a:latin typeface="Cambria Math" panose="02040503050406030204" pitchFamily="18" charset="0"/>
                      </a:rPr>
                      <m:t>𝐴</m:t>
                    </m:r>
                  </m:oMath>
                </a14:m>
                <a:r>
                  <a:rPr lang="en-US" dirty="0"/>
                  <a:t>.</a:t>
                </a:r>
              </a:p>
              <a:p>
                <a:r>
                  <a:rPr lang="en-US" dirty="0"/>
                  <a:t>But we really, really, really don’t think there’s a polynomial time algorithm for problem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 So we should really, really, really think there isn’t one for </a:t>
                </a:r>
                <a14:m>
                  <m:oMath xmlns:m="http://schemas.openxmlformats.org/officeDocument/2006/math">
                    <m:r>
                      <a:rPr lang="en-US" b="0" i="1" smtClean="0">
                        <a:latin typeface="Cambria Math" panose="02040503050406030204" pitchFamily="18" charset="0"/>
                      </a:rPr>
                      <m:t>𝐵</m:t>
                    </m:r>
                  </m:oMath>
                </a14:m>
                <a:r>
                  <a:rPr lang="en-US" dirty="0"/>
                  <a:t> either!</a:t>
                </a:r>
              </a:p>
            </p:txBody>
          </p:sp>
        </mc:Choice>
        <mc:Fallback xmlns="">
          <p:sp>
            <p:nvSpPr>
              <p:cNvPr id="3" name="Content Placeholder 2">
                <a:extLst>
                  <a:ext uri="{FF2B5EF4-FFF2-40B4-BE49-F238E27FC236}">
                    <a16:creationId xmlns:a16="http://schemas.microsoft.com/office/drawing/2014/main" id="{8B0774DC-FDC9-422C-80CA-83B099B36331}"/>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608280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8E324-7FF9-4BFA-B1F5-58FDBD208BA4}"/>
              </a:ext>
            </a:extLst>
          </p:cNvPr>
          <p:cNvSpPr>
            <a:spLocks noGrp="1"/>
          </p:cNvSpPr>
          <p:nvPr>
            <p:ph type="title"/>
          </p:nvPr>
        </p:nvSpPr>
        <p:spPr/>
        <p:txBody>
          <a:bodyPr/>
          <a:lstStyle/>
          <a:p>
            <a:r>
              <a:rPr lang="en-US" dirty="0"/>
              <a:t>Let’s Show a problem is NP-hard.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0F637D-347A-4E8F-BD44-6FDAF0F6D1B1}"/>
                  </a:ext>
                </a:extLst>
              </p:cNvPr>
              <p:cNvSpPr>
                <a:spLocks noGrp="1"/>
              </p:cNvSpPr>
              <p:nvPr>
                <p:ph idx="1"/>
              </p:nvPr>
            </p:nvSpPr>
            <p:spPr/>
            <p:txBody>
              <a:bodyPr/>
              <a:lstStyle/>
              <a:p>
                <a:r>
                  <a:rPr lang="en-US" dirty="0"/>
                  <a:t>Once we have </a:t>
                </a:r>
                <a:r>
                  <a:rPr lang="en-US" u="sng" dirty="0"/>
                  <a:t>one </a:t>
                </a:r>
                <a:r>
                  <a:rPr lang="en-US" dirty="0"/>
                  <a:t>NP-complete problem, the process gets a lot easier.</a:t>
                </a:r>
              </a:p>
              <a:p>
                <a:endParaRPr lang="en-US" u="sng" dirty="0"/>
              </a:p>
              <a:p>
                <a14:m>
                  <m:oMath xmlns:m="http://schemas.openxmlformats.org/officeDocument/2006/math">
                    <m:r>
                      <a:rPr lang="en-US" b="0" i="1" smtClean="0">
                        <a:latin typeface="Cambria Math" panose="02040503050406030204" pitchFamily="18" charset="0"/>
                      </a:rPr>
                      <m:t>3</m:t>
                    </m:r>
                  </m:oMath>
                </a14:m>
                <a:r>
                  <a:rPr lang="en-US" dirty="0"/>
                  <a:t>-SAT is </a:t>
                </a:r>
                <a14:m>
                  <m:oMath xmlns:m="http://schemas.openxmlformats.org/officeDocument/2006/math">
                    <m:r>
                      <a:rPr lang="en-US" b="0" i="1" smtClean="0">
                        <a:latin typeface="Cambria Math" panose="02040503050406030204" pitchFamily="18" charset="0"/>
                      </a:rPr>
                      <m:t>𝑁𝑃</m:t>
                    </m:r>
                  </m:oMath>
                </a14:m>
                <a:r>
                  <a:rPr lang="en-US" dirty="0"/>
                  <a:t>-complete. Prove that </a:t>
                </a:r>
                <a14:m>
                  <m:oMath xmlns:m="http://schemas.openxmlformats.org/officeDocument/2006/math">
                    <m:r>
                      <a:rPr lang="en-US" b="0" i="1" smtClean="0">
                        <a:latin typeface="Cambria Math" panose="02040503050406030204" pitchFamily="18" charset="0"/>
                      </a:rPr>
                      <m:t>3</m:t>
                    </m:r>
                  </m:oMath>
                </a14:m>
                <a:r>
                  <a:rPr lang="en-US" dirty="0"/>
                  <a:t>-COLOR is </a:t>
                </a:r>
                <a14:m>
                  <m:oMath xmlns:m="http://schemas.openxmlformats.org/officeDocument/2006/math">
                    <m:r>
                      <a:rPr lang="en-US" b="0" i="1" smtClean="0">
                        <a:latin typeface="Cambria Math" panose="02040503050406030204" pitchFamily="18" charset="0"/>
                      </a:rPr>
                      <m:t>𝑁𝑃</m:t>
                    </m:r>
                  </m:oMath>
                </a14:m>
                <a:r>
                  <a:rPr lang="en-US" dirty="0"/>
                  <a:t>-hard.</a:t>
                </a:r>
              </a:p>
              <a:p>
                <a:endParaRPr lang="en-US" dirty="0"/>
              </a:p>
              <a:p>
                <a:r>
                  <a:rPr lang="en-US" dirty="0"/>
                  <a:t>Input: An undirected graph </a:t>
                </a:r>
                <a14:m>
                  <m:oMath xmlns:m="http://schemas.openxmlformats.org/officeDocument/2006/math">
                    <m:r>
                      <a:rPr lang="en-US" b="0" i="1" smtClean="0">
                        <a:latin typeface="Cambria Math" panose="02040503050406030204" pitchFamily="18" charset="0"/>
                      </a:rPr>
                      <m:t>𝐺</m:t>
                    </m:r>
                  </m:oMath>
                </a14:m>
                <a:r>
                  <a:rPr lang="en-US" dirty="0"/>
                  <a:t>.</a:t>
                </a:r>
              </a:p>
              <a:p>
                <a:r>
                  <a:rPr lang="en-US" dirty="0"/>
                  <a:t>Output: True if </a:t>
                </a:r>
                <a14:m>
                  <m:oMath xmlns:m="http://schemas.openxmlformats.org/officeDocument/2006/math">
                    <m:r>
                      <a:rPr lang="en-US" b="0" i="1" smtClean="0">
                        <a:latin typeface="Cambria Math" panose="02040503050406030204" pitchFamily="18" charset="0"/>
                      </a:rPr>
                      <m:t>𝐺</m:t>
                    </m:r>
                  </m:oMath>
                </a14:m>
                <a:r>
                  <a:rPr lang="en-US" dirty="0"/>
                  <a:t> can be </a:t>
                </a:r>
                <a14:m>
                  <m:oMath xmlns:m="http://schemas.openxmlformats.org/officeDocument/2006/math">
                    <m:r>
                      <a:rPr lang="en-US" b="0" i="1" smtClean="0">
                        <a:latin typeface="Cambria Math" panose="02040503050406030204" pitchFamily="18" charset="0"/>
                      </a:rPr>
                      <m:t>3</m:t>
                    </m:r>
                  </m:oMath>
                </a14:m>
                <a:r>
                  <a:rPr lang="en-US" dirty="0"/>
                  <a:t>-colored (each vertex red, blue, green and no edge has same-colored endpoints); false otherwise</a:t>
                </a:r>
              </a:p>
            </p:txBody>
          </p:sp>
        </mc:Choice>
        <mc:Fallback xmlns="">
          <p:sp>
            <p:nvSpPr>
              <p:cNvPr id="3" name="Content Placeholder 2">
                <a:extLst>
                  <a:ext uri="{FF2B5EF4-FFF2-40B4-BE49-F238E27FC236}">
                    <a16:creationId xmlns:a16="http://schemas.microsoft.com/office/drawing/2014/main" id="{040F637D-347A-4E8F-BD44-6FDAF0F6D1B1}"/>
                  </a:ext>
                </a:extLst>
              </p:cNvPr>
              <p:cNvSpPr>
                <a:spLocks noGrp="1" noRot="1" noChangeAspect="1" noMove="1" noResize="1" noEditPoints="1" noAdjustHandles="1" noChangeArrowheads="1" noChangeShapeType="1" noTextEdit="1"/>
              </p:cNvSpPr>
              <p:nvPr>
                <p:ph idx="1"/>
              </p:nvPr>
            </p:nvSpPr>
            <p:spPr>
              <a:blipFill>
                <a:blip r:embed="rId2"/>
                <a:stretch>
                  <a:fillRect l="-708" t="-2138" r="-871"/>
                </a:stretch>
              </a:blipFill>
            </p:spPr>
            <p:txBody>
              <a:bodyPr/>
              <a:lstStyle/>
              <a:p>
                <a:r>
                  <a:rPr lang="en-US">
                    <a:noFill/>
                  </a:rPr>
                  <a:t> </a:t>
                </a:r>
              </a:p>
            </p:txBody>
          </p:sp>
        </mc:Fallback>
      </mc:AlternateContent>
    </p:spTree>
    <p:extLst>
      <p:ext uri="{BB962C8B-B14F-4D97-AF65-F5344CB8AC3E}">
        <p14:creationId xmlns:p14="http://schemas.microsoft.com/office/powerpoint/2010/main" val="3430819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505C1DE-2C8A-43BB-BEAB-279686E0AFCE}"/>
                  </a:ext>
                </a:extLst>
              </p:cNvPr>
              <p:cNvSpPr>
                <a:spLocks noGrp="1"/>
              </p:cNvSpPr>
              <p:nvPr>
                <p:ph type="title"/>
              </p:nvPr>
            </p:nvSpPr>
            <p:spPr/>
            <p:txBody>
              <a:bodyPr/>
              <a:lstStyle/>
              <a:p>
                <a:r>
                  <a:rPr lang="en-US" dirty="0"/>
                  <a:t>To show </a:t>
                </a:r>
                <a14:m>
                  <m:oMath xmlns:m="http://schemas.openxmlformats.org/officeDocument/2006/math">
                    <m:r>
                      <a:rPr lang="en-US" b="0" i="1" smtClean="0">
                        <a:latin typeface="Cambria Math" panose="02040503050406030204" pitchFamily="18" charset="0"/>
                      </a:rPr>
                      <m:t>3</m:t>
                    </m:r>
                  </m:oMath>
                </a14:m>
                <a:r>
                  <a:rPr lang="en-US" dirty="0"/>
                  <a:t>-color is NP-complete</a:t>
                </a:r>
              </a:p>
            </p:txBody>
          </p:sp>
        </mc:Choice>
        <mc:Fallback xmlns="">
          <p:sp>
            <p:nvSpPr>
              <p:cNvPr id="2" name="Title 1">
                <a:extLst>
                  <a:ext uri="{FF2B5EF4-FFF2-40B4-BE49-F238E27FC236}">
                    <a16:creationId xmlns:a16="http://schemas.microsoft.com/office/drawing/2014/main" id="{D505C1DE-2C8A-43BB-BEAB-279686E0AFCE}"/>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87BEA306-FAF2-4B4C-AD87-02688BC142D5}"/>
              </a:ext>
            </a:extLst>
          </p:cNvPr>
          <p:cNvSpPr>
            <a:spLocks noGrp="1"/>
          </p:cNvSpPr>
          <p:nvPr>
            <p:ph idx="1"/>
          </p:nvPr>
        </p:nvSpPr>
        <p:spPr/>
        <p:txBody>
          <a:bodyPr/>
          <a:lstStyle/>
          <a:p>
            <a:r>
              <a:rPr lang="en-US" dirty="0"/>
              <a:t>What do we need to show?</a:t>
            </a:r>
          </a:p>
          <a:p>
            <a:endParaRPr lang="en-US" dirty="0"/>
          </a:p>
          <a:p>
            <a:r>
              <a:rPr lang="en-US" dirty="0"/>
              <a:t>To show our new problem is NP-complete</a:t>
            </a:r>
          </a:p>
          <a:p>
            <a:pPr lvl="1"/>
            <a:r>
              <a:rPr lang="en-US" dirty="0"/>
              <a:t>A reduction from a known NP-hard problem to our new problem</a:t>
            </a:r>
          </a:p>
          <a:p>
            <a:pPr lvl="1"/>
            <a:r>
              <a:rPr lang="en-US" dirty="0"/>
              <a:t>That our new problem is in NP itself</a:t>
            </a:r>
          </a:p>
          <a:p>
            <a:r>
              <a:rPr lang="en-US" dirty="0"/>
              <a:t>(To show our new problems is NP-hard, just do the first step).</a:t>
            </a:r>
          </a:p>
          <a:p>
            <a:endParaRPr lang="en-US" dirty="0"/>
          </a:p>
          <a:p>
            <a:r>
              <a:rPr lang="en-US" dirty="0"/>
              <a:t>We need to show:</a:t>
            </a:r>
          </a:p>
        </p:txBody>
      </p:sp>
    </p:spTree>
    <p:extLst>
      <p:ext uri="{BB962C8B-B14F-4D97-AF65-F5344CB8AC3E}">
        <p14:creationId xmlns:p14="http://schemas.microsoft.com/office/powerpoint/2010/main" val="1428920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5C1DE-2C8A-43BB-BEAB-279686E0AFCE}"/>
              </a:ext>
            </a:extLst>
          </p:cNvPr>
          <p:cNvSpPr>
            <a:spLocks noGrp="1"/>
          </p:cNvSpPr>
          <p:nvPr>
            <p:ph type="title"/>
          </p:nvPr>
        </p:nvSpPr>
        <p:spPr/>
        <p:txBody>
          <a:bodyPr/>
          <a:lstStyle/>
          <a:p>
            <a:r>
              <a:rPr lang="en-US" dirty="0"/>
              <a:t>To show 3-color is NP-complete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BEA306-FAF2-4B4C-AD87-02688BC142D5}"/>
                  </a:ext>
                </a:extLst>
              </p:cNvPr>
              <p:cNvSpPr>
                <a:spLocks noGrp="1"/>
              </p:cNvSpPr>
              <p:nvPr>
                <p:ph idx="1"/>
              </p:nvPr>
            </p:nvSpPr>
            <p:spPr/>
            <p:txBody>
              <a:bodyPr/>
              <a:lstStyle/>
              <a:p>
                <a:r>
                  <a:rPr lang="en-US" dirty="0"/>
                  <a:t>What do we need to show?</a:t>
                </a:r>
              </a:p>
              <a:p>
                <a:endParaRPr lang="en-US" dirty="0"/>
              </a:p>
              <a:p>
                <a:r>
                  <a:rPr lang="en-US" dirty="0"/>
                  <a:t>To show our new problem is NP-complete</a:t>
                </a:r>
              </a:p>
              <a:p>
                <a:pPr lvl="1"/>
                <a:r>
                  <a:rPr lang="en-US" dirty="0"/>
                  <a:t>A reduction from a known NP-hard problem to our new problem</a:t>
                </a:r>
              </a:p>
              <a:p>
                <a:pPr lvl="1"/>
                <a:r>
                  <a:rPr lang="en-US" dirty="0"/>
                  <a:t>That our new problem is in NP itself</a:t>
                </a:r>
              </a:p>
              <a:p>
                <a:r>
                  <a:rPr lang="en-US" dirty="0"/>
                  <a:t>(To show our new problems is NP-hard, just do the first step).</a:t>
                </a:r>
              </a:p>
              <a:p>
                <a:endParaRPr lang="en-US" dirty="0"/>
              </a:p>
              <a:p>
                <a:r>
                  <a:rPr lang="en-US" dirty="0"/>
                  <a:t>We need to show:</a:t>
                </a:r>
              </a:p>
              <a:p>
                <a:r>
                  <a:rPr lang="en-US" dirty="0"/>
                  <a:t>3-color is in NP; </a:t>
                </a:r>
                <a14:m>
                  <m:oMath xmlns:m="http://schemas.openxmlformats.org/officeDocument/2006/math">
                    <m:r>
                      <a:rPr lang="en-US" b="0" i="1" smtClean="0">
                        <a:latin typeface="Cambria Math" panose="02040503050406030204" pitchFamily="18" charset="0"/>
                      </a:rPr>
                      <m:t>3</m:t>
                    </m:r>
                  </m:oMath>
                </a14:m>
                <a:r>
                  <a:rPr lang="en-US" dirty="0"/>
                  <a:t>-SAT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m:t>
                        </m:r>
                      </m:e>
                      <m:sub>
                        <m:r>
                          <a:rPr lang="en-US" b="0" i="1" dirty="0" smtClean="0">
                            <a:latin typeface="Cambria Math" panose="02040503050406030204" pitchFamily="18" charset="0"/>
                          </a:rPr>
                          <m:t>𝑃</m:t>
                        </m:r>
                      </m:sub>
                    </m:sSub>
                  </m:oMath>
                </a14:m>
                <a:r>
                  <a:rPr lang="en-US" dirty="0"/>
                  <a:t> </a:t>
                </a:r>
                <a14:m>
                  <m:oMath xmlns:m="http://schemas.openxmlformats.org/officeDocument/2006/math">
                    <m:r>
                      <a:rPr lang="en-US" b="0" i="1" dirty="0" smtClean="0">
                        <a:latin typeface="Cambria Math" panose="02040503050406030204" pitchFamily="18" charset="0"/>
                      </a:rPr>
                      <m:t>3</m:t>
                    </m:r>
                  </m:oMath>
                </a14:m>
                <a:r>
                  <a:rPr lang="en-US" dirty="0"/>
                  <a:t>-COLOR</a:t>
                </a:r>
              </a:p>
            </p:txBody>
          </p:sp>
        </mc:Choice>
        <mc:Fallback xmlns="">
          <p:sp>
            <p:nvSpPr>
              <p:cNvPr id="3" name="Content Placeholder 2">
                <a:extLst>
                  <a:ext uri="{FF2B5EF4-FFF2-40B4-BE49-F238E27FC236}">
                    <a16:creationId xmlns:a16="http://schemas.microsoft.com/office/drawing/2014/main" id="{87BEA306-FAF2-4B4C-AD87-02688BC142D5}"/>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346261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5C1DE-2C8A-43BB-BEAB-279686E0AFCE}"/>
              </a:ext>
            </a:extLst>
          </p:cNvPr>
          <p:cNvSpPr>
            <a:spLocks noGrp="1"/>
          </p:cNvSpPr>
          <p:nvPr>
            <p:ph type="title"/>
          </p:nvPr>
        </p:nvSpPr>
        <p:spPr/>
        <p:txBody>
          <a:bodyPr/>
          <a:lstStyle/>
          <a:p>
            <a:r>
              <a:rPr lang="en-US" dirty="0"/>
              <a:t>To show 3-color is NP-complete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BEA306-FAF2-4B4C-AD87-02688BC142D5}"/>
                  </a:ext>
                </a:extLst>
              </p:cNvPr>
              <p:cNvSpPr>
                <a:spLocks noGrp="1"/>
              </p:cNvSpPr>
              <p:nvPr>
                <p:ph idx="1"/>
              </p:nvPr>
            </p:nvSpPr>
            <p:spPr/>
            <p:txBody>
              <a:bodyPr/>
              <a:lstStyle/>
              <a:p>
                <a:r>
                  <a:rPr lang="en-US" dirty="0"/>
                  <a:t>We need to show:</a:t>
                </a:r>
              </a:p>
              <a:p>
                <a:r>
                  <a:rPr lang="en-US" dirty="0"/>
                  <a:t>3-color is in NP; </a:t>
                </a:r>
                <a14:m>
                  <m:oMath xmlns:m="http://schemas.openxmlformats.org/officeDocument/2006/math">
                    <m:r>
                      <a:rPr lang="en-US" b="0" i="1" smtClean="0">
                        <a:latin typeface="Cambria Math" panose="02040503050406030204" pitchFamily="18" charset="0"/>
                      </a:rPr>
                      <m:t>3</m:t>
                    </m:r>
                  </m:oMath>
                </a14:m>
                <a:r>
                  <a:rPr lang="en-US" dirty="0"/>
                  <a:t>-SAT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m:t>
                        </m:r>
                      </m:e>
                      <m:sub>
                        <m:r>
                          <a:rPr lang="en-US" b="0" i="1" dirty="0" smtClean="0">
                            <a:latin typeface="Cambria Math" panose="02040503050406030204" pitchFamily="18" charset="0"/>
                          </a:rPr>
                          <m:t>𝑃</m:t>
                        </m:r>
                      </m:sub>
                    </m:sSub>
                  </m:oMath>
                </a14:m>
                <a:r>
                  <a:rPr lang="en-US" dirty="0"/>
                  <a:t> </a:t>
                </a:r>
                <a14:m>
                  <m:oMath xmlns:m="http://schemas.openxmlformats.org/officeDocument/2006/math">
                    <m:r>
                      <a:rPr lang="en-US" b="0" i="1" dirty="0" smtClean="0">
                        <a:latin typeface="Cambria Math" panose="02040503050406030204" pitchFamily="18" charset="0"/>
                      </a:rPr>
                      <m:t>3</m:t>
                    </m:r>
                  </m:oMath>
                </a14:m>
                <a:r>
                  <a:rPr lang="en-US" dirty="0"/>
                  <a:t>-COLOR</a:t>
                </a:r>
              </a:p>
              <a:p>
                <a:endParaRPr lang="en-US" dirty="0"/>
              </a:p>
              <a:p>
                <a:r>
                  <a:rPr lang="en-US" dirty="0"/>
                  <a:t>3-color is in NP (the certificate is the assignment of vertices to colors; a linear-time BFS can verify if the coloring is correct).</a:t>
                </a:r>
              </a:p>
              <a:p>
                <a:endParaRPr lang="en-US" dirty="0"/>
              </a:p>
              <a:p>
                <a:r>
                  <a:rPr lang="en-US" dirty="0"/>
                  <a:t>Get the direction of the reduction right! Double-check it!</a:t>
                </a:r>
              </a:p>
              <a:p>
                <a:r>
                  <a:rPr lang="en-US" dirty="0"/>
                  <a:t>The other reduction does exist! (because </a:t>
                </a:r>
                <a14:m>
                  <m:oMath xmlns:m="http://schemas.openxmlformats.org/officeDocument/2006/math">
                    <m:r>
                      <a:rPr lang="en-US" b="0" i="1" smtClean="0">
                        <a:latin typeface="Cambria Math" panose="02040503050406030204" pitchFamily="18" charset="0"/>
                      </a:rPr>
                      <m:t>3</m:t>
                    </m:r>
                  </m:oMath>
                </a14:m>
                <a:r>
                  <a:rPr lang="en-US" dirty="0"/>
                  <a:t>-SAT is NP-complete). You won’t notice until it’s too late. Check at the beginning!</a:t>
                </a:r>
              </a:p>
            </p:txBody>
          </p:sp>
        </mc:Choice>
        <mc:Fallback xmlns="">
          <p:sp>
            <p:nvSpPr>
              <p:cNvPr id="3" name="Content Placeholder 2">
                <a:extLst>
                  <a:ext uri="{FF2B5EF4-FFF2-40B4-BE49-F238E27FC236}">
                    <a16:creationId xmlns:a16="http://schemas.microsoft.com/office/drawing/2014/main" id="{87BEA306-FAF2-4B4C-AD87-02688BC142D5}"/>
                  </a:ext>
                </a:extLst>
              </p:cNvPr>
              <p:cNvSpPr>
                <a:spLocks noGrp="1" noRot="1" noChangeAspect="1" noMove="1" noResize="1" noEditPoints="1" noAdjustHandles="1" noChangeArrowheads="1" noChangeShapeType="1" noTextEdit="1"/>
              </p:cNvSpPr>
              <p:nvPr>
                <p:ph idx="1"/>
              </p:nvPr>
            </p:nvSpPr>
            <p:spPr>
              <a:blipFill>
                <a:blip r:embed="rId2"/>
                <a:stretch>
                  <a:fillRect l="-708" t="-2138" r="-327"/>
                </a:stretch>
              </a:blipFill>
            </p:spPr>
            <p:txBody>
              <a:bodyPr/>
              <a:lstStyle/>
              <a:p>
                <a:r>
                  <a:rPr lang="en-US">
                    <a:noFill/>
                  </a:rPr>
                  <a:t> </a:t>
                </a:r>
              </a:p>
            </p:txBody>
          </p:sp>
        </mc:Fallback>
      </mc:AlternateContent>
    </p:spTree>
    <p:extLst>
      <p:ext uri="{BB962C8B-B14F-4D97-AF65-F5344CB8AC3E}">
        <p14:creationId xmlns:p14="http://schemas.microsoft.com/office/powerpoint/2010/main" val="2292421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E3636-53B5-4C2E-9367-8B57F0BADD8B}"/>
              </a:ext>
            </a:extLst>
          </p:cNvPr>
          <p:cNvSpPr>
            <a:spLocks noGrp="1"/>
          </p:cNvSpPr>
          <p:nvPr>
            <p:ph type="title"/>
          </p:nvPr>
        </p:nvSpPr>
        <p:spPr/>
        <p:txBody>
          <a:bodyPr/>
          <a:lstStyle/>
          <a:p>
            <a:r>
              <a:rPr lang="en-US" dirty="0"/>
              <a:t>This is a big claim!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C8EA6C1-50C0-4E03-9C57-C35153BB74BD}"/>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3</m:t>
                    </m:r>
                  </m:oMath>
                </a14:m>
                <a:r>
                  <a:rPr lang="en-US" dirty="0"/>
                  <a:t>-SAT and </a:t>
                </a:r>
                <a14:m>
                  <m:oMath xmlns:m="http://schemas.openxmlformats.org/officeDocument/2006/math">
                    <m:r>
                      <a:rPr lang="en-US" b="0" i="1" smtClean="0">
                        <a:latin typeface="Cambria Math" panose="02040503050406030204" pitchFamily="18" charset="0"/>
                      </a:rPr>
                      <m:t>3</m:t>
                    </m:r>
                  </m:oMath>
                </a14:m>
                <a:r>
                  <a:rPr lang="en-US" dirty="0"/>
                  <a:t>-coloring aren’t all that similar</a:t>
                </a:r>
              </a:p>
              <a:p>
                <a:r>
                  <a:rPr lang="en-US" dirty="0"/>
                  <a:t>They both have the number </a:t>
                </a:r>
                <a14:m>
                  <m:oMath xmlns:m="http://schemas.openxmlformats.org/officeDocument/2006/math">
                    <m:r>
                      <a:rPr lang="en-US" b="0" i="1" smtClean="0">
                        <a:latin typeface="Cambria Math" panose="02040503050406030204" pitchFamily="18" charset="0"/>
                      </a:rPr>
                      <m:t>3</m:t>
                    </m:r>
                  </m:oMath>
                </a14:m>
                <a:r>
                  <a:rPr lang="en-US" dirty="0"/>
                  <a:t>, I guess…</a:t>
                </a:r>
              </a:p>
              <a:p>
                <a:endParaRPr lang="en-US" dirty="0"/>
              </a:p>
              <a:p>
                <a:r>
                  <a:rPr lang="en-US" dirty="0"/>
                  <a:t>In </a:t>
                </a:r>
                <a14:m>
                  <m:oMath xmlns:m="http://schemas.openxmlformats.org/officeDocument/2006/math">
                    <m:r>
                      <a:rPr lang="en-US" b="0" i="1" smtClean="0">
                        <a:latin typeface="Cambria Math" panose="02040503050406030204" pitchFamily="18" charset="0"/>
                      </a:rPr>
                      <m:t>3</m:t>
                    </m:r>
                  </m:oMath>
                </a14:m>
                <a:r>
                  <a:rPr lang="en-US" dirty="0"/>
                  <a:t>-SAT we assign variables to true and false.</a:t>
                </a:r>
              </a:p>
              <a:p>
                <a:r>
                  <a:rPr lang="en-US" dirty="0"/>
                  <a:t>In </a:t>
                </a:r>
                <a14:m>
                  <m:oMath xmlns:m="http://schemas.openxmlformats.org/officeDocument/2006/math">
                    <m:r>
                      <a:rPr lang="en-US" b="0" i="1" smtClean="0">
                        <a:latin typeface="Cambria Math" panose="02040503050406030204" pitchFamily="18" charset="0"/>
                      </a:rPr>
                      <m:t>3</m:t>
                    </m:r>
                  </m:oMath>
                </a14:m>
                <a:r>
                  <a:rPr lang="en-US" dirty="0"/>
                  <a:t>-COLOR we assign vertices to red, blue, or green.</a:t>
                </a:r>
              </a:p>
              <a:p>
                <a:endParaRPr lang="en-US" dirty="0"/>
              </a:p>
              <a:p>
                <a:r>
                  <a:rPr lang="en-US" dirty="0"/>
                  <a:t>How could we do that?</a:t>
                </a:r>
              </a:p>
            </p:txBody>
          </p:sp>
        </mc:Choice>
        <mc:Fallback xmlns="">
          <p:sp>
            <p:nvSpPr>
              <p:cNvPr id="3" name="Content Placeholder 2">
                <a:extLst>
                  <a:ext uri="{FF2B5EF4-FFF2-40B4-BE49-F238E27FC236}">
                    <a16:creationId xmlns:a16="http://schemas.microsoft.com/office/drawing/2014/main" id="{CC8EA6C1-50C0-4E03-9C57-C35153BB74BD}"/>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638957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79">
            <a:extLst>
              <a:ext uri="{FF2B5EF4-FFF2-40B4-BE49-F238E27FC236}">
                <a16:creationId xmlns:a16="http://schemas.microsoft.com/office/drawing/2014/main" id="{2D48D65E-F3BD-4C19-8470-758C37EB5EB8}"/>
              </a:ext>
            </a:extLst>
          </p:cNvPr>
          <p:cNvGrpSpPr/>
          <p:nvPr/>
        </p:nvGrpSpPr>
        <p:grpSpPr>
          <a:xfrm>
            <a:off x="4896515" y="703102"/>
            <a:ext cx="3041836" cy="1774868"/>
            <a:chOff x="532415" y="3022161"/>
            <a:chExt cx="3041836" cy="1774868"/>
          </a:xfrm>
        </p:grpSpPr>
        <p:grpSp>
          <p:nvGrpSpPr>
            <p:cNvPr id="33" name="Group 32">
              <a:extLst>
                <a:ext uri="{FF2B5EF4-FFF2-40B4-BE49-F238E27FC236}">
                  <a16:creationId xmlns:a16="http://schemas.microsoft.com/office/drawing/2014/main" id="{46B28174-4375-41B8-9206-326A1BFAFC97}"/>
                </a:ext>
              </a:extLst>
            </p:cNvPr>
            <p:cNvGrpSpPr/>
            <p:nvPr/>
          </p:nvGrpSpPr>
          <p:grpSpPr>
            <a:xfrm>
              <a:off x="532415" y="3567097"/>
              <a:ext cx="3041836" cy="1229932"/>
              <a:chOff x="291745" y="2525991"/>
              <a:chExt cx="5081809" cy="2054772"/>
            </a:xfrm>
          </p:grpSpPr>
          <p:sp>
            <p:nvSpPr>
              <p:cNvPr id="34" name="Oval 33">
                <a:extLst>
                  <a:ext uri="{FF2B5EF4-FFF2-40B4-BE49-F238E27FC236}">
                    <a16:creationId xmlns:a16="http://schemas.microsoft.com/office/drawing/2014/main" id="{CCE4D2FF-AD18-49FE-87F7-599E7C5BAF54}"/>
                  </a:ext>
                </a:extLst>
              </p:cNvPr>
              <p:cNvSpPr/>
              <p:nvPr/>
            </p:nvSpPr>
            <p:spPr>
              <a:xfrm>
                <a:off x="1220354" y="2607457"/>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35" name="Oval 34">
                <a:extLst>
                  <a:ext uri="{FF2B5EF4-FFF2-40B4-BE49-F238E27FC236}">
                    <a16:creationId xmlns:a16="http://schemas.microsoft.com/office/drawing/2014/main" id="{00233FB6-B779-464A-9779-94C37B6CB331}"/>
                  </a:ext>
                </a:extLst>
              </p:cNvPr>
              <p:cNvSpPr/>
              <p:nvPr/>
            </p:nvSpPr>
            <p:spPr>
              <a:xfrm>
                <a:off x="2670476" y="3823118"/>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36" name="Oval 35">
                <a:extLst>
                  <a:ext uri="{FF2B5EF4-FFF2-40B4-BE49-F238E27FC236}">
                    <a16:creationId xmlns:a16="http://schemas.microsoft.com/office/drawing/2014/main" id="{C15A1706-0842-4F29-9186-DF0FF73A16BD}"/>
                  </a:ext>
                </a:extLst>
              </p:cNvPr>
              <p:cNvSpPr/>
              <p:nvPr/>
            </p:nvSpPr>
            <p:spPr>
              <a:xfrm>
                <a:off x="4615909" y="3498764"/>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37" name="Oval 36">
                <a:extLst>
                  <a:ext uri="{FF2B5EF4-FFF2-40B4-BE49-F238E27FC236}">
                    <a16:creationId xmlns:a16="http://schemas.microsoft.com/office/drawing/2014/main" id="{BDE4E9FD-F420-498E-8646-7EDAA5C4778F}"/>
                  </a:ext>
                </a:extLst>
              </p:cNvPr>
              <p:cNvSpPr/>
              <p:nvPr/>
            </p:nvSpPr>
            <p:spPr>
              <a:xfrm>
                <a:off x="291745" y="3736930"/>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38" name="Oval 37">
                <a:extLst>
                  <a:ext uri="{FF2B5EF4-FFF2-40B4-BE49-F238E27FC236}">
                    <a16:creationId xmlns:a16="http://schemas.microsoft.com/office/drawing/2014/main" id="{07DB9A5F-3F56-4F2D-BED5-BE776F5F2007}"/>
                  </a:ext>
                </a:extLst>
              </p:cNvPr>
              <p:cNvSpPr/>
              <p:nvPr/>
            </p:nvSpPr>
            <p:spPr>
              <a:xfrm>
                <a:off x="2917253" y="2525991"/>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39" name="Straight Arrow Connector 38">
                <a:extLst>
                  <a:ext uri="{FF2B5EF4-FFF2-40B4-BE49-F238E27FC236}">
                    <a16:creationId xmlns:a16="http://schemas.microsoft.com/office/drawing/2014/main" id="{C10F6E4F-835A-4FA1-8247-15D75AB03D32}"/>
                  </a:ext>
                </a:extLst>
              </p:cNvPr>
              <p:cNvCxnSpPr>
                <a:endCxn id="34" idx="5"/>
              </p:cNvCxnSpPr>
              <p:nvPr/>
            </p:nvCxnSpPr>
            <p:spPr>
              <a:xfrm flipH="1" flipV="1">
                <a:off x="1867044" y="3254147"/>
                <a:ext cx="2796279" cy="46742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7EA5E9C-4585-4A24-8690-1F29C6147903}"/>
                  </a:ext>
                </a:extLst>
              </p:cNvPr>
              <p:cNvCxnSpPr>
                <a:stCxn id="34" idx="6"/>
              </p:cNvCxnSpPr>
              <p:nvPr/>
            </p:nvCxnSpPr>
            <p:spPr>
              <a:xfrm flipV="1">
                <a:off x="1977999" y="2981994"/>
                <a:ext cx="939254" cy="428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76EA427-7129-4348-8854-CD493F6F7C8D}"/>
                  </a:ext>
                </a:extLst>
              </p:cNvPr>
              <p:cNvCxnSpPr>
                <a:stCxn id="35" idx="6"/>
                <a:endCxn id="36" idx="2"/>
              </p:cNvCxnSpPr>
              <p:nvPr/>
            </p:nvCxnSpPr>
            <p:spPr>
              <a:xfrm flipV="1">
                <a:off x="3428121" y="3877587"/>
                <a:ext cx="1187788" cy="32435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2EBE90E-D821-4694-AF4E-231CC1860AA7}"/>
                  </a:ext>
                </a:extLst>
              </p:cNvPr>
              <p:cNvCxnSpPr>
                <a:stCxn id="37" idx="6"/>
                <a:endCxn id="35" idx="2"/>
              </p:cNvCxnSpPr>
              <p:nvPr/>
            </p:nvCxnSpPr>
            <p:spPr>
              <a:xfrm>
                <a:off x="1049390" y="4115753"/>
                <a:ext cx="1621086" cy="8618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0F43313A-52D8-47C0-A0BC-968C70C9B907}"/>
                  </a:ext>
                </a:extLst>
              </p:cNvPr>
              <p:cNvCxnSpPr>
                <a:stCxn id="37" idx="7"/>
                <a:endCxn id="34" idx="3"/>
              </p:cNvCxnSpPr>
              <p:nvPr/>
            </p:nvCxnSpPr>
            <p:spPr>
              <a:xfrm flipV="1">
                <a:off x="938435" y="3254147"/>
                <a:ext cx="392874" cy="59373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44" name="Oval 43">
              <a:extLst>
                <a:ext uri="{FF2B5EF4-FFF2-40B4-BE49-F238E27FC236}">
                  <a16:creationId xmlns:a16="http://schemas.microsoft.com/office/drawing/2014/main" id="{3C402AD7-F21F-49E9-AA63-92C6BD09B52B}"/>
                </a:ext>
              </a:extLst>
            </p:cNvPr>
            <p:cNvSpPr/>
            <p:nvPr/>
          </p:nvSpPr>
          <p:spPr>
            <a:xfrm>
              <a:off x="1656621" y="3022161"/>
              <a:ext cx="453506" cy="453506"/>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cxnSp>
          <p:nvCxnSpPr>
            <p:cNvPr id="45" name="Straight Arrow Connector 44">
              <a:extLst>
                <a:ext uri="{FF2B5EF4-FFF2-40B4-BE49-F238E27FC236}">
                  <a16:creationId xmlns:a16="http://schemas.microsoft.com/office/drawing/2014/main" id="{2D316836-D0B3-4CFA-85E5-9755C8EF41DA}"/>
                </a:ext>
              </a:extLst>
            </p:cNvPr>
            <p:cNvCxnSpPr>
              <a:cxnSpLocks/>
              <a:stCxn id="34" idx="7"/>
              <a:endCxn id="44" idx="4"/>
            </p:cNvCxnSpPr>
            <p:nvPr/>
          </p:nvCxnSpPr>
          <p:spPr>
            <a:xfrm flipV="1">
              <a:off x="1475348" y="3475667"/>
              <a:ext cx="408026" cy="206607"/>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47AC1AB-5195-4951-9227-F0D53D9AC5CA}"/>
                </a:ext>
              </a:extLst>
            </p:cNvPr>
            <p:cNvCxnSpPr>
              <a:cxnSpLocks/>
              <a:stCxn id="38" idx="1"/>
              <a:endCxn id="44" idx="4"/>
            </p:cNvCxnSpPr>
            <p:nvPr/>
          </p:nvCxnSpPr>
          <p:spPr>
            <a:xfrm flipH="1" flipV="1">
              <a:off x="1883374" y="3475667"/>
              <a:ext cx="287014" cy="15784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EFA816E1-07BC-4634-9920-3DD5E78BB486}"/>
                </a:ext>
              </a:extLst>
            </p:cNvPr>
            <p:cNvCxnSpPr>
              <a:cxnSpLocks/>
              <a:stCxn id="35" idx="0"/>
              <a:endCxn id="44" idx="4"/>
            </p:cNvCxnSpPr>
            <p:nvPr/>
          </p:nvCxnSpPr>
          <p:spPr>
            <a:xfrm flipH="1" flipV="1">
              <a:off x="1883374" y="3475667"/>
              <a:ext cx="299639" cy="86785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B3A6FAE-CC43-474B-9A4C-15260CDD0844}"/>
                </a:ext>
              </a:extLst>
            </p:cNvPr>
            <p:cNvCxnSpPr>
              <a:cxnSpLocks/>
              <a:stCxn id="37" idx="0"/>
              <a:endCxn id="44" idx="1"/>
            </p:cNvCxnSpPr>
            <p:nvPr/>
          </p:nvCxnSpPr>
          <p:spPr>
            <a:xfrm flipV="1">
              <a:off x="759168" y="3088575"/>
              <a:ext cx="963867" cy="120335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25" name="Group 124">
            <a:extLst>
              <a:ext uri="{FF2B5EF4-FFF2-40B4-BE49-F238E27FC236}">
                <a16:creationId xmlns:a16="http://schemas.microsoft.com/office/drawing/2014/main" id="{3E6F912B-A73F-40ED-A3FF-1071494334C0}"/>
              </a:ext>
            </a:extLst>
          </p:cNvPr>
          <p:cNvGrpSpPr/>
          <p:nvPr/>
        </p:nvGrpSpPr>
        <p:grpSpPr>
          <a:xfrm>
            <a:off x="8646250" y="2683066"/>
            <a:ext cx="3041836" cy="1775645"/>
            <a:chOff x="3272596" y="2949803"/>
            <a:chExt cx="3041836" cy="1775645"/>
          </a:xfrm>
        </p:grpSpPr>
        <p:grpSp>
          <p:nvGrpSpPr>
            <p:cNvPr id="81" name="Group 80">
              <a:extLst>
                <a:ext uri="{FF2B5EF4-FFF2-40B4-BE49-F238E27FC236}">
                  <a16:creationId xmlns:a16="http://schemas.microsoft.com/office/drawing/2014/main" id="{F6AE9294-B0F2-407C-BA63-212859FCBE6C}"/>
                </a:ext>
              </a:extLst>
            </p:cNvPr>
            <p:cNvGrpSpPr/>
            <p:nvPr/>
          </p:nvGrpSpPr>
          <p:grpSpPr>
            <a:xfrm>
              <a:off x="3272596" y="2949803"/>
              <a:ext cx="3041836" cy="1775645"/>
              <a:chOff x="532415" y="3021384"/>
              <a:chExt cx="3041836" cy="1775645"/>
            </a:xfrm>
          </p:grpSpPr>
          <p:grpSp>
            <p:nvGrpSpPr>
              <p:cNvPr id="82" name="Group 81">
                <a:extLst>
                  <a:ext uri="{FF2B5EF4-FFF2-40B4-BE49-F238E27FC236}">
                    <a16:creationId xmlns:a16="http://schemas.microsoft.com/office/drawing/2014/main" id="{BF842811-AA2D-4BCE-A62E-276D25BE5737}"/>
                  </a:ext>
                </a:extLst>
              </p:cNvPr>
              <p:cNvGrpSpPr/>
              <p:nvPr/>
            </p:nvGrpSpPr>
            <p:grpSpPr>
              <a:xfrm>
                <a:off x="532415" y="3567097"/>
                <a:ext cx="3041836" cy="1229932"/>
                <a:chOff x="291745" y="2525991"/>
                <a:chExt cx="5081809" cy="2054772"/>
              </a:xfrm>
            </p:grpSpPr>
            <p:sp>
              <p:nvSpPr>
                <p:cNvPr id="89" name="Oval 88">
                  <a:extLst>
                    <a:ext uri="{FF2B5EF4-FFF2-40B4-BE49-F238E27FC236}">
                      <a16:creationId xmlns:a16="http://schemas.microsoft.com/office/drawing/2014/main" id="{930363A7-3DFA-4A38-A1BB-989576B7B0CE}"/>
                    </a:ext>
                  </a:extLst>
                </p:cNvPr>
                <p:cNvSpPr/>
                <p:nvPr/>
              </p:nvSpPr>
              <p:spPr>
                <a:xfrm>
                  <a:off x="1220354" y="2607457"/>
                  <a:ext cx="757645" cy="75764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90" name="Oval 89">
                  <a:extLst>
                    <a:ext uri="{FF2B5EF4-FFF2-40B4-BE49-F238E27FC236}">
                      <a16:creationId xmlns:a16="http://schemas.microsoft.com/office/drawing/2014/main" id="{54412649-73BA-4C73-A548-69157741336E}"/>
                    </a:ext>
                  </a:extLst>
                </p:cNvPr>
                <p:cNvSpPr/>
                <p:nvPr/>
              </p:nvSpPr>
              <p:spPr>
                <a:xfrm>
                  <a:off x="2670476" y="3823118"/>
                  <a:ext cx="757645" cy="75764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91" name="Oval 90">
                  <a:extLst>
                    <a:ext uri="{FF2B5EF4-FFF2-40B4-BE49-F238E27FC236}">
                      <a16:creationId xmlns:a16="http://schemas.microsoft.com/office/drawing/2014/main" id="{478E4A54-0EDE-45D3-ADB8-9BD2E64F2227}"/>
                    </a:ext>
                  </a:extLst>
                </p:cNvPr>
                <p:cNvSpPr/>
                <p:nvPr/>
              </p:nvSpPr>
              <p:spPr>
                <a:xfrm>
                  <a:off x="4615909" y="3498764"/>
                  <a:ext cx="757645" cy="757645"/>
                </a:xfrm>
                <a:prstGeom prst="ellipse">
                  <a:avLst/>
                </a:prstGeom>
                <a:solidFill>
                  <a:srgbClr val="FA76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92" name="Oval 91">
                  <a:extLst>
                    <a:ext uri="{FF2B5EF4-FFF2-40B4-BE49-F238E27FC236}">
                      <a16:creationId xmlns:a16="http://schemas.microsoft.com/office/drawing/2014/main" id="{F6AF492B-BC48-4ACF-A8C5-3D05C9F97627}"/>
                    </a:ext>
                  </a:extLst>
                </p:cNvPr>
                <p:cNvSpPr/>
                <p:nvPr/>
              </p:nvSpPr>
              <p:spPr>
                <a:xfrm>
                  <a:off x="291745" y="3736930"/>
                  <a:ext cx="757645" cy="757645"/>
                </a:xfrm>
                <a:prstGeom prst="ellipse">
                  <a:avLst/>
                </a:prstGeom>
                <a:solidFill>
                  <a:srgbClr val="FA76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93" name="Oval 92">
                  <a:extLst>
                    <a:ext uri="{FF2B5EF4-FFF2-40B4-BE49-F238E27FC236}">
                      <a16:creationId xmlns:a16="http://schemas.microsoft.com/office/drawing/2014/main" id="{90A351FA-3FDC-4BCC-81FD-1AC46EF2D161}"/>
                    </a:ext>
                  </a:extLst>
                </p:cNvPr>
                <p:cNvSpPr/>
                <p:nvPr/>
              </p:nvSpPr>
              <p:spPr>
                <a:xfrm>
                  <a:off x="2917253" y="2525991"/>
                  <a:ext cx="757645" cy="757645"/>
                </a:xfrm>
                <a:prstGeom prst="ellipse">
                  <a:avLst/>
                </a:prstGeom>
                <a:solidFill>
                  <a:srgbClr val="FA76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94" name="Straight Arrow Connector 93">
                  <a:extLst>
                    <a:ext uri="{FF2B5EF4-FFF2-40B4-BE49-F238E27FC236}">
                      <a16:creationId xmlns:a16="http://schemas.microsoft.com/office/drawing/2014/main" id="{0CF1ABC7-0FF0-484F-8D25-F4039E738935}"/>
                    </a:ext>
                  </a:extLst>
                </p:cNvPr>
                <p:cNvCxnSpPr>
                  <a:endCxn id="89" idx="5"/>
                </p:cNvCxnSpPr>
                <p:nvPr/>
              </p:nvCxnSpPr>
              <p:spPr>
                <a:xfrm flipH="1" flipV="1">
                  <a:off x="1867044" y="3254147"/>
                  <a:ext cx="2796279" cy="46742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D045C3D7-2DA5-4BD1-AA80-474A315C83A8}"/>
                    </a:ext>
                  </a:extLst>
                </p:cNvPr>
                <p:cNvCxnSpPr>
                  <a:stCxn id="89" idx="6"/>
                </p:cNvCxnSpPr>
                <p:nvPr/>
              </p:nvCxnSpPr>
              <p:spPr>
                <a:xfrm flipV="1">
                  <a:off x="1977999" y="2981994"/>
                  <a:ext cx="939254" cy="428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CB161F35-9838-4019-90BC-3B4FE0D99542}"/>
                    </a:ext>
                  </a:extLst>
                </p:cNvPr>
                <p:cNvCxnSpPr>
                  <a:stCxn id="90" idx="6"/>
                  <a:endCxn id="91" idx="2"/>
                </p:cNvCxnSpPr>
                <p:nvPr/>
              </p:nvCxnSpPr>
              <p:spPr>
                <a:xfrm flipV="1">
                  <a:off x="3428121" y="3877587"/>
                  <a:ext cx="1187788" cy="32435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DC42BD04-C6B3-4744-A951-96222A8E7C01}"/>
                    </a:ext>
                  </a:extLst>
                </p:cNvPr>
                <p:cNvCxnSpPr>
                  <a:stCxn id="92" idx="6"/>
                  <a:endCxn id="90" idx="2"/>
                </p:cNvCxnSpPr>
                <p:nvPr/>
              </p:nvCxnSpPr>
              <p:spPr>
                <a:xfrm>
                  <a:off x="1049390" y="4115753"/>
                  <a:ext cx="1621086" cy="8618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222C1587-9FD9-4501-9603-F3C5EC4BAE7D}"/>
                    </a:ext>
                  </a:extLst>
                </p:cNvPr>
                <p:cNvCxnSpPr>
                  <a:stCxn id="92" idx="7"/>
                  <a:endCxn id="89" idx="3"/>
                </p:cNvCxnSpPr>
                <p:nvPr/>
              </p:nvCxnSpPr>
              <p:spPr>
                <a:xfrm flipV="1">
                  <a:off x="938435" y="3254147"/>
                  <a:ext cx="392874" cy="59373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3" name="Oval 82">
                    <a:extLst>
                      <a:ext uri="{FF2B5EF4-FFF2-40B4-BE49-F238E27FC236}">
                        <a16:creationId xmlns:a16="http://schemas.microsoft.com/office/drawing/2014/main" id="{242E67E8-9421-4414-B788-9E14FB0B9845}"/>
                      </a:ext>
                    </a:extLst>
                  </p:cNvPr>
                  <p:cNvSpPr/>
                  <p:nvPr/>
                </p:nvSpPr>
                <p:spPr>
                  <a:xfrm>
                    <a:off x="1650468" y="3021384"/>
                    <a:ext cx="453506" cy="453506"/>
                  </a:xfrm>
                  <a:prstGeom prst="ellipse">
                    <a:avLst/>
                  </a:prstGeom>
                  <a:solidFill>
                    <a:schemeClr val="accent5"/>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𝑣</m:t>
                          </m:r>
                        </m:oMath>
                      </m:oMathPara>
                    </a14:m>
                    <a:endParaRPr lang="en-US" sz="2400" dirty="0">
                      <a:solidFill>
                        <a:schemeClr val="tx1"/>
                      </a:solidFill>
                    </a:endParaRPr>
                  </a:p>
                </p:txBody>
              </p:sp>
            </mc:Choice>
            <mc:Fallback xmlns="">
              <p:sp>
                <p:nvSpPr>
                  <p:cNvPr id="83" name="Oval 82">
                    <a:extLst>
                      <a:ext uri="{FF2B5EF4-FFF2-40B4-BE49-F238E27FC236}">
                        <a16:creationId xmlns:a16="http://schemas.microsoft.com/office/drawing/2014/main" id="{242E67E8-9421-4414-B788-9E14FB0B9845}"/>
                      </a:ext>
                    </a:extLst>
                  </p:cNvPr>
                  <p:cNvSpPr>
                    <a:spLocks noRot="1" noChangeAspect="1" noMove="1" noResize="1" noEditPoints="1" noAdjustHandles="1" noChangeArrowheads="1" noChangeShapeType="1" noTextEdit="1"/>
                  </p:cNvSpPr>
                  <p:nvPr/>
                </p:nvSpPr>
                <p:spPr>
                  <a:xfrm>
                    <a:off x="1650468" y="3021384"/>
                    <a:ext cx="453506" cy="453506"/>
                  </a:xfrm>
                  <a:prstGeom prst="ellipse">
                    <a:avLst/>
                  </a:prstGeom>
                  <a:blipFill>
                    <a:blip r:embed="rId3"/>
                    <a:stretch>
                      <a:fillRect/>
                    </a:stretch>
                  </a:blipFill>
                  <a:ln w="38100">
                    <a:solidFill>
                      <a:srgbClr val="FF0000"/>
                    </a:solidFill>
                  </a:ln>
                </p:spPr>
                <p:txBody>
                  <a:bodyPr/>
                  <a:lstStyle/>
                  <a:p>
                    <a:r>
                      <a:rPr lang="en-US">
                        <a:noFill/>
                      </a:rPr>
                      <a:t> </a:t>
                    </a:r>
                  </a:p>
                </p:txBody>
              </p:sp>
            </mc:Fallback>
          </mc:AlternateContent>
          <p:cxnSp>
            <p:nvCxnSpPr>
              <p:cNvPr id="84" name="Straight Arrow Connector 83">
                <a:extLst>
                  <a:ext uri="{FF2B5EF4-FFF2-40B4-BE49-F238E27FC236}">
                    <a16:creationId xmlns:a16="http://schemas.microsoft.com/office/drawing/2014/main" id="{3DAC8DC8-6BBC-48FB-B2D1-DC346691AAB5}"/>
                  </a:ext>
                </a:extLst>
              </p:cNvPr>
              <p:cNvCxnSpPr>
                <a:cxnSpLocks/>
                <a:stCxn id="89" idx="7"/>
                <a:endCxn id="83" idx="4"/>
              </p:cNvCxnSpPr>
              <p:nvPr/>
            </p:nvCxnSpPr>
            <p:spPr>
              <a:xfrm flipV="1">
                <a:off x="1475348" y="3474890"/>
                <a:ext cx="401873" cy="20738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9F64245B-9BEF-4474-9B35-D8ECA51FFA41}"/>
                  </a:ext>
                </a:extLst>
              </p:cNvPr>
              <p:cNvCxnSpPr>
                <a:cxnSpLocks/>
                <a:stCxn id="93" idx="1"/>
                <a:endCxn id="83" idx="4"/>
              </p:cNvCxnSpPr>
              <p:nvPr/>
            </p:nvCxnSpPr>
            <p:spPr>
              <a:xfrm flipH="1" flipV="1">
                <a:off x="1877221" y="3474890"/>
                <a:ext cx="293167" cy="158621"/>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410940FC-D1EB-469C-A6F2-4B1D6E4CAB4B}"/>
                  </a:ext>
                </a:extLst>
              </p:cNvPr>
              <p:cNvCxnSpPr>
                <a:cxnSpLocks/>
                <a:stCxn id="91" idx="0"/>
                <a:endCxn id="83" idx="5"/>
              </p:cNvCxnSpPr>
              <p:nvPr/>
            </p:nvCxnSpPr>
            <p:spPr>
              <a:xfrm flipH="1" flipV="1">
                <a:off x="2037560" y="3408476"/>
                <a:ext cx="1309938" cy="740897"/>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CB7CB8F6-642D-47DE-9649-0EA5CB542BBE}"/>
                  </a:ext>
                </a:extLst>
              </p:cNvPr>
              <p:cNvCxnSpPr>
                <a:cxnSpLocks/>
                <a:stCxn id="90" idx="0"/>
                <a:endCxn id="83" idx="4"/>
              </p:cNvCxnSpPr>
              <p:nvPr/>
            </p:nvCxnSpPr>
            <p:spPr>
              <a:xfrm flipH="1" flipV="1">
                <a:off x="1877221" y="3474890"/>
                <a:ext cx="305792" cy="868633"/>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2629B118-7FA3-4BAB-B9F5-7F291DA82E72}"/>
                  </a:ext>
                </a:extLst>
              </p:cNvPr>
              <p:cNvCxnSpPr>
                <a:cxnSpLocks/>
                <a:stCxn id="92" idx="0"/>
                <a:endCxn id="83" idx="1"/>
              </p:cNvCxnSpPr>
              <p:nvPr/>
            </p:nvCxnSpPr>
            <p:spPr>
              <a:xfrm flipV="1">
                <a:off x="759168" y="3087798"/>
                <a:ext cx="957714" cy="1204135"/>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124" name="Rectangle 123">
              <a:extLst>
                <a:ext uri="{FF2B5EF4-FFF2-40B4-BE49-F238E27FC236}">
                  <a16:creationId xmlns:a16="http://schemas.microsoft.com/office/drawing/2014/main" id="{4135F302-AA64-41C7-871C-92C2C6C7015A}"/>
                </a:ext>
              </a:extLst>
            </p:cNvPr>
            <p:cNvSpPr/>
            <p:nvPr/>
          </p:nvSpPr>
          <p:spPr>
            <a:xfrm>
              <a:off x="5262380" y="3072708"/>
              <a:ext cx="938676" cy="45350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YES!</a:t>
              </a:r>
            </a:p>
          </p:txBody>
        </p:sp>
      </p:grpSp>
      <p:sp>
        <p:nvSpPr>
          <p:cNvPr id="126" name="Rectangle 125">
            <a:extLst>
              <a:ext uri="{FF2B5EF4-FFF2-40B4-BE49-F238E27FC236}">
                <a16:creationId xmlns:a16="http://schemas.microsoft.com/office/drawing/2014/main" id="{53B79878-C9EE-4B89-9360-B7BFFE0AD686}"/>
              </a:ext>
            </a:extLst>
          </p:cNvPr>
          <p:cNvSpPr/>
          <p:nvPr/>
        </p:nvSpPr>
        <p:spPr>
          <a:xfrm>
            <a:off x="4318726" y="5364304"/>
            <a:ext cx="1133630" cy="50091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Yes! </a:t>
            </a:r>
          </a:p>
        </p:txBody>
      </p:sp>
      <p:sp>
        <p:nvSpPr>
          <p:cNvPr id="7" name="Rectangle 6"/>
          <p:cNvSpPr/>
          <p:nvPr/>
        </p:nvSpPr>
        <p:spPr>
          <a:xfrm>
            <a:off x="8142337" y="2609174"/>
            <a:ext cx="4049663" cy="189436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3ColorCheck algorithm</a:t>
            </a:r>
          </a:p>
        </p:txBody>
      </p:sp>
      <p:sp>
        <p:nvSpPr>
          <p:cNvPr id="8" name="Rectangle 7"/>
          <p:cNvSpPr/>
          <p:nvPr/>
        </p:nvSpPr>
        <p:spPr>
          <a:xfrm>
            <a:off x="4018798" y="4670583"/>
            <a:ext cx="3789692" cy="18743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Output</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AE04074-D5CF-3F4D-893A-F88C8B8AA215}"/>
                  </a:ext>
                </a:extLst>
              </p:cNvPr>
              <p:cNvSpPr txBox="1"/>
              <p:nvPr/>
            </p:nvSpPr>
            <p:spPr>
              <a:xfrm>
                <a:off x="653886" y="972352"/>
                <a:ext cx="2919203" cy="14230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200" b="0" i="1" smtClean="0">
                              <a:latin typeface="Cambria Math" panose="02040503050406030204" pitchFamily="18" charset="0"/>
                            </a:rPr>
                          </m:ctrlPr>
                        </m:dPr>
                        <m:e>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3</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5</m:t>
                              </m:r>
                            </m:sub>
                          </m:sSub>
                        </m:e>
                      </m:d>
                      <m:r>
                        <a:rPr lang="en-US" sz="2200" b="0" i="1" smtClean="0">
                          <a:latin typeface="Cambria Math" panose="02040503050406030204" pitchFamily="18" charset="0"/>
                        </a:rPr>
                        <m:t>∧</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3</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5</m:t>
                              </m:r>
                            </m:sub>
                          </m:sSub>
                        </m:e>
                      </m:d>
                      <m:r>
                        <a:rPr lang="en-US" sz="2200" b="0" i="1" smtClean="0">
                          <a:latin typeface="Cambria Math" panose="02040503050406030204" pitchFamily="18" charset="0"/>
                        </a:rPr>
                        <m:t>∧</m:t>
                      </m:r>
                      <m:d>
                        <m:dPr>
                          <m:ctrlPr>
                            <a:rPr lang="en-US" sz="2200" b="0" i="1" smtClean="0">
                              <a:latin typeface="Cambria Math" panose="02040503050406030204" pitchFamily="18" charset="0"/>
                            </a:rPr>
                          </m:ctrlPr>
                        </m:dPr>
                        <m:e>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2</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3</m:t>
                              </m:r>
                            </m:sub>
                          </m:sSub>
                        </m:e>
                      </m:d>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2</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3</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4</m:t>
                          </m:r>
                        </m:sub>
                      </m:sSub>
                      <m:r>
                        <a:rPr lang="en-US" sz="2200" b="0" i="1" smtClean="0">
                          <a:latin typeface="Cambria Math" panose="02040503050406030204" pitchFamily="18" charset="0"/>
                        </a:rPr>
                        <m:t>)</m:t>
                      </m:r>
                    </m:oMath>
                  </m:oMathPara>
                </a14:m>
                <a:endParaRPr lang="en-US" sz="2200" dirty="0"/>
              </a:p>
            </p:txBody>
          </p:sp>
        </mc:Choice>
        <mc:Fallback xmlns="">
          <p:sp>
            <p:nvSpPr>
              <p:cNvPr id="2" name="TextBox 1">
                <a:extLst>
                  <a:ext uri="{FF2B5EF4-FFF2-40B4-BE49-F238E27FC236}">
                    <a16:creationId xmlns:a16="http://schemas.microsoft.com/office/drawing/2014/main" id="{9AE04074-D5CF-3F4D-893A-F88C8B8AA215}"/>
                  </a:ext>
                </a:extLst>
              </p:cNvPr>
              <p:cNvSpPr txBox="1">
                <a:spLocks noRot="1" noChangeAspect="1" noMove="1" noResize="1" noEditPoints="1" noAdjustHandles="1" noChangeArrowheads="1" noChangeShapeType="1" noTextEdit="1"/>
              </p:cNvSpPr>
              <p:nvPr/>
            </p:nvSpPr>
            <p:spPr>
              <a:xfrm>
                <a:off x="653886" y="972352"/>
                <a:ext cx="2919203" cy="1423082"/>
              </a:xfrm>
              <a:prstGeom prst="rect">
                <a:avLst/>
              </a:prstGeom>
              <a:blipFill>
                <a:blip r:embed="rId4"/>
                <a:stretch>
                  <a:fillRect b="-4292"/>
                </a:stretch>
              </a:blipFill>
            </p:spPr>
            <p:txBody>
              <a:bodyPr/>
              <a:lstStyle/>
              <a:p>
                <a:r>
                  <a:rPr lang="en-US">
                    <a:noFill/>
                  </a:rPr>
                  <a:t> </a:t>
                </a:r>
              </a:p>
            </p:txBody>
          </p:sp>
        </mc:Fallback>
      </mc:AlternateContent>
      <p:sp>
        <p:nvSpPr>
          <p:cNvPr id="6" name="Rectangle 5"/>
          <p:cNvSpPr/>
          <p:nvPr/>
        </p:nvSpPr>
        <p:spPr>
          <a:xfrm>
            <a:off x="3860103" y="689331"/>
            <a:ext cx="4107081" cy="1802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Input</a:t>
            </a:r>
          </a:p>
        </p:txBody>
      </p:sp>
      <p:sp>
        <p:nvSpPr>
          <p:cNvPr id="3" name="Title 1">
            <a:extLst>
              <a:ext uri="{FF2B5EF4-FFF2-40B4-BE49-F238E27FC236}">
                <a16:creationId xmlns:a16="http://schemas.microsoft.com/office/drawing/2014/main" id="{241D2C53-CB74-B764-18DC-745C4B044F35}"/>
              </a:ext>
            </a:extLst>
          </p:cNvPr>
          <p:cNvSpPr>
            <a:spLocks noGrp="1"/>
          </p:cNvSpPr>
          <p:nvPr>
            <p:ph type="title"/>
          </p:nvPr>
        </p:nvSpPr>
        <p:spPr>
          <a:xfrm>
            <a:off x="797351" y="97112"/>
            <a:ext cx="11187259" cy="1014667"/>
          </a:xfrm>
        </p:spPr>
        <p:txBody>
          <a:bodyPr/>
          <a:lstStyle/>
          <a:p>
            <a:r>
              <a:rPr lang="en-US" dirty="0"/>
              <a:t>Idea…</a:t>
            </a:r>
          </a:p>
        </p:txBody>
      </p:sp>
    </p:spTree>
    <p:extLst>
      <p:ext uri="{BB962C8B-B14F-4D97-AF65-F5344CB8AC3E}">
        <p14:creationId xmlns:p14="http://schemas.microsoft.com/office/powerpoint/2010/main" val="184535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0833E-6 -1.85185E-6 L 0.35299 -0.01365 " pathEditMode="relative" rAng="0" ptsTypes="AA">
                                      <p:cBhvr>
                                        <p:cTn id="6" dur="2000" fill="hold"/>
                                        <p:tgtEl>
                                          <p:spTgt spid="2"/>
                                        </p:tgtEl>
                                        <p:attrNameLst>
                                          <p:attrName>ppt_x</p:attrName>
                                          <p:attrName>ppt_y</p:attrName>
                                        </p:attrNameLst>
                                      </p:cBhvr>
                                      <p:rCtr x="16120" y="-106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08333E-6 -4.44444E-6 L 0.30899 -0.00046 " pathEditMode="relative" rAng="0" ptsTypes="AA">
                                      <p:cBhvr>
                                        <p:cTn id="10" dur="2000" fill="hold"/>
                                        <p:tgtEl>
                                          <p:spTgt spid="80"/>
                                        </p:tgtEl>
                                        <p:attrNameLst>
                                          <p:attrName>ppt_x</p:attrName>
                                          <p:attrName>ppt_y</p:attrName>
                                        </p:attrNameLst>
                                      </p:cBhvr>
                                      <p:rCtr x="15443" y="-2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0.30964 -0.00046 L 0.30821 0.28866 " pathEditMode="relative" rAng="0" ptsTypes="AA">
                                      <p:cBhvr>
                                        <p:cTn id="14" dur="2000" fill="hold"/>
                                        <p:tgtEl>
                                          <p:spTgt spid="80"/>
                                        </p:tgtEl>
                                        <p:attrNameLst>
                                          <p:attrName>ppt_x</p:attrName>
                                          <p:attrName>ppt_y</p:attrName>
                                        </p:attrNameLst>
                                      </p:cBhvr>
                                      <p:rCtr x="-78" y="14444"/>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4.16667E-6 -1.85185E-6 L -0.00143 0.30116 " pathEditMode="relative" rAng="0" ptsTypes="AA">
                                      <p:cBhvr>
                                        <p:cTn id="18" dur="2000" fill="hold"/>
                                        <p:tgtEl>
                                          <p:spTgt spid="125"/>
                                        </p:tgtEl>
                                        <p:attrNameLst>
                                          <p:attrName>ppt_x</p:attrName>
                                          <p:attrName>ppt_y</p:attrName>
                                        </p:attrNameLst>
                                      </p:cBhvr>
                                      <p:rCtr x="-78" y="15046"/>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0.00143 0.30116 L -0.35481 0.30463 " pathEditMode="relative" rAng="0" ptsTypes="AA">
                                      <p:cBhvr>
                                        <p:cTn id="22" dur="2000" fill="hold"/>
                                        <p:tgtEl>
                                          <p:spTgt spid="125"/>
                                        </p:tgtEl>
                                        <p:attrNameLst>
                                          <p:attrName>ppt_x</p:attrName>
                                          <p:attrName>ppt_y</p:attrName>
                                        </p:attrNameLst>
                                      </p:cBhvr>
                                      <p:rCtr x="-17682" y="116"/>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1.04167E-6 1.11022E-16 L -0.21146 0.00486 " pathEditMode="relative" rAng="0" ptsTypes="AA">
                                      <p:cBhvr>
                                        <p:cTn id="26" dur="2000" fill="hold"/>
                                        <p:tgtEl>
                                          <p:spTgt spid="126"/>
                                        </p:tgtEl>
                                        <p:attrNameLst>
                                          <p:attrName>ppt_x</p:attrName>
                                          <p:attrName>ppt_y</p:attrName>
                                        </p:attrNameLst>
                                      </p:cBhvr>
                                      <p:rCtr x="-10573"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119F3-DD6F-4B45-BFC5-2F11AE43628C}"/>
              </a:ext>
            </a:extLst>
          </p:cNvPr>
          <p:cNvSpPr>
            <a:spLocks noGrp="1"/>
          </p:cNvSpPr>
          <p:nvPr>
            <p:ph type="title"/>
          </p:nvPr>
        </p:nvSpPr>
        <p:spPr/>
        <p:txBody>
          <a:bodyPr/>
          <a:lstStyle/>
          <a:p>
            <a:r>
              <a:rPr lang="en-US" dirty="0"/>
              <a:t>Idea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992EB62-D416-4AA5-A594-2C016473311C}"/>
                  </a:ext>
                </a:extLst>
              </p:cNvPr>
              <p:cNvSpPr>
                <a:spLocks noGrp="1"/>
              </p:cNvSpPr>
              <p:nvPr>
                <p:ph idx="1"/>
              </p:nvPr>
            </p:nvSpPr>
            <p:spPr/>
            <p:txBody>
              <a:bodyPr>
                <a:normAutofit/>
              </a:bodyPr>
              <a:lstStyle/>
              <a:p>
                <a:r>
                  <a:rPr lang="en-US" dirty="0"/>
                  <a:t>Need to turn a 3-SAT instance into a 3-COLOR instance</a:t>
                </a:r>
              </a:p>
              <a:p>
                <a:r>
                  <a:rPr lang="en-US" dirty="0"/>
                  <a:t>(The reduction has access to a library for 3-COLOR)</a:t>
                </a:r>
              </a:p>
              <a:p>
                <a:r>
                  <a:rPr lang="en-US" dirty="0"/>
                  <a:t>And need to use </a:t>
                </a:r>
                <a14:m>
                  <m:oMath xmlns:m="http://schemas.openxmlformats.org/officeDocument/2006/math">
                    <m:r>
                      <a:rPr lang="en-US" b="0" i="1" smtClean="0">
                        <a:latin typeface="Cambria Math" panose="02040503050406030204" pitchFamily="18" charset="0"/>
                      </a:rPr>
                      <m:t>3</m:t>
                    </m:r>
                  </m:oMath>
                </a14:m>
                <a:r>
                  <a:rPr lang="en-US" dirty="0"/>
                  <a:t>-COLOR library to answer for the 3-SAT instance.</a:t>
                </a:r>
              </a:p>
              <a:p>
                <a:endParaRPr lang="en-US" dirty="0"/>
              </a:p>
              <a:p>
                <a:r>
                  <a:rPr lang="en-US" dirty="0"/>
                  <a:t>We’ll want an assignment of variables to correspond to a coloring</a:t>
                </a:r>
              </a:p>
              <a:p>
                <a:r>
                  <a:rPr lang="en-US" dirty="0"/>
                  <a:t>So have a vertex for each variable so that you can color the graph </a:t>
                </a:r>
                <a:r>
                  <a:rPr lang="en-US" dirty="0" err="1"/>
                  <a:t>iff</a:t>
                </a:r>
                <a:r>
                  <a:rPr lang="en-US" dirty="0"/>
                  <a:t> you can make the expression true; colors should correspond to values (True, False, and…dummy?)</a:t>
                </a:r>
              </a:p>
              <a:p>
                <a:r>
                  <a:rPr lang="en-US" dirty="0"/>
                  <a:t>We’ll tweak this later, but get this intuition first.</a:t>
                </a:r>
              </a:p>
            </p:txBody>
          </p:sp>
        </mc:Choice>
        <mc:Fallback xmlns="">
          <p:sp>
            <p:nvSpPr>
              <p:cNvPr id="3" name="Content Placeholder 2">
                <a:extLst>
                  <a:ext uri="{FF2B5EF4-FFF2-40B4-BE49-F238E27FC236}">
                    <a16:creationId xmlns:a16="http://schemas.microsoft.com/office/drawing/2014/main" id="{1992EB62-D416-4AA5-A594-2C016473311C}"/>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
        <p:nvSpPr>
          <p:cNvPr id="4" name="Speech Bubble: Rectangle with Corners Rounded 3">
            <a:extLst>
              <a:ext uri="{FF2B5EF4-FFF2-40B4-BE49-F238E27FC236}">
                <a16:creationId xmlns:a16="http://schemas.microsoft.com/office/drawing/2014/main" id="{541BA03E-045F-6348-254E-EC1ED559FB0A}"/>
              </a:ext>
            </a:extLst>
          </p:cNvPr>
          <p:cNvSpPr/>
          <p:nvPr/>
        </p:nvSpPr>
        <p:spPr>
          <a:xfrm>
            <a:off x="6832122" y="3062377"/>
            <a:ext cx="5244860" cy="491706"/>
          </a:xfrm>
          <a:prstGeom prst="wedgeRoundRectCallout">
            <a:avLst>
              <a:gd name="adj1" fmla="val -109"/>
              <a:gd name="adj2" fmla="val 11688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certificate into certificate</a:t>
            </a:r>
          </a:p>
        </p:txBody>
      </p:sp>
    </p:spTree>
    <p:extLst>
      <p:ext uri="{BB962C8B-B14F-4D97-AF65-F5344CB8AC3E}">
        <p14:creationId xmlns:p14="http://schemas.microsoft.com/office/powerpoint/2010/main" val="360873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BF93F-0C3D-4417-A9EB-E0B05E1CBE03}"/>
              </a:ext>
            </a:extLst>
          </p:cNvPr>
          <p:cNvSpPr>
            <a:spLocks noGrp="1"/>
          </p:cNvSpPr>
          <p:nvPr>
            <p:ph type="title"/>
          </p:nvPr>
        </p:nvSpPr>
        <p:spPr/>
        <p:txBody>
          <a:bodyPr/>
          <a:lstStyle/>
          <a:p>
            <a:r>
              <a:rPr lang="en-US" dirty="0"/>
              <a:t>Idea</a:t>
            </a:r>
          </a:p>
        </p:txBody>
      </p:sp>
      <p:sp>
        <p:nvSpPr>
          <p:cNvPr id="3" name="Content Placeholder 2">
            <a:extLst>
              <a:ext uri="{FF2B5EF4-FFF2-40B4-BE49-F238E27FC236}">
                <a16:creationId xmlns:a16="http://schemas.microsoft.com/office/drawing/2014/main" id="{CA429E10-4956-4F9F-90BB-DEF973123989}"/>
              </a:ext>
            </a:extLst>
          </p:cNvPr>
          <p:cNvSpPr>
            <a:spLocks noGrp="1"/>
          </p:cNvSpPr>
          <p:nvPr>
            <p:ph idx="1"/>
          </p:nvPr>
        </p:nvSpPr>
        <p:spPr/>
        <p:txBody>
          <a:bodyPr/>
          <a:lstStyle/>
          <a:p>
            <a:r>
              <a:rPr lang="en-US" dirty="0"/>
              <a:t>We’re going to need little subgraphs that make this happen.</a:t>
            </a:r>
          </a:p>
          <a:p>
            <a:r>
              <a:rPr lang="en-US" dirty="0"/>
              <a:t>We call them “gadgets.”</a:t>
            </a:r>
          </a:p>
        </p:txBody>
      </p:sp>
    </p:spTree>
    <p:extLst>
      <p:ext uri="{BB962C8B-B14F-4D97-AF65-F5344CB8AC3E}">
        <p14:creationId xmlns:p14="http://schemas.microsoft.com/office/powerpoint/2010/main" val="2975632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154A5-05DB-4F64-A8F6-FBEA811B03BF}"/>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CF20054B-1308-4699-9AC1-0786DDD46147}"/>
              </a:ext>
            </a:extLst>
          </p:cNvPr>
          <p:cNvSpPr>
            <a:spLocks noGrp="1"/>
          </p:cNvSpPr>
          <p:nvPr>
            <p:ph idx="1"/>
          </p:nvPr>
        </p:nvSpPr>
        <p:spPr/>
        <p:txBody>
          <a:bodyPr/>
          <a:lstStyle/>
          <a:p>
            <a:r>
              <a:rPr lang="en-US" dirty="0"/>
              <a:t>Reduction between problems that </a:t>
            </a:r>
            <a:r>
              <a:rPr lang="en-US" i="1" dirty="0"/>
              <a:t>look</a:t>
            </a:r>
            <a:r>
              <a:rPr lang="en-US" dirty="0"/>
              <a:t> *very* different.</a:t>
            </a:r>
          </a:p>
          <a:p>
            <a:r>
              <a:rPr lang="en-US" dirty="0"/>
              <a:t>A few small things to wrap up</a:t>
            </a:r>
          </a:p>
          <a:p>
            <a:pPr lvl="1"/>
            <a:r>
              <a:rPr lang="en-US" dirty="0"/>
              <a:t>Are reductions really transitive?</a:t>
            </a:r>
          </a:p>
          <a:p>
            <a:pPr lvl="1"/>
            <a:r>
              <a:rPr lang="en-US" dirty="0"/>
              <a:t>Some edge cases to the definitions of P, NP, etc.</a:t>
            </a:r>
          </a:p>
        </p:txBody>
      </p:sp>
    </p:spTree>
    <p:extLst>
      <p:ext uri="{BB962C8B-B14F-4D97-AF65-F5344CB8AC3E}">
        <p14:creationId xmlns:p14="http://schemas.microsoft.com/office/powerpoint/2010/main" val="1825942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57ED8-0063-4FD1-99AA-4DC4AC99D4FD}"/>
              </a:ext>
            </a:extLst>
          </p:cNvPr>
          <p:cNvSpPr>
            <a:spLocks noGrp="1"/>
          </p:cNvSpPr>
          <p:nvPr>
            <p:ph type="title"/>
          </p:nvPr>
        </p:nvSpPr>
        <p:spPr/>
        <p:txBody>
          <a:bodyPr/>
          <a:lstStyle/>
          <a:p>
            <a:r>
              <a:rPr lang="en-US" dirty="0"/>
              <a:t>Gadget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6BDDE6C-EB65-4E8E-94DA-B2E31877CB75}"/>
                  </a:ext>
                </a:extLst>
              </p:cNvPr>
              <p:cNvSpPr>
                <a:spLocks noGrp="1"/>
              </p:cNvSpPr>
              <p:nvPr>
                <p:ph idx="1"/>
              </p:nvPr>
            </p:nvSpPr>
            <p:spPr>
              <a:xfrm>
                <a:off x="575240" y="1463857"/>
                <a:ext cx="11187258" cy="4845504"/>
              </a:xfrm>
            </p:spPr>
            <p:txBody>
              <a:bodyPr/>
              <a:lstStyle/>
              <a:p>
                <a:r>
                  <a:rPr lang="en-US" dirty="0"/>
                  <a:t>Make the variables true and false.</a:t>
                </a:r>
              </a:p>
              <a:p>
                <a:r>
                  <a:rPr lang="en-US" dirty="0"/>
                  <a:t>Vertex for each </a:t>
                </a:r>
                <a:r>
                  <a:rPr lang="en-US" b="1" dirty="0"/>
                  <a:t>literal </a:t>
                </a:r>
                <a:r>
                  <a:rPr lang="en-US" dirty="0"/>
                  <a:t>(every vertex and its negation) attach </a:t>
                </a:r>
                <a14:m>
                  <m:oMath xmlns:m="http://schemas.openxmlformats.org/officeDocument/2006/math">
                    <m:r>
                      <a:rPr lang="en-US" b="0" i="1" smtClean="0">
                        <a:latin typeface="Cambria Math" panose="02040503050406030204" pitchFamily="18" charset="0"/>
                      </a:rPr>
                      <m:t>𝑥</m:t>
                    </m:r>
                  </m:oMath>
                </a14:m>
                <a:r>
                  <a:rPr lang="en-US" b="1" dirty="0"/>
                  <a:t> </a:t>
                </a:r>
                <a:r>
                  <a:rPr lang="en-US" dirty="0"/>
                  <a:t>to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oMath>
                </a14:m>
                <a:r>
                  <a:rPr lang="en-US" dirty="0"/>
                  <a:t> </a:t>
                </a:r>
              </a:p>
              <a:p>
                <a:pPr lvl="1"/>
                <a:r>
                  <a:rPr lang="en-US" dirty="0"/>
                  <a:t>Need them to be different colors</a:t>
                </a:r>
              </a:p>
              <a:p>
                <a:pPr lvl="1"/>
                <a:r>
                  <a:rPr lang="en-US" sz="2800" dirty="0"/>
                  <a:t>And attach both to a shared vertex (the “dummy” color)</a:t>
                </a:r>
                <a:r>
                  <a:rPr lang="en-US" dirty="0"/>
                  <a:t> </a:t>
                </a:r>
              </a:p>
            </p:txBody>
          </p:sp>
        </mc:Choice>
        <mc:Fallback xmlns="">
          <p:sp>
            <p:nvSpPr>
              <p:cNvPr id="3" name="Content Placeholder 2">
                <a:extLst>
                  <a:ext uri="{FF2B5EF4-FFF2-40B4-BE49-F238E27FC236}">
                    <a16:creationId xmlns:a16="http://schemas.microsoft.com/office/drawing/2014/main" id="{16BDDE6C-EB65-4E8E-94DA-B2E31877CB75}"/>
                  </a:ext>
                </a:extLst>
              </p:cNvPr>
              <p:cNvSpPr>
                <a:spLocks noGrp="1" noRot="1" noChangeAspect="1" noMove="1" noResize="1" noEditPoints="1" noAdjustHandles="1" noChangeArrowheads="1" noChangeShapeType="1" noTextEdit="1"/>
              </p:cNvSpPr>
              <p:nvPr>
                <p:ph idx="1"/>
              </p:nvPr>
            </p:nvSpPr>
            <p:spPr>
              <a:xfrm>
                <a:off x="575240" y="1463857"/>
                <a:ext cx="11187258" cy="4845504"/>
              </a:xfrm>
              <a:blipFill>
                <a:blip r:embed="rId2"/>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735946A-27CF-44EB-84A8-E793F8BF9843}"/>
                  </a:ext>
                </a:extLst>
              </p:cNvPr>
              <p:cNvSpPr/>
              <p:nvPr/>
            </p:nvSpPr>
            <p:spPr>
              <a:xfrm>
                <a:off x="804672" y="5498592"/>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tx1"/>
                              </a:solidFill>
                              <a:latin typeface="Cambria Math" panose="02040503050406030204" pitchFamily="18" charset="0"/>
                            </a:rPr>
                          </m:ctrlPr>
                        </m:sSubPr>
                        <m:e>
                          <m:r>
                            <m:rPr>
                              <m:sty m:val="p"/>
                            </m:rPr>
                            <a:rPr lang="en-US" sz="3200" b="0" i="0" dirty="0" smtClean="0">
                              <a:solidFill>
                                <a:schemeClr val="tx1"/>
                              </a:solidFill>
                              <a:latin typeface="Cambria Math" panose="02040503050406030204" pitchFamily="18" charset="0"/>
                            </a:rPr>
                            <m:t>x</m:t>
                          </m:r>
                        </m:e>
                        <m:sub>
                          <m:r>
                            <a:rPr lang="en-US" sz="3200" i="1" dirty="0">
                              <a:solidFill>
                                <a:schemeClr val="tx1"/>
                              </a:solidFill>
                              <a:latin typeface="Cambria Math" panose="02040503050406030204" pitchFamily="18" charset="0"/>
                            </a:rPr>
                            <m:t>1</m:t>
                          </m:r>
                        </m:sub>
                      </m:sSub>
                    </m:oMath>
                  </m:oMathPara>
                </a14:m>
                <a:endParaRPr lang="en-US" sz="3200" dirty="0">
                  <a:solidFill>
                    <a:schemeClr val="tx1"/>
                  </a:solidFill>
                </a:endParaRPr>
              </a:p>
            </p:txBody>
          </p:sp>
        </mc:Choice>
        <mc:Fallback xmlns="">
          <p:sp>
            <p:nvSpPr>
              <p:cNvPr id="4" name="Oval 3">
                <a:extLst>
                  <a:ext uri="{FF2B5EF4-FFF2-40B4-BE49-F238E27FC236}">
                    <a16:creationId xmlns:a16="http://schemas.microsoft.com/office/drawing/2014/main" id="{E735946A-27CF-44EB-84A8-E793F8BF9843}"/>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4E8A7419-1EB1-436D-8266-4A4E1364047E}"/>
                  </a:ext>
                </a:extLst>
              </p:cNvPr>
              <p:cNvSpPr/>
              <p:nvPr/>
            </p:nvSpPr>
            <p:spPr>
              <a:xfrm>
                <a:off x="2456688" y="5495531"/>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dirty="0" smtClean="0">
                          <a:solidFill>
                            <a:schemeClr val="tx1"/>
                          </a:solidFill>
                          <a:latin typeface="Cambria Math" panose="02040503050406030204" pitchFamily="18" charset="0"/>
                        </a:rPr>
                        <m:t>¬</m:t>
                      </m:r>
                      <m:sSub>
                        <m:sSubPr>
                          <m:ctrlPr>
                            <a:rPr lang="en-US" sz="3200" i="1" dirty="0">
                              <a:solidFill>
                                <a:schemeClr val="tx1"/>
                              </a:solidFill>
                              <a:latin typeface="Cambria Math" panose="02040503050406030204" pitchFamily="18" charset="0"/>
                            </a:rPr>
                          </m:ctrlPr>
                        </m:sSubPr>
                        <m:e>
                          <m:r>
                            <m:rPr>
                              <m:sty m:val="p"/>
                            </m:rPr>
                            <a:rPr lang="en-US" sz="3200" dirty="0">
                              <a:solidFill>
                                <a:schemeClr val="tx1"/>
                              </a:solidFill>
                              <a:latin typeface="Cambria Math" panose="02040503050406030204" pitchFamily="18" charset="0"/>
                            </a:rPr>
                            <m:t>x</m:t>
                          </m:r>
                        </m:e>
                        <m:sub>
                          <m:r>
                            <a:rPr lang="en-US" sz="3200" i="1" dirty="0">
                              <a:solidFill>
                                <a:schemeClr val="tx1"/>
                              </a:solidFill>
                              <a:latin typeface="Cambria Math" panose="02040503050406030204" pitchFamily="18" charset="0"/>
                            </a:rPr>
                            <m:t>1</m:t>
                          </m:r>
                        </m:sub>
                      </m:sSub>
                    </m:oMath>
                  </m:oMathPara>
                </a14:m>
                <a:endParaRPr lang="en-US" sz="3200" dirty="0">
                  <a:solidFill>
                    <a:schemeClr val="tx1"/>
                  </a:solidFill>
                </a:endParaRPr>
              </a:p>
            </p:txBody>
          </p:sp>
        </mc:Choice>
        <mc:Fallback xmlns="">
          <p:sp>
            <p:nvSpPr>
              <p:cNvPr id="5" name="Oval 4">
                <a:extLst>
                  <a:ext uri="{FF2B5EF4-FFF2-40B4-BE49-F238E27FC236}">
                    <a16:creationId xmlns:a16="http://schemas.microsoft.com/office/drawing/2014/main" id="{4E8A7419-1EB1-436D-8266-4A4E1364047E}"/>
                  </a:ext>
                </a:extLst>
              </p:cNvPr>
              <p:cNvSpPr>
                <a:spLocks noRot="1" noChangeAspect="1" noMove="1" noResize="1" noEditPoints="1" noAdjustHandles="1" noChangeArrowheads="1" noChangeShapeType="1" noTextEdit="1"/>
              </p:cNvSpPr>
              <p:nvPr/>
            </p:nvSpPr>
            <p:spPr>
              <a:xfrm>
                <a:off x="2456688" y="5495531"/>
                <a:ext cx="999744" cy="999744"/>
              </a:xfrm>
              <a:prstGeom prst="ellipse">
                <a:avLst/>
              </a:prstGeom>
              <a:blipFill>
                <a:blip r:embed="rId4"/>
                <a:stretch>
                  <a:fillRect/>
                </a:stretch>
              </a:blipFill>
              <a:ln w="38100"/>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096E4A08-2959-49FA-89FE-75CD3BB9022E}"/>
              </a:ext>
            </a:extLst>
          </p:cNvPr>
          <p:cNvCxnSpPr>
            <a:stCxn id="4" idx="6"/>
            <a:endCxn id="5" idx="2"/>
          </p:cNvCxnSpPr>
          <p:nvPr/>
        </p:nvCxnSpPr>
        <p:spPr>
          <a:xfrm flipV="1">
            <a:off x="1804416" y="5995403"/>
            <a:ext cx="652272" cy="30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DCC9AD06-74C4-4662-AC98-D28C436D9841}"/>
              </a:ext>
            </a:extLst>
          </p:cNvPr>
          <p:cNvSpPr/>
          <p:nvPr/>
        </p:nvSpPr>
        <p:spPr>
          <a:xfrm>
            <a:off x="5169124" y="3429000"/>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D</a:t>
            </a:r>
          </a:p>
        </p:txBody>
      </p:sp>
      <p:cxnSp>
        <p:nvCxnSpPr>
          <p:cNvPr id="10" name="Straight Connector 9">
            <a:extLst>
              <a:ext uri="{FF2B5EF4-FFF2-40B4-BE49-F238E27FC236}">
                <a16:creationId xmlns:a16="http://schemas.microsoft.com/office/drawing/2014/main" id="{C7FB6E77-A5A0-40CA-A524-F8B17BE06223}"/>
              </a:ext>
            </a:extLst>
          </p:cNvPr>
          <p:cNvCxnSpPr>
            <a:cxnSpLocks/>
            <a:stCxn id="4" idx="0"/>
            <a:endCxn id="9" idx="2"/>
          </p:cNvCxnSpPr>
          <p:nvPr/>
        </p:nvCxnSpPr>
        <p:spPr>
          <a:xfrm flipV="1">
            <a:off x="1304544" y="3928872"/>
            <a:ext cx="3864580" cy="15697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4A95A81-580B-4A9D-A33D-FC835E0AB574}"/>
              </a:ext>
            </a:extLst>
          </p:cNvPr>
          <p:cNvCxnSpPr>
            <a:cxnSpLocks/>
            <a:stCxn id="5" idx="0"/>
            <a:endCxn id="9" idx="2"/>
          </p:cNvCxnSpPr>
          <p:nvPr/>
        </p:nvCxnSpPr>
        <p:spPr>
          <a:xfrm flipV="1">
            <a:off x="2956560" y="3928872"/>
            <a:ext cx="2212564" cy="15666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24BE85B7-DEE9-4E68-A21E-B8B3DF7A5CDC}"/>
                  </a:ext>
                </a:extLst>
              </p:cNvPr>
              <p:cNvSpPr/>
              <p:nvPr/>
            </p:nvSpPr>
            <p:spPr>
              <a:xfrm>
                <a:off x="4528221" y="5598041"/>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tx1"/>
                              </a:solidFill>
                              <a:latin typeface="Cambria Math" panose="02040503050406030204" pitchFamily="18" charset="0"/>
                            </a:rPr>
                          </m:ctrlPr>
                        </m:sSubPr>
                        <m:e>
                          <m:r>
                            <m:rPr>
                              <m:sty m:val="p"/>
                            </m:rPr>
                            <a:rPr lang="en-US" sz="3200" b="0" i="0" dirty="0" smtClean="0">
                              <a:solidFill>
                                <a:schemeClr val="tx1"/>
                              </a:solidFill>
                              <a:latin typeface="Cambria Math" panose="02040503050406030204" pitchFamily="18" charset="0"/>
                            </a:rPr>
                            <m:t>x</m:t>
                          </m:r>
                        </m:e>
                        <m:sub>
                          <m:r>
                            <a:rPr lang="en-US" sz="3200" i="1" dirty="0" smtClean="0">
                              <a:solidFill>
                                <a:schemeClr val="tx1"/>
                              </a:solidFill>
                              <a:latin typeface="Cambria Math" panose="02040503050406030204" pitchFamily="18" charset="0"/>
                            </a:rPr>
                            <m:t>2</m:t>
                          </m:r>
                        </m:sub>
                      </m:sSub>
                      <m:r>
                        <a:rPr lang="en-US" sz="3200" i="1" dirty="0" smtClean="0">
                          <a:solidFill>
                            <a:schemeClr val="tx1"/>
                          </a:solidFill>
                          <a:latin typeface="Cambria Math" panose="02040503050406030204" pitchFamily="18" charset="0"/>
                        </a:rPr>
                        <m:t> </m:t>
                      </m:r>
                    </m:oMath>
                  </m:oMathPara>
                </a14:m>
                <a:endParaRPr lang="en-US" sz="3200" dirty="0">
                  <a:solidFill>
                    <a:schemeClr val="tx1"/>
                  </a:solidFill>
                </a:endParaRPr>
              </a:p>
            </p:txBody>
          </p:sp>
        </mc:Choice>
        <mc:Fallback xmlns="">
          <p:sp>
            <p:nvSpPr>
              <p:cNvPr id="16" name="Oval 15">
                <a:extLst>
                  <a:ext uri="{FF2B5EF4-FFF2-40B4-BE49-F238E27FC236}">
                    <a16:creationId xmlns:a16="http://schemas.microsoft.com/office/drawing/2014/main" id="{24BE85B7-DEE9-4E68-A21E-B8B3DF7A5CDC}"/>
                  </a:ext>
                </a:extLst>
              </p:cNvPr>
              <p:cNvSpPr>
                <a:spLocks noRot="1" noChangeAspect="1" noMove="1" noResize="1" noEditPoints="1" noAdjustHandles="1" noChangeArrowheads="1" noChangeShapeType="1" noTextEdit="1"/>
              </p:cNvSpPr>
              <p:nvPr/>
            </p:nvSpPr>
            <p:spPr>
              <a:xfrm>
                <a:off x="4528221" y="5598041"/>
                <a:ext cx="999744" cy="999744"/>
              </a:xfrm>
              <a:prstGeom prst="ellipse">
                <a:avLst/>
              </a:prstGeom>
              <a:blipFill>
                <a:blip r:embed="rId5"/>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Oval 16">
                <a:extLst>
                  <a:ext uri="{FF2B5EF4-FFF2-40B4-BE49-F238E27FC236}">
                    <a16:creationId xmlns:a16="http://schemas.microsoft.com/office/drawing/2014/main" id="{2B5B6F94-7145-414D-BBBC-42E49BBBB86C}"/>
                  </a:ext>
                </a:extLst>
              </p:cNvPr>
              <p:cNvSpPr/>
              <p:nvPr/>
            </p:nvSpPr>
            <p:spPr>
              <a:xfrm>
                <a:off x="6180237" y="5594980"/>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m:t>
                      </m:r>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2</m:t>
                          </m:r>
                        </m:sub>
                      </m:sSub>
                    </m:oMath>
                  </m:oMathPara>
                </a14:m>
                <a:endParaRPr lang="en-US" sz="3200" dirty="0">
                  <a:solidFill>
                    <a:schemeClr val="tx1"/>
                  </a:solidFill>
                </a:endParaRPr>
              </a:p>
            </p:txBody>
          </p:sp>
        </mc:Choice>
        <mc:Fallback xmlns="">
          <p:sp>
            <p:nvSpPr>
              <p:cNvPr id="17" name="Oval 16">
                <a:extLst>
                  <a:ext uri="{FF2B5EF4-FFF2-40B4-BE49-F238E27FC236}">
                    <a16:creationId xmlns:a16="http://schemas.microsoft.com/office/drawing/2014/main" id="{2B5B6F94-7145-414D-BBBC-42E49BBBB86C}"/>
                  </a:ext>
                </a:extLst>
              </p:cNvPr>
              <p:cNvSpPr>
                <a:spLocks noRot="1" noChangeAspect="1" noMove="1" noResize="1" noEditPoints="1" noAdjustHandles="1" noChangeArrowheads="1" noChangeShapeType="1" noTextEdit="1"/>
              </p:cNvSpPr>
              <p:nvPr/>
            </p:nvSpPr>
            <p:spPr>
              <a:xfrm>
                <a:off x="6180237" y="5594980"/>
                <a:ext cx="999744" cy="999744"/>
              </a:xfrm>
              <a:prstGeom prst="ellipse">
                <a:avLst/>
              </a:prstGeom>
              <a:blipFill>
                <a:blip r:embed="rId6"/>
                <a:stretch>
                  <a:fillRect/>
                </a:stretch>
              </a:blipFill>
              <a:ln w="38100"/>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6682D45D-0C45-403B-89DD-AF789C1241CF}"/>
              </a:ext>
            </a:extLst>
          </p:cNvPr>
          <p:cNvCxnSpPr>
            <a:stCxn id="16" idx="6"/>
            <a:endCxn id="17" idx="2"/>
          </p:cNvCxnSpPr>
          <p:nvPr/>
        </p:nvCxnSpPr>
        <p:spPr>
          <a:xfrm flipV="1">
            <a:off x="5527965" y="6094852"/>
            <a:ext cx="652272" cy="30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1AEFB6D-06DB-4856-B2EF-9147A1AC6B20}"/>
              </a:ext>
            </a:extLst>
          </p:cNvPr>
          <p:cNvCxnSpPr>
            <a:cxnSpLocks/>
            <a:stCxn id="16" idx="0"/>
            <a:endCxn id="9" idx="4"/>
          </p:cNvCxnSpPr>
          <p:nvPr/>
        </p:nvCxnSpPr>
        <p:spPr>
          <a:xfrm flipV="1">
            <a:off x="5028093" y="4428744"/>
            <a:ext cx="640903" cy="116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F6AA1D1-E6EE-432B-B141-FE71B567201B}"/>
              </a:ext>
            </a:extLst>
          </p:cNvPr>
          <p:cNvCxnSpPr>
            <a:cxnSpLocks/>
            <a:stCxn id="17" idx="0"/>
            <a:endCxn id="9" idx="4"/>
          </p:cNvCxnSpPr>
          <p:nvPr/>
        </p:nvCxnSpPr>
        <p:spPr>
          <a:xfrm flipH="1" flipV="1">
            <a:off x="5668996" y="4428744"/>
            <a:ext cx="1011113" cy="116623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Oval 22">
                <a:extLst>
                  <a:ext uri="{FF2B5EF4-FFF2-40B4-BE49-F238E27FC236}">
                    <a16:creationId xmlns:a16="http://schemas.microsoft.com/office/drawing/2014/main" id="{972C7B62-868F-44AC-9F42-182DE6797E30}"/>
                  </a:ext>
                </a:extLst>
              </p:cNvPr>
              <p:cNvSpPr/>
              <p:nvPr/>
            </p:nvSpPr>
            <p:spPr>
              <a:xfrm>
                <a:off x="7776974" y="5598041"/>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tx1"/>
                              </a:solidFill>
                              <a:latin typeface="Cambria Math" panose="02040503050406030204" pitchFamily="18" charset="0"/>
                            </a:rPr>
                          </m:ctrlPr>
                        </m:sSubPr>
                        <m:e>
                          <m:r>
                            <a:rPr lang="en-US" sz="3200" b="0" i="1" dirty="0" smtClean="0">
                              <a:solidFill>
                                <a:schemeClr val="tx1"/>
                              </a:solidFill>
                              <a:latin typeface="Cambria Math" panose="02040503050406030204" pitchFamily="18" charset="0"/>
                            </a:rPr>
                            <m:t>𝑥</m:t>
                          </m:r>
                        </m:e>
                        <m:sub>
                          <m:r>
                            <a:rPr lang="en-US" sz="3200" i="1" dirty="0" smtClean="0">
                              <a:solidFill>
                                <a:schemeClr val="tx1"/>
                              </a:solidFill>
                              <a:latin typeface="Cambria Math" panose="02040503050406030204" pitchFamily="18" charset="0"/>
                            </a:rPr>
                            <m:t>3</m:t>
                          </m:r>
                        </m:sub>
                      </m:sSub>
                      <m:r>
                        <a:rPr lang="en-US" sz="3200" i="1" dirty="0" smtClean="0">
                          <a:solidFill>
                            <a:schemeClr val="tx1"/>
                          </a:solidFill>
                          <a:latin typeface="Cambria Math" panose="02040503050406030204" pitchFamily="18" charset="0"/>
                        </a:rPr>
                        <m:t> </m:t>
                      </m:r>
                    </m:oMath>
                  </m:oMathPara>
                </a14:m>
                <a:endParaRPr lang="en-US" sz="3200" dirty="0">
                  <a:solidFill>
                    <a:schemeClr val="tx1"/>
                  </a:solidFill>
                </a:endParaRPr>
              </a:p>
            </p:txBody>
          </p:sp>
        </mc:Choice>
        <mc:Fallback xmlns="">
          <p:sp>
            <p:nvSpPr>
              <p:cNvPr id="23" name="Oval 22">
                <a:extLst>
                  <a:ext uri="{FF2B5EF4-FFF2-40B4-BE49-F238E27FC236}">
                    <a16:creationId xmlns:a16="http://schemas.microsoft.com/office/drawing/2014/main" id="{972C7B62-868F-44AC-9F42-182DE6797E30}"/>
                  </a:ext>
                </a:extLst>
              </p:cNvPr>
              <p:cNvSpPr>
                <a:spLocks noRot="1" noChangeAspect="1" noMove="1" noResize="1" noEditPoints="1" noAdjustHandles="1" noChangeArrowheads="1" noChangeShapeType="1" noTextEdit="1"/>
              </p:cNvSpPr>
              <p:nvPr/>
            </p:nvSpPr>
            <p:spPr>
              <a:xfrm>
                <a:off x="7776974" y="5598041"/>
                <a:ext cx="999744" cy="999744"/>
              </a:xfrm>
              <a:prstGeom prst="ellipse">
                <a:avLst/>
              </a:prstGeom>
              <a:blipFill>
                <a:blip r:embed="rId7"/>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Oval 23">
                <a:extLst>
                  <a:ext uri="{FF2B5EF4-FFF2-40B4-BE49-F238E27FC236}">
                    <a16:creationId xmlns:a16="http://schemas.microsoft.com/office/drawing/2014/main" id="{6F17C65E-EC38-45F3-B215-20ED673A1315}"/>
                  </a:ext>
                </a:extLst>
              </p:cNvPr>
              <p:cNvSpPr/>
              <p:nvPr/>
            </p:nvSpPr>
            <p:spPr>
              <a:xfrm>
                <a:off x="9428990" y="5594980"/>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m:t>
                      </m:r>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3</m:t>
                          </m:r>
                        </m:sub>
                      </m:sSub>
                    </m:oMath>
                  </m:oMathPara>
                </a14:m>
                <a:endParaRPr lang="en-US" sz="3200" dirty="0">
                  <a:solidFill>
                    <a:schemeClr val="tx1"/>
                  </a:solidFill>
                </a:endParaRPr>
              </a:p>
            </p:txBody>
          </p:sp>
        </mc:Choice>
        <mc:Fallback xmlns="">
          <p:sp>
            <p:nvSpPr>
              <p:cNvPr id="24" name="Oval 23">
                <a:extLst>
                  <a:ext uri="{FF2B5EF4-FFF2-40B4-BE49-F238E27FC236}">
                    <a16:creationId xmlns:a16="http://schemas.microsoft.com/office/drawing/2014/main" id="{6F17C65E-EC38-45F3-B215-20ED673A1315}"/>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8"/>
                <a:stretch>
                  <a:fillRect/>
                </a:stretch>
              </a:blipFill>
              <a:ln w="38100"/>
            </p:spPr>
            <p:txBody>
              <a:bodyPr/>
              <a:lstStyle/>
              <a:p>
                <a:r>
                  <a:rPr lang="en-US">
                    <a:noFill/>
                  </a:rPr>
                  <a:t> </a:t>
                </a:r>
              </a:p>
            </p:txBody>
          </p:sp>
        </mc:Fallback>
      </mc:AlternateContent>
      <p:cxnSp>
        <p:nvCxnSpPr>
          <p:cNvPr id="25" name="Straight Connector 24">
            <a:extLst>
              <a:ext uri="{FF2B5EF4-FFF2-40B4-BE49-F238E27FC236}">
                <a16:creationId xmlns:a16="http://schemas.microsoft.com/office/drawing/2014/main" id="{0802A44E-4F11-4B09-8232-24B941174813}"/>
              </a:ext>
            </a:extLst>
          </p:cNvPr>
          <p:cNvCxnSpPr>
            <a:stCxn id="23" idx="6"/>
            <a:endCxn id="24" idx="2"/>
          </p:cNvCxnSpPr>
          <p:nvPr/>
        </p:nvCxnSpPr>
        <p:spPr>
          <a:xfrm flipV="1">
            <a:off x="8776718" y="6094852"/>
            <a:ext cx="652272" cy="30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76FE2E9-8F2A-4D17-B415-7DD43A3F6F38}"/>
              </a:ext>
            </a:extLst>
          </p:cNvPr>
          <p:cNvCxnSpPr>
            <a:cxnSpLocks/>
            <a:stCxn id="23" idx="0"/>
            <a:endCxn id="9" idx="6"/>
          </p:cNvCxnSpPr>
          <p:nvPr/>
        </p:nvCxnSpPr>
        <p:spPr>
          <a:xfrm flipH="1" flipV="1">
            <a:off x="6168868" y="3928872"/>
            <a:ext cx="2107978" cy="1669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D1F8FA-6B52-46C8-AE09-F1299938817F}"/>
              </a:ext>
            </a:extLst>
          </p:cNvPr>
          <p:cNvCxnSpPr>
            <a:cxnSpLocks/>
            <a:stCxn id="24" idx="0"/>
            <a:endCxn id="9" idx="6"/>
          </p:cNvCxnSpPr>
          <p:nvPr/>
        </p:nvCxnSpPr>
        <p:spPr>
          <a:xfrm flipH="1" flipV="1">
            <a:off x="6168868" y="3928872"/>
            <a:ext cx="3759994" cy="16661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31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57ED8-0063-4FD1-99AA-4DC4AC99D4FD}"/>
              </a:ext>
            </a:extLst>
          </p:cNvPr>
          <p:cNvSpPr>
            <a:spLocks noGrp="1"/>
          </p:cNvSpPr>
          <p:nvPr>
            <p:ph type="title"/>
          </p:nvPr>
        </p:nvSpPr>
        <p:spPr/>
        <p:txBody>
          <a:bodyPr/>
          <a:lstStyle/>
          <a:p>
            <a:r>
              <a:rPr lang="en-US" dirty="0"/>
              <a:t>Gadget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6BDDE6C-EB65-4E8E-94DA-B2E31877CB75}"/>
                  </a:ext>
                </a:extLst>
              </p:cNvPr>
              <p:cNvSpPr>
                <a:spLocks noGrp="1"/>
              </p:cNvSpPr>
              <p:nvPr>
                <p:ph idx="1"/>
              </p:nvPr>
            </p:nvSpPr>
            <p:spPr>
              <a:xfrm>
                <a:off x="575240" y="1463857"/>
                <a:ext cx="11187258" cy="4845504"/>
              </a:xfrm>
            </p:spPr>
            <p:txBody>
              <a:bodyPr/>
              <a:lstStyle/>
              <a:p>
                <a:r>
                  <a:rPr lang="en-US" dirty="0"/>
                  <a:t>Make the variables true and false.</a:t>
                </a:r>
              </a:p>
              <a:p>
                <a:r>
                  <a:rPr lang="en-US" dirty="0"/>
                  <a:t>Vertex for each </a:t>
                </a:r>
                <a:r>
                  <a:rPr lang="en-US" b="1" dirty="0"/>
                  <a:t>literal </a:t>
                </a:r>
                <a:r>
                  <a:rPr lang="en-US" dirty="0"/>
                  <a:t>(every vertex and its negation) attach </a:t>
                </a:r>
                <a14:m>
                  <m:oMath xmlns:m="http://schemas.openxmlformats.org/officeDocument/2006/math">
                    <m:r>
                      <a:rPr lang="en-US" b="0" i="1" smtClean="0">
                        <a:latin typeface="Cambria Math" panose="02040503050406030204" pitchFamily="18" charset="0"/>
                      </a:rPr>
                      <m:t>𝑥</m:t>
                    </m:r>
                  </m:oMath>
                </a14:m>
                <a:r>
                  <a:rPr lang="en-US" b="1" dirty="0"/>
                  <a:t> </a:t>
                </a:r>
                <a:r>
                  <a:rPr lang="en-US" dirty="0"/>
                  <a:t>to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oMath>
                </a14:m>
                <a:r>
                  <a:rPr lang="en-US" dirty="0"/>
                  <a:t> </a:t>
                </a:r>
              </a:p>
              <a:p>
                <a:pPr lvl="1"/>
                <a:r>
                  <a:rPr lang="en-US" dirty="0"/>
                  <a:t>Need them to be different colors</a:t>
                </a:r>
              </a:p>
              <a:p>
                <a:pPr lvl="1"/>
                <a:r>
                  <a:rPr lang="en-US" sz="2800" dirty="0"/>
                  <a:t>And attach both to a shared vertex (the “dummy” color)</a:t>
                </a:r>
                <a:r>
                  <a:rPr lang="en-US" dirty="0"/>
                  <a:t> </a:t>
                </a:r>
              </a:p>
            </p:txBody>
          </p:sp>
        </mc:Choice>
        <mc:Fallback xmlns="">
          <p:sp>
            <p:nvSpPr>
              <p:cNvPr id="3" name="Content Placeholder 2">
                <a:extLst>
                  <a:ext uri="{FF2B5EF4-FFF2-40B4-BE49-F238E27FC236}">
                    <a16:creationId xmlns:a16="http://schemas.microsoft.com/office/drawing/2014/main" id="{16BDDE6C-EB65-4E8E-94DA-B2E31877CB75}"/>
                  </a:ext>
                </a:extLst>
              </p:cNvPr>
              <p:cNvSpPr>
                <a:spLocks noGrp="1" noRot="1" noChangeAspect="1" noMove="1" noResize="1" noEditPoints="1" noAdjustHandles="1" noChangeArrowheads="1" noChangeShapeType="1" noTextEdit="1"/>
              </p:cNvSpPr>
              <p:nvPr>
                <p:ph idx="1"/>
              </p:nvPr>
            </p:nvSpPr>
            <p:spPr>
              <a:xfrm>
                <a:off x="575240" y="1463857"/>
                <a:ext cx="11187258" cy="4845504"/>
              </a:xfrm>
              <a:blipFill>
                <a:blip r:embed="rId2"/>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735946A-27CF-44EB-84A8-E793F8BF9843}"/>
                  </a:ext>
                </a:extLst>
              </p:cNvPr>
              <p:cNvSpPr/>
              <p:nvPr/>
            </p:nvSpPr>
            <p:spPr>
              <a:xfrm>
                <a:off x="804672"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4" name="Oval 3">
                <a:extLst>
                  <a:ext uri="{FF2B5EF4-FFF2-40B4-BE49-F238E27FC236}">
                    <a16:creationId xmlns:a16="http://schemas.microsoft.com/office/drawing/2014/main" id="{E735946A-27CF-44EB-84A8-E793F8BF9843}"/>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4E8A7419-1EB1-436D-8266-4A4E1364047E}"/>
                  </a:ext>
                </a:extLst>
              </p:cNvPr>
              <p:cNvSpPr/>
              <p:nvPr/>
            </p:nvSpPr>
            <p:spPr>
              <a:xfrm>
                <a:off x="2456688" y="5495531"/>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dirty="0" smtClean="0">
                          <a:solidFill>
                            <a:schemeClr val="bg1"/>
                          </a:solidFill>
                          <a:latin typeface="Cambria Math" panose="02040503050406030204" pitchFamily="18" charset="0"/>
                        </a:rPr>
                        <m:t>¬</m:t>
                      </m:r>
                      <m:sSub>
                        <m:sSubPr>
                          <m:ctrlPr>
                            <a:rPr lang="en-US" sz="3200" i="1" dirty="0">
                              <a:solidFill>
                                <a:schemeClr val="bg1"/>
                              </a:solidFill>
                              <a:latin typeface="Cambria Math" panose="02040503050406030204" pitchFamily="18" charset="0"/>
                            </a:rPr>
                          </m:ctrlPr>
                        </m:sSubPr>
                        <m:e>
                          <m:r>
                            <a:rPr lang="en-US" sz="3200" i="1" dirty="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5" name="Oval 4">
                <a:extLst>
                  <a:ext uri="{FF2B5EF4-FFF2-40B4-BE49-F238E27FC236}">
                    <a16:creationId xmlns:a16="http://schemas.microsoft.com/office/drawing/2014/main" id="{4E8A7419-1EB1-436D-8266-4A4E1364047E}"/>
                  </a:ext>
                </a:extLst>
              </p:cNvPr>
              <p:cNvSpPr>
                <a:spLocks noRot="1" noChangeAspect="1" noMove="1" noResize="1" noEditPoints="1" noAdjustHandles="1" noChangeArrowheads="1" noChangeShapeType="1" noTextEdit="1"/>
              </p:cNvSpPr>
              <p:nvPr/>
            </p:nvSpPr>
            <p:spPr>
              <a:xfrm>
                <a:off x="2456688" y="5495531"/>
                <a:ext cx="999744" cy="999744"/>
              </a:xfrm>
              <a:prstGeom prst="ellipse">
                <a:avLst/>
              </a:prstGeom>
              <a:blipFill>
                <a:blip r:embed="rId4"/>
                <a:stretch>
                  <a:fillRect/>
                </a:stretch>
              </a:blipFill>
              <a:ln w="38100"/>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096E4A08-2959-49FA-89FE-75CD3BB9022E}"/>
              </a:ext>
            </a:extLst>
          </p:cNvPr>
          <p:cNvCxnSpPr>
            <a:stCxn id="4" idx="6"/>
            <a:endCxn id="5" idx="2"/>
          </p:cNvCxnSpPr>
          <p:nvPr/>
        </p:nvCxnSpPr>
        <p:spPr>
          <a:xfrm flipV="1">
            <a:off x="1804416" y="5995403"/>
            <a:ext cx="652272" cy="30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DCC9AD06-74C4-4662-AC98-D28C436D9841}"/>
              </a:ext>
            </a:extLst>
          </p:cNvPr>
          <p:cNvSpPr/>
          <p:nvPr/>
        </p:nvSpPr>
        <p:spPr>
          <a:xfrm>
            <a:off x="5169124" y="3429000"/>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D</a:t>
            </a:r>
          </a:p>
        </p:txBody>
      </p:sp>
      <p:cxnSp>
        <p:nvCxnSpPr>
          <p:cNvPr id="10" name="Straight Connector 9">
            <a:extLst>
              <a:ext uri="{FF2B5EF4-FFF2-40B4-BE49-F238E27FC236}">
                <a16:creationId xmlns:a16="http://schemas.microsoft.com/office/drawing/2014/main" id="{C7FB6E77-A5A0-40CA-A524-F8B17BE06223}"/>
              </a:ext>
            </a:extLst>
          </p:cNvPr>
          <p:cNvCxnSpPr>
            <a:cxnSpLocks/>
            <a:stCxn id="4" idx="0"/>
            <a:endCxn id="9" idx="2"/>
          </p:cNvCxnSpPr>
          <p:nvPr/>
        </p:nvCxnSpPr>
        <p:spPr>
          <a:xfrm flipV="1">
            <a:off x="1304544" y="3928872"/>
            <a:ext cx="3864580" cy="15697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4A95A81-580B-4A9D-A33D-FC835E0AB574}"/>
              </a:ext>
            </a:extLst>
          </p:cNvPr>
          <p:cNvCxnSpPr>
            <a:cxnSpLocks/>
            <a:stCxn id="5" idx="0"/>
            <a:endCxn id="9" idx="2"/>
          </p:cNvCxnSpPr>
          <p:nvPr/>
        </p:nvCxnSpPr>
        <p:spPr>
          <a:xfrm flipV="1">
            <a:off x="2956560" y="3928872"/>
            <a:ext cx="2212564" cy="15666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24BE85B7-DEE9-4E68-A21E-B8B3DF7A5CDC}"/>
                  </a:ext>
                </a:extLst>
              </p:cNvPr>
              <p:cNvSpPr/>
              <p:nvPr/>
            </p:nvSpPr>
            <p:spPr>
              <a:xfrm>
                <a:off x="4528221" y="5598041"/>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smtClean="0">
                              <a:solidFill>
                                <a:schemeClr val="bg1"/>
                              </a:solidFill>
                              <a:latin typeface="Cambria Math" panose="02040503050406030204" pitchFamily="18" charset="0"/>
                            </a:rPr>
                            <m:t>2</m:t>
                          </m:r>
                        </m:sub>
                      </m:sSub>
                      <m:r>
                        <a:rPr lang="en-US" sz="3200" i="1" dirty="0" smtClean="0">
                          <a:solidFill>
                            <a:schemeClr val="bg1"/>
                          </a:solidFill>
                          <a:latin typeface="Cambria Math" panose="02040503050406030204" pitchFamily="18" charset="0"/>
                        </a:rPr>
                        <m:t> </m:t>
                      </m:r>
                    </m:oMath>
                  </m:oMathPara>
                </a14:m>
                <a:endParaRPr lang="en-US" sz="3200" dirty="0">
                  <a:solidFill>
                    <a:schemeClr val="bg1"/>
                  </a:solidFill>
                </a:endParaRPr>
              </a:p>
            </p:txBody>
          </p:sp>
        </mc:Choice>
        <mc:Fallback xmlns="">
          <p:sp>
            <p:nvSpPr>
              <p:cNvPr id="16" name="Oval 15">
                <a:extLst>
                  <a:ext uri="{FF2B5EF4-FFF2-40B4-BE49-F238E27FC236}">
                    <a16:creationId xmlns:a16="http://schemas.microsoft.com/office/drawing/2014/main" id="{24BE85B7-DEE9-4E68-A21E-B8B3DF7A5CDC}"/>
                  </a:ext>
                </a:extLst>
              </p:cNvPr>
              <p:cNvSpPr>
                <a:spLocks noRot="1" noChangeAspect="1" noMove="1" noResize="1" noEditPoints="1" noAdjustHandles="1" noChangeArrowheads="1" noChangeShapeType="1" noTextEdit="1"/>
              </p:cNvSpPr>
              <p:nvPr/>
            </p:nvSpPr>
            <p:spPr>
              <a:xfrm>
                <a:off x="4528221" y="5598041"/>
                <a:ext cx="999744" cy="999744"/>
              </a:xfrm>
              <a:prstGeom prst="ellipse">
                <a:avLst/>
              </a:prstGeom>
              <a:blipFill>
                <a:blip r:embed="rId5"/>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Oval 16">
                <a:extLst>
                  <a:ext uri="{FF2B5EF4-FFF2-40B4-BE49-F238E27FC236}">
                    <a16:creationId xmlns:a16="http://schemas.microsoft.com/office/drawing/2014/main" id="{2B5B6F94-7145-414D-BBBC-42E49BBBB86C}"/>
                  </a:ext>
                </a:extLst>
              </p:cNvPr>
              <p:cNvSpPr/>
              <p:nvPr/>
            </p:nvSpPr>
            <p:spPr>
              <a:xfrm>
                <a:off x="6180237" y="5594980"/>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xmlns="">
          <p:sp>
            <p:nvSpPr>
              <p:cNvPr id="17" name="Oval 16">
                <a:extLst>
                  <a:ext uri="{FF2B5EF4-FFF2-40B4-BE49-F238E27FC236}">
                    <a16:creationId xmlns:a16="http://schemas.microsoft.com/office/drawing/2014/main" id="{2B5B6F94-7145-414D-BBBC-42E49BBBB86C}"/>
                  </a:ext>
                </a:extLst>
              </p:cNvPr>
              <p:cNvSpPr>
                <a:spLocks noRot="1" noChangeAspect="1" noMove="1" noResize="1" noEditPoints="1" noAdjustHandles="1" noChangeArrowheads="1" noChangeShapeType="1" noTextEdit="1"/>
              </p:cNvSpPr>
              <p:nvPr/>
            </p:nvSpPr>
            <p:spPr>
              <a:xfrm>
                <a:off x="6180237" y="5594980"/>
                <a:ext cx="999744" cy="999744"/>
              </a:xfrm>
              <a:prstGeom prst="ellipse">
                <a:avLst/>
              </a:prstGeom>
              <a:blipFill>
                <a:blip r:embed="rId6"/>
                <a:stretch>
                  <a:fillRect/>
                </a:stretch>
              </a:blipFill>
              <a:ln w="38100"/>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6682D45D-0C45-403B-89DD-AF789C1241CF}"/>
              </a:ext>
            </a:extLst>
          </p:cNvPr>
          <p:cNvCxnSpPr>
            <a:stCxn id="16" idx="6"/>
            <a:endCxn id="17" idx="2"/>
          </p:cNvCxnSpPr>
          <p:nvPr/>
        </p:nvCxnSpPr>
        <p:spPr>
          <a:xfrm flipV="1">
            <a:off x="5527965" y="6094852"/>
            <a:ext cx="652272" cy="30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1AEFB6D-06DB-4856-B2EF-9147A1AC6B20}"/>
              </a:ext>
            </a:extLst>
          </p:cNvPr>
          <p:cNvCxnSpPr>
            <a:cxnSpLocks/>
            <a:stCxn id="16" idx="0"/>
            <a:endCxn id="9" idx="4"/>
          </p:cNvCxnSpPr>
          <p:nvPr/>
        </p:nvCxnSpPr>
        <p:spPr>
          <a:xfrm flipV="1">
            <a:off x="5028093" y="4428744"/>
            <a:ext cx="640903" cy="116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F6AA1D1-E6EE-432B-B141-FE71B567201B}"/>
              </a:ext>
            </a:extLst>
          </p:cNvPr>
          <p:cNvCxnSpPr>
            <a:cxnSpLocks/>
            <a:stCxn id="17" idx="0"/>
            <a:endCxn id="9" idx="4"/>
          </p:cNvCxnSpPr>
          <p:nvPr/>
        </p:nvCxnSpPr>
        <p:spPr>
          <a:xfrm flipH="1" flipV="1">
            <a:off x="5668996" y="4428744"/>
            <a:ext cx="1011113" cy="116623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Oval 22">
                <a:extLst>
                  <a:ext uri="{FF2B5EF4-FFF2-40B4-BE49-F238E27FC236}">
                    <a16:creationId xmlns:a16="http://schemas.microsoft.com/office/drawing/2014/main" id="{972C7B62-868F-44AC-9F42-182DE6797E30}"/>
                  </a:ext>
                </a:extLst>
              </p:cNvPr>
              <p:cNvSpPr/>
              <p:nvPr/>
            </p:nvSpPr>
            <p:spPr>
              <a:xfrm>
                <a:off x="7776974" y="5598041"/>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smtClean="0">
                              <a:solidFill>
                                <a:schemeClr val="bg1"/>
                              </a:solidFill>
                              <a:latin typeface="Cambria Math" panose="02040503050406030204" pitchFamily="18" charset="0"/>
                            </a:rPr>
                            <m:t>3</m:t>
                          </m:r>
                        </m:sub>
                      </m:sSub>
                      <m:r>
                        <a:rPr lang="en-US" sz="3200" i="1" dirty="0" smtClean="0">
                          <a:solidFill>
                            <a:schemeClr val="bg1"/>
                          </a:solidFill>
                          <a:latin typeface="Cambria Math" panose="02040503050406030204" pitchFamily="18" charset="0"/>
                        </a:rPr>
                        <m:t> </m:t>
                      </m:r>
                    </m:oMath>
                  </m:oMathPara>
                </a14:m>
                <a:endParaRPr lang="en-US" sz="3200" dirty="0">
                  <a:solidFill>
                    <a:schemeClr val="bg1"/>
                  </a:solidFill>
                </a:endParaRPr>
              </a:p>
            </p:txBody>
          </p:sp>
        </mc:Choice>
        <mc:Fallback xmlns="">
          <p:sp>
            <p:nvSpPr>
              <p:cNvPr id="23" name="Oval 22">
                <a:extLst>
                  <a:ext uri="{FF2B5EF4-FFF2-40B4-BE49-F238E27FC236}">
                    <a16:creationId xmlns:a16="http://schemas.microsoft.com/office/drawing/2014/main" id="{972C7B62-868F-44AC-9F42-182DE6797E30}"/>
                  </a:ext>
                </a:extLst>
              </p:cNvPr>
              <p:cNvSpPr>
                <a:spLocks noRot="1" noChangeAspect="1" noMove="1" noResize="1" noEditPoints="1" noAdjustHandles="1" noChangeArrowheads="1" noChangeShapeType="1" noTextEdit="1"/>
              </p:cNvSpPr>
              <p:nvPr/>
            </p:nvSpPr>
            <p:spPr>
              <a:xfrm>
                <a:off x="7776974" y="5598041"/>
                <a:ext cx="999744" cy="999744"/>
              </a:xfrm>
              <a:prstGeom prst="ellipse">
                <a:avLst/>
              </a:prstGeom>
              <a:blipFill>
                <a:blip r:embed="rId7"/>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Oval 23">
                <a:extLst>
                  <a:ext uri="{FF2B5EF4-FFF2-40B4-BE49-F238E27FC236}">
                    <a16:creationId xmlns:a16="http://schemas.microsoft.com/office/drawing/2014/main" id="{6F17C65E-EC38-45F3-B215-20ED673A1315}"/>
                  </a:ext>
                </a:extLst>
              </p:cNvPr>
              <p:cNvSpPr/>
              <p:nvPr/>
            </p:nvSpPr>
            <p:spPr>
              <a:xfrm>
                <a:off x="9428990" y="5594980"/>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3</m:t>
                          </m:r>
                        </m:sub>
                      </m:sSub>
                    </m:oMath>
                  </m:oMathPara>
                </a14:m>
                <a:endParaRPr lang="en-US" sz="3200" dirty="0">
                  <a:solidFill>
                    <a:schemeClr val="bg1"/>
                  </a:solidFill>
                </a:endParaRPr>
              </a:p>
            </p:txBody>
          </p:sp>
        </mc:Choice>
        <mc:Fallback xmlns="">
          <p:sp>
            <p:nvSpPr>
              <p:cNvPr id="24" name="Oval 23">
                <a:extLst>
                  <a:ext uri="{FF2B5EF4-FFF2-40B4-BE49-F238E27FC236}">
                    <a16:creationId xmlns:a16="http://schemas.microsoft.com/office/drawing/2014/main" id="{6F17C65E-EC38-45F3-B215-20ED673A1315}"/>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8"/>
                <a:stretch>
                  <a:fillRect/>
                </a:stretch>
              </a:blipFill>
              <a:ln w="38100"/>
            </p:spPr>
            <p:txBody>
              <a:bodyPr/>
              <a:lstStyle/>
              <a:p>
                <a:r>
                  <a:rPr lang="en-US">
                    <a:noFill/>
                  </a:rPr>
                  <a:t> </a:t>
                </a:r>
              </a:p>
            </p:txBody>
          </p:sp>
        </mc:Fallback>
      </mc:AlternateContent>
      <p:cxnSp>
        <p:nvCxnSpPr>
          <p:cNvPr id="25" name="Straight Connector 24">
            <a:extLst>
              <a:ext uri="{FF2B5EF4-FFF2-40B4-BE49-F238E27FC236}">
                <a16:creationId xmlns:a16="http://schemas.microsoft.com/office/drawing/2014/main" id="{0802A44E-4F11-4B09-8232-24B941174813}"/>
              </a:ext>
            </a:extLst>
          </p:cNvPr>
          <p:cNvCxnSpPr>
            <a:stCxn id="23" idx="6"/>
            <a:endCxn id="24" idx="2"/>
          </p:cNvCxnSpPr>
          <p:nvPr/>
        </p:nvCxnSpPr>
        <p:spPr>
          <a:xfrm flipV="1">
            <a:off x="8776718" y="6094852"/>
            <a:ext cx="652272" cy="30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76FE2E9-8F2A-4D17-B415-7DD43A3F6F38}"/>
              </a:ext>
            </a:extLst>
          </p:cNvPr>
          <p:cNvCxnSpPr>
            <a:cxnSpLocks/>
            <a:stCxn id="23" idx="0"/>
            <a:endCxn id="9" idx="6"/>
          </p:cNvCxnSpPr>
          <p:nvPr/>
        </p:nvCxnSpPr>
        <p:spPr>
          <a:xfrm flipH="1" flipV="1">
            <a:off x="6168868" y="3928872"/>
            <a:ext cx="2107978" cy="1669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D1F8FA-6B52-46C8-AE09-F1299938817F}"/>
              </a:ext>
            </a:extLst>
          </p:cNvPr>
          <p:cNvCxnSpPr>
            <a:cxnSpLocks/>
            <a:stCxn id="24" idx="0"/>
            <a:endCxn id="9" idx="6"/>
          </p:cNvCxnSpPr>
          <p:nvPr/>
        </p:nvCxnSpPr>
        <p:spPr>
          <a:xfrm flipH="1" flipV="1">
            <a:off x="6168868" y="3928872"/>
            <a:ext cx="3759994" cy="16661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441FE196-DF83-4186-B823-B536461F6F18}"/>
                  </a:ext>
                </a:extLst>
              </p:cNvPr>
              <p:cNvSpPr txBox="1"/>
              <p:nvPr/>
            </p:nvSpPr>
            <p:spPr>
              <a:xfrm>
                <a:off x="8288215" y="3535680"/>
                <a:ext cx="3903785" cy="138499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Interpret coloring as:</a:t>
                </a:r>
              </a:p>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oMath>
                </a14:m>
                <a:r>
                  <a:rPr lang="en-US" sz="2800" dirty="0">
                    <a:latin typeface="Segoe UI Semilight" panose="020B0402040204020203" pitchFamily="34" charset="0"/>
                    <a:cs typeface="Segoe UI Semilight" panose="020B0402040204020203" pitchFamily="34" charset="0"/>
                  </a:rPr>
                  <a:t> is false;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2</m:t>
                        </m:r>
                      </m:sub>
                    </m:sSub>
                  </m:oMath>
                </a14:m>
                <a:r>
                  <a:rPr lang="en-US" sz="2800" dirty="0">
                    <a:latin typeface="Segoe UI Semilight" panose="020B0402040204020203" pitchFamily="34" charset="0"/>
                    <a:cs typeface="Segoe UI Semilight" panose="020B0402040204020203" pitchFamily="34" charset="0"/>
                  </a:rPr>
                  <a:t> is true;</a:t>
                </a:r>
              </a:p>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3</m:t>
                        </m:r>
                      </m:sub>
                    </m:sSub>
                  </m:oMath>
                </a14:m>
                <a:r>
                  <a:rPr lang="en-US" sz="2800" dirty="0">
                    <a:latin typeface="Segoe UI Semilight" panose="020B0402040204020203" pitchFamily="34" charset="0"/>
                    <a:cs typeface="Segoe UI Semilight" panose="020B0402040204020203" pitchFamily="34" charset="0"/>
                  </a:rPr>
                  <a:t> is false</a:t>
                </a:r>
              </a:p>
            </p:txBody>
          </p:sp>
        </mc:Choice>
        <mc:Fallback xmlns="">
          <p:sp>
            <p:nvSpPr>
              <p:cNvPr id="85" name="TextBox 84">
                <a:extLst>
                  <a:ext uri="{FF2B5EF4-FFF2-40B4-BE49-F238E27FC236}">
                    <a16:creationId xmlns:a16="http://schemas.microsoft.com/office/drawing/2014/main" id="{441FE196-DF83-4186-B823-B536461F6F18}"/>
                  </a:ext>
                </a:extLst>
              </p:cNvPr>
              <p:cNvSpPr txBox="1">
                <a:spLocks noRot="1" noChangeAspect="1" noMove="1" noResize="1" noEditPoints="1" noAdjustHandles="1" noChangeArrowheads="1" noChangeShapeType="1" noTextEdit="1"/>
              </p:cNvSpPr>
              <p:nvPr/>
            </p:nvSpPr>
            <p:spPr>
              <a:xfrm>
                <a:off x="8288215" y="3535680"/>
                <a:ext cx="3903785" cy="1384995"/>
              </a:xfrm>
              <a:prstGeom prst="rect">
                <a:avLst/>
              </a:prstGeom>
              <a:blipFill>
                <a:blip r:embed="rId9"/>
                <a:stretch>
                  <a:fillRect l="-3281" t="-4405" b="-11454"/>
                </a:stretch>
              </a:blipFill>
            </p:spPr>
            <p:txBody>
              <a:bodyPr/>
              <a:lstStyle/>
              <a:p>
                <a:r>
                  <a:rPr lang="en-US">
                    <a:noFill/>
                  </a:rPr>
                  <a:t> </a:t>
                </a:r>
              </a:p>
            </p:txBody>
          </p:sp>
        </mc:Fallback>
      </mc:AlternateContent>
    </p:spTree>
    <p:extLst>
      <p:ext uri="{BB962C8B-B14F-4D97-AF65-F5344CB8AC3E}">
        <p14:creationId xmlns:p14="http://schemas.microsoft.com/office/powerpoint/2010/main" val="2946373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57ED8-0063-4FD1-99AA-4DC4AC99D4FD}"/>
              </a:ext>
            </a:extLst>
          </p:cNvPr>
          <p:cNvSpPr>
            <a:spLocks noGrp="1"/>
          </p:cNvSpPr>
          <p:nvPr>
            <p:ph type="title"/>
          </p:nvPr>
        </p:nvSpPr>
        <p:spPr/>
        <p:txBody>
          <a:bodyPr/>
          <a:lstStyle/>
          <a:p>
            <a:r>
              <a:rPr lang="en-US" dirty="0"/>
              <a:t>Gadget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6BDDE6C-EB65-4E8E-94DA-B2E31877CB75}"/>
                  </a:ext>
                </a:extLst>
              </p:cNvPr>
              <p:cNvSpPr>
                <a:spLocks noGrp="1"/>
              </p:cNvSpPr>
              <p:nvPr>
                <p:ph idx="1"/>
              </p:nvPr>
            </p:nvSpPr>
            <p:spPr>
              <a:xfrm>
                <a:off x="575240" y="1463857"/>
                <a:ext cx="11187258" cy="4845504"/>
              </a:xfrm>
            </p:spPr>
            <p:txBody>
              <a:bodyPr/>
              <a:lstStyle/>
              <a:p>
                <a:r>
                  <a:rPr lang="en-US" dirty="0"/>
                  <a:t>Make the variables true and false.</a:t>
                </a:r>
              </a:p>
              <a:p>
                <a:r>
                  <a:rPr lang="en-US" dirty="0"/>
                  <a:t>Vertex for each </a:t>
                </a:r>
                <a:r>
                  <a:rPr lang="en-US" b="1" dirty="0"/>
                  <a:t>literal </a:t>
                </a:r>
                <a:r>
                  <a:rPr lang="en-US" dirty="0"/>
                  <a:t>(every vertex and its negation) attach </a:t>
                </a:r>
                <a14:m>
                  <m:oMath xmlns:m="http://schemas.openxmlformats.org/officeDocument/2006/math">
                    <m:r>
                      <a:rPr lang="en-US" b="0" i="1" smtClean="0">
                        <a:latin typeface="Cambria Math" panose="02040503050406030204" pitchFamily="18" charset="0"/>
                      </a:rPr>
                      <m:t>𝑥</m:t>
                    </m:r>
                  </m:oMath>
                </a14:m>
                <a:r>
                  <a:rPr lang="en-US" b="1" dirty="0"/>
                  <a:t> </a:t>
                </a:r>
                <a:r>
                  <a:rPr lang="en-US" dirty="0"/>
                  <a:t>to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oMath>
                </a14:m>
                <a:r>
                  <a:rPr lang="en-US" dirty="0"/>
                  <a:t> </a:t>
                </a:r>
              </a:p>
              <a:p>
                <a:pPr lvl="1"/>
                <a:r>
                  <a:rPr lang="en-US" dirty="0"/>
                  <a:t>Need them to be different colors</a:t>
                </a:r>
              </a:p>
              <a:p>
                <a:pPr lvl="1"/>
                <a:r>
                  <a:rPr lang="en-US" sz="2800" dirty="0"/>
                  <a:t>And attach both to a shared vertex (the “dummy” color)</a:t>
                </a:r>
                <a:r>
                  <a:rPr lang="en-US" dirty="0"/>
                  <a:t> </a:t>
                </a:r>
              </a:p>
            </p:txBody>
          </p:sp>
        </mc:Choice>
        <mc:Fallback xmlns="">
          <p:sp>
            <p:nvSpPr>
              <p:cNvPr id="3" name="Content Placeholder 2">
                <a:extLst>
                  <a:ext uri="{FF2B5EF4-FFF2-40B4-BE49-F238E27FC236}">
                    <a16:creationId xmlns:a16="http://schemas.microsoft.com/office/drawing/2014/main" id="{16BDDE6C-EB65-4E8E-94DA-B2E31877CB75}"/>
                  </a:ext>
                </a:extLst>
              </p:cNvPr>
              <p:cNvSpPr>
                <a:spLocks noGrp="1" noRot="1" noChangeAspect="1" noMove="1" noResize="1" noEditPoints="1" noAdjustHandles="1" noChangeArrowheads="1" noChangeShapeType="1" noTextEdit="1"/>
              </p:cNvSpPr>
              <p:nvPr>
                <p:ph idx="1"/>
              </p:nvPr>
            </p:nvSpPr>
            <p:spPr>
              <a:xfrm>
                <a:off x="575240" y="1463857"/>
                <a:ext cx="11187258" cy="4845504"/>
              </a:xfrm>
              <a:blipFill>
                <a:blip r:embed="rId2"/>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735946A-27CF-44EB-84A8-E793F8BF9843}"/>
                  </a:ext>
                </a:extLst>
              </p:cNvPr>
              <p:cNvSpPr/>
              <p:nvPr/>
            </p:nvSpPr>
            <p:spPr>
              <a:xfrm>
                <a:off x="804672"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4" name="Oval 3">
                <a:extLst>
                  <a:ext uri="{FF2B5EF4-FFF2-40B4-BE49-F238E27FC236}">
                    <a16:creationId xmlns:a16="http://schemas.microsoft.com/office/drawing/2014/main" id="{E735946A-27CF-44EB-84A8-E793F8BF9843}"/>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4E8A7419-1EB1-436D-8266-4A4E1364047E}"/>
                  </a:ext>
                </a:extLst>
              </p:cNvPr>
              <p:cNvSpPr/>
              <p:nvPr/>
            </p:nvSpPr>
            <p:spPr>
              <a:xfrm>
                <a:off x="2456688" y="5495531"/>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dirty="0" smtClean="0">
                          <a:solidFill>
                            <a:schemeClr val="bg1"/>
                          </a:solidFill>
                          <a:latin typeface="Cambria Math" panose="02040503050406030204" pitchFamily="18" charset="0"/>
                        </a:rPr>
                        <m:t>¬</m:t>
                      </m:r>
                      <m:sSub>
                        <m:sSubPr>
                          <m:ctrlPr>
                            <a:rPr lang="en-US" sz="3200" i="1" dirty="0">
                              <a:solidFill>
                                <a:schemeClr val="bg1"/>
                              </a:solidFill>
                              <a:latin typeface="Cambria Math" panose="02040503050406030204" pitchFamily="18" charset="0"/>
                            </a:rPr>
                          </m:ctrlPr>
                        </m:sSubPr>
                        <m:e>
                          <m:r>
                            <a:rPr lang="en-US" sz="3200" i="1" dirty="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5" name="Oval 4">
                <a:extLst>
                  <a:ext uri="{FF2B5EF4-FFF2-40B4-BE49-F238E27FC236}">
                    <a16:creationId xmlns:a16="http://schemas.microsoft.com/office/drawing/2014/main" id="{4E8A7419-1EB1-436D-8266-4A4E1364047E}"/>
                  </a:ext>
                </a:extLst>
              </p:cNvPr>
              <p:cNvSpPr>
                <a:spLocks noRot="1" noChangeAspect="1" noMove="1" noResize="1" noEditPoints="1" noAdjustHandles="1" noChangeArrowheads="1" noChangeShapeType="1" noTextEdit="1"/>
              </p:cNvSpPr>
              <p:nvPr/>
            </p:nvSpPr>
            <p:spPr>
              <a:xfrm>
                <a:off x="2456688" y="5495531"/>
                <a:ext cx="999744" cy="999744"/>
              </a:xfrm>
              <a:prstGeom prst="ellipse">
                <a:avLst/>
              </a:prstGeom>
              <a:blipFill>
                <a:blip r:embed="rId4"/>
                <a:stretch>
                  <a:fillRect/>
                </a:stretch>
              </a:blipFill>
              <a:ln w="38100"/>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096E4A08-2959-49FA-89FE-75CD3BB9022E}"/>
              </a:ext>
            </a:extLst>
          </p:cNvPr>
          <p:cNvCxnSpPr>
            <a:stCxn id="4" idx="6"/>
            <a:endCxn id="5" idx="2"/>
          </p:cNvCxnSpPr>
          <p:nvPr/>
        </p:nvCxnSpPr>
        <p:spPr>
          <a:xfrm flipV="1">
            <a:off x="1804416" y="5995403"/>
            <a:ext cx="652272" cy="30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DCC9AD06-74C4-4662-AC98-D28C436D9841}"/>
              </a:ext>
            </a:extLst>
          </p:cNvPr>
          <p:cNvSpPr/>
          <p:nvPr/>
        </p:nvSpPr>
        <p:spPr>
          <a:xfrm>
            <a:off x="5169124" y="3429000"/>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D</a:t>
            </a:r>
          </a:p>
        </p:txBody>
      </p:sp>
      <p:cxnSp>
        <p:nvCxnSpPr>
          <p:cNvPr id="10" name="Straight Connector 9">
            <a:extLst>
              <a:ext uri="{FF2B5EF4-FFF2-40B4-BE49-F238E27FC236}">
                <a16:creationId xmlns:a16="http://schemas.microsoft.com/office/drawing/2014/main" id="{C7FB6E77-A5A0-40CA-A524-F8B17BE06223}"/>
              </a:ext>
            </a:extLst>
          </p:cNvPr>
          <p:cNvCxnSpPr>
            <a:cxnSpLocks/>
            <a:stCxn id="4" idx="0"/>
            <a:endCxn id="9" idx="2"/>
          </p:cNvCxnSpPr>
          <p:nvPr/>
        </p:nvCxnSpPr>
        <p:spPr>
          <a:xfrm flipV="1">
            <a:off x="1304544" y="3928872"/>
            <a:ext cx="3864580" cy="15697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4A95A81-580B-4A9D-A33D-FC835E0AB574}"/>
              </a:ext>
            </a:extLst>
          </p:cNvPr>
          <p:cNvCxnSpPr>
            <a:cxnSpLocks/>
            <a:stCxn id="5" idx="0"/>
            <a:endCxn id="9" idx="2"/>
          </p:cNvCxnSpPr>
          <p:nvPr/>
        </p:nvCxnSpPr>
        <p:spPr>
          <a:xfrm flipV="1">
            <a:off x="2956560" y="3928872"/>
            <a:ext cx="2212564" cy="15666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24BE85B7-DEE9-4E68-A21E-B8B3DF7A5CDC}"/>
                  </a:ext>
                </a:extLst>
              </p:cNvPr>
              <p:cNvSpPr/>
              <p:nvPr/>
            </p:nvSpPr>
            <p:spPr>
              <a:xfrm>
                <a:off x="4528221" y="5598041"/>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smtClean="0">
                              <a:solidFill>
                                <a:schemeClr val="bg1"/>
                              </a:solidFill>
                              <a:latin typeface="Cambria Math" panose="02040503050406030204" pitchFamily="18" charset="0"/>
                            </a:rPr>
                            <m:t>2</m:t>
                          </m:r>
                        </m:sub>
                      </m:sSub>
                      <m:r>
                        <a:rPr lang="en-US" sz="3200" i="1" dirty="0" smtClean="0">
                          <a:solidFill>
                            <a:schemeClr val="bg1"/>
                          </a:solidFill>
                          <a:latin typeface="Cambria Math" panose="02040503050406030204" pitchFamily="18" charset="0"/>
                        </a:rPr>
                        <m:t> </m:t>
                      </m:r>
                    </m:oMath>
                  </m:oMathPara>
                </a14:m>
                <a:endParaRPr lang="en-US" sz="3200" dirty="0">
                  <a:solidFill>
                    <a:schemeClr val="bg1"/>
                  </a:solidFill>
                </a:endParaRPr>
              </a:p>
            </p:txBody>
          </p:sp>
        </mc:Choice>
        <mc:Fallback xmlns="">
          <p:sp>
            <p:nvSpPr>
              <p:cNvPr id="16" name="Oval 15">
                <a:extLst>
                  <a:ext uri="{FF2B5EF4-FFF2-40B4-BE49-F238E27FC236}">
                    <a16:creationId xmlns:a16="http://schemas.microsoft.com/office/drawing/2014/main" id="{24BE85B7-DEE9-4E68-A21E-B8B3DF7A5CDC}"/>
                  </a:ext>
                </a:extLst>
              </p:cNvPr>
              <p:cNvSpPr>
                <a:spLocks noRot="1" noChangeAspect="1" noMove="1" noResize="1" noEditPoints="1" noAdjustHandles="1" noChangeArrowheads="1" noChangeShapeType="1" noTextEdit="1"/>
              </p:cNvSpPr>
              <p:nvPr/>
            </p:nvSpPr>
            <p:spPr>
              <a:xfrm>
                <a:off x="4528221" y="5598041"/>
                <a:ext cx="999744" cy="999744"/>
              </a:xfrm>
              <a:prstGeom prst="ellipse">
                <a:avLst/>
              </a:prstGeom>
              <a:blipFill>
                <a:blip r:embed="rId5"/>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Oval 16">
                <a:extLst>
                  <a:ext uri="{FF2B5EF4-FFF2-40B4-BE49-F238E27FC236}">
                    <a16:creationId xmlns:a16="http://schemas.microsoft.com/office/drawing/2014/main" id="{2B5B6F94-7145-414D-BBBC-42E49BBBB86C}"/>
                  </a:ext>
                </a:extLst>
              </p:cNvPr>
              <p:cNvSpPr/>
              <p:nvPr/>
            </p:nvSpPr>
            <p:spPr>
              <a:xfrm>
                <a:off x="6180237" y="5594980"/>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xmlns="">
          <p:sp>
            <p:nvSpPr>
              <p:cNvPr id="17" name="Oval 16">
                <a:extLst>
                  <a:ext uri="{FF2B5EF4-FFF2-40B4-BE49-F238E27FC236}">
                    <a16:creationId xmlns:a16="http://schemas.microsoft.com/office/drawing/2014/main" id="{2B5B6F94-7145-414D-BBBC-42E49BBBB86C}"/>
                  </a:ext>
                </a:extLst>
              </p:cNvPr>
              <p:cNvSpPr>
                <a:spLocks noRot="1" noChangeAspect="1" noMove="1" noResize="1" noEditPoints="1" noAdjustHandles="1" noChangeArrowheads="1" noChangeShapeType="1" noTextEdit="1"/>
              </p:cNvSpPr>
              <p:nvPr/>
            </p:nvSpPr>
            <p:spPr>
              <a:xfrm>
                <a:off x="6180237" y="5594980"/>
                <a:ext cx="999744" cy="999744"/>
              </a:xfrm>
              <a:prstGeom prst="ellipse">
                <a:avLst/>
              </a:prstGeom>
              <a:blipFill>
                <a:blip r:embed="rId6"/>
                <a:stretch>
                  <a:fillRect/>
                </a:stretch>
              </a:blipFill>
              <a:ln w="38100"/>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6682D45D-0C45-403B-89DD-AF789C1241CF}"/>
              </a:ext>
            </a:extLst>
          </p:cNvPr>
          <p:cNvCxnSpPr>
            <a:stCxn id="16" idx="6"/>
            <a:endCxn id="17" idx="2"/>
          </p:cNvCxnSpPr>
          <p:nvPr/>
        </p:nvCxnSpPr>
        <p:spPr>
          <a:xfrm flipV="1">
            <a:off x="5527965" y="6094852"/>
            <a:ext cx="652272" cy="30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1AEFB6D-06DB-4856-B2EF-9147A1AC6B20}"/>
              </a:ext>
            </a:extLst>
          </p:cNvPr>
          <p:cNvCxnSpPr>
            <a:cxnSpLocks/>
            <a:stCxn id="16" idx="0"/>
            <a:endCxn id="9" idx="4"/>
          </p:cNvCxnSpPr>
          <p:nvPr/>
        </p:nvCxnSpPr>
        <p:spPr>
          <a:xfrm flipV="1">
            <a:off x="5028093" y="4428744"/>
            <a:ext cx="640903" cy="116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F6AA1D1-E6EE-432B-B141-FE71B567201B}"/>
              </a:ext>
            </a:extLst>
          </p:cNvPr>
          <p:cNvCxnSpPr>
            <a:cxnSpLocks/>
            <a:stCxn id="17" idx="0"/>
            <a:endCxn id="9" idx="4"/>
          </p:cNvCxnSpPr>
          <p:nvPr/>
        </p:nvCxnSpPr>
        <p:spPr>
          <a:xfrm flipH="1" flipV="1">
            <a:off x="5668996" y="4428744"/>
            <a:ext cx="1011113" cy="116623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Oval 22">
                <a:extLst>
                  <a:ext uri="{FF2B5EF4-FFF2-40B4-BE49-F238E27FC236}">
                    <a16:creationId xmlns:a16="http://schemas.microsoft.com/office/drawing/2014/main" id="{972C7B62-868F-44AC-9F42-182DE6797E30}"/>
                  </a:ext>
                </a:extLst>
              </p:cNvPr>
              <p:cNvSpPr/>
              <p:nvPr/>
            </p:nvSpPr>
            <p:spPr>
              <a:xfrm>
                <a:off x="7776974" y="5598041"/>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smtClean="0">
                              <a:solidFill>
                                <a:schemeClr val="bg1"/>
                              </a:solidFill>
                              <a:latin typeface="Cambria Math" panose="02040503050406030204" pitchFamily="18" charset="0"/>
                            </a:rPr>
                            <m:t>3</m:t>
                          </m:r>
                        </m:sub>
                      </m:sSub>
                      <m:r>
                        <a:rPr lang="en-US" sz="3200" i="1" dirty="0" smtClean="0">
                          <a:solidFill>
                            <a:schemeClr val="bg1"/>
                          </a:solidFill>
                          <a:latin typeface="Cambria Math" panose="02040503050406030204" pitchFamily="18" charset="0"/>
                        </a:rPr>
                        <m:t> </m:t>
                      </m:r>
                    </m:oMath>
                  </m:oMathPara>
                </a14:m>
                <a:endParaRPr lang="en-US" sz="3200" dirty="0">
                  <a:solidFill>
                    <a:schemeClr val="bg1"/>
                  </a:solidFill>
                </a:endParaRPr>
              </a:p>
            </p:txBody>
          </p:sp>
        </mc:Choice>
        <mc:Fallback xmlns="">
          <p:sp>
            <p:nvSpPr>
              <p:cNvPr id="23" name="Oval 22">
                <a:extLst>
                  <a:ext uri="{FF2B5EF4-FFF2-40B4-BE49-F238E27FC236}">
                    <a16:creationId xmlns:a16="http://schemas.microsoft.com/office/drawing/2014/main" id="{972C7B62-868F-44AC-9F42-182DE6797E30}"/>
                  </a:ext>
                </a:extLst>
              </p:cNvPr>
              <p:cNvSpPr>
                <a:spLocks noRot="1" noChangeAspect="1" noMove="1" noResize="1" noEditPoints="1" noAdjustHandles="1" noChangeArrowheads="1" noChangeShapeType="1" noTextEdit="1"/>
              </p:cNvSpPr>
              <p:nvPr/>
            </p:nvSpPr>
            <p:spPr>
              <a:xfrm>
                <a:off x="7776974" y="5598041"/>
                <a:ext cx="999744" cy="999744"/>
              </a:xfrm>
              <a:prstGeom prst="ellipse">
                <a:avLst/>
              </a:prstGeom>
              <a:blipFill>
                <a:blip r:embed="rId7"/>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Oval 23">
                <a:extLst>
                  <a:ext uri="{FF2B5EF4-FFF2-40B4-BE49-F238E27FC236}">
                    <a16:creationId xmlns:a16="http://schemas.microsoft.com/office/drawing/2014/main" id="{6F17C65E-EC38-45F3-B215-20ED673A1315}"/>
                  </a:ext>
                </a:extLst>
              </p:cNvPr>
              <p:cNvSpPr/>
              <p:nvPr/>
            </p:nvSpPr>
            <p:spPr>
              <a:xfrm>
                <a:off x="9428990" y="5594980"/>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3</m:t>
                          </m:r>
                        </m:sub>
                      </m:sSub>
                    </m:oMath>
                  </m:oMathPara>
                </a14:m>
                <a:endParaRPr lang="en-US" sz="3200" dirty="0">
                  <a:solidFill>
                    <a:schemeClr val="bg1"/>
                  </a:solidFill>
                </a:endParaRPr>
              </a:p>
            </p:txBody>
          </p:sp>
        </mc:Choice>
        <mc:Fallback xmlns="">
          <p:sp>
            <p:nvSpPr>
              <p:cNvPr id="24" name="Oval 23">
                <a:extLst>
                  <a:ext uri="{FF2B5EF4-FFF2-40B4-BE49-F238E27FC236}">
                    <a16:creationId xmlns:a16="http://schemas.microsoft.com/office/drawing/2014/main" id="{6F17C65E-EC38-45F3-B215-20ED673A1315}"/>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8"/>
                <a:stretch>
                  <a:fillRect/>
                </a:stretch>
              </a:blipFill>
              <a:ln w="38100"/>
            </p:spPr>
            <p:txBody>
              <a:bodyPr/>
              <a:lstStyle/>
              <a:p>
                <a:r>
                  <a:rPr lang="en-US">
                    <a:noFill/>
                  </a:rPr>
                  <a:t> </a:t>
                </a:r>
              </a:p>
            </p:txBody>
          </p:sp>
        </mc:Fallback>
      </mc:AlternateContent>
      <p:cxnSp>
        <p:nvCxnSpPr>
          <p:cNvPr id="25" name="Straight Connector 24">
            <a:extLst>
              <a:ext uri="{FF2B5EF4-FFF2-40B4-BE49-F238E27FC236}">
                <a16:creationId xmlns:a16="http://schemas.microsoft.com/office/drawing/2014/main" id="{0802A44E-4F11-4B09-8232-24B941174813}"/>
              </a:ext>
            </a:extLst>
          </p:cNvPr>
          <p:cNvCxnSpPr>
            <a:stCxn id="23" idx="6"/>
            <a:endCxn id="24" idx="2"/>
          </p:cNvCxnSpPr>
          <p:nvPr/>
        </p:nvCxnSpPr>
        <p:spPr>
          <a:xfrm flipV="1">
            <a:off x="8776718" y="6094852"/>
            <a:ext cx="652272" cy="30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76FE2E9-8F2A-4D17-B415-7DD43A3F6F38}"/>
              </a:ext>
            </a:extLst>
          </p:cNvPr>
          <p:cNvCxnSpPr>
            <a:cxnSpLocks/>
            <a:stCxn id="23" idx="0"/>
            <a:endCxn id="9" idx="6"/>
          </p:cNvCxnSpPr>
          <p:nvPr/>
        </p:nvCxnSpPr>
        <p:spPr>
          <a:xfrm flipH="1" flipV="1">
            <a:off x="6168868" y="3928872"/>
            <a:ext cx="2107978" cy="1669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D1F8FA-6B52-46C8-AE09-F1299938817F}"/>
              </a:ext>
            </a:extLst>
          </p:cNvPr>
          <p:cNvCxnSpPr>
            <a:cxnSpLocks/>
            <a:stCxn id="24" idx="0"/>
            <a:endCxn id="9" idx="6"/>
          </p:cNvCxnSpPr>
          <p:nvPr/>
        </p:nvCxnSpPr>
        <p:spPr>
          <a:xfrm flipH="1" flipV="1">
            <a:off x="6168868" y="3928872"/>
            <a:ext cx="3759994" cy="16661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441FE196-DF83-4186-B823-B536461F6F18}"/>
                  </a:ext>
                </a:extLst>
              </p:cNvPr>
              <p:cNvSpPr txBox="1"/>
              <p:nvPr/>
            </p:nvSpPr>
            <p:spPr>
              <a:xfrm>
                <a:off x="8288215" y="3535680"/>
                <a:ext cx="3903785" cy="138499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Interpret coloring as:</a:t>
                </a:r>
              </a:p>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oMath>
                </a14:m>
                <a:r>
                  <a:rPr lang="en-US" sz="2800" dirty="0">
                    <a:latin typeface="Segoe UI Semilight" panose="020B0402040204020203" pitchFamily="34" charset="0"/>
                    <a:cs typeface="Segoe UI Semilight" panose="020B0402040204020203" pitchFamily="34" charset="0"/>
                  </a:rPr>
                  <a:t> is false;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2</m:t>
                        </m:r>
                      </m:sub>
                    </m:sSub>
                  </m:oMath>
                </a14:m>
                <a:r>
                  <a:rPr lang="en-US" sz="2800" dirty="0">
                    <a:latin typeface="Segoe UI Semilight" panose="020B0402040204020203" pitchFamily="34" charset="0"/>
                    <a:cs typeface="Segoe UI Semilight" panose="020B0402040204020203" pitchFamily="34" charset="0"/>
                  </a:rPr>
                  <a:t> is false;</a:t>
                </a:r>
              </a:p>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3</m:t>
                        </m:r>
                      </m:sub>
                    </m:sSub>
                  </m:oMath>
                </a14:m>
                <a:r>
                  <a:rPr lang="en-US" sz="2800" dirty="0">
                    <a:latin typeface="Segoe UI Semilight" panose="020B0402040204020203" pitchFamily="34" charset="0"/>
                    <a:cs typeface="Segoe UI Semilight" panose="020B0402040204020203" pitchFamily="34" charset="0"/>
                  </a:rPr>
                  <a:t> is false</a:t>
                </a:r>
              </a:p>
            </p:txBody>
          </p:sp>
        </mc:Choice>
        <mc:Fallback xmlns="">
          <p:sp>
            <p:nvSpPr>
              <p:cNvPr id="85" name="TextBox 84">
                <a:extLst>
                  <a:ext uri="{FF2B5EF4-FFF2-40B4-BE49-F238E27FC236}">
                    <a16:creationId xmlns:a16="http://schemas.microsoft.com/office/drawing/2014/main" id="{441FE196-DF83-4186-B823-B536461F6F18}"/>
                  </a:ext>
                </a:extLst>
              </p:cNvPr>
              <p:cNvSpPr txBox="1">
                <a:spLocks noRot="1" noChangeAspect="1" noMove="1" noResize="1" noEditPoints="1" noAdjustHandles="1" noChangeArrowheads="1" noChangeShapeType="1" noTextEdit="1"/>
              </p:cNvSpPr>
              <p:nvPr/>
            </p:nvSpPr>
            <p:spPr>
              <a:xfrm>
                <a:off x="8288215" y="3535680"/>
                <a:ext cx="3903785" cy="1384995"/>
              </a:xfrm>
              <a:prstGeom prst="rect">
                <a:avLst/>
              </a:prstGeom>
              <a:blipFill>
                <a:blip r:embed="rId9"/>
                <a:stretch>
                  <a:fillRect l="-3281" t="-4405" b="-11454"/>
                </a:stretch>
              </a:blipFill>
            </p:spPr>
            <p:txBody>
              <a:bodyPr/>
              <a:lstStyle/>
              <a:p>
                <a:r>
                  <a:rPr lang="en-US">
                    <a:noFill/>
                  </a:rPr>
                  <a:t> </a:t>
                </a:r>
              </a:p>
            </p:txBody>
          </p:sp>
        </mc:Fallback>
      </mc:AlternateContent>
    </p:spTree>
    <p:extLst>
      <p:ext uri="{BB962C8B-B14F-4D97-AF65-F5344CB8AC3E}">
        <p14:creationId xmlns:p14="http://schemas.microsoft.com/office/powerpoint/2010/main" val="3491027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82BF2-B7ED-4014-95E5-9C196608D37A}"/>
              </a:ext>
            </a:extLst>
          </p:cNvPr>
          <p:cNvSpPr>
            <a:spLocks noGrp="1"/>
          </p:cNvSpPr>
          <p:nvPr>
            <p:ph type="title"/>
          </p:nvPr>
        </p:nvSpPr>
        <p:spPr/>
        <p:txBody>
          <a:bodyPr/>
          <a:lstStyle/>
          <a:p>
            <a:r>
              <a:rPr lang="en-US" dirty="0"/>
              <a:t>Are We Done?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C20966-A7BC-4EF4-85CE-691F62D27900}"/>
                  </a:ext>
                </a:extLst>
              </p:cNvPr>
              <p:cNvSpPr>
                <a:spLocks noGrp="1"/>
              </p:cNvSpPr>
              <p:nvPr>
                <p:ph idx="1"/>
              </p:nvPr>
            </p:nvSpPr>
            <p:spPr/>
            <p:txBody>
              <a:bodyPr/>
              <a:lstStyle/>
              <a:p>
                <a:r>
                  <a:rPr lang="en-US" dirty="0"/>
                  <a:t>We can interpret a 3-coloring as a setting of the variables!</a:t>
                </a:r>
              </a:p>
              <a:p>
                <a:r>
                  <a:rPr lang="en-US" dirty="0"/>
                  <a:t>But, we’re not done. The goal is to say the </a:t>
                </a:r>
                <a14:m>
                  <m:oMath xmlns:m="http://schemas.openxmlformats.org/officeDocument/2006/math">
                    <m:r>
                      <a:rPr lang="en-US" b="0" i="1" smtClean="0">
                        <a:latin typeface="Cambria Math" panose="02040503050406030204" pitchFamily="18" charset="0"/>
                      </a:rPr>
                      <m:t>3</m:t>
                    </m:r>
                  </m:oMath>
                </a14:m>
                <a:r>
                  <a:rPr lang="en-US" dirty="0"/>
                  <a:t>-coloring corresponds to a satisfying assignment. One that makes the CNF expression true!</a:t>
                </a:r>
              </a:p>
              <a:p>
                <a:r>
                  <a:rPr lang="en-US" dirty="0"/>
                  <a:t>Need to handle each clause</a:t>
                </a:r>
              </a:p>
            </p:txBody>
          </p:sp>
        </mc:Choice>
        <mc:Fallback xmlns="">
          <p:sp>
            <p:nvSpPr>
              <p:cNvPr id="3" name="Content Placeholder 2">
                <a:extLst>
                  <a:ext uri="{FF2B5EF4-FFF2-40B4-BE49-F238E27FC236}">
                    <a16:creationId xmlns:a16="http://schemas.microsoft.com/office/drawing/2014/main" id="{62C20966-A7BC-4EF4-85CE-691F62D27900}"/>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507873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xmlns="">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3</m:t>
                          </m:r>
                        </m:sub>
                      </m:sSub>
                    </m:oMath>
                  </m:oMathPara>
                </a14:m>
                <a:endParaRPr lang="en-US" sz="3200" dirty="0">
                  <a:solidFill>
                    <a:schemeClr val="bg1"/>
                  </a:solidFill>
                </a:endParaRPr>
              </a:p>
            </p:txBody>
          </p:sp>
        </mc:Choice>
        <mc:Fallback xmlns="">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10" name="Oval 9">
                <a:extLst>
                  <a:ext uri="{FF2B5EF4-FFF2-40B4-BE49-F238E27FC236}">
                    <a16:creationId xmlns:a16="http://schemas.microsoft.com/office/drawing/2014/main" id="{A20B0B28-790D-4F77-8310-834953BDCA81}"/>
                  </a:ext>
                </a:extLst>
              </p:cNvPr>
              <p:cNvSpPr>
                <a:spLocks noRot="1" noChangeAspect="1" noMove="1" noResize="1" noEditPoints="1" noAdjustHandles="1" noChangeArrowheads="1" noChangeShapeType="1" noTextEdit="1"/>
              </p:cNvSpPr>
              <p:nvPr/>
            </p:nvSpPr>
            <p:spPr>
              <a:xfrm>
                <a:off x="5375281" y="3967335"/>
                <a:ext cx="999744" cy="999744"/>
              </a:xfrm>
              <a:prstGeom prst="ellipse">
                <a:avLst/>
              </a:prstGeom>
              <a:blipFill>
                <a:blip r:embed="rId6"/>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11" name="Oval 10">
                <a:extLst>
                  <a:ext uri="{FF2B5EF4-FFF2-40B4-BE49-F238E27FC236}">
                    <a16:creationId xmlns:a16="http://schemas.microsoft.com/office/drawing/2014/main" id="{8708428E-CFE4-4BA5-ABE1-7C4D52096F66}"/>
                  </a:ext>
                </a:extLst>
              </p:cNvPr>
              <p:cNvSpPr>
                <a:spLocks noRot="1" noChangeAspect="1" noMove="1" noResize="1" noEditPoints="1" noAdjustHandles="1" noChangeArrowheads="1" noChangeShapeType="1" noTextEdit="1"/>
              </p:cNvSpPr>
              <p:nvPr/>
            </p:nvSpPr>
            <p:spPr>
              <a:xfrm>
                <a:off x="5375281" y="1011692"/>
                <a:ext cx="999744" cy="999744"/>
              </a:xfrm>
              <a:prstGeom prst="ellipse">
                <a:avLst/>
              </a:prstGeom>
              <a:blipFill>
                <a:blip r:embed="rId7"/>
                <a:stretch>
                  <a:fillRect/>
                </a:stretch>
              </a:blipFill>
              <a:ln w="38100"/>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30" name="Oval 29">
                <a:extLst>
                  <a:ext uri="{FF2B5EF4-FFF2-40B4-BE49-F238E27FC236}">
                    <a16:creationId xmlns:a16="http://schemas.microsoft.com/office/drawing/2014/main" id="{26FCFACF-442F-40F7-942B-95F55B1CBE4F}"/>
                  </a:ext>
                </a:extLst>
              </p:cNvPr>
              <p:cNvSpPr>
                <a:spLocks noRot="1" noChangeAspect="1" noMove="1" noResize="1" noEditPoints="1" noAdjustHandles="1" noChangeArrowheads="1" noChangeShapeType="1" noTextEdit="1"/>
              </p:cNvSpPr>
              <p:nvPr/>
            </p:nvSpPr>
            <p:spPr>
              <a:xfrm>
                <a:off x="5375281" y="2540923"/>
                <a:ext cx="999744" cy="999744"/>
              </a:xfrm>
              <a:prstGeom prst="ellipse">
                <a:avLst/>
              </a:prstGeom>
              <a:blipFill>
                <a:blip r:embed="rId8"/>
                <a:stretch>
                  <a:fillRect/>
                </a:stretch>
              </a:blipFill>
              <a:ln w="38100"/>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p:sp>
        <p:nvSpPr>
          <p:cNvPr id="54" name="TextBox 53">
            <a:extLst>
              <a:ext uri="{FF2B5EF4-FFF2-40B4-BE49-F238E27FC236}">
                <a16:creationId xmlns:a16="http://schemas.microsoft.com/office/drawing/2014/main" id="{24F3829A-085D-403B-A369-06C40AAA3690}"/>
              </a:ext>
            </a:extLst>
          </p:cNvPr>
          <p:cNvSpPr txBox="1"/>
          <p:nvPr/>
        </p:nvSpPr>
        <p:spPr>
          <a:xfrm>
            <a:off x="9271780" y="2078368"/>
            <a:ext cx="3020834" cy="230832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Bottom row:</a:t>
            </a:r>
          </a:p>
          <a:p>
            <a:r>
              <a:rPr lang="en-US" sz="2400" dirty="0">
                <a:latin typeface="Courier New" panose="02070309020205020404" pitchFamily="49" charset="0"/>
                <a:cs typeface="Courier New" panose="02070309020205020404" pitchFamily="49" charset="0"/>
              </a:rPr>
              <a:t>T</a:t>
            </a:r>
            <a:r>
              <a:rPr lang="en-US" sz="2400" dirty="0">
                <a:latin typeface="Segoe UI Semilight" panose="020B0402040204020203" pitchFamily="34" charset="0"/>
                <a:cs typeface="Segoe UI Semilight" panose="020B0402040204020203" pitchFamily="34" charset="0"/>
              </a:rPr>
              <a:t> and </a:t>
            </a:r>
            <a:r>
              <a:rPr lang="en-US" sz="2400" dirty="0">
                <a:latin typeface="Courier New" panose="02070309020205020404" pitchFamily="49" charset="0"/>
                <a:cs typeface="Courier New" panose="02070309020205020404" pitchFamily="49" charset="0"/>
              </a:rPr>
              <a:t>F</a:t>
            </a:r>
            <a:r>
              <a:rPr lang="en-US" sz="2400" dirty="0">
                <a:latin typeface="Segoe UI Semilight" panose="020B0402040204020203" pitchFamily="34" charset="0"/>
                <a:cs typeface="Segoe UI Semilight" panose="020B0402040204020203" pitchFamily="34" charset="0"/>
              </a:rPr>
              <a:t> are new vertices, colored green and red. </a:t>
            </a:r>
          </a:p>
          <a:p>
            <a:r>
              <a:rPr lang="en-US" sz="2400" dirty="0">
                <a:latin typeface="Segoe UI Semilight" panose="020B0402040204020203" pitchFamily="34" charset="0"/>
                <a:cs typeface="Segoe UI Semilight" panose="020B0402040204020203" pitchFamily="34" charset="0"/>
              </a:rPr>
              <a:t>Others are already-made literal vertices</a:t>
            </a:r>
          </a:p>
        </p:txBody>
      </p:sp>
    </p:spTree>
    <p:extLst>
      <p:ext uri="{BB962C8B-B14F-4D97-AF65-F5344CB8AC3E}">
        <p14:creationId xmlns:p14="http://schemas.microsoft.com/office/powerpoint/2010/main" val="1132745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xmlns="">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3</m:t>
                          </m:r>
                        </m:sub>
                      </m:sSub>
                    </m:oMath>
                  </m:oMathPara>
                </a14:m>
                <a:endParaRPr lang="en-US" sz="3200" dirty="0">
                  <a:solidFill>
                    <a:schemeClr val="bg1"/>
                  </a:solidFill>
                </a:endParaRPr>
              </a:p>
            </p:txBody>
          </p:sp>
        </mc:Choice>
        <mc:Fallback xmlns="">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10" name="Oval 9">
                <a:extLst>
                  <a:ext uri="{FF2B5EF4-FFF2-40B4-BE49-F238E27FC236}">
                    <a16:creationId xmlns:a16="http://schemas.microsoft.com/office/drawing/2014/main" id="{A20B0B28-790D-4F77-8310-834953BDCA81}"/>
                  </a:ext>
                </a:extLst>
              </p:cNvPr>
              <p:cNvSpPr>
                <a:spLocks noRot="1" noChangeAspect="1" noMove="1" noResize="1" noEditPoints="1" noAdjustHandles="1" noChangeArrowheads="1" noChangeShapeType="1" noTextEdit="1"/>
              </p:cNvSpPr>
              <p:nvPr/>
            </p:nvSpPr>
            <p:spPr>
              <a:xfrm>
                <a:off x="5375281" y="3967335"/>
                <a:ext cx="999744" cy="999744"/>
              </a:xfrm>
              <a:prstGeom prst="ellipse">
                <a:avLst/>
              </a:prstGeom>
              <a:blipFill>
                <a:blip r:embed="rId6"/>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11" name="Oval 10">
                <a:extLst>
                  <a:ext uri="{FF2B5EF4-FFF2-40B4-BE49-F238E27FC236}">
                    <a16:creationId xmlns:a16="http://schemas.microsoft.com/office/drawing/2014/main" id="{8708428E-CFE4-4BA5-ABE1-7C4D52096F66}"/>
                  </a:ext>
                </a:extLst>
              </p:cNvPr>
              <p:cNvSpPr>
                <a:spLocks noRot="1" noChangeAspect="1" noMove="1" noResize="1" noEditPoints="1" noAdjustHandles="1" noChangeArrowheads="1" noChangeShapeType="1" noTextEdit="1"/>
              </p:cNvSpPr>
              <p:nvPr/>
            </p:nvSpPr>
            <p:spPr>
              <a:xfrm>
                <a:off x="5375281" y="1011692"/>
                <a:ext cx="999744" cy="999744"/>
              </a:xfrm>
              <a:prstGeom prst="ellipse">
                <a:avLst/>
              </a:prstGeom>
              <a:blipFill>
                <a:blip r:embed="rId7"/>
                <a:stretch>
                  <a:fillRect/>
                </a:stretch>
              </a:blipFill>
              <a:ln w="38100"/>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30" name="Oval 29">
                <a:extLst>
                  <a:ext uri="{FF2B5EF4-FFF2-40B4-BE49-F238E27FC236}">
                    <a16:creationId xmlns:a16="http://schemas.microsoft.com/office/drawing/2014/main" id="{26FCFACF-442F-40F7-942B-95F55B1CBE4F}"/>
                  </a:ext>
                </a:extLst>
              </p:cNvPr>
              <p:cNvSpPr>
                <a:spLocks noRot="1" noChangeAspect="1" noMove="1" noResize="1" noEditPoints="1" noAdjustHandles="1" noChangeArrowheads="1" noChangeShapeType="1" noTextEdit="1"/>
              </p:cNvSpPr>
              <p:nvPr/>
            </p:nvSpPr>
            <p:spPr>
              <a:xfrm>
                <a:off x="5375281" y="2540923"/>
                <a:ext cx="999744" cy="999744"/>
              </a:xfrm>
              <a:prstGeom prst="ellipse">
                <a:avLst/>
              </a:prstGeom>
              <a:blipFill>
                <a:blip r:embed="rId8"/>
                <a:stretch>
                  <a:fillRect/>
                </a:stretch>
              </a:blipFill>
              <a:ln w="38100"/>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p:sp>
        <p:nvSpPr>
          <p:cNvPr id="54" name="TextBox 53">
            <a:extLst>
              <a:ext uri="{FF2B5EF4-FFF2-40B4-BE49-F238E27FC236}">
                <a16:creationId xmlns:a16="http://schemas.microsoft.com/office/drawing/2014/main" id="{24F3829A-085D-403B-A369-06C40AAA3690}"/>
              </a:ext>
            </a:extLst>
          </p:cNvPr>
          <p:cNvSpPr txBox="1"/>
          <p:nvPr/>
        </p:nvSpPr>
        <p:spPr>
          <a:xfrm>
            <a:off x="9271780" y="2078368"/>
            <a:ext cx="3020834"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Suppose bottom row is all red (clause is false)</a:t>
            </a:r>
          </a:p>
        </p:txBody>
      </p:sp>
    </p:spTree>
    <p:extLst>
      <p:ext uri="{BB962C8B-B14F-4D97-AF65-F5344CB8AC3E}">
        <p14:creationId xmlns:p14="http://schemas.microsoft.com/office/powerpoint/2010/main" val="3495477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xmlns="">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3</m:t>
                          </m:r>
                        </m:sub>
                      </m:sSub>
                    </m:oMath>
                  </m:oMathPara>
                </a14:m>
                <a:endParaRPr lang="en-US" sz="3200" dirty="0">
                  <a:solidFill>
                    <a:schemeClr val="bg1"/>
                  </a:solidFill>
                </a:endParaRPr>
              </a:p>
            </p:txBody>
          </p:sp>
        </mc:Choice>
        <mc:Fallback xmlns="">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11" name="Oval 10">
                <a:extLst>
                  <a:ext uri="{FF2B5EF4-FFF2-40B4-BE49-F238E27FC236}">
                    <a16:creationId xmlns:a16="http://schemas.microsoft.com/office/drawing/2014/main" id="{8708428E-CFE4-4BA5-ABE1-7C4D52096F66}"/>
                  </a:ext>
                </a:extLst>
              </p:cNvPr>
              <p:cNvSpPr>
                <a:spLocks noRot="1" noChangeAspect="1" noMove="1" noResize="1" noEditPoints="1" noAdjustHandles="1" noChangeArrowheads="1" noChangeShapeType="1" noTextEdit="1"/>
              </p:cNvSpPr>
              <p:nvPr/>
            </p:nvSpPr>
            <p:spPr>
              <a:xfrm>
                <a:off x="5375281" y="1011692"/>
                <a:ext cx="999744" cy="999744"/>
              </a:xfrm>
              <a:prstGeom prst="ellipse">
                <a:avLst/>
              </a:prstGeom>
              <a:blipFill>
                <a:blip r:embed="rId6"/>
                <a:stretch>
                  <a:fillRect/>
                </a:stretch>
              </a:blipFill>
              <a:ln w="38100"/>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30" name="Oval 29">
                <a:extLst>
                  <a:ext uri="{FF2B5EF4-FFF2-40B4-BE49-F238E27FC236}">
                    <a16:creationId xmlns:a16="http://schemas.microsoft.com/office/drawing/2014/main" id="{26FCFACF-442F-40F7-942B-95F55B1CBE4F}"/>
                  </a:ext>
                </a:extLst>
              </p:cNvPr>
              <p:cNvSpPr>
                <a:spLocks noRot="1" noChangeAspect="1" noMove="1" noResize="1" noEditPoints="1" noAdjustHandles="1" noChangeArrowheads="1" noChangeShapeType="1" noTextEdit="1"/>
              </p:cNvSpPr>
              <p:nvPr/>
            </p:nvSpPr>
            <p:spPr>
              <a:xfrm>
                <a:off x="5375281" y="2540923"/>
                <a:ext cx="999744" cy="999744"/>
              </a:xfrm>
              <a:prstGeom prst="ellipse">
                <a:avLst/>
              </a:prstGeom>
              <a:blipFill>
                <a:blip r:embed="rId7"/>
                <a:stretch>
                  <a:fillRect/>
                </a:stretch>
              </a:blipFill>
              <a:ln w="38100"/>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p:sp>
        <p:nvSpPr>
          <p:cNvPr id="54" name="TextBox 53">
            <a:extLst>
              <a:ext uri="{FF2B5EF4-FFF2-40B4-BE49-F238E27FC236}">
                <a16:creationId xmlns:a16="http://schemas.microsoft.com/office/drawing/2014/main" id="{24F3829A-085D-403B-A369-06C40AAA3690}"/>
              </a:ext>
            </a:extLst>
          </p:cNvPr>
          <p:cNvSpPr txBox="1"/>
          <p:nvPr/>
        </p:nvSpPr>
        <p:spPr>
          <a:xfrm>
            <a:off x="9271780" y="2078368"/>
            <a:ext cx="3020834" cy="193899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Suppose bottom row is all red (clause is false).</a:t>
            </a:r>
          </a:p>
          <a:p>
            <a:r>
              <a:rPr lang="en-US" sz="2400" dirty="0">
                <a:latin typeface="Segoe UI Semilight" panose="020B0402040204020203" pitchFamily="34" charset="0"/>
                <a:cs typeface="Segoe UI Semilight" panose="020B0402040204020203" pitchFamily="34" charset="0"/>
              </a:rPr>
              <a:t>Next two must be blue</a:t>
            </a:r>
          </a:p>
        </p:txBody>
      </p:sp>
    </p:spTree>
    <p:extLst>
      <p:ext uri="{BB962C8B-B14F-4D97-AF65-F5344CB8AC3E}">
        <p14:creationId xmlns:p14="http://schemas.microsoft.com/office/powerpoint/2010/main" val="3330148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xmlns="">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3</m:t>
                          </m:r>
                        </m:sub>
                      </m:sSub>
                    </m:oMath>
                  </m:oMathPara>
                </a14:m>
                <a:endParaRPr lang="en-US" sz="3200" dirty="0">
                  <a:solidFill>
                    <a:schemeClr val="bg1"/>
                  </a:solidFill>
                </a:endParaRPr>
              </a:p>
            </p:txBody>
          </p:sp>
        </mc:Choice>
        <mc:Fallback xmlns="">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11" name="Oval 10">
                <a:extLst>
                  <a:ext uri="{FF2B5EF4-FFF2-40B4-BE49-F238E27FC236}">
                    <a16:creationId xmlns:a16="http://schemas.microsoft.com/office/drawing/2014/main" id="{8708428E-CFE4-4BA5-ABE1-7C4D52096F66}"/>
                  </a:ext>
                </a:extLst>
              </p:cNvPr>
              <p:cNvSpPr>
                <a:spLocks noRot="1" noChangeAspect="1" noMove="1" noResize="1" noEditPoints="1" noAdjustHandles="1" noChangeArrowheads="1" noChangeShapeType="1" noTextEdit="1"/>
              </p:cNvSpPr>
              <p:nvPr/>
            </p:nvSpPr>
            <p:spPr>
              <a:xfrm>
                <a:off x="5375281" y="1011692"/>
                <a:ext cx="999744" cy="999744"/>
              </a:xfrm>
              <a:prstGeom prst="ellipse">
                <a:avLst/>
              </a:prstGeom>
              <a:blipFill>
                <a:blip r:embed="rId6"/>
                <a:stretch>
                  <a:fillRect/>
                </a:stretch>
              </a:blipFill>
              <a:ln w="38100"/>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p:sp>
        <p:nvSpPr>
          <p:cNvPr id="54" name="TextBox 53">
            <a:extLst>
              <a:ext uri="{FF2B5EF4-FFF2-40B4-BE49-F238E27FC236}">
                <a16:creationId xmlns:a16="http://schemas.microsoft.com/office/drawing/2014/main" id="{24F3829A-085D-403B-A369-06C40AAA3690}"/>
              </a:ext>
            </a:extLst>
          </p:cNvPr>
          <p:cNvSpPr txBox="1"/>
          <p:nvPr/>
        </p:nvSpPr>
        <p:spPr>
          <a:xfrm>
            <a:off x="9271780" y="2078368"/>
            <a:ext cx="3020834" cy="230832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Suppose bottom row is all red (clause is false).</a:t>
            </a:r>
          </a:p>
          <a:p>
            <a:r>
              <a:rPr lang="en-US" sz="2400" dirty="0">
                <a:latin typeface="Segoe UI Semilight" panose="020B0402040204020203" pitchFamily="34" charset="0"/>
                <a:cs typeface="Segoe UI Semilight" panose="020B0402040204020203" pitchFamily="34" charset="0"/>
              </a:rPr>
              <a:t>Next two must be blue; then green;</a:t>
            </a:r>
          </a:p>
          <a:p>
            <a:r>
              <a:rPr lang="en-US" sz="2400" dirty="0">
                <a:latin typeface="Segoe UI Semilight" panose="020B0402040204020203" pitchFamily="34" charset="0"/>
                <a:cs typeface="Segoe UI Semilight" panose="020B0402040204020203" pitchFamily="34" charset="0"/>
              </a:rPr>
              <a:t>Then uh-oh</a:t>
            </a:r>
          </a:p>
        </p:txBody>
      </p:sp>
    </p:spTree>
    <p:extLst>
      <p:ext uri="{BB962C8B-B14F-4D97-AF65-F5344CB8AC3E}">
        <p14:creationId xmlns:p14="http://schemas.microsoft.com/office/powerpoint/2010/main" val="1292545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xmlns="">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3</m:t>
                          </m:r>
                        </m:sub>
                      </m:sSub>
                    </m:oMath>
                  </m:oMathPara>
                </a14:m>
                <a:endParaRPr lang="en-US" sz="3200" dirty="0">
                  <a:solidFill>
                    <a:schemeClr val="bg1"/>
                  </a:solidFill>
                </a:endParaRPr>
              </a:p>
            </p:txBody>
          </p:sp>
        </mc:Choice>
        <mc:Fallback xmlns="">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11" name="Oval 10">
                <a:extLst>
                  <a:ext uri="{FF2B5EF4-FFF2-40B4-BE49-F238E27FC236}">
                    <a16:creationId xmlns:a16="http://schemas.microsoft.com/office/drawing/2014/main" id="{8708428E-CFE4-4BA5-ABE1-7C4D52096F66}"/>
                  </a:ext>
                </a:extLst>
              </p:cNvPr>
              <p:cNvSpPr>
                <a:spLocks noRot="1" noChangeAspect="1" noMove="1" noResize="1" noEditPoints="1" noAdjustHandles="1" noChangeArrowheads="1" noChangeShapeType="1" noTextEdit="1"/>
              </p:cNvSpPr>
              <p:nvPr/>
            </p:nvSpPr>
            <p:spPr>
              <a:xfrm>
                <a:off x="5375281" y="1011692"/>
                <a:ext cx="999744" cy="999744"/>
              </a:xfrm>
              <a:prstGeom prst="ellipse">
                <a:avLst/>
              </a:prstGeom>
              <a:blipFill>
                <a:blip r:embed="rId6"/>
                <a:stretch>
                  <a:fillRect/>
                </a:stretch>
              </a:blipFill>
              <a:ln w="38100"/>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p:sp>
        <p:nvSpPr>
          <p:cNvPr id="54" name="TextBox 53">
            <a:extLst>
              <a:ext uri="{FF2B5EF4-FFF2-40B4-BE49-F238E27FC236}">
                <a16:creationId xmlns:a16="http://schemas.microsoft.com/office/drawing/2014/main" id="{24F3829A-085D-403B-A369-06C40AAA3690}"/>
              </a:ext>
            </a:extLst>
          </p:cNvPr>
          <p:cNvSpPr txBox="1"/>
          <p:nvPr/>
        </p:nvSpPr>
        <p:spPr>
          <a:xfrm>
            <a:off x="9271780" y="2078368"/>
            <a:ext cx="3020834"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all literals are false, graph can’t be 3-colored.</a:t>
            </a:r>
          </a:p>
        </p:txBody>
      </p:sp>
    </p:spTree>
    <p:extLst>
      <p:ext uri="{BB962C8B-B14F-4D97-AF65-F5344CB8AC3E}">
        <p14:creationId xmlns:p14="http://schemas.microsoft.com/office/powerpoint/2010/main" val="3515480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m:t>
                      </m:r>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2</m:t>
                          </m:r>
                        </m:sub>
                      </m:sSub>
                    </m:oMath>
                  </m:oMathPara>
                </a14:m>
                <a:endParaRPr lang="en-US" sz="3200" dirty="0">
                  <a:solidFill>
                    <a:schemeClr val="bg1"/>
                  </a:solidFill>
                </a:endParaRPr>
              </a:p>
            </p:txBody>
          </p:sp>
        </mc:Choice>
        <mc:Fallback xmlns="">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m:t>
                      </m:r>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3</m:t>
                          </m:r>
                        </m:sub>
                      </m:sSub>
                    </m:oMath>
                  </m:oMathPara>
                </a14:m>
                <a:endParaRPr lang="en-US" sz="3200" dirty="0">
                  <a:solidFill>
                    <a:schemeClr val="tx1"/>
                  </a:solidFill>
                </a:endParaRPr>
              </a:p>
            </p:txBody>
          </p:sp>
        </mc:Choice>
        <mc:Fallback xmlns="">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24F3829A-085D-403B-A369-06C40AAA3690}"/>
                  </a:ext>
                </a:extLst>
              </p:cNvPr>
              <p:cNvSpPr txBox="1"/>
              <p:nvPr/>
            </p:nvSpPr>
            <p:spPr>
              <a:xfrm>
                <a:off x="9271780" y="2078368"/>
                <a:ext cx="3020834"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1</m:t>
                        </m:r>
                      </m:sub>
                    </m:sSub>
                  </m:oMath>
                </a14:m>
                <a:r>
                  <a:rPr lang="en-US" sz="2400" dirty="0">
                    <a:latin typeface="Segoe UI Semilight" panose="020B0402040204020203" pitchFamily="34" charset="0"/>
                    <a:cs typeface="Segoe UI Semilight" panose="020B0402040204020203" pitchFamily="34" charset="0"/>
                  </a:rPr>
                  <a:t> is true…</a:t>
                </a:r>
              </a:p>
              <a:p>
                <a:r>
                  <a:rPr lang="en-US" sz="2400" dirty="0">
                    <a:latin typeface="Segoe UI Semilight" panose="020B0402040204020203" pitchFamily="34" charset="0"/>
                    <a:cs typeface="Segoe UI Semilight" panose="020B0402040204020203" pitchFamily="34" charset="0"/>
                  </a:rPr>
                  <a:t>We can complete the coloring!</a:t>
                </a:r>
              </a:p>
            </p:txBody>
          </p:sp>
        </mc:Choice>
        <mc:Fallback xmlns="">
          <p:sp>
            <p:nvSpPr>
              <p:cNvPr id="54" name="TextBox 53">
                <a:extLst>
                  <a:ext uri="{FF2B5EF4-FFF2-40B4-BE49-F238E27FC236}">
                    <a16:creationId xmlns:a16="http://schemas.microsoft.com/office/drawing/2014/main" id="{24F3829A-085D-403B-A369-06C40AAA3690}"/>
                  </a:ext>
                </a:extLst>
              </p:cNvPr>
              <p:cNvSpPr txBox="1">
                <a:spLocks noRot="1" noChangeAspect="1" noMove="1" noResize="1" noEditPoints="1" noAdjustHandles="1" noChangeArrowheads="1" noChangeShapeType="1" noTextEdit="1"/>
              </p:cNvSpPr>
              <p:nvPr/>
            </p:nvSpPr>
            <p:spPr>
              <a:xfrm>
                <a:off x="9271780" y="2078368"/>
                <a:ext cx="3020834" cy="1200329"/>
              </a:xfrm>
              <a:prstGeom prst="rect">
                <a:avLst/>
              </a:prstGeom>
              <a:blipFill>
                <a:blip r:embed="rId6"/>
                <a:stretch>
                  <a:fillRect l="-3226" t="-3553" r="-1210" b="-11168"/>
                </a:stretch>
              </a:blipFill>
            </p:spPr>
            <p:txBody>
              <a:bodyPr/>
              <a:lstStyle/>
              <a:p>
                <a:r>
                  <a:rPr lang="en-US">
                    <a:noFill/>
                  </a:rPr>
                  <a:t> </a:t>
                </a:r>
              </a:p>
            </p:txBody>
          </p:sp>
        </mc:Fallback>
      </mc:AlternateContent>
    </p:spTree>
    <p:extLst>
      <p:ext uri="{BB962C8B-B14F-4D97-AF65-F5344CB8AC3E}">
        <p14:creationId xmlns:p14="http://schemas.microsoft.com/office/powerpoint/2010/main" val="616470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53C94-83B7-4FEF-96CB-A4BEB3B54345}"/>
              </a:ext>
            </a:extLst>
          </p:cNvPr>
          <p:cNvSpPr>
            <a:spLocks noGrp="1"/>
          </p:cNvSpPr>
          <p:nvPr>
            <p:ph type="title"/>
          </p:nvPr>
        </p:nvSpPr>
        <p:spPr/>
        <p:txBody>
          <a:bodyPr/>
          <a:lstStyle/>
          <a:p>
            <a:r>
              <a:rPr lang="en-US" dirty="0"/>
              <a:t>A Formal Definition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E57D36-F5FF-424E-A9BC-32F958B7E7B5}"/>
                  </a:ext>
                </a:extLst>
              </p:cNvPr>
              <p:cNvSpPr>
                <a:spLocks noGrp="1"/>
              </p:cNvSpPr>
              <p:nvPr>
                <p:ph idx="1"/>
              </p:nvPr>
            </p:nvSpPr>
            <p:spPr/>
            <p:txBody>
              <a:bodyPr/>
              <a:lstStyle/>
              <a:p>
                <a:r>
                  <a:rPr lang="en-US" dirty="0"/>
                  <a:t>We need a formal definition of a reduction.</a:t>
                </a:r>
              </a:p>
              <a:p>
                <a:endParaRPr lang="en-US" dirty="0"/>
              </a:p>
              <a:p>
                <a:r>
                  <a:rPr lang="en-US" dirty="0"/>
                  <a:t>We will say “</a:t>
                </a:r>
                <a14:m>
                  <m:oMath xmlns:m="http://schemas.openxmlformats.org/officeDocument/2006/math">
                    <m:r>
                      <a:rPr lang="en-US" b="0" i="1" smtClean="0">
                        <a:latin typeface="Cambria Math" panose="02040503050406030204" pitchFamily="18" charset="0"/>
                      </a:rPr>
                      <m:t>𝐴</m:t>
                    </m:r>
                  </m:oMath>
                </a14:m>
                <a:r>
                  <a:rPr lang="en-US" dirty="0"/>
                  <a:t> reduces to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 </m:t>
                    </m:r>
                  </m:oMath>
                </a14:m>
                <a:r>
                  <a:rPr lang="en-US" dirty="0"/>
                  <a:t>in polynomial time” (or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dirty="0"/>
                  <a:t>is polynomial time reducible to </a:t>
                </a:r>
                <a14:m>
                  <m:oMath xmlns:m="http://schemas.openxmlformats.org/officeDocument/2006/math">
                    <m:r>
                      <a:rPr lang="en-US" b="0" i="1" smtClean="0">
                        <a:latin typeface="Cambria Math" panose="02040503050406030204" pitchFamily="18" charset="0"/>
                      </a:rPr>
                      <m:t>𝐵</m:t>
                    </m:r>
                  </m:oMath>
                </a14:m>
                <a:r>
                  <a:rPr lang="en-US" dirty="0"/>
                  <a:t>” or "</a:t>
                </a:r>
                <a14:m>
                  <m:oMath xmlns:m="http://schemas.openxmlformats.org/officeDocument/2006/math">
                    <m:r>
                      <a:rPr lang="en-US" b="0" i="1" smtClean="0">
                        <a:latin typeface="Cambria Math" panose="02040503050406030204" pitchFamily="18" charset="0"/>
                      </a:rPr>
                      <m:t>𝐴</m:t>
                    </m:r>
                  </m:oMath>
                </a14:m>
                <a:r>
                  <a:rPr lang="en-US" dirty="0"/>
                  <a:t> reduces to </a:t>
                </a:r>
                <a14:m>
                  <m:oMath xmlns:m="http://schemas.openxmlformats.org/officeDocument/2006/math">
                    <m:r>
                      <a:rPr lang="en-US" b="0" i="1" smtClean="0">
                        <a:latin typeface="Cambria Math" panose="02040503050406030204" pitchFamily="18" charset="0"/>
                      </a:rPr>
                      <m:t>𝐵</m:t>
                    </m:r>
                  </m:oMath>
                </a14:m>
                <a:r>
                  <a:rPr lang="en-US" dirty="0"/>
                  <a:t>” or “</a:t>
                </a:r>
                <a14:m>
                  <m:oMath xmlns:m="http://schemas.openxmlformats.org/officeDocument/2006/math">
                    <m:r>
                      <a:rPr lang="en-US" b="0" i="1" smtClean="0">
                        <a:latin typeface="Cambria Math" panose="02040503050406030204" pitchFamily="18" charset="0"/>
                      </a:rPr>
                      <m:t>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𝑃</m:t>
                        </m:r>
                      </m:sub>
                    </m:sSub>
                    <m:r>
                      <a:rPr lang="en-US" b="0" i="1" smtClean="0">
                        <a:latin typeface="Cambria Math" panose="02040503050406030204" pitchFamily="18" charset="0"/>
                      </a:rPr>
                      <m:t>𝐵</m:t>
                    </m:r>
                  </m:oMath>
                </a14:m>
                <a:r>
                  <a:rPr lang="en-US" dirty="0"/>
                  <a:t>” or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if:</a:t>
                </a:r>
              </a:p>
              <a:p>
                <a:endParaRPr lang="en-US" dirty="0"/>
              </a:p>
              <a:p>
                <a:r>
                  <a:rPr lang="en-US" dirty="0"/>
                  <a:t>There is an algorithm to solve problem </a:t>
                </a:r>
                <a14:m>
                  <m:oMath xmlns:m="http://schemas.openxmlformats.org/officeDocument/2006/math">
                    <m:r>
                      <a:rPr lang="en-US" b="0" i="1" smtClean="0">
                        <a:latin typeface="Cambria Math" panose="02040503050406030204" pitchFamily="18" charset="0"/>
                      </a:rPr>
                      <m:t>𝐴</m:t>
                    </m:r>
                  </m:oMath>
                </a14:m>
                <a:r>
                  <a:rPr lang="en-US" dirty="0"/>
                  <a:t>, which, if given access to a library function for solving problem </a:t>
                </a:r>
                <a14:m>
                  <m:oMath xmlns:m="http://schemas.openxmlformats.org/officeDocument/2006/math">
                    <m:r>
                      <a:rPr lang="en-US" b="0" i="1" smtClean="0">
                        <a:latin typeface="Cambria Math" panose="02040503050406030204" pitchFamily="18" charset="0"/>
                      </a:rPr>
                      <m:t>𝐵</m:t>
                    </m:r>
                    <m:r>
                      <a:rPr lang="en-US" b="0" i="0" smtClean="0">
                        <a:latin typeface="Cambria Math" panose="02040503050406030204" pitchFamily="18" charset="0"/>
                      </a:rPr>
                      <m:t>,</m:t>
                    </m:r>
                  </m:oMath>
                </a14:m>
                <a:r>
                  <a:rPr lang="en-US" dirty="0"/>
                  <a:t> </a:t>
                </a:r>
              </a:p>
              <a:p>
                <a:pPr lvl="1"/>
                <a:r>
                  <a:rPr lang="en-US" dirty="0"/>
                  <a:t>Calls the library at most </a:t>
                </a:r>
                <a:r>
                  <a:rPr lang="en-US" dirty="0" err="1"/>
                  <a:t>polynomially</a:t>
                </a:r>
                <a:r>
                  <a:rPr lang="en-US" dirty="0"/>
                  <a:t>-many times</a:t>
                </a:r>
              </a:p>
              <a:p>
                <a:pPr lvl="1"/>
                <a:r>
                  <a:rPr lang="en-US" dirty="0"/>
                  <a:t>Takes at most polynomial-time otherwise excluding the calls to the library.</a:t>
                </a:r>
              </a:p>
            </p:txBody>
          </p:sp>
        </mc:Choice>
        <mc:Fallback xmlns="">
          <p:sp>
            <p:nvSpPr>
              <p:cNvPr id="3" name="Content Placeholder 2">
                <a:extLst>
                  <a:ext uri="{FF2B5EF4-FFF2-40B4-BE49-F238E27FC236}">
                    <a16:creationId xmlns:a16="http://schemas.microsoft.com/office/drawing/2014/main" id="{F5E57D36-F5FF-424E-A9BC-32F958B7E7B5}"/>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951118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tx1"/>
                              </a:solidFill>
                              <a:latin typeface="Cambria Math" panose="02040503050406030204" pitchFamily="18" charset="0"/>
                            </a:rPr>
                          </m:ctrlPr>
                        </m:sSubPr>
                        <m:e>
                          <m:r>
                            <a:rPr lang="en-US" sz="3200" b="0" i="1" dirty="0" smtClean="0">
                              <a:solidFill>
                                <a:schemeClr val="tx1"/>
                              </a:solidFill>
                              <a:latin typeface="Cambria Math" panose="02040503050406030204" pitchFamily="18" charset="0"/>
                            </a:rPr>
                            <m:t>𝑥</m:t>
                          </m:r>
                        </m:e>
                        <m:sub>
                          <m:r>
                            <a:rPr lang="en-US" sz="3200" i="1" dirty="0">
                              <a:solidFill>
                                <a:schemeClr val="tx1"/>
                              </a:solidFill>
                              <a:latin typeface="Cambria Math" panose="02040503050406030204" pitchFamily="18" charset="0"/>
                            </a:rPr>
                            <m:t>1</m:t>
                          </m:r>
                        </m:sub>
                      </m:sSub>
                    </m:oMath>
                  </m:oMathPara>
                </a14:m>
                <a:endParaRPr lang="en-US" sz="3200" i="1" dirty="0">
                  <a:solidFill>
                    <a:schemeClr val="tx1"/>
                  </a:solidFill>
                </a:endParaRPr>
              </a:p>
            </p:txBody>
          </p:sp>
        </mc:Choice>
        <mc:Fallback xmlns="">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xmlns="">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m:t>
                      </m:r>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3</m:t>
                          </m:r>
                        </m:sub>
                      </m:sSub>
                    </m:oMath>
                  </m:oMathPara>
                </a14:m>
                <a:endParaRPr lang="en-US" sz="3200" dirty="0">
                  <a:solidFill>
                    <a:schemeClr val="tx1"/>
                  </a:solidFill>
                </a:endParaRPr>
              </a:p>
            </p:txBody>
          </p:sp>
        </mc:Choice>
        <mc:Fallback xmlns="">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24F3829A-085D-403B-A369-06C40AAA3690}"/>
                  </a:ext>
                </a:extLst>
              </p:cNvPr>
              <p:cNvSpPr txBox="1"/>
              <p:nvPr/>
            </p:nvSpPr>
            <p:spPr>
              <a:xfrm>
                <a:off x="9271780" y="2078368"/>
                <a:ext cx="3020834"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2</m:t>
                        </m:r>
                      </m:sub>
                    </m:sSub>
                  </m:oMath>
                </a14:m>
                <a:r>
                  <a:rPr lang="en-US" sz="2400" dirty="0">
                    <a:latin typeface="Segoe UI Semilight" panose="020B0402040204020203" pitchFamily="34" charset="0"/>
                    <a:cs typeface="Segoe UI Semilight" panose="020B0402040204020203" pitchFamily="34" charset="0"/>
                  </a:rPr>
                  <a:t> is true…</a:t>
                </a:r>
              </a:p>
              <a:p>
                <a:r>
                  <a:rPr lang="en-US" sz="2400" dirty="0">
                    <a:latin typeface="Segoe UI Semilight" panose="020B0402040204020203" pitchFamily="34" charset="0"/>
                    <a:cs typeface="Segoe UI Semilight" panose="020B0402040204020203" pitchFamily="34" charset="0"/>
                  </a:rPr>
                  <a:t>Find a coloring!</a:t>
                </a:r>
              </a:p>
            </p:txBody>
          </p:sp>
        </mc:Choice>
        <mc:Fallback xmlns="">
          <p:sp>
            <p:nvSpPr>
              <p:cNvPr id="54" name="TextBox 53">
                <a:extLst>
                  <a:ext uri="{FF2B5EF4-FFF2-40B4-BE49-F238E27FC236}">
                    <a16:creationId xmlns:a16="http://schemas.microsoft.com/office/drawing/2014/main" id="{24F3829A-085D-403B-A369-06C40AAA3690}"/>
                  </a:ext>
                </a:extLst>
              </p:cNvPr>
              <p:cNvSpPr txBox="1">
                <a:spLocks noRot="1" noChangeAspect="1" noMove="1" noResize="1" noEditPoints="1" noAdjustHandles="1" noChangeArrowheads="1" noChangeShapeType="1" noTextEdit="1"/>
              </p:cNvSpPr>
              <p:nvPr/>
            </p:nvSpPr>
            <p:spPr>
              <a:xfrm>
                <a:off x="9271780" y="2078368"/>
                <a:ext cx="3020834" cy="830997"/>
              </a:xfrm>
              <a:prstGeom prst="rect">
                <a:avLst/>
              </a:prstGeom>
              <a:blipFill>
                <a:blip r:embed="rId6"/>
                <a:stretch>
                  <a:fillRect l="-3226" t="-5147" b="-16912"/>
                </a:stretch>
              </a:blipFill>
            </p:spPr>
            <p:txBody>
              <a:bodyPr/>
              <a:lstStyle/>
              <a:p>
                <a:r>
                  <a:rPr lang="en-US">
                    <a:noFill/>
                  </a:rPr>
                  <a:t> </a:t>
                </a:r>
              </a:p>
            </p:txBody>
          </p:sp>
        </mc:Fallback>
      </mc:AlternateContent>
    </p:spTree>
    <p:extLst>
      <p:ext uri="{BB962C8B-B14F-4D97-AF65-F5344CB8AC3E}">
        <p14:creationId xmlns:p14="http://schemas.microsoft.com/office/powerpoint/2010/main" val="3978687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tx1"/>
                              </a:solidFill>
                              <a:latin typeface="Cambria Math" panose="02040503050406030204" pitchFamily="18" charset="0"/>
                            </a:rPr>
                          </m:ctrlPr>
                        </m:sSubPr>
                        <m:e>
                          <m:r>
                            <a:rPr lang="en-US" sz="3200" b="0" i="1" dirty="0" smtClean="0">
                              <a:solidFill>
                                <a:schemeClr val="tx1"/>
                              </a:solidFill>
                              <a:latin typeface="Cambria Math" panose="02040503050406030204" pitchFamily="18" charset="0"/>
                            </a:rPr>
                            <m:t>𝑥</m:t>
                          </m:r>
                        </m:e>
                        <m:sub>
                          <m:r>
                            <a:rPr lang="en-US" sz="3200" i="1" dirty="0">
                              <a:solidFill>
                                <a:schemeClr val="tx1"/>
                              </a:solidFill>
                              <a:latin typeface="Cambria Math" panose="02040503050406030204" pitchFamily="18" charset="0"/>
                            </a:rPr>
                            <m:t>1</m:t>
                          </m:r>
                        </m:sub>
                      </m:sSub>
                    </m:oMath>
                  </m:oMathPara>
                </a14:m>
                <a:endParaRPr lang="en-US" sz="3200" i="1" dirty="0">
                  <a:solidFill>
                    <a:schemeClr val="tx1"/>
                  </a:solidFill>
                </a:endParaRPr>
              </a:p>
            </p:txBody>
          </p:sp>
        </mc:Choice>
        <mc:Fallback xmlns="">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xmlns="">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m:t>
                      </m:r>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3</m:t>
                          </m:r>
                        </m:sub>
                      </m:sSub>
                    </m:oMath>
                  </m:oMathPara>
                </a14:m>
                <a:endParaRPr lang="en-US" sz="3200" dirty="0">
                  <a:solidFill>
                    <a:schemeClr val="tx1"/>
                  </a:solidFill>
                </a:endParaRPr>
              </a:p>
            </p:txBody>
          </p:sp>
        </mc:Choice>
        <mc:Fallback xmlns="">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24F3829A-085D-403B-A369-06C40AAA3690}"/>
                  </a:ext>
                </a:extLst>
              </p:cNvPr>
              <p:cNvSpPr txBox="1"/>
              <p:nvPr/>
            </p:nvSpPr>
            <p:spPr>
              <a:xfrm>
                <a:off x="9271780" y="2078368"/>
                <a:ext cx="3020834" cy="193899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2</m:t>
                        </m:r>
                      </m:sub>
                    </m:sSub>
                  </m:oMath>
                </a14:m>
                <a:r>
                  <a:rPr lang="en-US" sz="2400" dirty="0">
                    <a:latin typeface="Segoe UI Semilight" panose="020B0402040204020203" pitchFamily="34" charset="0"/>
                    <a:cs typeface="Segoe UI Semilight" panose="020B0402040204020203" pitchFamily="34" charset="0"/>
                  </a:rPr>
                  <a:t> is true…</a:t>
                </a:r>
              </a:p>
              <a:p>
                <a:r>
                  <a:rPr lang="en-US" sz="2400" dirty="0">
                    <a:latin typeface="Segoe UI Semilight" panose="020B0402040204020203" pitchFamily="34" charset="0"/>
                    <a:cs typeface="Segoe UI Semilight" panose="020B0402040204020203" pitchFamily="34" charset="0"/>
                  </a:rPr>
                  <a:t>We can complete the coloring!</a:t>
                </a:r>
              </a:p>
              <a:p>
                <a:r>
                  <a:rPr lang="en-US" sz="2400" dirty="0">
                    <a:latin typeface="Segoe UI Semilight" panose="020B0402040204020203" pitchFamily="34" charset="0"/>
                    <a:cs typeface="Segoe UI Semilight" panose="020B0402040204020203" pitchFamily="34" charset="0"/>
                  </a:rPr>
                  <a:t>Top vertex is opposite of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3</m:t>
                        </m:r>
                      </m:sub>
                    </m:sSub>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54" name="TextBox 53">
                <a:extLst>
                  <a:ext uri="{FF2B5EF4-FFF2-40B4-BE49-F238E27FC236}">
                    <a16:creationId xmlns:a16="http://schemas.microsoft.com/office/drawing/2014/main" id="{24F3829A-085D-403B-A369-06C40AAA3690}"/>
                  </a:ext>
                </a:extLst>
              </p:cNvPr>
              <p:cNvSpPr txBox="1">
                <a:spLocks noRot="1" noChangeAspect="1" noMove="1" noResize="1" noEditPoints="1" noAdjustHandles="1" noChangeArrowheads="1" noChangeShapeType="1" noTextEdit="1"/>
              </p:cNvSpPr>
              <p:nvPr/>
            </p:nvSpPr>
            <p:spPr>
              <a:xfrm>
                <a:off x="9271780" y="2078368"/>
                <a:ext cx="3020834" cy="1938992"/>
              </a:xfrm>
              <a:prstGeom prst="rect">
                <a:avLst/>
              </a:prstGeom>
              <a:blipFill>
                <a:blip r:embed="rId6"/>
                <a:stretch>
                  <a:fillRect l="-3226" t="-2201" r="-1210" b="-6604"/>
                </a:stretch>
              </a:blipFill>
            </p:spPr>
            <p:txBody>
              <a:bodyPr/>
              <a:lstStyle/>
              <a:p>
                <a:r>
                  <a:rPr lang="en-US">
                    <a:noFill/>
                  </a:rPr>
                  <a:t> </a:t>
                </a:r>
              </a:p>
            </p:txBody>
          </p:sp>
        </mc:Fallback>
      </mc:AlternateContent>
    </p:spTree>
    <p:extLst>
      <p:ext uri="{BB962C8B-B14F-4D97-AF65-F5344CB8AC3E}">
        <p14:creationId xmlns:p14="http://schemas.microsoft.com/office/powerpoint/2010/main" val="2709567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tx1"/>
                              </a:solidFill>
                              <a:latin typeface="Cambria Math" panose="02040503050406030204" pitchFamily="18" charset="0"/>
                            </a:rPr>
                          </m:ctrlPr>
                        </m:sSubPr>
                        <m:e>
                          <m:r>
                            <a:rPr lang="en-US" sz="3200" b="0" i="1" dirty="0" smtClean="0">
                              <a:solidFill>
                                <a:schemeClr val="tx1"/>
                              </a:solidFill>
                              <a:latin typeface="Cambria Math" panose="02040503050406030204" pitchFamily="18" charset="0"/>
                            </a:rPr>
                            <m:t>𝑥</m:t>
                          </m:r>
                        </m:e>
                        <m:sub>
                          <m:r>
                            <a:rPr lang="en-US" sz="3200" i="1" dirty="0">
                              <a:solidFill>
                                <a:schemeClr val="tx1"/>
                              </a:solidFill>
                              <a:latin typeface="Cambria Math" panose="02040503050406030204" pitchFamily="18" charset="0"/>
                            </a:rPr>
                            <m:t>1</m:t>
                          </m:r>
                        </m:sub>
                      </m:sSub>
                    </m:oMath>
                  </m:oMathPara>
                </a14:m>
                <a:endParaRPr lang="en-US" sz="3200" i="1" dirty="0">
                  <a:solidFill>
                    <a:schemeClr val="tx1"/>
                  </a:solidFill>
                </a:endParaRPr>
              </a:p>
            </p:txBody>
          </p:sp>
        </mc:Choice>
        <mc:Fallback xmlns="">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m:t>
                      </m:r>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2</m:t>
                          </m:r>
                        </m:sub>
                      </m:sSub>
                    </m:oMath>
                  </m:oMathPara>
                </a14:m>
                <a:endParaRPr lang="en-US" sz="3200" dirty="0">
                  <a:solidFill>
                    <a:schemeClr val="tx1"/>
                  </a:solidFill>
                </a:endParaRPr>
              </a:p>
            </p:txBody>
          </p:sp>
        </mc:Choice>
        <mc:Fallback xmlns="">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3</m:t>
                          </m:r>
                        </m:sub>
                      </m:sSub>
                    </m:oMath>
                  </m:oMathPara>
                </a14:m>
                <a:endParaRPr lang="en-US" sz="3200" dirty="0">
                  <a:solidFill>
                    <a:schemeClr val="bg1"/>
                  </a:solidFill>
                </a:endParaRPr>
              </a:p>
            </p:txBody>
          </p:sp>
        </mc:Choice>
        <mc:Fallback xmlns="">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24F3829A-085D-403B-A369-06C40AAA3690}"/>
                  </a:ext>
                </a:extLst>
              </p:cNvPr>
              <p:cNvSpPr txBox="1"/>
              <p:nvPr/>
            </p:nvSpPr>
            <p:spPr>
              <a:xfrm>
                <a:off x="9271780" y="2078368"/>
                <a:ext cx="3020834"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3</m:t>
                        </m:r>
                      </m:sub>
                    </m:sSub>
                  </m:oMath>
                </a14:m>
                <a:r>
                  <a:rPr lang="en-US" sz="2400" dirty="0">
                    <a:latin typeface="Segoe UI Semilight" panose="020B0402040204020203" pitchFamily="34" charset="0"/>
                    <a:cs typeface="Segoe UI Semilight" panose="020B0402040204020203" pitchFamily="34" charset="0"/>
                  </a:rPr>
                  <a:t> is true…</a:t>
                </a:r>
              </a:p>
              <a:p>
                <a:r>
                  <a:rPr lang="en-US" sz="2400" dirty="0">
                    <a:latin typeface="Segoe UI Semilight" panose="020B0402040204020203" pitchFamily="34" charset="0"/>
                    <a:cs typeface="Segoe UI Semilight" panose="020B0402040204020203" pitchFamily="34" charset="0"/>
                  </a:rPr>
                  <a:t>We can complete the coloring!</a:t>
                </a:r>
              </a:p>
            </p:txBody>
          </p:sp>
        </mc:Choice>
        <mc:Fallback xmlns="">
          <p:sp>
            <p:nvSpPr>
              <p:cNvPr id="54" name="TextBox 53">
                <a:extLst>
                  <a:ext uri="{FF2B5EF4-FFF2-40B4-BE49-F238E27FC236}">
                    <a16:creationId xmlns:a16="http://schemas.microsoft.com/office/drawing/2014/main" id="{24F3829A-085D-403B-A369-06C40AAA3690}"/>
                  </a:ext>
                </a:extLst>
              </p:cNvPr>
              <p:cNvSpPr txBox="1">
                <a:spLocks noRot="1" noChangeAspect="1" noMove="1" noResize="1" noEditPoints="1" noAdjustHandles="1" noChangeArrowheads="1" noChangeShapeType="1" noTextEdit="1"/>
              </p:cNvSpPr>
              <p:nvPr/>
            </p:nvSpPr>
            <p:spPr>
              <a:xfrm>
                <a:off x="9271780" y="2078368"/>
                <a:ext cx="3020834" cy="1200329"/>
              </a:xfrm>
              <a:prstGeom prst="rect">
                <a:avLst/>
              </a:prstGeom>
              <a:blipFill>
                <a:blip r:embed="rId6"/>
                <a:stretch>
                  <a:fillRect l="-3226" t="-3553" r="-1210" b="-11168"/>
                </a:stretch>
              </a:blipFill>
            </p:spPr>
            <p:txBody>
              <a:bodyPr/>
              <a:lstStyle/>
              <a:p>
                <a:r>
                  <a:rPr lang="en-US">
                    <a:noFill/>
                  </a:rPr>
                  <a:t> </a:t>
                </a:r>
              </a:p>
            </p:txBody>
          </p:sp>
        </mc:Fallback>
      </mc:AlternateContent>
    </p:spTree>
    <p:extLst>
      <p:ext uri="{BB962C8B-B14F-4D97-AF65-F5344CB8AC3E}">
        <p14:creationId xmlns:p14="http://schemas.microsoft.com/office/powerpoint/2010/main" val="759608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xmlns="">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3</m:t>
                          </m:r>
                        </m:sub>
                      </m:sSub>
                    </m:oMath>
                  </m:oMathPara>
                </a14:m>
                <a:endParaRPr lang="en-US" sz="3200" dirty="0">
                  <a:solidFill>
                    <a:schemeClr val="bg1"/>
                  </a:solidFill>
                </a:endParaRPr>
              </a:p>
            </p:txBody>
          </p:sp>
        </mc:Choice>
        <mc:Fallback xmlns="">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10" name="Oval 9">
                <a:extLst>
                  <a:ext uri="{FF2B5EF4-FFF2-40B4-BE49-F238E27FC236}">
                    <a16:creationId xmlns:a16="http://schemas.microsoft.com/office/drawing/2014/main" id="{A20B0B28-790D-4F77-8310-834953BDCA81}"/>
                  </a:ext>
                </a:extLst>
              </p:cNvPr>
              <p:cNvSpPr>
                <a:spLocks noRot="1" noChangeAspect="1" noMove="1" noResize="1" noEditPoints="1" noAdjustHandles="1" noChangeArrowheads="1" noChangeShapeType="1" noTextEdit="1"/>
              </p:cNvSpPr>
              <p:nvPr/>
            </p:nvSpPr>
            <p:spPr>
              <a:xfrm>
                <a:off x="5375281" y="3967335"/>
                <a:ext cx="999744" cy="999744"/>
              </a:xfrm>
              <a:prstGeom prst="ellipse">
                <a:avLst/>
              </a:prstGeom>
              <a:blipFill>
                <a:blip r:embed="rId6"/>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11" name="Oval 10">
                <a:extLst>
                  <a:ext uri="{FF2B5EF4-FFF2-40B4-BE49-F238E27FC236}">
                    <a16:creationId xmlns:a16="http://schemas.microsoft.com/office/drawing/2014/main" id="{8708428E-CFE4-4BA5-ABE1-7C4D52096F66}"/>
                  </a:ext>
                </a:extLst>
              </p:cNvPr>
              <p:cNvSpPr>
                <a:spLocks noRot="1" noChangeAspect="1" noMove="1" noResize="1" noEditPoints="1" noAdjustHandles="1" noChangeArrowheads="1" noChangeShapeType="1" noTextEdit="1"/>
              </p:cNvSpPr>
              <p:nvPr/>
            </p:nvSpPr>
            <p:spPr>
              <a:xfrm>
                <a:off x="5375281" y="1011692"/>
                <a:ext cx="999744" cy="999744"/>
              </a:xfrm>
              <a:prstGeom prst="ellipse">
                <a:avLst/>
              </a:prstGeom>
              <a:blipFill>
                <a:blip r:embed="rId7"/>
                <a:stretch>
                  <a:fillRect/>
                </a:stretch>
              </a:blipFill>
              <a:ln w="38100"/>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30" name="Oval 29">
                <a:extLst>
                  <a:ext uri="{FF2B5EF4-FFF2-40B4-BE49-F238E27FC236}">
                    <a16:creationId xmlns:a16="http://schemas.microsoft.com/office/drawing/2014/main" id="{26FCFACF-442F-40F7-942B-95F55B1CBE4F}"/>
                  </a:ext>
                </a:extLst>
              </p:cNvPr>
              <p:cNvSpPr>
                <a:spLocks noRot="1" noChangeAspect="1" noMove="1" noResize="1" noEditPoints="1" noAdjustHandles="1" noChangeArrowheads="1" noChangeShapeType="1" noTextEdit="1"/>
              </p:cNvSpPr>
              <p:nvPr/>
            </p:nvSpPr>
            <p:spPr>
              <a:xfrm>
                <a:off x="5375281" y="2540923"/>
                <a:ext cx="999744" cy="999744"/>
              </a:xfrm>
              <a:prstGeom prst="ellipse">
                <a:avLst/>
              </a:prstGeom>
              <a:blipFill>
                <a:blip r:embed="rId8"/>
                <a:stretch>
                  <a:fillRect/>
                </a:stretch>
              </a:blipFill>
              <a:ln w="38100"/>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p:sp>
        <p:nvSpPr>
          <p:cNvPr id="54" name="TextBox 53">
            <a:extLst>
              <a:ext uri="{FF2B5EF4-FFF2-40B4-BE49-F238E27FC236}">
                <a16:creationId xmlns:a16="http://schemas.microsoft.com/office/drawing/2014/main" id="{24F3829A-085D-403B-A369-06C40AAA3690}"/>
              </a:ext>
            </a:extLst>
          </p:cNvPr>
          <p:cNvSpPr txBox="1"/>
          <p:nvPr/>
        </p:nvSpPr>
        <p:spPr>
          <a:xfrm>
            <a:off x="8651814" y="2079158"/>
            <a:ext cx="3020834" cy="1569660"/>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The graph is colorable if and only if at least one of the three literals is green.</a:t>
            </a:r>
          </a:p>
        </p:txBody>
      </p:sp>
    </p:spTree>
    <p:extLst>
      <p:ext uri="{BB962C8B-B14F-4D97-AF65-F5344CB8AC3E}">
        <p14:creationId xmlns:p14="http://schemas.microsoft.com/office/powerpoint/2010/main" val="3389458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263E178-B631-45B6-85FF-ADFF36FC5911}"/>
              </a:ext>
            </a:extLst>
          </p:cNvPr>
          <p:cNvSpPr/>
          <p:nvPr/>
        </p:nvSpPr>
        <p:spPr>
          <a:xfrm>
            <a:off x="7793601" y="5949696"/>
            <a:ext cx="1426464" cy="645028"/>
          </a:xfrm>
          <a:prstGeom prst="rect">
            <a:avLst/>
          </a:prstGeom>
          <a:solidFill>
            <a:schemeClr val="accent2">
              <a:alpha val="49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BDC916-843A-463F-8B1B-CC03204D1E57}"/>
              </a:ext>
            </a:extLst>
          </p:cNvPr>
          <p:cNvSpPr>
            <a:spLocks noGrp="1"/>
          </p:cNvSpPr>
          <p:nvPr>
            <p:ph type="title"/>
          </p:nvPr>
        </p:nvSpPr>
        <p:spPr/>
        <p:txBody>
          <a:bodyPr/>
          <a:lstStyle/>
          <a:p>
            <a:r>
              <a:rPr lang="en-US" dirty="0"/>
              <a:t>Putting it together</a:t>
            </a:r>
          </a:p>
        </p:txBody>
      </p:sp>
      <p:sp>
        <p:nvSpPr>
          <p:cNvPr id="3" name="Content Placeholder 2">
            <a:extLst>
              <a:ext uri="{FF2B5EF4-FFF2-40B4-BE49-F238E27FC236}">
                <a16:creationId xmlns:a16="http://schemas.microsoft.com/office/drawing/2014/main" id="{8FD597FC-C752-43B4-9668-D641FED9794B}"/>
              </a:ext>
            </a:extLst>
          </p:cNvPr>
          <p:cNvSpPr>
            <a:spLocks noGrp="1"/>
          </p:cNvSpPr>
          <p:nvPr>
            <p:ph idx="1"/>
          </p:nvPr>
        </p:nvSpPr>
        <p:spPr>
          <a:xfrm>
            <a:off x="575240" y="1463857"/>
            <a:ext cx="11187258" cy="2242511"/>
          </a:xfrm>
        </p:spPr>
        <p:txBody>
          <a:bodyPr/>
          <a:lstStyle/>
          <a:p>
            <a:r>
              <a:rPr lang="en-US" dirty="0"/>
              <a:t>Make a vertex for every literal</a:t>
            </a:r>
          </a:p>
          <a:p>
            <a:r>
              <a:rPr lang="en-US" dirty="0"/>
              <a:t>Make one of those subgraphs for </a:t>
            </a:r>
            <a:r>
              <a:rPr lang="en-US" b="1" dirty="0"/>
              <a:t>every </a:t>
            </a:r>
            <a:r>
              <a:rPr lang="en-US" dirty="0"/>
              <a:t>clause</a:t>
            </a:r>
          </a:p>
          <a:p>
            <a:r>
              <a:rPr lang="en-US" dirty="0"/>
              <a:t>Make T,F, Dummy vertices and connect them as shown. </a:t>
            </a:r>
          </a:p>
          <a:p>
            <a:r>
              <a:rPr lang="en-US" dirty="0"/>
              <a:t>That’s your graph</a:t>
            </a:r>
          </a:p>
        </p:txBody>
      </p:sp>
      <p:sp>
        <p:nvSpPr>
          <p:cNvPr id="4" name="Oval 3">
            <a:extLst>
              <a:ext uri="{FF2B5EF4-FFF2-40B4-BE49-F238E27FC236}">
                <a16:creationId xmlns:a16="http://schemas.microsoft.com/office/drawing/2014/main" id="{FFD98942-7F33-4960-8D8D-5C5A44AC30C8}"/>
              </a:ext>
            </a:extLst>
          </p:cNvPr>
          <p:cNvSpPr/>
          <p:nvPr/>
        </p:nvSpPr>
        <p:spPr>
          <a:xfrm>
            <a:off x="5498592" y="4523232"/>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5" name="Oval 4">
            <a:extLst>
              <a:ext uri="{FF2B5EF4-FFF2-40B4-BE49-F238E27FC236}">
                <a16:creationId xmlns:a16="http://schemas.microsoft.com/office/drawing/2014/main" id="{D028F43F-B101-4982-AB93-764269FF9862}"/>
              </a:ext>
            </a:extLst>
          </p:cNvPr>
          <p:cNvSpPr/>
          <p:nvPr/>
        </p:nvSpPr>
        <p:spPr>
          <a:xfrm>
            <a:off x="5108448" y="5211263"/>
            <a:ext cx="365760" cy="365760"/>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ourier New" panose="02070309020205020404" pitchFamily="49" charset="0"/>
                <a:cs typeface="Courier New" panose="02070309020205020404" pitchFamily="49" charset="0"/>
              </a:rPr>
              <a:t>T</a:t>
            </a:r>
          </a:p>
        </p:txBody>
      </p:sp>
      <p:sp>
        <p:nvSpPr>
          <p:cNvPr id="6" name="Oval 5">
            <a:extLst>
              <a:ext uri="{FF2B5EF4-FFF2-40B4-BE49-F238E27FC236}">
                <a16:creationId xmlns:a16="http://schemas.microsoft.com/office/drawing/2014/main" id="{3F6D3DEC-8BFE-4CFF-94BB-378327E45A9A}"/>
              </a:ext>
            </a:extLst>
          </p:cNvPr>
          <p:cNvSpPr/>
          <p:nvPr/>
        </p:nvSpPr>
        <p:spPr>
          <a:xfrm>
            <a:off x="5913120" y="5211263"/>
            <a:ext cx="365760" cy="36576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ourier New" panose="02070309020205020404" pitchFamily="49" charset="0"/>
                <a:cs typeface="Courier New" panose="02070309020205020404" pitchFamily="49" charset="0"/>
              </a:rPr>
              <a:t>F</a:t>
            </a:r>
          </a:p>
        </p:txBody>
      </p:sp>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87453914-7D22-48D0-A811-C579D625A629}"/>
                  </a:ext>
                </a:extLst>
              </p:cNvPr>
              <p:cNvSpPr/>
              <p:nvPr/>
            </p:nvSpPr>
            <p:spPr>
              <a:xfrm>
                <a:off x="1719865" y="6107375"/>
                <a:ext cx="365760" cy="3657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dirty="0" smtClean="0">
                              <a:solidFill>
                                <a:schemeClr val="tx1"/>
                              </a:solidFill>
                              <a:latin typeface="Cambria Math" panose="02040503050406030204" pitchFamily="18" charset="0"/>
                              <a:cs typeface="Segoe UI Semilight" panose="020B0402040204020203" pitchFamily="34" charset="0"/>
                            </a:rPr>
                          </m:ctrlPr>
                        </m:sSubPr>
                        <m:e>
                          <m:r>
                            <a:rPr lang="en-US" i="1" dirty="0" smtClean="0">
                              <a:solidFill>
                                <a:schemeClr val="tx1"/>
                              </a:solidFill>
                              <a:latin typeface="Cambria Math" panose="02040503050406030204" pitchFamily="18" charset="0"/>
                              <a:cs typeface="Segoe UI Semilight" panose="020B0402040204020203" pitchFamily="34" charset="0"/>
                            </a:rPr>
                            <m:t>𝑥</m:t>
                          </m:r>
                        </m:e>
                        <m:sub>
                          <m:r>
                            <a:rPr lang="en-US" i="1" dirty="0" smtClean="0">
                              <a:solidFill>
                                <a:schemeClr val="tx1"/>
                              </a:solidFill>
                              <a:latin typeface="Cambria Math" panose="02040503050406030204" pitchFamily="18" charset="0"/>
                              <a:cs typeface="Segoe UI Semilight" panose="020B0402040204020203" pitchFamily="34" charset="0"/>
                            </a:rPr>
                            <m:t>1</m:t>
                          </m:r>
                        </m:sub>
                      </m:sSub>
                    </m:oMath>
                  </m:oMathPara>
                </a14:m>
                <a:endParaRPr lang="en-US" dirty="0">
                  <a:solidFill>
                    <a:schemeClr val="tx1"/>
                  </a:solidFill>
                  <a:latin typeface="Segoe UI Semilight" panose="020B0402040204020203" pitchFamily="34" charset="0"/>
                  <a:cs typeface="Segoe UI Semilight" panose="020B0402040204020203" pitchFamily="34" charset="0"/>
                </a:endParaRPr>
              </a:p>
            </p:txBody>
          </p:sp>
        </mc:Choice>
        <mc:Fallback xmlns="">
          <p:sp>
            <p:nvSpPr>
              <p:cNvPr id="7" name="Oval 6">
                <a:extLst>
                  <a:ext uri="{FF2B5EF4-FFF2-40B4-BE49-F238E27FC236}">
                    <a16:creationId xmlns:a16="http://schemas.microsoft.com/office/drawing/2014/main" id="{87453914-7D22-48D0-A811-C579D625A629}"/>
                  </a:ext>
                </a:extLst>
              </p:cNvPr>
              <p:cNvSpPr>
                <a:spLocks noRot="1" noChangeAspect="1" noMove="1" noResize="1" noEditPoints="1" noAdjustHandles="1" noChangeArrowheads="1" noChangeShapeType="1" noTextEdit="1"/>
              </p:cNvSpPr>
              <p:nvPr/>
            </p:nvSpPr>
            <p:spPr>
              <a:xfrm>
                <a:off x="1719865" y="6107375"/>
                <a:ext cx="365760" cy="365760"/>
              </a:xfrm>
              <a:prstGeom prst="ellipse">
                <a:avLst/>
              </a:prstGeom>
              <a:blipFill>
                <a:blip r:embed="rId2"/>
                <a:stretch>
                  <a:fillRect l="-31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val 7">
                <a:extLst>
                  <a:ext uri="{FF2B5EF4-FFF2-40B4-BE49-F238E27FC236}">
                    <a16:creationId xmlns:a16="http://schemas.microsoft.com/office/drawing/2014/main" id="{162C5939-D93C-4565-AA99-325F6B83A15F}"/>
                  </a:ext>
                </a:extLst>
              </p:cNvPr>
              <p:cNvSpPr/>
              <p:nvPr/>
            </p:nvSpPr>
            <p:spPr>
              <a:xfrm>
                <a:off x="2335561" y="6107375"/>
                <a:ext cx="365760" cy="3657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600" i="1" dirty="0" smtClean="0">
                              <a:solidFill>
                                <a:schemeClr val="tx1"/>
                              </a:solidFill>
                              <a:latin typeface="Cambria Math" panose="02040503050406030204" pitchFamily="18" charset="0"/>
                              <a:cs typeface="Segoe UI Semilight" panose="020B0402040204020203" pitchFamily="34" charset="0"/>
                            </a:rPr>
                          </m:ctrlPr>
                        </m:sSubPr>
                        <m:e>
                          <m:r>
                            <a:rPr lang="en-US" sz="1600" b="0" i="1" dirty="0" smtClean="0">
                              <a:solidFill>
                                <a:schemeClr val="tx1"/>
                              </a:solidFill>
                              <a:latin typeface="Cambria Math" panose="02040503050406030204" pitchFamily="18" charset="0"/>
                              <a:cs typeface="Segoe UI Semilight" panose="020B0402040204020203" pitchFamily="34" charset="0"/>
                            </a:rPr>
                            <m:t>¬</m:t>
                          </m:r>
                          <m:r>
                            <a:rPr lang="en-US" sz="1600" i="1" dirty="0" smtClean="0">
                              <a:solidFill>
                                <a:schemeClr val="tx1"/>
                              </a:solidFill>
                              <a:latin typeface="Cambria Math" panose="02040503050406030204" pitchFamily="18" charset="0"/>
                              <a:cs typeface="Segoe UI Semilight" panose="020B0402040204020203" pitchFamily="34" charset="0"/>
                            </a:rPr>
                            <m:t>𝑥</m:t>
                          </m:r>
                        </m:e>
                        <m:sub>
                          <m:r>
                            <a:rPr lang="en-US" sz="1600" i="1" dirty="0" smtClean="0">
                              <a:solidFill>
                                <a:schemeClr val="tx1"/>
                              </a:solidFill>
                              <a:latin typeface="Cambria Math" panose="02040503050406030204" pitchFamily="18" charset="0"/>
                              <a:cs typeface="Segoe UI Semilight" panose="020B0402040204020203" pitchFamily="34" charset="0"/>
                            </a:rPr>
                            <m:t>1</m:t>
                          </m:r>
                        </m:sub>
                      </m:sSub>
                    </m:oMath>
                  </m:oMathPara>
                </a14:m>
                <a:endParaRPr lang="en-US" sz="1600" dirty="0">
                  <a:solidFill>
                    <a:schemeClr val="tx1"/>
                  </a:solidFill>
                  <a:latin typeface="Segoe UI Semilight" panose="020B0402040204020203" pitchFamily="34" charset="0"/>
                  <a:cs typeface="Segoe UI Semilight" panose="020B0402040204020203" pitchFamily="34" charset="0"/>
                </a:endParaRPr>
              </a:p>
            </p:txBody>
          </p:sp>
        </mc:Choice>
        <mc:Fallback xmlns="">
          <p:sp>
            <p:nvSpPr>
              <p:cNvPr id="8" name="Oval 7">
                <a:extLst>
                  <a:ext uri="{FF2B5EF4-FFF2-40B4-BE49-F238E27FC236}">
                    <a16:creationId xmlns:a16="http://schemas.microsoft.com/office/drawing/2014/main" id="{162C5939-D93C-4565-AA99-325F6B83A15F}"/>
                  </a:ext>
                </a:extLst>
              </p:cNvPr>
              <p:cNvSpPr>
                <a:spLocks noRot="1" noChangeAspect="1" noMove="1" noResize="1" noEditPoints="1" noAdjustHandles="1" noChangeArrowheads="1" noChangeShapeType="1" noTextEdit="1"/>
              </p:cNvSpPr>
              <p:nvPr/>
            </p:nvSpPr>
            <p:spPr>
              <a:xfrm>
                <a:off x="2335561" y="6107375"/>
                <a:ext cx="365760" cy="365760"/>
              </a:xfrm>
              <a:prstGeom prst="ellipse">
                <a:avLst/>
              </a:prstGeom>
              <a:blipFill>
                <a:blip r:embed="rId3"/>
                <a:stretch>
                  <a:fillRect l="-12698"/>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14D51F40-E6BD-4AE5-82E7-1206B28A6144}"/>
              </a:ext>
            </a:extLst>
          </p:cNvPr>
          <p:cNvSpPr/>
          <p:nvPr/>
        </p:nvSpPr>
        <p:spPr>
          <a:xfrm>
            <a:off x="1518697" y="5949696"/>
            <a:ext cx="1426464" cy="645028"/>
          </a:xfrm>
          <a:prstGeom prst="rect">
            <a:avLst/>
          </a:prstGeom>
          <a:solidFill>
            <a:schemeClr val="accent2">
              <a:alpha val="49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E2743DCB-6B6D-41DD-8796-D7C0A5F4CBEA}"/>
                  </a:ext>
                </a:extLst>
              </p:cNvPr>
              <p:cNvSpPr/>
              <p:nvPr/>
            </p:nvSpPr>
            <p:spPr>
              <a:xfrm>
                <a:off x="7994769" y="6107375"/>
                <a:ext cx="365760" cy="3657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dirty="0" smtClean="0">
                              <a:solidFill>
                                <a:schemeClr val="tx1"/>
                              </a:solidFill>
                              <a:latin typeface="Cambria Math" panose="02040503050406030204" pitchFamily="18" charset="0"/>
                              <a:cs typeface="Segoe UI Semilight" panose="020B0402040204020203" pitchFamily="34" charset="0"/>
                            </a:rPr>
                          </m:ctrlPr>
                        </m:sSubPr>
                        <m:e>
                          <m:r>
                            <a:rPr lang="en-US" i="1" dirty="0" smtClean="0">
                              <a:solidFill>
                                <a:schemeClr val="tx1"/>
                              </a:solidFill>
                              <a:latin typeface="Cambria Math" panose="02040503050406030204" pitchFamily="18" charset="0"/>
                              <a:cs typeface="Segoe UI Semilight" panose="020B0402040204020203" pitchFamily="34" charset="0"/>
                            </a:rPr>
                            <m:t>𝑥</m:t>
                          </m:r>
                        </m:e>
                        <m:sub>
                          <m:r>
                            <a:rPr lang="en-US" b="0" i="1" dirty="0" smtClean="0">
                              <a:solidFill>
                                <a:schemeClr val="tx1"/>
                              </a:solidFill>
                              <a:latin typeface="Cambria Math" panose="02040503050406030204" pitchFamily="18" charset="0"/>
                              <a:cs typeface="Segoe UI Semilight" panose="020B0402040204020203" pitchFamily="34" charset="0"/>
                            </a:rPr>
                            <m:t>𝑛</m:t>
                          </m:r>
                        </m:sub>
                      </m:sSub>
                    </m:oMath>
                  </m:oMathPara>
                </a14:m>
                <a:endParaRPr lang="en-US" dirty="0">
                  <a:solidFill>
                    <a:schemeClr val="tx1"/>
                  </a:solidFill>
                  <a:latin typeface="Segoe UI Semilight" panose="020B0402040204020203" pitchFamily="34" charset="0"/>
                  <a:cs typeface="Segoe UI Semilight" panose="020B0402040204020203" pitchFamily="34" charset="0"/>
                </a:endParaRPr>
              </a:p>
            </p:txBody>
          </p:sp>
        </mc:Choice>
        <mc:Fallback xmlns="">
          <p:sp>
            <p:nvSpPr>
              <p:cNvPr id="10" name="Oval 9">
                <a:extLst>
                  <a:ext uri="{FF2B5EF4-FFF2-40B4-BE49-F238E27FC236}">
                    <a16:creationId xmlns:a16="http://schemas.microsoft.com/office/drawing/2014/main" id="{E2743DCB-6B6D-41DD-8796-D7C0A5F4CBEA}"/>
                  </a:ext>
                </a:extLst>
              </p:cNvPr>
              <p:cNvSpPr>
                <a:spLocks noRot="1" noChangeAspect="1" noMove="1" noResize="1" noEditPoints="1" noAdjustHandles="1" noChangeArrowheads="1" noChangeShapeType="1" noTextEdit="1"/>
              </p:cNvSpPr>
              <p:nvPr/>
            </p:nvSpPr>
            <p:spPr>
              <a:xfrm>
                <a:off x="7994769" y="6107375"/>
                <a:ext cx="365760" cy="365760"/>
              </a:xfrm>
              <a:prstGeom prst="ellipse">
                <a:avLst/>
              </a:prstGeom>
              <a:blipFill>
                <a:blip r:embed="rId4"/>
                <a:stretch>
                  <a:fillRect l="-47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6C646F5E-6E3E-4BD1-8867-967D922D01BB}"/>
                  </a:ext>
                </a:extLst>
              </p:cNvPr>
              <p:cNvSpPr/>
              <p:nvPr/>
            </p:nvSpPr>
            <p:spPr>
              <a:xfrm>
                <a:off x="8610465" y="6107375"/>
                <a:ext cx="365760" cy="3657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600" i="1" dirty="0" smtClean="0">
                              <a:solidFill>
                                <a:schemeClr val="tx1"/>
                              </a:solidFill>
                              <a:latin typeface="Cambria Math" panose="02040503050406030204" pitchFamily="18" charset="0"/>
                              <a:cs typeface="Segoe UI Semilight" panose="020B0402040204020203" pitchFamily="34" charset="0"/>
                            </a:rPr>
                          </m:ctrlPr>
                        </m:sSubPr>
                        <m:e>
                          <m:r>
                            <a:rPr lang="en-US" sz="1600" b="0" i="1" dirty="0" smtClean="0">
                              <a:solidFill>
                                <a:schemeClr val="tx1"/>
                              </a:solidFill>
                              <a:latin typeface="Cambria Math" panose="02040503050406030204" pitchFamily="18" charset="0"/>
                              <a:cs typeface="Segoe UI Semilight" panose="020B0402040204020203" pitchFamily="34" charset="0"/>
                            </a:rPr>
                            <m:t>¬</m:t>
                          </m:r>
                          <m:r>
                            <a:rPr lang="en-US" sz="1600" i="1" dirty="0" smtClean="0">
                              <a:solidFill>
                                <a:schemeClr val="tx1"/>
                              </a:solidFill>
                              <a:latin typeface="Cambria Math" panose="02040503050406030204" pitchFamily="18" charset="0"/>
                              <a:cs typeface="Segoe UI Semilight" panose="020B0402040204020203" pitchFamily="34" charset="0"/>
                            </a:rPr>
                            <m:t>𝑥</m:t>
                          </m:r>
                        </m:e>
                        <m:sub>
                          <m:r>
                            <a:rPr lang="en-US" sz="1600" b="0" i="1" dirty="0" smtClean="0">
                              <a:solidFill>
                                <a:schemeClr val="tx1"/>
                              </a:solidFill>
                              <a:latin typeface="Cambria Math" panose="02040503050406030204" pitchFamily="18" charset="0"/>
                              <a:cs typeface="Segoe UI Semilight" panose="020B0402040204020203" pitchFamily="34" charset="0"/>
                            </a:rPr>
                            <m:t>𝑛</m:t>
                          </m:r>
                        </m:sub>
                      </m:sSub>
                    </m:oMath>
                  </m:oMathPara>
                </a14:m>
                <a:endParaRPr lang="en-US" sz="1600" dirty="0">
                  <a:solidFill>
                    <a:schemeClr val="tx1"/>
                  </a:solidFill>
                  <a:latin typeface="Segoe UI Semilight" panose="020B0402040204020203" pitchFamily="34" charset="0"/>
                  <a:cs typeface="Segoe UI Semilight" panose="020B0402040204020203" pitchFamily="34" charset="0"/>
                </a:endParaRPr>
              </a:p>
            </p:txBody>
          </p:sp>
        </mc:Choice>
        <mc:Fallback xmlns="">
          <p:sp>
            <p:nvSpPr>
              <p:cNvPr id="11" name="Oval 10">
                <a:extLst>
                  <a:ext uri="{FF2B5EF4-FFF2-40B4-BE49-F238E27FC236}">
                    <a16:creationId xmlns:a16="http://schemas.microsoft.com/office/drawing/2014/main" id="{6C646F5E-6E3E-4BD1-8867-967D922D01BB}"/>
                  </a:ext>
                </a:extLst>
              </p:cNvPr>
              <p:cNvSpPr>
                <a:spLocks noRot="1" noChangeAspect="1" noMove="1" noResize="1" noEditPoints="1" noAdjustHandles="1" noChangeArrowheads="1" noChangeShapeType="1" noTextEdit="1"/>
              </p:cNvSpPr>
              <p:nvPr/>
            </p:nvSpPr>
            <p:spPr>
              <a:xfrm>
                <a:off x="8610465" y="6107375"/>
                <a:ext cx="365760" cy="365760"/>
              </a:xfrm>
              <a:prstGeom prst="ellipse">
                <a:avLst/>
              </a:prstGeom>
              <a:blipFill>
                <a:blip r:embed="rId5"/>
                <a:stretch>
                  <a:fillRect l="-14286"/>
                </a:stretch>
              </a:blipFill>
            </p:spPr>
            <p:txBody>
              <a:bodyPr/>
              <a:lstStyle/>
              <a:p>
                <a:r>
                  <a:rPr lang="en-US">
                    <a:noFill/>
                  </a:rPr>
                  <a:t> </a:t>
                </a:r>
              </a:p>
            </p:txBody>
          </p:sp>
        </mc:Fallback>
      </mc:AlternateContent>
      <p:grpSp>
        <p:nvGrpSpPr>
          <p:cNvPr id="23" name="Group 22">
            <a:extLst>
              <a:ext uri="{FF2B5EF4-FFF2-40B4-BE49-F238E27FC236}">
                <a16:creationId xmlns:a16="http://schemas.microsoft.com/office/drawing/2014/main" id="{A03208D0-00AC-4C94-815B-69ECC54F6E44}"/>
              </a:ext>
            </a:extLst>
          </p:cNvPr>
          <p:cNvGrpSpPr/>
          <p:nvPr/>
        </p:nvGrpSpPr>
        <p:grpSpPr>
          <a:xfrm>
            <a:off x="7957685" y="3356598"/>
            <a:ext cx="805688" cy="699540"/>
            <a:chOff x="1819448" y="1011692"/>
            <a:chExt cx="4555577" cy="3955387"/>
          </a:xfrm>
        </p:grpSpPr>
        <p:sp>
          <p:nvSpPr>
            <p:cNvPr id="13" name="Oval 12">
              <a:extLst>
                <a:ext uri="{FF2B5EF4-FFF2-40B4-BE49-F238E27FC236}">
                  <a16:creationId xmlns:a16="http://schemas.microsoft.com/office/drawing/2014/main" id="{0AEDE784-4497-47DC-A6C2-881C51AA4499}"/>
                </a:ext>
              </a:extLst>
            </p:cNvPr>
            <p:cNvSpPr/>
            <p:nvPr/>
          </p:nvSpPr>
          <p:spPr>
            <a:xfrm>
              <a:off x="1819448" y="3040795"/>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4" name="Oval 13">
              <a:extLst>
                <a:ext uri="{FF2B5EF4-FFF2-40B4-BE49-F238E27FC236}">
                  <a16:creationId xmlns:a16="http://schemas.microsoft.com/office/drawing/2014/main" id="{546F6807-CCFF-409F-9690-214157D3A045}"/>
                </a:ext>
              </a:extLst>
            </p:cNvPr>
            <p:cNvSpPr/>
            <p:nvPr/>
          </p:nvSpPr>
          <p:spPr>
            <a:xfrm>
              <a:off x="5375281" y="3967335"/>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5" name="Oval 14">
              <a:extLst>
                <a:ext uri="{FF2B5EF4-FFF2-40B4-BE49-F238E27FC236}">
                  <a16:creationId xmlns:a16="http://schemas.microsoft.com/office/drawing/2014/main" id="{518965B7-953D-424D-9FF2-94E4C74781E3}"/>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6" name="Oval 15">
              <a:extLst>
                <a:ext uri="{FF2B5EF4-FFF2-40B4-BE49-F238E27FC236}">
                  <a16:creationId xmlns:a16="http://schemas.microsoft.com/office/drawing/2014/main" id="{FEA5DCF1-2F71-400F-9711-4EA05E936119}"/>
                </a:ext>
              </a:extLst>
            </p:cNvPr>
            <p:cNvSpPr/>
            <p:nvPr/>
          </p:nvSpPr>
          <p:spPr>
            <a:xfrm>
              <a:off x="5375281" y="2540923"/>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17" name="Straight Connector 16">
              <a:extLst>
                <a:ext uri="{FF2B5EF4-FFF2-40B4-BE49-F238E27FC236}">
                  <a16:creationId xmlns:a16="http://schemas.microsoft.com/office/drawing/2014/main" id="{CE97117A-1414-4A44-9447-44AC1AE79FDB}"/>
                </a:ext>
              </a:extLst>
            </p:cNvPr>
            <p:cNvCxnSpPr>
              <a:cxnSpLocks/>
              <a:stCxn id="16" idx="4"/>
              <a:endCxn id="14"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18E2496-4036-4BEE-884C-DC9CDE4BC813}"/>
                </a:ext>
              </a:extLst>
            </p:cNvPr>
            <p:cNvCxnSpPr>
              <a:cxnSpLocks/>
              <a:stCxn id="15" idx="4"/>
              <a:endCxn id="16"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78B39A8-8C6C-448B-A9F0-A4C67B88EB13}"/>
                </a:ext>
              </a:extLst>
            </p:cNvPr>
            <p:cNvCxnSpPr>
              <a:cxnSpLocks/>
              <a:stCxn id="13" idx="7"/>
              <a:endCxn id="15"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5CCC6560-540E-48C0-B9B1-16EE3E57A1FB}"/>
              </a:ext>
            </a:extLst>
          </p:cNvPr>
          <p:cNvSpPr/>
          <p:nvPr/>
        </p:nvSpPr>
        <p:spPr>
          <a:xfrm>
            <a:off x="7726017" y="3171501"/>
            <a:ext cx="1345096" cy="1122203"/>
          </a:xfrm>
          <a:prstGeom prst="rect">
            <a:avLst/>
          </a:prstGeom>
          <a:solidFill>
            <a:schemeClr val="accent1">
              <a:alpha val="5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63BD0BA-8954-4196-975F-12F953F6277C}"/>
                  </a:ext>
                </a:extLst>
              </p:cNvPr>
              <p:cNvSpPr txBox="1"/>
              <p:nvPr/>
            </p:nvSpPr>
            <p:spPr>
              <a:xfrm>
                <a:off x="7726017" y="3967732"/>
                <a:ext cx="4084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𝑚</m:t>
                          </m:r>
                        </m:sub>
                      </m:sSub>
                    </m:oMath>
                  </m:oMathPara>
                </a14:m>
                <a:endParaRPr lang="en-US" dirty="0"/>
              </a:p>
            </p:txBody>
          </p:sp>
        </mc:Choice>
        <mc:Fallback xmlns="">
          <p:sp>
            <p:nvSpPr>
              <p:cNvPr id="25" name="TextBox 24">
                <a:extLst>
                  <a:ext uri="{FF2B5EF4-FFF2-40B4-BE49-F238E27FC236}">
                    <a16:creationId xmlns:a16="http://schemas.microsoft.com/office/drawing/2014/main" id="{963BD0BA-8954-4196-975F-12F953F6277C}"/>
                  </a:ext>
                </a:extLst>
              </p:cNvPr>
              <p:cNvSpPr txBox="1">
                <a:spLocks noRot="1" noChangeAspect="1" noMove="1" noResize="1" noEditPoints="1" noAdjustHandles="1" noChangeArrowheads="1" noChangeShapeType="1" noTextEdit="1"/>
              </p:cNvSpPr>
              <p:nvPr/>
            </p:nvSpPr>
            <p:spPr>
              <a:xfrm>
                <a:off x="7726017" y="3967732"/>
                <a:ext cx="408480" cy="369332"/>
              </a:xfrm>
              <a:prstGeom prst="rect">
                <a:avLst/>
              </a:prstGeom>
              <a:blipFill>
                <a:blip r:embed="rId6"/>
                <a:stretch>
                  <a:fillRect r="-4478"/>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6EB37938-A695-44C5-8C8C-F4061A80A4E7}"/>
              </a:ext>
            </a:extLst>
          </p:cNvPr>
          <p:cNvGrpSpPr/>
          <p:nvPr/>
        </p:nvGrpSpPr>
        <p:grpSpPr>
          <a:xfrm>
            <a:off x="3921204" y="3365349"/>
            <a:ext cx="805688" cy="699540"/>
            <a:chOff x="1819448" y="1011692"/>
            <a:chExt cx="4555577" cy="3955387"/>
          </a:xfrm>
        </p:grpSpPr>
        <p:sp>
          <p:nvSpPr>
            <p:cNvPr id="27" name="Oval 26">
              <a:extLst>
                <a:ext uri="{FF2B5EF4-FFF2-40B4-BE49-F238E27FC236}">
                  <a16:creationId xmlns:a16="http://schemas.microsoft.com/office/drawing/2014/main" id="{5FCE07C3-6F3D-4F87-9BE2-52C9E171A6FB}"/>
                </a:ext>
              </a:extLst>
            </p:cNvPr>
            <p:cNvSpPr/>
            <p:nvPr/>
          </p:nvSpPr>
          <p:spPr>
            <a:xfrm>
              <a:off x="1819448" y="3040795"/>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28" name="Oval 27">
              <a:extLst>
                <a:ext uri="{FF2B5EF4-FFF2-40B4-BE49-F238E27FC236}">
                  <a16:creationId xmlns:a16="http://schemas.microsoft.com/office/drawing/2014/main" id="{8EA4C4E3-2969-4502-B2A1-52920E93C3C1}"/>
                </a:ext>
              </a:extLst>
            </p:cNvPr>
            <p:cNvSpPr/>
            <p:nvPr/>
          </p:nvSpPr>
          <p:spPr>
            <a:xfrm>
              <a:off x="5375281" y="3967335"/>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29" name="Oval 28">
              <a:extLst>
                <a:ext uri="{FF2B5EF4-FFF2-40B4-BE49-F238E27FC236}">
                  <a16:creationId xmlns:a16="http://schemas.microsoft.com/office/drawing/2014/main" id="{C584BF11-5A6A-4865-BE13-683D5E0A0BCB}"/>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30" name="Oval 29">
              <a:extLst>
                <a:ext uri="{FF2B5EF4-FFF2-40B4-BE49-F238E27FC236}">
                  <a16:creationId xmlns:a16="http://schemas.microsoft.com/office/drawing/2014/main" id="{A9EFC546-D583-4E7A-9211-6561B94B5EF1}"/>
                </a:ext>
              </a:extLst>
            </p:cNvPr>
            <p:cNvSpPr/>
            <p:nvPr/>
          </p:nvSpPr>
          <p:spPr>
            <a:xfrm>
              <a:off x="5375281" y="2540923"/>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31" name="Straight Connector 30">
              <a:extLst>
                <a:ext uri="{FF2B5EF4-FFF2-40B4-BE49-F238E27FC236}">
                  <a16:creationId xmlns:a16="http://schemas.microsoft.com/office/drawing/2014/main" id="{D7214F33-45E7-4A99-9E0A-8E4B707B3CC8}"/>
                </a:ext>
              </a:extLst>
            </p:cNvPr>
            <p:cNvCxnSpPr>
              <a:cxnSpLocks/>
              <a:stCxn id="30" idx="4"/>
              <a:endCxn id="28"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662B491-86A4-492B-B784-64BDD006CD1D}"/>
                </a:ext>
              </a:extLst>
            </p:cNvPr>
            <p:cNvCxnSpPr>
              <a:cxnSpLocks/>
              <a:stCxn id="29"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A87B43E-19D2-486C-821D-D7DFB8C4A88D}"/>
                </a:ext>
              </a:extLst>
            </p:cNvPr>
            <p:cNvCxnSpPr>
              <a:cxnSpLocks/>
              <a:stCxn id="27" idx="7"/>
              <a:endCxn id="29"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id="{B641CC3C-2250-416D-BD13-7F2B2B411ED4}"/>
              </a:ext>
            </a:extLst>
          </p:cNvPr>
          <p:cNvSpPr/>
          <p:nvPr/>
        </p:nvSpPr>
        <p:spPr>
          <a:xfrm>
            <a:off x="3689536" y="3180252"/>
            <a:ext cx="1345096" cy="1122203"/>
          </a:xfrm>
          <a:prstGeom prst="rect">
            <a:avLst/>
          </a:prstGeom>
          <a:solidFill>
            <a:schemeClr val="accent1">
              <a:alpha val="5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F9D27435-7EEB-48EC-9CAC-EF94B9C8A9CF}"/>
                  </a:ext>
                </a:extLst>
              </p:cNvPr>
              <p:cNvSpPr txBox="1"/>
              <p:nvPr/>
            </p:nvSpPr>
            <p:spPr>
              <a:xfrm>
                <a:off x="3689536" y="3976483"/>
                <a:ext cx="4084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oMath>
                  </m:oMathPara>
                </a14:m>
                <a:endParaRPr lang="en-US" dirty="0"/>
              </a:p>
            </p:txBody>
          </p:sp>
        </mc:Choice>
        <mc:Fallback xmlns="">
          <p:sp>
            <p:nvSpPr>
              <p:cNvPr id="35" name="TextBox 34">
                <a:extLst>
                  <a:ext uri="{FF2B5EF4-FFF2-40B4-BE49-F238E27FC236}">
                    <a16:creationId xmlns:a16="http://schemas.microsoft.com/office/drawing/2014/main" id="{F9D27435-7EEB-48EC-9CAC-EF94B9C8A9CF}"/>
                  </a:ext>
                </a:extLst>
              </p:cNvPr>
              <p:cNvSpPr txBox="1">
                <a:spLocks noRot="1" noChangeAspect="1" noMove="1" noResize="1" noEditPoints="1" noAdjustHandles="1" noChangeArrowheads="1" noChangeShapeType="1" noTextEdit="1"/>
              </p:cNvSpPr>
              <p:nvPr/>
            </p:nvSpPr>
            <p:spPr>
              <a:xfrm>
                <a:off x="3689536" y="3976483"/>
                <a:ext cx="408480" cy="369332"/>
              </a:xfrm>
              <a:prstGeom prst="rect">
                <a:avLst/>
              </a:prstGeom>
              <a:blipFill>
                <a:blip r:embed="rId7"/>
                <a:stretch>
                  <a:fillRect/>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1232B52D-B9A8-4611-8A02-F0688CA908E2}"/>
              </a:ext>
            </a:extLst>
          </p:cNvPr>
          <p:cNvSpPr txBox="1"/>
          <p:nvPr/>
        </p:nvSpPr>
        <p:spPr>
          <a:xfrm>
            <a:off x="5589913" y="2638147"/>
            <a:ext cx="1549046" cy="1631216"/>
          </a:xfrm>
          <a:prstGeom prst="rect">
            <a:avLst/>
          </a:prstGeom>
          <a:noFill/>
        </p:spPr>
        <p:txBody>
          <a:bodyPr wrap="square" rtlCol="0">
            <a:spAutoFit/>
          </a:bodyPr>
          <a:lstStyle/>
          <a:p>
            <a:r>
              <a:rPr lang="en-US" sz="10000" dirty="0"/>
              <a:t>…</a:t>
            </a:r>
          </a:p>
        </p:txBody>
      </p:sp>
      <p:sp>
        <p:nvSpPr>
          <p:cNvPr id="37" name="TextBox 36">
            <a:extLst>
              <a:ext uri="{FF2B5EF4-FFF2-40B4-BE49-F238E27FC236}">
                <a16:creationId xmlns:a16="http://schemas.microsoft.com/office/drawing/2014/main" id="{6EAF55FA-5CE5-4090-81EE-1B5DBED2367F}"/>
              </a:ext>
            </a:extLst>
          </p:cNvPr>
          <p:cNvSpPr txBox="1"/>
          <p:nvPr/>
        </p:nvSpPr>
        <p:spPr>
          <a:xfrm>
            <a:off x="5004816" y="5071872"/>
            <a:ext cx="1549046" cy="1631216"/>
          </a:xfrm>
          <a:prstGeom prst="rect">
            <a:avLst/>
          </a:prstGeom>
          <a:noFill/>
        </p:spPr>
        <p:txBody>
          <a:bodyPr wrap="square" rtlCol="0">
            <a:spAutoFit/>
          </a:bodyPr>
          <a:lstStyle/>
          <a:p>
            <a:r>
              <a:rPr lang="en-US" sz="10000" dirty="0"/>
              <a:t>…</a:t>
            </a:r>
          </a:p>
        </p:txBody>
      </p:sp>
      <p:cxnSp>
        <p:nvCxnSpPr>
          <p:cNvPr id="45" name="Straight Connector 44">
            <a:extLst>
              <a:ext uri="{FF2B5EF4-FFF2-40B4-BE49-F238E27FC236}">
                <a16:creationId xmlns:a16="http://schemas.microsoft.com/office/drawing/2014/main" id="{E135BB01-252B-47CA-8796-39EA2C848839}"/>
              </a:ext>
            </a:extLst>
          </p:cNvPr>
          <p:cNvCxnSpPr>
            <a:stCxn id="4" idx="2"/>
          </p:cNvCxnSpPr>
          <p:nvPr/>
        </p:nvCxnSpPr>
        <p:spPr>
          <a:xfrm flipH="1">
            <a:off x="1947101" y="4706112"/>
            <a:ext cx="3551491" cy="1401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345EDB6-9346-443A-9A79-EAA6C7448F2F}"/>
              </a:ext>
            </a:extLst>
          </p:cNvPr>
          <p:cNvCxnSpPr>
            <a:stCxn id="4" idx="2"/>
          </p:cNvCxnSpPr>
          <p:nvPr/>
        </p:nvCxnSpPr>
        <p:spPr>
          <a:xfrm flipH="1">
            <a:off x="2623930" y="4706112"/>
            <a:ext cx="2874662" cy="1438239"/>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7E51E3E-DB08-4D6C-A658-D4D21BD7FE7A}"/>
              </a:ext>
            </a:extLst>
          </p:cNvPr>
          <p:cNvCxnSpPr>
            <a:stCxn id="4" idx="6"/>
          </p:cNvCxnSpPr>
          <p:nvPr/>
        </p:nvCxnSpPr>
        <p:spPr>
          <a:xfrm>
            <a:off x="5864352" y="4706112"/>
            <a:ext cx="2181739" cy="1438239"/>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8F203B5-96E1-4637-904D-3ACE433B155D}"/>
              </a:ext>
            </a:extLst>
          </p:cNvPr>
          <p:cNvCxnSpPr>
            <a:stCxn id="4" idx="6"/>
            <a:endCxn id="11" idx="1"/>
          </p:cNvCxnSpPr>
          <p:nvPr/>
        </p:nvCxnSpPr>
        <p:spPr>
          <a:xfrm>
            <a:off x="5864352" y="4706112"/>
            <a:ext cx="2799677" cy="1454827"/>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EAB54A4-096B-4559-A474-842ABFB19DF9}"/>
              </a:ext>
            </a:extLst>
          </p:cNvPr>
          <p:cNvCxnSpPr>
            <a:stCxn id="4" idx="3"/>
            <a:endCxn id="5" idx="0"/>
          </p:cNvCxnSpPr>
          <p:nvPr/>
        </p:nvCxnSpPr>
        <p:spPr>
          <a:xfrm flipH="1">
            <a:off x="5291328" y="4835428"/>
            <a:ext cx="260828" cy="375835"/>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347D21B-E534-4C4A-9A2E-1C3F3D56327B}"/>
              </a:ext>
            </a:extLst>
          </p:cNvPr>
          <p:cNvCxnSpPr>
            <a:stCxn id="5" idx="6"/>
            <a:endCxn id="6" idx="2"/>
          </p:cNvCxnSpPr>
          <p:nvPr/>
        </p:nvCxnSpPr>
        <p:spPr>
          <a:xfrm>
            <a:off x="5474208" y="5394143"/>
            <a:ext cx="4389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4B44185-50CB-4803-B96B-E7032D3ACCC6}"/>
              </a:ext>
            </a:extLst>
          </p:cNvPr>
          <p:cNvCxnSpPr>
            <a:stCxn id="6" idx="0"/>
            <a:endCxn id="4" idx="5"/>
          </p:cNvCxnSpPr>
          <p:nvPr/>
        </p:nvCxnSpPr>
        <p:spPr>
          <a:xfrm flipH="1" flipV="1">
            <a:off x="5810788" y="4835428"/>
            <a:ext cx="285212" cy="375835"/>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3A71320-0442-46B8-B784-D469836544AA}"/>
              </a:ext>
            </a:extLst>
          </p:cNvPr>
          <p:cNvCxnSpPr>
            <a:stCxn id="5" idx="0"/>
          </p:cNvCxnSpPr>
          <p:nvPr/>
        </p:nvCxnSpPr>
        <p:spPr>
          <a:xfrm flipH="1" flipV="1">
            <a:off x="4061261" y="3901023"/>
            <a:ext cx="1230067" cy="1310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ECF68AF-0AC9-4CC6-935E-9F7333CA0EF3}"/>
              </a:ext>
            </a:extLst>
          </p:cNvPr>
          <p:cNvCxnSpPr>
            <a:stCxn id="5" idx="0"/>
          </p:cNvCxnSpPr>
          <p:nvPr/>
        </p:nvCxnSpPr>
        <p:spPr>
          <a:xfrm flipV="1">
            <a:off x="5291328" y="3849164"/>
            <a:ext cx="2691782" cy="1362099"/>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9CD66A6-B0BE-4E75-9FCB-7D185FCAD988}"/>
              </a:ext>
            </a:extLst>
          </p:cNvPr>
          <p:cNvCxnSpPr>
            <a:stCxn id="5" idx="0"/>
          </p:cNvCxnSpPr>
          <p:nvPr/>
        </p:nvCxnSpPr>
        <p:spPr>
          <a:xfrm flipH="1" flipV="1">
            <a:off x="4638289" y="4075152"/>
            <a:ext cx="653039" cy="1136111"/>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CFD010A-5CB5-467A-8855-549619E99ADC}"/>
              </a:ext>
            </a:extLst>
          </p:cNvPr>
          <p:cNvCxnSpPr>
            <a:stCxn id="5" idx="0"/>
          </p:cNvCxnSpPr>
          <p:nvPr/>
        </p:nvCxnSpPr>
        <p:spPr>
          <a:xfrm flipV="1">
            <a:off x="5291328" y="4064888"/>
            <a:ext cx="3352986" cy="114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34F7E11-D9F2-4BC0-AAA8-0D74617AFCC5}"/>
              </a:ext>
            </a:extLst>
          </p:cNvPr>
          <p:cNvCxnSpPr>
            <a:stCxn id="6" idx="1"/>
          </p:cNvCxnSpPr>
          <p:nvPr/>
        </p:nvCxnSpPr>
        <p:spPr>
          <a:xfrm flipH="1" flipV="1">
            <a:off x="4703832" y="3771635"/>
            <a:ext cx="1262852" cy="1493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82DC7E8-078D-4EBC-B67C-C4D181613CD3}"/>
              </a:ext>
            </a:extLst>
          </p:cNvPr>
          <p:cNvCxnSpPr/>
          <p:nvPr/>
        </p:nvCxnSpPr>
        <p:spPr>
          <a:xfrm flipV="1">
            <a:off x="6220843" y="3799534"/>
            <a:ext cx="2415306" cy="141172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774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98992-B308-43CD-9312-1B19288DB485}"/>
              </a:ext>
            </a:extLst>
          </p:cNvPr>
          <p:cNvSpPr>
            <a:spLocks noGrp="1"/>
          </p:cNvSpPr>
          <p:nvPr>
            <p:ph type="title"/>
          </p:nvPr>
        </p:nvSpPr>
        <p:spPr/>
        <p:txBody>
          <a:bodyPr/>
          <a:lstStyle/>
          <a:p>
            <a:r>
              <a:rPr lang="en-US" dirty="0"/>
              <a:t>Putting it together</a:t>
            </a:r>
          </a:p>
        </p:txBody>
      </p:sp>
      <p:sp>
        <p:nvSpPr>
          <p:cNvPr id="3" name="Content Placeholder 2">
            <a:extLst>
              <a:ext uri="{FF2B5EF4-FFF2-40B4-BE49-F238E27FC236}">
                <a16:creationId xmlns:a16="http://schemas.microsoft.com/office/drawing/2014/main" id="{24158073-5852-4B5D-A688-E9789B5BE131}"/>
              </a:ext>
            </a:extLst>
          </p:cNvPr>
          <p:cNvSpPr>
            <a:spLocks noGrp="1"/>
          </p:cNvSpPr>
          <p:nvPr>
            <p:ph idx="1"/>
          </p:nvPr>
        </p:nvSpPr>
        <p:spPr/>
        <p:txBody>
          <a:bodyPr/>
          <a:lstStyle/>
          <a:p>
            <a:r>
              <a:rPr lang="en-US" dirty="0"/>
              <a:t>If there is a satisfying assignment, then the graph is 3-colorable.</a:t>
            </a:r>
          </a:p>
        </p:txBody>
      </p:sp>
    </p:spTree>
    <p:extLst>
      <p:ext uri="{BB962C8B-B14F-4D97-AF65-F5344CB8AC3E}">
        <p14:creationId xmlns:p14="http://schemas.microsoft.com/office/powerpoint/2010/main" val="1263020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98992-B308-43CD-9312-1B19288DB485}"/>
              </a:ext>
            </a:extLst>
          </p:cNvPr>
          <p:cNvSpPr>
            <a:spLocks noGrp="1"/>
          </p:cNvSpPr>
          <p:nvPr>
            <p:ph type="title"/>
          </p:nvPr>
        </p:nvSpPr>
        <p:spPr/>
        <p:txBody>
          <a:bodyPr/>
          <a:lstStyle/>
          <a:p>
            <a:r>
              <a:rPr lang="en-US" dirty="0"/>
              <a:t>Putting it together</a:t>
            </a:r>
          </a:p>
        </p:txBody>
      </p:sp>
      <p:sp>
        <p:nvSpPr>
          <p:cNvPr id="3" name="Content Placeholder 2">
            <a:extLst>
              <a:ext uri="{FF2B5EF4-FFF2-40B4-BE49-F238E27FC236}">
                <a16:creationId xmlns:a16="http://schemas.microsoft.com/office/drawing/2014/main" id="{24158073-5852-4B5D-A688-E9789B5BE131}"/>
              </a:ext>
            </a:extLst>
          </p:cNvPr>
          <p:cNvSpPr>
            <a:spLocks noGrp="1"/>
          </p:cNvSpPr>
          <p:nvPr>
            <p:ph idx="1"/>
          </p:nvPr>
        </p:nvSpPr>
        <p:spPr/>
        <p:txBody>
          <a:bodyPr/>
          <a:lstStyle/>
          <a:p>
            <a:r>
              <a:rPr lang="en-US" dirty="0"/>
              <a:t>If there is a satisfying assignment, then the graph is 3-colorable.</a:t>
            </a:r>
          </a:p>
          <a:p>
            <a:endParaRPr lang="en-US" dirty="0"/>
          </a:p>
          <a:p>
            <a:r>
              <a:rPr lang="en-US" dirty="0"/>
              <a:t>Consider a satisfying assignment. Assign all true literals and T to be green, assign all false literals and F to be red, assign D to be blue.</a:t>
            </a:r>
          </a:p>
          <a:p>
            <a:r>
              <a:rPr lang="en-US" dirty="0"/>
              <a:t>Now consider the clause gadgets. We saw that if at least one literal vertex is green, we can color the remaining vertices via case analysis. Since we have a satisfying assignment, each clause gadget has a green colored node, so we can complete the coloring. This is a 3-coloring of the full graph.</a:t>
            </a:r>
          </a:p>
        </p:txBody>
      </p:sp>
    </p:spTree>
    <p:extLst>
      <p:ext uri="{BB962C8B-B14F-4D97-AF65-F5344CB8AC3E}">
        <p14:creationId xmlns:p14="http://schemas.microsoft.com/office/powerpoint/2010/main" val="23372425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98992-B308-43CD-9312-1B19288DB485}"/>
              </a:ext>
            </a:extLst>
          </p:cNvPr>
          <p:cNvSpPr>
            <a:spLocks noGrp="1"/>
          </p:cNvSpPr>
          <p:nvPr>
            <p:ph type="title"/>
          </p:nvPr>
        </p:nvSpPr>
        <p:spPr/>
        <p:txBody>
          <a:bodyPr/>
          <a:lstStyle/>
          <a:p>
            <a:r>
              <a:rPr lang="en-US" dirty="0"/>
              <a:t>Putting it together</a:t>
            </a:r>
          </a:p>
        </p:txBody>
      </p:sp>
      <p:sp>
        <p:nvSpPr>
          <p:cNvPr id="3" name="Content Placeholder 2">
            <a:extLst>
              <a:ext uri="{FF2B5EF4-FFF2-40B4-BE49-F238E27FC236}">
                <a16:creationId xmlns:a16="http://schemas.microsoft.com/office/drawing/2014/main" id="{24158073-5852-4B5D-A688-E9789B5BE131}"/>
              </a:ext>
            </a:extLst>
          </p:cNvPr>
          <p:cNvSpPr>
            <a:spLocks noGrp="1"/>
          </p:cNvSpPr>
          <p:nvPr>
            <p:ph idx="1"/>
          </p:nvPr>
        </p:nvSpPr>
        <p:spPr/>
        <p:txBody>
          <a:bodyPr/>
          <a:lstStyle/>
          <a:p>
            <a:r>
              <a:rPr lang="en-US" dirty="0"/>
              <a:t>If the graph is 3-colorable, then there must be a satisfying assignment</a:t>
            </a:r>
          </a:p>
        </p:txBody>
      </p:sp>
    </p:spTree>
    <p:extLst>
      <p:ext uri="{BB962C8B-B14F-4D97-AF65-F5344CB8AC3E}">
        <p14:creationId xmlns:p14="http://schemas.microsoft.com/office/powerpoint/2010/main" val="1759675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98992-B308-43CD-9312-1B19288DB485}"/>
              </a:ext>
            </a:extLst>
          </p:cNvPr>
          <p:cNvSpPr>
            <a:spLocks noGrp="1"/>
          </p:cNvSpPr>
          <p:nvPr>
            <p:ph type="title"/>
          </p:nvPr>
        </p:nvSpPr>
        <p:spPr/>
        <p:txBody>
          <a:bodyPr/>
          <a:lstStyle/>
          <a:p>
            <a:r>
              <a:rPr lang="en-US" dirty="0"/>
              <a:t>Putting it together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4158073-5852-4B5D-A688-E9789B5BE131}"/>
                  </a:ext>
                </a:extLst>
              </p:cNvPr>
              <p:cNvSpPr>
                <a:spLocks noGrp="1"/>
              </p:cNvSpPr>
              <p:nvPr>
                <p:ph idx="1"/>
              </p:nvPr>
            </p:nvSpPr>
            <p:spPr/>
            <p:txBody>
              <a:bodyPr>
                <a:normAutofit lnSpcReduction="10000"/>
              </a:bodyPr>
              <a:lstStyle/>
              <a:p>
                <a:r>
                  <a:rPr lang="en-US" dirty="0"/>
                  <a:t>If the graph is 3-colorable, then there must be a satisfying assignment.</a:t>
                </a:r>
              </a:p>
              <a:p>
                <a:r>
                  <a:rPr lang="en-US" dirty="0"/>
                  <a:t>Consider a valid 3-coloring. The three vertices </a:t>
                </a:r>
                <a:r>
                  <a:rPr lang="en-US" dirty="0">
                    <a:latin typeface="Courier New" panose="02070309020205020404" pitchFamily="49" charset="0"/>
                    <a:cs typeface="Courier New" panose="02070309020205020404" pitchFamily="49" charset="0"/>
                  </a:rPr>
                  <a:t>T,F</a:t>
                </a:r>
                <a:r>
                  <a:rPr lang="en-US" dirty="0"/>
                  <a:t>,D all must have different colors (since they are all adjacent). Call </a:t>
                </a:r>
                <a:r>
                  <a:rPr lang="en-US" dirty="0">
                    <a:latin typeface="Courier New" panose="02070309020205020404" pitchFamily="49" charset="0"/>
                    <a:cs typeface="Courier New" panose="02070309020205020404" pitchFamily="49" charset="0"/>
                  </a:rPr>
                  <a:t>T</a:t>
                </a:r>
                <a:r>
                  <a:rPr lang="en-US" dirty="0"/>
                  <a:t>’s color “green”, </a:t>
                </a:r>
                <a:r>
                  <a:rPr lang="en-US" dirty="0">
                    <a:latin typeface="Courier New" panose="02070309020205020404" pitchFamily="49" charset="0"/>
                    <a:cs typeface="Courier New" panose="02070309020205020404" pitchFamily="49" charset="0"/>
                  </a:rPr>
                  <a:t>F</a:t>
                </a:r>
                <a:r>
                  <a:rPr lang="en-US" dirty="0"/>
                  <a:t>’s “red” and D’s “blue.” Since we put edges between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 and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 literals always get opposite colors, and since all are attached to D each gets red or green. Observe that every gadget is properly colored (as we colored the full graph), thus by our case analysis, each gadget must have at least one green vertex among the three literals. Set the variables to be true if their vertex is green and false if red (since we put edges between opposites this is consistent). Since each clause has a green vertex, every clause has a true literal and the assignment is satisfying for the 3-SAT instance.</a:t>
                </a:r>
              </a:p>
            </p:txBody>
          </p:sp>
        </mc:Choice>
        <mc:Fallback xmlns="">
          <p:sp>
            <p:nvSpPr>
              <p:cNvPr id="3" name="Content Placeholder 2">
                <a:extLst>
                  <a:ext uri="{FF2B5EF4-FFF2-40B4-BE49-F238E27FC236}">
                    <a16:creationId xmlns:a16="http://schemas.microsoft.com/office/drawing/2014/main" id="{24158073-5852-4B5D-A688-E9789B5BE131}"/>
                  </a:ext>
                </a:extLst>
              </p:cNvPr>
              <p:cNvSpPr>
                <a:spLocks noGrp="1" noRot="1" noChangeAspect="1" noMove="1" noResize="1" noEditPoints="1" noAdjustHandles="1" noChangeArrowheads="1" noChangeShapeType="1" noTextEdit="1"/>
              </p:cNvSpPr>
              <p:nvPr>
                <p:ph idx="1"/>
              </p:nvPr>
            </p:nvSpPr>
            <p:spPr>
              <a:blipFill>
                <a:blip r:embed="rId2"/>
                <a:stretch>
                  <a:fillRect l="-708" t="-3019" r="-2288"/>
                </a:stretch>
              </a:blipFill>
            </p:spPr>
            <p:txBody>
              <a:bodyPr/>
              <a:lstStyle/>
              <a:p>
                <a:r>
                  <a:rPr lang="en-US">
                    <a:noFill/>
                  </a:rPr>
                  <a:t> </a:t>
                </a:r>
              </a:p>
            </p:txBody>
          </p:sp>
        </mc:Fallback>
      </mc:AlternateContent>
    </p:spTree>
    <p:extLst>
      <p:ext uri="{BB962C8B-B14F-4D97-AF65-F5344CB8AC3E}">
        <p14:creationId xmlns:p14="http://schemas.microsoft.com/office/powerpoint/2010/main" val="25214400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08AA3-9307-483B-9306-218B663FF14C}"/>
              </a:ext>
            </a:extLst>
          </p:cNvPr>
          <p:cNvSpPr>
            <a:spLocks noGrp="1"/>
          </p:cNvSpPr>
          <p:nvPr>
            <p:ph type="title"/>
          </p:nvPr>
        </p:nvSpPr>
        <p:spPr/>
        <p:txBody>
          <a:bodyPr/>
          <a:lstStyle/>
          <a:p>
            <a:r>
              <a:rPr lang="en-US" dirty="0"/>
              <a:t>Putting it together</a:t>
            </a:r>
          </a:p>
        </p:txBody>
      </p:sp>
      <p:sp>
        <p:nvSpPr>
          <p:cNvPr id="3" name="Content Placeholder 2">
            <a:extLst>
              <a:ext uri="{FF2B5EF4-FFF2-40B4-BE49-F238E27FC236}">
                <a16:creationId xmlns:a16="http://schemas.microsoft.com/office/drawing/2014/main" id="{F6367548-F1C4-47A0-9612-B16D5941AC1D}"/>
              </a:ext>
            </a:extLst>
          </p:cNvPr>
          <p:cNvSpPr>
            <a:spLocks noGrp="1"/>
          </p:cNvSpPr>
          <p:nvPr>
            <p:ph idx="1"/>
          </p:nvPr>
        </p:nvSpPr>
        <p:spPr/>
        <p:txBody>
          <a:bodyPr/>
          <a:lstStyle/>
          <a:p>
            <a:r>
              <a:rPr lang="en-US" dirty="0"/>
              <a:t>The graph can be constructed in polynomial time.</a:t>
            </a:r>
          </a:p>
          <a:p>
            <a:r>
              <a:rPr lang="en-US" dirty="0"/>
              <a:t>There are a constant number of vertices per clause or variable of the SAT instance, and it’s a mechanical process to create the edges, so the total time is polynomial. We call the library only once, which is polynomial as well.</a:t>
            </a:r>
          </a:p>
        </p:txBody>
      </p:sp>
    </p:spTree>
    <p:extLst>
      <p:ext uri="{BB962C8B-B14F-4D97-AF65-F5344CB8AC3E}">
        <p14:creationId xmlns:p14="http://schemas.microsoft.com/office/powerpoint/2010/main" val="2550529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NP-Completeness</a:t>
            </a:r>
          </a:p>
        </p:txBody>
      </p:sp>
      <p:sp>
        <p:nvSpPr>
          <p:cNvPr id="3" name="Content Placeholder 2"/>
          <p:cNvSpPr>
            <a:spLocks noGrp="1"/>
          </p:cNvSpPr>
          <p:nvPr>
            <p:ph idx="1"/>
          </p:nvPr>
        </p:nvSpPr>
        <p:spPr>
          <a:xfrm>
            <a:off x="575240" y="1389195"/>
            <a:ext cx="11187258" cy="1921164"/>
          </a:xfrm>
        </p:spPr>
        <p:txBody>
          <a:bodyPr>
            <a:noAutofit/>
          </a:bodyPr>
          <a:lstStyle/>
          <a:p>
            <a:r>
              <a:rPr lang="en-US" sz="2800" dirty="0"/>
              <a:t>An NP-complete problem does exist!</a:t>
            </a:r>
          </a:p>
        </p:txBody>
      </p:sp>
      <p:sp>
        <p:nvSpPr>
          <p:cNvPr id="8" name="Rectangle 7"/>
          <p:cNvSpPr/>
          <p:nvPr/>
        </p:nvSpPr>
        <p:spPr>
          <a:xfrm>
            <a:off x="575239" y="2079146"/>
            <a:ext cx="6111311" cy="101346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3-SAT is NP-complete </a:t>
            </a:r>
          </a:p>
        </p:txBody>
      </p:sp>
      <p:sp>
        <p:nvSpPr>
          <p:cNvPr id="9" name="Rectangle 8"/>
          <p:cNvSpPr/>
          <p:nvPr/>
        </p:nvSpPr>
        <p:spPr>
          <a:xfrm>
            <a:off x="584764" y="2079146"/>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Cook-Levin Theorem (1971)</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239" y="3410289"/>
            <a:ext cx="7472604" cy="1505403"/>
          </a:xfrm>
          <a:prstGeom prst="rect">
            <a:avLst/>
          </a:prstGeom>
        </p:spPr>
      </p:pic>
      <p:sp>
        <p:nvSpPr>
          <p:cNvPr id="7" name="TextBox 6"/>
          <p:cNvSpPr txBox="1"/>
          <p:nvPr/>
        </p:nvSpPr>
        <p:spPr>
          <a:xfrm>
            <a:off x="748145" y="5033818"/>
            <a:ext cx="9984510" cy="523220"/>
          </a:xfrm>
          <a:prstGeom prst="rect">
            <a:avLst/>
          </a:prstGeom>
          <a:noFill/>
        </p:spPr>
        <p:txBody>
          <a:bodyPr wrap="square" rtlCol="0">
            <a:spAutoFit/>
          </a:bodyPr>
          <a:lstStyle/>
          <a:p>
            <a:r>
              <a:rPr lang="en-US" sz="2800" dirty="0"/>
              <a:t>This sentence (and the proof of it) won Cook the Turing Award.</a:t>
            </a:r>
          </a:p>
        </p:txBody>
      </p:sp>
    </p:spTree>
    <p:extLst>
      <p:ext uri="{BB962C8B-B14F-4D97-AF65-F5344CB8AC3E}">
        <p14:creationId xmlns:p14="http://schemas.microsoft.com/office/powerpoint/2010/main" val="410973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667124-C271-4090-9FF8-A07797264A36}"/>
              </a:ext>
            </a:extLst>
          </p:cNvPr>
          <p:cNvSpPr>
            <a:spLocks noGrp="1"/>
          </p:cNvSpPr>
          <p:nvPr>
            <p:ph type="title"/>
          </p:nvPr>
        </p:nvSpPr>
        <p:spPr/>
        <p:txBody>
          <a:bodyPr/>
          <a:lstStyle/>
          <a:p>
            <a:r>
              <a:rPr lang="en-US" dirty="0"/>
              <a:t>Some Loose Ends</a:t>
            </a:r>
          </a:p>
        </p:txBody>
      </p:sp>
      <p:sp>
        <p:nvSpPr>
          <p:cNvPr id="5" name="Text Placeholder 4">
            <a:extLst>
              <a:ext uri="{FF2B5EF4-FFF2-40B4-BE49-F238E27FC236}">
                <a16:creationId xmlns:a16="http://schemas.microsoft.com/office/drawing/2014/main" id="{BF884AD2-21D4-4EAA-98F4-EAF497B5212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1691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11F86B-9AE3-4143-B78D-16F7FF241D3B}"/>
              </a:ext>
            </a:extLst>
          </p:cNvPr>
          <p:cNvSpPr>
            <a:spLocks noGrp="1"/>
          </p:cNvSpPr>
          <p:nvPr>
            <p:ph type="title"/>
          </p:nvPr>
        </p:nvSpPr>
        <p:spPr/>
        <p:txBody>
          <a:bodyPr/>
          <a:lstStyle/>
          <a:p>
            <a:r>
              <a:rPr lang="en-US" dirty="0"/>
              <a:t>I have a problem</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67CB1653-695E-4860-9FB2-DEE520ADD72B}"/>
                  </a:ext>
                </a:extLst>
              </p:cNvPr>
              <p:cNvSpPr>
                <a:spLocks noGrp="1"/>
              </p:cNvSpPr>
              <p:nvPr>
                <p:ph idx="1"/>
              </p:nvPr>
            </p:nvSpPr>
            <p:spPr/>
            <p:txBody>
              <a:bodyPr>
                <a:normAutofit/>
              </a:bodyPr>
              <a:lstStyle/>
              <a:p>
                <a:r>
                  <a:rPr lang="en-US" dirty="0"/>
                  <a:t>My problem </a:t>
                </a:r>
                <a14:m>
                  <m:oMath xmlns:m="http://schemas.openxmlformats.org/officeDocument/2006/math">
                    <m:r>
                      <a:rPr lang="en-US" b="0" i="1" smtClean="0">
                        <a:latin typeface="Cambria Math" panose="02040503050406030204" pitchFamily="18" charset="0"/>
                      </a:rPr>
                      <m:t>𝐶</m:t>
                    </m:r>
                  </m:oMath>
                </a14:m>
                <a:r>
                  <a:rPr lang="en-US" dirty="0"/>
                  <a:t> is too difficult to solve (at least for me). </a:t>
                </a:r>
              </a:p>
              <a:p>
                <a:r>
                  <a:rPr lang="en-US" dirty="0"/>
                  <a:t>So difficult, it’s probably NP-hard. How do I show it?</a:t>
                </a:r>
              </a:p>
              <a:p>
                <a:endParaRPr lang="en-US" dirty="0"/>
              </a:p>
              <a:p>
                <a:r>
                  <a:rPr lang="en-US" dirty="0"/>
                  <a:t>What does it mean to be NP-hard? </a:t>
                </a:r>
              </a:p>
              <a:p>
                <a:r>
                  <a:rPr lang="en-US" dirty="0"/>
                  <a:t>We need to be able to reduce any problem </a:t>
                </a:r>
                <a14:m>
                  <m:oMath xmlns:m="http://schemas.openxmlformats.org/officeDocument/2006/math">
                    <m:r>
                      <a:rPr lang="en-US" b="0" i="1" smtClean="0">
                        <a:latin typeface="Cambria Math" panose="02040503050406030204" pitchFamily="18" charset="0"/>
                      </a:rPr>
                      <m:t>𝐴</m:t>
                    </m:r>
                  </m:oMath>
                </a14:m>
                <a:r>
                  <a:rPr lang="en-US" dirty="0"/>
                  <a:t> in </a:t>
                </a:r>
                <a14:m>
                  <m:oMath xmlns:m="http://schemas.openxmlformats.org/officeDocument/2006/math">
                    <m:r>
                      <m:rPr>
                        <m:sty m:val="p"/>
                      </m:rPr>
                      <a:rPr lang="en-US" b="0" i="0" smtClean="0">
                        <a:latin typeface="Cambria Math" panose="02040503050406030204" pitchFamily="18" charset="0"/>
                      </a:rPr>
                      <m:t>NP</m:t>
                    </m:r>
                  </m:oMath>
                </a14:m>
                <a:r>
                  <a:rPr lang="en-US" dirty="0"/>
                  <a:t> to </a:t>
                </a:r>
                <a14:m>
                  <m:oMath xmlns:m="http://schemas.openxmlformats.org/officeDocument/2006/math">
                    <m:r>
                      <a:rPr lang="en-US" b="0" i="1" smtClean="0">
                        <a:latin typeface="Cambria Math" panose="02040503050406030204" pitchFamily="18" charset="0"/>
                      </a:rPr>
                      <m:t>𝐶</m:t>
                    </m:r>
                  </m:oMath>
                </a14:m>
                <a:r>
                  <a:rPr lang="en-US" dirty="0"/>
                  <a:t>.</a:t>
                </a:r>
              </a:p>
              <a:p>
                <a:endParaRPr lang="en-US" dirty="0"/>
              </a:p>
              <a:p>
                <a:r>
                  <a:rPr lang="en-US" dirty="0"/>
                  <a:t>Let’s choose </a:t>
                </a:r>
                <a14:m>
                  <m:oMath xmlns:m="http://schemas.openxmlformats.org/officeDocument/2006/math">
                    <m:r>
                      <a:rPr lang="en-US" b="0" i="1" smtClean="0">
                        <a:latin typeface="Cambria Math" panose="02040503050406030204" pitchFamily="18" charset="0"/>
                      </a:rPr>
                      <m:t>𝐵</m:t>
                    </m:r>
                  </m:oMath>
                </a14:m>
                <a:r>
                  <a:rPr lang="en-US" dirty="0"/>
                  <a:t> to be a </a:t>
                </a:r>
                <a:r>
                  <a:rPr lang="en-US" b="1" dirty="0"/>
                  <a:t>known </a:t>
                </a:r>
                <a:r>
                  <a:rPr lang="en-US" dirty="0"/>
                  <a:t>NP-hard problem. Since </a:t>
                </a:r>
                <a14:m>
                  <m:oMath xmlns:m="http://schemas.openxmlformats.org/officeDocument/2006/math">
                    <m:r>
                      <a:rPr lang="en-US" b="0" i="1" smtClean="0">
                        <a:latin typeface="Cambria Math" panose="02040503050406030204" pitchFamily="18" charset="0"/>
                      </a:rPr>
                      <m:t>𝐵</m:t>
                    </m:r>
                  </m:oMath>
                </a14:m>
                <a:r>
                  <a:rPr lang="en-US" b="1" dirty="0"/>
                  <a:t> is known </a:t>
                </a:r>
                <a:r>
                  <a:rPr lang="en-US" dirty="0"/>
                  <a:t>to be NP-hard, </a:t>
                </a:r>
                <a14:m>
                  <m:oMath xmlns:m="http://schemas.openxmlformats.org/officeDocument/2006/math">
                    <m:r>
                      <a:rPr lang="en-US" b="0" i="1" smtClean="0">
                        <a:latin typeface="Cambria Math" panose="02040503050406030204" pitchFamily="18" charset="0"/>
                      </a:rPr>
                      <m:t>𝐴</m:t>
                    </m:r>
                    <m:r>
                      <a:rPr lang="en-US" b="1"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 </m:t>
                    </m:r>
                  </m:oMath>
                </a14:m>
                <a:r>
                  <a:rPr lang="en-US" dirty="0"/>
                  <a:t>for every possible </a:t>
                </a:r>
                <a14:m>
                  <m:oMath xmlns:m="http://schemas.openxmlformats.org/officeDocument/2006/math">
                    <m:r>
                      <a:rPr lang="en-US" b="0" i="1" smtClean="0">
                        <a:latin typeface="Cambria Math" panose="02040503050406030204" pitchFamily="18" charset="0"/>
                      </a:rPr>
                      <m:t>𝐴</m:t>
                    </m:r>
                  </m:oMath>
                </a14:m>
                <a:r>
                  <a:rPr lang="en-US" b="1" dirty="0"/>
                  <a:t>. </a:t>
                </a:r>
                <a:r>
                  <a:rPr lang="en-US" dirty="0"/>
                  <a:t>So if </a:t>
                </a:r>
                <a:r>
                  <a:rPr lang="en-US" b="1" dirty="0"/>
                  <a:t>we show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oMath>
                </a14:m>
                <a:r>
                  <a:rPr lang="en-US" dirty="0"/>
                  <a:t>too </a:t>
                </a:r>
                <a:br>
                  <a:rPr lang="en-US" dirty="0"/>
                </a:br>
                <a:r>
                  <a:rPr lang="en-US" dirty="0"/>
                  <a:t>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a14:m>
                <a:r>
                  <a:rPr lang="en-US" dirty="0"/>
                  <a:t> so every NP problem reduces to </a:t>
                </a:r>
                <a14:m>
                  <m:oMath xmlns:m="http://schemas.openxmlformats.org/officeDocument/2006/math">
                    <m:r>
                      <a:rPr lang="en-US" b="0" i="1" smtClean="0">
                        <a:latin typeface="Cambria Math" panose="02040503050406030204" pitchFamily="18" charset="0"/>
                      </a:rPr>
                      <m:t>𝐶</m:t>
                    </m:r>
                  </m:oMath>
                </a14:m>
                <a:r>
                  <a:rPr lang="en-US" dirty="0"/>
                  <a:t>!</a:t>
                </a:r>
              </a:p>
            </p:txBody>
          </p:sp>
        </mc:Choice>
        <mc:Fallback xmlns="">
          <p:sp>
            <p:nvSpPr>
              <p:cNvPr id="5" name="Content Placeholder 4">
                <a:extLst>
                  <a:ext uri="{FF2B5EF4-FFF2-40B4-BE49-F238E27FC236}">
                    <a16:creationId xmlns:a16="http://schemas.microsoft.com/office/drawing/2014/main" id="{67CB1653-695E-4860-9FB2-DEE520ADD72B}"/>
                  </a:ext>
                </a:extLst>
              </p:cNvPr>
              <p:cNvSpPr>
                <a:spLocks noGrp="1" noRot="1" noChangeAspect="1" noMove="1" noResize="1" noEditPoints="1" noAdjustHandles="1" noChangeArrowheads="1" noChangeShapeType="1" noTextEdit="1"/>
              </p:cNvSpPr>
              <p:nvPr>
                <p:ph idx="1"/>
              </p:nvPr>
            </p:nvSpPr>
            <p:spPr>
              <a:blipFill>
                <a:blip r:embed="rId2"/>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38988045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787C237-E0F5-4B1F-93F9-AA8A2D57DFC1}"/>
                  </a:ext>
                </a:extLst>
              </p:cNvPr>
              <p:cNvSpPr>
                <a:spLocks noGrp="1"/>
              </p:cNvSpPr>
              <p:nvPr>
                <p:ph type="title"/>
              </p:nvPr>
            </p:nvSpPr>
            <p:spPr/>
            <p:txBody>
              <a:bodyPr>
                <a:normAutofit fontScale="90000"/>
              </a:bodyPr>
              <a:lstStyle/>
              <a:p>
                <a:r>
                  <a:rPr lang="en-US" b="0" dirty="0"/>
                  <a:t>Is the implication true?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a14:m>
                <a:endParaRPr lang="en-US" dirty="0"/>
              </a:p>
            </p:txBody>
          </p:sp>
        </mc:Choice>
        <mc:Fallback xmlns="">
          <p:sp>
            <p:nvSpPr>
              <p:cNvPr id="2" name="Title 1">
                <a:extLst>
                  <a:ext uri="{FF2B5EF4-FFF2-40B4-BE49-F238E27FC236}">
                    <a16:creationId xmlns:a16="http://schemas.microsoft.com/office/drawing/2014/main" id="{F787C237-E0F5-4B1F-93F9-AA8A2D57DFC1}"/>
                  </a:ext>
                </a:extLst>
              </p:cNvPr>
              <p:cNvSpPr>
                <a:spLocks noGrp="1" noRot="1" noChangeAspect="1" noMove="1" noResize="1" noEditPoints="1" noAdjustHandles="1" noChangeArrowheads="1" noChangeShapeType="1" noTextEdit="1"/>
              </p:cNvSpPr>
              <p:nvPr>
                <p:ph type="title"/>
              </p:nvPr>
            </p:nvSpPr>
            <p:spPr>
              <a:blipFill>
                <a:blip r:embed="rId2"/>
                <a:stretch>
                  <a:fillRect l="-1906" t="-1198" b="-4192"/>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D7DD4B80-8FB4-42FE-AB6A-1738AC9E7E03}"/>
              </a:ext>
            </a:extLst>
          </p:cNvPr>
          <p:cNvGrpSpPr/>
          <p:nvPr/>
        </p:nvGrpSpPr>
        <p:grpSpPr>
          <a:xfrm>
            <a:off x="277812" y="2095500"/>
            <a:ext cx="11355684" cy="4443412"/>
            <a:chOff x="223206" y="1968137"/>
            <a:chExt cx="11410290" cy="4527138"/>
          </a:xfrm>
        </p:grpSpPr>
        <p:sp>
          <p:nvSpPr>
            <p:cNvPr id="5" name="Rectangle 4">
              <a:extLst>
                <a:ext uri="{FF2B5EF4-FFF2-40B4-BE49-F238E27FC236}">
                  <a16:creationId xmlns:a16="http://schemas.microsoft.com/office/drawing/2014/main" id="{1892FD1E-36EB-4E80-8403-56DA1B1B226E}"/>
                </a:ext>
              </a:extLst>
            </p:cNvPr>
            <p:cNvSpPr/>
            <p:nvPr/>
          </p:nvSpPr>
          <p:spPr>
            <a:xfrm>
              <a:off x="704239" y="2323869"/>
              <a:ext cx="10929257" cy="41714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03B62F0-AC64-4558-AACB-6A071E6DA894}"/>
                </a:ext>
              </a:extLst>
            </p:cNvPr>
            <p:cNvSpPr/>
            <p:nvPr/>
          </p:nvSpPr>
          <p:spPr>
            <a:xfrm>
              <a:off x="1902245" y="3012188"/>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17C1A2-AD6F-483D-B861-80FC44542414}"/>
                    </a:ext>
                  </a:extLst>
                </p:cNvPr>
                <p:cNvSpPr txBox="1"/>
                <p:nvPr/>
              </p:nvSpPr>
              <p:spPr>
                <a:xfrm>
                  <a:off x="704239" y="1968137"/>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6" name="TextBox 5">
                  <a:extLst>
                    <a:ext uri="{FF2B5EF4-FFF2-40B4-BE49-F238E27FC236}">
                      <a16:creationId xmlns:a16="http://schemas.microsoft.com/office/drawing/2014/main" id="{7717C1A2-AD6F-483D-B861-80FC44542414}"/>
                    </a:ext>
                  </a:extLst>
                </p:cNvPr>
                <p:cNvSpPr txBox="1">
                  <a:spLocks noRot="1" noChangeAspect="1" noMove="1" noResize="1" noEditPoints="1" noAdjustHandles="1" noChangeArrowheads="1" noChangeShapeType="1" noTextEdit="1"/>
                </p:cNvSpPr>
                <p:nvPr/>
              </p:nvSpPr>
              <p:spPr>
                <a:xfrm>
                  <a:off x="704239" y="1968137"/>
                  <a:ext cx="2396012" cy="369332"/>
                </a:xfrm>
                <a:prstGeom prst="rect">
                  <a:avLst/>
                </a:prstGeom>
                <a:blipFill>
                  <a:blip r:embed="rId3"/>
                  <a:stretch>
                    <a:fillRect l="-2046" t="-10169" b="-288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D9F1A94-BE2D-4382-88CC-0EB9B3B48063}"/>
                    </a:ext>
                  </a:extLst>
                </p:cNvPr>
                <p:cNvSpPr/>
                <p:nvPr/>
              </p:nvSpPr>
              <p:spPr>
                <a:xfrm>
                  <a:off x="4399659" y="2920480"/>
                  <a:ext cx="6801394" cy="33888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7" name="Rectangle 6">
                  <a:extLst>
                    <a:ext uri="{FF2B5EF4-FFF2-40B4-BE49-F238E27FC236}">
                      <a16:creationId xmlns:a16="http://schemas.microsoft.com/office/drawing/2014/main" id="{6D9F1A94-BE2D-4382-88CC-0EB9B3B48063}"/>
                    </a:ext>
                  </a:extLst>
                </p:cNvPr>
                <p:cNvSpPr>
                  <a:spLocks noRot="1" noChangeAspect="1" noMove="1" noResize="1" noEditPoints="1" noAdjustHandles="1" noChangeArrowheads="1" noChangeShapeType="1" noTextEdit="1"/>
                </p:cNvSpPr>
                <p:nvPr/>
              </p:nvSpPr>
              <p:spPr>
                <a:xfrm>
                  <a:off x="4399659" y="2920480"/>
                  <a:ext cx="6801394" cy="3388881"/>
                </a:xfrm>
                <a:prstGeom prst="rect">
                  <a:avLst/>
                </a:prstGeom>
                <a:blipFill>
                  <a:blip r:embed="rId4"/>
                  <a:stretch>
                    <a:fillRect/>
                  </a:stretch>
                </a:blipFill>
                <a:ln w="19050">
                  <a:solidFill>
                    <a:schemeClr val="tx1"/>
                  </a:solid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CB3EAD3D-CF5F-4158-A951-97D89683194C}"/>
                </a:ext>
              </a:extLst>
            </p:cNvPr>
            <p:cNvSpPr/>
            <p:nvPr/>
          </p:nvSpPr>
          <p:spPr>
            <a:xfrm>
              <a:off x="1794525" y="5516556"/>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11" name="Straight Arrow Connector 10">
              <a:extLst>
                <a:ext uri="{FF2B5EF4-FFF2-40B4-BE49-F238E27FC236}">
                  <a16:creationId xmlns:a16="http://schemas.microsoft.com/office/drawing/2014/main" id="{8B6BE91B-8977-4463-903B-6955431ECA95}"/>
                </a:ext>
              </a:extLst>
            </p:cNvPr>
            <p:cNvCxnSpPr>
              <a:cxnSpLocks/>
              <a:endCxn id="4" idx="1"/>
            </p:cNvCxnSpPr>
            <p:nvPr/>
          </p:nvCxnSpPr>
          <p:spPr>
            <a:xfrm>
              <a:off x="330926" y="3338249"/>
              <a:ext cx="1571319"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ECED6E-B455-43E9-8C6E-91AC96FEF9DB}"/>
                </a:ext>
              </a:extLst>
            </p:cNvPr>
            <p:cNvCxnSpPr>
              <a:cxnSpLocks/>
            </p:cNvCxnSpPr>
            <p:nvPr/>
          </p:nvCxnSpPr>
          <p:spPr>
            <a:xfrm>
              <a:off x="223206" y="5815002"/>
              <a:ext cx="1571319" cy="0"/>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48AB7C-F296-4F41-A986-2278A7C8A8C8}"/>
                </a:ext>
              </a:extLst>
            </p:cNvPr>
            <p:cNvCxnSpPr>
              <a:cxnSpLocks/>
            </p:cNvCxnSpPr>
            <p:nvPr/>
          </p:nvCxnSpPr>
          <p:spPr>
            <a:xfrm>
              <a:off x="3388207" y="3401386"/>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8A0973A-859E-4953-B96D-4DA26288A01D}"/>
                </a:ext>
              </a:extLst>
            </p:cNvPr>
            <p:cNvCxnSpPr>
              <a:cxnSpLocks/>
              <a:endCxn id="9" idx="3"/>
            </p:cNvCxnSpPr>
            <p:nvPr/>
          </p:nvCxnSpPr>
          <p:spPr>
            <a:xfrm flipH="1">
              <a:off x="3280487" y="5842615"/>
              <a:ext cx="1090286" cy="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7AA3861-8927-4C69-9D43-A08BE991BF0D}"/>
                </a:ext>
              </a:extLst>
            </p:cNvPr>
            <p:cNvSpPr/>
            <p:nvPr/>
          </p:nvSpPr>
          <p:spPr>
            <a:xfrm>
              <a:off x="5468590" y="3075325"/>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p:cxnSp>
          <p:nvCxnSpPr>
            <p:cNvPr id="19" name="Straight Arrow Connector 18">
              <a:extLst>
                <a:ext uri="{FF2B5EF4-FFF2-40B4-BE49-F238E27FC236}">
                  <a16:creationId xmlns:a16="http://schemas.microsoft.com/office/drawing/2014/main" id="{9237355D-222E-4DFA-BA4C-66CFFCEE5690}"/>
                </a:ext>
              </a:extLst>
            </p:cNvPr>
            <p:cNvCxnSpPr>
              <a:cxnSpLocks/>
              <a:endCxn id="18" idx="1"/>
            </p:cNvCxnSpPr>
            <p:nvPr/>
          </p:nvCxnSpPr>
          <p:spPr>
            <a:xfrm>
              <a:off x="4057650" y="3401386"/>
              <a:ext cx="1410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D31A5AB-BD3C-4A46-B24F-FCEB9F594CA4}"/>
                </a:ext>
              </a:extLst>
            </p:cNvPr>
            <p:cNvCxnSpPr>
              <a:cxnSpLocks/>
            </p:cNvCxnSpPr>
            <p:nvPr/>
          </p:nvCxnSpPr>
          <p:spPr>
            <a:xfrm>
              <a:off x="6954552" y="3464523"/>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1A74D17-1C79-42EB-B2B9-333003BFC5C0}"/>
                    </a:ext>
                  </a:extLst>
                </p:cNvPr>
                <p:cNvSpPr/>
                <p:nvPr/>
              </p:nvSpPr>
              <p:spPr>
                <a:xfrm>
                  <a:off x="7966004" y="3224213"/>
                  <a:ext cx="2683968" cy="28717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for </a:t>
                  </a:r>
                  <a14:m>
                    <m:oMath xmlns:m="http://schemas.openxmlformats.org/officeDocument/2006/math">
                      <m:r>
                        <a:rPr lang="en-US" b="0" i="1" smtClean="0">
                          <a:latin typeface="Cambria Math" panose="02040503050406030204" pitchFamily="18" charset="0"/>
                        </a:rPr>
                        <m:t>𝐶</m:t>
                      </m:r>
                    </m:oMath>
                  </a14:m>
                  <a:endParaRPr lang="en-US" dirty="0"/>
                </a:p>
              </p:txBody>
            </p:sp>
          </mc:Choice>
          <mc:Fallback xmlns="">
            <p:sp>
              <p:nvSpPr>
                <p:cNvPr id="22" name="Rectangle 21">
                  <a:extLst>
                    <a:ext uri="{FF2B5EF4-FFF2-40B4-BE49-F238E27FC236}">
                      <a16:creationId xmlns:a16="http://schemas.microsoft.com/office/drawing/2014/main" id="{E1A74D17-1C79-42EB-B2B9-333003BFC5C0}"/>
                    </a:ext>
                  </a:extLst>
                </p:cNvPr>
                <p:cNvSpPr>
                  <a:spLocks noRot="1" noChangeAspect="1" noMove="1" noResize="1" noEditPoints="1" noAdjustHandles="1" noChangeArrowheads="1" noChangeShapeType="1" noTextEdit="1"/>
                </p:cNvSpPr>
                <p:nvPr/>
              </p:nvSpPr>
              <p:spPr>
                <a:xfrm>
                  <a:off x="7966004" y="3224213"/>
                  <a:ext cx="2683968" cy="2871786"/>
                </a:xfrm>
                <a:prstGeom prst="rect">
                  <a:avLst/>
                </a:prstGeom>
                <a:blipFill>
                  <a:blip r:embed="rId6"/>
                  <a:stretch>
                    <a:fillRect/>
                  </a:stretch>
                </a:blipFill>
                <a:ln>
                  <a:solidFill>
                    <a:schemeClr val="tx1"/>
                  </a:solidFill>
                </a:ln>
              </p:spPr>
              <p:txBody>
                <a:bodyPr/>
                <a:lstStyle/>
                <a:p>
                  <a:r>
                    <a:rPr lang="en-US">
                      <a:noFill/>
                    </a:rPr>
                    <a:t> </a:t>
                  </a:r>
                </a:p>
              </p:txBody>
            </p:sp>
          </mc:Fallback>
        </mc:AlternateContent>
        <p:sp>
          <p:nvSpPr>
            <p:cNvPr id="23" name="Rectangle 22">
              <a:extLst>
                <a:ext uri="{FF2B5EF4-FFF2-40B4-BE49-F238E27FC236}">
                  <a16:creationId xmlns:a16="http://schemas.microsoft.com/office/drawing/2014/main" id="{21B57A88-35D4-4CA1-BCC5-77FF8C46AA50}"/>
                </a:ext>
              </a:extLst>
            </p:cNvPr>
            <p:cNvSpPr/>
            <p:nvPr/>
          </p:nvSpPr>
          <p:spPr>
            <a:xfrm>
              <a:off x="5489945" y="5394143"/>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24" name="Straight Arrow Connector 23">
              <a:extLst>
                <a:ext uri="{FF2B5EF4-FFF2-40B4-BE49-F238E27FC236}">
                  <a16:creationId xmlns:a16="http://schemas.microsoft.com/office/drawing/2014/main" id="{37D1E0FF-E319-4305-8C62-25233A93D89E}"/>
                </a:ext>
              </a:extLst>
            </p:cNvPr>
            <p:cNvCxnSpPr>
              <a:cxnSpLocks/>
            </p:cNvCxnSpPr>
            <p:nvPr/>
          </p:nvCxnSpPr>
          <p:spPr>
            <a:xfrm flipH="1">
              <a:off x="4438650" y="5842615"/>
              <a:ext cx="1029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76DE2DD-C41E-4902-A6F8-3547F7B8AFCC}"/>
                </a:ext>
              </a:extLst>
            </p:cNvPr>
            <p:cNvCxnSpPr>
              <a:cxnSpLocks/>
              <a:endCxn id="23" idx="3"/>
            </p:cNvCxnSpPr>
            <p:nvPr/>
          </p:nvCxnSpPr>
          <p:spPr>
            <a:xfrm flipH="1">
              <a:off x="6975907" y="5720203"/>
              <a:ext cx="990097"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7BE596F5-5CD2-418F-86FD-73B90034086C}"/>
                  </a:ext>
                </a:extLst>
              </p:cNvPr>
              <p:cNvSpPr/>
              <p:nvPr/>
            </p:nvSpPr>
            <p:spPr>
              <a:xfrm>
                <a:off x="4432207" y="3030230"/>
                <a:ext cx="6768846" cy="3326200"/>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21" name="Rectangle 20">
                <a:extLst>
                  <a:ext uri="{FF2B5EF4-FFF2-40B4-BE49-F238E27FC236}">
                    <a16:creationId xmlns:a16="http://schemas.microsoft.com/office/drawing/2014/main" id="{7BE596F5-5CD2-418F-86FD-73B90034086C}"/>
                  </a:ext>
                </a:extLst>
              </p:cNvPr>
              <p:cNvSpPr>
                <a:spLocks noRot="1" noChangeAspect="1" noMove="1" noResize="1" noEditPoints="1" noAdjustHandles="1" noChangeArrowheads="1" noChangeShapeType="1" noTextEdit="1"/>
              </p:cNvSpPr>
              <p:nvPr/>
            </p:nvSpPr>
            <p:spPr>
              <a:xfrm>
                <a:off x="4432207" y="3030230"/>
                <a:ext cx="6768846" cy="3326200"/>
              </a:xfrm>
              <a:prstGeom prst="rect">
                <a:avLst/>
              </a:prstGeom>
              <a:blipFill>
                <a:blip r:embed="rId7"/>
                <a:stretch>
                  <a:fillRect/>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87219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787C237-E0F5-4B1F-93F9-AA8A2D57DFC1}"/>
                  </a:ext>
                </a:extLst>
              </p:cNvPr>
              <p:cNvSpPr>
                <a:spLocks noGrp="1"/>
              </p:cNvSpPr>
              <p:nvPr>
                <p:ph type="title"/>
              </p:nvPr>
            </p:nvSpPr>
            <p:spPr/>
            <p:txBody>
              <a:bodyPr>
                <a:normAutofit fontScale="90000"/>
              </a:bodyPr>
              <a:lstStyle/>
              <a:p>
                <a:r>
                  <a:rPr lang="en-US" b="0" dirty="0"/>
                  <a:t>Is the implication true?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a14:m>
                <a:endParaRPr lang="en-US" dirty="0"/>
              </a:p>
            </p:txBody>
          </p:sp>
        </mc:Choice>
        <mc:Fallback xmlns="">
          <p:sp>
            <p:nvSpPr>
              <p:cNvPr id="2" name="Title 1">
                <a:extLst>
                  <a:ext uri="{FF2B5EF4-FFF2-40B4-BE49-F238E27FC236}">
                    <a16:creationId xmlns:a16="http://schemas.microsoft.com/office/drawing/2014/main" id="{F787C237-E0F5-4B1F-93F9-AA8A2D57DFC1}"/>
                  </a:ext>
                </a:extLst>
              </p:cNvPr>
              <p:cNvSpPr>
                <a:spLocks noGrp="1" noRot="1" noChangeAspect="1" noMove="1" noResize="1" noEditPoints="1" noAdjustHandles="1" noChangeArrowheads="1" noChangeShapeType="1" noTextEdit="1"/>
              </p:cNvSpPr>
              <p:nvPr>
                <p:ph type="title"/>
              </p:nvPr>
            </p:nvSpPr>
            <p:spPr>
              <a:blipFill>
                <a:blip r:embed="rId2"/>
                <a:stretch>
                  <a:fillRect l="-1906" t="-1198" b="-4192"/>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D7DD4B80-8FB4-42FE-AB6A-1738AC9E7E03}"/>
              </a:ext>
            </a:extLst>
          </p:cNvPr>
          <p:cNvGrpSpPr/>
          <p:nvPr/>
        </p:nvGrpSpPr>
        <p:grpSpPr>
          <a:xfrm>
            <a:off x="277812" y="2095500"/>
            <a:ext cx="11355684" cy="4443412"/>
            <a:chOff x="223206" y="1968137"/>
            <a:chExt cx="11410290" cy="4527138"/>
          </a:xfrm>
        </p:grpSpPr>
        <p:sp>
          <p:nvSpPr>
            <p:cNvPr id="5" name="Rectangle 4">
              <a:extLst>
                <a:ext uri="{FF2B5EF4-FFF2-40B4-BE49-F238E27FC236}">
                  <a16:creationId xmlns:a16="http://schemas.microsoft.com/office/drawing/2014/main" id="{1892FD1E-36EB-4E80-8403-56DA1B1B226E}"/>
                </a:ext>
              </a:extLst>
            </p:cNvPr>
            <p:cNvSpPr/>
            <p:nvPr/>
          </p:nvSpPr>
          <p:spPr>
            <a:xfrm>
              <a:off x="704239" y="2323869"/>
              <a:ext cx="10929257" cy="41714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03B62F0-AC64-4558-AACB-6A071E6DA894}"/>
                </a:ext>
              </a:extLst>
            </p:cNvPr>
            <p:cNvSpPr/>
            <p:nvPr/>
          </p:nvSpPr>
          <p:spPr>
            <a:xfrm>
              <a:off x="1902245" y="3012188"/>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17C1A2-AD6F-483D-B861-80FC44542414}"/>
                    </a:ext>
                  </a:extLst>
                </p:cNvPr>
                <p:cNvSpPr txBox="1"/>
                <p:nvPr/>
              </p:nvSpPr>
              <p:spPr>
                <a:xfrm>
                  <a:off x="704239" y="1968137"/>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6" name="TextBox 5">
                  <a:extLst>
                    <a:ext uri="{FF2B5EF4-FFF2-40B4-BE49-F238E27FC236}">
                      <a16:creationId xmlns:a16="http://schemas.microsoft.com/office/drawing/2014/main" id="{7717C1A2-AD6F-483D-B861-80FC44542414}"/>
                    </a:ext>
                  </a:extLst>
                </p:cNvPr>
                <p:cNvSpPr txBox="1">
                  <a:spLocks noRot="1" noChangeAspect="1" noMove="1" noResize="1" noEditPoints="1" noAdjustHandles="1" noChangeArrowheads="1" noChangeShapeType="1" noTextEdit="1"/>
                </p:cNvSpPr>
                <p:nvPr/>
              </p:nvSpPr>
              <p:spPr>
                <a:xfrm>
                  <a:off x="704239" y="1968137"/>
                  <a:ext cx="2396012" cy="369332"/>
                </a:xfrm>
                <a:prstGeom prst="rect">
                  <a:avLst/>
                </a:prstGeom>
                <a:blipFill>
                  <a:blip r:embed="rId3"/>
                  <a:stretch>
                    <a:fillRect l="-2046" t="-10169" b="-288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D9F1A94-BE2D-4382-88CC-0EB9B3B48063}"/>
                    </a:ext>
                  </a:extLst>
                </p:cNvPr>
                <p:cNvSpPr/>
                <p:nvPr/>
              </p:nvSpPr>
              <p:spPr>
                <a:xfrm>
                  <a:off x="4399659" y="2920480"/>
                  <a:ext cx="6801394" cy="33888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7" name="Rectangle 6">
                  <a:extLst>
                    <a:ext uri="{FF2B5EF4-FFF2-40B4-BE49-F238E27FC236}">
                      <a16:creationId xmlns:a16="http://schemas.microsoft.com/office/drawing/2014/main" id="{6D9F1A94-BE2D-4382-88CC-0EB9B3B48063}"/>
                    </a:ext>
                  </a:extLst>
                </p:cNvPr>
                <p:cNvSpPr>
                  <a:spLocks noRot="1" noChangeAspect="1" noMove="1" noResize="1" noEditPoints="1" noAdjustHandles="1" noChangeArrowheads="1" noChangeShapeType="1" noTextEdit="1"/>
                </p:cNvSpPr>
                <p:nvPr/>
              </p:nvSpPr>
              <p:spPr>
                <a:xfrm>
                  <a:off x="4399659" y="2920480"/>
                  <a:ext cx="6801394" cy="3388881"/>
                </a:xfrm>
                <a:prstGeom prst="rect">
                  <a:avLst/>
                </a:prstGeom>
                <a:blipFill>
                  <a:blip r:embed="rId4"/>
                  <a:stretch>
                    <a:fillRect/>
                  </a:stretch>
                </a:blipFill>
                <a:ln w="19050">
                  <a:solidFill>
                    <a:schemeClr val="tx1"/>
                  </a:solid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CB3EAD3D-CF5F-4158-A951-97D89683194C}"/>
                </a:ext>
              </a:extLst>
            </p:cNvPr>
            <p:cNvSpPr/>
            <p:nvPr/>
          </p:nvSpPr>
          <p:spPr>
            <a:xfrm>
              <a:off x="1794525" y="5516556"/>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11" name="Straight Arrow Connector 10">
              <a:extLst>
                <a:ext uri="{FF2B5EF4-FFF2-40B4-BE49-F238E27FC236}">
                  <a16:creationId xmlns:a16="http://schemas.microsoft.com/office/drawing/2014/main" id="{8B6BE91B-8977-4463-903B-6955431ECA95}"/>
                </a:ext>
              </a:extLst>
            </p:cNvPr>
            <p:cNvCxnSpPr>
              <a:cxnSpLocks/>
              <a:endCxn id="4" idx="1"/>
            </p:cNvCxnSpPr>
            <p:nvPr/>
          </p:nvCxnSpPr>
          <p:spPr>
            <a:xfrm>
              <a:off x="330926" y="3338249"/>
              <a:ext cx="1571319"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ECED6E-B455-43E9-8C6E-91AC96FEF9DB}"/>
                </a:ext>
              </a:extLst>
            </p:cNvPr>
            <p:cNvCxnSpPr>
              <a:cxnSpLocks/>
            </p:cNvCxnSpPr>
            <p:nvPr/>
          </p:nvCxnSpPr>
          <p:spPr>
            <a:xfrm>
              <a:off x="223206" y="5815002"/>
              <a:ext cx="1571319" cy="0"/>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48AB7C-F296-4F41-A986-2278A7C8A8C8}"/>
                </a:ext>
              </a:extLst>
            </p:cNvPr>
            <p:cNvCxnSpPr>
              <a:cxnSpLocks/>
            </p:cNvCxnSpPr>
            <p:nvPr/>
          </p:nvCxnSpPr>
          <p:spPr>
            <a:xfrm>
              <a:off x="3388207" y="3401386"/>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8A0973A-859E-4953-B96D-4DA26288A01D}"/>
                </a:ext>
              </a:extLst>
            </p:cNvPr>
            <p:cNvCxnSpPr>
              <a:cxnSpLocks/>
              <a:endCxn id="9" idx="3"/>
            </p:cNvCxnSpPr>
            <p:nvPr/>
          </p:nvCxnSpPr>
          <p:spPr>
            <a:xfrm flipH="1">
              <a:off x="3280487" y="5842615"/>
              <a:ext cx="1090286" cy="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7AA3861-8927-4C69-9D43-A08BE991BF0D}"/>
                </a:ext>
              </a:extLst>
            </p:cNvPr>
            <p:cNvSpPr/>
            <p:nvPr/>
          </p:nvSpPr>
          <p:spPr>
            <a:xfrm>
              <a:off x="5468590" y="3075325"/>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p:cxnSp>
          <p:nvCxnSpPr>
            <p:cNvPr id="19" name="Straight Arrow Connector 18">
              <a:extLst>
                <a:ext uri="{FF2B5EF4-FFF2-40B4-BE49-F238E27FC236}">
                  <a16:creationId xmlns:a16="http://schemas.microsoft.com/office/drawing/2014/main" id="{9237355D-222E-4DFA-BA4C-66CFFCEE5690}"/>
                </a:ext>
              </a:extLst>
            </p:cNvPr>
            <p:cNvCxnSpPr>
              <a:cxnSpLocks/>
              <a:endCxn id="18" idx="1"/>
            </p:cNvCxnSpPr>
            <p:nvPr/>
          </p:nvCxnSpPr>
          <p:spPr>
            <a:xfrm>
              <a:off x="4057650" y="3401386"/>
              <a:ext cx="1410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D31A5AB-BD3C-4A46-B24F-FCEB9F594CA4}"/>
                </a:ext>
              </a:extLst>
            </p:cNvPr>
            <p:cNvCxnSpPr>
              <a:cxnSpLocks/>
            </p:cNvCxnSpPr>
            <p:nvPr/>
          </p:nvCxnSpPr>
          <p:spPr>
            <a:xfrm>
              <a:off x="6954552" y="3464523"/>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1A74D17-1C79-42EB-B2B9-333003BFC5C0}"/>
                    </a:ext>
                  </a:extLst>
                </p:cNvPr>
                <p:cNvSpPr/>
                <p:nvPr/>
              </p:nvSpPr>
              <p:spPr>
                <a:xfrm>
                  <a:off x="7966004" y="3224213"/>
                  <a:ext cx="2683968" cy="28717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for </a:t>
                  </a:r>
                  <a14:m>
                    <m:oMath xmlns:m="http://schemas.openxmlformats.org/officeDocument/2006/math">
                      <m:r>
                        <a:rPr lang="en-US" b="0" i="1" smtClean="0">
                          <a:latin typeface="Cambria Math" panose="02040503050406030204" pitchFamily="18" charset="0"/>
                        </a:rPr>
                        <m:t>𝐶</m:t>
                      </m:r>
                    </m:oMath>
                  </a14:m>
                  <a:endParaRPr lang="en-US" dirty="0"/>
                </a:p>
              </p:txBody>
            </p:sp>
          </mc:Choice>
          <mc:Fallback xmlns="">
            <p:sp>
              <p:nvSpPr>
                <p:cNvPr id="22" name="Rectangle 21">
                  <a:extLst>
                    <a:ext uri="{FF2B5EF4-FFF2-40B4-BE49-F238E27FC236}">
                      <a16:creationId xmlns:a16="http://schemas.microsoft.com/office/drawing/2014/main" id="{E1A74D17-1C79-42EB-B2B9-333003BFC5C0}"/>
                    </a:ext>
                  </a:extLst>
                </p:cNvPr>
                <p:cNvSpPr>
                  <a:spLocks noRot="1" noChangeAspect="1" noMove="1" noResize="1" noEditPoints="1" noAdjustHandles="1" noChangeArrowheads="1" noChangeShapeType="1" noTextEdit="1"/>
                </p:cNvSpPr>
                <p:nvPr/>
              </p:nvSpPr>
              <p:spPr>
                <a:xfrm>
                  <a:off x="7966004" y="3224213"/>
                  <a:ext cx="2683968" cy="2871786"/>
                </a:xfrm>
                <a:prstGeom prst="rect">
                  <a:avLst/>
                </a:prstGeom>
                <a:blipFill>
                  <a:blip r:embed="rId6"/>
                  <a:stretch>
                    <a:fillRect/>
                  </a:stretch>
                </a:blipFill>
                <a:ln>
                  <a:solidFill>
                    <a:schemeClr val="tx1"/>
                  </a:solidFill>
                </a:ln>
              </p:spPr>
              <p:txBody>
                <a:bodyPr/>
                <a:lstStyle/>
                <a:p>
                  <a:r>
                    <a:rPr lang="en-US">
                      <a:noFill/>
                    </a:rPr>
                    <a:t> </a:t>
                  </a:r>
                </a:p>
              </p:txBody>
            </p:sp>
          </mc:Fallback>
        </mc:AlternateContent>
        <p:sp>
          <p:nvSpPr>
            <p:cNvPr id="23" name="Rectangle 22">
              <a:extLst>
                <a:ext uri="{FF2B5EF4-FFF2-40B4-BE49-F238E27FC236}">
                  <a16:creationId xmlns:a16="http://schemas.microsoft.com/office/drawing/2014/main" id="{21B57A88-35D4-4CA1-BCC5-77FF8C46AA50}"/>
                </a:ext>
              </a:extLst>
            </p:cNvPr>
            <p:cNvSpPr/>
            <p:nvPr/>
          </p:nvSpPr>
          <p:spPr>
            <a:xfrm>
              <a:off x="5489945" y="5394143"/>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24" name="Straight Arrow Connector 23">
              <a:extLst>
                <a:ext uri="{FF2B5EF4-FFF2-40B4-BE49-F238E27FC236}">
                  <a16:creationId xmlns:a16="http://schemas.microsoft.com/office/drawing/2014/main" id="{37D1E0FF-E319-4305-8C62-25233A93D89E}"/>
                </a:ext>
              </a:extLst>
            </p:cNvPr>
            <p:cNvCxnSpPr>
              <a:cxnSpLocks/>
            </p:cNvCxnSpPr>
            <p:nvPr/>
          </p:nvCxnSpPr>
          <p:spPr>
            <a:xfrm flipH="1">
              <a:off x="4438650" y="5842615"/>
              <a:ext cx="1029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76DE2DD-C41E-4902-A6F8-3547F7B8AFCC}"/>
                </a:ext>
              </a:extLst>
            </p:cNvPr>
            <p:cNvCxnSpPr>
              <a:cxnSpLocks/>
              <a:endCxn id="23" idx="3"/>
            </p:cNvCxnSpPr>
            <p:nvPr/>
          </p:nvCxnSpPr>
          <p:spPr>
            <a:xfrm flipH="1">
              <a:off x="6975907" y="5720203"/>
              <a:ext cx="990097"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CE7546A-3677-49B3-865B-8FC739E7F860}"/>
                  </a:ext>
                </a:extLst>
              </p:cNvPr>
              <p:cNvSpPr txBox="1"/>
              <p:nvPr/>
            </p:nvSpPr>
            <p:spPr>
              <a:xfrm>
                <a:off x="4327073" y="2681628"/>
                <a:ext cx="2384545"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oMath>
                </a14:m>
                <a:r>
                  <a:rPr lang="en-US" dirty="0"/>
                  <a:t> </a:t>
                </a:r>
              </a:p>
            </p:txBody>
          </p:sp>
        </mc:Choice>
        <mc:Fallback xmlns="">
          <p:sp>
            <p:nvSpPr>
              <p:cNvPr id="25" name="TextBox 24">
                <a:extLst>
                  <a:ext uri="{FF2B5EF4-FFF2-40B4-BE49-F238E27FC236}">
                    <a16:creationId xmlns:a16="http://schemas.microsoft.com/office/drawing/2014/main" id="{DCE7546A-3677-49B3-865B-8FC739E7F860}"/>
                  </a:ext>
                </a:extLst>
              </p:cNvPr>
              <p:cNvSpPr txBox="1">
                <a:spLocks noRot="1" noChangeAspect="1" noMove="1" noResize="1" noEditPoints="1" noAdjustHandles="1" noChangeArrowheads="1" noChangeShapeType="1" noTextEdit="1"/>
              </p:cNvSpPr>
              <p:nvPr/>
            </p:nvSpPr>
            <p:spPr>
              <a:xfrm>
                <a:off x="4327073" y="2681628"/>
                <a:ext cx="2384545" cy="369332"/>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475661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5DE9279-DFF2-4915-A127-DBAAF3108324}"/>
                  </a:ext>
                </a:extLst>
              </p:cNvPr>
              <p:cNvSpPr>
                <a:spLocks noGrp="1"/>
              </p:cNvSpPr>
              <p:nvPr>
                <p:ph idx="1"/>
              </p:nvPr>
            </p:nvSpPr>
            <p:spPr/>
            <p:txBody>
              <a:bodyPr/>
              <a:lstStyle/>
              <a:p>
                <a:r>
                  <a:rPr lang="en-US" dirty="0"/>
                  <a:t>Why does it work? Because our reductions work! </a:t>
                </a:r>
              </a:p>
              <a:p>
                <a:r>
                  <a:rPr lang="en-US" dirty="0"/>
                  <a:t>How long does it take? We need </a:t>
                </a:r>
                <a:r>
                  <a:rPr lang="en-US" dirty="0" err="1"/>
                  <a:t>polynomially</a:t>
                </a:r>
                <a:r>
                  <a:rPr lang="en-US" dirty="0"/>
                  <a:t> many calls to </a:t>
                </a:r>
                <a14:m>
                  <m:oMath xmlns:m="http://schemas.openxmlformats.org/officeDocument/2006/math">
                    <m:r>
                      <a:rPr lang="en-US" b="0" i="1" smtClean="0">
                        <a:latin typeface="Cambria Math" panose="02040503050406030204" pitchFamily="18" charset="0"/>
                      </a:rPr>
                      <m:t>𝐵</m:t>
                    </m:r>
                  </m:oMath>
                </a14:m>
                <a:r>
                  <a:rPr lang="en-US" dirty="0"/>
                  <a:t>, each requires </a:t>
                </a:r>
                <a:r>
                  <a:rPr lang="en-US" dirty="0" err="1"/>
                  <a:t>polynomially</a:t>
                </a:r>
                <a:r>
                  <a:rPr lang="en-US" dirty="0"/>
                  <a:t> many calls to </a:t>
                </a:r>
                <a14:m>
                  <m:oMath xmlns:m="http://schemas.openxmlformats.org/officeDocument/2006/math">
                    <m:r>
                      <a:rPr lang="en-US" b="0" i="1" smtClean="0">
                        <a:latin typeface="Cambria Math" panose="02040503050406030204" pitchFamily="18" charset="0"/>
                      </a:rPr>
                      <m:t>𝐶</m:t>
                    </m:r>
                  </m:oMath>
                </a14:m>
                <a:r>
                  <a:rPr lang="en-US" dirty="0"/>
                  <a:t>. That’s still polynomial. Similarly running time is polynomial times a polynomial, so a polynomial.</a:t>
                </a:r>
              </a:p>
            </p:txBody>
          </p:sp>
        </mc:Choice>
        <mc:Fallback xmlns="">
          <p:sp>
            <p:nvSpPr>
              <p:cNvPr id="3" name="Content Placeholder 2">
                <a:extLst>
                  <a:ext uri="{FF2B5EF4-FFF2-40B4-BE49-F238E27FC236}">
                    <a16:creationId xmlns:a16="http://schemas.microsoft.com/office/drawing/2014/main" id="{D5DE9279-DFF2-4915-A127-DBAAF3108324}"/>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D7DD4B80-8FB4-42FE-AB6A-1738AC9E7E03}"/>
              </a:ext>
            </a:extLst>
          </p:cNvPr>
          <p:cNvGrpSpPr/>
          <p:nvPr/>
        </p:nvGrpSpPr>
        <p:grpSpPr>
          <a:xfrm>
            <a:off x="2752724" y="3568219"/>
            <a:ext cx="8880771" cy="2927056"/>
            <a:chOff x="223206" y="1879764"/>
            <a:chExt cx="11410290" cy="4615511"/>
          </a:xfrm>
        </p:grpSpPr>
        <p:sp>
          <p:nvSpPr>
            <p:cNvPr id="5" name="Rectangle 4">
              <a:extLst>
                <a:ext uri="{FF2B5EF4-FFF2-40B4-BE49-F238E27FC236}">
                  <a16:creationId xmlns:a16="http://schemas.microsoft.com/office/drawing/2014/main" id="{1892FD1E-36EB-4E80-8403-56DA1B1B226E}"/>
                </a:ext>
              </a:extLst>
            </p:cNvPr>
            <p:cNvSpPr/>
            <p:nvPr/>
          </p:nvSpPr>
          <p:spPr>
            <a:xfrm>
              <a:off x="704239" y="2323869"/>
              <a:ext cx="10929257" cy="41714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03B62F0-AC64-4558-AACB-6A071E6DA894}"/>
                </a:ext>
              </a:extLst>
            </p:cNvPr>
            <p:cNvSpPr/>
            <p:nvPr/>
          </p:nvSpPr>
          <p:spPr>
            <a:xfrm>
              <a:off x="1902245" y="3012188"/>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17C1A2-AD6F-483D-B861-80FC44542414}"/>
                    </a:ext>
                  </a:extLst>
                </p:cNvPr>
                <p:cNvSpPr txBox="1"/>
                <p:nvPr/>
              </p:nvSpPr>
              <p:spPr>
                <a:xfrm>
                  <a:off x="704239" y="1879764"/>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6" name="TextBox 5">
                  <a:extLst>
                    <a:ext uri="{FF2B5EF4-FFF2-40B4-BE49-F238E27FC236}">
                      <a16:creationId xmlns:a16="http://schemas.microsoft.com/office/drawing/2014/main" id="{7717C1A2-AD6F-483D-B861-80FC44542414}"/>
                    </a:ext>
                  </a:extLst>
                </p:cNvPr>
                <p:cNvSpPr txBox="1">
                  <a:spLocks noRot="1" noChangeAspect="1" noMove="1" noResize="1" noEditPoints="1" noAdjustHandles="1" noChangeArrowheads="1" noChangeShapeType="1" noTextEdit="1"/>
                </p:cNvSpPr>
                <p:nvPr/>
              </p:nvSpPr>
              <p:spPr>
                <a:xfrm>
                  <a:off x="704239" y="1879764"/>
                  <a:ext cx="2396012" cy="369332"/>
                </a:xfrm>
                <a:prstGeom prst="rect">
                  <a:avLst/>
                </a:prstGeom>
                <a:blipFill>
                  <a:blip r:embed="rId4"/>
                  <a:stretch>
                    <a:fillRect l="-2941" t="-12821" b="-948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D9F1A94-BE2D-4382-88CC-0EB9B3B48063}"/>
                    </a:ext>
                  </a:extLst>
                </p:cNvPr>
                <p:cNvSpPr/>
                <p:nvPr/>
              </p:nvSpPr>
              <p:spPr>
                <a:xfrm>
                  <a:off x="4399659" y="2920480"/>
                  <a:ext cx="6801394" cy="33888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7" name="Rectangle 6">
                  <a:extLst>
                    <a:ext uri="{FF2B5EF4-FFF2-40B4-BE49-F238E27FC236}">
                      <a16:creationId xmlns:a16="http://schemas.microsoft.com/office/drawing/2014/main" id="{6D9F1A94-BE2D-4382-88CC-0EB9B3B48063}"/>
                    </a:ext>
                  </a:extLst>
                </p:cNvPr>
                <p:cNvSpPr>
                  <a:spLocks noRot="1" noChangeAspect="1" noMove="1" noResize="1" noEditPoints="1" noAdjustHandles="1" noChangeArrowheads="1" noChangeShapeType="1" noTextEdit="1"/>
                </p:cNvSpPr>
                <p:nvPr/>
              </p:nvSpPr>
              <p:spPr>
                <a:xfrm>
                  <a:off x="4399659" y="2920480"/>
                  <a:ext cx="6801394" cy="3388881"/>
                </a:xfrm>
                <a:prstGeom prst="rect">
                  <a:avLst/>
                </a:prstGeom>
                <a:blipFill>
                  <a:blip r:embed="rId5"/>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F34DBB6-543F-4986-86B8-06A8D9062BAF}"/>
                    </a:ext>
                  </a:extLst>
                </p:cNvPr>
                <p:cNvSpPr txBox="1"/>
                <p:nvPr/>
              </p:nvSpPr>
              <p:spPr>
                <a:xfrm>
                  <a:off x="4438650" y="2395294"/>
                  <a:ext cx="23960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oMath>
                    </m:oMathPara>
                  </a14:m>
                  <a:endParaRPr lang="en-US" dirty="0"/>
                </a:p>
              </p:txBody>
            </p:sp>
          </mc:Choice>
          <mc:Fallback xmlns="">
            <p:sp>
              <p:nvSpPr>
                <p:cNvPr id="8" name="TextBox 7">
                  <a:extLst>
                    <a:ext uri="{FF2B5EF4-FFF2-40B4-BE49-F238E27FC236}">
                      <a16:creationId xmlns:a16="http://schemas.microsoft.com/office/drawing/2014/main" id="{2F34DBB6-543F-4986-86B8-06A8D9062BAF}"/>
                    </a:ext>
                  </a:extLst>
                </p:cNvPr>
                <p:cNvSpPr txBox="1">
                  <a:spLocks noRot="1" noChangeAspect="1" noMove="1" noResize="1" noEditPoints="1" noAdjustHandles="1" noChangeArrowheads="1" noChangeShapeType="1" noTextEdit="1"/>
                </p:cNvSpPr>
                <p:nvPr/>
              </p:nvSpPr>
              <p:spPr>
                <a:xfrm>
                  <a:off x="4438650" y="2395294"/>
                  <a:ext cx="2396012" cy="369332"/>
                </a:xfrm>
                <a:prstGeom prst="rect">
                  <a:avLst/>
                </a:prstGeom>
                <a:blipFill>
                  <a:blip r:embed="rId6"/>
                  <a:stretch>
                    <a:fillRect b="-52632"/>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CB3EAD3D-CF5F-4158-A951-97D89683194C}"/>
                </a:ext>
              </a:extLst>
            </p:cNvPr>
            <p:cNvSpPr/>
            <p:nvPr/>
          </p:nvSpPr>
          <p:spPr>
            <a:xfrm>
              <a:off x="1794525" y="5516556"/>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11" name="Straight Arrow Connector 10">
              <a:extLst>
                <a:ext uri="{FF2B5EF4-FFF2-40B4-BE49-F238E27FC236}">
                  <a16:creationId xmlns:a16="http://schemas.microsoft.com/office/drawing/2014/main" id="{8B6BE91B-8977-4463-903B-6955431ECA95}"/>
                </a:ext>
              </a:extLst>
            </p:cNvPr>
            <p:cNvCxnSpPr>
              <a:cxnSpLocks/>
              <a:endCxn id="4" idx="1"/>
            </p:cNvCxnSpPr>
            <p:nvPr/>
          </p:nvCxnSpPr>
          <p:spPr>
            <a:xfrm>
              <a:off x="330926" y="3338249"/>
              <a:ext cx="1571319"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ECED6E-B455-43E9-8C6E-91AC96FEF9DB}"/>
                </a:ext>
              </a:extLst>
            </p:cNvPr>
            <p:cNvCxnSpPr>
              <a:cxnSpLocks/>
            </p:cNvCxnSpPr>
            <p:nvPr/>
          </p:nvCxnSpPr>
          <p:spPr>
            <a:xfrm>
              <a:off x="223206" y="5815002"/>
              <a:ext cx="1571319" cy="0"/>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48AB7C-F296-4F41-A986-2278A7C8A8C8}"/>
                </a:ext>
              </a:extLst>
            </p:cNvPr>
            <p:cNvCxnSpPr>
              <a:cxnSpLocks/>
            </p:cNvCxnSpPr>
            <p:nvPr/>
          </p:nvCxnSpPr>
          <p:spPr>
            <a:xfrm>
              <a:off x="3388207" y="3401386"/>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8A0973A-859E-4953-B96D-4DA26288A01D}"/>
                </a:ext>
              </a:extLst>
            </p:cNvPr>
            <p:cNvCxnSpPr>
              <a:cxnSpLocks/>
              <a:endCxn id="9" idx="3"/>
            </p:cNvCxnSpPr>
            <p:nvPr/>
          </p:nvCxnSpPr>
          <p:spPr>
            <a:xfrm flipH="1">
              <a:off x="3280487" y="5842615"/>
              <a:ext cx="1090286" cy="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7AA3861-8927-4C69-9D43-A08BE991BF0D}"/>
                </a:ext>
              </a:extLst>
            </p:cNvPr>
            <p:cNvSpPr/>
            <p:nvPr/>
          </p:nvSpPr>
          <p:spPr>
            <a:xfrm>
              <a:off x="5468590" y="3075325"/>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p:cxnSp>
          <p:nvCxnSpPr>
            <p:cNvPr id="19" name="Straight Arrow Connector 18">
              <a:extLst>
                <a:ext uri="{FF2B5EF4-FFF2-40B4-BE49-F238E27FC236}">
                  <a16:creationId xmlns:a16="http://schemas.microsoft.com/office/drawing/2014/main" id="{9237355D-222E-4DFA-BA4C-66CFFCEE5690}"/>
                </a:ext>
              </a:extLst>
            </p:cNvPr>
            <p:cNvCxnSpPr>
              <a:cxnSpLocks/>
              <a:endCxn id="18" idx="1"/>
            </p:cNvCxnSpPr>
            <p:nvPr/>
          </p:nvCxnSpPr>
          <p:spPr>
            <a:xfrm>
              <a:off x="4057650" y="3401386"/>
              <a:ext cx="1410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D31A5AB-BD3C-4A46-B24F-FCEB9F594CA4}"/>
                </a:ext>
              </a:extLst>
            </p:cNvPr>
            <p:cNvCxnSpPr>
              <a:cxnSpLocks/>
            </p:cNvCxnSpPr>
            <p:nvPr/>
          </p:nvCxnSpPr>
          <p:spPr>
            <a:xfrm>
              <a:off x="6954552" y="3464523"/>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1A74D17-1C79-42EB-B2B9-333003BFC5C0}"/>
                    </a:ext>
                  </a:extLst>
                </p:cNvPr>
                <p:cNvSpPr/>
                <p:nvPr/>
              </p:nvSpPr>
              <p:spPr>
                <a:xfrm>
                  <a:off x="7966004" y="3224213"/>
                  <a:ext cx="2683968" cy="28717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for </a:t>
                  </a:r>
                  <a14:m>
                    <m:oMath xmlns:m="http://schemas.openxmlformats.org/officeDocument/2006/math">
                      <m:r>
                        <a:rPr lang="en-US" b="0" i="1" smtClean="0">
                          <a:latin typeface="Cambria Math" panose="02040503050406030204" pitchFamily="18" charset="0"/>
                        </a:rPr>
                        <m:t>𝐶</m:t>
                      </m:r>
                    </m:oMath>
                  </a14:m>
                  <a:endParaRPr lang="en-US" dirty="0"/>
                </a:p>
              </p:txBody>
            </p:sp>
          </mc:Choice>
          <mc:Fallback xmlns="">
            <p:sp>
              <p:nvSpPr>
                <p:cNvPr id="22" name="Rectangle 21">
                  <a:extLst>
                    <a:ext uri="{FF2B5EF4-FFF2-40B4-BE49-F238E27FC236}">
                      <a16:creationId xmlns:a16="http://schemas.microsoft.com/office/drawing/2014/main" id="{E1A74D17-1C79-42EB-B2B9-333003BFC5C0}"/>
                    </a:ext>
                  </a:extLst>
                </p:cNvPr>
                <p:cNvSpPr>
                  <a:spLocks noRot="1" noChangeAspect="1" noMove="1" noResize="1" noEditPoints="1" noAdjustHandles="1" noChangeArrowheads="1" noChangeShapeType="1" noTextEdit="1"/>
                </p:cNvSpPr>
                <p:nvPr/>
              </p:nvSpPr>
              <p:spPr>
                <a:xfrm>
                  <a:off x="7966004" y="3224213"/>
                  <a:ext cx="2683968" cy="2871786"/>
                </a:xfrm>
                <a:prstGeom prst="rect">
                  <a:avLst/>
                </a:prstGeom>
                <a:blipFill>
                  <a:blip r:embed="rId7"/>
                  <a:stretch>
                    <a:fillRect/>
                  </a:stretch>
                </a:blipFill>
                <a:ln>
                  <a:solidFill>
                    <a:schemeClr val="tx1"/>
                  </a:solidFill>
                </a:ln>
              </p:spPr>
              <p:txBody>
                <a:bodyPr/>
                <a:lstStyle/>
                <a:p>
                  <a:r>
                    <a:rPr lang="en-US">
                      <a:noFill/>
                    </a:rPr>
                    <a:t> </a:t>
                  </a:r>
                </a:p>
              </p:txBody>
            </p:sp>
          </mc:Fallback>
        </mc:AlternateContent>
        <p:sp>
          <p:nvSpPr>
            <p:cNvPr id="23" name="Rectangle 22">
              <a:extLst>
                <a:ext uri="{FF2B5EF4-FFF2-40B4-BE49-F238E27FC236}">
                  <a16:creationId xmlns:a16="http://schemas.microsoft.com/office/drawing/2014/main" id="{21B57A88-35D4-4CA1-BCC5-77FF8C46AA50}"/>
                </a:ext>
              </a:extLst>
            </p:cNvPr>
            <p:cNvSpPr/>
            <p:nvPr/>
          </p:nvSpPr>
          <p:spPr>
            <a:xfrm>
              <a:off x="5489945" y="5394143"/>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24" name="Straight Arrow Connector 23">
              <a:extLst>
                <a:ext uri="{FF2B5EF4-FFF2-40B4-BE49-F238E27FC236}">
                  <a16:creationId xmlns:a16="http://schemas.microsoft.com/office/drawing/2014/main" id="{37D1E0FF-E319-4305-8C62-25233A93D89E}"/>
                </a:ext>
              </a:extLst>
            </p:cNvPr>
            <p:cNvCxnSpPr>
              <a:cxnSpLocks/>
            </p:cNvCxnSpPr>
            <p:nvPr/>
          </p:nvCxnSpPr>
          <p:spPr>
            <a:xfrm flipH="1">
              <a:off x="4438650" y="5842615"/>
              <a:ext cx="1029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76DE2DD-C41E-4902-A6F8-3547F7B8AFCC}"/>
                </a:ext>
              </a:extLst>
            </p:cNvPr>
            <p:cNvCxnSpPr>
              <a:cxnSpLocks/>
              <a:endCxn id="23" idx="3"/>
            </p:cNvCxnSpPr>
            <p:nvPr/>
          </p:nvCxnSpPr>
          <p:spPr>
            <a:xfrm flipH="1">
              <a:off x="6975907" y="5720203"/>
              <a:ext cx="990097"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6" name="Title 1">
                <a:extLst>
                  <a:ext uri="{FF2B5EF4-FFF2-40B4-BE49-F238E27FC236}">
                    <a16:creationId xmlns:a16="http://schemas.microsoft.com/office/drawing/2014/main" id="{7FBF2323-BA1C-4F9A-B48E-01E5BD6A3593}"/>
                  </a:ext>
                </a:extLst>
              </p:cNvPr>
              <p:cNvSpPr>
                <a:spLocks noGrp="1"/>
              </p:cNvSpPr>
              <p:nvPr>
                <p:ph type="title"/>
              </p:nvPr>
            </p:nvSpPr>
            <p:spPr>
              <a:xfrm>
                <a:off x="575239" y="263276"/>
                <a:ext cx="11187259" cy="1014667"/>
              </a:xfrm>
            </p:spPr>
            <p:txBody>
              <a:bodyPr>
                <a:normAutofit fontScale="90000"/>
              </a:bodyPr>
              <a:lstStyle/>
              <a:p>
                <a:r>
                  <a:rPr lang="en-US" b="0" dirty="0"/>
                  <a:t>Is the implication true?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a14:m>
                <a:endParaRPr lang="en-US" dirty="0"/>
              </a:p>
            </p:txBody>
          </p:sp>
        </mc:Choice>
        <mc:Fallback xmlns="">
          <p:sp>
            <p:nvSpPr>
              <p:cNvPr id="26" name="Title 1">
                <a:extLst>
                  <a:ext uri="{FF2B5EF4-FFF2-40B4-BE49-F238E27FC236}">
                    <a16:creationId xmlns:a16="http://schemas.microsoft.com/office/drawing/2014/main" id="{7FBF2323-BA1C-4F9A-B48E-01E5BD6A3593}"/>
                  </a:ext>
                </a:extLst>
              </p:cNvPr>
              <p:cNvSpPr>
                <a:spLocks noGrp="1" noRot="1" noChangeAspect="1" noMove="1" noResize="1" noEditPoints="1" noAdjustHandles="1" noChangeArrowheads="1" noChangeShapeType="1" noTextEdit="1"/>
              </p:cNvSpPr>
              <p:nvPr>
                <p:ph type="title"/>
              </p:nvPr>
            </p:nvSpPr>
            <p:spPr>
              <a:xfrm>
                <a:off x="575239" y="263276"/>
                <a:ext cx="11187259" cy="1014667"/>
              </a:xfrm>
              <a:blipFill>
                <a:blip r:embed="rId8"/>
                <a:stretch>
                  <a:fillRect l="-1906" t="-1198" b="-4192"/>
                </a:stretch>
              </a:blipFill>
            </p:spPr>
            <p:txBody>
              <a:bodyPr/>
              <a:lstStyle/>
              <a:p>
                <a:r>
                  <a:rPr lang="en-US">
                    <a:noFill/>
                  </a:rPr>
                  <a:t> </a:t>
                </a:r>
              </a:p>
            </p:txBody>
          </p:sp>
        </mc:Fallback>
      </mc:AlternateContent>
    </p:spTree>
    <p:extLst>
      <p:ext uri="{BB962C8B-B14F-4D97-AF65-F5344CB8AC3E}">
        <p14:creationId xmlns:p14="http://schemas.microsoft.com/office/powerpoint/2010/main" val="11364226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43951-FC23-4CB5-BB31-37375487B7E9}"/>
              </a:ext>
            </a:extLst>
          </p:cNvPr>
          <p:cNvSpPr>
            <a:spLocks noGrp="1"/>
          </p:cNvSpPr>
          <p:nvPr>
            <p:ph type="title"/>
          </p:nvPr>
        </p:nvSpPr>
        <p:spPr/>
        <p:txBody>
          <a:bodyPr/>
          <a:lstStyle/>
          <a:p>
            <a:r>
              <a:rPr lang="en-US" dirty="0"/>
              <a:t>Two Uses of Reductions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13B3C4-F2A8-4BC8-8BA6-DB983DC17DA7}"/>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endParaRPr lang="en-US" dirty="0"/>
              </a:p>
              <a:p>
                <a:r>
                  <a:rPr lang="en-US" dirty="0"/>
                  <a:t>If I know </a:t>
                </a:r>
                <a14:m>
                  <m:oMath xmlns:m="http://schemas.openxmlformats.org/officeDocument/2006/math">
                    <m:r>
                      <a:rPr lang="en-US" b="0" i="1" smtClean="0">
                        <a:latin typeface="Cambria Math" panose="02040503050406030204" pitchFamily="18" charset="0"/>
                      </a:rPr>
                      <m:t>𝐵</m:t>
                    </m:r>
                  </m:oMath>
                </a14:m>
                <a:r>
                  <a:rPr lang="en-US" dirty="0"/>
                  <a:t> is not hard [I have an algorithm for it] 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dirty="0"/>
                  <a:t>is also not hard.</a:t>
                </a:r>
              </a:p>
              <a:p>
                <a:r>
                  <a:rPr lang="en-US" dirty="0"/>
                  <a:t>This is how you’re used to using reductions</a:t>
                </a:r>
              </a:p>
              <a:p>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endParaRPr lang="en-US" dirty="0"/>
              </a:p>
              <a:p>
                <a:r>
                  <a:rPr lang="en-US" dirty="0"/>
                  <a:t>If I know </a:t>
                </a:r>
                <a14:m>
                  <m:oMath xmlns:m="http://schemas.openxmlformats.org/officeDocument/2006/math">
                    <m:r>
                      <a:rPr lang="en-US" b="0" i="1" smtClean="0">
                        <a:latin typeface="Cambria Math" panose="02040503050406030204" pitchFamily="18" charset="0"/>
                      </a:rPr>
                      <m:t>𝐴</m:t>
                    </m:r>
                  </m:oMath>
                </a14:m>
                <a:r>
                  <a:rPr lang="en-US" dirty="0"/>
                  <a:t> is hard, then </a:t>
                </a:r>
                <a14:m>
                  <m:oMath xmlns:m="http://schemas.openxmlformats.org/officeDocument/2006/math">
                    <m:r>
                      <a:rPr lang="en-US" b="0" i="1" smtClean="0">
                        <a:latin typeface="Cambria Math" panose="02040503050406030204" pitchFamily="18" charset="0"/>
                      </a:rPr>
                      <m:t>𝐵</m:t>
                    </m:r>
                  </m:oMath>
                </a14:m>
                <a:r>
                  <a:rPr lang="en-US" dirty="0"/>
                  <a:t> also must be hard.</a:t>
                </a:r>
              </a:p>
              <a:p>
                <a:r>
                  <a:rPr lang="en-US" dirty="0"/>
                  <a:t>contrapositive of the last statement; the way we’ve used them this week.</a:t>
                </a:r>
              </a:p>
            </p:txBody>
          </p:sp>
        </mc:Choice>
        <mc:Fallback xmlns="">
          <p:sp>
            <p:nvSpPr>
              <p:cNvPr id="3" name="Content Placeholder 2">
                <a:extLst>
                  <a:ext uri="{FF2B5EF4-FFF2-40B4-BE49-F238E27FC236}">
                    <a16:creationId xmlns:a16="http://schemas.microsoft.com/office/drawing/2014/main" id="{5613B3C4-F2A8-4BC8-8BA6-DB983DC17DA7}"/>
                  </a:ext>
                </a:extLst>
              </p:cNvPr>
              <p:cNvSpPr>
                <a:spLocks noGrp="1" noRot="1" noChangeAspect="1" noMove="1" noResize="1" noEditPoints="1" noAdjustHandles="1" noChangeArrowheads="1" noChangeShapeType="1" noTextEdit="1"/>
              </p:cNvSpPr>
              <p:nvPr>
                <p:ph idx="1"/>
              </p:nvPr>
            </p:nvSpPr>
            <p:spPr>
              <a:blipFill>
                <a:blip r:embed="rId2"/>
                <a:stretch>
                  <a:fillRect l="-654" r="-1416"/>
                </a:stretch>
              </a:blipFill>
            </p:spPr>
            <p:txBody>
              <a:bodyPr/>
              <a:lstStyle/>
              <a:p>
                <a:r>
                  <a:rPr lang="en-US">
                    <a:noFill/>
                  </a:rPr>
                  <a:t> </a:t>
                </a:r>
              </a:p>
            </p:txBody>
          </p:sp>
        </mc:Fallback>
      </mc:AlternateContent>
    </p:spTree>
    <p:extLst>
      <p:ext uri="{BB962C8B-B14F-4D97-AF65-F5344CB8AC3E}">
        <p14:creationId xmlns:p14="http://schemas.microsoft.com/office/powerpoint/2010/main" val="5134590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17277B-569A-446B-B465-E31987E4AD3D}"/>
              </a:ext>
            </a:extLst>
          </p:cNvPr>
          <p:cNvSpPr>
            <a:spLocks noGrp="1"/>
          </p:cNvSpPr>
          <p:nvPr>
            <p:ph type="title"/>
          </p:nvPr>
        </p:nvSpPr>
        <p:spPr/>
        <p:txBody>
          <a:bodyPr/>
          <a:lstStyle/>
          <a:p>
            <a:r>
              <a:rPr lang="en-US" dirty="0"/>
              <a:t>Coping with NP-completeness</a:t>
            </a:r>
          </a:p>
        </p:txBody>
      </p:sp>
      <p:sp>
        <p:nvSpPr>
          <p:cNvPr id="5" name="Text Placeholder 4">
            <a:extLst>
              <a:ext uri="{FF2B5EF4-FFF2-40B4-BE49-F238E27FC236}">
                <a16:creationId xmlns:a16="http://schemas.microsoft.com/office/drawing/2014/main" id="{BA67E921-2B39-418D-A7A2-92CB3D2DFE9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681896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4" name="Rectangle 3"/>
              <p:cNvSpPr/>
              <p:nvPr/>
            </p:nvSpPr>
            <p:spPr>
              <a:xfrm>
                <a:off x="550524" y="3554715"/>
                <a:ext cx="4729930" cy="1841075"/>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directed graph, report if there is a path from s to t of length at most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4" name="Rectangle 3"/>
              <p:cNvSpPr>
                <a:spLocks noRot="1" noChangeAspect="1" noMove="1" noResize="1" noEditPoints="1" noAdjustHandles="1" noChangeArrowheads="1" noChangeShapeType="1" noTextEdit="1"/>
              </p:cNvSpPr>
              <p:nvPr/>
            </p:nvSpPr>
            <p:spPr>
              <a:xfrm>
                <a:off x="550524" y="3554715"/>
                <a:ext cx="4729930" cy="1841075"/>
              </a:xfrm>
              <a:prstGeom prst="rect">
                <a:avLst/>
              </a:prstGeom>
              <a:blipFill rotWithShape="0">
                <a:blip r:embed="rId2"/>
                <a:stretch>
                  <a:fillRect l="-2577" b="-8278"/>
                </a:stretch>
              </a:blipFill>
              <a:ln>
                <a:noFill/>
              </a:ln>
            </p:spPr>
            <p:txBody>
              <a:bodyPr/>
              <a:lstStyle/>
              <a:p>
                <a:r>
                  <a:rPr lang="en-US">
                    <a:noFill/>
                  </a:rPr>
                  <a:t> </a:t>
                </a:r>
              </a:p>
            </p:txBody>
          </p:sp>
        </mc:Fallback>
      </mc:AlternateContent>
      <p:sp>
        <p:nvSpPr>
          <p:cNvPr id="5" name="Rectangle 4"/>
          <p:cNvSpPr/>
          <p:nvPr/>
        </p:nvSpPr>
        <p:spPr>
          <a:xfrm>
            <a:off x="550524" y="3554716"/>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Short Path</a:t>
            </a:r>
          </a:p>
        </p:txBody>
      </p:sp>
      <mc:AlternateContent xmlns:mc="http://schemas.openxmlformats.org/markup-compatibility/2006" xmlns:a14="http://schemas.microsoft.com/office/drawing/2010/main">
        <mc:Choice Requires="a14">
          <p:sp>
            <p:nvSpPr>
              <p:cNvPr id="6" name="Rectangle 5"/>
              <p:cNvSpPr/>
              <p:nvPr/>
            </p:nvSpPr>
            <p:spPr>
              <a:xfrm>
                <a:off x="6226378" y="3562948"/>
                <a:ext cx="4729930" cy="1841075"/>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directed graph, report if there is a path from s to t of length at least</a:t>
                </a:r>
                <a14:m>
                  <m:oMath xmlns:m="http://schemas.openxmlformats.org/officeDocument/2006/math">
                    <m:r>
                      <a:rPr lang="en-US" sz="2800" b="0" i="0" smtClean="0">
                        <a:latin typeface="Cambria Math" panose="02040503050406030204" pitchFamily="18" charset="0"/>
                      </a:rPr>
                      <m:t> </m:t>
                    </m:r>
                    <m:r>
                      <a:rPr lang="en-US" sz="2800" b="0" i="1" smtClean="0">
                        <a:latin typeface="Cambria Math" panose="02040503050406030204" pitchFamily="18" charset="0"/>
                      </a:rPr>
                      <m:t>𝑘</m:t>
                    </m:r>
                  </m:oMath>
                </a14:m>
                <a:r>
                  <a:rPr lang="en-US" sz="2800" dirty="0"/>
                  <a:t>.</a:t>
                </a:r>
              </a:p>
            </p:txBody>
          </p:sp>
        </mc:Choice>
        <mc:Fallback xmlns="">
          <p:sp>
            <p:nvSpPr>
              <p:cNvPr id="6" name="Rectangle 5"/>
              <p:cNvSpPr>
                <a:spLocks noRot="1" noChangeAspect="1" noMove="1" noResize="1" noEditPoints="1" noAdjustHandles="1" noChangeArrowheads="1" noChangeShapeType="1" noTextEdit="1"/>
              </p:cNvSpPr>
              <p:nvPr/>
            </p:nvSpPr>
            <p:spPr>
              <a:xfrm>
                <a:off x="6226378" y="3562948"/>
                <a:ext cx="4729930" cy="1841075"/>
              </a:xfrm>
              <a:prstGeom prst="rect">
                <a:avLst/>
              </a:prstGeom>
              <a:blipFill rotWithShape="0">
                <a:blip r:embed="rId3"/>
                <a:stretch>
                  <a:fillRect l="-2577" b="-8278"/>
                </a:stretch>
              </a:blipFill>
              <a:ln>
                <a:noFill/>
              </a:ln>
            </p:spPr>
            <p:txBody>
              <a:bodyPr/>
              <a:lstStyle/>
              <a:p>
                <a:r>
                  <a:rPr lang="en-US">
                    <a:noFill/>
                  </a:rPr>
                  <a:t> </a:t>
                </a:r>
              </a:p>
            </p:txBody>
          </p:sp>
        </mc:Fallback>
      </mc:AlternateContent>
      <p:sp>
        <p:nvSpPr>
          <p:cNvPr id="7" name="Rectangle 6"/>
          <p:cNvSpPr/>
          <p:nvPr/>
        </p:nvSpPr>
        <p:spPr>
          <a:xfrm>
            <a:off x="6226378" y="3562949"/>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Long Path</a:t>
            </a:r>
          </a:p>
        </p:txBody>
      </p:sp>
      <p:sp>
        <p:nvSpPr>
          <p:cNvPr id="12" name="TextBox 11"/>
          <p:cNvSpPr txBox="1"/>
          <p:nvPr/>
        </p:nvSpPr>
        <p:spPr>
          <a:xfrm>
            <a:off x="575239" y="3040845"/>
            <a:ext cx="4659905" cy="523220"/>
          </a:xfrm>
          <a:prstGeom prst="rect">
            <a:avLst/>
          </a:prstGeom>
          <a:noFill/>
        </p:spPr>
        <p:txBody>
          <a:bodyPr wrap="square" rtlCol="0">
            <a:spAutoFit/>
          </a:bodyPr>
          <a:lstStyle/>
          <a:p>
            <a:r>
              <a:rPr lang="en-US" sz="2800" dirty="0"/>
              <a:t>In P</a:t>
            </a:r>
          </a:p>
        </p:txBody>
      </p:sp>
      <p:sp>
        <p:nvSpPr>
          <p:cNvPr id="13" name="TextBox 12"/>
          <p:cNvSpPr txBox="1"/>
          <p:nvPr/>
        </p:nvSpPr>
        <p:spPr>
          <a:xfrm>
            <a:off x="6181068" y="3031495"/>
            <a:ext cx="4659905" cy="523220"/>
          </a:xfrm>
          <a:prstGeom prst="rect">
            <a:avLst/>
          </a:prstGeom>
          <a:noFill/>
        </p:spPr>
        <p:txBody>
          <a:bodyPr wrap="square" rtlCol="0">
            <a:spAutoFit/>
          </a:bodyPr>
          <a:lstStyle/>
          <a:p>
            <a:r>
              <a:rPr lang="en-US" sz="2800" dirty="0"/>
              <a:t>NP-Complete</a:t>
            </a:r>
          </a:p>
        </p:txBody>
      </p:sp>
      <p:sp>
        <p:nvSpPr>
          <p:cNvPr id="14" name="TextBox 13"/>
          <p:cNvSpPr txBox="1"/>
          <p:nvPr/>
        </p:nvSpPr>
        <p:spPr>
          <a:xfrm>
            <a:off x="575239" y="1433384"/>
            <a:ext cx="10446988" cy="1384995"/>
          </a:xfrm>
          <a:prstGeom prst="rect">
            <a:avLst/>
          </a:prstGeom>
          <a:noFill/>
        </p:spPr>
        <p:txBody>
          <a:bodyPr wrap="square" rtlCol="0">
            <a:spAutoFit/>
          </a:bodyPr>
          <a:lstStyle/>
          <a:p>
            <a:r>
              <a:rPr lang="en-US" sz="2800" dirty="0"/>
              <a:t>There are literally thousands of NP-complete problems.</a:t>
            </a:r>
          </a:p>
          <a:p>
            <a:r>
              <a:rPr lang="en-US" sz="2800" dirty="0"/>
              <a:t>And some of them look weirdly similar to problems we do know efficient algorithms for.</a:t>
            </a:r>
          </a:p>
        </p:txBody>
      </p:sp>
    </p:spTree>
    <p:extLst>
      <p:ext uri="{BB962C8B-B14F-4D97-AF65-F5344CB8AC3E}">
        <p14:creationId xmlns:p14="http://schemas.microsoft.com/office/powerpoint/2010/main" val="344623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4" name="Rectangle 3"/>
              <p:cNvSpPr/>
              <p:nvPr/>
            </p:nvSpPr>
            <p:spPr>
              <a:xfrm>
                <a:off x="505214" y="2110830"/>
                <a:ext cx="4729930" cy="237141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weighted graph, find a spanning tree (a set of edges that connect all vertices) of weight at most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4" name="Rectangle 3"/>
              <p:cNvSpPr>
                <a:spLocks noRot="1" noChangeAspect="1" noMove="1" noResize="1" noEditPoints="1" noAdjustHandles="1" noChangeArrowheads="1" noChangeShapeType="1" noTextEdit="1"/>
              </p:cNvSpPr>
              <p:nvPr/>
            </p:nvSpPr>
            <p:spPr>
              <a:xfrm>
                <a:off x="505214" y="2110830"/>
                <a:ext cx="4729930" cy="2371412"/>
              </a:xfrm>
              <a:prstGeom prst="rect">
                <a:avLst/>
              </a:prstGeom>
              <a:blipFill rotWithShape="0">
                <a:blip r:embed="rId2"/>
                <a:stretch>
                  <a:fillRect l="-2706" r="-1418" b="-4113"/>
                </a:stretch>
              </a:blipFill>
              <a:ln>
                <a:noFill/>
              </a:ln>
            </p:spPr>
            <p:txBody>
              <a:bodyPr/>
              <a:lstStyle/>
              <a:p>
                <a:r>
                  <a:rPr lang="en-US">
                    <a:noFill/>
                  </a:rPr>
                  <a:t> </a:t>
                </a:r>
              </a:p>
            </p:txBody>
          </p:sp>
        </mc:Fallback>
      </mc:AlternateContent>
      <p:sp>
        <p:nvSpPr>
          <p:cNvPr id="5" name="Rectangle 4"/>
          <p:cNvSpPr/>
          <p:nvPr/>
        </p:nvSpPr>
        <p:spPr>
          <a:xfrm>
            <a:off x="505214" y="2110831"/>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Light Spanning Tree</a:t>
            </a:r>
          </a:p>
        </p:txBody>
      </p:sp>
      <mc:AlternateContent xmlns:mc="http://schemas.openxmlformats.org/markup-compatibility/2006" xmlns:a14="http://schemas.microsoft.com/office/drawing/2010/main">
        <mc:Choice Requires="a14">
          <p:sp>
            <p:nvSpPr>
              <p:cNvPr id="6" name="Rectangle 5"/>
              <p:cNvSpPr/>
              <p:nvPr/>
            </p:nvSpPr>
            <p:spPr>
              <a:xfrm>
                <a:off x="6181068" y="2119063"/>
                <a:ext cx="4729930" cy="236317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weighted graph, find a tour (a walk that visits every vertex and returns to its start) of weight at most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6" name="Rectangle 5"/>
              <p:cNvSpPr>
                <a:spLocks noRot="1" noChangeAspect="1" noMove="1" noResize="1" noEditPoints="1" noAdjustHandles="1" noChangeArrowheads="1" noChangeShapeType="1" noTextEdit="1"/>
              </p:cNvSpPr>
              <p:nvPr/>
            </p:nvSpPr>
            <p:spPr>
              <a:xfrm>
                <a:off x="6181068" y="2119063"/>
                <a:ext cx="4729930" cy="2363179"/>
              </a:xfrm>
              <a:prstGeom prst="rect">
                <a:avLst/>
              </a:prstGeom>
              <a:blipFill rotWithShape="0">
                <a:blip r:embed="rId3"/>
                <a:stretch>
                  <a:fillRect l="-2706" r="-3479" b="-4393"/>
                </a:stretch>
              </a:blipFill>
              <a:ln>
                <a:noFill/>
              </a:ln>
            </p:spPr>
            <p:txBody>
              <a:bodyPr/>
              <a:lstStyle/>
              <a:p>
                <a:r>
                  <a:rPr lang="en-US">
                    <a:noFill/>
                  </a:rPr>
                  <a:t> </a:t>
                </a:r>
              </a:p>
            </p:txBody>
          </p:sp>
        </mc:Fallback>
      </mc:AlternateContent>
      <p:sp>
        <p:nvSpPr>
          <p:cNvPr id="7" name="Rectangle 6"/>
          <p:cNvSpPr/>
          <p:nvPr/>
        </p:nvSpPr>
        <p:spPr>
          <a:xfrm>
            <a:off x="6181068" y="2119064"/>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Traveling Salesperson</a:t>
            </a:r>
          </a:p>
        </p:txBody>
      </p:sp>
      <p:sp>
        <p:nvSpPr>
          <p:cNvPr id="8" name="TextBox 7"/>
          <p:cNvSpPr txBox="1"/>
          <p:nvPr/>
        </p:nvSpPr>
        <p:spPr>
          <a:xfrm>
            <a:off x="504825" y="4761533"/>
            <a:ext cx="10620375" cy="954107"/>
          </a:xfrm>
          <a:prstGeom prst="rect">
            <a:avLst/>
          </a:prstGeom>
          <a:noFill/>
        </p:spPr>
        <p:txBody>
          <a:bodyPr wrap="square" rtlCol="0">
            <a:spAutoFit/>
          </a:bodyPr>
          <a:lstStyle/>
          <a:p>
            <a:r>
              <a:rPr lang="en-US" sz="2800" dirty="0"/>
              <a:t>The electric company just needs a greedy algorithm to lay its wires.</a:t>
            </a:r>
          </a:p>
          <a:p>
            <a:r>
              <a:rPr lang="en-US" sz="2800" dirty="0"/>
              <a:t>Amazon doesn’t know a way to optimally route its delivery trucks.</a:t>
            </a:r>
          </a:p>
        </p:txBody>
      </p:sp>
      <p:sp>
        <p:nvSpPr>
          <p:cNvPr id="9" name="TextBox 8"/>
          <p:cNvSpPr txBox="1"/>
          <p:nvPr/>
        </p:nvSpPr>
        <p:spPr>
          <a:xfrm>
            <a:off x="575239" y="1468253"/>
            <a:ext cx="4659905" cy="523220"/>
          </a:xfrm>
          <a:prstGeom prst="rect">
            <a:avLst/>
          </a:prstGeom>
          <a:noFill/>
        </p:spPr>
        <p:txBody>
          <a:bodyPr wrap="square" rtlCol="0">
            <a:spAutoFit/>
          </a:bodyPr>
          <a:lstStyle/>
          <a:p>
            <a:r>
              <a:rPr lang="en-US" sz="2800" dirty="0"/>
              <a:t>In P</a:t>
            </a:r>
          </a:p>
        </p:txBody>
      </p:sp>
      <p:sp>
        <p:nvSpPr>
          <p:cNvPr id="10" name="TextBox 9"/>
          <p:cNvSpPr txBox="1"/>
          <p:nvPr/>
        </p:nvSpPr>
        <p:spPr>
          <a:xfrm>
            <a:off x="6181068" y="1458903"/>
            <a:ext cx="4659905" cy="523220"/>
          </a:xfrm>
          <a:prstGeom prst="rect">
            <a:avLst/>
          </a:prstGeom>
          <a:noFill/>
        </p:spPr>
        <p:txBody>
          <a:bodyPr wrap="square" rtlCol="0">
            <a:spAutoFit/>
          </a:bodyPr>
          <a:lstStyle/>
          <a:p>
            <a:r>
              <a:rPr lang="en-US" sz="2800" dirty="0"/>
              <a:t>NP-Complete</a:t>
            </a:r>
          </a:p>
        </p:txBody>
      </p:sp>
    </p:spTree>
    <p:extLst>
      <p:ext uri="{BB962C8B-B14F-4D97-AF65-F5344CB8AC3E}">
        <p14:creationId xmlns:p14="http://schemas.microsoft.com/office/powerpoint/2010/main" val="350470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4" name="Rectangle 3"/>
          <p:cNvSpPr/>
          <p:nvPr/>
        </p:nvSpPr>
        <p:spPr>
          <a:xfrm>
            <a:off x="505214" y="2110830"/>
            <a:ext cx="4729930" cy="237141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an undirected graph, can the vertices be labeled red and blue with no edge having the same colors on both endpoints?</a:t>
            </a:r>
          </a:p>
        </p:txBody>
      </p:sp>
      <p:sp>
        <p:nvSpPr>
          <p:cNvPr id="5" name="Rectangle 4"/>
          <p:cNvSpPr/>
          <p:nvPr/>
        </p:nvSpPr>
        <p:spPr>
          <a:xfrm>
            <a:off x="505214" y="2110831"/>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2-Coloring</a:t>
            </a:r>
          </a:p>
        </p:txBody>
      </p:sp>
      <p:sp>
        <p:nvSpPr>
          <p:cNvPr id="6" name="Rectangle 5"/>
          <p:cNvSpPr/>
          <p:nvPr/>
        </p:nvSpPr>
        <p:spPr>
          <a:xfrm>
            <a:off x="6181068" y="2119063"/>
            <a:ext cx="5266294" cy="236317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endParaRPr lang="en-US" sz="2800" dirty="0"/>
          </a:p>
          <a:p>
            <a:r>
              <a:rPr lang="en-US" sz="2800" dirty="0"/>
              <a:t>Given an undirected graph, can the vertices be labeled red, blue, and green with no edge having the same colors on both endpoints?</a:t>
            </a:r>
          </a:p>
          <a:p>
            <a:endParaRPr lang="en-US" sz="2800" dirty="0"/>
          </a:p>
        </p:txBody>
      </p:sp>
      <p:sp>
        <p:nvSpPr>
          <p:cNvPr id="7" name="Rectangle 6"/>
          <p:cNvSpPr/>
          <p:nvPr/>
        </p:nvSpPr>
        <p:spPr>
          <a:xfrm>
            <a:off x="6181067" y="2119064"/>
            <a:ext cx="5266293"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3-Coloring</a:t>
            </a:r>
          </a:p>
        </p:txBody>
      </p:sp>
      <p:sp>
        <p:nvSpPr>
          <p:cNvPr id="8" name="TextBox 7"/>
          <p:cNvSpPr txBox="1"/>
          <p:nvPr/>
        </p:nvSpPr>
        <p:spPr>
          <a:xfrm>
            <a:off x="504825" y="4761533"/>
            <a:ext cx="10620375" cy="1384995"/>
          </a:xfrm>
          <a:prstGeom prst="rect">
            <a:avLst/>
          </a:prstGeom>
          <a:noFill/>
        </p:spPr>
        <p:txBody>
          <a:bodyPr wrap="square" rtlCol="0">
            <a:spAutoFit/>
          </a:bodyPr>
          <a:lstStyle/>
          <a:p>
            <a:r>
              <a:rPr lang="en-US" sz="2800" dirty="0"/>
              <a:t>Just changing a number by one takes us from one of the first problems we solved (and one of the fastest algorithms we’ve seen) to something we don’t know how to solve efficiently at all.</a:t>
            </a:r>
          </a:p>
        </p:txBody>
      </p:sp>
      <p:sp>
        <p:nvSpPr>
          <p:cNvPr id="9" name="TextBox 8"/>
          <p:cNvSpPr txBox="1"/>
          <p:nvPr/>
        </p:nvSpPr>
        <p:spPr>
          <a:xfrm>
            <a:off x="575239" y="1468253"/>
            <a:ext cx="4659905" cy="523220"/>
          </a:xfrm>
          <a:prstGeom prst="rect">
            <a:avLst/>
          </a:prstGeom>
          <a:noFill/>
        </p:spPr>
        <p:txBody>
          <a:bodyPr wrap="square" rtlCol="0">
            <a:spAutoFit/>
          </a:bodyPr>
          <a:lstStyle/>
          <a:p>
            <a:r>
              <a:rPr lang="en-US" sz="2800" dirty="0"/>
              <a:t>In P</a:t>
            </a:r>
          </a:p>
        </p:txBody>
      </p:sp>
      <p:sp>
        <p:nvSpPr>
          <p:cNvPr id="10" name="TextBox 9"/>
          <p:cNvSpPr txBox="1"/>
          <p:nvPr/>
        </p:nvSpPr>
        <p:spPr>
          <a:xfrm>
            <a:off x="6181068" y="1458903"/>
            <a:ext cx="4659905" cy="523220"/>
          </a:xfrm>
          <a:prstGeom prst="rect">
            <a:avLst/>
          </a:prstGeom>
          <a:noFill/>
        </p:spPr>
        <p:txBody>
          <a:bodyPr wrap="square" rtlCol="0">
            <a:spAutoFit/>
          </a:bodyPr>
          <a:lstStyle/>
          <a:p>
            <a:r>
              <a:rPr lang="en-US" sz="2800" dirty="0"/>
              <a:t>NP-Complete</a:t>
            </a:r>
          </a:p>
        </p:txBody>
      </p:sp>
    </p:spTree>
    <p:extLst>
      <p:ext uri="{BB962C8B-B14F-4D97-AF65-F5344CB8AC3E}">
        <p14:creationId xmlns:p14="http://schemas.microsoft.com/office/powerpoint/2010/main" val="195826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DA33A-6C49-4CC1-8E73-BE55FD665319}"/>
              </a:ext>
            </a:extLst>
          </p:cNvPr>
          <p:cNvSpPr>
            <a:spLocks noGrp="1"/>
          </p:cNvSpPr>
          <p:nvPr>
            <p:ph type="title"/>
          </p:nvPr>
        </p:nvSpPr>
        <p:spPr/>
        <p:txBody>
          <a:bodyPr/>
          <a:lstStyle/>
          <a:p>
            <a:r>
              <a:rPr lang="en-US" dirty="0"/>
              <a:t>What’s 3-SAT?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F76A4C6-63F1-4C6F-82EC-732257D76A52}"/>
                  </a:ext>
                </a:extLst>
              </p:cNvPr>
              <p:cNvSpPr>
                <a:spLocks noGrp="1"/>
              </p:cNvSpPr>
              <p:nvPr>
                <p:ph idx="1"/>
              </p:nvPr>
            </p:nvSpPr>
            <p:spPr/>
            <p:txBody>
              <a:bodyPr>
                <a:normAutofit lnSpcReduction="10000"/>
              </a:bodyPr>
              <a:lstStyle/>
              <a:p>
                <a:r>
                  <a:rPr lang="en-US" b="1" dirty="0"/>
                  <a:t>Input</a:t>
                </a:r>
                <a:r>
                  <a:rPr lang="en-US" dirty="0"/>
                  <a:t>: A list of Boolean variables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oMath>
                </a14:m>
                <a:endParaRPr lang="en-US" dirty="0"/>
              </a:p>
              <a:p>
                <a:r>
                  <a:rPr lang="en-US" dirty="0"/>
                  <a:t>An expression in Conjunctive Normal Form, where each clause has exactly 3 literals.</a:t>
                </a:r>
              </a:p>
              <a:p>
                <a:pPr lvl="1"/>
                <a:r>
                  <a:rPr lang="en-US" dirty="0"/>
                  <a:t>Something like:</a:t>
                </a:r>
              </a:p>
              <a:p>
                <a:pPr lvl="1"/>
                <a:r>
                  <a:rPr lang="en-US" dirty="0">
                    <a:latin typeface="Courier New" panose="02070309020205020404" pitchFamily="49" charset="0"/>
                    <a:cs typeface="Courier New" panose="02070309020205020404" pitchFamily="49" charset="0"/>
                  </a:rPr>
                  <a:t>   </a:t>
                </a:r>
                <a14:m>
                  <m:oMath xmlns:m="http://schemas.openxmlformats.org/officeDocument/2006/math">
                    <m:d>
                      <m:dPr>
                        <m:ctrlPr>
                          <a:rPr lang="en-US" b="0" i="1" smtClean="0">
                            <a:latin typeface="Cambria Math" panose="02040503050406030204" pitchFamily="18" charset="0"/>
                            <a:cs typeface="Courier New" panose="02070309020205020404" pitchFamily="49" charset="0"/>
                          </a:rPr>
                        </m:ctrlPr>
                      </m:dPr>
                      <m:e>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𝑧</m:t>
                            </m:r>
                          </m:e>
                          <m:sub>
                            <m:r>
                              <a:rPr lang="en-US" b="0" i="1" smtClean="0">
                                <a:latin typeface="Cambria Math" panose="02040503050406030204" pitchFamily="18" charset="0"/>
                                <a:cs typeface="Courier New" panose="02070309020205020404" pitchFamily="49" charset="0"/>
                              </a:rPr>
                              <m:t>𝑖</m:t>
                            </m:r>
                          </m:sub>
                        </m:sSub>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𝑧</m:t>
                            </m:r>
                          </m:e>
                          <m:sub>
                            <m:r>
                              <a:rPr lang="en-US" b="0" i="1" smtClean="0">
                                <a:latin typeface="Cambria Math" panose="02040503050406030204" pitchFamily="18" charset="0"/>
                                <a:cs typeface="Courier New" panose="02070309020205020404" pitchFamily="49" charset="0"/>
                              </a:rPr>
                              <m:t>𝑗</m:t>
                            </m:r>
                          </m:sub>
                        </m:sSub>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𝑧</m:t>
                            </m:r>
                          </m:e>
                          <m:sub>
                            <m:r>
                              <a:rPr lang="en-US" b="0" i="1" smtClean="0">
                                <a:latin typeface="Cambria Math" panose="02040503050406030204" pitchFamily="18" charset="0"/>
                                <a:cs typeface="Courier New" panose="02070309020205020404" pitchFamily="49" charset="0"/>
                              </a:rPr>
                              <m:t>𝑘</m:t>
                            </m:r>
                          </m:sub>
                        </m:sSub>
                      </m:e>
                    </m:d>
                    <m:r>
                      <a:rPr lang="en-US" b="0" i="1" smtClean="0">
                        <a:latin typeface="Cambria Math" panose="02040503050406030204" pitchFamily="18" charset="0"/>
                        <a:cs typeface="Courier New" panose="02070309020205020404" pitchFamily="49" charset="0"/>
                      </a:rPr>
                      <m:t>∧</m:t>
                    </m:r>
                    <m:d>
                      <m:dPr>
                        <m:ctrlPr>
                          <a:rPr lang="en-US" b="0" i="1" smtClean="0">
                            <a:latin typeface="Cambria Math" panose="02040503050406030204" pitchFamily="18" charset="0"/>
                            <a:cs typeface="Courier New" panose="02070309020205020404" pitchFamily="49" charset="0"/>
                          </a:rPr>
                        </m:ctrlPr>
                      </m:dPr>
                      <m:e>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𝑧</m:t>
                            </m:r>
                          </m:e>
                          <m:sub>
                            <m:r>
                              <a:rPr lang="en-US" b="0" i="1" smtClean="0">
                                <a:latin typeface="Cambria Math" panose="02040503050406030204" pitchFamily="18" charset="0"/>
                                <a:cs typeface="Courier New" panose="02070309020205020404" pitchFamily="49" charset="0"/>
                              </a:rPr>
                              <m:t>𝑖</m:t>
                            </m:r>
                          </m:sub>
                        </m:sSub>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𝑧</m:t>
                            </m:r>
                          </m:e>
                          <m:sub>
                            <m:r>
                              <a:rPr lang="en-US" b="0" i="1" smtClean="0">
                                <a:latin typeface="Cambria Math" panose="02040503050406030204" pitchFamily="18" charset="0"/>
                                <a:cs typeface="Courier New" panose="02070309020205020404" pitchFamily="49" charset="0"/>
                              </a:rPr>
                              <m:t>ℓ</m:t>
                            </m:r>
                          </m:sub>
                        </m:sSub>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𝑧</m:t>
                            </m:r>
                          </m:e>
                          <m:sub>
                            <m:r>
                              <a:rPr lang="en-US" b="0" i="1" smtClean="0">
                                <a:latin typeface="Cambria Math" panose="02040503050406030204" pitchFamily="18" charset="0"/>
                                <a:cs typeface="Courier New" panose="02070309020205020404" pitchFamily="49" charset="0"/>
                              </a:rPr>
                              <m:t>𝑎</m:t>
                            </m:r>
                          </m:sub>
                        </m:sSub>
                      </m:e>
                    </m:d>
                    <m:r>
                      <a:rPr lang="en-US" b="0" i="1" smtClean="0">
                        <a:latin typeface="Cambria Math" panose="02040503050406030204" pitchFamily="18" charset="0"/>
                        <a:cs typeface="Courier New" panose="02070309020205020404" pitchFamily="49" charset="0"/>
                      </a:rPr>
                      <m:t>∧…∧</m:t>
                    </m:r>
                    <m:d>
                      <m:dPr>
                        <m:ctrlPr>
                          <a:rPr lang="en-US" b="0" i="1" smtClean="0">
                            <a:latin typeface="Cambria Math" panose="02040503050406030204" pitchFamily="18" charset="0"/>
                            <a:cs typeface="Courier New" panose="02070309020205020404" pitchFamily="49" charset="0"/>
                          </a:rPr>
                        </m:ctrlPr>
                      </m:dPr>
                      <m:e>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𝑧</m:t>
                            </m:r>
                          </m:e>
                          <m:sub>
                            <m:r>
                              <a:rPr lang="en-US" b="0" i="1" smtClean="0">
                                <a:latin typeface="Cambria Math" panose="02040503050406030204" pitchFamily="18" charset="0"/>
                                <a:cs typeface="Courier New" panose="02070309020205020404" pitchFamily="49" charset="0"/>
                              </a:rPr>
                              <m:t>𝑎</m:t>
                            </m:r>
                          </m:sub>
                        </m:sSub>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𝑧</m:t>
                            </m:r>
                          </m:e>
                          <m:sub>
                            <m:r>
                              <a:rPr lang="en-US" b="0" i="1" smtClean="0">
                                <a:latin typeface="Cambria Math" panose="02040503050406030204" pitchFamily="18" charset="0"/>
                                <a:cs typeface="Courier New" panose="02070309020205020404" pitchFamily="49" charset="0"/>
                              </a:rPr>
                              <m:t>𝑏</m:t>
                            </m:r>
                          </m:sub>
                        </m:sSub>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𝑧</m:t>
                            </m:r>
                          </m:e>
                          <m:sub>
                            <m:r>
                              <a:rPr lang="en-US" b="0" i="1" smtClean="0">
                                <a:latin typeface="Cambria Math" panose="02040503050406030204" pitchFamily="18" charset="0"/>
                                <a:cs typeface="Courier New" panose="02070309020205020404" pitchFamily="49" charset="0"/>
                              </a:rPr>
                              <m:t>𝑐</m:t>
                            </m:r>
                          </m:sub>
                        </m:sSub>
                      </m:e>
                    </m:d>
                  </m:oMath>
                </a14:m>
                <a:endParaRPr lang="en-US" dirty="0">
                  <a:latin typeface="Courier New" panose="02070309020205020404" pitchFamily="49" charset="0"/>
                  <a:cs typeface="Courier New" panose="02070309020205020404" pitchFamily="49" charset="0"/>
                </a:endParaRPr>
              </a:p>
              <a:p>
                <a:pPr lvl="1"/>
                <a:r>
                  <a:rPr lang="en-US" dirty="0"/>
                  <a:t>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sSub>
                  </m:oMath>
                </a14:m>
                <a:r>
                  <a:rPr lang="en-US" dirty="0"/>
                  <a:t> is a “literal” a variable or the negation of a variable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0" smtClean="0">
                        <a:latin typeface="Cambria Math" panose="02040503050406030204" pitchFamily="18" charset="0"/>
                      </a:rPr>
                      <m:t>, </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oMath>
                </a14:m>
                <a:r>
                  <a:rPr lang="en-US" dirty="0"/>
                  <a:t>, etc.).</a:t>
                </a:r>
              </a:p>
              <a:p>
                <a:pPr lvl="1"/>
                <a:r>
                  <a:rPr lang="en-US" dirty="0"/>
                  <a:t> 	</a:t>
                </a:r>
              </a:p>
              <a:p>
                <a:pPr lvl="1"/>
                <a:r>
                  <a:rPr lang="en-US" b="1" dirty="0"/>
                  <a:t>Output</a:t>
                </a:r>
                <a:r>
                  <a:rPr lang="en-US" dirty="0"/>
                  <a:t>: true if there is a setting of the variables where the expression evaluates to true, false otherwise.</a:t>
                </a:r>
              </a:p>
              <a:p>
                <a:pPr lvl="1"/>
                <a:endParaRPr lang="en-US" dirty="0"/>
              </a:p>
              <a:p>
                <a:pPr lvl="1"/>
                <a:r>
                  <a:rPr lang="en-US" dirty="0"/>
                  <a:t>Why is it called </a:t>
                </a:r>
                <a14:m>
                  <m:oMath xmlns:m="http://schemas.openxmlformats.org/officeDocument/2006/math">
                    <m:r>
                      <a:rPr lang="en-US" b="0" i="1" smtClean="0">
                        <a:latin typeface="Cambria Math" panose="02040503050406030204" pitchFamily="18" charset="0"/>
                      </a:rPr>
                      <m:t>3</m:t>
                    </m:r>
                  </m:oMath>
                </a14:m>
                <a:r>
                  <a:rPr lang="en-US" dirty="0"/>
                  <a:t>-SAT? 3 because you have 3 literals per clause</a:t>
                </a:r>
                <a:br>
                  <a:rPr lang="en-US" dirty="0"/>
                </a:br>
                <a:r>
                  <a:rPr lang="en-US" dirty="0"/>
                  <a:t>SAT is short for “satisfiability” can you satisfy all of the constraints?</a:t>
                </a:r>
              </a:p>
            </p:txBody>
          </p:sp>
        </mc:Choice>
        <mc:Fallback xmlns="">
          <p:sp>
            <p:nvSpPr>
              <p:cNvPr id="3" name="Content Placeholder 2">
                <a:extLst>
                  <a:ext uri="{FF2B5EF4-FFF2-40B4-BE49-F238E27FC236}">
                    <a16:creationId xmlns:a16="http://schemas.microsoft.com/office/drawing/2014/main" id="{4F76A4C6-63F1-4C6F-82EC-732257D76A52}"/>
                  </a:ext>
                </a:extLst>
              </p:cNvPr>
              <p:cNvSpPr>
                <a:spLocks noGrp="1" noRot="1" noChangeAspect="1" noMove="1" noResize="1" noEditPoints="1" noAdjustHandles="1" noChangeArrowheads="1" noChangeShapeType="1" noTextEdit="1"/>
              </p:cNvSpPr>
              <p:nvPr>
                <p:ph idx="1"/>
              </p:nvPr>
            </p:nvSpPr>
            <p:spPr>
              <a:blipFill>
                <a:blip r:embed="rId2"/>
                <a:stretch>
                  <a:fillRect l="-708" t="-30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peech Bubble: Rectangle 3">
                <a:extLst>
                  <a:ext uri="{FF2B5EF4-FFF2-40B4-BE49-F238E27FC236}">
                    <a16:creationId xmlns:a16="http://schemas.microsoft.com/office/drawing/2014/main" id="{E10FB65C-E4DF-4910-ACE2-4F36BAC2E285}"/>
                  </a:ext>
                </a:extLst>
              </p:cNvPr>
              <p:cNvSpPr/>
              <p:nvPr/>
            </p:nvSpPr>
            <p:spPr>
              <a:xfrm>
                <a:off x="7548464" y="667139"/>
                <a:ext cx="3144417" cy="1059024"/>
              </a:xfrm>
              <a:prstGeom prst="wedgeRectCallout">
                <a:avLst>
                  <a:gd name="adj1" fmla="val -65356"/>
                  <a:gd name="adj2" fmla="val 774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“AND” of “ORs”</a:t>
                </a:r>
              </a:p>
              <a:p>
                <a:pPr algn="ctr"/>
                <a14:m>
                  <m:oMath xmlns:m="http://schemas.openxmlformats.org/officeDocument/2006/math">
                    <m:r>
                      <a:rPr lang="en-US" sz="2400" b="0" i="1" smtClean="0">
                        <a:latin typeface="Cambria Math" panose="02040503050406030204" pitchFamily="18" charset="0"/>
                      </a:rPr>
                      <m:t>∧</m:t>
                    </m:r>
                  </m:oMath>
                </a14:m>
                <a:r>
                  <a:rPr lang="en-US" sz="2400" dirty="0"/>
                  <a:t> outside </a:t>
                </a:r>
                <a:r>
                  <a:rPr lang="en-US" sz="2400" dirty="0" err="1"/>
                  <a:t>parens</a:t>
                </a:r>
                <a:endParaRPr lang="en-US" sz="2400" dirty="0"/>
              </a:p>
              <a:p>
                <a:pPr algn="ctr"/>
                <a14:m>
                  <m:oMath xmlns:m="http://schemas.openxmlformats.org/officeDocument/2006/math">
                    <m:r>
                      <a:rPr lang="en-US" sz="2400" b="0" i="1" smtClean="0">
                        <a:latin typeface="Cambria Math" panose="02040503050406030204" pitchFamily="18" charset="0"/>
                      </a:rPr>
                      <m:t>∨</m:t>
                    </m:r>
                  </m:oMath>
                </a14:m>
                <a:r>
                  <a:rPr lang="en-US" sz="2400" dirty="0"/>
                  <a:t> inside </a:t>
                </a:r>
                <a:r>
                  <a:rPr lang="en-US" sz="2400" dirty="0" err="1"/>
                  <a:t>parens</a:t>
                </a:r>
                <a:endParaRPr lang="en-US" sz="2400" dirty="0"/>
              </a:p>
            </p:txBody>
          </p:sp>
        </mc:Choice>
        <mc:Fallback xmlns="">
          <p:sp>
            <p:nvSpPr>
              <p:cNvPr id="4" name="Speech Bubble: Rectangle 3">
                <a:extLst>
                  <a:ext uri="{FF2B5EF4-FFF2-40B4-BE49-F238E27FC236}">
                    <a16:creationId xmlns:a16="http://schemas.microsoft.com/office/drawing/2014/main" id="{E10FB65C-E4DF-4910-ACE2-4F36BAC2E285}"/>
                  </a:ext>
                </a:extLst>
              </p:cNvPr>
              <p:cNvSpPr>
                <a:spLocks noRot="1" noChangeAspect="1" noMove="1" noResize="1" noEditPoints="1" noAdjustHandles="1" noChangeArrowheads="1" noChangeShapeType="1" noTextEdit="1"/>
              </p:cNvSpPr>
              <p:nvPr/>
            </p:nvSpPr>
            <p:spPr>
              <a:xfrm>
                <a:off x="7548464" y="667139"/>
                <a:ext cx="3144417" cy="1059024"/>
              </a:xfrm>
              <a:prstGeom prst="wedgeRectCallout">
                <a:avLst>
                  <a:gd name="adj1" fmla="val -65356"/>
                  <a:gd name="adj2" fmla="val 77478"/>
                </a:avLst>
              </a:prstGeom>
              <a:blipFill>
                <a:blip r:embed="rId3"/>
                <a:stretch>
                  <a:fillRect t="-7556"/>
                </a:stretch>
              </a:blipFill>
            </p:spPr>
            <p:txBody>
              <a:bodyPr/>
              <a:lstStyle/>
              <a:p>
                <a:r>
                  <a:rPr lang="en-US">
                    <a:noFill/>
                  </a:rPr>
                  <a:t> </a:t>
                </a:r>
              </a:p>
            </p:txBody>
          </p:sp>
        </mc:Fallback>
      </mc:AlternateContent>
      <p:sp>
        <p:nvSpPr>
          <p:cNvPr id="5" name="Speech Bubble: Rectangle 4">
            <a:extLst>
              <a:ext uri="{FF2B5EF4-FFF2-40B4-BE49-F238E27FC236}">
                <a16:creationId xmlns:a16="http://schemas.microsoft.com/office/drawing/2014/main" id="{C20F5B7B-94BD-4947-9FA0-64BEC7DD08F1}"/>
              </a:ext>
            </a:extLst>
          </p:cNvPr>
          <p:cNvSpPr/>
          <p:nvPr/>
        </p:nvSpPr>
        <p:spPr>
          <a:xfrm>
            <a:off x="8976196" y="2429226"/>
            <a:ext cx="2276522" cy="1059024"/>
          </a:xfrm>
          <a:prstGeom prst="wedgeRectCallout">
            <a:avLst>
              <a:gd name="adj1" fmla="val -26310"/>
              <a:gd name="adj2" fmla="val -599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One of the subexpressions inside </a:t>
            </a:r>
            <a:r>
              <a:rPr lang="en-US" sz="2400" dirty="0" err="1"/>
              <a:t>parens</a:t>
            </a:r>
            <a:endParaRPr lang="en-US" sz="2400" dirty="0"/>
          </a:p>
        </p:txBody>
      </p:sp>
    </p:spTree>
    <p:extLst>
      <p:ext uri="{BB962C8B-B14F-4D97-AF65-F5344CB8AC3E}">
        <p14:creationId xmlns:p14="http://schemas.microsoft.com/office/powerpoint/2010/main" val="401295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ED03E-096D-487F-B2D2-B0C72546D975}"/>
              </a:ext>
            </a:extLst>
          </p:cNvPr>
          <p:cNvSpPr>
            <a:spLocks noGrp="1"/>
          </p:cNvSpPr>
          <p:nvPr>
            <p:ph type="title"/>
          </p:nvPr>
        </p:nvSpPr>
        <p:spPr/>
        <p:txBody>
          <a:bodyPr/>
          <a:lstStyle/>
          <a:p>
            <a:r>
              <a:rPr lang="en-US" dirty="0"/>
              <a:t>Dealing with NP-hardness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F73109-5C0B-482C-A0DA-BF5282569BA7}"/>
                  </a:ext>
                </a:extLst>
              </p:cNvPr>
              <p:cNvSpPr>
                <a:spLocks noGrp="1"/>
              </p:cNvSpPr>
              <p:nvPr>
                <p:ph idx="1"/>
              </p:nvPr>
            </p:nvSpPr>
            <p:spPr/>
            <p:txBody>
              <a:bodyPr/>
              <a:lstStyle/>
              <a:p>
                <a:r>
                  <a:rPr lang="en-US" dirty="0"/>
                  <a:t>Thousands of times someone has wanted to find an efficient algorithm for a problem…</a:t>
                </a:r>
              </a:p>
              <a:p>
                <a:r>
                  <a:rPr lang="en-US" dirty="0"/>
                  <a:t>…only to realize that the problem was NP-hard.</a:t>
                </a:r>
              </a:p>
              <a:p>
                <a:endParaRPr lang="en-US" dirty="0"/>
              </a:p>
              <a:p>
                <a:r>
                  <a:rPr lang="en-US" dirty="0"/>
                  <a:t>Takeaway 1:</a:t>
                </a:r>
              </a:p>
              <a:p>
                <a:r>
                  <a:rPr lang="en-US" dirty="0"/>
                  <a:t>Even though we haven’t proven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a14:m>
                <a:r>
                  <a:rPr lang="en-US" dirty="0"/>
                  <a:t> (i.e. we haven’t proven any of these problems </a:t>
                </a:r>
                <a:r>
                  <a:rPr lang="en-US" b="1" dirty="0"/>
                  <a:t>don’t </a:t>
                </a:r>
                <a:r>
                  <a:rPr lang="en-US" dirty="0"/>
                  <a:t>have an efficient algorithm), this is good evidence that we shouldn’t by trying to solve </a:t>
                </a:r>
                <a14:m>
                  <m:oMath xmlns:m="http://schemas.openxmlformats.org/officeDocument/2006/math">
                    <m:r>
                      <a:rPr lang="en-US" b="0" i="1" smtClean="0">
                        <a:latin typeface="Cambria Math" panose="02040503050406030204" pitchFamily="18" charset="0"/>
                      </a:rPr>
                      <m:t>𝑁𝑃</m:t>
                    </m:r>
                  </m:oMath>
                </a14:m>
                <a:r>
                  <a:rPr lang="en-US" dirty="0"/>
                  <a:t>-hard problems.</a:t>
                </a:r>
              </a:p>
              <a:p>
                <a:r>
                  <a:rPr lang="en-US" dirty="0"/>
                  <a:t>It’s probably not just a matter of finding the “right representation”/”right angle on the problem” we’ve tried a few thousand of them.</a:t>
                </a:r>
              </a:p>
            </p:txBody>
          </p:sp>
        </mc:Choice>
        <mc:Fallback xmlns="">
          <p:sp>
            <p:nvSpPr>
              <p:cNvPr id="3" name="Content Placeholder 2">
                <a:extLst>
                  <a:ext uri="{FF2B5EF4-FFF2-40B4-BE49-F238E27FC236}">
                    <a16:creationId xmlns:a16="http://schemas.microsoft.com/office/drawing/2014/main" id="{87F73109-5C0B-482C-A0DA-BF5282569BA7}"/>
                  </a:ext>
                </a:extLst>
              </p:cNvPr>
              <p:cNvSpPr>
                <a:spLocks noGrp="1" noRot="1" noChangeAspect="1" noMove="1" noResize="1" noEditPoints="1" noAdjustHandles="1" noChangeArrowheads="1" noChangeShapeType="1" noTextEdit="1"/>
              </p:cNvSpPr>
              <p:nvPr>
                <p:ph idx="1"/>
              </p:nvPr>
            </p:nvSpPr>
            <p:spPr>
              <a:blipFill>
                <a:blip r:embed="rId2"/>
                <a:stretch>
                  <a:fillRect l="-708" t="-2138" r="-1906" b="-3019"/>
                </a:stretch>
              </a:blipFill>
            </p:spPr>
            <p:txBody>
              <a:bodyPr/>
              <a:lstStyle/>
              <a:p>
                <a:r>
                  <a:rPr lang="en-US">
                    <a:noFill/>
                  </a:rPr>
                  <a:t> </a:t>
                </a:r>
              </a:p>
            </p:txBody>
          </p:sp>
        </mc:Fallback>
      </mc:AlternateContent>
    </p:spTree>
    <p:extLst>
      <p:ext uri="{BB962C8B-B14F-4D97-AF65-F5344CB8AC3E}">
        <p14:creationId xmlns:p14="http://schemas.microsoft.com/office/powerpoint/2010/main" val="9282961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ED03E-096D-487F-B2D2-B0C72546D975}"/>
              </a:ext>
            </a:extLst>
          </p:cNvPr>
          <p:cNvSpPr>
            <a:spLocks noGrp="1"/>
          </p:cNvSpPr>
          <p:nvPr>
            <p:ph type="title"/>
          </p:nvPr>
        </p:nvSpPr>
        <p:spPr/>
        <p:txBody>
          <a:bodyPr/>
          <a:lstStyle/>
          <a:p>
            <a:r>
              <a:rPr lang="en-US" dirty="0"/>
              <a:t>Dealing with NP-hardness</a:t>
            </a:r>
          </a:p>
        </p:txBody>
      </p:sp>
      <p:sp>
        <p:nvSpPr>
          <p:cNvPr id="3" name="Content Placeholder 2">
            <a:extLst>
              <a:ext uri="{FF2B5EF4-FFF2-40B4-BE49-F238E27FC236}">
                <a16:creationId xmlns:a16="http://schemas.microsoft.com/office/drawing/2014/main" id="{87F73109-5C0B-482C-A0DA-BF5282569BA7}"/>
              </a:ext>
            </a:extLst>
          </p:cNvPr>
          <p:cNvSpPr>
            <a:spLocks noGrp="1"/>
          </p:cNvSpPr>
          <p:nvPr>
            <p:ph idx="1"/>
          </p:nvPr>
        </p:nvSpPr>
        <p:spPr/>
        <p:txBody>
          <a:bodyPr/>
          <a:lstStyle/>
          <a:p>
            <a:r>
              <a:rPr lang="en-US" dirty="0"/>
              <a:t>Thousands of times someone has wanted to find an efficient algorithm for a problem…</a:t>
            </a:r>
          </a:p>
          <a:p>
            <a:r>
              <a:rPr lang="en-US" dirty="0"/>
              <a:t>…only to realize that the problem was NP-hard.</a:t>
            </a:r>
          </a:p>
          <a:p>
            <a:endParaRPr lang="en-US" dirty="0"/>
          </a:p>
          <a:p>
            <a:r>
              <a:rPr lang="en-US" dirty="0"/>
              <a:t>Takeaway 2:</a:t>
            </a:r>
          </a:p>
          <a:p>
            <a:r>
              <a:rPr lang="en-US" dirty="0"/>
              <a:t>Sooner or later it will happen to one of you.</a:t>
            </a:r>
          </a:p>
          <a:p>
            <a:r>
              <a:rPr lang="en-US" dirty="0"/>
              <a:t>What do you do if you think your problem is NP-complete?</a:t>
            </a:r>
          </a:p>
        </p:txBody>
      </p:sp>
    </p:spTree>
    <p:extLst>
      <p:ext uri="{BB962C8B-B14F-4D97-AF65-F5344CB8AC3E}">
        <p14:creationId xmlns:p14="http://schemas.microsoft.com/office/powerpoint/2010/main" val="13133669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4D613-75AB-4358-B3B5-AD03548FA340}"/>
              </a:ext>
            </a:extLst>
          </p:cNvPr>
          <p:cNvSpPr>
            <a:spLocks noGrp="1"/>
          </p:cNvSpPr>
          <p:nvPr>
            <p:ph type="title"/>
          </p:nvPr>
        </p:nvSpPr>
        <p:spPr/>
        <p:txBody>
          <a:bodyPr/>
          <a:lstStyle/>
          <a:p>
            <a:r>
              <a:rPr lang="en-US" dirty="0"/>
              <a:t>Dealing with NP-hardness</a:t>
            </a:r>
          </a:p>
        </p:txBody>
      </p:sp>
      <p:sp>
        <p:nvSpPr>
          <p:cNvPr id="3" name="Content Placeholder 2">
            <a:extLst>
              <a:ext uri="{FF2B5EF4-FFF2-40B4-BE49-F238E27FC236}">
                <a16:creationId xmlns:a16="http://schemas.microsoft.com/office/drawing/2014/main" id="{232D4CFF-615A-4C4E-8F89-DAC95CF7B0E2}"/>
              </a:ext>
            </a:extLst>
          </p:cNvPr>
          <p:cNvSpPr>
            <a:spLocks noGrp="1"/>
          </p:cNvSpPr>
          <p:nvPr>
            <p:ph idx="1"/>
          </p:nvPr>
        </p:nvSpPr>
        <p:spPr>
          <a:xfrm>
            <a:off x="575240" y="1463857"/>
            <a:ext cx="11187258" cy="4845504"/>
          </a:xfrm>
        </p:spPr>
        <p:txBody>
          <a:bodyPr>
            <a:normAutofit/>
          </a:bodyPr>
          <a:lstStyle/>
          <a:p>
            <a:r>
              <a:rPr lang="en-US" sz="2400" dirty="0"/>
              <a:t>You just started your new job at Amazon. Your boss asks you to look into the following problem</a:t>
            </a:r>
          </a:p>
          <a:p>
            <a:r>
              <a:rPr lang="en-US" sz="2400" dirty="0"/>
              <a:t>You have a graph, each vertex is where a specific truck has to do a delivery. </a:t>
            </a:r>
            <a:br>
              <a:rPr lang="en-US" sz="2400" dirty="0"/>
            </a:br>
            <a:r>
              <a:rPr lang="en-US" sz="2400" dirty="0"/>
              <a:t>Starting from the warehouse, how do you make all the deliveries and return to the warehouse using the minimum amount of gas.</a:t>
            </a:r>
          </a:p>
          <a:p>
            <a:endParaRPr lang="en-US" sz="2400" dirty="0"/>
          </a:p>
          <a:p>
            <a:endParaRPr lang="en-US" sz="2400" dirty="0"/>
          </a:p>
          <a:p>
            <a:endParaRPr lang="en-US" sz="2400" dirty="0"/>
          </a:p>
        </p:txBody>
      </p:sp>
      <p:sp>
        <p:nvSpPr>
          <p:cNvPr id="5" name="Slide Number Placeholder 4">
            <a:extLst>
              <a:ext uri="{FF2B5EF4-FFF2-40B4-BE49-F238E27FC236}">
                <a16:creationId xmlns:a16="http://schemas.microsoft.com/office/drawing/2014/main" id="{0E0852E5-C317-455A-ACF5-03666875A529}"/>
              </a:ext>
            </a:extLst>
          </p:cNvPr>
          <p:cNvSpPr>
            <a:spLocks noGrp="1"/>
          </p:cNvSpPr>
          <p:nvPr>
            <p:ph type="sldNum" sz="quarter" idx="12"/>
          </p:nvPr>
        </p:nvSpPr>
        <p:spPr/>
        <p:txBody>
          <a:bodyPr/>
          <a:lstStyle/>
          <a:p>
            <a:fld id="{64B20650-8027-43D4-AFF5-7B5B1208C986}" type="slidenum">
              <a:rPr lang="en-US" smtClean="0"/>
              <a:t>52</a:t>
            </a:fld>
            <a:endParaRPr lang="en-US"/>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D9BF559-B041-45EE-9476-AB62CC6A020E}"/>
                  </a:ext>
                </a:extLst>
              </p:cNvPr>
              <p:cNvSpPr/>
              <p:nvPr/>
            </p:nvSpPr>
            <p:spPr>
              <a:xfrm>
                <a:off x="586669" y="3502093"/>
                <a:ext cx="10335759" cy="177856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weighted graph, find a tour (a walk that visits every vertex and returns to its start) of weight at most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6" name="Rectangle 5">
                <a:extLst>
                  <a:ext uri="{FF2B5EF4-FFF2-40B4-BE49-F238E27FC236}">
                    <a16:creationId xmlns:a16="http://schemas.microsoft.com/office/drawing/2014/main" id="{7D9BF559-B041-45EE-9476-AB62CC6A020E}"/>
                  </a:ext>
                </a:extLst>
              </p:cNvPr>
              <p:cNvSpPr>
                <a:spLocks noRot="1" noChangeAspect="1" noMove="1" noResize="1" noEditPoints="1" noAdjustHandles="1" noChangeArrowheads="1" noChangeShapeType="1" noTextEdit="1"/>
              </p:cNvSpPr>
              <p:nvPr/>
            </p:nvSpPr>
            <p:spPr>
              <a:xfrm>
                <a:off x="586669" y="3502093"/>
                <a:ext cx="10335759" cy="1778567"/>
              </a:xfrm>
              <a:prstGeom prst="rect">
                <a:avLst/>
              </a:prstGeom>
              <a:blipFill>
                <a:blip r:embed="rId2"/>
                <a:stretch>
                  <a:fillRect l="-1179" r="-825"/>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F806EDEC-A15B-41A0-AD46-5A91EA84C053}"/>
              </a:ext>
            </a:extLst>
          </p:cNvPr>
          <p:cNvSpPr/>
          <p:nvPr/>
        </p:nvSpPr>
        <p:spPr>
          <a:xfrm>
            <a:off x="586669" y="3502094"/>
            <a:ext cx="10335759" cy="589846"/>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Traveling Salesperson</a:t>
            </a:r>
          </a:p>
        </p:txBody>
      </p:sp>
    </p:spTree>
    <p:extLst>
      <p:ext uri="{BB962C8B-B14F-4D97-AF65-F5344CB8AC3E}">
        <p14:creationId xmlns:p14="http://schemas.microsoft.com/office/powerpoint/2010/main" val="47821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12B8C41-D34E-4B5D-AEE7-1FC03F01EA01}"/>
                  </a:ext>
                </a:extLst>
              </p:cNvPr>
              <p:cNvSpPr>
                <a:spLocks noGrp="1"/>
              </p:cNvSpPr>
              <p:nvPr>
                <p:ph type="title"/>
              </p:nvPr>
            </p:nvSpPr>
            <p:spPr/>
            <p:txBody>
              <a:bodyPr>
                <a:normAutofit fontScale="90000"/>
              </a:bodyPr>
              <a:lstStyle/>
              <a:p>
                <a:r>
                  <a:rPr lang="en-US" dirty="0"/>
                  <a:t>Step 1: Make sure your problem is really </a:t>
                </a:r>
                <a14:m>
                  <m:oMath xmlns:m="http://schemas.openxmlformats.org/officeDocument/2006/math">
                    <m:r>
                      <a:rPr lang="en-US" b="0" i="1" smtClean="0">
                        <a:latin typeface="Cambria Math" panose="02040503050406030204" pitchFamily="18" charset="0"/>
                      </a:rPr>
                      <m:t>𝑁𝑃</m:t>
                    </m:r>
                  </m:oMath>
                </a14:m>
                <a:r>
                  <a:rPr lang="en-US" dirty="0"/>
                  <a:t>-hard</a:t>
                </a:r>
              </a:p>
            </p:txBody>
          </p:sp>
        </mc:Choice>
        <mc:Fallback xmlns="">
          <p:sp>
            <p:nvSpPr>
              <p:cNvPr id="2" name="Title 1">
                <a:extLst>
                  <a:ext uri="{FF2B5EF4-FFF2-40B4-BE49-F238E27FC236}">
                    <a16:creationId xmlns:a16="http://schemas.microsoft.com/office/drawing/2014/main" id="{112B8C41-D34E-4B5D-AEE7-1FC03F01EA01}"/>
                  </a:ext>
                </a:extLst>
              </p:cNvPr>
              <p:cNvSpPr>
                <a:spLocks noGrp="1" noRot="1" noChangeAspect="1" noMove="1" noResize="1" noEditPoints="1" noAdjustHandles="1" noChangeArrowheads="1" noChangeShapeType="1" noTextEdit="1"/>
              </p:cNvSpPr>
              <p:nvPr>
                <p:ph type="title"/>
              </p:nvPr>
            </p:nvSpPr>
            <p:spPr>
              <a:blipFill>
                <a:blip r:embed="rId2"/>
                <a:stretch>
                  <a:fillRect l="-1906" t="-25150" b="-281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13ED8F-299F-4092-9A70-188B84AA0BCF}"/>
                  </a:ext>
                </a:extLst>
              </p:cNvPr>
              <p:cNvSpPr>
                <a:spLocks noGrp="1"/>
              </p:cNvSpPr>
              <p:nvPr>
                <p:ph idx="1"/>
              </p:nvPr>
            </p:nvSpPr>
            <p:spPr/>
            <p:txBody>
              <a:bodyPr>
                <a:normAutofit/>
              </a:bodyPr>
              <a:lstStyle/>
              <a:p>
                <a:r>
                  <a:rPr lang="en-US" dirty="0"/>
                  <a:t>Understand </a:t>
                </a:r>
                <a:r>
                  <a:rPr lang="en-US" b="1" dirty="0"/>
                  <a:t>exactly </a:t>
                </a:r>
                <a:r>
                  <a:rPr lang="en-US" dirty="0"/>
                  <a:t>what your inputs and outputs are. </a:t>
                </a:r>
                <a:endParaRPr lang="en-US" b="1" dirty="0"/>
              </a:p>
              <a:p>
                <a14:m>
                  <m:oMath xmlns:m="http://schemas.openxmlformats.org/officeDocument/2006/math">
                    <m:r>
                      <a:rPr lang="en-US" b="0" i="1" smtClean="0">
                        <a:latin typeface="Cambria Math" panose="02040503050406030204" pitchFamily="18" charset="0"/>
                      </a:rPr>
                      <m:t>2</m:t>
                    </m:r>
                  </m:oMath>
                </a14:m>
                <a:r>
                  <a:rPr lang="en-US" dirty="0"/>
                  <a:t>-coloring and </a:t>
                </a:r>
                <a14:m>
                  <m:oMath xmlns:m="http://schemas.openxmlformats.org/officeDocument/2006/math">
                    <m:r>
                      <a:rPr lang="en-US" b="0" i="1" smtClean="0">
                        <a:latin typeface="Cambria Math" panose="02040503050406030204" pitchFamily="18" charset="0"/>
                      </a:rPr>
                      <m:t>3</m:t>
                    </m:r>
                  </m:oMath>
                </a14:m>
                <a:r>
                  <a:rPr lang="en-US" dirty="0"/>
                  <a:t>-coloring are very different.</a:t>
                </a:r>
              </a:p>
              <a:p>
                <a:r>
                  <a:rPr lang="en-US" dirty="0"/>
                  <a:t>Finding a vertex cover of a general graph is </a:t>
                </a:r>
                <a14:m>
                  <m:oMath xmlns:m="http://schemas.openxmlformats.org/officeDocument/2006/math">
                    <m:r>
                      <a:rPr lang="en-US" b="0" i="1" smtClean="0">
                        <a:latin typeface="Cambria Math" panose="02040503050406030204" pitchFamily="18" charset="0"/>
                      </a:rPr>
                      <m:t>𝑁𝑃</m:t>
                    </m:r>
                  </m:oMath>
                </a14:m>
                <a:r>
                  <a:rPr lang="en-US" dirty="0"/>
                  <a:t>-hard. Finding a vertex cover of a bipartite graph can be done in multiple very efficient ways.</a:t>
                </a:r>
              </a:p>
              <a:p>
                <a:endParaRPr lang="en-US" dirty="0"/>
              </a:p>
              <a:p>
                <a:r>
                  <a:rPr lang="en-US" dirty="0"/>
                  <a:t>Understand </a:t>
                </a:r>
                <a:r>
                  <a:rPr lang="en-US" b="1" dirty="0"/>
                  <a:t>exactly </a:t>
                </a:r>
                <a:r>
                  <a:rPr lang="en-US" dirty="0"/>
                  <a:t>what you’re being asked to solve. </a:t>
                </a:r>
                <a:br>
                  <a:rPr lang="en-US" dirty="0"/>
                </a:br>
                <a:r>
                  <a:rPr lang="en-US" dirty="0"/>
                  <a:t>Realizing you’re trying to solve a problem on a tree instead of a general graph almost always makes DP possible. </a:t>
                </a:r>
                <a:br>
                  <a:rPr lang="en-US" dirty="0"/>
                </a:br>
                <a:r>
                  <a:rPr lang="en-US" dirty="0"/>
                  <a:t>Are your constraints linear (can you use an LP)? </a:t>
                </a:r>
                <a:br>
                  <a:rPr lang="en-US" dirty="0"/>
                </a:br>
                <a:r>
                  <a:rPr lang="en-US" dirty="0"/>
                  <a:t>Are your constraints simple (are you solving </a:t>
                </a:r>
                <a14:m>
                  <m:oMath xmlns:m="http://schemas.openxmlformats.org/officeDocument/2006/math">
                    <m:r>
                      <a:rPr lang="en-US" b="0" i="1" smtClean="0">
                        <a:latin typeface="Cambria Math" panose="02040503050406030204" pitchFamily="18" charset="0"/>
                      </a:rPr>
                      <m:t>2</m:t>
                    </m:r>
                  </m:oMath>
                </a14:m>
                <a:r>
                  <a:rPr lang="en-US" dirty="0"/>
                  <a:t>SAT instead of </a:t>
                </a:r>
                <a14:m>
                  <m:oMath xmlns:m="http://schemas.openxmlformats.org/officeDocument/2006/math">
                    <m:r>
                      <a:rPr lang="en-US" b="0" i="1" smtClean="0">
                        <a:latin typeface="Cambria Math" panose="02040503050406030204" pitchFamily="18" charset="0"/>
                      </a:rPr>
                      <m:t>3</m:t>
                    </m:r>
                  </m:oMath>
                </a14:m>
                <a:r>
                  <a:rPr lang="en-US" dirty="0"/>
                  <a:t>SAT)?</a:t>
                </a:r>
              </a:p>
            </p:txBody>
          </p:sp>
        </mc:Choice>
        <mc:Fallback xmlns="">
          <p:sp>
            <p:nvSpPr>
              <p:cNvPr id="3" name="Content Placeholder 2">
                <a:extLst>
                  <a:ext uri="{FF2B5EF4-FFF2-40B4-BE49-F238E27FC236}">
                    <a16:creationId xmlns:a16="http://schemas.microsoft.com/office/drawing/2014/main" id="{B713ED8F-299F-4092-9A70-188B84AA0BCF}"/>
                  </a:ext>
                </a:extLst>
              </p:cNvPr>
              <p:cNvSpPr>
                <a:spLocks noGrp="1" noRot="1" noChangeAspect="1" noMove="1" noResize="1" noEditPoints="1" noAdjustHandles="1" noChangeArrowheads="1" noChangeShapeType="1" noTextEdit="1"/>
              </p:cNvSpPr>
              <p:nvPr>
                <p:ph idx="1"/>
              </p:nvPr>
            </p:nvSpPr>
            <p:spPr>
              <a:blipFill>
                <a:blip r:embed="rId3"/>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10230044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15EBB-71C1-48EE-B62C-59A6F93AAD0C}"/>
              </a:ext>
            </a:extLst>
          </p:cNvPr>
          <p:cNvSpPr>
            <a:spLocks noGrp="1"/>
          </p:cNvSpPr>
          <p:nvPr>
            <p:ph type="title"/>
          </p:nvPr>
        </p:nvSpPr>
        <p:spPr/>
        <p:txBody>
          <a:bodyPr/>
          <a:lstStyle/>
          <a:p>
            <a:r>
              <a:rPr lang="en-US" dirty="0"/>
              <a:t>Step 2: It still looks hard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5906E9A-6267-4EA7-BA8D-C30F68703135}"/>
                  </a:ext>
                </a:extLst>
              </p:cNvPr>
              <p:cNvSpPr>
                <a:spLocks noGrp="1"/>
              </p:cNvSpPr>
              <p:nvPr>
                <p:ph idx="1"/>
              </p:nvPr>
            </p:nvSpPr>
            <p:spPr/>
            <p:txBody>
              <a:bodyPr/>
              <a:lstStyle/>
              <a:p>
                <a:r>
                  <a:rPr lang="en-US" dirty="0"/>
                  <a:t>Now that you know exactly what you’re trying to solve, and you still can’t solve it…</a:t>
                </a:r>
              </a:p>
              <a:p>
                <a:endParaRPr lang="en-US" dirty="0"/>
              </a:p>
              <a:p>
                <a:r>
                  <a:rPr lang="en-US" dirty="0"/>
                  <a:t>Next try to prove hardness (i.e. do a reduction).</a:t>
                </a:r>
                <a:br>
                  <a:rPr lang="en-US" dirty="0"/>
                </a:br>
                <a:br>
                  <a:rPr lang="en-US" dirty="0"/>
                </a:br>
                <a:r>
                  <a:rPr lang="en-US" b="1" dirty="0"/>
                  <a:t>Usually </a:t>
                </a:r>
                <a:r>
                  <a:rPr lang="en-US" dirty="0"/>
                  <a:t>there’s a similar problem you can convert from! </a:t>
                </a:r>
              </a:p>
              <a:p>
                <a:r>
                  <a:rPr lang="en-US" dirty="0"/>
                  <a:t>It’s easier to do a reduction from </a:t>
                </a:r>
                <a14:m>
                  <m:oMath xmlns:m="http://schemas.openxmlformats.org/officeDocument/2006/math">
                    <m:r>
                      <a:rPr lang="en-US" b="0" i="1" smtClean="0">
                        <a:latin typeface="Cambria Math" panose="02040503050406030204" pitchFamily="18" charset="0"/>
                      </a:rPr>
                      <m:t>3</m:t>
                    </m:r>
                  </m:oMath>
                </a14:m>
                <a:r>
                  <a:rPr lang="en-US" dirty="0"/>
                  <a:t>-coloring to </a:t>
                </a:r>
                <a14:m>
                  <m:oMath xmlns:m="http://schemas.openxmlformats.org/officeDocument/2006/math">
                    <m:r>
                      <a:rPr lang="en-US" b="0" i="1" smtClean="0">
                        <a:latin typeface="Cambria Math" panose="02040503050406030204" pitchFamily="18" charset="0"/>
                      </a:rPr>
                      <m:t>5</m:t>
                    </m:r>
                  </m:oMath>
                </a14:m>
                <a:r>
                  <a:rPr lang="en-US" dirty="0"/>
                  <a:t>-coloring than from Hamiltonian Path to </a:t>
                </a:r>
                <a14:m>
                  <m:oMath xmlns:m="http://schemas.openxmlformats.org/officeDocument/2006/math">
                    <m:r>
                      <a:rPr lang="en-US" b="0" i="1" smtClean="0">
                        <a:latin typeface="Cambria Math" panose="02040503050406030204" pitchFamily="18" charset="0"/>
                      </a:rPr>
                      <m:t>5</m:t>
                    </m:r>
                  </m:oMath>
                </a14:m>
                <a:r>
                  <a:rPr lang="en-US" dirty="0"/>
                  <a:t>-coloring.</a:t>
                </a:r>
              </a:p>
              <a:p>
                <a:r>
                  <a:rPr lang="en-US" dirty="0"/>
                  <a:t>Both reductions </a:t>
                </a:r>
                <a:r>
                  <a:rPr lang="en-US" b="1" dirty="0"/>
                  <a:t>exist </a:t>
                </a:r>
                <a:r>
                  <a:rPr lang="en-US" dirty="0"/>
                  <a:t>but there’s no need to flex here, look up a list of NP-complete problems and see what’s similar looking. </a:t>
                </a:r>
                <a:endParaRPr lang="en-US" b="1" dirty="0"/>
              </a:p>
            </p:txBody>
          </p:sp>
        </mc:Choice>
        <mc:Fallback xmlns="">
          <p:sp>
            <p:nvSpPr>
              <p:cNvPr id="3" name="Content Placeholder 2">
                <a:extLst>
                  <a:ext uri="{FF2B5EF4-FFF2-40B4-BE49-F238E27FC236}">
                    <a16:creationId xmlns:a16="http://schemas.microsoft.com/office/drawing/2014/main" id="{45906E9A-6267-4EA7-BA8D-C30F68703135}"/>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2899680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B6B7B-C953-46BF-A8F9-38A469C44043}"/>
              </a:ext>
            </a:extLst>
          </p:cNvPr>
          <p:cNvSpPr>
            <a:spLocks noGrp="1"/>
          </p:cNvSpPr>
          <p:nvPr>
            <p:ph type="title"/>
          </p:nvPr>
        </p:nvSpPr>
        <p:spPr/>
        <p:txBody>
          <a:bodyPr/>
          <a:lstStyle/>
          <a:p>
            <a:r>
              <a:rPr lang="en-US" dirty="0"/>
              <a:t>Step 3: ???</a:t>
            </a:r>
          </a:p>
        </p:txBody>
      </p:sp>
      <p:sp>
        <p:nvSpPr>
          <p:cNvPr id="3" name="Content Placeholder 2">
            <a:extLst>
              <a:ext uri="{FF2B5EF4-FFF2-40B4-BE49-F238E27FC236}">
                <a16:creationId xmlns:a16="http://schemas.microsoft.com/office/drawing/2014/main" id="{DD169413-BFD2-46BE-989A-3FA1D4C5FD8D}"/>
              </a:ext>
            </a:extLst>
          </p:cNvPr>
          <p:cNvSpPr>
            <a:spLocks noGrp="1"/>
          </p:cNvSpPr>
          <p:nvPr>
            <p:ph idx="1"/>
          </p:nvPr>
        </p:nvSpPr>
        <p:spPr/>
        <p:txBody>
          <a:bodyPr/>
          <a:lstStyle/>
          <a:p>
            <a:r>
              <a:rPr lang="en-US" dirty="0"/>
              <a:t>So you go to your boss and say</a:t>
            </a:r>
          </a:p>
          <a:p>
            <a:r>
              <a:rPr lang="en-US" dirty="0"/>
              <a:t>“Sorry, problem’s NP-hard. I proved it.”</a:t>
            </a:r>
          </a:p>
          <a:p>
            <a:endParaRPr lang="en-US" dirty="0"/>
          </a:p>
          <a:p>
            <a:r>
              <a:rPr lang="en-US" dirty="0"/>
              <a:t>And your boss says:</a:t>
            </a:r>
          </a:p>
          <a:p>
            <a:r>
              <a:rPr lang="en-US" dirty="0"/>
              <a:t>“that’s a cool proof and all, but really. We need to tell the drivers where to go tomorrow…and we need to use less gas.</a:t>
            </a:r>
          </a:p>
        </p:txBody>
      </p:sp>
    </p:spTree>
    <p:extLst>
      <p:ext uri="{BB962C8B-B14F-4D97-AF65-F5344CB8AC3E}">
        <p14:creationId xmlns:p14="http://schemas.microsoft.com/office/powerpoint/2010/main" val="336632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95E60516-1657-4326-8433-1D09E38EE185}"/>
                  </a:ext>
                </a:extLst>
              </p:cNvPr>
              <p:cNvSpPr>
                <a:spLocks noGrp="1"/>
              </p:cNvSpPr>
              <p:nvPr>
                <p:ph type="title"/>
              </p:nvPr>
            </p:nvSpPr>
            <p:spPr/>
            <p:txBody>
              <a:bodyPr/>
              <a:lstStyle/>
              <a:p>
                <a:r>
                  <a:rPr lang="en-US" dirty="0"/>
                  <a:t>Step </a:t>
                </a:r>
                <a14:m>
                  <m:oMath xmlns:m="http://schemas.openxmlformats.org/officeDocument/2006/math">
                    <m:r>
                      <a:rPr lang="en-US" b="0" i="1" smtClean="0">
                        <a:latin typeface="Cambria Math" panose="02040503050406030204" pitchFamily="18" charset="0"/>
                      </a:rPr>
                      <m:t>3</m:t>
                    </m:r>
                    <m:r>
                      <a:rPr lang="en-US" b="0" i="0" smtClean="0">
                        <a:latin typeface="Cambria Math" panose="02040503050406030204" pitchFamily="18" charset="0"/>
                      </a:rPr>
                      <m:t>:</m:t>
                    </m:r>
                  </m:oMath>
                </a14:m>
                <a:r>
                  <a:rPr lang="en-US" dirty="0"/>
                  <a:t> Bandaids</a:t>
                </a:r>
              </a:p>
            </p:txBody>
          </p:sp>
        </mc:Choice>
        <mc:Fallback xmlns="">
          <p:sp>
            <p:nvSpPr>
              <p:cNvPr id="2" name="Title 1">
                <a:extLst>
                  <a:ext uri="{FF2B5EF4-FFF2-40B4-BE49-F238E27FC236}">
                    <a16:creationId xmlns:a16="http://schemas.microsoft.com/office/drawing/2014/main" id="{95E60516-1657-4326-8433-1D09E38EE185}"/>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F6BDE8B-7B44-423D-BD6C-B42E0222391D}"/>
                  </a:ext>
                </a:extLst>
              </p:cNvPr>
              <p:cNvSpPr>
                <a:spLocks noGrp="1"/>
              </p:cNvSpPr>
              <p:nvPr>
                <p:ph idx="1"/>
              </p:nvPr>
            </p:nvSpPr>
            <p:spPr/>
            <p:txBody>
              <a:bodyPr/>
              <a:lstStyle/>
              <a:p>
                <a:r>
                  <a:rPr lang="en-US" dirty="0"/>
                  <a:t>Can you write your problem as a </a:t>
                </a:r>
                <a14:m>
                  <m:oMath xmlns:m="http://schemas.openxmlformats.org/officeDocument/2006/math">
                    <m:r>
                      <a:rPr lang="en-US" b="0" i="1" smtClean="0">
                        <a:latin typeface="Cambria Math" panose="02040503050406030204" pitchFamily="18" charset="0"/>
                      </a:rPr>
                      <m:t>𝑆𝐴𝑇</m:t>
                    </m:r>
                  </m:oMath>
                </a14:m>
                <a:r>
                  <a:rPr lang="en-US" dirty="0"/>
                  <a:t> instance?</a:t>
                </a:r>
              </a:p>
              <a:p>
                <a:pPr lvl="1"/>
                <a:r>
                  <a:rPr lang="en-US" dirty="0"/>
                  <a:t>Ok, you definitely can if it’s in </a:t>
                </a:r>
                <a14:m>
                  <m:oMath xmlns:m="http://schemas.openxmlformats.org/officeDocument/2006/math">
                    <m:r>
                      <a:rPr lang="en-US" b="0" i="1" smtClean="0">
                        <a:latin typeface="Cambria Math" panose="02040503050406030204" pitchFamily="18" charset="0"/>
                      </a:rPr>
                      <m:t>𝑁𝑃</m:t>
                    </m:r>
                  </m:oMath>
                </a14:m>
                <a:r>
                  <a:rPr lang="en-US" dirty="0"/>
                  <a:t>, that’s what </a:t>
                </a:r>
                <a14:m>
                  <m:oMath xmlns:m="http://schemas.openxmlformats.org/officeDocument/2006/math">
                    <m:r>
                      <a:rPr lang="en-US" b="0" i="1" smtClean="0">
                        <a:latin typeface="Cambria Math" panose="02040503050406030204" pitchFamily="18" charset="0"/>
                      </a:rPr>
                      <m:t>𝑁𝑃</m:t>
                    </m:r>
                  </m:oMath>
                </a14:m>
                <a:r>
                  <a:rPr lang="en-US" dirty="0"/>
                  <a:t>-hardness means…can you write it as a reasonably-sized SAT instance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oMath>
                </a14:m>
                <a:r>
                  <a:rPr lang="en-US" dirty="0"/>
                  <a:t> instead of </a:t>
                </a:r>
                <a14:m>
                  <m:oMath xmlns:m="http://schemas.openxmlformats.org/officeDocument/2006/math">
                    <m:r>
                      <a:rPr lang="en-US" b="0" i="1" smtClean="0">
                        <a:latin typeface="Cambria Math" panose="02040503050406030204" pitchFamily="18" charset="0"/>
                      </a:rPr>
                      <m:t>1000000</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100</m:t>
                        </m:r>
                      </m:sup>
                    </m:sSup>
                    <m:r>
                      <a:rPr lang="en-US" b="0" i="1" smtClean="0">
                        <a:latin typeface="Cambria Math" panose="02040503050406030204" pitchFamily="18" charset="0"/>
                      </a:rPr>
                      <m:t>)</m:t>
                    </m:r>
                  </m:oMath>
                </a14:m>
                <a:r>
                  <a:rPr lang="en-US" dirty="0"/>
                  <a:t>?</a:t>
                </a:r>
              </a:p>
              <a:p>
                <a:pPr lvl="1"/>
                <a:r>
                  <a:rPr lang="en-US" dirty="0"/>
                  <a:t>There are SAT libraries that </a:t>
                </a:r>
                <a:r>
                  <a:rPr lang="en-US" b="1" dirty="0"/>
                  <a:t>often </a:t>
                </a:r>
                <a:r>
                  <a:rPr lang="en-US" dirty="0"/>
                  <a:t>run pretty fast. In the worst-case they’re still exponential, but you don’t always hit the worst case!</a:t>
                </a:r>
              </a:p>
              <a:p>
                <a:r>
                  <a:rPr lang="en-US" dirty="0"/>
                  <a:t>Can you write your problem as an integer program? </a:t>
                </a:r>
              </a:p>
              <a:p>
                <a:pPr lvl="1"/>
                <a:r>
                  <a:rPr lang="en-US" dirty="0"/>
                  <a:t>Run an integer programming library and see what happens!</a:t>
                </a:r>
              </a:p>
              <a:p>
                <a:pPr lvl="1"/>
                <a:endParaRPr lang="en-US" dirty="0"/>
              </a:p>
              <a:p>
                <a:pPr lvl="1"/>
                <a:r>
                  <a:rPr lang="en-US" sz="2800" dirty="0"/>
                  <a:t>Can you write your problem as a graph problem?</a:t>
                </a:r>
              </a:p>
              <a:p>
                <a:pPr lvl="1"/>
                <a:r>
                  <a:rPr lang="en-US" dirty="0"/>
                  <a:t>Many are very well studied for “simple” graphs (e.g. “planar” graphs, ones that can be drawn on a piece of paper without edges crossing).</a:t>
                </a:r>
              </a:p>
            </p:txBody>
          </p:sp>
        </mc:Choice>
        <mc:Fallback xmlns="">
          <p:sp>
            <p:nvSpPr>
              <p:cNvPr id="3" name="Content Placeholder 2">
                <a:extLst>
                  <a:ext uri="{FF2B5EF4-FFF2-40B4-BE49-F238E27FC236}">
                    <a16:creationId xmlns:a16="http://schemas.microsoft.com/office/drawing/2014/main" id="{EF6BDE8B-7B44-423D-BD6C-B42E0222391D}"/>
                  </a:ext>
                </a:extLst>
              </p:cNvPr>
              <p:cNvSpPr>
                <a:spLocks noGrp="1" noRot="1" noChangeAspect="1" noMove="1" noResize="1" noEditPoints="1" noAdjustHandles="1" noChangeArrowheads="1" noChangeShapeType="1" noTextEdit="1"/>
              </p:cNvSpPr>
              <p:nvPr>
                <p:ph idx="1"/>
              </p:nvPr>
            </p:nvSpPr>
            <p:spPr>
              <a:blipFill>
                <a:blip r:embed="rId3"/>
                <a:stretch>
                  <a:fillRect l="-654" t="-2138" r="-708"/>
                </a:stretch>
              </a:blipFill>
            </p:spPr>
            <p:txBody>
              <a:bodyPr/>
              <a:lstStyle/>
              <a:p>
                <a:r>
                  <a:rPr lang="en-US">
                    <a:noFill/>
                  </a:rPr>
                  <a:t> </a:t>
                </a:r>
              </a:p>
            </p:txBody>
          </p:sp>
        </mc:Fallback>
      </mc:AlternateContent>
    </p:spTree>
    <p:extLst>
      <p:ext uri="{BB962C8B-B14F-4D97-AF65-F5344CB8AC3E}">
        <p14:creationId xmlns:p14="http://schemas.microsoft.com/office/powerpoint/2010/main" val="3849639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FF938-5BCE-449B-8AED-5869676A194F}"/>
              </a:ext>
            </a:extLst>
          </p:cNvPr>
          <p:cNvSpPr>
            <a:spLocks noGrp="1"/>
          </p:cNvSpPr>
          <p:nvPr>
            <p:ph type="title"/>
          </p:nvPr>
        </p:nvSpPr>
        <p:spPr/>
        <p:txBody>
          <a:bodyPr/>
          <a:lstStyle/>
          <a:p>
            <a:r>
              <a:rPr lang="en-US" dirty="0"/>
              <a:t>Step 4 – Permanent Solutions</a:t>
            </a:r>
          </a:p>
        </p:txBody>
      </p:sp>
      <p:sp>
        <p:nvSpPr>
          <p:cNvPr id="3" name="Content Placeholder 2">
            <a:extLst>
              <a:ext uri="{FF2B5EF4-FFF2-40B4-BE49-F238E27FC236}">
                <a16:creationId xmlns:a16="http://schemas.microsoft.com/office/drawing/2014/main" id="{22E7B7A7-6974-4598-B9BF-6A2795E15CE6}"/>
              </a:ext>
            </a:extLst>
          </p:cNvPr>
          <p:cNvSpPr>
            <a:spLocks noGrp="1"/>
          </p:cNvSpPr>
          <p:nvPr>
            <p:ph idx="1"/>
          </p:nvPr>
        </p:nvSpPr>
        <p:spPr/>
        <p:txBody>
          <a:bodyPr/>
          <a:lstStyle/>
          <a:p>
            <a:r>
              <a:rPr lang="en-US" dirty="0"/>
              <a:t>Those exponential time algorithms are great as band-aids. </a:t>
            </a:r>
          </a:p>
          <a:p>
            <a:endParaRPr lang="en-US" dirty="0"/>
          </a:p>
          <a:p>
            <a:r>
              <a:rPr lang="en-US" dirty="0"/>
              <a:t>If it’s a one-time thing, or just a “we’ll run this about once a week, if it takes too long once in a while no big deal” these are fine.</a:t>
            </a:r>
          </a:p>
          <a:p>
            <a:endParaRPr lang="en-US" dirty="0"/>
          </a:p>
          <a:p>
            <a:endParaRPr lang="en-US" dirty="0"/>
          </a:p>
          <a:p>
            <a:r>
              <a:rPr lang="en-US" dirty="0"/>
              <a:t>But what if you need a guarantee! </a:t>
            </a:r>
          </a:p>
          <a:p>
            <a:r>
              <a:rPr lang="en-US" dirty="0"/>
              <a:t>Your code is running every night, and you need an answer by 6 AM or the delivery trucks don’t go out.</a:t>
            </a:r>
          </a:p>
        </p:txBody>
      </p:sp>
    </p:spTree>
    <p:extLst>
      <p:ext uri="{BB962C8B-B14F-4D97-AF65-F5344CB8AC3E}">
        <p14:creationId xmlns:p14="http://schemas.microsoft.com/office/powerpoint/2010/main" val="30942894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9266DC-F6CA-4747-BB98-CF1CBFCDD60A}"/>
              </a:ext>
            </a:extLst>
          </p:cNvPr>
          <p:cNvSpPr>
            <a:spLocks noGrp="1"/>
          </p:cNvSpPr>
          <p:nvPr>
            <p:ph type="title"/>
          </p:nvPr>
        </p:nvSpPr>
        <p:spPr/>
        <p:txBody>
          <a:bodyPr/>
          <a:lstStyle/>
          <a:p>
            <a:r>
              <a:rPr lang="en-US" dirty="0"/>
              <a:t>Optional: Input Size</a:t>
            </a:r>
          </a:p>
        </p:txBody>
      </p:sp>
      <p:sp>
        <p:nvSpPr>
          <p:cNvPr id="5" name="Text Placeholder 4">
            <a:extLst>
              <a:ext uri="{FF2B5EF4-FFF2-40B4-BE49-F238E27FC236}">
                <a16:creationId xmlns:a16="http://schemas.microsoft.com/office/drawing/2014/main" id="{2777051E-29B9-4783-8C16-FAEA52E7E53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295218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82FED-5A38-80F3-5DC9-25A5CF4D1371}"/>
              </a:ext>
            </a:extLst>
          </p:cNvPr>
          <p:cNvSpPr>
            <a:spLocks noGrp="1"/>
          </p:cNvSpPr>
          <p:nvPr>
            <p:ph type="title"/>
          </p:nvPr>
        </p:nvSpPr>
        <p:spPr/>
        <p:txBody>
          <a:bodyPr/>
          <a:lstStyle/>
          <a:p>
            <a:r>
              <a:rPr lang="en-US" dirty="0"/>
              <a:t>Be careful with your input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51DED90-ADF2-131B-54BE-F633D8AFDACD}"/>
                  </a:ext>
                </a:extLst>
              </p:cNvPr>
              <p:cNvSpPr>
                <a:spLocks noGrp="1"/>
              </p:cNvSpPr>
              <p:nvPr>
                <p:ph idx="1"/>
              </p:nvPr>
            </p:nvSpPr>
            <p:spPr/>
            <p:txBody>
              <a:bodyPr/>
              <a:lstStyle/>
              <a:p>
                <a:r>
                  <a:rPr lang="en-US" dirty="0"/>
                  <a:t>The definitions of both </a:t>
                </a:r>
                <a14:m>
                  <m:oMath xmlns:m="http://schemas.openxmlformats.org/officeDocument/2006/math">
                    <m:r>
                      <m:rPr>
                        <m:sty m:val="p"/>
                      </m:rPr>
                      <a:rPr lang="en-US" b="0" i="0" smtClean="0">
                        <a:latin typeface="Cambria Math" panose="02040503050406030204" pitchFamily="18" charset="0"/>
                      </a:rPr>
                      <m:t>P</m:t>
                    </m:r>
                  </m:oMath>
                </a14:m>
                <a:r>
                  <a:rPr lang="en-US" dirty="0"/>
                  <a:t> and </a:t>
                </a:r>
                <a14:m>
                  <m:oMath xmlns:m="http://schemas.openxmlformats.org/officeDocument/2006/math">
                    <m:r>
                      <m:rPr>
                        <m:sty m:val="p"/>
                      </m:rPr>
                      <a:rPr lang="en-US" b="0" i="0" smtClean="0">
                        <a:latin typeface="Cambria Math" panose="02040503050406030204" pitchFamily="18" charset="0"/>
                      </a:rPr>
                      <m:t>NP</m:t>
                    </m:r>
                  </m:oMath>
                </a14:m>
                <a:r>
                  <a:rPr lang="en-US" dirty="0"/>
                  <a:t> refer to the “size” of the input.</a:t>
                </a:r>
              </a:p>
              <a:p>
                <a:endParaRPr lang="en-US" dirty="0"/>
              </a:p>
              <a:p>
                <a:endParaRPr lang="en-US" dirty="0"/>
              </a:p>
              <a:p>
                <a:endParaRPr lang="en-US" dirty="0"/>
              </a:p>
              <a:p>
                <a:endParaRPr lang="en-US" dirty="0"/>
              </a:p>
              <a:p>
                <a:endParaRPr lang="en-US" dirty="0"/>
              </a:p>
              <a:p>
                <a:endParaRPr lang="en-US" dirty="0"/>
              </a:p>
              <a:p>
                <a:r>
                  <a:rPr lang="en-US" dirty="0"/>
                  <a:t>What does “size” mean?</a:t>
                </a:r>
              </a:p>
            </p:txBody>
          </p:sp>
        </mc:Choice>
        <mc:Fallback xmlns="">
          <p:sp>
            <p:nvSpPr>
              <p:cNvPr id="3" name="Content Placeholder 2">
                <a:extLst>
                  <a:ext uri="{FF2B5EF4-FFF2-40B4-BE49-F238E27FC236}">
                    <a16:creationId xmlns:a16="http://schemas.microsoft.com/office/drawing/2014/main" id="{251DED90-ADF2-131B-54BE-F633D8AFDACD}"/>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CB4A82F-5EE1-55FE-A586-53684B9AB296}"/>
                  </a:ext>
                </a:extLst>
              </p:cNvPr>
              <p:cNvSpPr/>
              <p:nvPr/>
            </p:nvSpPr>
            <p:spPr>
              <a:xfrm>
                <a:off x="579214" y="2042153"/>
                <a:ext cx="1016896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set of all decision problems that have an algorithm that runs in time </a:t>
                </a:r>
                <a14:m>
                  <m:oMath xmlns:m="http://schemas.openxmlformats.org/officeDocument/2006/math">
                    <m:r>
                      <a:rPr lang="en-US" sz="2800" b="0" i="1" smtClean="0">
                        <a:latin typeface="Cambria Math" panose="02040503050406030204" pitchFamily="18" charset="0"/>
                      </a:rPr>
                      <m:t>𝑂</m:t>
                    </m:r>
                    <m:d>
                      <m:dPr>
                        <m:ctrlPr>
                          <a:rPr lang="en-US" sz="2800" i="1" smtClean="0">
                            <a:latin typeface="Cambria Math" panose="02040503050406030204" pitchFamily="18" charset="0"/>
                          </a:rPr>
                        </m:ctrlPr>
                      </m:dPr>
                      <m:e>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𝑘</m:t>
                            </m:r>
                          </m:sup>
                        </m:sSup>
                      </m:e>
                    </m:d>
                  </m:oMath>
                </a14:m>
                <a:r>
                  <a:rPr lang="en-US" sz="2800" dirty="0"/>
                  <a:t> for some constant </a:t>
                </a:r>
                <a14:m>
                  <m:oMath xmlns:m="http://schemas.openxmlformats.org/officeDocument/2006/math">
                    <m:r>
                      <a:rPr lang="en-US" sz="2800" b="0" i="1" smtClean="0">
                        <a:latin typeface="Cambria Math" panose="02040503050406030204" pitchFamily="18" charset="0"/>
                      </a:rPr>
                      <m:t>𝑘</m:t>
                    </m:r>
                  </m:oMath>
                </a14:m>
                <a:r>
                  <a:rPr lang="en-US" sz="2800" dirty="0"/>
                  <a:t> (on input of size </a:t>
                </a:r>
                <a14:m>
                  <m:oMath xmlns:m="http://schemas.openxmlformats.org/officeDocument/2006/math">
                    <m:r>
                      <a:rPr lang="en-US" sz="2800" b="0" i="1" smtClean="0">
                        <a:latin typeface="Cambria Math" panose="02040503050406030204" pitchFamily="18" charset="0"/>
                      </a:rPr>
                      <m:t>𝑛</m:t>
                    </m:r>
                  </m:oMath>
                </a14:m>
                <a:r>
                  <a:rPr lang="en-US" sz="2800" dirty="0"/>
                  <a:t>).</a:t>
                </a:r>
              </a:p>
            </p:txBody>
          </p:sp>
        </mc:Choice>
        <mc:Fallback xmlns="">
          <p:sp>
            <p:nvSpPr>
              <p:cNvPr id="5" name="Rectangle 4">
                <a:extLst>
                  <a:ext uri="{FF2B5EF4-FFF2-40B4-BE49-F238E27FC236}">
                    <a16:creationId xmlns:a16="http://schemas.microsoft.com/office/drawing/2014/main" id="{8CB4A82F-5EE1-55FE-A586-53684B9AB296}"/>
                  </a:ext>
                </a:extLst>
              </p:cNvPr>
              <p:cNvSpPr>
                <a:spLocks noRot="1" noChangeAspect="1" noMove="1" noResize="1" noEditPoints="1" noAdjustHandles="1" noChangeArrowheads="1" noChangeShapeType="1" noTextEdit="1"/>
              </p:cNvSpPr>
              <p:nvPr/>
            </p:nvSpPr>
            <p:spPr>
              <a:xfrm>
                <a:off x="579214" y="2042153"/>
                <a:ext cx="10168961" cy="1485900"/>
              </a:xfrm>
              <a:prstGeom prst="rect">
                <a:avLst/>
              </a:prstGeom>
              <a:blipFill>
                <a:blip r:embed="rId3"/>
                <a:stretch>
                  <a:fillRect l="-1199" b="-7787"/>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DD7A0196-5E4B-C800-0457-8AF32C1E941A}"/>
              </a:ext>
            </a:extLst>
          </p:cNvPr>
          <p:cNvSpPr/>
          <p:nvPr/>
        </p:nvSpPr>
        <p:spPr>
          <a:xfrm>
            <a:off x="579213" y="2048504"/>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P (stands for “Polynomial”)</a:t>
            </a:r>
          </a:p>
        </p:txBody>
      </p:sp>
      <p:grpSp>
        <p:nvGrpSpPr>
          <p:cNvPr id="7" name="Group 6">
            <a:extLst>
              <a:ext uri="{FF2B5EF4-FFF2-40B4-BE49-F238E27FC236}">
                <a16:creationId xmlns:a16="http://schemas.microsoft.com/office/drawing/2014/main" id="{8492650B-31F7-63C7-3757-2160C3D0713A}"/>
              </a:ext>
            </a:extLst>
          </p:cNvPr>
          <p:cNvGrpSpPr/>
          <p:nvPr/>
        </p:nvGrpSpPr>
        <p:grpSpPr>
          <a:xfrm>
            <a:off x="575238" y="3625248"/>
            <a:ext cx="10814328" cy="1536356"/>
            <a:chOff x="575238" y="1718589"/>
            <a:chExt cx="5684582" cy="1536356"/>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24D3364-F1D8-17C0-5444-4DFE810AD075}"/>
                    </a:ext>
                  </a:extLst>
                </p:cNvPr>
                <p:cNvSpPr/>
                <p:nvPr/>
              </p:nvSpPr>
              <p:spPr>
                <a:xfrm>
                  <a:off x="575238" y="2018897"/>
                  <a:ext cx="5684582" cy="12360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 set of all decision problems such that for every YES-instance (of size </a:t>
                  </a: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m:t>
                      </m:r>
                    </m:oMath>
                  </a14:m>
                  <a:r>
                    <a:rPr lang="en-US" sz="2400" dirty="0"/>
                    <a:t>, there is a certificate (of size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𝑘</m:t>
                          </m:r>
                        </m:sup>
                      </m:sSup>
                      <m:r>
                        <a:rPr lang="en-US" sz="2400" b="0" i="1" smtClean="0">
                          <a:latin typeface="Cambria Math" panose="02040503050406030204" pitchFamily="18" charset="0"/>
                        </a:rPr>
                        <m:t>)</m:t>
                      </m:r>
                    </m:oMath>
                  </a14:m>
                  <a:r>
                    <a:rPr lang="en-US" sz="2400" dirty="0"/>
                    <a:t>) for that instance which can be verified in polynomial time.</a:t>
                  </a:r>
                </a:p>
              </p:txBody>
            </p:sp>
          </mc:Choice>
          <mc:Fallback xmlns="">
            <p:sp>
              <p:nvSpPr>
                <p:cNvPr id="9" name="Rectangle 8">
                  <a:extLst>
                    <a:ext uri="{FF2B5EF4-FFF2-40B4-BE49-F238E27FC236}">
                      <a16:creationId xmlns:a16="http://schemas.microsoft.com/office/drawing/2014/main" id="{6929B5B1-5BA3-471B-BCDC-90D6877B7D1F}"/>
                    </a:ext>
                  </a:extLst>
                </p:cNvPr>
                <p:cNvSpPr>
                  <a:spLocks noRot="1" noChangeAspect="1" noMove="1" noResize="1" noEditPoints="1" noAdjustHandles="1" noChangeArrowheads="1" noChangeShapeType="1" noTextEdit="1"/>
                </p:cNvSpPr>
                <p:nvPr/>
              </p:nvSpPr>
              <p:spPr>
                <a:xfrm>
                  <a:off x="575238" y="2018897"/>
                  <a:ext cx="5684582" cy="1236048"/>
                </a:xfrm>
                <a:prstGeom prst="rect">
                  <a:avLst/>
                </a:prstGeom>
                <a:blipFill>
                  <a:blip r:embed="rId4"/>
                  <a:stretch>
                    <a:fillRect l="-846"/>
                  </a:stretch>
                </a:blipFill>
                <a:ln>
                  <a:no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6B60DB4E-3084-B962-D0CD-FB62232A77B4}"/>
                </a:ext>
              </a:extLst>
            </p:cNvPr>
            <p:cNvSpPr/>
            <p:nvPr/>
          </p:nvSpPr>
          <p:spPr>
            <a:xfrm>
              <a:off x="575239" y="1718589"/>
              <a:ext cx="568458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NP (stands for “nondeterministic polynomial”)</a:t>
              </a:r>
            </a:p>
          </p:txBody>
        </p:sp>
      </p:grpSp>
    </p:spTree>
    <p:extLst>
      <p:ext uri="{BB962C8B-B14F-4D97-AF65-F5344CB8AC3E}">
        <p14:creationId xmlns:p14="http://schemas.microsoft.com/office/powerpoint/2010/main" val="3167602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3BCA1-56BF-44ED-B33F-7F2E32414BB7}"/>
              </a:ext>
            </a:extLst>
          </p:cNvPr>
          <p:cNvSpPr>
            <a:spLocks noGrp="1"/>
          </p:cNvSpPr>
          <p:nvPr>
            <p:ph type="title"/>
          </p:nvPr>
        </p:nvSpPr>
        <p:spPr/>
        <p:txBody>
          <a:bodyPr/>
          <a:lstStyle/>
          <a:p>
            <a:r>
              <a:rPr lang="en-US" dirty="0"/>
              <a:t>3-SAT 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6B4A1D-4AB9-4852-9223-217FD69947B0}"/>
                  </a:ext>
                </a:extLst>
              </p:cNvPr>
              <p:cNvSpPr>
                <a:spLocks noGrp="1"/>
              </p:cNvSpPr>
              <p:nvPr>
                <p:ph idx="1"/>
              </p:nvPr>
            </p:nvSpPr>
            <p:spPr/>
            <p:txBody>
              <a:bodyPr/>
              <a:lstStyle/>
              <a:p>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e>
                    </m:d>
                  </m:oMath>
                </a14:m>
                <a:endParaRPr lang="en-US" b="0" dirty="0"/>
              </a:p>
              <a:p>
                <a:endParaRPr lang="en-US" dirty="0"/>
              </a:p>
              <a:p>
                <a:endParaRPr lang="en-US" dirty="0"/>
              </a:p>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e>
                    </m:d>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176B4A1D-4AB9-4852-9223-217FD69947B0}"/>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084899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9CB5-17E8-F5D8-5E17-BBF98BED7AD9}"/>
              </a:ext>
            </a:extLst>
          </p:cNvPr>
          <p:cNvSpPr>
            <a:spLocks noGrp="1"/>
          </p:cNvSpPr>
          <p:nvPr>
            <p:ph type="title"/>
          </p:nvPr>
        </p:nvSpPr>
        <p:spPr/>
        <p:txBody>
          <a:bodyPr/>
          <a:lstStyle/>
          <a:p>
            <a:r>
              <a:rPr lang="en-US" dirty="0"/>
              <a:t>“Size”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041BA83-8B44-56D5-E168-00F0C55F55D9}"/>
                  </a:ext>
                </a:extLst>
              </p:cNvPr>
              <p:cNvSpPr>
                <a:spLocks noGrp="1"/>
              </p:cNvSpPr>
              <p:nvPr>
                <p:ph idx="1"/>
              </p:nvPr>
            </p:nvSpPr>
            <p:spPr/>
            <p:txBody>
              <a:bodyPr/>
              <a:lstStyle/>
              <a:p>
                <a:r>
                  <a:rPr lang="en-US" dirty="0"/>
                  <a:t>“Size” is “number of bits used to represent the input.”</a:t>
                </a:r>
              </a:p>
              <a:p>
                <a:r>
                  <a:rPr lang="en-US" dirty="0"/>
                  <a:t>But I’ve never told you how to represent anything…</a:t>
                </a:r>
              </a:p>
              <a:p>
                <a:r>
                  <a:rPr lang="en-US" i="1" u="sng" dirty="0"/>
                  <a:t>Normally </a:t>
                </a:r>
                <a:r>
                  <a:rPr lang="en-US" dirty="0"/>
                  <a:t>all (reasonable) representations give you the same behavior.</a:t>
                </a:r>
              </a:p>
              <a:p>
                <a:pPr lvl="1"/>
                <a:r>
                  <a:rPr lang="en-US" dirty="0"/>
                  <a:t>Whether you represent a graph with </a:t>
                </a:r>
              </a:p>
              <a:p>
                <a:pPr lvl="1"/>
                <a:r>
                  <a:rPr lang="en-US" dirty="0"/>
                  <a:t>an adjacency list: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bits</a:t>
                </a:r>
              </a:p>
              <a:p>
                <a:pPr lvl="1"/>
                <a:r>
                  <a:rPr lang="en-US" dirty="0"/>
                  <a:t>A less efficient adjacency list: still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e>
                    </m:d>
                  </m:oMath>
                </a14:m>
                <a:r>
                  <a:rPr lang="en-US" dirty="0"/>
                  <a:t> bits</a:t>
                </a:r>
              </a:p>
              <a:p>
                <a:pPr lvl="1"/>
                <a:r>
                  <a:rPr lang="en-US" dirty="0"/>
                  <a:t>An adjacency matrix: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bits</a:t>
                </a:r>
              </a:p>
              <a:p>
                <a:pPr lvl="1"/>
                <a:r>
                  <a:rPr lang="en-US" dirty="0"/>
                  <a:t>Your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5</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13</m:t>
                        </m:r>
                      </m:sup>
                    </m:sSup>
                    <m:r>
                      <a:rPr lang="en-US" b="0" i="1" smtClean="0">
                        <a:latin typeface="Cambria Math" panose="02040503050406030204" pitchFamily="18" charset="0"/>
                      </a:rPr>
                      <m:t>)</m:t>
                    </m:r>
                  </m:oMath>
                </a14:m>
                <a:r>
                  <a:rPr lang="en-US" dirty="0"/>
                  <a:t> algorithm is still polynomial time.</a:t>
                </a:r>
              </a:p>
            </p:txBody>
          </p:sp>
        </mc:Choice>
        <mc:Fallback xmlns="">
          <p:sp>
            <p:nvSpPr>
              <p:cNvPr id="3" name="Content Placeholder 2">
                <a:extLst>
                  <a:ext uri="{FF2B5EF4-FFF2-40B4-BE49-F238E27FC236}">
                    <a16:creationId xmlns:a16="http://schemas.microsoft.com/office/drawing/2014/main" id="{E041BA83-8B44-56D5-E168-00F0C55F55D9}"/>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4419893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9CB5-17E8-F5D8-5E17-BBF98BED7AD9}"/>
              </a:ext>
            </a:extLst>
          </p:cNvPr>
          <p:cNvSpPr>
            <a:spLocks noGrp="1"/>
          </p:cNvSpPr>
          <p:nvPr>
            <p:ph type="title"/>
          </p:nvPr>
        </p:nvSpPr>
        <p:spPr/>
        <p:txBody>
          <a:bodyPr/>
          <a:lstStyle/>
          <a:p>
            <a:r>
              <a:rPr lang="en-US" dirty="0"/>
              <a:t>“Size”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041BA83-8B44-56D5-E168-00F0C55F55D9}"/>
                  </a:ext>
                </a:extLst>
              </p:cNvPr>
              <p:cNvSpPr>
                <a:spLocks noGrp="1"/>
              </p:cNvSpPr>
              <p:nvPr>
                <p:ph idx="1"/>
              </p:nvPr>
            </p:nvSpPr>
            <p:spPr/>
            <p:txBody>
              <a:bodyPr/>
              <a:lstStyle/>
              <a:p>
                <a:r>
                  <a:rPr lang="en-US" i="1" u="sng" dirty="0"/>
                  <a:t>Normally </a:t>
                </a:r>
                <a:r>
                  <a:rPr lang="en-US" dirty="0"/>
                  <a:t>all (reasonable) representations give you the same behavior.</a:t>
                </a:r>
              </a:p>
              <a:p>
                <a:r>
                  <a:rPr lang="en-US" dirty="0"/>
                  <a:t>But </a:t>
                </a:r>
                <a:r>
                  <a:rPr lang="en-US" i="1" u="sng" dirty="0"/>
                  <a:t>occasionally </a:t>
                </a:r>
                <a:r>
                  <a:rPr lang="en-US" dirty="0"/>
                  <a:t>it really matters. </a:t>
                </a:r>
              </a:p>
              <a:p>
                <a:r>
                  <a:rPr lang="en-US" dirty="0"/>
                  <a:t>The most common time where it matters is when (potentially very large) integers are a part of the input.</a:t>
                </a:r>
              </a:p>
              <a:p>
                <a:pPr marL="0" indent="0">
                  <a:buNone/>
                </a:pPr>
                <a:r>
                  <a:rPr lang="en-US" dirty="0"/>
                  <a:t> Consider the following problem:</a:t>
                </a:r>
              </a:p>
              <a:p>
                <a:r>
                  <a:rPr lang="en-US" dirty="0"/>
                  <a:t>PRIMES (on input </a:t>
                </a:r>
                <a14:m>
                  <m:oMath xmlns:m="http://schemas.openxmlformats.org/officeDocument/2006/math">
                    <m:r>
                      <a:rPr lang="en-US" b="0" i="1" smtClean="0">
                        <a:latin typeface="Cambria Math" panose="02040503050406030204" pitchFamily="18" charset="0"/>
                      </a:rPr>
                      <m:t>𝑛</m:t>
                    </m:r>
                  </m:oMath>
                </a14:m>
                <a:r>
                  <a:rPr lang="en-US" dirty="0"/>
                  <a:t>, </a:t>
                </a:r>
                <a14:m>
                  <m:oMath xmlns:m="http://schemas.openxmlformats.org/officeDocument/2006/math">
                    <m:r>
                      <a:rPr lang="en-US" b="0" i="1" smtClean="0">
                        <a:latin typeface="Cambria Math" panose="02040503050406030204" pitchFamily="18" charset="0"/>
                      </a:rPr>
                      <m:t>𝑛</m:t>
                    </m:r>
                  </m:oMath>
                </a14:m>
                <a:r>
                  <a:rPr lang="en-US" dirty="0"/>
                  <a:t> represented in binary, return true if </a:t>
                </a:r>
                <a14:m>
                  <m:oMath xmlns:m="http://schemas.openxmlformats.org/officeDocument/2006/math">
                    <m:r>
                      <a:rPr lang="en-US" b="0" i="1" smtClean="0">
                        <a:latin typeface="Cambria Math" panose="02040503050406030204" pitchFamily="18" charset="0"/>
                      </a:rPr>
                      <m:t>𝑛</m:t>
                    </m:r>
                  </m:oMath>
                </a14:m>
                <a:r>
                  <a:rPr lang="en-US" dirty="0"/>
                  <a:t> is prime)</a:t>
                </a:r>
              </a:p>
              <a:p>
                <a:r>
                  <a:rPr lang="en-US" dirty="0"/>
                  <a:t>Your algorithm? Trial division (is it divisible by 2, 3, 4, 5,…)</a:t>
                </a:r>
              </a:p>
              <a:p>
                <a:r>
                  <a:rPr lang="en-US" dirty="0"/>
                  <a:t>What’s the running time? Is it polynomial?</a:t>
                </a:r>
              </a:p>
            </p:txBody>
          </p:sp>
        </mc:Choice>
        <mc:Fallback xmlns="">
          <p:sp>
            <p:nvSpPr>
              <p:cNvPr id="3" name="Content Placeholder 2">
                <a:extLst>
                  <a:ext uri="{FF2B5EF4-FFF2-40B4-BE49-F238E27FC236}">
                    <a16:creationId xmlns:a16="http://schemas.microsoft.com/office/drawing/2014/main" id="{E041BA83-8B44-56D5-E168-00F0C55F55D9}"/>
                  </a:ext>
                </a:extLst>
              </p:cNvPr>
              <p:cNvSpPr>
                <a:spLocks noGrp="1" noRot="1" noChangeAspect="1" noMove="1" noResize="1" noEditPoints="1" noAdjustHandles="1" noChangeArrowheads="1" noChangeShapeType="1" noTextEdit="1"/>
              </p:cNvSpPr>
              <p:nvPr>
                <p:ph idx="1"/>
              </p:nvPr>
            </p:nvSpPr>
            <p:spPr>
              <a:blipFill>
                <a:blip r:embed="rId2"/>
                <a:stretch>
                  <a:fillRect l="-708" t="-2138" r="-1797"/>
                </a:stretch>
              </a:blipFill>
            </p:spPr>
            <p:txBody>
              <a:bodyPr/>
              <a:lstStyle/>
              <a:p>
                <a:r>
                  <a:rPr lang="en-US">
                    <a:noFill/>
                  </a:rPr>
                  <a:t> </a:t>
                </a:r>
              </a:p>
            </p:txBody>
          </p:sp>
        </mc:Fallback>
      </mc:AlternateContent>
    </p:spTree>
    <p:extLst>
      <p:ext uri="{BB962C8B-B14F-4D97-AF65-F5344CB8AC3E}">
        <p14:creationId xmlns:p14="http://schemas.microsoft.com/office/powerpoint/2010/main" val="28962740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C66BC-5FA0-FD75-C26A-01B1DEB58141}"/>
              </a:ext>
            </a:extLst>
          </p:cNvPr>
          <p:cNvSpPr>
            <a:spLocks noGrp="1"/>
          </p:cNvSpPr>
          <p:nvPr>
            <p:ph type="title"/>
          </p:nvPr>
        </p:nvSpPr>
        <p:spPr/>
        <p:txBody>
          <a:bodyPr/>
          <a:lstStyle/>
          <a:p>
            <a:r>
              <a:rPr lang="en-US" dirty="0"/>
              <a:t>PRIME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225CE1C-8A34-B0FE-8887-5C7E2B638E0B}"/>
                  </a:ext>
                </a:extLst>
              </p:cNvPr>
              <p:cNvSpPr>
                <a:spLocks noGrp="1"/>
              </p:cNvSpPr>
              <p:nvPr>
                <p:ph idx="1"/>
              </p:nvPr>
            </p:nvSpPr>
            <p:spPr/>
            <p:txBody>
              <a:bodyPr/>
              <a:lstStyle/>
              <a:p>
                <a:r>
                  <a:rPr lang="en-US" dirty="0"/>
                  <a:t>Trial division:</a:t>
                </a:r>
              </a:p>
              <a:p>
                <a:r>
                  <a:rPr lang="en-US" dirty="0"/>
                  <a:t>There are like </a:t>
                </a:r>
                <a14:m>
                  <m:oMath xmlns:m="http://schemas.openxmlformats.org/officeDocument/2006/math">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oMath>
                </a14:m>
                <a:r>
                  <a:rPr lang="en-US" dirty="0"/>
                  <a:t> divisions to try.</a:t>
                </a:r>
              </a:p>
              <a:p>
                <a:r>
                  <a:rPr lang="en-US" dirty="0"/>
                  <a:t>Division? It’s not a constant anymore! </a:t>
                </a:r>
                <a14:m>
                  <m:oMath xmlns:m="http://schemas.openxmlformats.org/officeDocument/2006/math">
                    <m:r>
                      <a:rPr lang="en-US" b="0" i="1" smtClean="0">
                        <a:latin typeface="Cambria Math" panose="02040503050406030204" pitchFamily="18" charset="0"/>
                      </a:rPr>
                      <m:t>𝑛</m:t>
                    </m:r>
                  </m:oMath>
                </a14:m>
                <a:r>
                  <a:rPr lang="en-US" dirty="0"/>
                  <a:t> is too big! It isn’t an </a:t>
                </a:r>
                <a:r>
                  <a:rPr lang="en-US" dirty="0">
                    <a:latin typeface="Courier New" panose="02070309020205020404" pitchFamily="49" charset="0"/>
                    <a:cs typeface="Courier New" panose="02070309020205020404" pitchFamily="49" charset="0"/>
                  </a:rPr>
                  <a:t>int</a:t>
                </a:r>
                <a:r>
                  <a:rPr lang="en-US" dirty="0"/>
                  <a:t>, it’s an arbitrarily large integer.</a:t>
                </a:r>
              </a:p>
              <a:p>
                <a:pPr lvl="1"/>
                <a:r>
                  <a:rPr lang="en-US" dirty="0"/>
                  <a:t>Repeated subtraction will work though</a:t>
                </a:r>
              </a:p>
              <a:p>
                <a:pPr lvl="1"/>
                <a:r>
                  <a:rPr lang="en-US" dirty="0"/>
                  <a:t>We’re just trying to check if it’s polynomial. We don’t need the fastest algorithm.</a:t>
                </a:r>
              </a:p>
              <a:p>
                <a:pPr lvl="1"/>
                <a:endParaRPr lang="en-US" dirty="0"/>
              </a:p>
              <a:p>
                <a:pPr lvl="1"/>
                <a:r>
                  <a:rPr lang="en-US" dirty="0"/>
                  <a:t>So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r>
                      <a:rPr lang="en-US" b="0" i="1" smtClean="0">
                        <a:latin typeface="Cambria Math" panose="02040503050406030204" pitchFamily="18" charset="0"/>
                      </a:rPr>
                      <m:t>)</m:t>
                    </m:r>
                  </m:oMath>
                </a14:m>
                <a:r>
                  <a:rPr lang="en-US" dirty="0"/>
                  <a:t> divisions, each taking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𝑘</m:t>
                        </m:r>
                      </m:sup>
                    </m:sSup>
                    <m:r>
                      <a:rPr lang="en-US" b="0" i="1" smtClean="0">
                        <a:latin typeface="Cambria Math" panose="02040503050406030204" pitchFamily="18" charset="0"/>
                      </a:rPr>
                      <m:t>)</m:t>
                    </m:r>
                  </m:oMath>
                </a14:m>
                <a:r>
                  <a:rPr lang="en-US" dirty="0"/>
                  <a:t> time, where </a:t>
                </a:r>
                <a14:m>
                  <m:oMath xmlns:m="http://schemas.openxmlformats.org/officeDocument/2006/math">
                    <m:r>
                      <a:rPr lang="en-US" b="0" i="1" smtClean="0">
                        <a:latin typeface="Cambria Math" panose="02040503050406030204" pitchFamily="18" charset="0"/>
                      </a:rPr>
                      <m:t>𝑘</m:t>
                    </m:r>
                  </m:oMath>
                </a14:m>
                <a:r>
                  <a:rPr lang="en-US" dirty="0"/>
                  <a:t> is a constant.</a:t>
                </a:r>
              </a:p>
              <a:p>
                <a:pPr lvl="1"/>
                <a:r>
                  <a:rPr lang="en-US" dirty="0"/>
                  <a:t>Sounds polynomial to me, right?</a:t>
                </a:r>
              </a:p>
            </p:txBody>
          </p:sp>
        </mc:Choice>
        <mc:Fallback xmlns="">
          <p:sp>
            <p:nvSpPr>
              <p:cNvPr id="3" name="Content Placeholder 2">
                <a:extLst>
                  <a:ext uri="{FF2B5EF4-FFF2-40B4-BE49-F238E27FC236}">
                    <a16:creationId xmlns:a16="http://schemas.microsoft.com/office/drawing/2014/main" id="{4225CE1C-8A34-B0FE-8887-5C7E2B638E0B}"/>
                  </a:ext>
                </a:extLst>
              </p:cNvPr>
              <p:cNvSpPr>
                <a:spLocks noGrp="1" noRot="1" noChangeAspect="1" noMove="1" noResize="1" noEditPoints="1" noAdjustHandles="1" noChangeArrowheads="1" noChangeShapeType="1" noTextEdit="1"/>
              </p:cNvSpPr>
              <p:nvPr>
                <p:ph idx="1"/>
              </p:nvPr>
            </p:nvSpPr>
            <p:spPr>
              <a:blipFill>
                <a:blip r:embed="rId2"/>
                <a:stretch>
                  <a:fillRect l="-708" t="-2138" r="-980"/>
                </a:stretch>
              </a:blipFill>
            </p:spPr>
            <p:txBody>
              <a:bodyPr/>
              <a:lstStyle/>
              <a:p>
                <a:r>
                  <a:rPr lang="en-US">
                    <a:noFill/>
                  </a:rPr>
                  <a:t> </a:t>
                </a:r>
              </a:p>
            </p:txBody>
          </p:sp>
        </mc:Fallback>
      </mc:AlternateContent>
    </p:spTree>
    <p:extLst>
      <p:ext uri="{BB962C8B-B14F-4D97-AF65-F5344CB8AC3E}">
        <p14:creationId xmlns:p14="http://schemas.microsoft.com/office/powerpoint/2010/main" val="21270167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5F054-0CCA-B397-6AFE-778EB96CC323}"/>
              </a:ext>
            </a:extLst>
          </p:cNvPr>
          <p:cNvSpPr>
            <a:spLocks noGrp="1"/>
          </p:cNvSpPr>
          <p:nvPr>
            <p:ph type="title"/>
          </p:nvPr>
        </p:nvSpPr>
        <p:spPr/>
        <p:txBody>
          <a:bodyPr/>
          <a:lstStyle/>
          <a:p>
            <a:r>
              <a:rPr lang="en-US" dirty="0"/>
              <a:t>Representing an integer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7B5B55B-3530-2393-474F-F57648BC05C9}"/>
                  </a:ext>
                </a:extLst>
              </p:cNvPr>
              <p:cNvSpPr>
                <a:spLocks noGrp="1"/>
              </p:cNvSpPr>
              <p:nvPr>
                <p:ph idx="1"/>
              </p:nvPr>
            </p:nvSpPr>
            <p:spPr/>
            <p:txBody>
              <a:bodyPr/>
              <a:lstStyle/>
              <a:p>
                <a:r>
                  <a:rPr lang="en-US" dirty="0"/>
                  <a:t>We are supposed to be looking at the running time based on the size of the input.</a:t>
                </a:r>
              </a:p>
              <a:p>
                <a:r>
                  <a:rPr lang="en-US" dirty="0"/>
                  <a:t>How many bits does it take to represent the number </a:t>
                </a:r>
                <a14:m>
                  <m:oMath xmlns:m="http://schemas.openxmlformats.org/officeDocument/2006/math">
                    <m:r>
                      <a:rPr lang="en-US" b="0" i="1" smtClean="0">
                        <a:latin typeface="Cambria Math" panose="02040503050406030204" pitchFamily="18" charset="0"/>
                      </a:rPr>
                      <m:t>𝑛</m:t>
                    </m:r>
                  </m:oMath>
                </a14:m>
                <a:r>
                  <a:rPr lang="en-US" dirty="0"/>
                  <a:t>?</a:t>
                </a:r>
              </a:p>
              <a:p>
                <a:r>
                  <a:rPr lang="en-US" dirty="0"/>
                  <a:t>What if </a:t>
                </a:r>
                <a14:m>
                  <m:oMath xmlns:m="http://schemas.openxmlformats.org/officeDocument/2006/math">
                    <m:r>
                      <a:rPr lang="en-US" b="0" i="1" smtClean="0">
                        <a:latin typeface="Cambria Math" panose="02040503050406030204" pitchFamily="18" charset="0"/>
                      </a:rPr>
                      <m:t>𝑛</m:t>
                    </m:r>
                  </m:oMath>
                </a14:m>
                <a:r>
                  <a:rPr lang="en-US" dirty="0"/>
                  <a:t> is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5</m:t>
                        </m:r>
                      </m:sup>
                    </m:sSup>
                  </m:oMath>
                </a14:m>
                <a:r>
                  <a:rPr lang="en-US" dirty="0"/>
                  <a:t>?</a:t>
                </a:r>
              </a:p>
            </p:txBody>
          </p:sp>
        </mc:Choice>
        <mc:Fallback xmlns="">
          <p:sp>
            <p:nvSpPr>
              <p:cNvPr id="3" name="Content Placeholder 2">
                <a:extLst>
                  <a:ext uri="{FF2B5EF4-FFF2-40B4-BE49-F238E27FC236}">
                    <a16:creationId xmlns:a16="http://schemas.microsoft.com/office/drawing/2014/main" id="{F7B5B55B-3530-2393-474F-F57648BC05C9}"/>
                  </a:ext>
                </a:extLst>
              </p:cNvPr>
              <p:cNvSpPr>
                <a:spLocks noGrp="1" noRot="1" noChangeAspect="1" noMove="1" noResize="1" noEditPoints="1" noAdjustHandles="1" noChangeArrowheads="1" noChangeShapeType="1" noTextEdit="1"/>
              </p:cNvSpPr>
              <p:nvPr>
                <p:ph idx="1"/>
              </p:nvPr>
            </p:nvSpPr>
            <p:spPr>
              <a:blipFill>
                <a:blip r:embed="rId2"/>
                <a:stretch>
                  <a:fillRect l="-708" t="-2138" r="-2015"/>
                </a:stretch>
              </a:blipFill>
            </p:spPr>
            <p:txBody>
              <a:bodyPr/>
              <a:lstStyle/>
              <a:p>
                <a:r>
                  <a:rPr lang="en-US">
                    <a:noFill/>
                  </a:rPr>
                  <a:t> </a:t>
                </a:r>
              </a:p>
            </p:txBody>
          </p:sp>
        </mc:Fallback>
      </mc:AlternateContent>
    </p:spTree>
    <p:extLst>
      <p:ext uri="{BB962C8B-B14F-4D97-AF65-F5344CB8AC3E}">
        <p14:creationId xmlns:p14="http://schemas.microsoft.com/office/powerpoint/2010/main" val="13956202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5F054-0CCA-B397-6AFE-778EB96CC323}"/>
              </a:ext>
            </a:extLst>
          </p:cNvPr>
          <p:cNvSpPr>
            <a:spLocks noGrp="1"/>
          </p:cNvSpPr>
          <p:nvPr>
            <p:ph type="title"/>
          </p:nvPr>
        </p:nvSpPr>
        <p:spPr/>
        <p:txBody>
          <a:bodyPr/>
          <a:lstStyle/>
          <a:p>
            <a:r>
              <a:rPr lang="en-US" dirty="0"/>
              <a:t>Representing an integer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7B5B55B-3530-2393-474F-F57648BC05C9}"/>
                  </a:ext>
                </a:extLst>
              </p:cNvPr>
              <p:cNvSpPr>
                <a:spLocks noGrp="1"/>
              </p:cNvSpPr>
              <p:nvPr>
                <p:ph idx="1"/>
              </p:nvPr>
            </p:nvSpPr>
            <p:spPr/>
            <p:txBody>
              <a:bodyPr/>
              <a:lstStyle/>
              <a:p>
                <a:r>
                  <a:rPr lang="en-US" dirty="0"/>
                  <a:t>We are supposed to be looking at the running time based on the size of the input.</a:t>
                </a:r>
              </a:p>
              <a:p>
                <a:r>
                  <a:rPr lang="en-US" dirty="0"/>
                  <a:t>How many bits does it take to represent the number </a:t>
                </a:r>
                <a14:m>
                  <m:oMath xmlns:m="http://schemas.openxmlformats.org/officeDocument/2006/math">
                    <m:r>
                      <a:rPr lang="en-US" b="0" i="1" smtClean="0">
                        <a:latin typeface="Cambria Math" panose="02040503050406030204" pitchFamily="18" charset="0"/>
                      </a:rPr>
                      <m:t>𝑛</m:t>
                    </m:r>
                  </m:oMath>
                </a14:m>
                <a:r>
                  <a:rPr lang="en-US" dirty="0"/>
                  <a:t>?</a:t>
                </a:r>
              </a:p>
              <a:p>
                <a:r>
                  <a:rPr lang="en-US" dirty="0"/>
                  <a:t>What if </a:t>
                </a:r>
                <a14:m>
                  <m:oMath xmlns:m="http://schemas.openxmlformats.org/officeDocument/2006/math">
                    <m:r>
                      <a:rPr lang="en-US" b="0" i="1" smtClean="0">
                        <a:latin typeface="Cambria Math" panose="02040503050406030204" pitchFamily="18" charset="0"/>
                      </a:rPr>
                      <m:t>𝑛</m:t>
                    </m:r>
                  </m:oMath>
                </a14:m>
                <a:r>
                  <a:rPr lang="en-US" dirty="0"/>
                  <a:t> is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5</m:t>
                        </m:r>
                      </m:sup>
                    </m:sSup>
                  </m:oMath>
                </a14:m>
                <a:r>
                  <a:rPr lang="en-US" dirty="0"/>
                  <a:t>?</a:t>
                </a:r>
              </a:p>
              <a:p>
                <a:r>
                  <a:rPr lang="en-US" dirty="0"/>
                  <a:t>Only 6 bits!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100000</m:t>
                        </m:r>
                      </m:e>
                      <m:sub>
                        <m:r>
                          <a:rPr lang="en-US" b="0" i="1" smtClean="0">
                            <a:latin typeface="Cambria Math" panose="02040503050406030204" pitchFamily="18" charset="0"/>
                          </a:rPr>
                          <m:t>2</m:t>
                        </m:r>
                      </m:sub>
                    </m:sSub>
                  </m:oMath>
                </a14:m>
                <a:endParaRPr lang="en-US" dirty="0"/>
              </a:p>
              <a:p>
                <a:r>
                  <a:rPr lang="en-US" dirty="0"/>
                  <a:t>In general it’s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r>
                      <a:rPr lang="en-US" b="0" i="1" smtClean="0">
                        <a:latin typeface="Cambria Math" panose="02040503050406030204" pitchFamily="18" charset="0"/>
                      </a:rPr>
                      <m:t>)</m:t>
                    </m:r>
                  </m:oMath>
                </a14:m>
                <a:r>
                  <a:rPr lang="en-US" dirty="0"/>
                  <a:t> bits.</a:t>
                </a:r>
              </a:p>
              <a:p>
                <a:endParaRPr lang="en-US" dirty="0"/>
              </a:p>
              <a:p>
                <a:r>
                  <a:rPr lang="en-US" dirty="0"/>
                  <a:t>So is </a:t>
                </a:r>
                <a14:m>
                  <m:oMath xmlns:m="http://schemas.openxmlformats.org/officeDocument/2006/math">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𝑘</m:t>
                        </m:r>
                      </m:sup>
                    </m:sSup>
                  </m:oMath>
                </a14:m>
                <a:r>
                  <a:rPr lang="en-US" dirty="0"/>
                  <a:t> polynomial time?</a:t>
                </a:r>
              </a:p>
              <a:p>
                <a:r>
                  <a:rPr lang="en-US" dirty="0"/>
                  <a:t>No! It’s exponential.</a:t>
                </a:r>
              </a:p>
            </p:txBody>
          </p:sp>
        </mc:Choice>
        <mc:Fallback xmlns="">
          <p:sp>
            <p:nvSpPr>
              <p:cNvPr id="3" name="Content Placeholder 2">
                <a:extLst>
                  <a:ext uri="{FF2B5EF4-FFF2-40B4-BE49-F238E27FC236}">
                    <a16:creationId xmlns:a16="http://schemas.microsoft.com/office/drawing/2014/main" id="{F7B5B55B-3530-2393-474F-F57648BC05C9}"/>
                  </a:ext>
                </a:extLst>
              </p:cNvPr>
              <p:cNvSpPr>
                <a:spLocks noGrp="1" noRot="1" noChangeAspect="1" noMove="1" noResize="1" noEditPoints="1" noAdjustHandles="1" noChangeArrowheads="1" noChangeShapeType="1" noTextEdit="1"/>
              </p:cNvSpPr>
              <p:nvPr>
                <p:ph idx="1"/>
              </p:nvPr>
            </p:nvSpPr>
            <p:spPr>
              <a:blipFill>
                <a:blip r:embed="rId2"/>
                <a:stretch>
                  <a:fillRect l="-708" t="-2138" r="-2015" b="-26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6778B09-A067-8CCA-4BEE-95E6C17545B7}"/>
                  </a:ext>
                </a:extLst>
              </p:cNvPr>
              <p:cNvSpPr txBox="1"/>
              <p:nvPr/>
            </p:nvSpPr>
            <p:spPr>
              <a:xfrm>
                <a:off x="6289637" y="4236711"/>
                <a:ext cx="5749887" cy="2314864"/>
              </a:xfrm>
              <a:prstGeom prst="rect">
                <a:avLst/>
              </a:prstGeom>
              <a:noFill/>
              <a:ln w="28575">
                <a:solidFill>
                  <a:schemeClr val="accent2"/>
                </a:solidFill>
              </a:ln>
            </p:spPr>
            <p:txBody>
              <a:bodyPr wrap="square" rtlCol="0">
                <a:spAutoFit/>
              </a:bodyPr>
              <a:lstStyle/>
              <a:p>
                <a:r>
                  <a:rPr lang="en-US" sz="2400" dirty="0">
                    <a:latin typeface="Segoe UI Semilight" panose="020B0402040204020203" pitchFamily="34" charset="0"/>
                    <a:cs typeface="Segoe UI Semilight" panose="020B0402040204020203" pitchFamily="34" charset="0"/>
                  </a:rPr>
                  <a:t>Side note: </a:t>
                </a:r>
              </a:p>
              <a:p>
                <a:r>
                  <a:rPr lang="en-US" sz="2400" dirty="0">
                    <a:latin typeface="Segoe UI Semilight" panose="020B0402040204020203" pitchFamily="34" charset="0"/>
                    <a:cs typeface="Segoe UI Semilight" panose="020B0402040204020203" pitchFamily="34" charset="0"/>
                  </a:rPr>
                  <a:t>There is a polynomial time algorithm for PRIMES. That is, a </a:t>
                </a:r>
                <a14:m>
                  <m:oMath xmlns:m="http://schemas.openxmlformats.org/officeDocument/2006/math">
                    <m:r>
                      <m:rPr>
                        <m:sty m:val="p"/>
                      </m:rPr>
                      <a:rPr lang="en-US" sz="2400" b="0" i="0" smtClean="0">
                        <a:latin typeface="Cambria Math" panose="02040503050406030204" pitchFamily="18" charset="0"/>
                      </a:rPr>
                      <m:t>Θ</m:t>
                    </m:r>
                    <m:r>
                      <a:rPr lang="en-US" sz="2400" b="0" i="0" smtClean="0">
                        <a:latin typeface="Cambria Math" panose="02040503050406030204" pitchFamily="18" charset="0"/>
                      </a:rPr>
                      <m:t>(</m:t>
                    </m:r>
                    <m:func>
                      <m:funcPr>
                        <m:ctrlPr>
                          <a:rPr lang="en-US" sz="2400" b="0" i="1" smtClean="0">
                            <a:latin typeface="Cambria Math" panose="02040503050406030204" pitchFamily="18" charset="0"/>
                          </a:rPr>
                        </m:ctrlPr>
                      </m:funcPr>
                      <m:fName>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log</m:t>
                            </m:r>
                          </m:e>
                          <m:sup>
                            <m:r>
                              <a:rPr lang="en-US" sz="2400" b="0" i="1" smtClean="0">
                                <a:latin typeface="Cambria Math" panose="02040503050406030204" pitchFamily="18" charset="0"/>
                              </a:rPr>
                              <m:t>𝑘</m:t>
                            </m:r>
                          </m:sup>
                        </m:sSup>
                      </m:fName>
                      <m:e>
                        <m:r>
                          <a:rPr lang="en-US" sz="2400" b="0" i="1" smtClean="0">
                            <a:latin typeface="Cambria Math" panose="02040503050406030204" pitchFamily="18" charset="0"/>
                          </a:rPr>
                          <m:t>𝑛</m:t>
                        </m:r>
                        <m:r>
                          <a:rPr lang="en-US" sz="2400" b="0" i="1" smtClean="0">
                            <a:latin typeface="Cambria Math" panose="02040503050406030204" pitchFamily="18" charset="0"/>
                          </a:rPr>
                          <m:t>)</m:t>
                        </m:r>
                      </m:e>
                    </m:func>
                  </m:oMath>
                </a14:m>
                <a:r>
                  <a:rPr lang="en-US" sz="2400" dirty="0">
                    <a:latin typeface="Segoe UI Semilight" panose="020B0402040204020203" pitchFamily="34" charset="0"/>
                    <a:cs typeface="Segoe UI Semilight" panose="020B0402040204020203" pitchFamily="34" charset="0"/>
                  </a:rPr>
                  <a:t> algorithm for telling whether </a:t>
                </a:r>
                <a14:m>
                  <m:oMath xmlns:m="http://schemas.openxmlformats.org/officeDocument/2006/math">
                    <m:r>
                      <a:rPr lang="en-US" sz="2400" b="0" i="1" smtClean="0">
                        <a:latin typeface="Cambria Math" panose="02040503050406030204" pitchFamily="18" charset="0"/>
                      </a:rPr>
                      <m:t>𝑛</m:t>
                    </m:r>
                  </m:oMath>
                </a14:m>
                <a:r>
                  <a:rPr lang="en-US" sz="2400" dirty="0">
                    <a:latin typeface="Segoe UI Semilight" panose="020B0402040204020203" pitchFamily="34" charset="0"/>
                    <a:cs typeface="Segoe UI Semilight" panose="020B0402040204020203" pitchFamily="34" charset="0"/>
                  </a:rPr>
                  <a:t> is prime. </a:t>
                </a:r>
                <a:br>
                  <a:rPr lang="en-US" sz="2400" dirty="0">
                    <a:latin typeface="Segoe UI Semilight" panose="020B0402040204020203" pitchFamily="34" charset="0"/>
                    <a:cs typeface="Segoe UI Semilight" panose="020B0402040204020203" pitchFamily="34" charset="0"/>
                  </a:rPr>
                </a:br>
                <a:r>
                  <a:rPr lang="en-US" sz="2400" dirty="0">
                    <a:latin typeface="Segoe UI Semilight" panose="020B0402040204020203" pitchFamily="34" charset="0"/>
                    <a:cs typeface="Segoe UI Semilight" panose="020B0402040204020203" pitchFamily="34" charset="0"/>
                  </a:rPr>
                  <a:t>It uses some fancy number theory and modular arithmetic.</a:t>
                </a:r>
              </a:p>
            </p:txBody>
          </p:sp>
        </mc:Choice>
        <mc:Fallback xmlns="">
          <p:sp>
            <p:nvSpPr>
              <p:cNvPr id="4" name="TextBox 3">
                <a:extLst>
                  <a:ext uri="{FF2B5EF4-FFF2-40B4-BE49-F238E27FC236}">
                    <a16:creationId xmlns:a16="http://schemas.microsoft.com/office/drawing/2014/main" id="{56778B09-A067-8CCA-4BEE-95E6C17545B7}"/>
                  </a:ext>
                </a:extLst>
              </p:cNvPr>
              <p:cNvSpPr txBox="1">
                <a:spLocks noRot="1" noChangeAspect="1" noMove="1" noResize="1" noEditPoints="1" noAdjustHandles="1" noChangeArrowheads="1" noChangeShapeType="1" noTextEdit="1"/>
              </p:cNvSpPr>
              <p:nvPr/>
            </p:nvSpPr>
            <p:spPr>
              <a:xfrm>
                <a:off x="6289637" y="4236711"/>
                <a:ext cx="5749887" cy="2314864"/>
              </a:xfrm>
              <a:prstGeom prst="rect">
                <a:avLst/>
              </a:prstGeom>
              <a:blipFill>
                <a:blip r:embed="rId3"/>
                <a:stretch>
                  <a:fillRect l="-1477" t="-1299" r="-316" b="-4416"/>
                </a:stretch>
              </a:blipFill>
              <a:ln w="28575">
                <a:solidFill>
                  <a:schemeClr val="accent2"/>
                </a:solidFill>
              </a:ln>
            </p:spPr>
            <p:txBody>
              <a:bodyPr/>
              <a:lstStyle/>
              <a:p>
                <a:r>
                  <a:rPr lang="en-US">
                    <a:noFill/>
                  </a:rPr>
                  <a:t> </a:t>
                </a:r>
              </a:p>
            </p:txBody>
          </p:sp>
        </mc:Fallback>
      </mc:AlternateContent>
    </p:spTree>
    <p:extLst>
      <p:ext uri="{BB962C8B-B14F-4D97-AF65-F5344CB8AC3E}">
        <p14:creationId xmlns:p14="http://schemas.microsoft.com/office/powerpoint/2010/main" val="148878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92EB0-AFAD-BE79-3C85-C13732B4A858}"/>
              </a:ext>
            </a:extLst>
          </p:cNvPr>
          <p:cNvSpPr>
            <a:spLocks noGrp="1"/>
          </p:cNvSpPr>
          <p:nvPr>
            <p:ph type="title"/>
          </p:nvPr>
        </p:nvSpPr>
        <p:spPr/>
        <p:txBody>
          <a:bodyPr/>
          <a:lstStyle/>
          <a:p>
            <a:r>
              <a:rPr lang="en-US" dirty="0"/>
              <a:t>Knapsack</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2F57212-6312-F1CB-F583-CC7499808826}"/>
                  </a:ext>
                </a:extLst>
              </p:cNvPr>
              <p:cNvSpPr>
                <a:spLocks noGrp="1"/>
              </p:cNvSpPr>
              <p:nvPr>
                <p:ph idx="1"/>
              </p:nvPr>
            </p:nvSpPr>
            <p:spPr/>
            <p:txBody>
              <a:bodyPr/>
              <a:lstStyle/>
              <a:p>
                <a:r>
                  <a:rPr lang="en-US" dirty="0"/>
                  <a:t>Consider the “knapsack” problem</a:t>
                </a:r>
              </a:p>
              <a:p>
                <a:r>
                  <a:rPr lang="en-US" dirty="0"/>
                  <a:t>Input: A list of </a:t>
                </a:r>
                <a14:m>
                  <m:oMath xmlns:m="http://schemas.openxmlformats.org/officeDocument/2006/math">
                    <m:r>
                      <a:rPr lang="en-US" b="0" i="1" smtClean="0">
                        <a:latin typeface="Cambria Math" panose="02040503050406030204" pitchFamily="18" charset="0"/>
                      </a:rPr>
                      <m:t>𝑛</m:t>
                    </m:r>
                  </m:oMath>
                </a14:m>
                <a:r>
                  <a:rPr lang="en-US" dirty="0"/>
                  <a:t> objects of value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oMath>
                </a14:m>
                <a:r>
                  <a:rPr lang="en-US" dirty="0"/>
                  <a:t> and weight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oMath>
                </a14:m>
                <a:r>
                  <a:rPr lang="en-US" dirty="0"/>
                  <a:t>, </a:t>
                </a:r>
                <a:br>
                  <a:rPr lang="en-US" dirty="0"/>
                </a:br>
                <a:r>
                  <a:rPr lang="en-US" dirty="0"/>
                  <a:t>a max weight </a:t>
                </a:r>
                <a14:m>
                  <m:oMath xmlns:m="http://schemas.openxmlformats.org/officeDocument/2006/math">
                    <m:r>
                      <a:rPr lang="en-US" b="0" i="1" smtClean="0">
                        <a:latin typeface="Cambria Math" panose="02040503050406030204" pitchFamily="18" charset="0"/>
                      </a:rPr>
                      <m:t>𝑊</m:t>
                    </m:r>
                  </m:oMath>
                </a14:m>
                <a:r>
                  <a:rPr lang="en-US" dirty="0"/>
                  <a:t>, a target value </a:t>
                </a:r>
                <a14:m>
                  <m:oMath xmlns:m="http://schemas.openxmlformats.org/officeDocument/2006/math">
                    <m:r>
                      <a:rPr lang="en-US" b="0" i="1" smtClean="0">
                        <a:latin typeface="Cambria Math" panose="02040503050406030204" pitchFamily="18" charset="0"/>
                      </a:rPr>
                      <m:t>𝑇</m:t>
                    </m:r>
                  </m:oMath>
                </a14:m>
                <a:r>
                  <a:rPr lang="en-US" dirty="0"/>
                  <a:t>.</a:t>
                </a:r>
              </a:p>
              <a:p>
                <a:r>
                  <a:rPr lang="en-US" dirty="0"/>
                  <a:t>Output: </a:t>
                </a:r>
                <a:r>
                  <a:rPr lang="en-US" dirty="0">
                    <a:latin typeface="Courier New" panose="02070309020205020404" pitchFamily="49" charset="0"/>
                    <a:cs typeface="Courier New" panose="02070309020205020404" pitchFamily="49" charset="0"/>
                  </a:rPr>
                  <a:t>true</a:t>
                </a:r>
                <a:r>
                  <a:rPr lang="en-US" dirty="0"/>
                  <a:t> if there is a set of objects of total value </a:t>
                </a:r>
                <a14:m>
                  <m:oMath xmlns:m="http://schemas.openxmlformats.org/officeDocument/2006/math">
                    <m:r>
                      <a:rPr lang="en-US" b="0" i="1" smtClean="0">
                        <a:latin typeface="Cambria Math" panose="02040503050406030204" pitchFamily="18" charset="0"/>
                      </a:rPr>
                      <m:t>𝑇</m:t>
                    </m:r>
                  </m:oMath>
                </a14:m>
                <a:r>
                  <a:rPr lang="en-US" dirty="0"/>
                  <a:t> (or more) of weight at most </a:t>
                </a:r>
                <a14:m>
                  <m:oMath xmlns:m="http://schemas.openxmlformats.org/officeDocument/2006/math">
                    <m:r>
                      <a:rPr lang="en-US" b="0" i="1" smtClean="0">
                        <a:latin typeface="Cambria Math" panose="02040503050406030204" pitchFamily="18" charset="0"/>
                      </a:rPr>
                      <m:t>𝑊</m:t>
                    </m:r>
                  </m:oMath>
                </a14:m>
                <a:r>
                  <a:rPr lang="en-US" dirty="0"/>
                  <a:t>.</a:t>
                </a:r>
              </a:p>
              <a:p>
                <a:pPr marL="0" indent="0">
                  <a:buNone/>
                </a:pPr>
                <a:endParaRPr lang="en-US" dirty="0"/>
              </a:p>
              <a:p>
                <a:r>
                  <a:rPr lang="en-US" dirty="0"/>
                  <a:t>There’s a DP with running time: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𝑊𝑛</m:t>
                    </m:r>
                    <m:r>
                      <a:rPr lang="en-US" b="0" i="1" smtClean="0">
                        <a:latin typeface="Cambria Math" panose="02040503050406030204" pitchFamily="18" charset="0"/>
                      </a:rPr>
                      <m:t>)</m:t>
                    </m:r>
                  </m:oMath>
                </a14:m>
                <a:r>
                  <a:rPr lang="en-US" dirty="0"/>
                  <a:t>. But Knapsack is NP-hard.</a:t>
                </a:r>
              </a:p>
              <a:p>
                <a:r>
                  <a:rPr lang="en-US" dirty="0"/>
                  <a:t>What’s the input size?</a:t>
                </a:r>
              </a:p>
              <a:p>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a:rPr lang="en-US" b="0" i="0" smtClean="0">
                            <a:latin typeface="Cambria Math" panose="02040503050406030204" pitchFamily="18" charset="0"/>
                          </a:rPr>
                          <m:t>[</m:t>
                        </m:r>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e>
                            </m:func>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𝑊</m:t>
                                        </m:r>
                                      </m:e>
                                    </m:d>
                                  </m:e>
                                </m:func>
                                <m:r>
                                  <a:rPr lang="en-US" b="0" i="1" smtClean="0">
                                    <a:latin typeface="Cambria Math" panose="02040503050406030204" pitchFamily="18" charset="0"/>
                                  </a:rPr>
                                  <m:t>+</m:t>
                                </m:r>
                                <m:r>
                                  <m:rPr>
                                    <m:sty m:val="p"/>
                                  </m:rPr>
                                  <a:rPr lang="en-US" b="0" i="0" smtClean="0">
                                    <a:latin typeface="Cambria Math" panose="02040503050406030204" pitchFamily="18" charset="0"/>
                                  </a:rPr>
                                  <m:t>log</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e>
                            </m:func>
                          </m:e>
                        </m:func>
                      </m:e>
                    </m:func>
                  </m:oMath>
                </a14:m>
                <a:endParaRPr lang="en-US" dirty="0"/>
              </a:p>
            </p:txBody>
          </p:sp>
        </mc:Choice>
        <mc:Fallback>
          <p:sp>
            <p:nvSpPr>
              <p:cNvPr id="3" name="Content Placeholder 2">
                <a:extLst>
                  <a:ext uri="{FF2B5EF4-FFF2-40B4-BE49-F238E27FC236}">
                    <a16:creationId xmlns:a16="http://schemas.microsoft.com/office/drawing/2014/main" id="{E2F57212-6312-F1CB-F583-CC7499808826}"/>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2672409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92EB0-AFAD-BE79-3C85-C13732B4A858}"/>
              </a:ext>
            </a:extLst>
          </p:cNvPr>
          <p:cNvSpPr>
            <a:spLocks noGrp="1"/>
          </p:cNvSpPr>
          <p:nvPr>
            <p:ph type="title"/>
          </p:nvPr>
        </p:nvSpPr>
        <p:spPr/>
        <p:txBody>
          <a:bodyPr/>
          <a:lstStyle/>
          <a:p>
            <a:r>
              <a:rPr lang="en-US" dirty="0"/>
              <a:t>Knapsack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2F57212-6312-F1CB-F583-CC7499808826}"/>
                  </a:ext>
                </a:extLst>
              </p:cNvPr>
              <p:cNvSpPr>
                <a:spLocks noGrp="1"/>
              </p:cNvSpPr>
              <p:nvPr>
                <p:ph idx="1"/>
              </p:nvPr>
            </p:nvSpPr>
            <p:spPr/>
            <p:txBody>
              <a:bodyPr/>
              <a:lstStyle/>
              <a:p>
                <a:r>
                  <a:rPr lang="en-US" dirty="0"/>
                  <a:t>Running time: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𝑊𝑛</m:t>
                    </m:r>
                    <m:r>
                      <a:rPr lang="en-US" b="0" i="1" smtClean="0">
                        <a:latin typeface="Cambria Math" panose="02040503050406030204" pitchFamily="18" charset="0"/>
                      </a:rPr>
                      <m:t>)</m:t>
                    </m:r>
                  </m:oMath>
                </a14:m>
                <a:endParaRPr lang="en-US" dirty="0"/>
              </a:p>
              <a:p>
                <a:r>
                  <a:rPr lang="en-US" dirty="0"/>
                  <a:t>Input size?</a:t>
                </a:r>
              </a:p>
              <a:p>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a:rPr lang="en-US" b="0" i="0" smtClean="0">
                            <a:latin typeface="Cambria Math" panose="02040503050406030204" pitchFamily="18" charset="0"/>
                          </a:rPr>
                          <m:t>[</m:t>
                        </m:r>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e>
                            </m:func>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𝑊</m:t>
                                        </m:r>
                                      </m:e>
                                    </m:d>
                                  </m:e>
                                </m:func>
                                <m:r>
                                  <a:rPr lang="en-US" b="0" i="1" smtClean="0">
                                    <a:latin typeface="Cambria Math" panose="02040503050406030204" pitchFamily="18" charset="0"/>
                                  </a:rPr>
                                  <m:t>+</m:t>
                                </m:r>
                                <m:r>
                                  <m:rPr>
                                    <m:sty m:val="p"/>
                                  </m:rPr>
                                  <a:rPr lang="en-US" b="0" i="0" smtClean="0">
                                    <a:latin typeface="Cambria Math" panose="02040503050406030204" pitchFamily="18" charset="0"/>
                                  </a:rPr>
                                  <m:t>log</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e>
                            </m:func>
                          </m:e>
                        </m:func>
                      </m:e>
                    </m:func>
                  </m:oMath>
                </a14:m>
                <a:endParaRPr lang="en-US" dirty="0"/>
              </a:p>
              <a:p>
                <a:endParaRPr lang="en-US" dirty="0"/>
              </a:p>
              <a:p>
                <a:r>
                  <a:rPr lang="en-US" dirty="0"/>
                  <a:t>That isn’t a polynomial time algorithm. </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E2F57212-6312-F1CB-F583-CC7499808826}"/>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4477808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BE880-0802-37BD-71FF-89AF60C61ABC}"/>
              </a:ext>
            </a:extLst>
          </p:cNvPr>
          <p:cNvSpPr>
            <a:spLocks noGrp="1"/>
          </p:cNvSpPr>
          <p:nvPr>
            <p:ph type="title"/>
          </p:nvPr>
        </p:nvSpPr>
        <p:spPr/>
        <p:txBody>
          <a:bodyPr/>
          <a:lstStyle/>
          <a:p>
            <a:r>
              <a:rPr lang="en-US" dirty="0"/>
              <a:t>Weakly NP-hard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872B2C2-CB30-BCDF-EF27-035621762ED7}"/>
                  </a:ext>
                </a:extLst>
              </p:cNvPr>
              <p:cNvSpPr>
                <a:spLocks noGrp="1"/>
              </p:cNvSpPr>
              <p:nvPr>
                <p:ph idx="1"/>
              </p:nvPr>
            </p:nvSpPr>
            <p:spPr/>
            <p:txBody>
              <a:bodyPr>
                <a:normAutofit/>
              </a:bodyPr>
              <a:lstStyle/>
              <a:p>
                <a:r>
                  <a:rPr lang="en-US" dirty="0"/>
                  <a:t>You might have heard (in 332 or on Wikipedia) that Knapsack is an NP-hard problem. It is…but that’s very dependent on the fact that it takes </a:t>
                </a:r>
                <a14:m>
                  <m:oMath xmlns:m="http://schemas.openxmlformats.org/officeDocument/2006/math">
                    <m:r>
                      <m:rPr>
                        <m:sty m:val="p"/>
                      </m:rPr>
                      <a:rPr lang="en-US" b="0" i="0" smtClean="0">
                        <a:latin typeface="Cambria Math" panose="02040503050406030204" pitchFamily="18" charset="0"/>
                      </a:rPr>
                      <m:t>log</m:t>
                    </m:r>
                    <m:r>
                      <a:rPr lang="en-US" b="0" i="1" smtClean="0">
                        <a:latin typeface="Cambria Math" panose="02040503050406030204" pitchFamily="18" charset="0"/>
                      </a:rPr>
                      <m:t>⁡(</m:t>
                    </m:r>
                    <m:r>
                      <a:rPr lang="en-US" b="0" i="1" smtClean="0">
                        <a:latin typeface="Cambria Math" panose="02040503050406030204" pitchFamily="18" charset="0"/>
                      </a:rPr>
                      <m:t>𝑊</m:t>
                    </m:r>
                    <m:r>
                      <a:rPr lang="en-US" b="0" i="1" smtClean="0">
                        <a:latin typeface="Cambria Math" panose="02040503050406030204" pitchFamily="18" charset="0"/>
                      </a:rPr>
                      <m:t>)</m:t>
                    </m:r>
                  </m:oMath>
                </a14:m>
                <a:r>
                  <a:rPr lang="en-US" dirty="0"/>
                  <a:t> bits to represent </a:t>
                </a:r>
                <a14:m>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oMath>
                </a14:m>
                <a:endParaRPr lang="en-US" dirty="0"/>
              </a:p>
              <a:p>
                <a:r>
                  <a:rPr lang="en-US" dirty="0"/>
                  <a:t>It’s only NP-hard if you represent the input in the usual way.</a:t>
                </a:r>
              </a:p>
              <a:p>
                <a:r>
                  <a:rPr lang="en-US" dirty="0"/>
                  <a:t>If you made the input length </a:t>
                </a:r>
                <a14:m>
                  <m:oMath xmlns:m="http://schemas.openxmlformats.org/officeDocument/2006/math">
                    <m:r>
                      <m:rPr>
                        <m:sty m:val="p"/>
                      </m:rPr>
                      <a:rPr lang="en-US" b="0" i="0" smtClean="0">
                        <a:latin typeface="Cambria Math" panose="02040503050406030204" pitchFamily="18" charset="0"/>
                      </a:rPr>
                      <m:t>O</m:t>
                    </m:r>
                    <m:r>
                      <a:rPr lang="en-US" b="0" i="0"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𝑊</m:t>
                    </m:r>
                    <m:r>
                      <a:rPr lang="en-US" b="0" i="1" smtClean="0">
                        <a:latin typeface="Cambria Math" panose="02040503050406030204" pitchFamily="18" charset="0"/>
                      </a:rPr>
                      <m:t>)</m:t>
                    </m:r>
                  </m:oMath>
                </a14:m>
                <a:r>
                  <a:rPr lang="en-US" dirty="0"/>
                  <a:t> you’d have a polynomial time algorithm.</a:t>
                </a:r>
              </a:p>
              <a:p>
                <a:pPr lvl="1"/>
                <a:r>
                  <a:rPr lang="en-US" dirty="0"/>
                  <a:t>The different input gives you a different problem! And the other one isn’t known to be NP-hard.</a:t>
                </a:r>
              </a:p>
              <a:p>
                <a:r>
                  <a:rPr lang="en-US" dirty="0"/>
                  <a:t>If changing the representation of numbers from binary to unary makes the problem not NP-hard anymore, we call it weakly NP-hard.</a:t>
                </a:r>
              </a:p>
            </p:txBody>
          </p:sp>
        </mc:Choice>
        <mc:Fallback xmlns="">
          <p:sp>
            <p:nvSpPr>
              <p:cNvPr id="3" name="Content Placeholder 2">
                <a:extLst>
                  <a:ext uri="{FF2B5EF4-FFF2-40B4-BE49-F238E27FC236}">
                    <a16:creationId xmlns:a16="http://schemas.microsoft.com/office/drawing/2014/main" id="{1872B2C2-CB30-BCDF-EF27-035621762ED7}"/>
                  </a:ext>
                </a:extLst>
              </p:cNvPr>
              <p:cNvSpPr>
                <a:spLocks noGrp="1" noRot="1" noChangeAspect="1" noMove="1" noResize="1" noEditPoints="1" noAdjustHandles="1" noChangeArrowheads="1" noChangeShapeType="1" noTextEdit="1"/>
              </p:cNvSpPr>
              <p:nvPr>
                <p:ph idx="1"/>
              </p:nvPr>
            </p:nvSpPr>
            <p:spPr>
              <a:blipFill>
                <a:blip r:embed="rId2"/>
                <a:stretch>
                  <a:fillRect l="-708" t="-2138" r="-926"/>
                </a:stretch>
              </a:blipFill>
            </p:spPr>
            <p:txBody>
              <a:bodyPr/>
              <a:lstStyle/>
              <a:p>
                <a:r>
                  <a:rPr lang="en-US">
                    <a:noFill/>
                  </a:rPr>
                  <a:t> </a:t>
                </a:r>
              </a:p>
            </p:txBody>
          </p:sp>
        </mc:Fallback>
      </mc:AlternateContent>
    </p:spTree>
    <p:extLst>
      <p:ext uri="{BB962C8B-B14F-4D97-AF65-F5344CB8AC3E}">
        <p14:creationId xmlns:p14="http://schemas.microsoft.com/office/powerpoint/2010/main" val="20796584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0BC39-1EF4-C1EE-9CC3-98BBD5759DEF}"/>
              </a:ext>
            </a:extLst>
          </p:cNvPr>
          <p:cNvSpPr>
            <a:spLocks noGrp="1"/>
          </p:cNvSpPr>
          <p:nvPr>
            <p:ph type="title"/>
          </p:nvPr>
        </p:nvSpPr>
        <p:spPr/>
        <p:txBody>
          <a:bodyPr/>
          <a:lstStyle/>
          <a:p>
            <a:r>
              <a:rPr lang="en-US" dirty="0"/>
              <a:t>Takeaways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694D166-3D52-F6E3-A9C3-4C5FA6CD93A6}"/>
                  </a:ext>
                </a:extLst>
              </p:cNvPr>
              <p:cNvSpPr>
                <a:spLocks noGrp="1"/>
              </p:cNvSpPr>
              <p:nvPr>
                <p:ph idx="1"/>
              </p:nvPr>
            </p:nvSpPr>
            <p:spPr/>
            <p:txBody>
              <a:bodyPr>
                <a:normAutofit/>
              </a:bodyPr>
              <a:lstStyle/>
              <a:p>
                <a:r>
                  <a:rPr lang="en-US" dirty="0"/>
                  <a:t>Be careful when deciding if an algorithm shows a problem is in </a:t>
                </a:r>
                <a14:m>
                  <m:oMath xmlns:m="http://schemas.openxmlformats.org/officeDocument/2006/math">
                    <m:r>
                      <m:rPr>
                        <m:sty m:val="p"/>
                      </m:rPr>
                      <a:rPr lang="en-US" b="0" i="0" smtClean="0">
                        <a:latin typeface="Cambria Math" panose="02040503050406030204" pitchFamily="18" charset="0"/>
                      </a:rPr>
                      <m:t>P</m:t>
                    </m:r>
                  </m:oMath>
                </a14:m>
                <a:r>
                  <a:rPr lang="en-US" dirty="0"/>
                  <a:t>.</a:t>
                </a:r>
              </a:p>
              <a:p>
                <a:r>
                  <a:rPr lang="en-US" dirty="0"/>
                  <a:t>Be sure you’ve accounted for the fact that numbers are in binary.</a:t>
                </a:r>
              </a:p>
              <a:p>
                <a:r>
                  <a:rPr lang="en-US" dirty="0"/>
                  <a:t>Some problems have algorithms that are polynomial </a:t>
                </a:r>
                <a:r>
                  <a:rPr lang="en-US" i="1" dirty="0"/>
                  <a:t>in variables of interest</a:t>
                </a:r>
                <a:r>
                  <a:rPr lang="en-US" dirty="0"/>
                  <a:t> but not in </a:t>
                </a:r>
                <a:r>
                  <a:rPr lang="en-US" i="1" dirty="0"/>
                  <a:t>the size of the input</a:t>
                </a:r>
                <a:endParaRPr lang="en-US" dirty="0"/>
              </a:p>
              <a:p>
                <a:pPr lvl="1"/>
                <a14:m>
                  <m:oMath xmlns:m="http://schemas.openxmlformats.org/officeDocument/2006/math">
                    <m:r>
                      <m:rPr>
                        <m:sty m:val="p"/>
                      </m:rPr>
                      <a:rPr lang="en-US" i="0" dirty="0" smtClean="0">
                        <a:latin typeface="Cambria Math" panose="02040503050406030204" pitchFamily="18" charset="0"/>
                      </a:rPr>
                      <m:t>P</m:t>
                    </m:r>
                  </m:oMath>
                </a14:m>
                <a:r>
                  <a:rPr lang="en-US" dirty="0"/>
                  <a:t> vs. </a:t>
                </a:r>
                <a14:m>
                  <m:oMath xmlns:m="http://schemas.openxmlformats.org/officeDocument/2006/math">
                    <m:r>
                      <m:rPr>
                        <m:sty m:val="p"/>
                      </m:rPr>
                      <a:rPr lang="en-US" i="0" dirty="0" smtClean="0">
                        <a:latin typeface="Cambria Math" panose="02040503050406030204" pitchFamily="18" charset="0"/>
                      </a:rPr>
                      <m:t>NP</m:t>
                    </m:r>
                  </m:oMath>
                </a14:m>
                <a:r>
                  <a:rPr lang="en-US" dirty="0"/>
                  <a:t> asks about </a:t>
                </a:r>
                <a:r>
                  <a:rPr lang="en-US" i="1" dirty="0"/>
                  <a:t>the size of the input.</a:t>
                </a:r>
              </a:p>
              <a:p>
                <a:pPr lvl="1"/>
                <a:r>
                  <a:rPr lang="en-US" dirty="0"/>
                  <a:t>But you as an algorithm designer probably care about variables of interest.</a:t>
                </a:r>
              </a:p>
              <a:p>
                <a:r>
                  <a:rPr lang="en-US" dirty="0"/>
                  <a:t>If you see “</a:t>
                </a:r>
                <a14:m>
                  <m:oMath xmlns:m="http://schemas.openxmlformats.org/officeDocument/2006/math">
                    <m:r>
                      <a:rPr lang="en-US" b="0" i="1" smtClean="0">
                        <a:latin typeface="Cambria Math" panose="02040503050406030204" pitchFamily="18" charset="0"/>
                      </a:rPr>
                      <m:t>𝐴</m:t>
                    </m:r>
                  </m:oMath>
                </a14:m>
                <a:r>
                  <a:rPr lang="en-US" dirty="0"/>
                  <a:t> is NP-hard” and you think you have a polynomial-time algorithm for </a:t>
                </a:r>
                <a14:m>
                  <m:oMath xmlns:m="http://schemas.openxmlformats.org/officeDocument/2006/math">
                    <m:r>
                      <a:rPr lang="en-US" b="0" i="1" smtClean="0">
                        <a:latin typeface="Cambria Math" panose="02040503050406030204" pitchFamily="18" charset="0"/>
                      </a:rPr>
                      <m:t>𝐴</m:t>
                    </m:r>
                  </m:oMath>
                </a14:m>
                <a:r>
                  <a:rPr lang="en-US" dirty="0"/>
                  <a:t>, double check you understand the representation that was used to prove the problem is hard.</a:t>
                </a:r>
              </a:p>
            </p:txBody>
          </p:sp>
        </mc:Choice>
        <mc:Fallback xmlns="">
          <p:sp>
            <p:nvSpPr>
              <p:cNvPr id="3" name="Content Placeholder 2">
                <a:extLst>
                  <a:ext uri="{FF2B5EF4-FFF2-40B4-BE49-F238E27FC236}">
                    <a16:creationId xmlns:a16="http://schemas.microsoft.com/office/drawing/2014/main" id="{F694D166-3D52-F6E3-A9C3-4C5FA6CD93A6}"/>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5334550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2E27AD-17C1-4756-91B7-1321E7D3FE03}"/>
              </a:ext>
            </a:extLst>
          </p:cNvPr>
          <p:cNvSpPr/>
          <p:nvPr/>
        </p:nvSpPr>
        <p:spPr>
          <a:xfrm>
            <a:off x="575237" y="3239899"/>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problem B is NP-hard if</a:t>
            </a:r>
            <a:br>
              <a:rPr lang="en-US" sz="2800" dirty="0"/>
            </a:br>
            <a:r>
              <a:rPr lang="en-US" sz="2800" dirty="0"/>
              <a:t>for all problems A in NP, A reduces to B. </a:t>
            </a:r>
          </a:p>
        </p:txBody>
      </p:sp>
      <p:sp>
        <p:nvSpPr>
          <p:cNvPr id="5" name="Rectangle 4">
            <a:extLst>
              <a:ext uri="{FF2B5EF4-FFF2-40B4-BE49-F238E27FC236}">
                <a16:creationId xmlns:a16="http://schemas.microsoft.com/office/drawing/2014/main" id="{0476841A-FC99-4B9E-A94F-B805A0AB1A9A}"/>
              </a:ext>
            </a:extLst>
          </p:cNvPr>
          <p:cNvSpPr/>
          <p:nvPr/>
        </p:nvSpPr>
        <p:spPr>
          <a:xfrm>
            <a:off x="575237" y="3239899"/>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NP-hard</a:t>
            </a:r>
          </a:p>
        </p:txBody>
      </p:sp>
      <p:sp>
        <p:nvSpPr>
          <p:cNvPr id="6" name="Rectangle 5">
            <a:extLst>
              <a:ext uri="{FF2B5EF4-FFF2-40B4-BE49-F238E27FC236}">
                <a16:creationId xmlns:a16="http://schemas.microsoft.com/office/drawing/2014/main" id="{17A1BC8B-87B5-4503-B4A5-0E0DD00697E5}"/>
              </a:ext>
            </a:extLst>
          </p:cNvPr>
          <p:cNvSpPr/>
          <p:nvPr/>
        </p:nvSpPr>
        <p:spPr>
          <a:xfrm>
            <a:off x="564634" y="4946793"/>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problem B is NP-complete if B is in NP</a:t>
            </a:r>
            <a:br>
              <a:rPr lang="en-US" sz="2800" dirty="0"/>
            </a:br>
            <a:r>
              <a:rPr lang="en-US" sz="2800" dirty="0"/>
              <a:t>and B is NP-hard</a:t>
            </a:r>
          </a:p>
        </p:txBody>
      </p:sp>
      <p:sp>
        <p:nvSpPr>
          <p:cNvPr id="7" name="Rectangle 6">
            <a:extLst>
              <a:ext uri="{FF2B5EF4-FFF2-40B4-BE49-F238E27FC236}">
                <a16:creationId xmlns:a16="http://schemas.microsoft.com/office/drawing/2014/main" id="{8E98F534-544B-4645-9B38-5BCF256FBFD4}"/>
              </a:ext>
            </a:extLst>
          </p:cNvPr>
          <p:cNvSpPr/>
          <p:nvPr/>
        </p:nvSpPr>
        <p:spPr>
          <a:xfrm>
            <a:off x="564634" y="4946793"/>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NP-Complete</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E3D97DD9-CC9E-4056-AE32-8A0F6B1B5771}"/>
                  </a:ext>
                </a:extLst>
              </p:cNvPr>
              <p:cNvSpPr/>
              <p:nvPr/>
            </p:nvSpPr>
            <p:spPr>
              <a:xfrm>
                <a:off x="579214" y="40827"/>
                <a:ext cx="1016896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set of all decision problems that have an algorithm that runs in time </a:t>
                </a:r>
                <a14:m>
                  <m:oMath xmlns:m="http://schemas.openxmlformats.org/officeDocument/2006/math">
                    <m:r>
                      <a:rPr lang="en-US" sz="2800" b="0" i="1" smtClean="0">
                        <a:latin typeface="Cambria Math" panose="02040503050406030204" pitchFamily="18" charset="0"/>
                      </a:rPr>
                      <m:t>𝑂</m:t>
                    </m:r>
                    <m:d>
                      <m:dPr>
                        <m:ctrlPr>
                          <a:rPr lang="en-US" sz="2800" i="1" smtClean="0">
                            <a:latin typeface="Cambria Math" panose="02040503050406030204" pitchFamily="18" charset="0"/>
                          </a:rPr>
                        </m:ctrlPr>
                      </m:dPr>
                      <m:e>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𝑘</m:t>
                            </m:r>
                          </m:sup>
                        </m:sSup>
                      </m:e>
                    </m:d>
                  </m:oMath>
                </a14:m>
                <a:r>
                  <a:rPr lang="en-US" sz="2800" dirty="0"/>
                  <a:t> for some constant </a:t>
                </a:r>
                <a14:m>
                  <m:oMath xmlns:m="http://schemas.openxmlformats.org/officeDocument/2006/math">
                    <m:r>
                      <a:rPr lang="en-US" sz="2800" b="0" i="1" smtClean="0">
                        <a:latin typeface="Cambria Math" panose="02040503050406030204" pitchFamily="18" charset="0"/>
                      </a:rPr>
                      <m:t>𝑘</m:t>
                    </m:r>
                  </m:oMath>
                </a14:m>
                <a:r>
                  <a:rPr lang="en-US" sz="2800" dirty="0"/>
                  <a:t> (on input of size </a:t>
                </a:r>
                <a14:m>
                  <m:oMath xmlns:m="http://schemas.openxmlformats.org/officeDocument/2006/math">
                    <m:r>
                      <a:rPr lang="en-US" sz="2800" b="0" i="1" smtClean="0">
                        <a:latin typeface="Cambria Math" panose="02040503050406030204" pitchFamily="18" charset="0"/>
                      </a:rPr>
                      <m:t>𝑛</m:t>
                    </m:r>
                  </m:oMath>
                </a14:m>
                <a:r>
                  <a:rPr lang="en-US" sz="2800" dirty="0"/>
                  <a:t>).</a:t>
                </a:r>
              </a:p>
            </p:txBody>
          </p:sp>
        </mc:Choice>
        <mc:Fallback xmlns="">
          <p:sp>
            <p:nvSpPr>
              <p:cNvPr id="8" name="Rectangle 7">
                <a:extLst>
                  <a:ext uri="{FF2B5EF4-FFF2-40B4-BE49-F238E27FC236}">
                    <a16:creationId xmlns:a16="http://schemas.microsoft.com/office/drawing/2014/main" id="{E3D97DD9-CC9E-4056-AE32-8A0F6B1B5771}"/>
                  </a:ext>
                </a:extLst>
              </p:cNvPr>
              <p:cNvSpPr>
                <a:spLocks noRot="1" noChangeAspect="1" noMove="1" noResize="1" noEditPoints="1" noAdjustHandles="1" noChangeArrowheads="1" noChangeShapeType="1" noTextEdit="1"/>
              </p:cNvSpPr>
              <p:nvPr/>
            </p:nvSpPr>
            <p:spPr>
              <a:xfrm>
                <a:off x="579214" y="40827"/>
                <a:ext cx="10168961" cy="1485900"/>
              </a:xfrm>
              <a:prstGeom prst="rect">
                <a:avLst/>
              </a:prstGeom>
              <a:blipFill>
                <a:blip r:embed="rId2"/>
                <a:stretch>
                  <a:fillRect l="-1199" b="-8230"/>
                </a:stretch>
              </a:blipFill>
              <a:ln>
                <a:no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73793488-124B-48F8-9336-9A3F46D82794}"/>
              </a:ext>
            </a:extLst>
          </p:cNvPr>
          <p:cNvSpPr/>
          <p:nvPr/>
        </p:nvSpPr>
        <p:spPr>
          <a:xfrm>
            <a:off x="579213" y="47178"/>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P (stands for “Polynomial”)</a:t>
            </a:r>
          </a:p>
        </p:txBody>
      </p:sp>
      <p:grpSp>
        <p:nvGrpSpPr>
          <p:cNvPr id="13" name="Group 12">
            <a:extLst>
              <a:ext uri="{FF2B5EF4-FFF2-40B4-BE49-F238E27FC236}">
                <a16:creationId xmlns:a16="http://schemas.microsoft.com/office/drawing/2014/main" id="{B006C396-B427-4D4C-98BE-85110DF6AABC}"/>
              </a:ext>
            </a:extLst>
          </p:cNvPr>
          <p:cNvGrpSpPr/>
          <p:nvPr/>
        </p:nvGrpSpPr>
        <p:grpSpPr>
          <a:xfrm>
            <a:off x="575238" y="1623922"/>
            <a:ext cx="10814328" cy="1536356"/>
            <a:chOff x="575238" y="1718589"/>
            <a:chExt cx="5684582" cy="1536356"/>
          </a:xfrm>
        </p:grpSpPr>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27EA9971-F428-49A7-805A-323C3924FEEB}"/>
                    </a:ext>
                  </a:extLst>
                </p:cNvPr>
                <p:cNvSpPr/>
                <p:nvPr/>
              </p:nvSpPr>
              <p:spPr>
                <a:xfrm>
                  <a:off x="575238" y="2018897"/>
                  <a:ext cx="5684582" cy="12360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 set of all decision problems such that for every YES-instance (of size </a:t>
                  </a: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m:t>
                      </m:r>
                    </m:oMath>
                  </a14:m>
                  <a:r>
                    <a:rPr lang="en-US" sz="2400" dirty="0"/>
                    <a:t>, there is a certificate (of size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𝑘</m:t>
                          </m:r>
                        </m:sup>
                      </m:sSup>
                      <m:r>
                        <a:rPr lang="en-US" sz="2400" b="0" i="1" smtClean="0">
                          <a:latin typeface="Cambria Math" panose="02040503050406030204" pitchFamily="18" charset="0"/>
                        </a:rPr>
                        <m:t>)</m:t>
                      </m:r>
                    </m:oMath>
                  </a14:m>
                  <a:r>
                    <a:rPr lang="en-US" sz="2400" dirty="0"/>
                    <a:t>) for that instance which can be verified in polynomial time.</a:t>
                  </a:r>
                </a:p>
              </p:txBody>
            </p:sp>
          </mc:Choice>
          <mc:Fallback xmlns="">
            <p:sp>
              <p:nvSpPr>
                <p:cNvPr id="9" name="Rectangle 8">
                  <a:extLst>
                    <a:ext uri="{FF2B5EF4-FFF2-40B4-BE49-F238E27FC236}">
                      <a16:creationId xmlns:a16="http://schemas.microsoft.com/office/drawing/2014/main" id="{6929B5B1-5BA3-471B-BCDC-90D6877B7D1F}"/>
                    </a:ext>
                  </a:extLst>
                </p:cNvPr>
                <p:cNvSpPr>
                  <a:spLocks noRot="1" noChangeAspect="1" noMove="1" noResize="1" noEditPoints="1" noAdjustHandles="1" noChangeArrowheads="1" noChangeShapeType="1" noTextEdit="1"/>
                </p:cNvSpPr>
                <p:nvPr/>
              </p:nvSpPr>
              <p:spPr>
                <a:xfrm>
                  <a:off x="575238" y="2018897"/>
                  <a:ext cx="5684582" cy="1236048"/>
                </a:xfrm>
                <a:prstGeom prst="rect">
                  <a:avLst/>
                </a:prstGeom>
                <a:blipFill>
                  <a:blip r:embed="rId3"/>
                  <a:stretch>
                    <a:fillRect l="-846"/>
                  </a:stretch>
                </a:blipFill>
                <a:ln>
                  <a:noFill/>
                </a:ln>
              </p:spPr>
              <p:txBody>
                <a:bodyPr/>
                <a:lstStyle/>
                <a:p>
                  <a:r>
                    <a:rPr lang="en-US">
                      <a:noFill/>
                    </a:rPr>
                    <a:t> </a:t>
                  </a:r>
                </a:p>
              </p:txBody>
            </p:sp>
          </mc:Fallback>
        </mc:AlternateContent>
        <p:sp>
          <p:nvSpPr>
            <p:cNvPr id="15" name="Rectangle 14">
              <a:extLst>
                <a:ext uri="{FF2B5EF4-FFF2-40B4-BE49-F238E27FC236}">
                  <a16:creationId xmlns:a16="http://schemas.microsoft.com/office/drawing/2014/main" id="{70A15AA9-F0FE-40EE-BF4C-F3E44DD87761}"/>
                </a:ext>
              </a:extLst>
            </p:cNvPr>
            <p:cNvSpPr/>
            <p:nvPr/>
          </p:nvSpPr>
          <p:spPr>
            <a:xfrm>
              <a:off x="575239" y="1718589"/>
              <a:ext cx="568458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NP (stands for “nondeterministic polynomial”)</a:t>
              </a:r>
            </a:p>
          </p:txBody>
        </p:sp>
      </p:grpSp>
    </p:spTree>
    <p:extLst>
      <p:ext uri="{BB962C8B-B14F-4D97-AF65-F5344CB8AC3E}">
        <p14:creationId xmlns:p14="http://schemas.microsoft.com/office/powerpoint/2010/main" val="311318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3BCA1-56BF-44ED-B33F-7F2E32414BB7}"/>
              </a:ext>
            </a:extLst>
          </p:cNvPr>
          <p:cNvSpPr>
            <a:spLocks noGrp="1"/>
          </p:cNvSpPr>
          <p:nvPr>
            <p:ph type="title"/>
          </p:nvPr>
        </p:nvSpPr>
        <p:spPr/>
        <p:txBody>
          <a:bodyPr/>
          <a:lstStyle/>
          <a:p>
            <a:r>
              <a:rPr lang="en-US" dirty="0"/>
              <a:t>3-SAT 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6B4A1D-4AB9-4852-9223-217FD69947B0}"/>
                  </a:ext>
                </a:extLst>
              </p:cNvPr>
              <p:cNvSpPr>
                <a:spLocks noGrp="1"/>
              </p:cNvSpPr>
              <p:nvPr>
                <p:ph idx="1"/>
              </p:nvPr>
            </p:nvSpPr>
            <p:spPr/>
            <p:txBody>
              <a:bodyPr/>
              <a:lstStyle/>
              <a:p>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e>
                    </m:d>
                  </m:oMath>
                </a14:m>
                <a:endParaRPr lang="en-US" b="0" dirty="0"/>
              </a:p>
              <a:p>
                <a:r>
                  <a:rPr lang="en-US" dirty="0">
                    <a:solidFill>
                      <a:schemeClr val="accent2"/>
                    </a:solidFill>
                  </a:rPr>
                  <a:t>Satisfiable (for example: </a:t>
                </a:r>
                <a14:m>
                  <m:oMath xmlns:m="http://schemas.openxmlformats.org/officeDocument/2006/math">
                    <m:r>
                      <a:rPr lang="en-US" b="0" i="1" smtClean="0">
                        <a:solidFill>
                          <a:schemeClr val="accent2"/>
                        </a:solidFill>
                        <a:latin typeface="Cambria Math" panose="02040503050406030204" pitchFamily="18" charset="0"/>
                      </a:rPr>
                      <m:t>𝑥</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𝑇</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𝑦</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𝑇</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𝑧</m:t>
                    </m:r>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𝐹</m:t>
                    </m:r>
                  </m:oMath>
                </a14:m>
                <a:r>
                  <a:rPr lang="en-US" dirty="0">
                    <a:solidFill>
                      <a:schemeClr val="accent2"/>
                    </a:solidFill>
                  </a:rPr>
                  <a:t>)</a:t>
                </a:r>
                <a:endParaRPr lang="en-US" dirty="0"/>
              </a:p>
              <a:p>
                <a:endParaRPr lang="en-US" dirty="0"/>
              </a:p>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e>
                    </m:d>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r>
                      <a:rPr lang="en-US" i="1">
                        <a:latin typeface="Cambria Math" panose="02040503050406030204" pitchFamily="18" charset="0"/>
                      </a:rPr>
                      <m:t>)</m:t>
                    </m:r>
                  </m:oMath>
                </a14:m>
                <a:endParaRPr lang="en-US" dirty="0"/>
              </a:p>
              <a:p>
                <a:r>
                  <a:rPr lang="en-US" dirty="0">
                    <a:solidFill>
                      <a:schemeClr val="accent2"/>
                    </a:solidFill>
                  </a:rPr>
                  <a:t>Not satisfiable</a:t>
                </a:r>
              </a:p>
            </p:txBody>
          </p:sp>
        </mc:Choice>
        <mc:Fallback xmlns="">
          <p:sp>
            <p:nvSpPr>
              <p:cNvPr id="3" name="Content Placeholder 2">
                <a:extLst>
                  <a:ext uri="{FF2B5EF4-FFF2-40B4-BE49-F238E27FC236}">
                    <a16:creationId xmlns:a16="http://schemas.microsoft.com/office/drawing/2014/main" id="{176B4A1D-4AB9-4852-9223-217FD69947B0}"/>
                  </a:ext>
                </a:extLst>
              </p:cNvPr>
              <p:cNvSpPr>
                <a:spLocks noGrp="1" noRot="1" noChangeAspect="1" noMove="1" noResize="1" noEditPoints="1" noAdjustHandles="1" noChangeArrowheads="1" noChangeShapeType="1" noTextEdit="1"/>
              </p:cNvSpPr>
              <p:nvPr>
                <p:ph idx="1"/>
              </p:nvPr>
            </p:nvSpPr>
            <p:spPr>
              <a:blipFill>
                <a:blip r:embed="rId3"/>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1072199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990BA-5EBB-4CBB-8D1D-868DA8A635D9}"/>
              </a:ext>
            </a:extLst>
          </p:cNvPr>
          <p:cNvSpPr>
            <a:spLocks noGrp="1"/>
          </p:cNvSpPr>
          <p:nvPr>
            <p:ph type="title"/>
          </p:nvPr>
        </p:nvSpPr>
        <p:spPr/>
        <p:txBody>
          <a:bodyPr/>
          <a:lstStyle/>
          <a:p>
            <a:r>
              <a:rPr lang="en-US" dirty="0"/>
              <a:t>NP-complete: Really? All of them?</a:t>
            </a:r>
          </a:p>
        </p:txBody>
      </p:sp>
      <p:sp>
        <p:nvSpPr>
          <p:cNvPr id="3" name="Content Placeholder 2">
            <a:extLst>
              <a:ext uri="{FF2B5EF4-FFF2-40B4-BE49-F238E27FC236}">
                <a16:creationId xmlns:a16="http://schemas.microsoft.com/office/drawing/2014/main" id="{0E2C4398-832E-41A2-817A-FD19B6472429}"/>
              </a:ext>
            </a:extLst>
          </p:cNvPr>
          <p:cNvSpPr>
            <a:spLocks noGrp="1"/>
          </p:cNvSpPr>
          <p:nvPr>
            <p:ph idx="1"/>
          </p:nvPr>
        </p:nvSpPr>
        <p:spPr/>
        <p:txBody>
          <a:bodyPr>
            <a:normAutofit/>
          </a:bodyPr>
          <a:lstStyle/>
          <a:p>
            <a:r>
              <a:rPr lang="en-US" dirty="0"/>
              <a:t>The idea that there is an NP-complete problem might be surprising.</a:t>
            </a:r>
          </a:p>
          <a:p>
            <a:r>
              <a:rPr lang="en-US" b="1" u="sng" dirty="0"/>
              <a:t>Every </a:t>
            </a:r>
            <a:r>
              <a:rPr lang="en-US" dirty="0"/>
              <a:t>problem in NP reduces to it? All of them? Like even the really different looking ones?</a:t>
            </a:r>
          </a:p>
          <a:p>
            <a:endParaRPr lang="en-US" b="1" u="sng" dirty="0"/>
          </a:p>
          <a:p>
            <a:r>
              <a:rPr lang="en-US" dirty="0"/>
              <a:t>Yes! Really all of them!*</a:t>
            </a:r>
          </a:p>
          <a:p>
            <a:endParaRPr lang="en-US" dirty="0"/>
          </a:p>
          <a:p>
            <a:endParaRPr lang="en-US" dirty="0"/>
          </a:p>
          <a:p>
            <a:endParaRPr lang="en-US" dirty="0"/>
          </a:p>
          <a:p>
            <a:r>
              <a:rPr lang="en-US" dirty="0"/>
              <a:t>*There’s a tiny corner-case; take complexity to learn more.</a:t>
            </a:r>
          </a:p>
        </p:txBody>
      </p:sp>
    </p:spTree>
    <p:extLst>
      <p:ext uri="{BB962C8B-B14F-4D97-AF65-F5344CB8AC3E}">
        <p14:creationId xmlns:p14="http://schemas.microsoft.com/office/powerpoint/2010/main" val="2401039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990BA-5EBB-4CBB-8D1D-868DA8A635D9}"/>
              </a:ext>
            </a:extLst>
          </p:cNvPr>
          <p:cNvSpPr>
            <a:spLocks noGrp="1"/>
          </p:cNvSpPr>
          <p:nvPr>
            <p:ph type="title"/>
          </p:nvPr>
        </p:nvSpPr>
        <p:spPr/>
        <p:txBody>
          <a:bodyPr/>
          <a:lstStyle/>
          <a:p>
            <a:r>
              <a:rPr lang="en-US" dirty="0"/>
              <a:t>Really? All of them?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E2C4398-832E-41A2-817A-FD19B6472429}"/>
                  </a:ext>
                </a:extLst>
              </p:cNvPr>
              <p:cNvSpPr>
                <a:spLocks noGrp="1"/>
              </p:cNvSpPr>
              <p:nvPr>
                <p:ph idx="1"/>
              </p:nvPr>
            </p:nvSpPr>
            <p:spPr/>
            <p:txBody>
              <a:bodyPr>
                <a:normAutofit lnSpcReduction="10000"/>
              </a:bodyPr>
              <a:lstStyle/>
              <a:p>
                <a:r>
                  <a:rPr lang="en-US" dirty="0"/>
                  <a:t>The idea that there is an NP-complete problem might be surprising.</a:t>
                </a:r>
              </a:p>
              <a:p>
                <a:r>
                  <a:rPr lang="en-US" b="1" u="sng" dirty="0"/>
                  <a:t>Every </a:t>
                </a:r>
                <a:r>
                  <a:rPr lang="en-US" dirty="0"/>
                  <a:t>problem in NP reduces to it? All of them? Like no exceptions?</a:t>
                </a:r>
                <a:endParaRPr lang="en-US" b="1" u="sng" dirty="0"/>
              </a:p>
              <a:p>
                <a:r>
                  <a:rPr lang="en-US" dirty="0"/>
                  <a:t>The proof is very fun, but also very a-full-lecture-long (take 431).</a:t>
                </a:r>
              </a:p>
              <a:p>
                <a:r>
                  <a:rPr lang="en-US" dirty="0"/>
                  <a:t>Hand-wavy intuition:</a:t>
                </a:r>
              </a:p>
              <a:p>
                <a:r>
                  <a:rPr lang="en-US" dirty="0"/>
                  <a:t>1. Let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𝑁𝑃</m:t>
                    </m:r>
                  </m:oMath>
                </a14:m>
                <a:r>
                  <a:rPr lang="en-US" dirty="0"/>
                  <a:t>, then it has a verifier that is “checking for something” in the certificate.</a:t>
                </a:r>
              </a:p>
              <a:p>
                <a:r>
                  <a:rPr lang="en-US" dirty="0"/>
                  <a:t>2. “checking for something” can be broken down into a bunch of tiny steps (because code can be broken down to tiny pieces).</a:t>
                </a:r>
              </a:p>
              <a:p>
                <a:r>
                  <a:rPr lang="en-US" dirty="0"/>
                  <a:t>3. each of those tiny pieces can be built up to a giant SAT expression (where the variables are the certificate).</a:t>
                </a:r>
              </a:p>
            </p:txBody>
          </p:sp>
        </mc:Choice>
        <mc:Fallback xmlns="">
          <p:sp>
            <p:nvSpPr>
              <p:cNvPr id="3" name="Content Placeholder 2">
                <a:extLst>
                  <a:ext uri="{FF2B5EF4-FFF2-40B4-BE49-F238E27FC236}">
                    <a16:creationId xmlns:a16="http://schemas.microsoft.com/office/drawing/2014/main" id="{0E2C4398-832E-41A2-817A-FD19B6472429}"/>
                  </a:ext>
                </a:extLst>
              </p:cNvPr>
              <p:cNvSpPr>
                <a:spLocks noGrp="1" noRot="1" noChangeAspect="1" noMove="1" noResize="1" noEditPoints="1" noAdjustHandles="1" noChangeArrowheads="1" noChangeShapeType="1" noTextEdit="1"/>
              </p:cNvSpPr>
              <p:nvPr>
                <p:ph idx="1"/>
              </p:nvPr>
            </p:nvSpPr>
            <p:spPr>
              <a:blipFill>
                <a:blip r:embed="rId2"/>
                <a:stretch>
                  <a:fillRect l="-708" t="-3019"/>
                </a:stretch>
              </a:blipFill>
            </p:spPr>
            <p:txBody>
              <a:bodyPr/>
              <a:lstStyle/>
              <a:p>
                <a:r>
                  <a:rPr lang="en-US">
                    <a:noFill/>
                  </a:rPr>
                  <a:t> </a:t>
                </a:r>
              </a:p>
            </p:txBody>
          </p:sp>
        </mc:Fallback>
      </mc:AlternateContent>
    </p:spTree>
    <p:extLst>
      <p:ext uri="{BB962C8B-B14F-4D97-AF65-F5344CB8AC3E}">
        <p14:creationId xmlns:p14="http://schemas.microsoft.com/office/powerpoint/2010/main" val="37905497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421_template" id="{0AF0A8A9-7F39-41DA-972F-DEAE30835CC0}" vid="{8B8D5951-6C5B-48A6-B2D4-DF996F70E1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421_template</Template>
  <TotalTime>2450</TotalTime>
  <Words>4751</Words>
  <Application>Microsoft Office PowerPoint</Application>
  <PresentationFormat>Widescreen</PresentationFormat>
  <Paragraphs>573</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Calibri</vt:lpstr>
      <vt:lpstr>Cambria Math</vt:lpstr>
      <vt:lpstr>Courier New</vt:lpstr>
      <vt:lpstr>Segoe UI</vt:lpstr>
      <vt:lpstr>Segoe UI Light</vt:lpstr>
      <vt:lpstr>Segoe UI Semibold</vt:lpstr>
      <vt:lpstr>Segoe UI Semilight</vt:lpstr>
      <vt:lpstr>Tw Cen MT</vt:lpstr>
      <vt:lpstr>Wingdings 3</vt:lpstr>
      <vt:lpstr>Integral</vt:lpstr>
      <vt:lpstr>Even More Reductions</vt:lpstr>
      <vt:lpstr>Today</vt:lpstr>
      <vt:lpstr>A Formal Definition</vt:lpstr>
      <vt:lpstr>NP-Completeness</vt:lpstr>
      <vt:lpstr>What’s 3-SAT?</vt:lpstr>
      <vt:lpstr>3-SAT examples</vt:lpstr>
      <vt:lpstr>3-SAT examples</vt:lpstr>
      <vt:lpstr>NP-complete: Really? All of them?</vt:lpstr>
      <vt:lpstr>Really? All of them?</vt:lpstr>
      <vt:lpstr>Ok, so what?</vt:lpstr>
      <vt:lpstr>Which Direction?</vt:lpstr>
      <vt:lpstr>Let’s Show a problem is NP-hard.</vt:lpstr>
      <vt:lpstr>To show 3-color is NP-complete</vt:lpstr>
      <vt:lpstr>To show 3-color is NP-complete</vt:lpstr>
      <vt:lpstr>To show 3-color is NP-complete</vt:lpstr>
      <vt:lpstr>This is a big claim!</vt:lpstr>
      <vt:lpstr>Idea…</vt:lpstr>
      <vt:lpstr>Idea</vt:lpstr>
      <vt:lpstr>Idea</vt:lpstr>
      <vt:lpstr>Gadget 1</vt:lpstr>
      <vt:lpstr>Gadget 1</vt:lpstr>
      <vt:lpstr>Gadget 1</vt:lpstr>
      <vt:lpstr>Are We Done?</vt:lpstr>
      <vt:lpstr>Gadget 2 (clauses)</vt:lpstr>
      <vt:lpstr>Gadget 2 (clauses)</vt:lpstr>
      <vt:lpstr>Gadget 2 (clauses)</vt:lpstr>
      <vt:lpstr>Gadget 2 (clauses)</vt:lpstr>
      <vt:lpstr>Gadget 2 (clauses)</vt:lpstr>
      <vt:lpstr>Gadget 2 (clauses)</vt:lpstr>
      <vt:lpstr>Gadget 2 (clauses)</vt:lpstr>
      <vt:lpstr>Gadget 2 (clauses)</vt:lpstr>
      <vt:lpstr>Gadget 2 (clauses)</vt:lpstr>
      <vt:lpstr>Gadget 2 (clauses)</vt:lpstr>
      <vt:lpstr>Putting it together</vt:lpstr>
      <vt:lpstr>Putting it together</vt:lpstr>
      <vt:lpstr>Putting it together</vt:lpstr>
      <vt:lpstr>Putting it together</vt:lpstr>
      <vt:lpstr>Putting it together</vt:lpstr>
      <vt:lpstr>Putting it together</vt:lpstr>
      <vt:lpstr>Some Loose Ends</vt:lpstr>
      <vt:lpstr>I have a problem</vt:lpstr>
      <vt:lpstr>Is the implication true? A≤B≤C →A≤C</vt:lpstr>
      <vt:lpstr>Is the implication true? A≤B≤C →A≤C</vt:lpstr>
      <vt:lpstr>Is the implication true? A≤B≤C →A≤C</vt:lpstr>
      <vt:lpstr>Two Uses of Reductions</vt:lpstr>
      <vt:lpstr>Coping with NP-completeness</vt:lpstr>
      <vt:lpstr>Examples</vt:lpstr>
      <vt:lpstr>Examples</vt:lpstr>
      <vt:lpstr>Examples</vt:lpstr>
      <vt:lpstr>Dealing with NP-hardness</vt:lpstr>
      <vt:lpstr>Dealing with NP-hardness</vt:lpstr>
      <vt:lpstr>Dealing with NP-hardness</vt:lpstr>
      <vt:lpstr>Step 1: Make sure your problem is really NP-hard</vt:lpstr>
      <vt:lpstr>Step 2: It still looks hard</vt:lpstr>
      <vt:lpstr>Step 3: ???</vt:lpstr>
      <vt:lpstr>Step 3: Bandaids</vt:lpstr>
      <vt:lpstr>Step 4 – Permanent Solutions</vt:lpstr>
      <vt:lpstr>Optional: Input Size</vt:lpstr>
      <vt:lpstr>Be careful with your input</vt:lpstr>
      <vt:lpstr>“Size”</vt:lpstr>
      <vt:lpstr>“Size”</vt:lpstr>
      <vt:lpstr>PRIME</vt:lpstr>
      <vt:lpstr>Representing an integer</vt:lpstr>
      <vt:lpstr>Representing an integer</vt:lpstr>
      <vt:lpstr>Knapsack</vt:lpstr>
      <vt:lpstr>Knapsack</vt:lpstr>
      <vt:lpstr>Weakly NP-hard</vt:lpstr>
      <vt:lpstr>Takeaways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26</cp:revision>
  <cp:lastPrinted>2023-03-03T00:56:23Z</cp:lastPrinted>
  <dcterms:created xsi:type="dcterms:W3CDTF">2022-11-29T22:23:45Z</dcterms:created>
  <dcterms:modified xsi:type="dcterms:W3CDTF">2023-03-03T16:26:00Z</dcterms:modified>
</cp:coreProperties>
</file>