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428" r:id="rId3"/>
    <p:sldId id="352" r:id="rId4"/>
    <p:sldId id="426" r:id="rId5"/>
    <p:sldId id="459" r:id="rId6"/>
    <p:sldId id="460" r:id="rId7"/>
    <p:sldId id="382" r:id="rId8"/>
    <p:sldId id="338" r:id="rId9"/>
    <p:sldId id="381" r:id="rId10"/>
    <p:sldId id="461" r:id="rId11"/>
    <p:sldId id="315" r:id="rId12"/>
    <p:sldId id="343" r:id="rId13"/>
    <p:sldId id="293" r:id="rId14"/>
    <p:sldId id="291" r:id="rId15"/>
    <p:sldId id="294" r:id="rId16"/>
    <p:sldId id="295" r:id="rId17"/>
    <p:sldId id="311" r:id="rId18"/>
    <p:sldId id="462" r:id="rId19"/>
    <p:sldId id="329" r:id="rId20"/>
    <p:sldId id="356" r:id="rId21"/>
    <p:sldId id="383" r:id="rId22"/>
    <p:sldId id="287" r:id="rId23"/>
    <p:sldId id="288" r:id="rId24"/>
    <p:sldId id="339" r:id="rId25"/>
    <p:sldId id="357" r:id="rId26"/>
    <p:sldId id="458" r:id="rId27"/>
    <p:sldId id="427" r:id="rId28"/>
    <p:sldId id="429" r:id="rId29"/>
    <p:sldId id="424" r:id="rId30"/>
    <p:sldId id="425" r:id="rId31"/>
    <p:sldId id="393" r:id="rId32"/>
    <p:sldId id="430" r:id="rId33"/>
    <p:sldId id="433" r:id="rId34"/>
    <p:sldId id="434" r:id="rId35"/>
    <p:sldId id="435" r:id="rId36"/>
    <p:sldId id="431" r:id="rId37"/>
    <p:sldId id="432" r:id="rId38"/>
    <p:sldId id="436" r:id="rId39"/>
    <p:sldId id="437" r:id="rId40"/>
    <p:sldId id="438" r:id="rId41"/>
    <p:sldId id="439" r:id="rId42"/>
    <p:sldId id="440" r:id="rId43"/>
    <p:sldId id="441" r:id="rId44"/>
    <p:sldId id="442" r:id="rId45"/>
    <p:sldId id="443" r:id="rId46"/>
    <p:sldId id="444" r:id="rId47"/>
    <p:sldId id="445" r:id="rId48"/>
    <p:sldId id="446" r:id="rId49"/>
    <p:sldId id="447" r:id="rId50"/>
    <p:sldId id="448" r:id="rId51"/>
    <p:sldId id="450" r:id="rId52"/>
    <p:sldId id="451" r:id="rId53"/>
    <p:sldId id="453" r:id="rId54"/>
    <p:sldId id="454" r:id="rId55"/>
    <p:sldId id="452" r:id="rId56"/>
    <p:sldId id="455" r:id="rId57"/>
    <p:sldId id="456" r:id="rId58"/>
    <p:sldId id="358" r:id="rId59"/>
    <p:sldId id="354" r:id="rId60"/>
    <p:sldId id="391" r:id="rId61"/>
    <p:sldId id="374" r:id="rId62"/>
    <p:sldId id="395" r:id="rId63"/>
    <p:sldId id="396" r:id="rId64"/>
    <p:sldId id="380" r:id="rId65"/>
    <p:sldId id="376" r:id="rId66"/>
    <p:sldId id="359" r:id="rId67"/>
    <p:sldId id="42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2D733-B8D5-4BE8-916E-35860171E66E}" type="datetimeFigureOut">
              <a:rPr lang="en-US" smtClean="0"/>
              <a:t>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D227D-59A5-423A-AFA4-FE5A053A8771}" type="slidenum">
              <a:rPr lang="en-US" smtClean="0"/>
              <a:t>‹#›</a:t>
            </a:fld>
            <a:endParaRPr lang="en-US"/>
          </a:p>
        </p:txBody>
      </p:sp>
    </p:spTree>
    <p:extLst>
      <p:ext uri="{BB962C8B-B14F-4D97-AF65-F5344CB8AC3E}">
        <p14:creationId xmlns:p14="http://schemas.microsoft.com/office/powerpoint/2010/main" val="92258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Intuition for non-sat: once we set x or not x, simplifies to “all possible combinations of y/neg y or z/neg z” Every OR has a different false line in the truth table, so one of them is </a:t>
            </a:r>
            <a:r>
              <a:rPr lang="en-US" dirty="0" err="1"/>
              <a:t>gonna</a:t>
            </a:r>
            <a:r>
              <a:rPr lang="en-US" dirty="0"/>
              <a:t> be false.</a:t>
            </a:r>
          </a:p>
        </p:txBody>
      </p:sp>
      <p:sp>
        <p:nvSpPr>
          <p:cNvPr id="4" name="Slide Number Placeholder 3"/>
          <p:cNvSpPr>
            <a:spLocks noGrp="1"/>
          </p:cNvSpPr>
          <p:nvPr>
            <p:ph type="sldNum" sz="quarter" idx="5"/>
          </p:nvPr>
        </p:nvSpPr>
        <p:spPr/>
        <p:txBody>
          <a:bodyPr/>
          <a:lstStyle/>
          <a:p>
            <a:fld id="{040D8AC9-D3DC-4E07-B6E4-9135121F1B1F}" type="slidenum">
              <a:rPr lang="en-US" smtClean="0"/>
              <a:t>27</a:t>
            </a:fld>
            <a:endParaRPr lang="en-US"/>
          </a:p>
        </p:txBody>
      </p:sp>
    </p:spTree>
    <p:extLst>
      <p:ext uri="{BB962C8B-B14F-4D97-AF65-F5344CB8AC3E}">
        <p14:creationId xmlns:p14="http://schemas.microsoft.com/office/powerpoint/2010/main" val="47618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6DF27C2-390A-4239-A5D0-3BECF0911127}"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48FA-9D69-463B-8CCC-C3189088497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43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6DF27C2-390A-4239-A5D0-3BECF0911127}" type="datetimeFigureOut">
              <a:rPr lang="en-US" smtClean="0"/>
              <a:t>3/1/2023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5248FA-9D69-463B-8CCC-C3189088497F}"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16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6DF27C2-390A-4239-A5D0-3BECF0911127}" type="datetimeFigureOut">
              <a:rPr lang="en-US" smtClean="0"/>
              <a:t>3/1/2023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5248FA-9D69-463B-8CCC-C3189088497F}"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180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36767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6DF27C2-390A-4239-A5D0-3BECF0911127}"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48FA-9D69-463B-8CCC-C3189088497F}" type="slidenum">
              <a:rPr lang="en-US" smtClean="0"/>
              <a:t>‹#›</a:t>
            </a:fld>
            <a:endParaRPr lang="en-US"/>
          </a:p>
        </p:txBody>
      </p:sp>
    </p:spTree>
    <p:extLst>
      <p:ext uri="{BB962C8B-B14F-4D97-AF65-F5344CB8AC3E}">
        <p14:creationId xmlns:p14="http://schemas.microsoft.com/office/powerpoint/2010/main" val="118091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6DF27C2-390A-4239-A5D0-3BECF0911127}" type="datetimeFigureOut">
              <a:rPr lang="en-US" smtClean="0"/>
              <a:t>3/1/2023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E5248FA-9D69-463B-8CCC-C3189088497F}"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3136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6DF27C2-390A-4239-A5D0-3BECF0911127}" type="datetimeFigureOut">
              <a:rPr lang="en-US" smtClean="0"/>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248FA-9D69-463B-8CCC-C3189088497F}"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307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DF27C2-390A-4239-A5D0-3BECF0911127}" type="datetimeFigureOut">
              <a:rPr lang="en-US" smtClean="0"/>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248FA-9D69-463B-8CCC-C3189088497F}" type="slidenum">
              <a:rPr lang="en-US" smtClean="0"/>
              <a:t>‹#›</a:t>
            </a:fld>
            <a:endParaRPr lang="en-US"/>
          </a:p>
        </p:txBody>
      </p:sp>
    </p:spTree>
    <p:extLst>
      <p:ext uri="{BB962C8B-B14F-4D97-AF65-F5344CB8AC3E}">
        <p14:creationId xmlns:p14="http://schemas.microsoft.com/office/powerpoint/2010/main" val="7266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6DF27C2-390A-4239-A5D0-3BECF0911127}"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48FA-9D69-463B-8CCC-C3189088497F}"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4817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DF27C2-390A-4239-A5D0-3BECF0911127}"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48FA-9D69-463B-8CCC-C3189088497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9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F27C2-390A-4239-A5D0-3BECF0911127}" type="datetimeFigureOut">
              <a:rPr lang="en-US" smtClean="0"/>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248FA-9D69-463B-8CCC-C3189088497F}" type="slidenum">
              <a:rPr lang="en-US" smtClean="0"/>
              <a:t>‹#›</a:t>
            </a:fld>
            <a:endParaRPr lang="en-US"/>
          </a:p>
        </p:txBody>
      </p:sp>
    </p:spTree>
    <p:extLst>
      <p:ext uri="{BB962C8B-B14F-4D97-AF65-F5344CB8AC3E}">
        <p14:creationId xmlns:p14="http://schemas.microsoft.com/office/powerpoint/2010/main" val="202740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DF27C2-390A-4239-A5D0-3BECF0911127}"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48FA-9D69-463B-8CCC-C3189088497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9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6DF27C2-390A-4239-A5D0-3BECF0911127}" type="datetimeFigureOut">
              <a:rPr lang="en-US" smtClean="0"/>
              <a:t>3/1/2023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5248FA-9D69-463B-8CCC-C3189088497F}"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81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4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26.png"/><Relationship Id="rId7" Type="http://schemas.openxmlformats.org/officeDocument/2006/relationships/image" Target="../media/image400.png"/><Relationship Id="rId2" Type="http://schemas.openxmlformats.org/officeDocument/2006/relationships/image" Target="../media/image37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1.png"/><Relationship Id="rId4" Type="http://schemas.openxmlformats.org/officeDocument/2006/relationships/image" Target="../media/image381.png"/></Relationships>
</file>

<file path=ppt/slides/_rels/slide44.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26.png"/><Relationship Id="rId7" Type="http://schemas.openxmlformats.org/officeDocument/2006/relationships/image" Target="../media/image400.png"/><Relationship Id="rId2" Type="http://schemas.openxmlformats.org/officeDocument/2006/relationships/image" Target="../media/image37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10.png"/><Relationship Id="rId2" Type="http://schemas.openxmlformats.org/officeDocument/2006/relationships/image" Target="../media/image372.png"/><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media/image4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2.png"/><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2.png"/><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image" Target="../media/image372.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5.png"/><Relationship Id="rId4" Type="http://schemas.openxmlformats.org/officeDocument/2006/relationships/image" Target="../media/image461.pn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2.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5.png"/><Relationship Id="rId4" Type="http://schemas.openxmlformats.org/officeDocument/2006/relationships/image" Target="../media/image381.png"/></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2.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31.png"/><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26.png"/><Relationship Id="rId7" Type="http://schemas.openxmlformats.org/officeDocument/2006/relationships/image" Target="../media/image400.png"/><Relationship Id="rId2" Type="http://schemas.openxmlformats.org/officeDocument/2006/relationships/image" Target="../media/image37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1.png"/><Relationship Id="rId4" Type="http://schemas.openxmlformats.org/officeDocument/2006/relationships/image" Target="../media/image381.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0.png"/><Relationship Id="rId7" Type="http://schemas.openxmlformats.org/officeDocument/2006/relationships/image" Target="../media/image47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50.png"/><Relationship Id="rId4" Type="http://schemas.openxmlformats.org/officeDocument/2006/relationships/image" Target="../media/image530.png"/></Relationships>
</file>

<file path=ppt/slides/_rels/slide63.xml.rels><?xml version="1.0" encoding="UTF-8" standalone="yes"?>
<Relationships xmlns="http://schemas.openxmlformats.org/package/2006/relationships"><Relationship Id="rId3" Type="http://schemas.openxmlformats.org/officeDocument/2006/relationships/image" Target="../media/image520.png"/><Relationship Id="rId7" Type="http://schemas.openxmlformats.org/officeDocument/2006/relationships/image" Target="../media/image48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50.png"/><Relationship Id="rId4" Type="http://schemas.openxmlformats.org/officeDocument/2006/relationships/image" Target="../media/image530.png"/></Relationships>
</file>

<file path=ppt/slides/_rels/slide64.xml.rels><?xml version="1.0" encoding="UTF-8" standalone="yes"?>
<Relationships xmlns="http://schemas.openxmlformats.org/package/2006/relationships"><Relationship Id="rId8" Type="http://schemas.openxmlformats.org/officeDocument/2006/relationships/image" Target="../media/image460.png"/><Relationship Id="rId7" Type="http://schemas.openxmlformats.org/officeDocument/2006/relationships/image" Target="../media/image60.png"/><Relationship Id="rId2" Type="http://schemas.openxmlformats.org/officeDocument/2006/relationships/image" Target="../media/image490.png"/><Relationship Id="rId1" Type="http://schemas.openxmlformats.org/officeDocument/2006/relationships/slideLayout" Target="../slideLayouts/slideLayout2.xml"/><Relationship Id="rId6" Type="http://schemas.openxmlformats.org/officeDocument/2006/relationships/image" Target="../media/image590.png"/><Relationship Id="rId5" Type="http://schemas.openxmlformats.org/officeDocument/2006/relationships/image" Target="../media/image580.png"/><Relationship Id="rId4" Type="http://schemas.openxmlformats.org/officeDocument/2006/relationships/image" Target="../media/image570.png"/></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10.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1671-9B69-455D-AC19-C88245C0F00C}"/>
              </a:ext>
            </a:extLst>
          </p:cNvPr>
          <p:cNvSpPr>
            <a:spLocks noGrp="1"/>
          </p:cNvSpPr>
          <p:nvPr>
            <p:ph type="ctrTitle"/>
          </p:nvPr>
        </p:nvSpPr>
        <p:spPr/>
        <p:txBody>
          <a:bodyPr/>
          <a:lstStyle/>
          <a:p>
            <a:r>
              <a:rPr lang="en-US" dirty="0"/>
              <a:t>More Reductions</a:t>
            </a:r>
          </a:p>
        </p:txBody>
      </p:sp>
      <p:sp>
        <p:nvSpPr>
          <p:cNvPr id="3" name="Subtitle 2">
            <a:extLst>
              <a:ext uri="{FF2B5EF4-FFF2-40B4-BE49-F238E27FC236}">
                <a16:creationId xmlns:a16="http://schemas.microsoft.com/office/drawing/2014/main" id="{C9E5E4F0-377E-4872-929D-8563ED8AF841}"/>
              </a:ext>
            </a:extLst>
          </p:cNvPr>
          <p:cNvSpPr>
            <a:spLocks noGrp="1"/>
          </p:cNvSpPr>
          <p:nvPr>
            <p:ph type="subTitle" idx="1"/>
          </p:nvPr>
        </p:nvSpPr>
        <p:spPr/>
        <p:txBody>
          <a:bodyPr/>
          <a:lstStyle/>
          <a:p>
            <a:r>
              <a:rPr lang="en-US" dirty="0"/>
              <a:t>CSE 421 Winter 2023</a:t>
            </a:r>
          </a:p>
          <a:p>
            <a:r>
              <a:rPr lang="en-US" dirty="0"/>
              <a:t>Lecture 22</a:t>
            </a:r>
          </a:p>
        </p:txBody>
      </p:sp>
    </p:spTree>
    <p:extLst>
      <p:ext uri="{BB962C8B-B14F-4D97-AF65-F5344CB8AC3E}">
        <p14:creationId xmlns:p14="http://schemas.microsoft.com/office/powerpoint/2010/main" val="189023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F24E-4E8C-4B52-A1A1-B482CC562198}"/>
              </a:ext>
            </a:extLst>
          </p:cNvPr>
          <p:cNvSpPr>
            <a:spLocks noGrp="1"/>
          </p:cNvSpPr>
          <p:nvPr>
            <p:ph type="title"/>
          </p:nvPr>
        </p:nvSpPr>
        <p:spPr/>
        <p:txBody>
          <a:bodyPr/>
          <a:lstStyle/>
          <a:p>
            <a:r>
              <a:rPr lang="en-US" dirty="0"/>
              <a:t>Solve vs. Verify</a:t>
            </a:r>
          </a:p>
        </p:txBody>
      </p:sp>
      <p:sp>
        <p:nvSpPr>
          <p:cNvPr id="3" name="Content Placeholder 2">
            <a:extLst>
              <a:ext uri="{FF2B5EF4-FFF2-40B4-BE49-F238E27FC236}">
                <a16:creationId xmlns:a16="http://schemas.microsoft.com/office/drawing/2014/main" id="{EEEFA49B-9550-488D-8AB7-00B4E03CC27E}"/>
              </a:ext>
            </a:extLst>
          </p:cNvPr>
          <p:cNvSpPr>
            <a:spLocks noGrp="1"/>
          </p:cNvSpPr>
          <p:nvPr>
            <p:ph idx="1"/>
          </p:nvPr>
        </p:nvSpPr>
        <p:spPr/>
        <p:txBody>
          <a:bodyPr/>
          <a:lstStyle/>
          <a:p>
            <a:r>
              <a:rPr lang="en-US" dirty="0"/>
              <a:t>Verification is equivalent to the “magic” of nondeterminism</a:t>
            </a:r>
          </a:p>
          <a:p>
            <a:r>
              <a:rPr lang="en-US" dirty="0"/>
              <a:t>Remember NFAs? That could “magically” decide which state to jump to?</a:t>
            </a:r>
          </a:p>
          <a:p>
            <a:r>
              <a:rPr lang="en-US" dirty="0"/>
              <a:t>It’s that kind of nondeterminism. But instead of just jumping state-to-state, you can also “magically” write bits to memory too.</a:t>
            </a:r>
          </a:p>
          <a:p>
            <a:endParaRPr lang="en-US" dirty="0"/>
          </a:p>
          <a:p>
            <a:r>
              <a:rPr lang="en-US" dirty="0"/>
              <a:t>More on this soon.</a:t>
            </a:r>
          </a:p>
        </p:txBody>
      </p:sp>
    </p:spTree>
    <p:extLst>
      <p:ext uri="{BB962C8B-B14F-4D97-AF65-F5344CB8AC3E}">
        <p14:creationId xmlns:p14="http://schemas.microsoft.com/office/powerpoint/2010/main" val="190202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vs. NP</a:t>
            </a:r>
          </a:p>
        </p:txBody>
      </p:sp>
      <p:sp>
        <p:nvSpPr>
          <p:cNvPr id="3" name="Content Placeholder 2"/>
          <p:cNvSpPr>
            <a:spLocks noGrp="1"/>
          </p:cNvSpPr>
          <p:nvPr>
            <p:ph idx="1"/>
          </p:nvPr>
        </p:nvSpPr>
        <p:spPr>
          <a:xfrm>
            <a:off x="575240" y="3367143"/>
            <a:ext cx="11187258" cy="2942217"/>
          </a:xfrm>
        </p:spPr>
        <p:txBody>
          <a:bodyPr>
            <a:normAutofit/>
          </a:bodyPr>
          <a:lstStyle/>
          <a:p>
            <a:r>
              <a:rPr lang="en-US" sz="2600" dirty="0"/>
              <a:t>If you’ll know it when you see it, can you also search to find it efficiently?</a:t>
            </a:r>
            <a:br>
              <a:rPr lang="en-US" sz="2600" dirty="0"/>
            </a:br>
            <a:endParaRPr lang="en-US" sz="2600" dirty="0"/>
          </a:p>
          <a:p>
            <a:br>
              <a:rPr lang="en-US" sz="2600" dirty="0"/>
            </a:br>
            <a:r>
              <a:rPr lang="en-US" sz="2600" dirty="0"/>
              <a:t>No one knows the answer to this question. </a:t>
            </a:r>
          </a:p>
          <a:p>
            <a:r>
              <a:rPr lang="en-US" sz="2600" dirty="0"/>
              <a:t>In fact, it’s the biggest unsolved question in Computer Science.</a:t>
            </a:r>
          </a:p>
        </p:txBody>
      </p:sp>
      <p:sp>
        <p:nvSpPr>
          <p:cNvPr id="4" name="Rectangle 3"/>
          <p:cNvSpPr/>
          <p:nvPr/>
        </p:nvSpPr>
        <p:spPr>
          <a:xfrm>
            <a:off x="575238" y="1372686"/>
            <a:ext cx="10168961" cy="199445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Are P and NP the same complexity class? </a:t>
            </a:r>
          </a:p>
          <a:p>
            <a:r>
              <a:rPr lang="en-US" sz="2800" b="1" dirty="0"/>
              <a:t>That is, can every problem that can be </a:t>
            </a:r>
            <a:r>
              <a:rPr lang="en-US" sz="2800" dirty="0"/>
              <a:t>verified </a:t>
            </a:r>
            <a:r>
              <a:rPr lang="en-US" sz="2800" b="1" dirty="0"/>
              <a:t>in polynomial time also be </a:t>
            </a:r>
            <a:r>
              <a:rPr lang="en-US" sz="2800" dirty="0"/>
              <a:t>solved </a:t>
            </a:r>
            <a:r>
              <a:rPr lang="en-US" sz="2800" b="1" dirty="0"/>
              <a:t>in polynomial time.</a:t>
            </a:r>
            <a:endParaRPr lang="en-US" sz="2800" dirty="0"/>
          </a:p>
        </p:txBody>
      </p:sp>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vs. NP</a:t>
            </a:r>
          </a:p>
        </p:txBody>
      </p:sp>
    </p:spTree>
    <p:extLst>
      <p:ext uri="{BB962C8B-B14F-4D97-AF65-F5344CB8AC3E}">
        <p14:creationId xmlns:p14="http://schemas.microsoft.com/office/powerpoint/2010/main" val="386891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is it called NP?</a:t>
            </a:r>
          </a:p>
        </p:txBody>
      </p:sp>
      <p:sp>
        <p:nvSpPr>
          <p:cNvPr id="5" name="TextBox 4"/>
          <p:cNvSpPr txBox="1"/>
          <p:nvPr/>
        </p:nvSpPr>
        <p:spPr>
          <a:xfrm>
            <a:off x="682906" y="1412111"/>
            <a:ext cx="10914927"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You’ve seen nondeterministic computation before.</a:t>
            </a:r>
          </a:p>
          <a:p>
            <a:r>
              <a:rPr lang="en-US" sz="2800" dirty="0">
                <a:latin typeface="Segoe UI Semilight" panose="020B0402040204020203" pitchFamily="34" charset="0"/>
                <a:cs typeface="Segoe UI Semilight" panose="020B0402040204020203" pitchFamily="34" charset="0"/>
              </a:rPr>
              <a:t>Way back in 311.</a:t>
            </a:r>
          </a:p>
          <a:p>
            <a:r>
              <a:rPr lang="en-US" sz="2800" dirty="0">
                <a:latin typeface="Segoe UI Semilight" panose="020B0402040204020203" pitchFamily="34" charset="0"/>
                <a:cs typeface="Segoe UI Semilight" panose="020B0402040204020203" pitchFamily="34" charset="0"/>
              </a:rPr>
              <a:t>What do verifiers have to do with…anything?</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NFAs would “magically” decide among a set of valid transitions.</a:t>
            </a:r>
          </a:p>
          <a:p>
            <a:r>
              <a:rPr lang="en-US" sz="2800" dirty="0">
                <a:latin typeface="Segoe UI Semilight" panose="020B0402040204020203" pitchFamily="34" charset="0"/>
                <a:cs typeface="Segoe UI Semilight" panose="020B0402040204020203" pitchFamily="34" charset="0"/>
              </a:rPr>
              <a:t>Always choosing one that would lead to an accept state (if such a transition exists).</a:t>
            </a:r>
          </a:p>
        </p:txBody>
      </p:sp>
    </p:spTree>
    <p:extLst>
      <p:ext uri="{BB962C8B-B14F-4D97-AF65-F5344CB8AC3E}">
        <p14:creationId xmlns:p14="http://schemas.microsoft.com/office/powerpoint/2010/main" val="220510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40" y="0"/>
            <a:ext cx="8837001" cy="6858000"/>
          </a:xfrm>
          <a:prstGeom prst="rect">
            <a:avLst/>
          </a:prstGeom>
        </p:spPr>
      </p:pic>
      <p:sp>
        <p:nvSpPr>
          <p:cNvPr id="4" name="TextBox 3"/>
          <p:cNvSpPr txBox="1"/>
          <p:nvPr/>
        </p:nvSpPr>
        <p:spPr>
          <a:xfrm>
            <a:off x="1539433" y="358815"/>
            <a:ext cx="9213448" cy="954107"/>
          </a:xfrm>
          <a:prstGeom prst="rect">
            <a:avLst/>
          </a:prstGeom>
          <a:solidFill>
            <a:schemeClr val="bg1"/>
          </a:solidFill>
        </p:spPr>
        <p:txBody>
          <a:bodyPr wrap="square" rtlCol="0">
            <a:spAutoFit/>
          </a:bodyPr>
          <a:lstStyle/>
          <a:p>
            <a:r>
              <a:rPr lang="en-US" sz="2800" dirty="0"/>
              <a:t>An NFA and a DFA for the language </a:t>
            </a:r>
          </a:p>
          <a:p>
            <a:r>
              <a:rPr lang="en-US" sz="2800" dirty="0"/>
              <a:t>“binary strings with a 1 in the 3</a:t>
            </a:r>
            <a:r>
              <a:rPr lang="en-US" sz="2800" baseline="30000" dirty="0"/>
              <a:t>rd</a:t>
            </a:r>
            <a:r>
              <a:rPr lang="en-US" sz="2800" dirty="0"/>
              <a:t> position from the end.”</a:t>
            </a:r>
          </a:p>
        </p:txBody>
      </p:sp>
      <p:sp>
        <p:nvSpPr>
          <p:cNvPr id="5" name="TextBox 4"/>
          <p:cNvSpPr txBox="1"/>
          <p:nvPr/>
        </p:nvSpPr>
        <p:spPr>
          <a:xfrm>
            <a:off x="7820167" y="6045958"/>
            <a:ext cx="4039737" cy="369332"/>
          </a:xfrm>
          <a:prstGeom prst="rect">
            <a:avLst/>
          </a:prstGeom>
          <a:noFill/>
        </p:spPr>
        <p:txBody>
          <a:bodyPr wrap="square" rtlCol="0">
            <a:spAutoFit/>
          </a:bodyPr>
          <a:lstStyle/>
          <a:p>
            <a:r>
              <a:rPr lang="en-US" dirty="0"/>
              <a:t>From Kevin &amp; Paul’s 311 Lecture 23.</a:t>
            </a:r>
          </a:p>
        </p:txBody>
      </p:sp>
    </p:spTree>
    <p:extLst>
      <p:ext uri="{BB962C8B-B14F-4D97-AF65-F5344CB8AC3E}">
        <p14:creationId xmlns:p14="http://schemas.microsoft.com/office/powerpoint/2010/main" val="283927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Nondeterminism</a:t>
            </a:r>
          </a:p>
        </p:txBody>
      </p:sp>
      <p:sp>
        <p:nvSpPr>
          <p:cNvPr id="5" name="Content Placeholder 4"/>
          <p:cNvSpPr>
            <a:spLocks noGrp="1"/>
          </p:cNvSpPr>
          <p:nvPr>
            <p:ph idx="1"/>
          </p:nvPr>
        </p:nvSpPr>
        <p:spPr/>
        <p:txBody>
          <a:bodyPr>
            <a:normAutofit/>
          </a:bodyPr>
          <a:lstStyle/>
          <a:p>
            <a:r>
              <a:rPr lang="en-US" sz="2800" dirty="0"/>
              <a:t>What would a nondeterministic </a:t>
            </a:r>
            <a:r>
              <a:rPr lang="en-US" sz="2800" b="1" dirty="0"/>
              <a:t>computer </a:t>
            </a:r>
            <a:r>
              <a:rPr lang="en-US" sz="2800" dirty="0"/>
              <a:t>look like?</a:t>
            </a:r>
          </a:p>
          <a:p>
            <a:r>
              <a:rPr lang="en-US" sz="2800" dirty="0"/>
              <a:t>It can run all the usual commands,</a:t>
            </a:r>
          </a:p>
          <a:p>
            <a:r>
              <a:rPr lang="en-US" sz="2800" dirty="0"/>
              <a:t>But it can also magically (i.e. </a:t>
            </a:r>
            <a:r>
              <a:rPr lang="en-US" sz="2800" dirty="0" err="1"/>
              <a:t>nondeterministically</a:t>
            </a:r>
            <a:r>
              <a:rPr lang="en-US" sz="2800" dirty="0"/>
              <a:t>) decide to set any bit of memory to 0 or 1.</a:t>
            </a:r>
          </a:p>
          <a:p>
            <a:r>
              <a:rPr lang="en-US" sz="2800" dirty="0"/>
              <a:t>Always choosing 0 or 1 to cause the computer to output YES, </a:t>
            </a:r>
          </a:p>
          <a:p>
            <a:r>
              <a:rPr lang="en-US" sz="2800" dirty="0"/>
              <a:t>(if such a choice exists).</a:t>
            </a:r>
          </a:p>
        </p:txBody>
      </p:sp>
      <p:sp>
        <p:nvSpPr>
          <p:cNvPr id="2" name="Speech Bubble: Rectangle 1">
            <a:extLst>
              <a:ext uri="{FF2B5EF4-FFF2-40B4-BE49-F238E27FC236}">
                <a16:creationId xmlns:a16="http://schemas.microsoft.com/office/drawing/2014/main" id="{AD5ADBAF-A891-49BF-8377-A2CAEF344F34}"/>
              </a:ext>
            </a:extLst>
          </p:cNvPr>
          <p:cNvSpPr/>
          <p:nvPr/>
        </p:nvSpPr>
        <p:spPr>
          <a:xfrm>
            <a:off x="5847009" y="356233"/>
            <a:ext cx="3232597" cy="101466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really formal definitions (take 431) use Turing machines.</a:t>
            </a:r>
          </a:p>
        </p:txBody>
      </p:sp>
    </p:spTree>
    <p:extLst>
      <p:ext uri="{BB962C8B-B14F-4D97-AF65-F5344CB8AC3E}">
        <p14:creationId xmlns:p14="http://schemas.microsoft.com/office/powerpoint/2010/main" val="1371697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we had a nondeterministic computer…</a:t>
            </a:r>
          </a:p>
        </p:txBody>
      </p:sp>
      <p:sp>
        <p:nvSpPr>
          <p:cNvPr id="3" name="Content Placeholder 2"/>
          <p:cNvSpPr>
            <a:spLocks noGrp="1"/>
          </p:cNvSpPr>
          <p:nvPr>
            <p:ph idx="1"/>
          </p:nvPr>
        </p:nvSpPr>
        <p:spPr/>
        <p:txBody>
          <a:bodyPr>
            <a:normAutofit/>
          </a:bodyPr>
          <a:lstStyle/>
          <a:p>
            <a:r>
              <a:rPr lang="en-US" sz="2800" dirty="0"/>
              <a:t>Can you think of a polynomial time algorithm on a nondeterministic computer to:</a:t>
            </a:r>
          </a:p>
          <a:p>
            <a:r>
              <a:rPr lang="en-US" sz="2800" dirty="0"/>
              <a:t>Solve 2-COLOR?</a:t>
            </a:r>
          </a:p>
          <a:p>
            <a:endParaRPr lang="en-US" sz="2800" dirty="0"/>
          </a:p>
          <a:p>
            <a:endParaRPr lang="en-US" sz="2800" dirty="0"/>
          </a:p>
          <a:p>
            <a:r>
              <a:rPr lang="en-US" sz="2800" dirty="0"/>
              <a:t>Solve 3-COLOR?</a:t>
            </a:r>
          </a:p>
          <a:p>
            <a:endParaRPr lang="en-US" sz="2800" dirty="0"/>
          </a:p>
          <a:p>
            <a:endParaRPr lang="en-US" sz="2800" dirty="0"/>
          </a:p>
        </p:txBody>
      </p:sp>
    </p:spTree>
    <p:extLst>
      <p:ext uri="{BB962C8B-B14F-4D97-AF65-F5344CB8AC3E}">
        <p14:creationId xmlns:p14="http://schemas.microsoft.com/office/powerpoint/2010/main" val="1318096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we had a nondeterministic computer…</a:t>
            </a:r>
          </a:p>
        </p:txBody>
      </p:sp>
      <p:sp>
        <p:nvSpPr>
          <p:cNvPr id="3" name="Content Placeholder 2"/>
          <p:cNvSpPr>
            <a:spLocks noGrp="1"/>
          </p:cNvSpPr>
          <p:nvPr>
            <p:ph idx="1"/>
          </p:nvPr>
        </p:nvSpPr>
        <p:spPr>
          <a:xfrm>
            <a:off x="575240" y="1463856"/>
            <a:ext cx="11187258" cy="5207399"/>
          </a:xfrm>
        </p:spPr>
        <p:txBody>
          <a:bodyPr>
            <a:normAutofit/>
          </a:bodyPr>
          <a:lstStyle/>
          <a:p>
            <a:r>
              <a:rPr lang="en-US" sz="2800" dirty="0"/>
              <a:t>Can you think of a polynomial time algorithm on a nondeterministic computer to:</a:t>
            </a:r>
          </a:p>
          <a:p>
            <a:r>
              <a:rPr lang="en-US" sz="2800" dirty="0"/>
              <a:t>Solve 2-COLOR?</a:t>
            </a:r>
          </a:p>
          <a:p>
            <a:pPr lvl="1"/>
            <a:r>
              <a:rPr lang="en-US" dirty="0"/>
              <a:t>Just run our regular deterministic polynomial time algorithm</a:t>
            </a:r>
          </a:p>
          <a:p>
            <a:pPr lvl="1"/>
            <a:r>
              <a:rPr lang="en-US" dirty="0"/>
              <a:t>Or </a:t>
            </a:r>
            <a:r>
              <a:rPr lang="en-US" dirty="0" err="1"/>
              <a:t>nondeterministically</a:t>
            </a:r>
            <a:r>
              <a:rPr lang="en-US" dirty="0"/>
              <a:t> guess colors, output if they work.</a:t>
            </a:r>
          </a:p>
          <a:p>
            <a:r>
              <a:rPr lang="en-US" sz="2800" dirty="0"/>
              <a:t>Solve 3-COLOR?</a:t>
            </a:r>
          </a:p>
          <a:p>
            <a:pPr lvl="1"/>
            <a:r>
              <a:rPr lang="en-US" dirty="0" err="1"/>
              <a:t>Nondeterministically</a:t>
            </a:r>
            <a:r>
              <a:rPr lang="en-US" dirty="0"/>
              <a:t> guess colors, output if they work.</a:t>
            </a:r>
          </a:p>
          <a:p>
            <a:r>
              <a:rPr lang="en-US" dirty="0"/>
              <a:t>The pattern? </a:t>
            </a:r>
            <a:r>
              <a:rPr lang="en-US" dirty="0" err="1"/>
              <a:t>Nondeterministically</a:t>
            </a:r>
            <a:r>
              <a:rPr lang="en-US" dirty="0"/>
              <a:t> guess the certificate! Then </a:t>
            </a:r>
            <a:r>
              <a:rPr lang="en-US" b="1" u="sng" dirty="0"/>
              <a:t>verify </a:t>
            </a:r>
            <a:r>
              <a:rPr lang="en-US" dirty="0"/>
              <a:t>that it works. A nondeterministic computer can </a:t>
            </a:r>
            <a:r>
              <a:rPr lang="en-US" i="1" u="sng" dirty="0"/>
              <a:t>solve</a:t>
            </a:r>
            <a:r>
              <a:rPr lang="en-US" dirty="0"/>
              <a:t> a problem in NP if and only if a regular computer can verify a given certificate.</a:t>
            </a:r>
            <a:endParaRPr lang="en-US" sz="2800" dirty="0"/>
          </a:p>
        </p:txBody>
      </p:sp>
    </p:spTree>
    <p:extLst>
      <p:ext uri="{BB962C8B-B14F-4D97-AF65-F5344CB8AC3E}">
        <p14:creationId xmlns:p14="http://schemas.microsoft.com/office/powerpoint/2010/main" val="345866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Analogue of NFA/DFA equivalence</a:t>
            </a:r>
          </a:p>
        </p:txBody>
      </p:sp>
      <p:sp>
        <p:nvSpPr>
          <p:cNvPr id="3" name="Content Placeholder 2"/>
          <p:cNvSpPr>
            <a:spLocks noGrp="1"/>
          </p:cNvSpPr>
          <p:nvPr>
            <p:ph idx="1"/>
          </p:nvPr>
        </p:nvSpPr>
        <p:spPr/>
        <p:txBody>
          <a:bodyPr>
            <a:normAutofit/>
          </a:bodyPr>
          <a:lstStyle/>
          <a:p>
            <a:r>
              <a:rPr lang="en-US" sz="2800" dirty="0"/>
              <a:t>You showed in 311 that the set of languages decided by NFAs and DFAs were the same.</a:t>
            </a:r>
          </a:p>
          <a:p>
            <a:r>
              <a:rPr lang="en-US" sz="2800" dirty="0"/>
              <a:t>I.e. NFAs didn’t let you solve more problems than DFAs.</a:t>
            </a:r>
          </a:p>
          <a:p>
            <a:r>
              <a:rPr lang="en-US" sz="2800" dirty="0"/>
              <a:t>But it did sometimes make the process a lot easier.</a:t>
            </a:r>
          </a:p>
          <a:p>
            <a:r>
              <a:rPr lang="en-US" sz="2800" dirty="0"/>
              <a:t>There are languages such that the best DFA is exponentially larger than the best NFA. (like the one from a few slides ago).</a:t>
            </a:r>
          </a:p>
          <a:p>
            <a:endParaRPr lang="en-US" sz="2800" dirty="0"/>
          </a:p>
          <a:p>
            <a:r>
              <a:rPr lang="en-US" sz="2800" dirty="0"/>
              <a:t>P vs. NP is an analogous question. Does non-determinism let us use exponentially fewer resources to solve some problems?</a:t>
            </a:r>
          </a:p>
          <a:p>
            <a:endParaRPr lang="en-US" sz="2800" dirty="0"/>
          </a:p>
        </p:txBody>
      </p:sp>
    </p:spTree>
    <p:extLst>
      <p:ext uri="{BB962C8B-B14F-4D97-AF65-F5344CB8AC3E}">
        <p14:creationId xmlns:p14="http://schemas.microsoft.com/office/powerpoint/2010/main" val="408910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Let’s say we want to figure out if every problem in NP can actually be solved efficiently.</a:t>
                </a:r>
              </a:p>
              <a:p>
                <a:r>
                  <a:rPr lang="en-US" sz="2800" dirty="0"/>
                  <a:t>We might want to start with a really hard problem in NP. </a:t>
                </a:r>
              </a:p>
              <a:p>
                <a:r>
                  <a:rPr lang="en-US" sz="2800" dirty="0"/>
                  <a:t>What is the hardest problem in NP?</a:t>
                </a:r>
              </a:p>
              <a:p>
                <a:r>
                  <a:rPr lang="en-US" sz="2800" dirty="0"/>
                  <a:t>What does it mean to be a hard problem?</a:t>
                </a:r>
              </a:p>
              <a:p>
                <a:r>
                  <a:rPr lang="en-US" sz="2800" dirty="0"/>
                  <a:t>Reductions are a good definition:</a:t>
                </a:r>
              </a:p>
              <a:p>
                <a:pPr lvl="1"/>
                <a:r>
                  <a:rPr lang="en-US" sz="2400" dirty="0"/>
                  <a:t>If A reduces to B then “A </a:t>
                </a:r>
                <a14:m>
                  <m:oMath xmlns:m="http://schemas.openxmlformats.org/officeDocument/2006/math">
                    <m:r>
                      <a:rPr lang="en-US" sz="2400" b="0" i="1" smtClean="0">
                        <a:latin typeface="Cambria Math" panose="02040503050406030204" pitchFamily="18" charset="0"/>
                      </a:rPr>
                      <m:t>≤</m:t>
                    </m:r>
                  </m:oMath>
                </a14:m>
                <a:r>
                  <a:rPr lang="en-US" sz="2400" dirty="0"/>
                  <a:t> B” (in terms of difficulty)</a:t>
                </a:r>
              </a:p>
              <a:p>
                <a:pPr lvl="2"/>
                <a:r>
                  <a:rPr lang="en-US" sz="2000" dirty="0"/>
                  <a:t>Once you have an algorithm for B, you have one for A automatically from the reduction!</a:t>
                </a:r>
              </a:p>
              <a:p>
                <a:pPr marL="0" indent="0">
                  <a:buNone/>
                </a:pPr>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696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NP-hardness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233859"/>
                <a:ext cx="11187258" cy="3075502"/>
              </a:xfrm>
            </p:spPr>
            <p:txBody>
              <a:bodyPr>
                <a:normAutofit lnSpcReduction="10000"/>
              </a:bodyPr>
              <a:lstStyle/>
              <a:p>
                <a:r>
                  <a:rPr lang="en-US" sz="2800" dirty="0"/>
                  <a:t>An NP-hard problem is “hard enough” to design algorithms for that if you write an efficient algorithm for it, you’ve (by accident) designed an algorithm that works for every problem in NP. </a:t>
                </a:r>
              </a:p>
              <a:p>
                <a:endParaRPr lang="en-US" dirty="0"/>
              </a:p>
              <a:p>
                <a:r>
                  <a:rPr lang="en-US" sz="2800" dirty="0"/>
                  <a:t>What does it look like? Let </a:t>
                </a:r>
                <a14:m>
                  <m:oMath xmlns:m="http://schemas.openxmlformats.org/officeDocument/2006/math">
                    <m:r>
                      <a:rPr lang="en-US" sz="2800" b="0" i="1" smtClean="0">
                        <a:latin typeface="Cambria Math" panose="02040503050406030204" pitchFamily="18" charset="0"/>
                      </a:rPr>
                      <m:t>𝐴</m:t>
                    </m:r>
                  </m:oMath>
                </a14:m>
                <a:r>
                  <a:rPr lang="en-US" sz="2800" dirty="0"/>
                  <a:t> be in NP, and let </a:t>
                </a:r>
                <a14:m>
                  <m:oMath xmlns:m="http://schemas.openxmlformats.org/officeDocument/2006/math">
                    <m:r>
                      <a:rPr lang="en-US" sz="2800" b="0" i="1" smtClean="0">
                        <a:latin typeface="Cambria Math" panose="02040503050406030204" pitchFamily="18" charset="0"/>
                      </a:rPr>
                      <m:t>𝐵</m:t>
                    </m:r>
                  </m:oMath>
                </a14:m>
                <a:r>
                  <a:rPr lang="en-US" sz="2800" dirty="0"/>
                  <a:t> be the NP-hard problem you solved, on an input to </a:t>
                </a:r>
                <a14:m>
                  <m:oMath xmlns:m="http://schemas.openxmlformats.org/officeDocument/2006/math">
                    <m:r>
                      <a:rPr lang="en-US" sz="2800" b="0" i="1" smtClean="0">
                        <a:latin typeface="Cambria Math" panose="02040503050406030204" pitchFamily="18" charset="0"/>
                      </a:rPr>
                      <m:t>𝐴</m:t>
                    </m:r>
                  </m:oMath>
                </a14:m>
                <a:r>
                  <a:rPr lang="en-US" sz="2800" dirty="0"/>
                  <a:t>, “run the reduction” and plug in your actual algorithm for </a:t>
                </a:r>
                <a14:m>
                  <m:oMath xmlns:m="http://schemas.openxmlformats.org/officeDocument/2006/math">
                    <m:r>
                      <a:rPr lang="en-US" sz="2800" b="0" i="1" smtClean="0">
                        <a:latin typeface="Cambria Math" panose="02040503050406030204" pitchFamily="18" charset="0"/>
                      </a:rPr>
                      <m:t>𝐵</m:t>
                    </m:r>
                  </m:oMath>
                </a14:m>
                <a:r>
                  <a:rPr lang="en-US" sz="2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233859"/>
                <a:ext cx="11187258" cy="3075502"/>
              </a:xfrm>
              <a:blipFill>
                <a:blip r:embed="rId2"/>
                <a:stretch>
                  <a:fillRect l="-708" t="-4752"/>
                </a:stretch>
              </a:blipFill>
            </p:spPr>
            <p:txBody>
              <a:bodyPr/>
              <a:lstStyle/>
              <a:p>
                <a:r>
                  <a:rPr lang="en-US">
                    <a:noFill/>
                  </a:rPr>
                  <a:t> </a:t>
                </a:r>
              </a:p>
            </p:txBody>
          </p:sp>
        </mc:Fallback>
      </mc:AlternateContent>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Tree>
    <p:extLst>
      <p:ext uri="{BB962C8B-B14F-4D97-AF65-F5344CB8AC3E}">
        <p14:creationId xmlns:p14="http://schemas.microsoft.com/office/powerpoint/2010/main" val="13241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54A5-05DB-4F64-A8F6-FBEA811B03BF}"/>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CF20054B-1308-4699-9AC1-0786DDD46147}"/>
              </a:ext>
            </a:extLst>
          </p:cNvPr>
          <p:cNvSpPr>
            <a:spLocks noGrp="1"/>
          </p:cNvSpPr>
          <p:nvPr>
            <p:ph idx="1"/>
          </p:nvPr>
        </p:nvSpPr>
        <p:spPr/>
        <p:txBody>
          <a:bodyPr/>
          <a:lstStyle/>
          <a:p>
            <a:r>
              <a:rPr lang="en-US" dirty="0"/>
              <a:t>Some more context on P, NP, etc.</a:t>
            </a:r>
          </a:p>
          <a:p>
            <a:r>
              <a:rPr lang="en-US" dirty="0"/>
              <a:t>When you suspect your problem is NP-hard, how do you prove it?</a:t>
            </a:r>
          </a:p>
        </p:txBody>
      </p:sp>
    </p:spTree>
    <p:extLst>
      <p:ext uri="{BB962C8B-B14F-4D97-AF65-F5344CB8AC3E}">
        <p14:creationId xmlns:p14="http://schemas.microsoft.com/office/powerpoint/2010/main" val="1825942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3233859"/>
            <a:ext cx="11187258" cy="3075502"/>
          </a:xfrm>
        </p:spPr>
        <p:txBody>
          <a:bodyPr>
            <a:normAutofit/>
          </a:bodyPr>
          <a:lstStyle/>
          <a:p>
            <a:r>
              <a:rPr lang="en-US" sz="2800" dirty="0"/>
              <a:t>An NP-complete problem is a “hardest” problem in NP.</a:t>
            </a:r>
          </a:p>
          <a:p>
            <a:r>
              <a:rPr lang="en-US" sz="2800" dirty="0"/>
              <a:t>If you have an algorithm to solve an NP-complete problem, you have an algorithm for </a:t>
            </a:r>
            <a:r>
              <a:rPr lang="en-US" sz="2800" b="1" dirty="0"/>
              <a:t>every </a:t>
            </a:r>
            <a:r>
              <a:rPr lang="en-US" sz="2800" dirty="0"/>
              <a:t>problem in NP. </a:t>
            </a:r>
          </a:p>
          <a:p>
            <a:r>
              <a:rPr lang="en-US" sz="2800" dirty="0"/>
              <a:t>An NP-complete problem is a </a:t>
            </a:r>
            <a:r>
              <a:rPr lang="en-US" sz="2800" b="1" dirty="0"/>
              <a:t>universal language </a:t>
            </a:r>
            <a:r>
              <a:rPr lang="en-US" sz="2800" dirty="0"/>
              <a:t>for encoding “I’ll know it when I see it” problems.</a:t>
            </a:r>
          </a:p>
        </p:txBody>
      </p:sp>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p:spTree>
    <p:extLst>
      <p:ext uri="{BB962C8B-B14F-4D97-AF65-F5344CB8AC3E}">
        <p14:creationId xmlns:p14="http://schemas.microsoft.com/office/powerpoint/2010/main" val="18198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B078-8BF1-4D7E-9247-16F15367066A}"/>
              </a:ext>
            </a:extLst>
          </p:cNvPr>
          <p:cNvSpPr>
            <a:spLocks noGrp="1"/>
          </p:cNvSpPr>
          <p:nvPr>
            <p:ph type="title"/>
          </p:nvPr>
        </p:nvSpPr>
        <p:spPr/>
        <p:txBody>
          <a:bodyPr>
            <a:normAutofit fontScale="90000"/>
          </a:bodyPr>
          <a:lstStyle/>
          <a:p>
            <a:r>
              <a:rPr lang="en-US" dirty="0"/>
              <a:t>Why is being NP-hard/-complete interesting?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1A476C-4FCC-421D-9E48-54637BDCB6E3}"/>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𝐵</m:t>
                    </m:r>
                  </m:oMath>
                </a14:m>
                <a:r>
                  <a:rPr lang="en-US" dirty="0"/>
                  <a:t> be an NP-hard problem. Suppose you found a polynomial time algorithm for </a:t>
                </a:r>
                <a14:m>
                  <m:oMath xmlns:m="http://schemas.openxmlformats.org/officeDocument/2006/math">
                    <m:r>
                      <a:rPr lang="en-US" b="0" i="1" smtClean="0">
                        <a:latin typeface="Cambria Math" panose="02040503050406030204" pitchFamily="18" charset="0"/>
                      </a:rPr>
                      <m:t>𝐵</m:t>
                    </m:r>
                  </m:oMath>
                </a14:m>
                <a:r>
                  <a:rPr lang="en-US" dirty="0"/>
                  <a:t>. Why is that interesting?</a:t>
                </a:r>
              </a:p>
              <a:p>
                <a:endParaRPr lang="en-US" dirty="0"/>
              </a:p>
              <a:p>
                <a:r>
                  <a:rPr lang="en-US" dirty="0"/>
                  <a:t>You now have for free a polynomial time algorithm for </a:t>
                </a:r>
                <a:r>
                  <a:rPr lang="en-US" b="1" dirty="0"/>
                  <a:t>every </a:t>
                </a:r>
                <a:r>
                  <a:rPr lang="en-US" dirty="0"/>
                  <a:t>problem in NP. (if </a:t>
                </a:r>
                <a14:m>
                  <m:oMath xmlns:m="http://schemas.openxmlformats.org/officeDocument/2006/math">
                    <m:r>
                      <a:rPr lang="en-US" b="0" i="1" smtClean="0">
                        <a:latin typeface="Cambria Math" panose="02040503050406030204" pitchFamily="18" charset="0"/>
                      </a:rPr>
                      <m:t>𝐴</m:t>
                    </m:r>
                  </m:oMath>
                </a14:m>
                <a:r>
                  <a:rPr lang="en-US" b="1" dirty="0"/>
                  <a:t> </a:t>
                </a:r>
                <a:r>
                  <a:rPr lang="en-US" dirty="0"/>
                  <a:t>is in NP,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So plug in your algorithm for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(if you find a polynomial time algorithm for an NP-hard problem).</a:t>
                </a:r>
              </a:p>
              <a:p>
                <a:r>
                  <a:rPr lang="en-US" dirty="0"/>
                  <a:t>On the other hand, if any problem in </a:t>
                </a:r>
                <a14:m>
                  <m:oMath xmlns:m="http://schemas.openxmlformats.org/officeDocument/2006/math">
                    <m:r>
                      <a:rPr lang="en-US" b="0" i="1" smtClean="0">
                        <a:latin typeface="Cambria Math" panose="02040503050406030204" pitchFamily="18" charset="0"/>
                      </a:rPr>
                      <m:t>𝑁𝑃</m:t>
                    </m:r>
                  </m:oMath>
                </a14:m>
                <a:r>
                  <a:rPr lang="en-US" dirty="0"/>
                  <a:t> is not in </a:t>
                </a:r>
                <a14:m>
                  <m:oMath xmlns:m="http://schemas.openxmlformats.org/officeDocument/2006/math">
                    <m:r>
                      <a:rPr lang="en-US" b="0" i="1" smtClean="0">
                        <a:latin typeface="Cambria Math" panose="02040503050406030204" pitchFamily="18" charset="0"/>
                      </a:rPr>
                      <m:t>𝑃</m:t>
                    </m:r>
                  </m:oMath>
                </a14:m>
                <a:r>
                  <a:rPr lang="en-US" dirty="0"/>
                  <a:t> (any doesn’t have a polynomial time algorithm), then no NP-complete problem is in </a:t>
                </a:r>
                <a14:m>
                  <m:oMath xmlns:m="http://schemas.openxmlformats.org/officeDocument/2006/math">
                    <m:r>
                      <a:rPr lang="en-US" b="0" i="1" smtClean="0">
                        <a:latin typeface="Cambria Math" panose="02040503050406030204" pitchFamily="18" charset="0"/>
                      </a:rPr>
                      <m:t>𝑃</m:t>
                    </m:r>
                  </m:oMath>
                </a14:m>
                <a:r>
                  <a:rPr lang="en-US" dirty="0"/>
                  <a:t>.</a:t>
                </a:r>
              </a:p>
            </p:txBody>
          </p:sp>
        </mc:Choice>
        <mc:Fallback xmlns="">
          <p:sp>
            <p:nvSpPr>
              <p:cNvPr id="3" name="Content Placeholder 2">
                <a:extLst>
                  <a:ext uri="{FF2B5EF4-FFF2-40B4-BE49-F238E27FC236}">
                    <a16:creationId xmlns:a16="http://schemas.microsoft.com/office/drawing/2014/main" id="{C51A476C-4FCC-421D-9E48-54637BDCB6E3}"/>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3226575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rot="2447788">
            <a:off x="2706326" y="1962540"/>
            <a:ext cx="2901832" cy="42720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24250" y="1533525"/>
            <a:ext cx="6019800" cy="2543175"/>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What The World Looks Like (We Think)</a:t>
            </a:r>
          </a:p>
        </p:txBody>
      </p:sp>
      <p:sp>
        <p:nvSpPr>
          <p:cNvPr id="4" name="Oval 3"/>
          <p:cNvSpPr/>
          <p:nvPr/>
        </p:nvSpPr>
        <p:spPr>
          <a:xfrm>
            <a:off x="2397553" y="3659278"/>
            <a:ext cx="2770010" cy="2076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P</a:t>
            </a:r>
            <a:r>
              <a:rPr lang="en-US" sz="2200" b="1" dirty="0">
                <a:solidFill>
                  <a:schemeClr val="tx1"/>
                </a:solidFill>
              </a:rPr>
              <a:t>P</a:t>
            </a:r>
          </a:p>
          <a:p>
            <a:pPr algn="ctr"/>
            <a:r>
              <a:rPr lang="en-US" sz="2200" dirty="0">
                <a:solidFill>
                  <a:schemeClr val="tx1"/>
                </a:solidFill>
              </a:rPr>
              <a:t>Short Paths, Light Spanning Tree, 2-COLOR</a:t>
            </a:r>
          </a:p>
        </p:txBody>
      </p:sp>
      <p:sp>
        <p:nvSpPr>
          <p:cNvPr id="7" name="TextBox 6"/>
          <p:cNvSpPr txBox="1"/>
          <p:nvPr/>
        </p:nvSpPr>
        <p:spPr>
          <a:xfrm>
            <a:off x="3865946" y="2639028"/>
            <a:ext cx="2118165" cy="461665"/>
          </a:xfrm>
          <a:prstGeom prst="rect">
            <a:avLst/>
          </a:prstGeom>
          <a:noFill/>
        </p:spPr>
        <p:txBody>
          <a:bodyPr wrap="square" rtlCol="0">
            <a:spAutoFit/>
          </a:bodyPr>
          <a:lstStyle/>
          <a:p>
            <a:r>
              <a:rPr lang="en-US" sz="2400" b="1" dirty="0"/>
              <a:t>NP-Complete</a:t>
            </a:r>
          </a:p>
        </p:txBody>
      </p:sp>
      <p:sp>
        <p:nvSpPr>
          <p:cNvPr id="8" name="TextBox 7"/>
          <p:cNvSpPr txBox="1"/>
          <p:nvPr/>
        </p:nvSpPr>
        <p:spPr>
          <a:xfrm>
            <a:off x="6168868" y="1634608"/>
            <a:ext cx="1562582" cy="461665"/>
          </a:xfrm>
          <a:prstGeom prst="rect">
            <a:avLst/>
          </a:prstGeom>
          <a:noFill/>
        </p:spPr>
        <p:txBody>
          <a:bodyPr wrap="square" rtlCol="0">
            <a:spAutoFit/>
          </a:bodyPr>
          <a:lstStyle/>
          <a:p>
            <a:r>
              <a:rPr lang="en-US" sz="2400" b="1" dirty="0"/>
              <a:t>NP-hard</a:t>
            </a:r>
          </a:p>
        </p:txBody>
      </p:sp>
      <p:sp>
        <p:nvSpPr>
          <p:cNvPr id="9" name="TextBox 8"/>
          <p:cNvSpPr txBox="1"/>
          <p:nvPr/>
        </p:nvSpPr>
        <p:spPr>
          <a:xfrm>
            <a:off x="5984111" y="2080443"/>
            <a:ext cx="2581155" cy="830997"/>
          </a:xfrm>
          <a:prstGeom prst="rect">
            <a:avLst/>
          </a:prstGeom>
          <a:noFill/>
        </p:spPr>
        <p:txBody>
          <a:bodyPr wrap="square" rtlCol="0">
            <a:spAutoFit/>
          </a:bodyPr>
          <a:lstStyle/>
          <a:p>
            <a:r>
              <a:rPr lang="en-US" sz="2400" dirty="0"/>
              <a:t>Halting Problem</a:t>
            </a:r>
          </a:p>
          <a:p>
            <a:r>
              <a:rPr lang="en-US" sz="2400" dirty="0" err="1"/>
              <a:t>nxn</a:t>
            </a:r>
            <a:r>
              <a:rPr lang="en-US" sz="2400" dirty="0"/>
              <a:t> chess </a:t>
            </a:r>
          </a:p>
        </p:txBody>
      </p:sp>
      <p:sp>
        <p:nvSpPr>
          <p:cNvPr id="10" name="TextBox 9"/>
          <p:cNvSpPr txBox="1"/>
          <p:nvPr/>
        </p:nvSpPr>
        <p:spPr>
          <a:xfrm>
            <a:off x="4096632" y="2946115"/>
            <a:ext cx="1896324" cy="769441"/>
          </a:xfrm>
          <a:prstGeom prst="rect">
            <a:avLst/>
          </a:prstGeom>
          <a:noFill/>
        </p:spPr>
        <p:txBody>
          <a:bodyPr wrap="square" rtlCol="0">
            <a:spAutoFit/>
          </a:bodyPr>
          <a:lstStyle/>
          <a:p>
            <a:r>
              <a:rPr lang="en-US" sz="2200" dirty="0"/>
              <a:t>3-COLOR, TSP</a:t>
            </a:r>
          </a:p>
          <a:p>
            <a:r>
              <a:rPr lang="en-US" sz="2200" dirty="0"/>
              <a:t>Long Path</a:t>
            </a:r>
          </a:p>
        </p:txBody>
      </p:sp>
      <p:sp>
        <p:nvSpPr>
          <p:cNvPr id="11" name="TextBox 10"/>
          <p:cNvSpPr txBox="1"/>
          <p:nvPr/>
        </p:nvSpPr>
        <p:spPr>
          <a:xfrm>
            <a:off x="2913008" y="3199871"/>
            <a:ext cx="833377" cy="461665"/>
          </a:xfrm>
          <a:prstGeom prst="rect">
            <a:avLst/>
          </a:prstGeom>
          <a:noFill/>
        </p:spPr>
        <p:txBody>
          <a:bodyPr wrap="square" rtlCol="0">
            <a:spAutoFit/>
          </a:bodyPr>
          <a:lstStyle/>
          <a:p>
            <a:r>
              <a:rPr lang="en-US" sz="2400" b="1" dirty="0"/>
              <a:t>NP</a:t>
            </a:r>
          </a:p>
        </p:txBody>
      </p:sp>
    </p:spTree>
    <p:extLst>
      <p:ext uri="{BB962C8B-B14F-4D97-AF65-F5344CB8AC3E}">
        <p14:creationId xmlns:p14="http://schemas.microsoft.com/office/powerpoint/2010/main" val="3932263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World Looks Like (If P=NP)</a:t>
            </a:r>
          </a:p>
        </p:txBody>
      </p:sp>
      <p:sp>
        <p:nvSpPr>
          <p:cNvPr id="5" name="Oval 4"/>
          <p:cNvSpPr/>
          <p:nvPr/>
        </p:nvSpPr>
        <p:spPr>
          <a:xfrm>
            <a:off x="2506405" y="1823033"/>
            <a:ext cx="4554152" cy="3939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t>
            </a:r>
            <a:r>
              <a:rPr lang="en-US" sz="2400" b="1" dirty="0">
                <a:solidFill>
                  <a:schemeClr val="tx1"/>
                </a:solidFill>
              </a:rPr>
              <a:t>P</a:t>
            </a:r>
          </a:p>
          <a:p>
            <a:pPr algn="ctr"/>
            <a:r>
              <a:rPr lang="en-US" sz="2400" dirty="0">
                <a:solidFill>
                  <a:schemeClr val="tx1"/>
                </a:solidFill>
              </a:rPr>
              <a:t>Short Paths, Light Spanning Tree, 2-SAT</a:t>
            </a:r>
          </a:p>
          <a:p>
            <a:pPr algn="ctr"/>
            <a:r>
              <a:rPr lang="en-US" sz="2400" dirty="0">
                <a:solidFill>
                  <a:schemeClr val="tx1"/>
                </a:solidFill>
              </a:rPr>
              <a:t>TSP, 3-SAT, Long Paths</a:t>
            </a:r>
          </a:p>
        </p:txBody>
      </p:sp>
      <p:sp>
        <p:nvSpPr>
          <p:cNvPr id="6" name="Oval 5"/>
          <p:cNvSpPr/>
          <p:nvPr/>
        </p:nvSpPr>
        <p:spPr>
          <a:xfrm>
            <a:off x="6782765" y="1527858"/>
            <a:ext cx="3622876" cy="13426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Still hard:</a:t>
            </a:r>
          </a:p>
          <a:p>
            <a:pPr algn="ctr"/>
            <a:r>
              <a:rPr lang="en-US" sz="2400" dirty="0" err="1">
                <a:solidFill>
                  <a:schemeClr val="tx1"/>
                </a:solidFill>
              </a:rPr>
              <a:t>nxn</a:t>
            </a:r>
            <a:r>
              <a:rPr lang="en-US" sz="2400" dirty="0">
                <a:solidFill>
                  <a:schemeClr val="tx1"/>
                </a:solidFill>
              </a:rPr>
              <a:t> chess</a:t>
            </a:r>
          </a:p>
        </p:txBody>
      </p:sp>
      <p:sp>
        <p:nvSpPr>
          <p:cNvPr id="7" name="Oval 6"/>
          <p:cNvSpPr/>
          <p:nvPr/>
        </p:nvSpPr>
        <p:spPr>
          <a:xfrm>
            <a:off x="7259256" y="3948895"/>
            <a:ext cx="3622876" cy="13426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Still impossible:</a:t>
            </a:r>
          </a:p>
          <a:p>
            <a:pPr algn="ctr"/>
            <a:r>
              <a:rPr lang="en-US" sz="2400" dirty="0">
                <a:solidFill>
                  <a:schemeClr val="tx1"/>
                </a:solidFill>
              </a:rPr>
              <a:t>Halting Problem</a:t>
            </a:r>
          </a:p>
        </p:txBody>
      </p:sp>
    </p:spTree>
    <p:extLst>
      <p:ext uri="{BB962C8B-B14F-4D97-AF65-F5344CB8AC3E}">
        <p14:creationId xmlns:p14="http://schemas.microsoft.com/office/powerpoint/2010/main" val="3248282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1389195"/>
            <a:ext cx="11187258" cy="1921164"/>
          </a:xfrm>
        </p:spPr>
        <p:txBody>
          <a:bodyPr>
            <a:noAutofit/>
          </a:bodyPr>
          <a:lstStyle/>
          <a:p>
            <a:r>
              <a:rPr lang="en-US" sz="2800" dirty="0"/>
              <a:t>An NP-complete problem does exist!</a:t>
            </a:r>
          </a:p>
        </p:txBody>
      </p:sp>
      <p:sp>
        <p:nvSpPr>
          <p:cNvPr id="8" name="Rectangle 7"/>
          <p:cNvSpPr/>
          <p:nvPr/>
        </p:nvSpPr>
        <p:spPr>
          <a:xfrm>
            <a:off x="575239" y="2079146"/>
            <a:ext cx="6111311" cy="10134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3-SAT is NP-complete </a:t>
            </a:r>
          </a:p>
        </p:txBody>
      </p:sp>
      <p:sp>
        <p:nvSpPr>
          <p:cNvPr id="9" name="Rectangle 8"/>
          <p:cNvSpPr/>
          <p:nvPr/>
        </p:nvSpPr>
        <p:spPr>
          <a:xfrm>
            <a:off x="584764" y="207914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Cook-Levin Theorem (1971)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39" y="3410289"/>
            <a:ext cx="7472604" cy="1505403"/>
          </a:xfrm>
          <a:prstGeom prst="rect">
            <a:avLst/>
          </a:prstGeom>
        </p:spPr>
      </p:pic>
      <p:sp>
        <p:nvSpPr>
          <p:cNvPr id="7" name="TextBox 6"/>
          <p:cNvSpPr txBox="1"/>
          <p:nvPr/>
        </p:nvSpPr>
        <p:spPr>
          <a:xfrm>
            <a:off x="748145" y="5033818"/>
            <a:ext cx="9984510" cy="523220"/>
          </a:xfrm>
          <a:prstGeom prst="rect">
            <a:avLst/>
          </a:prstGeom>
          <a:noFill/>
        </p:spPr>
        <p:txBody>
          <a:bodyPr wrap="square" rtlCol="0">
            <a:spAutoFit/>
          </a:bodyPr>
          <a:lstStyle/>
          <a:p>
            <a:r>
              <a:rPr lang="en-US" sz="2800" dirty="0"/>
              <a:t>This sentence (and the proof of it) won Cook the Turing Award.</a:t>
            </a:r>
          </a:p>
        </p:txBody>
      </p:sp>
    </p:spTree>
    <p:extLst>
      <p:ext uri="{BB962C8B-B14F-4D97-AF65-F5344CB8AC3E}">
        <p14:creationId xmlns:p14="http://schemas.microsoft.com/office/powerpoint/2010/main" val="41097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A33A-6C49-4CC1-8E73-BE55FD665319}"/>
              </a:ext>
            </a:extLst>
          </p:cNvPr>
          <p:cNvSpPr>
            <a:spLocks noGrp="1"/>
          </p:cNvSpPr>
          <p:nvPr>
            <p:ph type="title"/>
          </p:nvPr>
        </p:nvSpPr>
        <p:spPr/>
        <p:txBody>
          <a:bodyPr/>
          <a:lstStyle/>
          <a:p>
            <a:r>
              <a:rPr lang="en-US" dirty="0"/>
              <a:t>What’s 3-SAT?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76A4C6-63F1-4C6F-82EC-732257D76A52}"/>
                  </a:ext>
                </a:extLst>
              </p:cNvPr>
              <p:cNvSpPr>
                <a:spLocks noGrp="1"/>
              </p:cNvSpPr>
              <p:nvPr>
                <p:ph idx="1"/>
              </p:nvPr>
            </p:nvSpPr>
            <p:spPr/>
            <p:txBody>
              <a:bodyPr>
                <a:normAutofit lnSpcReduction="10000"/>
              </a:bodyPr>
              <a:lstStyle/>
              <a:p>
                <a:r>
                  <a:rPr lang="en-US" b="1" dirty="0"/>
                  <a:t>Input</a:t>
                </a:r>
                <a:r>
                  <a:rPr lang="en-US" dirty="0"/>
                  <a:t>: A list of Boolean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endParaRPr lang="en-US" dirty="0"/>
              </a:p>
              <a:p>
                <a:r>
                  <a:rPr lang="en-US" dirty="0"/>
                  <a:t>An expression in Conjunctive Normal Form, where each clause has exactly 3 literals.</a:t>
                </a:r>
              </a:p>
              <a:p>
                <a:pPr lvl="1"/>
                <a:r>
                  <a:rPr lang="en-US" dirty="0"/>
                  <a:t>Something like:</a:t>
                </a:r>
              </a:p>
              <a:p>
                <a:pPr lvl="1"/>
                <a:r>
                  <a:rPr lang="en-US" dirty="0">
                    <a:latin typeface="Courier New" panose="02070309020205020404" pitchFamily="49" charset="0"/>
                    <a:cs typeface="Courier New" panose="02070309020205020404" pitchFamily="49" charset="0"/>
                  </a:rPr>
                  <a:t>   </a:t>
                </a:r>
                <a14:m>
                  <m:oMath xmlns:m="http://schemas.openxmlformats.org/officeDocument/2006/math">
                    <m:d>
                      <m:dPr>
                        <m:ctrlPr>
                          <a:rPr lang="en-US" b="0" i="1" smtClean="0">
                            <a:latin typeface="Cambria Math" panose="02040503050406030204" pitchFamily="18" charset="0"/>
                            <a:cs typeface="Courier New" panose="02070309020205020404" pitchFamily="49" charset="0"/>
                          </a:rPr>
                        </m:ctrlPr>
                      </m:dPr>
                      <m:e>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𝑖</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𝑗</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𝑘</m:t>
                            </m:r>
                          </m:sub>
                        </m:sSub>
                      </m:e>
                    </m:d>
                    <m:r>
                      <a:rPr lang="en-US" b="0" i="1" smtClean="0">
                        <a:latin typeface="Cambria Math" panose="02040503050406030204" pitchFamily="18" charset="0"/>
                        <a:cs typeface="Courier New" panose="02070309020205020404" pitchFamily="49" charset="0"/>
                      </a:rPr>
                      <m:t>∧</m:t>
                    </m:r>
                    <m:d>
                      <m:dPr>
                        <m:ctrlPr>
                          <a:rPr lang="en-US" b="0" i="1" smtClean="0">
                            <a:latin typeface="Cambria Math" panose="02040503050406030204" pitchFamily="18" charset="0"/>
                            <a:cs typeface="Courier New" panose="02070309020205020404" pitchFamily="49" charset="0"/>
                          </a:rPr>
                        </m:ctrlPr>
                      </m:dPr>
                      <m:e>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𝑖</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ℓ</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𝑎</m:t>
                            </m:r>
                          </m:sub>
                        </m:sSub>
                      </m:e>
                    </m:d>
                    <m:r>
                      <a:rPr lang="en-US" b="0" i="1" smtClean="0">
                        <a:latin typeface="Cambria Math" panose="02040503050406030204" pitchFamily="18" charset="0"/>
                        <a:cs typeface="Courier New" panose="02070309020205020404" pitchFamily="49" charset="0"/>
                      </a:rPr>
                      <m:t>∧…∧</m:t>
                    </m:r>
                    <m:d>
                      <m:dPr>
                        <m:ctrlPr>
                          <a:rPr lang="en-US" b="0" i="1" smtClean="0">
                            <a:latin typeface="Cambria Math" panose="02040503050406030204" pitchFamily="18" charset="0"/>
                            <a:cs typeface="Courier New" panose="02070309020205020404" pitchFamily="49" charset="0"/>
                          </a:rPr>
                        </m:ctrlPr>
                      </m:dPr>
                      <m:e>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𝑎</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𝑏</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𝑐</m:t>
                            </m:r>
                          </m:sub>
                        </m:sSub>
                      </m:e>
                    </m:d>
                  </m:oMath>
                </a14:m>
                <a:endParaRPr lang="en-US" dirty="0">
                  <a:latin typeface="Courier New" panose="02070309020205020404" pitchFamily="49" charset="0"/>
                  <a:cs typeface="Courier New" panose="02070309020205020404" pitchFamily="49" charset="0"/>
                </a:endParaRPr>
              </a:p>
              <a:p>
                <a:pPr lvl="1"/>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sSub>
                  </m:oMath>
                </a14:m>
                <a:r>
                  <a:rPr lang="en-US" dirty="0"/>
                  <a:t> is a “literal” a variable or the negation of a variable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0" smtClean="0">
                        <a:latin typeface="Cambria Math" panose="02040503050406030204" pitchFamily="18" charset="0"/>
                      </a:rPr>
                      <m:t>, </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etc.).</a:t>
                </a:r>
              </a:p>
              <a:p>
                <a:pPr lvl="1"/>
                <a:r>
                  <a:rPr lang="en-US" dirty="0"/>
                  <a:t> 	</a:t>
                </a:r>
              </a:p>
              <a:p>
                <a:pPr lvl="1"/>
                <a:r>
                  <a:rPr lang="en-US" b="1" dirty="0"/>
                  <a:t>Output</a:t>
                </a:r>
                <a:r>
                  <a:rPr lang="en-US" dirty="0"/>
                  <a:t>: true if there is a setting of the variables where the expression evaluates to true, false otherwise.</a:t>
                </a:r>
              </a:p>
              <a:p>
                <a:pPr lvl="1"/>
                <a:endParaRPr lang="en-US" dirty="0"/>
              </a:p>
              <a:p>
                <a:pPr lvl="1"/>
                <a:r>
                  <a:rPr lang="en-US" dirty="0"/>
                  <a:t>Why is it called </a:t>
                </a:r>
                <a14:m>
                  <m:oMath xmlns:m="http://schemas.openxmlformats.org/officeDocument/2006/math">
                    <m:r>
                      <a:rPr lang="en-US" b="0" i="1" smtClean="0">
                        <a:latin typeface="Cambria Math" panose="02040503050406030204" pitchFamily="18" charset="0"/>
                      </a:rPr>
                      <m:t>3</m:t>
                    </m:r>
                  </m:oMath>
                </a14:m>
                <a:r>
                  <a:rPr lang="en-US" dirty="0"/>
                  <a:t>-SAT? 3 because you have 3 literals per clause</a:t>
                </a:r>
                <a:br>
                  <a:rPr lang="en-US" dirty="0"/>
                </a:br>
                <a:r>
                  <a:rPr lang="en-US" dirty="0"/>
                  <a:t>SAT is short for “satisfiability” can you satisfy all of the constraints?</a:t>
                </a:r>
              </a:p>
            </p:txBody>
          </p:sp>
        </mc:Choice>
        <mc:Fallback xmlns="">
          <p:sp>
            <p:nvSpPr>
              <p:cNvPr id="3" name="Content Placeholder 2">
                <a:extLst>
                  <a:ext uri="{FF2B5EF4-FFF2-40B4-BE49-F238E27FC236}">
                    <a16:creationId xmlns:a16="http://schemas.microsoft.com/office/drawing/2014/main" id="{4F76A4C6-63F1-4C6F-82EC-732257D76A52}"/>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3">
                <a:extLst>
                  <a:ext uri="{FF2B5EF4-FFF2-40B4-BE49-F238E27FC236}">
                    <a16:creationId xmlns:a16="http://schemas.microsoft.com/office/drawing/2014/main" id="{E10FB65C-E4DF-4910-ACE2-4F36BAC2E285}"/>
                  </a:ext>
                </a:extLst>
              </p:cNvPr>
              <p:cNvSpPr/>
              <p:nvPr/>
            </p:nvSpPr>
            <p:spPr>
              <a:xfrm>
                <a:off x="7548464" y="667139"/>
                <a:ext cx="3144417" cy="1059024"/>
              </a:xfrm>
              <a:prstGeom prst="wedgeRectCallout">
                <a:avLst>
                  <a:gd name="adj1" fmla="val -65356"/>
                  <a:gd name="adj2" fmla="val 77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“AND” of “ORs”</a:t>
                </a:r>
              </a:p>
              <a:p>
                <a:pPr algn="ctr"/>
                <a14:m>
                  <m:oMath xmlns:m="http://schemas.openxmlformats.org/officeDocument/2006/math">
                    <m:r>
                      <a:rPr lang="en-US" sz="2400" b="0" i="1" smtClean="0">
                        <a:latin typeface="Cambria Math" panose="02040503050406030204" pitchFamily="18" charset="0"/>
                      </a:rPr>
                      <m:t>∧</m:t>
                    </m:r>
                  </m:oMath>
                </a14:m>
                <a:r>
                  <a:rPr lang="en-US" sz="2400" dirty="0"/>
                  <a:t> outside </a:t>
                </a:r>
                <a:r>
                  <a:rPr lang="en-US" sz="2400" dirty="0" err="1"/>
                  <a:t>parens</a:t>
                </a:r>
                <a:endParaRPr lang="en-US" sz="2400" dirty="0"/>
              </a:p>
              <a:p>
                <a:pPr algn="ctr"/>
                <a14:m>
                  <m:oMath xmlns:m="http://schemas.openxmlformats.org/officeDocument/2006/math">
                    <m:r>
                      <a:rPr lang="en-US" sz="2400" b="0" i="1" smtClean="0">
                        <a:latin typeface="Cambria Math" panose="02040503050406030204" pitchFamily="18" charset="0"/>
                      </a:rPr>
                      <m:t>∨</m:t>
                    </m:r>
                  </m:oMath>
                </a14:m>
                <a:r>
                  <a:rPr lang="en-US" sz="2400" dirty="0"/>
                  <a:t> inside </a:t>
                </a:r>
                <a:r>
                  <a:rPr lang="en-US" sz="2400" dirty="0" err="1"/>
                  <a:t>parens</a:t>
                </a:r>
                <a:endParaRPr lang="en-US" sz="2400" dirty="0"/>
              </a:p>
            </p:txBody>
          </p:sp>
        </mc:Choice>
        <mc:Fallback xmlns="">
          <p:sp>
            <p:nvSpPr>
              <p:cNvPr id="4" name="Speech Bubble: Rectangle 3">
                <a:extLst>
                  <a:ext uri="{FF2B5EF4-FFF2-40B4-BE49-F238E27FC236}">
                    <a16:creationId xmlns:a16="http://schemas.microsoft.com/office/drawing/2014/main" id="{E10FB65C-E4DF-4910-ACE2-4F36BAC2E285}"/>
                  </a:ext>
                </a:extLst>
              </p:cNvPr>
              <p:cNvSpPr>
                <a:spLocks noRot="1" noChangeAspect="1" noMove="1" noResize="1" noEditPoints="1" noAdjustHandles="1" noChangeArrowheads="1" noChangeShapeType="1" noTextEdit="1"/>
              </p:cNvSpPr>
              <p:nvPr/>
            </p:nvSpPr>
            <p:spPr>
              <a:xfrm>
                <a:off x="7548464" y="667139"/>
                <a:ext cx="3144417" cy="1059024"/>
              </a:xfrm>
              <a:prstGeom prst="wedgeRectCallout">
                <a:avLst>
                  <a:gd name="adj1" fmla="val -65356"/>
                  <a:gd name="adj2" fmla="val 77478"/>
                </a:avLst>
              </a:prstGeom>
              <a:blipFill>
                <a:blip r:embed="rId3"/>
                <a:stretch>
                  <a:fillRect t="-7556"/>
                </a:stretch>
              </a:blipFill>
            </p:spPr>
            <p:txBody>
              <a:bodyPr/>
              <a:lstStyle/>
              <a:p>
                <a:r>
                  <a:rPr lang="en-US">
                    <a:noFill/>
                  </a:rPr>
                  <a:t> </a:t>
                </a:r>
              </a:p>
            </p:txBody>
          </p:sp>
        </mc:Fallback>
      </mc:AlternateContent>
      <p:sp>
        <p:nvSpPr>
          <p:cNvPr id="5" name="Speech Bubble: Rectangle 4">
            <a:extLst>
              <a:ext uri="{FF2B5EF4-FFF2-40B4-BE49-F238E27FC236}">
                <a16:creationId xmlns:a16="http://schemas.microsoft.com/office/drawing/2014/main" id="{C20F5B7B-94BD-4947-9FA0-64BEC7DD08F1}"/>
              </a:ext>
            </a:extLst>
          </p:cNvPr>
          <p:cNvSpPr/>
          <p:nvPr/>
        </p:nvSpPr>
        <p:spPr>
          <a:xfrm>
            <a:off x="8976196" y="2429226"/>
            <a:ext cx="2276522" cy="1059024"/>
          </a:xfrm>
          <a:prstGeom prst="wedgeRectCallout">
            <a:avLst>
              <a:gd name="adj1" fmla="val -26310"/>
              <a:gd name="adj2" fmla="val -59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One of the subexpressions inside </a:t>
            </a:r>
            <a:r>
              <a:rPr lang="en-US" sz="2400" dirty="0" err="1"/>
              <a:t>parens</a:t>
            </a:r>
            <a:endParaRPr lang="en-US" sz="2400" dirty="0"/>
          </a:p>
        </p:txBody>
      </p:sp>
    </p:spTree>
    <p:extLst>
      <p:ext uri="{BB962C8B-B14F-4D97-AF65-F5344CB8AC3E}">
        <p14:creationId xmlns:p14="http://schemas.microsoft.com/office/powerpoint/2010/main" val="40129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BCA1-56BF-44ED-B33F-7F2E32414BB7}"/>
              </a:ext>
            </a:extLst>
          </p:cNvPr>
          <p:cNvSpPr>
            <a:spLocks noGrp="1"/>
          </p:cNvSpPr>
          <p:nvPr>
            <p:ph type="title"/>
          </p:nvPr>
        </p:nvSpPr>
        <p:spPr/>
        <p:txBody>
          <a:bodyPr/>
          <a:lstStyle/>
          <a:p>
            <a:r>
              <a:rPr lang="en-US" dirty="0"/>
              <a:t>3-SAT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6B4A1D-4AB9-4852-9223-217FD69947B0}"/>
                  </a:ext>
                </a:extLst>
              </p:cNvPr>
              <p:cNvSpPr>
                <a:spLocks noGrp="1"/>
              </p:cNvSpPr>
              <p:nvPr>
                <p:ph idx="1"/>
              </p:nvPr>
            </p:nvSpPr>
            <p:spPr/>
            <p:txBody>
              <a:bodyPr/>
              <a:lstStyle/>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oMath>
                </a14:m>
                <a:endParaRPr lang="en-US" b="0" dirty="0"/>
              </a:p>
              <a:p>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176B4A1D-4AB9-4852-9223-217FD69947B0}"/>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8489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BCA1-56BF-44ED-B33F-7F2E32414BB7}"/>
              </a:ext>
            </a:extLst>
          </p:cNvPr>
          <p:cNvSpPr>
            <a:spLocks noGrp="1"/>
          </p:cNvSpPr>
          <p:nvPr>
            <p:ph type="title"/>
          </p:nvPr>
        </p:nvSpPr>
        <p:spPr/>
        <p:txBody>
          <a:bodyPr/>
          <a:lstStyle/>
          <a:p>
            <a:r>
              <a:rPr lang="en-US" dirty="0"/>
              <a:t>3-SAT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6B4A1D-4AB9-4852-9223-217FD69947B0}"/>
                  </a:ext>
                </a:extLst>
              </p:cNvPr>
              <p:cNvSpPr>
                <a:spLocks noGrp="1"/>
              </p:cNvSpPr>
              <p:nvPr>
                <p:ph idx="1"/>
              </p:nvPr>
            </p:nvSpPr>
            <p:spPr/>
            <p:txBody>
              <a:bodyPr/>
              <a:lstStyle/>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oMath>
                </a14:m>
                <a:endParaRPr lang="en-US" b="0" dirty="0"/>
              </a:p>
              <a:p>
                <a:r>
                  <a:rPr lang="en-US" dirty="0">
                    <a:solidFill>
                      <a:schemeClr val="accent2"/>
                    </a:solidFill>
                  </a:rPr>
                  <a:t>Satisfiable (for example: </a:t>
                </a:r>
                <a14:m>
                  <m:oMath xmlns:m="http://schemas.openxmlformats.org/officeDocument/2006/math">
                    <m:r>
                      <a:rPr lang="en-US" b="0" i="1" smtClean="0">
                        <a:solidFill>
                          <a:schemeClr val="accent2"/>
                        </a:solidFill>
                        <a:latin typeface="Cambria Math" panose="02040503050406030204" pitchFamily="18" charset="0"/>
                      </a:rPr>
                      <m:t>𝑥</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𝑦</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𝑧</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𝐹</m:t>
                    </m:r>
                  </m:oMath>
                </a14:m>
                <a:r>
                  <a:rPr lang="en-US" dirty="0">
                    <a:solidFill>
                      <a:schemeClr val="accent2"/>
                    </a:solidFill>
                  </a:rPr>
                  <a:t>)</a:t>
                </a:r>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a14:m>
                <a:endParaRPr lang="en-US" dirty="0"/>
              </a:p>
              <a:p>
                <a:r>
                  <a:rPr lang="en-US" dirty="0">
                    <a:solidFill>
                      <a:schemeClr val="accent2"/>
                    </a:solidFill>
                  </a:rPr>
                  <a:t>Not satisfiable</a:t>
                </a:r>
              </a:p>
            </p:txBody>
          </p:sp>
        </mc:Choice>
        <mc:Fallback xmlns="">
          <p:sp>
            <p:nvSpPr>
              <p:cNvPr id="3" name="Content Placeholder 2">
                <a:extLst>
                  <a:ext uri="{FF2B5EF4-FFF2-40B4-BE49-F238E27FC236}">
                    <a16:creationId xmlns:a16="http://schemas.microsoft.com/office/drawing/2014/main" id="{176B4A1D-4AB9-4852-9223-217FD69947B0}"/>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072199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90BA-5EBB-4CBB-8D1D-868DA8A635D9}"/>
              </a:ext>
            </a:extLst>
          </p:cNvPr>
          <p:cNvSpPr>
            <a:spLocks noGrp="1"/>
          </p:cNvSpPr>
          <p:nvPr>
            <p:ph type="title"/>
          </p:nvPr>
        </p:nvSpPr>
        <p:spPr/>
        <p:txBody>
          <a:bodyPr/>
          <a:lstStyle/>
          <a:p>
            <a:r>
              <a:rPr lang="en-US" dirty="0"/>
              <a:t>Really? All of them?</a:t>
            </a:r>
          </a:p>
        </p:txBody>
      </p:sp>
      <p:sp>
        <p:nvSpPr>
          <p:cNvPr id="3" name="Content Placeholder 2">
            <a:extLst>
              <a:ext uri="{FF2B5EF4-FFF2-40B4-BE49-F238E27FC236}">
                <a16:creationId xmlns:a16="http://schemas.microsoft.com/office/drawing/2014/main" id="{0E2C4398-832E-41A2-817A-FD19B6472429}"/>
              </a:ext>
            </a:extLst>
          </p:cNvPr>
          <p:cNvSpPr>
            <a:spLocks noGrp="1"/>
          </p:cNvSpPr>
          <p:nvPr>
            <p:ph idx="1"/>
          </p:nvPr>
        </p:nvSpPr>
        <p:spPr/>
        <p:txBody>
          <a:bodyPr>
            <a:normAutofit/>
          </a:bodyPr>
          <a:lstStyle/>
          <a:p>
            <a:r>
              <a:rPr lang="en-US" dirty="0"/>
              <a:t>The idea that there is an NP-complete problem might be surprising.</a:t>
            </a:r>
          </a:p>
          <a:p>
            <a:r>
              <a:rPr lang="en-US" b="1" u="sng" dirty="0"/>
              <a:t>Every </a:t>
            </a:r>
            <a:r>
              <a:rPr lang="en-US" dirty="0"/>
              <a:t>problem in NP reduces to it? All of them? Like no exceptions?</a:t>
            </a:r>
          </a:p>
          <a:p>
            <a:endParaRPr lang="en-US" b="1" u="sng" dirty="0"/>
          </a:p>
          <a:p>
            <a:r>
              <a:rPr lang="en-US" dirty="0"/>
              <a:t>Yes! Really all of them!</a:t>
            </a:r>
          </a:p>
        </p:txBody>
      </p:sp>
    </p:spTree>
    <p:extLst>
      <p:ext uri="{BB962C8B-B14F-4D97-AF65-F5344CB8AC3E}">
        <p14:creationId xmlns:p14="http://schemas.microsoft.com/office/powerpoint/2010/main" val="2401039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90BA-5EBB-4CBB-8D1D-868DA8A635D9}"/>
              </a:ext>
            </a:extLst>
          </p:cNvPr>
          <p:cNvSpPr>
            <a:spLocks noGrp="1"/>
          </p:cNvSpPr>
          <p:nvPr>
            <p:ph type="title"/>
          </p:nvPr>
        </p:nvSpPr>
        <p:spPr/>
        <p:txBody>
          <a:bodyPr/>
          <a:lstStyle/>
          <a:p>
            <a:r>
              <a:rPr lang="en-US" dirty="0"/>
              <a:t>Really? All of them?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2C4398-832E-41A2-817A-FD19B6472429}"/>
                  </a:ext>
                </a:extLst>
              </p:cNvPr>
              <p:cNvSpPr>
                <a:spLocks noGrp="1"/>
              </p:cNvSpPr>
              <p:nvPr>
                <p:ph idx="1"/>
              </p:nvPr>
            </p:nvSpPr>
            <p:spPr/>
            <p:txBody>
              <a:bodyPr>
                <a:normAutofit lnSpcReduction="10000"/>
              </a:bodyPr>
              <a:lstStyle/>
              <a:p>
                <a:r>
                  <a:rPr lang="en-US" dirty="0"/>
                  <a:t>The idea that there is an NP-complete problem might be surprising.</a:t>
                </a:r>
              </a:p>
              <a:p>
                <a:r>
                  <a:rPr lang="en-US" b="1" u="sng" dirty="0"/>
                  <a:t>Every </a:t>
                </a:r>
                <a:r>
                  <a:rPr lang="en-US" dirty="0"/>
                  <a:t>problem in NP reduces to it? All of them? Like no exceptions?</a:t>
                </a:r>
                <a:endParaRPr lang="en-US" b="1" u="sng" dirty="0"/>
              </a:p>
              <a:p>
                <a:r>
                  <a:rPr lang="en-US" dirty="0"/>
                  <a:t>The proof is very fun, but also very a-full-lecture-long (take 431).</a:t>
                </a:r>
              </a:p>
              <a:p>
                <a:r>
                  <a:rPr lang="en-US" dirty="0"/>
                  <a:t>Hand-wavy intuition:</a:t>
                </a:r>
              </a:p>
              <a:p>
                <a:r>
                  <a:rPr lang="en-US" dirty="0"/>
                  <a:t>1. 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then it has a verifier that is “checking for something” in the certificate.</a:t>
                </a:r>
              </a:p>
              <a:p>
                <a:r>
                  <a:rPr lang="en-US" dirty="0"/>
                  <a:t>2. “checking for something” can be broken down into a bunch of tiny steps (because code can be broken down to tiny pieces).</a:t>
                </a:r>
              </a:p>
              <a:p>
                <a:r>
                  <a:rPr lang="en-US" dirty="0"/>
                  <a:t>3. each of those tiny pieces can be built up to a giant SAT expression (where the variables are the certificate).</a:t>
                </a:r>
              </a:p>
            </p:txBody>
          </p:sp>
        </mc:Choice>
        <mc:Fallback xmlns="">
          <p:sp>
            <p:nvSpPr>
              <p:cNvPr id="3" name="Content Placeholder 2">
                <a:extLst>
                  <a:ext uri="{FF2B5EF4-FFF2-40B4-BE49-F238E27FC236}">
                    <a16:creationId xmlns:a16="http://schemas.microsoft.com/office/drawing/2014/main" id="{0E2C4398-832E-41A2-817A-FD19B6472429}"/>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379054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3C94-83B7-4FEF-96CB-A4BEB3B54345}"/>
              </a:ext>
            </a:extLst>
          </p:cNvPr>
          <p:cNvSpPr>
            <a:spLocks noGrp="1"/>
          </p:cNvSpPr>
          <p:nvPr>
            <p:ph type="title"/>
          </p:nvPr>
        </p:nvSpPr>
        <p:spPr/>
        <p:txBody>
          <a:bodyPr/>
          <a:lstStyle/>
          <a:p>
            <a:r>
              <a:rPr lang="en-US" dirty="0"/>
              <a:t>A Formal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E57D36-F5FF-424E-A9BC-32F958B7E7B5}"/>
                  </a:ext>
                </a:extLst>
              </p:cNvPr>
              <p:cNvSpPr>
                <a:spLocks noGrp="1"/>
              </p:cNvSpPr>
              <p:nvPr>
                <p:ph idx="1"/>
              </p:nvPr>
            </p:nvSpPr>
            <p:spPr/>
            <p:txBody>
              <a:bodyPr/>
              <a:lstStyle/>
              <a:p>
                <a:r>
                  <a:rPr lang="en-US" dirty="0"/>
                  <a:t>We need a formal definition of a reduction.</a:t>
                </a:r>
              </a:p>
              <a:p>
                <a:endParaRPr lang="en-US" dirty="0"/>
              </a:p>
              <a:p>
                <a:r>
                  <a:rPr lang="en-US" dirty="0"/>
                  <a:t>We will say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in polynomial time”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polynomial time reducible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if:</a:t>
                </a:r>
              </a:p>
              <a:p>
                <a:endParaRPr lang="en-US" dirty="0"/>
              </a:p>
              <a:p>
                <a:r>
                  <a:rPr lang="en-US" dirty="0"/>
                  <a:t>There is an algorithm to solve problem </a:t>
                </a:r>
                <a14:m>
                  <m:oMath xmlns:m="http://schemas.openxmlformats.org/officeDocument/2006/math">
                    <m:r>
                      <a:rPr lang="en-US" b="0" i="1" smtClean="0">
                        <a:latin typeface="Cambria Math" panose="02040503050406030204" pitchFamily="18" charset="0"/>
                      </a:rPr>
                      <m:t>𝐴</m:t>
                    </m:r>
                  </m:oMath>
                </a14:m>
                <a:r>
                  <a:rPr lang="en-US" dirty="0"/>
                  <a:t>, which, if given access to a library function for solving problem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a:t>
                </a:r>
              </a:p>
              <a:p>
                <a:pPr lvl="1"/>
                <a:r>
                  <a:rPr lang="en-US" dirty="0"/>
                  <a:t>Calls the library at most </a:t>
                </a:r>
                <a:r>
                  <a:rPr lang="en-US" dirty="0" err="1"/>
                  <a:t>polynomially</a:t>
                </a:r>
                <a:r>
                  <a:rPr lang="en-US" dirty="0"/>
                  <a:t>-many times</a:t>
                </a:r>
              </a:p>
              <a:p>
                <a:pPr lvl="1"/>
                <a:r>
                  <a:rPr lang="en-US" dirty="0"/>
                  <a:t>Takes at most polynomial-time otherwise excluding the calls to the library.</a:t>
                </a:r>
              </a:p>
            </p:txBody>
          </p:sp>
        </mc:Choice>
        <mc:Fallback xmlns="">
          <p:sp>
            <p:nvSpPr>
              <p:cNvPr id="3" name="Content Placeholder 2">
                <a:extLst>
                  <a:ext uri="{FF2B5EF4-FFF2-40B4-BE49-F238E27FC236}">
                    <a16:creationId xmlns:a16="http://schemas.microsoft.com/office/drawing/2014/main" id="{F5E57D36-F5FF-424E-A9BC-32F958B7E7B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951118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BC802-74DB-43B5-8960-D8F99A96BA2D}"/>
              </a:ext>
            </a:extLst>
          </p:cNvPr>
          <p:cNvSpPr>
            <a:spLocks noGrp="1"/>
          </p:cNvSpPr>
          <p:nvPr>
            <p:ph type="title"/>
          </p:nvPr>
        </p:nvSpPr>
        <p:spPr/>
        <p:txBody>
          <a:bodyPr/>
          <a:lstStyle/>
          <a:p>
            <a:r>
              <a:rPr lang="en-US" dirty="0"/>
              <a:t>Ok, so what?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2D91EB-3914-4091-8EE0-74A18461C55A}"/>
                  </a:ext>
                </a:extLst>
              </p:cNvPr>
              <p:cNvSpPr>
                <a:spLocks noGrp="1"/>
              </p:cNvSpPr>
              <p:nvPr>
                <p:ph idx="1"/>
              </p:nvPr>
            </p:nvSpPr>
            <p:spPr/>
            <p:txBody>
              <a:bodyPr/>
              <a:lstStyle/>
              <a:p>
                <a:r>
                  <a:rPr lang="en-US" dirty="0"/>
                  <a:t>If anyone ever asks me to solve 3-SAT exactly in polynomial time, I’ll say no…</a:t>
                </a:r>
              </a:p>
              <a:p>
                <a:r>
                  <a:rPr lang="en-US" dirty="0"/>
                  <a:t>How often does that happen? How does this help?</a:t>
                </a:r>
              </a:p>
              <a:p>
                <a:endParaRPr lang="en-US" dirty="0"/>
              </a:p>
              <a:p>
                <a:r>
                  <a:rPr lang="en-US" dirty="0"/>
                  <a:t>Suppose you’re interested in the problem </a:t>
                </a:r>
                <a14:m>
                  <m:oMath xmlns:m="http://schemas.openxmlformats.org/officeDocument/2006/math">
                    <m:r>
                      <a:rPr lang="en-US" b="0" i="1" smtClean="0">
                        <a:latin typeface="Cambria Math" panose="02040503050406030204" pitchFamily="18" charset="0"/>
                      </a:rPr>
                      <m:t>𝐵</m:t>
                    </m:r>
                  </m:oMath>
                </a14:m>
                <a:r>
                  <a:rPr lang="en-US" dirty="0"/>
                  <a:t>. You’ve tried to design a polynomial time algorithm; haven’t succeeded yet…you start to wonder if it’s possible at all…or maybe </a:t>
                </a:r>
                <a14:m>
                  <m:oMath xmlns:m="http://schemas.openxmlformats.org/officeDocument/2006/math">
                    <m:r>
                      <a:rPr lang="en-US" b="0" i="1" smtClean="0">
                        <a:latin typeface="Cambria Math" panose="02040503050406030204" pitchFamily="18" charset="0"/>
                      </a:rPr>
                      <m:t>𝐵</m:t>
                    </m:r>
                  </m:oMath>
                </a14:m>
                <a:r>
                  <a:rPr lang="en-US" dirty="0"/>
                  <a:t> is also </a:t>
                </a:r>
                <a14:m>
                  <m:oMath xmlns:m="http://schemas.openxmlformats.org/officeDocument/2006/math">
                    <m:r>
                      <a:rPr lang="en-US" b="0" i="1" smtClean="0">
                        <a:latin typeface="Cambria Math" panose="02040503050406030204" pitchFamily="18" charset="0"/>
                      </a:rPr>
                      <m:t>𝑁𝑃</m:t>
                    </m:r>
                  </m:oMath>
                </a14:m>
                <a:r>
                  <a:rPr lang="en-US" dirty="0"/>
                  <a:t>-hard…</a:t>
                </a:r>
              </a:p>
              <a:p>
                <a:r>
                  <a:rPr lang="en-US" dirty="0"/>
                  <a:t>Well if you can show </a:t>
                </a:r>
                <a14:m>
                  <m:oMath xmlns:m="http://schemas.openxmlformats.org/officeDocument/2006/math">
                    <m:r>
                      <a:rPr lang="en-US" b="0" i="1" smtClean="0">
                        <a:latin typeface="Cambria Math" panose="02040503050406030204" pitchFamily="18" charset="0"/>
                      </a:rPr>
                      <m:t>3</m:t>
                    </m:r>
                  </m:oMath>
                </a14:m>
                <a:r>
                  <a:rPr lang="en-US" dirty="0"/>
                  <a:t>-SAT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e>
                      <m:sub>
                        <m:r>
                          <a:rPr lang="en-US" b="0" i="1" dirty="0" smtClean="0">
                            <a:latin typeface="Cambria Math" panose="02040503050406030204" pitchFamily="18" charset="0"/>
                          </a:rPr>
                          <m:t>𝑃</m:t>
                        </m:r>
                      </m:sub>
                    </m:sSub>
                  </m:oMath>
                </a14:m>
                <a:r>
                  <a:rPr lang="en-US" dirty="0"/>
                  <a:t> </a:t>
                </a:r>
                <a14:m>
                  <m:oMath xmlns:m="http://schemas.openxmlformats.org/officeDocument/2006/math">
                    <m:r>
                      <a:rPr lang="en-US" b="0" i="1" dirty="0" smtClean="0">
                        <a:latin typeface="Cambria Math" panose="02040503050406030204" pitchFamily="18" charset="0"/>
                      </a:rPr>
                      <m:t>𝐵</m:t>
                    </m:r>
                  </m:oMath>
                </a14:m>
                <a:r>
                  <a:rPr lang="en-US" dirty="0"/>
                  <a:t> then </a:t>
                </a:r>
                <a14:m>
                  <m:oMath xmlns:m="http://schemas.openxmlformats.org/officeDocument/2006/math">
                    <m:r>
                      <a:rPr lang="en-US" b="0" i="1" smtClean="0">
                        <a:latin typeface="Cambria Math" panose="02040503050406030204" pitchFamily="18" charset="0"/>
                      </a:rPr>
                      <m:t>𝐵</m:t>
                    </m:r>
                  </m:oMath>
                </a14:m>
                <a:r>
                  <a:rPr lang="en-US" dirty="0"/>
                  <a:t> is NP-hard too!</a:t>
                </a:r>
              </a:p>
              <a:p>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oMath>
                </a14:m>
                <a:r>
                  <a:rPr lang="en-US" dirty="0"/>
                  <a:t>3-SAT and 3-SAT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𝐵</m:t>
                    </m:r>
                    <m:groupChr>
                      <m:groupChrPr>
                        <m:chr m:val="⇒"/>
                        <m:pos m:val="top"/>
                        <m:ctrlPr>
                          <a:rPr lang="en-US" b="0" i="1" smtClean="0">
                            <a:latin typeface="Cambria Math" panose="02040503050406030204" pitchFamily="18" charset="0"/>
                          </a:rPr>
                        </m:ctrlPr>
                      </m:groupChrPr>
                      <m:e/>
                    </m:groupChr>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𝐵</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oMath>
                </a14:m>
                <a:r>
                  <a:rPr lang="en-US" dirty="0"/>
                  <a:t> is transitive)</a:t>
                </a:r>
              </a:p>
            </p:txBody>
          </p:sp>
        </mc:Choice>
        <mc:Fallback xmlns="">
          <p:sp>
            <p:nvSpPr>
              <p:cNvPr id="3" name="Content Placeholder 2">
                <a:extLst>
                  <a:ext uri="{FF2B5EF4-FFF2-40B4-BE49-F238E27FC236}">
                    <a16:creationId xmlns:a16="http://schemas.microsoft.com/office/drawing/2014/main" id="{122D91EB-3914-4091-8EE0-74A18461C55A}"/>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8211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2702-4BE4-4F2D-9727-363DAC3E282F}"/>
              </a:ext>
            </a:extLst>
          </p:cNvPr>
          <p:cNvSpPr>
            <a:spLocks noGrp="1"/>
          </p:cNvSpPr>
          <p:nvPr>
            <p:ph type="title"/>
          </p:nvPr>
        </p:nvSpPr>
        <p:spPr/>
        <p:txBody>
          <a:bodyPr/>
          <a:lstStyle/>
          <a:p>
            <a:r>
              <a:rPr lang="en-US" dirty="0"/>
              <a:t>Which Direction?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0774DC-FDC9-422C-80CA-83B099B36331}"/>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𝐵</m:t>
                    </m:r>
                  </m:oMath>
                </a14:m>
                <a:r>
                  <a:rPr lang="en-US" dirty="0"/>
                  <a:t> is NP-hard</a:t>
                </a:r>
              </a:p>
              <a:p>
                <a:r>
                  <a:rPr lang="en-US" dirty="0"/>
                  <a:t>How do you remember which direction?</a:t>
                </a:r>
              </a:p>
              <a:p>
                <a:r>
                  <a:rPr lang="en-US" dirty="0"/>
                  <a:t>The core idea of an NP-completeness reduction is a proof by contradiction:</a:t>
                </a:r>
              </a:p>
              <a:p>
                <a:r>
                  <a:rPr lang="en-US" dirty="0"/>
                  <a:t>Suppose, for the sake of contradiction, there were a polynomial time algorithm for </a:t>
                </a:r>
                <a14:m>
                  <m:oMath xmlns:m="http://schemas.openxmlformats.org/officeDocument/2006/math">
                    <m:r>
                      <a:rPr lang="en-US" b="0" i="1" smtClean="0">
                        <a:latin typeface="Cambria Math" panose="02040503050406030204" pitchFamily="18" charset="0"/>
                      </a:rPr>
                      <m:t>𝐵</m:t>
                    </m:r>
                  </m:oMath>
                </a14:m>
                <a:r>
                  <a:rPr lang="en-US" dirty="0"/>
                  <a:t>. But then if there were I could use that to design a polynomial time algorithm for problem </a:t>
                </a:r>
                <a14:m>
                  <m:oMath xmlns:m="http://schemas.openxmlformats.org/officeDocument/2006/math">
                    <m:r>
                      <a:rPr lang="en-US" b="0" i="1" smtClean="0">
                        <a:latin typeface="Cambria Math" panose="02040503050406030204" pitchFamily="18" charset="0"/>
                      </a:rPr>
                      <m:t>𝐴</m:t>
                    </m:r>
                  </m:oMath>
                </a14:m>
                <a:r>
                  <a:rPr lang="en-US" dirty="0"/>
                  <a:t>.</a:t>
                </a:r>
              </a:p>
              <a:p>
                <a:r>
                  <a:rPr lang="en-US" dirty="0"/>
                  <a:t>But we really, really, really don’t think there’s a polynomial time algorithm for problem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So we should really, really, really think there isn’t one for </a:t>
                </a:r>
                <a14:m>
                  <m:oMath xmlns:m="http://schemas.openxmlformats.org/officeDocument/2006/math">
                    <m:r>
                      <a:rPr lang="en-US" b="0" i="1" smtClean="0">
                        <a:latin typeface="Cambria Math" panose="02040503050406030204" pitchFamily="18" charset="0"/>
                      </a:rPr>
                      <m:t>𝐵</m:t>
                    </m:r>
                  </m:oMath>
                </a14:m>
                <a:r>
                  <a:rPr lang="en-US" dirty="0"/>
                  <a:t> either!</a:t>
                </a:r>
              </a:p>
            </p:txBody>
          </p:sp>
        </mc:Choice>
        <mc:Fallback xmlns="">
          <p:sp>
            <p:nvSpPr>
              <p:cNvPr id="3" name="Content Placeholder 2">
                <a:extLst>
                  <a:ext uri="{FF2B5EF4-FFF2-40B4-BE49-F238E27FC236}">
                    <a16:creationId xmlns:a16="http://schemas.microsoft.com/office/drawing/2014/main" id="{8B0774DC-FDC9-422C-80CA-83B099B3633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08280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E324-7FF9-4BFA-B1F5-58FDBD208BA4}"/>
              </a:ext>
            </a:extLst>
          </p:cNvPr>
          <p:cNvSpPr>
            <a:spLocks noGrp="1"/>
          </p:cNvSpPr>
          <p:nvPr>
            <p:ph type="title"/>
          </p:nvPr>
        </p:nvSpPr>
        <p:spPr/>
        <p:txBody>
          <a:bodyPr/>
          <a:lstStyle/>
          <a:p>
            <a:r>
              <a:rPr lang="en-US" dirty="0"/>
              <a:t>Let’s Show a problem is NP-hard.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0F637D-347A-4E8F-BD44-6FDAF0F6D1B1}"/>
                  </a:ext>
                </a:extLst>
              </p:cNvPr>
              <p:cNvSpPr>
                <a:spLocks noGrp="1"/>
              </p:cNvSpPr>
              <p:nvPr>
                <p:ph idx="1"/>
              </p:nvPr>
            </p:nvSpPr>
            <p:spPr/>
            <p:txBody>
              <a:bodyPr/>
              <a:lstStyle/>
              <a:p>
                <a:r>
                  <a:rPr lang="en-US" dirty="0"/>
                  <a:t>Once we have </a:t>
                </a:r>
                <a:r>
                  <a:rPr lang="en-US" u="sng" dirty="0"/>
                  <a:t>one </a:t>
                </a:r>
                <a:r>
                  <a:rPr lang="en-US" dirty="0"/>
                  <a:t>NP-complete problem, the process gets a lot easier.</a:t>
                </a:r>
              </a:p>
              <a:p>
                <a:endParaRPr lang="en-US" u="sng" dirty="0"/>
              </a:p>
              <a:p>
                <a14:m>
                  <m:oMath xmlns:m="http://schemas.openxmlformats.org/officeDocument/2006/math">
                    <m:r>
                      <a:rPr lang="en-US" b="0" i="1" smtClean="0">
                        <a:latin typeface="Cambria Math" panose="02040503050406030204" pitchFamily="18" charset="0"/>
                      </a:rPr>
                      <m:t>3</m:t>
                    </m:r>
                  </m:oMath>
                </a14:m>
                <a:r>
                  <a:rPr lang="en-US" dirty="0"/>
                  <a:t>-SAT is </a:t>
                </a:r>
                <a14:m>
                  <m:oMath xmlns:m="http://schemas.openxmlformats.org/officeDocument/2006/math">
                    <m:r>
                      <a:rPr lang="en-US" b="0" i="1" smtClean="0">
                        <a:latin typeface="Cambria Math" panose="02040503050406030204" pitchFamily="18" charset="0"/>
                      </a:rPr>
                      <m:t>𝑁𝑃</m:t>
                    </m:r>
                  </m:oMath>
                </a14:m>
                <a:r>
                  <a:rPr lang="en-US" dirty="0"/>
                  <a:t>-complete. Prove that </a:t>
                </a:r>
                <a14:m>
                  <m:oMath xmlns:m="http://schemas.openxmlformats.org/officeDocument/2006/math">
                    <m:r>
                      <a:rPr lang="en-US" b="0" i="1" smtClean="0">
                        <a:latin typeface="Cambria Math" panose="02040503050406030204" pitchFamily="18" charset="0"/>
                      </a:rPr>
                      <m:t>3</m:t>
                    </m:r>
                  </m:oMath>
                </a14:m>
                <a:r>
                  <a:rPr lang="en-US" dirty="0"/>
                  <a:t>-COLOR is </a:t>
                </a:r>
                <a14:m>
                  <m:oMath xmlns:m="http://schemas.openxmlformats.org/officeDocument/2006/math">
                    <m:r>
                      <a:rPr lang="en-US" b="0" i="1" smtClean="0">
                        <a:latin typeface="Cambria Math" panose="02040503050406030204" pitchFamily="18" charset="0"/>
                      </a:rPr>
                      <m:t>𝑁𝑃</m:t>
                    </m:r>
                  </m:oMath>
                </a14:m>
                <a:r>
                  <a:rPr lang="en-US" dirty="0"/>
                  <a:t>-hard.</a:t>
                </a:r>
              </a:p>
              <a:p>
                <a:endParaRPr lang="en-US" dirty="0"/>
              </a:p>
              <a:p>
                <a:r>
                  <a:rPr lang="en-US" dirty="0"/>
                  <a:t>Input: An undirected graph </a:t>
                </a:r>
                <a14:m>
                  <m:oMath xmlns:m="http://schemas.openxmlformats.org/officeDocument/2006/math">
                    <m:r>
                      <a:rPr lang="en-US" b="0" i="1" smtClean="0">
                        <a:latin typeface="Cambria Math" panose="02040503050406030204" pitchFamily="18" charset="0"/>
                      </a:rPr>
                      <m:t>𝐺</m:t>
                    </m:r>
                  </m:oMath>
                </a14:m>
                <a:r>
                  <a:rPr lang="en-US" dirty="0"/>
                  <a:t>.</a:t>
                </a:r>
              </a:p>
              <a:p>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can be </a:t>
                </a:r>
                <a14:m>
                  <m:oMath xmlns:m="http://schemas.openxmlformats.org/officeDocument/2006/math">
                    <m:r>
                      <a:rPr lang="en-US" b="0" i="1" smtClean="0">
                        <a:latin typeface="Cambria Math" panose="02040503050406030204" pitchFamily="18" charset="0"/>
                      </a:rPr>
                      <m:t>3</m:t>
                    </m:r>
                  </m:oMath>
                </a14:m>
                <a:r>
                  <a:rPr lang="en-US" dirty="0"/>
                  <a:t>-colored (each vertex red, blue, green and no edge has same-colored endpoints); false otherwise</a:t>
                </a:r>
              </a:p>
            </p:txBody>
          </p:sp>
        </mc:Choice>
        <mc:Fallback xmlns="">
          <p:sp>
            <p:nvSpPr>
              <p:cNvPr id="3" name="Content Placeholder 2">
                <a:extLst>
                  <a:ext uri="{FF2B5EF4-FFF2-40B4-BE49-F238E27FC236}">
                    <a16:creationId xmlns:a16="http://schemas.microsoft.com/office/drawing/2014/main" id="{040F637D-347A-4E8F-BD44-6FDAF0F6D1B1}"/>
                  </a:ext>
                </a:extLst>
              </p:cNvPr>
              <p:cNvSpPr>
                <a:spLocks noGrp="1" noRot="1" noChangeAspect="1" noMove="1" noResize="1" noEditPoints="1" noAdjustHandles="1" noChangeArrowheads="1" noChangeShapeType="1" noTextEdit="1"/>
              </p:cNvSpPr>
              <p:nvPr>
                <p:ph idx="1"/>
              </p:nvPr>
            </p:nvSpPr>
            <p:spPr>
              <a:blipFill>
                <a:blip r:embed="rId2"/>
                <a:stretch>
                  <a:fillRect l="-708" t="-2138" r="-871"/>
                </a:stretch>
              </a:blipFill>
            </p:spPr>
            <p:txBody>
              <a:bodyPr/>
              <a:lstStyle/>
              <a:p>
                <a:r>
                  <a:rPr lang="en-US">
                    <a:noFill/>
                  </a:rPr>
                  <a:t> </a:t>
                </a:r>
              </a:p>
            </p:txBody>
          </p:sp>
        </mc:Fallback>
      </mc:AlternateContent>
    </p:spTree>
    <p:extLst>
      <p:ext uri="{BB962C8B-B14F-4D97-AF65-F5344CB8AC3E}">
        <p14:creationId xmlns:p14="http://schemas.microsoft.com/office/powerpoint/2010/main" val="3430819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505C1DE-2C8A-43BB-BEAB-279686E0AFCE}"/>
                  </a:ext>
                </a:extLst>
              </p:cNvPr>
              <p:cNvSpPr>
                <a:spLocks noGrp="1"/>
              </p:cNvSpPr>
              <p:nvPr>
                <p:ph type="title"/>
              </p:nvPr>
            </p:nvSpPr>
            <p:spPr/>
            <p:txBody>
              <a:bodyPr/>
              <a:lstStyle/>
              <a:p>
                <a:r>
                  <a:rPr lang="en-US" dirty="0"/>
                  <a:t>To show </a:t>
                </a:r>
                <a14:m>
                  <m:oMath xmlns:m="http://schemas.openxmlformats.org/officeDocument/2006/math">
                    <m:r>
                      <a:rPr lang="en-US" b="0" i="1" smtClean="0">
                        <a:latin typeface="Cambria Math" panose="02040503050406030204" pitchFamily="18" charset="0"/>
                      </a:rPr>
                      <m:t>3</m:t>
                    </m:r>
                  </m:oMath>
                </a14:m>
                <a:r>
                  <a:rPr lang="en-US" dirty="0"/>
                  <a:t>-color is NP-complete</a:t>
                </a:r>
              </a:p>
            </p:txBody>
          </p:sp>
        </mc:Choice>
        <mc:Fallback xmlns="">
          <p:sp>
            <p:nvSpPr>
              <p:cNvPr id="2" name="Title 1">
                <a:extLst>
                  <a:ext uri="{FF2B5EF4-FFF2-40B4-BE49-F238E27FC236}">
                    <a16:creationId xmlns:a16="http://schemas.microsoft.com/office/drawing/2014/main" id="{D505C1DE-2C8A-43BB-BEAB-279686E0AFCE}"/>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87BEA306-FAF2-4B4C-AD87-02688BC142D5}"/>
              </a:ext>
            </a:extLst>
          </p:cNvPr>
          <p:cNvSpPr>
            <a:spLocks noGrp="1"/>
          </p:cNvSpPr>
          <p:nvPr>
            <p:ph idx="1"/>
          </p:nvPr>
        </p:nvSpPr>
        <p:spPr/>
        <p:txBody>
          <a:bodyPr/>
          <a:lstStyle/>
          <a:p>
            <a:r>
              <a:rPr lang="en-US" dirty="0"/>
              <a:t>What do we need to show?</a:t>
            </a:r>
          </a:p>
          <a:p>
            <a:endParaRPr lang="en-US" dirty="0"/>
          </a:p>
          <a:p>
            <a:r>
              <a:rPr lang="en-US" dirty="0"/>
              <a:t>To show our new problem is NP-complete</a:t>
            </a:r>
          </a:p>
          <a:p>
            <a:pPr lvl="1"/>
            <a:r>
              <a:rPr lang="en-US" dirty="0"/>
              <a:t>A reduction from a known NP-hard problem to our new problem</a:t>
            </a:r>
          </a:p>
          <a:p>
            <a:pPr lvl="1"/>
            <a:r>
              <a:rPr lang="en-US" dirty="0"/>
              <a:t>That our new problem is in NP itself</a:t>
            </a:r>
          </a:p>
          <a:p>
            <a:r>
              <a:rPr lang="en-US" dirty="0"/>
              <a:t>(To show our new problems is NP-hard, just do the first step).</a:t>
            </a:r>
          </a:p>
          <a:p>
            <a:endParaRPr lang="en-US" dirty="0"/>
          </a:p>
          <a:p>
            <a:r>
              <a:rPr lang="en-US" dirty="0"/>
              <a:t>We need to show:</a:t>
            </a:r>
          </a:p>
        </p:txBody>
      </p:sp>
    </p:spTree>
    <p:extLst>
      <p:ext uri="{BB962C8B-B14F-4D97-AF65-F5344CB8AC3E}">
        <p14:creationId xmlns:p14="http://schemas.microsoft.com/office/powerpoint/2010/main" val="1428920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C1DE-2C8A-43BB-BEAB-279686E0AFCE}"/>
              </a:ext>
            </a:extLst>
          </p:cNvPr>
          <p:cNvSpPr>
            <a:spLocks noGrp="1"/>
          </p:cNvSpPr>
          <p:nvPr>
            <p:ph type="title"/>
          </p:nvPr>
        </p:nvSpPr>
        <p:spPr/>
        <p:txBody>
          <a:bodyPr/>
          <a:lstStyle/>
          <a:p>
            <a:r>
              <a:rPr lang="en-US" dirty="0"/>
              <a:t>To show 3-color is NP-complete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BEA306-FAF2-4B4C-AD87-02688BC142D5}"/>
                  </a:ext>
                </a:extLst>
              </p:cNvPr>
              <p:cNvSpPr>
                <a:spLocks noGrp="1"/>
              </p:cNvSpPr>
              <p:nvPr>
                <p:ph idx="1"/>
              </p:nvPr>
            </p:nvSpPr>
            <p:spPr/>
            <p:txBody>
              <a:bodyPr/>
              <a:lstStyle/>
              <a:p>
                <a:r>
                  <a:rPr lang="en-US" dirty="0"/>
                  <a:t>What do we need to show?</a:t>
                </a:r>
              </a:p>
              <a:p>
                <a:endParaRPr lang="en-US" dirty="0"/>
              </a:p>
              <a:p>
                <a:r>
                  <a:rPr lang="en-US" dirty="0"/>
                  <a:t>To show our new problem is NP-complete</a:t>
                </a:r>
              </a:p>
              <a:p>
                <a:pPr lvl="1"/>
                <a:r>
                  <a:rPr lang="en-US" dirty="0"/>
                  <a:t>A reduction from a known NP-hard problem to our new problem</a:t>
                </a:r>
              </a:p>
              <a:p>
                <a:pPr lvl="1"/>
                <a:r>
                  <a:rPr lang="en-US" dirty="0"/>
                  <a:t>That our new problem is in NP itself</a:t>
                </a:r>
              </a:p>
              <a:p>
                <a:r>
                  <a:rPr lang="en-US" dirty="0"/>
                  <a:t>(To show our new problems is NP-hard, just do the first step).</a:t>
                </a:r>
              </a:p>
              <a:p>
                <a:endParaRPr lang="en-US" dirty="0"/>
              </a:p>
              <a:p>
                <a:r>
                  <a:rPr lang="en-US" dirty="0"/>
                  <a:t>We need to show:</a:t>
                </a:r>
              </a:p>
              <a:p>
                <a:r>
                  <a:rPr lang="en-US" dirty="0"/>
                  <a:t>3-color is in NP; </a:t>
                </a:r>
                <a14:m>
                  <m:oMath xmlns:m="http://schemas.openxmlformats.org/officeDocument/2006/math">
                    <m:r>
                      <a:rPr lang="en-US" b="0" i="1" smtClean="0">
                        <a:latin typeface="Cambria Math" panose="02040503050406030204" pitchFamily="18" charset="0"/>
                      </a:rPr>
                      <m:t>3</m:t>
                    </m:r>
                  </m:oMath>
                </a14:m>
                <a:r>
                  <a:rPr lang="en-US" dirty="0"/>
                  <a:t>-SAT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e>
                      <m:sub>
                        <m:r>
                          <a:rPr lang="en-US" b="0" i="1" dirty="0" smtClean="0">
                            <a:latin typeface="Cambria Math" panose="02040503050406030204" pitchFamily="18" charset="0"/>
                          </a:rPr>
                          <m:t>𝑃</m:t>
                        </m:r>
                      </m:sub>
                    </m:sSub>
                  </m:oMath>
                </a14:m>
                <a:r>
                  <a:rPr lang="en-US" dirty="0"/>
                  <a:t> </a:t>
                </a:r>
                <a14:m>
                  <m:oMath xmlns:m="http://schemas.openxmlformats.org/officeDocument/2006/math">
                    <m:r>
                      <a:rPr lang="en-US" b="0" i="1" dirty="0" smtClean="0">
                        <a:latin typeface="Cambria Math" panose="02040503050406030204" pitchFamily="18" charset="0"/>
                      </a:rPr>
                      <m:t>3</m:t>
                    </m:r>
                  </m:oMath>
                </a14:m>
                <a:r>
                  <a:rPr lang="en-US" dirty="0"/>
                  <a:t>-COLOR</a:t>
                </a:r>
              </a:p>
            </p:txBody>
          </p:sp>
        </mc:Choice>
        <mc:Fallback xmlns="">
          <p:sp>
            <p:nvSpPr>
              <p:cNvPr id="3" name="Content Placeholder 2">
                <a:extLst>
                  <a:ext uri="{FF2B5EF4-FFF2-40B4-BE49-F238E27FC236}">
                    <a16:creationId xmlns:a16="http://schemas.microsoft.com/office/drawing/2014/main" id="{87BEA306-FAF2-4B4C-AD87-02688BC142D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346261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C1DE-2C8A-43BB-BEAB-279686E0AFCE}"/>
              </a:ext>
            </a:extLst>
          </p:cNvPr>
          <p:cNvSpPr>
            <a:spLocks noGrp="1"/>
          </p:cNvSpPr>
          <p:nvPr>
            <p:ph type="title"/>
          </p:nvPr>
        </p:nvSpPr>
        <p:spPr/>
        <p:txBody>
          <a:bodyPr/>
          <a:lstStyle/>
          <a:p>
            <a:r>
              <a:rPr lang="en-US" dirty="0"/>
              <a:t>To show 3-color is NP-complete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BEA306-FAF2-4B4C-AD87-02688BC142D5}"/>
                  </a:ext>
                </a:extLst>
              </p:cNvPr>
              <p:cNvSpPr>
                <a:spLocks noGrp="1"/>
              </p:cNvSpPr>
              <p:nvPr>
                <p:ph idx="1"/>
              </p:nvPr>
            </p:nvSpPr>
            <p:spPr/>
            <p:txBody>
              <a:bodyPr/>
              <a:lstStyle/>
              <a:p>
                <a:r>
                  <a:rPr lang="en-US" dirty="0"/>
                  <a:t>We need to show:</a:t>
                </a:r>
              </a:p>
              <a:p>
                <a:r>
                  <a:rPr lang="en-US" dirty="0"/>
                  <a:t>3-color is in NP; </a:t>
                </a:r>
                <a14:m>
                  <m:oMath xmlns:m="http://schemas.openxmlformats.org/officeDocument/2006/math">
                    <m:r>
                      <a:rPr lang="en-US" b="0" i="1" smtClean="0">
                        <a:latin typeface="Cambria Math" panose="02040503050406030204" pitchFamily="18" charset="0"/>
                      </a:rPr>
                      <m:t>3</m:t>
                    </m:r>
                  </m:oMath>
                </a14:m>
                <a:r>
                  <a:rPr lang="en-US" dirty="0"/>
                  <a:t>-SAT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e>
                      <m:sub>
                        <m:r>
                          <a:rPr lang="en-US" b="0" i="1" dirty="0" smtClean="0">
                            <a:latin typeface="Cambria Math" panose="02040503050406030204" pitchFamily="18" charset="0"/>
                          </a:rPr>
                          <m:t>𝑃</m:t>
                        </m:r>
                      </m:sub>
                    </m:sSub>
                  </m:oMath>
                </a14:m>
                <a:r>
                  <a:rPr lang="en-US" dirty="0"/>
                  <a:t> </a:t>
                </a:r>
                <a14:m>
                  <m:oMath xmlns:m="http://schemas.openxmlformats.org/officeDocument/2006/math">
                    <m:r>
                      <a:rPr lang="en-US" b="0" i="1" dirty="0" smtClean="0">
                        <a:latin typeface="Cambria Math" panose="02040503050406030204" pitchFamily="18" charset="0"/>
                      </a:rPr>
                      <m:t>3</m:t>
                    </m:r>
                  </m:oMath>
                </a14:m>
                <a:r>
                  <a:rPr lang="en-US" dirty="0"/>
                  <a:t>-COLOR</a:t>
                </a:r>
              </a:p>
              <a:p>
                <a:endParaRPr lang="en-US" dirty="0"/>
              </a:p>
              <a:p>
                <a:r>
                  <a:rPr lang="en-US" dirty="0"/>
                  <a:t>3-color is in NP (the certificate is the assignment of vertices to colors; a linear-time BFS can verify if the coloring is correct).</a:t>
                </a:r>
              </a:p>
              <a:p>
                <a:endParaRPr lang="en-US" dirty="0"/>
              </a:p>
              <a:p>
                <a:r>
                  <a:rPr lang="en-US" dirty="0"/>
                  <a:t>Get the direction of the reduction right! Double-check it!</a:t>
                </a:r>
              </a:p>
              <a:p>
                <a:r>
                  <a:rPr lang="en-US" dirty="0"/>
                  <a:t>The other reduction does exist! (because </a:t>
                </a:r>
                <a14:m>
                  <m:oMath xmlns:m="http://schemas.openxmlformats.org/officeDocument/2006/math">
                    <m:r>
                      <a:rPr lang="en-US" b="0" i="1" smtClean="0">
                        <a:latin typeface="Cambria Math" panose="02040503050406030204" pitchFamily="18" charset="0"/>
                      </a:rPr>
                      <m:t>3</m:t>
                    </m:r>
                  </m:oMath>
                </a14:m>
                <a:r>
                  <a:rPr lang="en-US" dirty="0"/>
                  <a:t>-SAT is NP-complete). You won’t notice until it’s too late. Check at the beginning!</a:t>
                </a:r>
              </a:p>
            </p:txBody>
          </p:sp>
        </mc:Choice>
        <mc:Fallback xmlns="">
          <p:sp>
            <p:nvSpPr>
              <p:cNvPr id="3" name="Content Placeholder 2">
                <a:extLst>
                  <a:ext uri="{FF2B5EF4-FFF2-40B4-BE49-F238E27FC236}">
                    <a16:creationId xmlns:a16="http://schemas.microsoft.com/office/drawing/2014/main" id="{87BEA306-FAF2-4B4C-AD87-02688BC142D5}"/>
                  </a:ext>
                </a:extLst>
              </p:cNvPr>
              <p:cNvSpPr>
                <a:spLocks noGrp="1" noRot="1" noChangeAspect="1" noMove="1" noResize="1" noEditPoints="1" noAdjustHandles="1" noChangeArrowheads="1" noChangeShapeType="1" noTextEdit="1"/>
              </p:cNvSpPr>
              <p:nvPr>
                <p:ph idx="1"/>
              </p:nvPr>
            </p:nvSpPr>
            <p:spPr>
              <a:blipFill>
                <a:blip r:embed="rId2"/>
                <a:stretch>
                  <a:fillRect l="-708" t="-2138" r="-327"/>
                </a:stretch>
              </a:blipFill>
            </p:spPr>
            <p:txBody>
              <a:bodyPr/>
              <a:lstStyle/>
              <a:p>
                <a:r>
                  <a:rPr lang="en-US">
                    <a:noFill/>
                  </a:rPr>
                  <a:t> </a:t>
                </a:r>
              </a:p>
            </p:txBody>
          </p:sp>
        </mc:Fallback>
      </mc:AlternateContent>
    </p:spTree>
    <p:extLst>
      <p:ext uri="{BB962C8B-B14F-4D97-AF65-F5344CB8AC3E}">
        <p14:creationId xmlns:p14="http://schemas.microsoft.com/office/powerpoint/2010/main" val="2292421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3636-53B5-4C2E-9367-8B57F0BADD8B}"/>
              </a:ext>
            </a:extLst>
          </p:cNvPr>
          <p:cNvSpPr>
            <a:spLocks noGrp="1"/>
          </p:cNvSpPr>
          <p:nvPr>
            <p:ph type="title"/>
          </p:nvPr>
        </p:nvSpPr>
        <p:spPr/>
        <p:txBody>
          <a:bodyPr/>
          <a:lstStyle/>
          <a:p>
            <a:r>
              <a:rPr lang="en-US" dirty="0"/>
              <a:t>This is a big claim!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8EA6C1-50C0-4E03-9C57-C35153BB74B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3</m:t>
                    </m:r>
                  </m:oMath>
                </a14:m>
                <a:r>
                  <a:rPr lang="en-US" dirty="0"/>
                  <a:t>-SAT and </a:t>
                </a:r>
                <a14:m>
                  <m:oMath xmlns:m="http://schemas.openxmlformats.org/officeDocument/2006/math">
                    <m:r>
                      <a:rPr lang="en-US" b="0" i="1" smtClean="0">
                        <a:latin typeface="Cambria Math" panose="02040503050406030204" pitchFamily="18" charset="0"/>
                      </a:rPr>
                      <m:t>3</m:t>
                    </m:r>
                  </m:oMath>
                </a14:m>
                <a:r>
                  <a:rPr lang="en-US" dirty="0"/>
                  <a:t>-coloring aren’t all that similar</a:t>
                </a:r>
              </a:p>
              <a:p>
                <a:r>
                  <a:rPr lang="en-US" dirty="0"/>
                  <a:t>They both have the number </a:t>
                </a:r>
                <a14:m>
                  <m:oMath xmlns:m="http://schemas.openxmlformats.org/officeDocument/2006/math">
                    <m:r>
                      <a:rPr lang="en-US" b="0" i="1" smtClean="0">
                        <a:latin typeface="Cambria Math" panose="02040503050406030204" pitchFamily="18" charset="0"/>
                      </a:rPr>
                      <m:t>3</m:t>
                    </m:r>
                  </m:oMath>
                </a14:m>
                <a:r>
                  <a:rPr lang="en-US" dirty="0"/>
                  <a:t>, I guess…</a:t>
                </a:r>
              </a:p>
              <a:p>
                <a:endParaRPr lang="en-US" dirty="0"/>
              </a:p>
              <a:p>
                <a:r>
                  <a:rPr lang="en-US" dirty="0"/>
                  <a:t>In </a:t>
                </a:r>
                <a14:m>
                  <m:oMath xmlns:m="http://schemas.openxmlformats.org/officeDocument/2006/math">
                    <m:r>
                      <a:rPr lang="en-US" b="0" i="1" smtClean="0">
                        <a:latin typeface="Cambria Math" panose="02040503050406030204" pitchFamily="18" charset="0"/>
                      </a:rPr>
                      <m:t>3</m:t>
                    </m:r>
                  </m:oMath>
                </a14:m>
                <a:r>
                  <a:rPr lang="en-US" dirty="0"/>
                  <a:t>-SAT we assign variables to true and false.</a:t>
                </a:r>
              </a:p>
              <a:p>
                <a:r>
                  <a:rPr lang="en-US" dirty="0"/>
                  <a:t>In </a:t>
                </a:r>
                <a14:m>
                  <m:oMath xmlns:m="http://schemas.openxmlformats.org/officeDocument/2006/math">
                    <m:r>
                      <a:rPr lang="en-US" b="0" i="1" smtClean="0">
                        <a:latin typeface="Cambria Math" panose="02040503050406030204" pitchFamily="18" charset="0"/>
                      </a:rPr>
                      <m:t>3</m:t>
                    </m:r>
                  </m:oMath>
                </a14:m>
                <a:r>
                  <a:rPr lang="en-US" dirty="0"/>
                  <a:t>-COLOR we assign vertices to red, blue, or green.</a:t>
                </a:r>
              </a:p>
              <a:p>
                <a:endParaRPr lang="en-US" dirty="0"/>
              </a:p>
              <a:p>
                <a:r>
                  <a:rPr lang="en-US" dirty="0"/>
                  <a:t>How could we do that?</a:t>
                </a:r>
              </a:p>
            </p:txBody>
          </p:sp>
        </mc:Choice>
        <mc:Fallback xmlns="">
          <p:sp>
            <p:nvSpPr>
              <p:cNvPr id="3" name="Content Placeholder 2">
                <a:extLst>
                  <a:ext uri="{FF2B5EF4-FFF2-40B4-BE49-F238E27FC236}">
                    <a16:creationId xmlns:a16="http://schemas.microsoft.com/office/drawing/2014/main" id="{CC8EA6C1-50C0-4E03-9C57-C35153BB74BD}"/>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638957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19F3-DD6F-4B45-BFC5-2F11AE43628C}"/>
              </a:ext>
            </a:extLst>
          </p:cNvPr>
          <p:cNvSpPr>
            <a:spLocks noGrp="1"/>
          </p:cNvSpPr>
          <p:nvPr>
            <p:ph type="title"/>
          </p:nvPr>
        </p:nvSpPr>
        <p:spPr/>
        <p:txBody>
          <a:bodyPr/>
          <a:lstStyle/>
          <a:p>
            <a:r>
              <a:rPr lang="en-US" dirty="0"/>
              <a:t>Idea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92EB62-D416-4AA5-A594-2C016473311C}"/>
                  </a:ext>
                </a:extLst>
              </p:cNvPr>
              <p:cNvSpPr>
                <a:spLocks noGrp="1"/>
              </p:cNvSpPr>
              <p:nvPr>
                <p:ph idx="1"/>
              </p:nvPr>
            </p:nvSpPr>
            <p:spPr/>
            <p:txBody>
              <a:bodyPr>
                <a:normAutofit/>
              </a:bodyPr>
              <a:lstStyle/>
              <a:p>
                <a:r>
                  <a:rPr lang="en-US" dirty="0"/>
                  <a:t>Need to turn a 3-SAT instance into a 3-COLOR instance</a:t>
                </a:r>
              </a:p>
              <a:p>
                <a:r>
                  <a:rPr lang="en-US" dirty="0"/>
                  <a:t>(The reduction has access to a library for 3-COLOR)</a:t>
                </a:r>
              </a:p>
              <a:p>
                <a:r>
                  <a:rPr lang="en-US" dirty="0"/>
                  <a:t>And need to use </a:t>
                </a:r>
                <a14:m>
                  <m:oMath xmlns:m="http://schemas.openxmlformats.org/officeDocument/2006/math">
                    <m:r>
                      <a:rPr lang="en-US" b="0" i="1" smtClean="0">
                        <a:latin typeface="Cambria Math" panose="02040503050406030204" pitchFamily="18" charset="0"/>
                      </a:rPr>
                      <m:t>3</m:t>
                    </m:r>
                  </m:oMath>
                </a14:m>
                <a:r>
                  <a:rPr lang="en-US" dirty="0"/>
                  <a:t>-COLOR library to answer for the 3-SAT instance.</a:t>
                </a:r>
              </a:p>
              <a:p>
                <a:endParaRPr lang="en-US" dirty="0"/>
              </a:p>
              <a:p>
                <a:r>
                  <a:rPr lang="en-US" dirty="0"/>
                  <a:t>We’ll want an assignment of variables to correspond to a coloring</a:t>
                </a:r>
              </a:p>
              <a:p>
                <a:r>
                  <a:rPr lang="en-US" dirty="0"/>
                  <a:t>So have a vertex for each variable so that you can color the graph </a:t>
                </a:r>
                <a:r>
                  <a:rPr lang="en-US" dirty="0" err="1"/>
                  <a:t>iff</a:t>
                </a:r>
                <a:r>
                  <a:rPr lang="en-US" dirty="0"/>
                  <a:t> you can make the expression true; colors should correspond to values (True, False, and…dummy?)</a:t>
                </a:r>
              </a:p>
              <a:p>
                <a:r>
                  <a:rPr lang="en-US" dirty="0"/>
                  <a:t>We’ll tweak this later, but get this intuition first.</a:t>
                </a:r>
              </a:p>
            </p:txBody>
          </p:sp>
        </mc:Choice>
        <mc:Fallback xmlns="">
          <p:sp>
            <p:nvSpPr>
              <p:cNvPr id="3" name="Content Placeholder 2">
                <a:extLst>
                  <a:ext uri="{FF2B5EF4-FFF2-40B4-BE49-F238E27FC236}">
                    <a16:creationId xmlns:a16="http://schemas.microsoft.com/office/drawing/2014/main" id="{1992EB62-D416-4AA5-A594-2C016473311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08730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F93F-0C3D-4417-A9EB-E0B05E1CBE03}"/>
              </a:ext>
            </a:extLst>
          </p:cNvPr>
          <p:cNvSpPr>
            <a:spLocks noGrp="1"/>
          </p:cNvSpPr>
          <p:nvPr>
            <p:ph type="title"/>
          </p:nvPr>
        </p:nvSpPr>
        <p:spPr/>
        <p:txBody>
          <a:bodyPr/>
          <a:lstStyle/>
          <a:p>
            <a:r>
              <a:rPr lang="en-US" dirty="0"/>
              <a:t>Idea</a:t>
            </a:r>
          </a:p>
        </p:txBody>
      </p:sp>
      <p:sp>
        <p:nvSpPr>
          <p:cNvPr id="3" name="Content Placeholder 2">
            <a:extLst>
              <a:ext uri="{FF2B5EF4-FFF2-40B4-BE49-F238E27FC236}">
                <a16:creationId xmlns:a16="http://schemas.microsoft.com/office/drawing/2014/main" id="{CA429E10-4956-4F9F-90BB-DEF973123989}"/>
              </a:ext>
            </a:extLst>
          </p:cNvPr>
          <p:cNvSpPr>
            <a:spLocks noGrp="1"/>
          </p:cNvSpPr>
          <p:nvPr>
            <p:ph idx="1"/>
          </p:nvPr>
        </p:nvSpPr>
        <p:spPr/>
        <p:txBody>
          <a:bodyPr/>
          <a:lstStyle/>
          <a:p>
            <a:r>
              <a:rPr lang="en-US" dirty="0"/>
              <a:t>We’re going to need little subgraphs that make this happen.</a:t>
            </a:r>
          </a:p>
          <a:p>
            <a:r>
              <a:rPr lang="en-US" dirty="0"/>
              <a:t>We call them “gadgets.”</a:t>
            </a:r>
          </a:p>
        </p:txBody>
      </p:sp>
    </p:spTree>
    <p:extLst>
      <p:ext uri="{BB962C8B-B14F-4D97-AF65-F5344CB8AC3E}">
        <p14:creationId xmlns:p14="http://schemas.microsoft.com/office/powerpoint/2010/main" val="2975632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ED8-0063-4FD1-99AA-4DC4AC99D4FD}"/>
              </a:ext>
            </a:extLst>
          </p:cNvPr>
          <p:cNvSpPr>
            <a:spLocks noGrp="1"/>
          </p:cNvSpPr>
          <p:nvPr>
            <p:ph type="title"/>
          </p:nvPr>
        </p:nvSpPr>
        <p:spPr/>
        <p:txBody>
          <a:bodyPr/>
          <a:lstStyle/>
          <a:p>
            <a:r>
              <a:rPr lang="en-US" dirty="0"/>
              <a:t>Gadget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BDDE6C-EB65-4E8E-94DA-B2E31877CB75}"/>
                  </a:ext>
                </a:extLst>
              </p:cNvPr>
              <p:cNvSpPr>
                <a:spLocks noGrp="1"/>
              </p:cNvSpPr>
              <p:nvPr>
                <p:ph idx="1"/>
              </p:nvPr>
            </p:nvSpPr>
            <p:spPr>
              <a:xfrm>
                <a:off x="575240" y="1463857"/>
                <a:ext cx="11187258" cy="4845504"/>
              </a:xfrm>
            </p:spPr>
            <p:txBody>
              <a:bodyPr/>
              <a:lstStyle/>
              <a:p>
                <a:r>
                  <a:rPr lang="en-US" dirty="0"/>
                  <a:t>Make the variables true and false.</a:t>
                </a:r>
              </a:p>
              <a:p>
                <a:r>
                  <a:rPr lang="en-US" dirty="0"/>
                  <a:t>Vertex for each </a:t>
                </a:r>
                <a:r>
                  <a:rPr lang="en-US" b="1" dirty="0"/>
                  <a:t>literal </a:t>
                </a:r>
                <a:r>
                  <a:rPr lang="en-US" dirty="0"/>
                  <a:t>(every vertex and its negation) attach </a:t>
                </a:r>
                <a14:m>
                  <m:oMath xmlns:m="http://schemas.openxmlformats.org/officeDocument/2006/math">
                    <m:r>
                      <a:rPr lang="en-US" b="0" i="1" smtClean="0">
                        <a:latin typeface="Cambria Math" panose="02040503050406030204" pitchFamily="18" charset="0"/>
                      </a:rPr>
                      <m:t>𝑥</m:t>
                    </m:r>
                  </m:oMath>
                </a14:m>
                <a:r>
                  <a:rPr lang="en-US" b="1" dirty="0"/>
                  <a:t> </a:t>
                </a:r>
                <a:r>
                  <a:rPr lang="en-US" dirty="0"/>
                  <a:t>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pPr lvl="1"/>
                <a:r>
                  <a:rPr lang="en-US" dirty="0"/>
                  <a:t>Need them to be different colors</a:t>
                </a:r>
              </a:p>
              <a:p>
                <a:pPr lvl="1"/>
                <a:r>
                  <a:rPr lang="en-US" sz="2800" dirty="0"/>
                  <a:t>And attach both to a shared vertex (the “dummy” color)</a:t>
                </a:r>
                <a:r>
                  <a:rPr lang="en-US" dirty="0"/>
                  <a:t> </a:t>
                </a:r>
              </a:p>
            </p:txBody>
          </p:sp>
        </mc:Choice>
        <mc:Fallback xmlns="">
          <p:sp>
            <p:nvSpPr>
              <p:cNvPr id="3" name="Content Placeholder 2">
                <a:extLst>
                  <a:ext uri="{FF2B5EF4-FFF2-40B4-BE49-F238E27FC236}">
                    <a16:creationId xmlns:a16="http://schemas.microsoft.com/office/drawing/2014/main" id="{16BDDE6C-EB65-4E8E-94DA-B2E31877CB75}"/>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735946A-27CF-44EB-84A8-E793F8BF9843}"/>
                  </a:ext>
                </a:extLst>
              </p:cNvPr>
              <p:cNvSpPr/>
              <p:nvPr/>
            </p:nvSpPr>
            <p:spPr>
              <a:xfrm>
                <a:off x="804672" y="5498592"/>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x</m:t>
                          </m:r>
                        </m:e>
                        <m:sub>
                          <m:r>
                            <a:rPr lang="en-US" sz="3200" i="1" dirty="0">
                              <a:solidFill>
                                <a:schemeClr val="tx1"/>
                              </a:solidFill>
                              <a:latin typeface="Cambria Math" panose="02040503050406030204" pitchFamily="18" charset="0"/>
                            </a:rPr>
                            <m:t>1</m:t>
                          </m:r>
                        </m:sub>
                      </m:sSub>
                    </m:oMath>
                  </m:oMathPara>
                </a14:m>
                <a:endParaRPr lang="en-US" sz="3200" dirty="0">
                  <a:solidFill>
                    <a:schemeClr val="tx1"/>
                  </a:solidFill>
                </a:endParaRPr>
              </a:p>
            </p:txBody>
          </p:sp>
        </mc:Choice>
        <mc:Fallback xmlns="">
          <p:sp>
            <p:nvSpPr>
              <p:cNvPr id="4" name="Oval 3">
                <a:extLst>
                  <a:ext uri="{FF2B5EF4-FFF2-40B4-BE49-F238E27FC236}">
                    <a16:creationId xmlns:a16="http://schemas.microsoft.com/office/drawing/2014/main" id="{E735946A-27CF-44EB-84A8-E793F8BF9843}"/>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E8A7419-1EB1-436D-8266-4A4E1364047E}"/>
                  </a:ext>
                </a:extLst>
              </p:cNvPr>
              <p:cNvSpPr/>
              <p:nvPr/>
            </p:nvSpPr>
            <p:spPr>
              <a:xfrm>
                <a:off x="2456688" y="5495531"/>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m:t>
                      </m:r>
                      <m:sSub>
                        <m:sSubPr>
                          <m:ctrlPr>
                            <a:rPr lang="en-US" sz="3200" i="1" dirty="0">
                              <a:solidFill>
                                <a:schemeClr val="tx1"/>
                              </a:solidFill>
                              <a:latin typeface="Cambria Math" panose="02040503050406030204" pitchFamily="18" charset="0"/>
                            </a:rPr>
                          </m:ctrlPr>
                        </m:sSubPr>
                        <m:e>
                          <m:r>
                            <m:rPr>
                              <m:sty m:val="p"/>
                            </m:rPr>
                            <a:rPr lang="en-US" sz="3200" dirty="0">
                              <a:solidFill>
                                <a:schemeClr val="tx1"/>
                              </a:solidFill>
                              <a:latin typeface="Cambria Math" panose="02040503050406030204" pitchFamily="18" charset="0"/>
                            </a:rPr>
                            <m:t>x</m:t>
                          </m:r>
                        </m:e>
                        <m:sub>
                          <m:r>
                            <a:rPr lang="en-US" sz="3200" i="1" dirty="0">
                              <a:solidFill>
                                <a:schemeClr val="tx1"/>
                              </a:solidFill>
                              <a:latin typeface="Cambria Math" panose="02040503050406030204" pitchFamily="18" charset="0"/>
                            </a:rPr>
                            <m:t>1</m:t>
                          </m:r>
                        </m:sub>
                      </m:sSub>
                    </m:oMath>
                  </m:oMathPara>
                </a14:m>
                <a:endParaRPr lang="en-US" sz="3200" dirty="0">
                  <a:solidFill>
                    <a:schemeClr val="tx1"/>
                  </a:solidFill>
                </a:endParaRPr>
              </a:p>
            </p:txBody>
          </p:sp>
        </mc:Choice>
        <mc:Fallback xmlns="">
          <p:sp>
            <p:nvSpPr>
              <p:cNvPr id="5" name="Oval 4">
                <a:extLst>
                  <a:ext uri="{FF2B5EF4-FFF2-40B4-BE49-F238E27FC236}">
                    <a16:creationId xmlns:a16="http://schemas.microsoft.com/office/drawing/2014/main" id="{4E8A7419-1EB1-436D-8266-4A4E1364047E}"/>
                  </a:ext>
                </a:extLst>
              </p:cNvPr>
              <p:cNvSpPr>
                <a:spLocks noRot="1" noChangeAspect="1" noMove="1" noResize="1" noEditPoints="1" noAdjustHandles="1" noChangeArrowheads="1" noChangeShapeType="1" noTextEdit="1"/>
              </p:cNvSpPr>
              <p:nvPr/>
            </p:nvSpPr>
            <p:spPr>
              <a:xfrm>
                <a:off x="2456688" y="5495531"/>
                <a:ext cx="999744" cy="999744"/>
              </a:xfrm>
              <a:prstGeom prst="ellipse">
                <a:avLst/>
              </a:prstGeom>
              <a:blipFill>
                <a:blip r:embed="rId4"/>
                <a:stretch>
                  <a:fillRect/>
                </a:stretch>
              </a:blipFill>
              <a:ln w="38100"/>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6E4A08-2959-49FA-89FE-75CD3BB9022E}"/>
              </a:ext>
            </a:extLst>
          </p:cNvPr>
          <p:cNvCxnSpPr>
            <a:stCxn id="4" idx="6"/>
            <a:endCxn id="5" idx="2"/>
          </p:cNvCxnSpPr>
          <p:nvPr/>
        </p:nvCxnSpPr>
        <p:spPr>
          <a:xfrm flipV="1">
            <a:off x="1804416" y="5995403"/>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9AD06-74C4-4662-AC98-D28C436D9841}"/>
              </a:ext>
            </a:extLst>
          </p:cNvPr>
          <p:cNvSpPr/>
          <p:nvPr/>
        </p:nvSpPr>
        <p:spPr>
          <a:xfrm>
            <a:off x="5169124" y="342900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p>
        </p:txBody>
      </p:sp>
      <p:cxnSp>
        <p:nvCxnSpPr>
          <p:cNvPr id="10" name="Straight Connector 9">
            <a:extLst>
              <a:ext uri="{FF2B5EF4-FFF2-40B4-BE49-F238E27FC236}">
                <a16:creationId xmlns:a16="http://schemas.microsoft.com/office/drawing/2014/main" id="{C7FB6E77-A5A0-40CA-A524-F8B17BE06223}"/>
              </a:ext>
            </a:extLst>
          </p:cNvPr>
          <p:cNvCxnSpPr>
            <a:cxnSpLocks/>
            <a:stCxn id="4" idx="0"/>
            <a:endCxn id="9" idx="2"/>
          </p:cNvCxnSpPr>
          <p:nvPr/>
        </p:nvCxnSpPr>
        <p:spPr>
          <a:xfrm flipV="1">
            <a:off x="1304544" y="3928872"/>
            <a:ext cx="3864580" cy="1569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95A81-580B-4A9D-A33D-FC835E0AB574}"/>
              </a:ext>
            </a:extLst>
          </p:cNvPr>
          <p:cNvCxnSpPr>
            <a:cxnSpLocks/>
            <a:stCxn id="5" idx="0"/>
            <a:endCxn id="9" idx="2"/>
          </p:cNvCxnSpPr>
          <p:nvPr/>
        </p:nvCxnSpPr>
        <p:spPr>
          <a:xfrm flipV="1">
            <a:off x="2956560" y="3928872"/>
            <a:ext cx="2212564" cy="15666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24BE85B7-DEE9-4E68-A21E-B8B3DF7A5CDC}"/>
                  </a:ext>
                </a:extLst>
              </p:cNvPr>
              <p:cNvSpPr/>
              <p:nvPr/>
            </p:nvSpPr>
            <p:spPr>
              <a:xfrm>
                <a:off x="4528221" y="5598041"/>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x</m:t>
                          </m:r>
                        </m:e>
                        <m:sub>
                          <m:r>
                            <a:rPr lang="en-US" sz="3200" i="1" dirty="0" smtClean="0">
                              <a:solidFill>
                                <a:schemeClr val="tx1"/>
                              </a:solidFill>
                              <a:latin typeface="Cambria Math" panose="02040503050406030204" pitchFamily="18" charset="0"/>
                            </a:rPr>
                            <m:t>2</m:t>
                          </m:r>
                        </m:sub>
                      </m:sSub>
                      <m:r>
                        <a:rPr lang="en-US" sz="3200" i="1" dirty="0" smtClean="0">
                          <a:solidFill>
                            <a:schemeClr val="tx1"/>
                          </a:solidFill>
                          <a:latin typeface="Cambria Math" panose="02040503050406030204" pitchFamily="18" charset="0"/>
                        </a:rPr>
                        <m:t> </m:t>
                      </m:r>
                    </m:oMath>
                  </m:oMathPara>
                </a14:m>
                <a:endParaRPr lang="en-US" sz="3200" dirty="0">
                  <a:solidFill>
                    <a:schemeClr val="tx1"/>
                  </a:solidFill>
                </a:endParaRPr>
              </a:p>
            </p:txBody>
          </p:sp>
        </mc:Choice>
        <mc:Fallback xmlns="">
          <p:sp>
            <p:nvSpPr>
              <p:cNvPr id="16" name="Oval 15">
                <a:extLst>
                  <a:ext uri="{FF2B5EF4-FFF2-40B4-BE49-F238E27FC236}">
                    <a16:creationId xmlns:a16="http://schemas.microsoft.com/office/drawing/2014/main" id="{24BE85B7-DEE9-4E68-A21E-B8B3DF7A5CDC}"/>
                  </a:ext>
                </a:extLst>
              </p:cNvPr>
              <p:cNvSpPr>
                <a:spLocks noRot="1" noChangeAspect="1" noMove="1" noResize="1" noEditPoints="1" noAdjustHandles="1" noChangeArrowheads="1" noChangeShapeType="1" noTextEdit="1"/>
              </p:cNvSpPr>
              <p:nvPr/>
            </p:nvSpPr>
            <p:spPr>
              <a:xfrm>
                <a:off x="4528221" y="5598041"/>
                <a:ext cx="999744" cy="999744"/>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B5B6F94-7145-414D-BBBC-42E49BBBB86C}"/>
                  </a:ext>
                </a:extLst>
              </p:cNvPr>
              <p:cNvSpPr/>
              <p:nvPr/>
            </p:nvSpPr>
            <p:spPr>
              <a:xfrm>
                <a:off x="6180237"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m:oMathPara>
                </a14:m>
                <a:endParaRPr lang="en-US" sz="3200" dirty="0">
                  <a:solidFill>
                    <a:schemeClr val="tx1"/>
                  </a:solidFill>
                </a:endParaRPr>
              </a:p>
            </p:txBody>
          </p:sp>
        </mc:Choice>
        <mc:Fallback xmlns="">
          <p:sp>
            <p:nvSpPr>
              <p:cNvPr id="17" name="Oval 16">
                <a:extLst>
                  <a:ext uri="{FF2B5EF4-FFF2-40B4-BE49-F238E27FC236}">
                    <a16:creationId xmlns:a16="http://schemas.microsoft.com/office/drawing/2014/main" id="{2B5B6F94-7145-414D-BBBC-42E49BBBB86C}"/>
                  </a:ext>
                </a:extLst>
              </p:cNvPr>
              <p:cNvSpPr>
                <a:spLocks noRot="1" noChangeAspect="1" noMove="1" noResize="1" noEditPoints="1" noAdjustHandles="1" noChangeArrowheads="1" noChangeShapeType="1" noTextEdit="1"/>
              </p:cNvSpPr>
              <p:nvPr/>
            </p:nvSpPr>
            <p:spPr>
              <a:xfrm>
                <a:off x="6180237" y="5594980"/>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682D45D-0C45-403B-89DD-AF789C1241CF}"/>
              </a:ext>
            </a:extLst>
          </p:cNvPr>
          <p:cNvCxnSpPr>
            <a:stCxn id="16" idx="6"/>
            <a:endCxn id="17" idx="2"/>
          </p:cNvCxnSpPr>
          <p:nvPr/>
        </p:nvCxnSpPr>
        <p:spPr>
          <a:xfrm flipV="1">
            <a:off x="5527965"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AEFB6D-06DB-4856-B2EF-9147A1AC6B20}"/>
              </a:ext>
            </a:extLst>
          </p:cNvPr>
          <p:cNvCxnSpPr>
            <a:cxnSpLocks/>
            <a:stCxn id="16" idx="0"/>
            <a:endCxn id="9" idx="4"/>
          </p:cNvCxnSpPr>
          <p:nvPr/>
        </p:nvCxnSpPr>
        <p:spPr>
          <a:xfrm flipV="1">
            <a:off x="5028093" y="4428744"/>
            <a:ext cx="640903" cy="116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6AA1D1-E6EE-432B-B141-FE71B567201B}"/>
              </a:ext>
            </a:extLst>
          </p:cNvPr>
          <p:cNvCxnSpPr>
            <a:cxnSpLocks/>
            <a:stCxn id="17" idx="0"/>
            <a:endCxn id="9" idx="4"/>
          </p:cNvCxnSpPr>
          <p:nvPr/>
        </p:nvCxnSpPr>
        <p:spPr>
          <a:xfrm flipH="1" flipV="1">
            <a:off x="5668996" y="4428744"/>
            <a:ext cx="1011113" cy="1166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72C7B62-868F-44AC-9F42-182DE6797E30}"/>
                  </a:ext>
                </a:extLst>
              </p:cNvPr>
              <p:cNvSpPr/>
              <p:nvPr/>
            </p:nvSpPr>
            <p:spPr>
              <a:xfrm>
                <a:off x="7776974" y="5598041"/>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smtClean="0">
                              <a:solidFill>
                                <a:schemeClr val="tx1"/>
                              </a:solidFill>
                              <a:latin typeface="Cambria Math" panose="02040503050406030204" pitchFamily="18" charset="0"/>
                            </a:rPr>
                            <m:t>3</m:t>
                          </m:r>
                        </m:sub>
                      </m:sSub>
                      <m:r>
                        <a:rPr lang="en-US" sz="3200" i="1" dirty="0" smtClean="0">
                          <a:solidFill>
                            <a:schemeClr val="tx1"/>
                          </a:solidFill>
                          <a:latin typeface="Cambria Math" panose="02040503050406030204" pitchFamily="18" charset="0"/>
                        </a:rPr>
                        <m:t> </m:t>
                      </m:r>
                    </m:oMath>
                  </m:oMathPara>
                </a14:m>
                <a:endParaRPr lang="en-US" sz="3200" dirty="0">
                  <a:solidFill>
                    <a:schemeClr val="tx1"/>
                  </a:solidFill>
                </a:endParaRPr>
              </a:p>
            </p:txBody>
          </p:sp>
        </mc:Choice>
        <mc:Fallback xmlns="">
          <p:sp>
            <p:nvSpPr>
              <p:cNvPr id="23" name="Oval 22">
                <a:extLst>
                  <a:ext uri="{FF2B5EF4-FFF2-40B4-BE49-F238E27FC236}">
                    <a16:creationId xmlns:a16="http://schemas.microsoft.com/office/drawing/2014/main" id="{972C7B62-868F-44AC-9F42-182DE6797E30}"/>
                  </a:ext>
                </a:extLst>
              </p:cNvPr>
              <p:cNvSpPr>
                <a:spLocks noRot="1" noChangeAspect="1" noMove="1" noResize="1" noEditPoints="1" noAdjustHandles="1" noChangeArrowheads="1" noChangeShapeType="1" noTextEdit="1"/>
              </p:cNvSpPr>
              <p:nvPr/>
            </p:nvSpPr>
            <p:spPr>
              <a:xfrm>
                <a:off x="7776974" y="5598041"/>
                <a:ext cx="999744" cy="999744"/>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6F17C65E-EC38-45F3-B215-20ED673A1315}"/>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xmlns="">
          <p:sp>
            <p:nvSpPr>
              <p:cNvPr id="24" name="Oval 23">
                <a:extLst>
                  <a:ext uri="{FF2B5EF4-FFF2-40B4-BE49-F238E27FC236}">
                    <a16:creationId xmlns:a16="http://schemas.microsoft.com/office/drawing/2014/main" id="{6F17C65E-EC38-45F3-B215-20ED673A1315}"/>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802A44E-4F11-4B09-8232-24B941174813}"/>
              </a:ext>
            </a:extLst>
          </p:cNvPr>
          <p:cNvCxnSpPr>
            <a:stCxn id="23" idx="6"/>
            <a:endCxn id="24" idx="2"/>
          </p:cNvCxnSpPr>
          <p:nvPr/>
        </p:nvCxnSpPr>
        <p:spPr>
          <a:xfrm flipV="1">
            <a:off x="8776718"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FE2E9-8F2A-4D17-B415-7DD43A3F6F38}"/>
              </a:ext>
            </a:extLst>
          </p:cNvPr>
          <p:cNvCxnSpPr>
            <a:cxnSpLocks/>
            <a:stCxn id="23" idx="0"/>
            <a:endCxn id="9" idx="6"/>
          </p:cNvCxnSpPr>
          <p:nvPr/>
        </p:nvCxnSpPr>
        <p:spPr>
          <a:xfrm flipH="1" flipV="1">
            <a:off x="6168868" y="3928872"/>
            <a:ext cx="2107978" cy="1669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1F8FA-6B52-46C8-AE09-F1299938817F}"/>
              </a:ext>
            </a:extLst>
          </p:cNvPr>
          <p:cNvCxnSpPr>
            <a:cxnSpLocks/>
            <a:stCxn id="24" idx="0"/>
            <a:endCxn id="9" idx="6"/>
          </p:cNvCxnSpPr>
          <p:nvPr/>
        </p:nvCxnSpPr>
        <p:spPr>
          <a:xfrm flipH="1" flipV="1">
            <a:off x="6168868" y="3928872"/>
            <a:ext cx="3759994" cy="1666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3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893993C-494A-487D-AC10-35B7A65D5BF0}"/>
                  </a:ext>
                </a:extLst>
              </p:cNvPr>
              <p:cNvSpPr>
                <a:spLocks noGrp="1"/>
              </p:cNvSpPr>
              <p:nvPr>
                <p:ph type="title"/>
              </p:nvPr>
            </p:nvSpPr>
            <p:spPr/>
            <p:txBody>
              <a:bodyPr/>
              <a:lstStyle/>
              <a:p>
                <a:r>
                  <a:rPr lang="en-US" dirty="0"/>
                  <a:t>A note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oMath>
                </a14:m>
                <a:endParaRPr lang="en-US" dirty="0"/>
              </a:p>
            </p:txBody>
          </p:sp>
        </mc:Choice>
        <mc:Fallback xmlns="">
          <p:sp>
            <p:nvSpPr>
              <p:cNvPr id="2" name="Title 1">
                <a:extLst>
                  <a:ext uri="{FF2B5EF4-FFF2-40B4-BE49-F238E27FC236}">
                    <a16:creationId xmlns:a16="http://schemas.microsoft.com/office/drawing/2014/main" id="{6893993C-494A-487D-AC10-35B7A65D5BF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EF8C43-627A-4B5F-9710-BCA1CB73BB04}"/>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be the decision versions of any problems we’ve solved this quarter (2-color, MST, is there a stable matching, is there a flow…)</a:t>
                </a:r>
              </a:p>
              <a:p>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𝐵</m:t>
                    </m:r>
                  </m:oMath>
                </a14:m>
                <a:r>
                  <a:rPr lang="en-US" dirty="0"/>
                  <a:t> and </a:t>
                </a:r>
                <a14:m>
                  <m:oMath xmlns:m="http://schemas.openxmlformats.org/officeDocument/2006/math">
                    <m:r>
                      <a:rPr lang="en-US" b="0" i="1" smtClean="0">
                        <a:latin typeface="Cambria Math" panose="02040503050406030204" pitchFamily="18" charset="0"/>
                      </a:rPr>
                      <m:t>𝐵</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𝐴</m:t>
                    </m:r>
                  </m:oMath>
                </a14:m>
                <a:r>
                  <a:rPr lang="en-US" dirty="0"/>
                  <a:t>.</a:t>
                </a:r>
              </a:p>
              <a:p>
                <a:r>
                  <a:rPr lang="en-US" dirty="0"/>
                  <a:t>So they’re all “equal” in difficulty.</a:t>
                </a:r>
              </a:p>
              <a:p>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oMath>
                </a14:m>
                <a:r>
                  <a:rPr lang="en-US" dirty="0"/>
                  <a:t> is a very “coarse” definition of difficulty. </a:t>
                </a:r>
              </a:p>
              <a:p>
                <a:pPr lvl="1"/>
                <a:r>
                  <a:rPr lang="en-US" dirty="0"/>
                  <a:t>Only enough to (maybe) separate NP-hard problems from problems in </a:t>
                </a:r>
                <a14:m>
                  <m:oMath xmlns:m="http://schemas.openxmlformats.org/officeDocument/2006/math">
                    <m:r>
                      <a:rPr lang="en-US" b="0" i="1" smtClean="0">
                        <a:latin typeface="Cambria Math" panose="02040503050406030204" pitchFamily="18" charset="0"/>
                      </a:rPr>
                      <m:t>𝑃</m:t>
                    </m:r>
                  </m:oMath>
                </a14:m>
                <a:r>
                  <a:rPr lang="en-US" dirty="0"/>
                  <a:t>. </a:t>
                </a:r>
              </a:p>
              <a:p>
                <a:pPr lvl="1"/>
                <a:r>
                  <a:rPr lang="en-US" dirty="0"/>
                  <a:t>It won’t tell you the difference between a problem that can be solved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and one that can be solved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or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100</m:t>
                            </m:r>
                          </m:sup>
                        </m:sSup>
                      </m:e>
                    </m:d>
                  </m:oMath>
                </a14:m>
                <a:r>
                  <a:rPr lang="en-US" dirty="0"/>
                  <a:t>.</a:t>
                </a:r>
              </a:p>
            </p:txBody>
          </p:sp>
        </mc:Choice>
        <mc:Fallback xmlns="">
          <p:sp>
            <p:nvSpPr>
              <p:cNvPr id="3" name="Content Placeholder 2">
                <a:extLst>
                  <a:ext uri="{FF2B5EF4-FFF2-40B4-BE49-F238E27FC236}">
                    <a16:creationId xmlns:a16="http://schemas.microsoft.com/office/drawing/2014/main" id="{C5EF8C43-627A-4B5F-9710-BCA1CB73BB04}"/>
                  </a:ext>
                </a:extLst>
              </p:cNvPr>
              <p:cNvSpPr>
                <a:spLocks noGrp="1" noRot="1" noChangeAspect="1" noMove="1" noResize="1" noEditPoints="1" noAdjustHandles="1" noChangeArrowheads="1" noChangeShapeType="1" noTextEdit="1"/>
              </p:cNvSpPr>
              <p:nvPr>
                <p:ph idx="1"/>
              </p:nvPr>
            </p:nvSpPr>
            <p:spPr>
              <a:blipFill>
                <a:blip r:embed="rId3"/>
                <a:stretch>
                  <a:fillRect l="-708" t="-2138" r="-272"/>
                </a:stretch>
              </a:blipFill>
            </p:spPr>
            <p:txBody>
              <a:bodyPr/>
              <a:lstStyle/>
              <a:p>
                <a:r>
                  <a:rPr lang="en-US">
                    <a:noFill/>
                  </a:rPr>
                  <a:t> </a:t>
                </a:r>
              </a:p>
            </p:txBody>
          </p:sp>
        </mc:Fallback>
      </mc:AlternateContent>
    </p:spTree>
    <p:extLst>
      <p:ext uri="{BB962C8B-B14F-4D97-AF65-F5344CB8AC3E}">
        <p14:creationId xmlns:p14="http://schemas.microsoft.com/office/powerpoint/2010/main" val="3211060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ED8-0063-4FD1-99AA-4DC4AC99D4FD}"/>
              </a:ext>
            </a:extLst>
          </p:cNvPr>
          <p:cNvSpPr>
            <a:spLocks noGrp="1"/>
          </p:cNvSpPr>
          <p:nvPr>
            <p:ph type="title"/>
          </p:nvPr>
        </p:nvSpPr>
        <p:spPr/>
        <p:txBody>
          <a:bodyPr/>
          <a:lstStyle/>
          <a:p>
            <a:r>
              <a:rPr lang="en-US" dirty="0"/>
              <a:t>Gadget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BDDE6C-EB65-4E8E-94DA-B2E31877CB75}"/>
                  </a:ext>
                </a:extLst>
              </p:cNvPr>
              <p:cNvSpPr>
                <a:spLocks noGrp="1"/>
              </p:cNvSpPr>
              <p:nvPr>
                <p:ph idx="1"/>
              </p:nvPr>
            </p:nvSpPr>
            <p:spPr>
              <a:xfrm>
                <a:off x="575240" y="1463857"/>
                <a:ext cx="11187258" cy="4845504"/>
              </a:xfrm>
            </p:spPr>
            <p:txBody>
              <a:bodyPr/>
              <a:lstStyle/>
              <a:p>
                <a:r>
                  <a:rPr lang="en-US" dirty="0"/>
                  <a:t>Make the variables true and false.</a:t>
                </a:r>
              </a:p>
              <a:p>
                <a:r>
                  <a:rPr lang="en-US" dirty="0"/>
                  <a:t>Vertex for each </a:t>
                </a:r>
                <a:r>
                  <a:rPr lang="en-US" b="1" dirty="0"/>
                  <a:t>literal </a:t>
                </a:r>
                <a:r>
                  <a:rPr lang="en-US" dirty="0"/>
                  <a:t>(every vertex and its negation) attach </a:t>
                </a:r>
                <a14:m>
                  <m:oMath xmlns:m="http://schemas.openxmlformats.org/officeDocument/2006/math">
                    <m:r>
                      <a:rPr lang="en-US" b="0" i="1" smtClean="0">
                        <a:latin typeface="Cambria Math" panose="02040503050406030204" pitchFamily="18" charset="0"/>
                      </a:rPr>
                      <m:t>𝑥</m:t>
                    </m:r>
                  </m:oMath>
                </a14:m>
                <a:r>
                  <a:rPr lang="en-US" b="1" dirty="0"/>
                  <a:t> </a:t>
                </a:r>
                <a:r>
                  <a:rPr lang="en-US" dirty="0"/>
                  <a:t>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pPr lvl="1"/>
                <a:r>
                  <a:rPr lang="en-US" dirty="0"/>
                  <a:t>Need them to be different colors</a:t>
                </a:r>
              </a:p>
              <a:p>
                <a:pPr lvl="1"/>
                <a:r>
                  <a:rPr lang="en-US" sz="2800" dirty="0"/>
                  <a:t>And attach both to a shared vertex (the “dummy” color)</a:t>
                </a:r>
                <a:r>
                  <a:rPr lang="en-US" dirty="0"/>
                  <a:t> </a:t>
                </a:r>
              </a:p>
            </p:txBody>
          </p:sp>
        </mc:Choice>
        <mc:Fallback xmlns="">
          <p:sp>
            <p:nvSpPr>
              <p:cNvPr id="3" name="Content Placeholder 2">
                <a:extLst>
                  <a:ext uri="{FF2B5EF4-FFF2-40B4-BE49-F238E27FC236}">
                    <a16:creationId xmlns:a16="http://schemas.microsoft.com/office/drawing/2014/main" id="{16BDDE6C-EB65-4E8E-94DA-B2E31877CB75}"/>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735946A-27CF-44EB-84A8-E793F8BF9843}"/>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735946A-27CF-44EB-84A8-E793F8BF9843}"/>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E8A7419-1EB1-436D-8266-4A4E1364047E}"/>
                  </a:ext>
                </a:extLst>
              </p:cNvPr>
              <p:cNvSpPr/>
              <p:nvPr/>
            </p:nvSpPr>
            <p:spPr>
              <a:xfrm>
                <a:off x="2456688" y="5495531"/>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bg1"/>
                          </a:solidFill>
                          <a:latin typeface="Cambria Math" panose="02040503050406030204" pitchFamily="18" charset="0"/>
                        </a:rPr>
                        <m:t>¬</m:t>
                      </m:r>
                      <m:sSub>
                        <m:sSubPr>
                          <m:ctrlPr>
                            <a:rPr lang="en-US" sz="3200" i="1" dirty="0">
                              <a:solidFill>
                                <a:schemeClr val="bg1"/>
                              </a:solidFill>
                              <a:latin typeface="Cambria Math" panose="02040503050406030204" pitchFamily="18" charset="0"/>
                            </a:rPr>
                          </m:ctrlPr>
                        </m:sSubPr>
                        <m:e>
                          <m:r>
                            <a:rPr lang="en-US" sz="3200" i="1" dirty="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5" name="Oval 4">
                <a:extLst>
                  <a:ext uri="{FF2B5EF4-FFF2-40B4-BE49-F238E27FC236}">
                    <a16:creationId xmlns:a16="http://schemas.microsoft.com/office/drawing/2014/main" id="{4E8A7419-1EB1-436D-8266-4A4E1364047E}"/>
                  </a:ext>
                </a:extLst>
              </p:cNvPr>
              <p:cNvSpPr>
                <a:spLocks noRot="1" noChangeAspect="1" noMove="1" noResize="1" noEditPoints="1" noAdjustHandles="1" noChangeArrowheads="1" noChangeShapeType="1" noTextEdit="1"/>
              </p:cNvSpPr>
              <p:nvPr/>
            </p:nvSpPr>
            <p:spPr>
              <a:xfrm>
                <a:off x="2456688" y="5495531"/>
                <a:ext cx="999744" cy="999744"/>
              </a:xfrm>
              <a:prstGeom prst="ellipse">
                <a:avLst/>
              </a:prstGeom>
              <a:blipFill>
                <a:blip r:embed="rId4"/>
                <a:stretch>
                  <a:fillRect/>
                </a:stretch>
              </a:blipFill>
              <a:ln w="38100"/>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6E4A08-2959-49FA-89FE-75CD3BB9022E}"/>
              </a:ext>
            </a:extLst>
          </p:cNvPr>
          <p:cNvCxnSpPr>
            <a:stCxn id="4" idx="6"/>
            <a:endCxn id="5" idx="2"/>
          </p:cNvCxnSpPr>
          <p:nvPr/>
        </p:nvCxnSpPr>
        <p:spPr>
          <a:xfrm flipV="1">
            <a:off x="1804416" y="5995403"/>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9AD06-74C4-4662-AC98-D28C436D9841}"/>
              </a:ext>
            </a:extLst>
          </p:cNvPr>
          <p:cNvSpPr/>
          <p:nvPr/>
        </p:nvSpPr>
        <p:spPr>
          <a:xfrm>
            <a:off x="5169124" y="3429000"/>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D</a:t>
            </a:r>
          </a:p>
        </p:txBody>
      </p:sp>
      <p:cxnSp>
        <p:nvCxnSpPr>
          <p:cNvPr id="10" name="Straight Connector 9">
            <a:extLst>
              <a:ext uri="{FF2B5EF4-FFF2-40B4-BE49-F238E27FC236}">
                <a16:creationId xmlns:a16="http://schemas.microsoft.com/office/drawing/2014/main" id="{C7FB6E77-A5A0-40CA-A524-F8B17BE06223}"/>
              </a:ext>
            </a:extLst>
          </p:cNvPr>
          <p:cNvCxnSpPr>
            <a:cxnSpLocks/>
            <a:stCxn id="4" idx="0"/>
            <a:endCxn id="9" idx="2"/>
          </p:cNvCxnSpPr>
          <p:nvPr/>
        </p:nvCxnSpPr>
        <p:spPr>
          <a:xfrm flipV="1">
            <a:off x="1304544" y="3928872"/>
            <a:ext cx="3864580" cy="1569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95A81-580B-4A9D-A33D-FC835E0AB574}"/>
              </a:ext>
            </a:extLst>
          </p:cNvPr>
          <p:cNvCxnSpPr>
            <a:cxnSpLocks/>
            <a:stCxn id="5" idx="0"/>
            <a:endCxn id="9" idx="2"/>
          </p:cNvCxnSpPr>
          <p:nvPr/>
        </p:nvCxnSpPr>
        <p:spPr>
          <a:xfrm flipV="1">
            <a:off x="2956560" y="3928872"/>
            <a:ext cx="2212564" cy="15666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24BE85B7-DEE9-4E68-A21E-B8B3DF7A5CDC}"/>
                  </a:ext>
                </a:extLst>
              </p:cNvPr>
              <p:cNvSpPr/>
              <p:nvPr/>
            </p:nvSpPr>
            <p:spPr>
              <a:xfrm>
                <a:off x="4528221" y="5598041"/>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2</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16" name="Oval 15">
                <a:extLst>
                  <a:ext uri="{FF2B5EF4-FFF2-40B4-BE49-F238E27FC236}">
                    <a16:creationId xmlns:a16="http://schemas.microsoft.com/office/drawing/2014/main" id="{24BE85B7-DEE9-4E68-A21E-B8B3DF7A5CDC}"/>
                  </a:ext>
                </a:extLst>
              </p:cNvPr>
              <p:cNvSpPr>
                <a:spLocks noRot="1" noChangeAspect="1" noMove="1" noResize="1" noEditPoints="1" noAdjustHandles="1" noChangeArrowheads="1" noChangeShapeType="1" noTextEdit="1"/>
              </p:cNvSpPr>
              <p:nvPr/>
            </p:nvSpPr>
            <p:spPr>
              <a:xfrm>
                <a:off x="4528221" y="5598041"/>
                <a:ext cx="999744" cy="999744"/>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B5B6F94-7145-414D-BBBC-42E49BBBB86C}"/>
                  </a:ext>
                </a:extLst>
              </p:cNvPr>
              <p:cNvSpPr/>
              <p:nvPr/>
            </p:nvSpPr>
            <p:spPr>
              <a:xfrm>
                <a:off x="6180237"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17" name="Oval 16">
                <a:extLst>
                  <a:ext uri="{FF2B5EF4-FFF2-40B4-BE49-F238E27FC236}">
                    <a16:creationId xmlns:a16="http://schemas.microsoft.com/office/drawing/2014/main" id="{2B5B6F94-7145-414D-BBBC-42E49BBBB86C}"/>
                  </a:ext>
                </a:extLst>
              </p:cNvPr>
              <p:cNvSpPr>
                <a:spLocks noRot="1" noChangeAspect="1" noMove="1" noResize="1" noEditPoints="1" noAdjustHandles="1" noChangeArrowheads="1" noChangeShapeType="1" noTextEdit="1"/>
              </p:cNvSpPr>
              <p:nvPr/>
            </p:nvSpPr>
            <p:spPr>
              <a:xfrm>
                <a:off x="6180237" y="5594980"/>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682D45D-0C45-403B-89DD-AF789C1241CF}"/>
              </a:ext>
            </a:extLst>
          </p:cNvPr>
          <p:cNvCxnSpPr>
            <a:stCxn id="16" idx="6"/>
            <a:endCxn id="17" idx="2"/>
          </p:cNvCxnSpPr>
          <p:nvPr/>
        </p:nvCxnSpPr>
        <p:spPr>
          <a:xfrm flipV="1">
            <a:off x="5527965"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AEFB6D-06DB-4856-B2EF-9147A1AC6B20}"/>
              </a:ext>
            </a:extLst>
          </p:cNvPr>
          <p:cNvCxnSpPr>
            <a:cxnSpLocks/>
            <a:stCxn id="16" idx="0"/>
            <a:endCxn id="9" idx="4"/>
          </p:cNvCxnSpPr>
          <p:nvPr/>
        </p:nvCxnSpPr>
        <p:spPr>
          <a:xfrm flipV="1">
            <a:off x="5028093" y="4428744"/>
            <a:ext cx="640903" cy="116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6AA1D1-E6EE-432B-B141-FE71B567201B}"/>
              </a:ext>
            </a:extLst>
          </p:cNvPr>
          <p:cNvCxnSpPr>
            <a:cxnSpLocks/>
            <a:stCxn id="17" idx="0"/>
            <a:endCxn id="9" idx="4"/>
          </p:cNvCxnSpPr>
          <p:nvPr/>
        </p:nvCxnSpPr>
        <p:spPr>
          <a:xfrm flipH="1" flipV="1">
            <a:off x="5668996" y="4428744"/>
            <a:ext cx="1011113" cy="1166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72C7B62-868F-44AC-9F42-182DE6797E30}"/>
                  </a:ext>
                </a:extLst>
              </p:cNvPr>
              <p:cNvSpPr/>
              <p:nvPr/>
            </p:nvSpPr>
            <p:spPr>
              <a:xfrm>
                <a:off x="7776974" y="5598041"/>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3</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23" name="Oval 22">
                <a:extLst>
                  <a:ext uri="{FF2B5EF4-FFF2-40B4-BE49-F238E27FC236}">
                    <a16:creationId xmlns:a16="http://schemas.microsoft.com/office/drawing/2014/main" id="{972C7B62-868F-44AC-9F42-182DE6797E30}"/>
                  </a:ext>
                </a:extLst>
              </p:cNvPr>
              <p:cNvSpPr>
                <a:spLocks noRot="1" noChangeAspect="1" noMove="1" noResize="1" noEditPoints="1" noAdjustHandles="1" noChangeArrowheads="1" noChangeShapeType="1" noTextEdit="1"/>
              </p:cNvSpPr>
              <p:nvPr/>
            </p:nvSpPr>
            <p:spPr>
              <a:xfrm>
                <a:off x="7776974" y="5598041"/>
                <a:ext cx="999744" cy="999744"/>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6F17C65E-EC38-45F3-B215-20ED673A1315}"/>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24" name="Oval 23">
                <a:extLst>
                  <a:ext uri="{FF2B5EF4-FFF2-40B4-BE49-F238E27FC236}">
                    <a16:creationId xmlns:a16="http://schemas.microsoft.com/office/drawing/2014/main" id="{6F17C65E-EC38-45F3-B215-20ED673A1315}"/>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802A44E-4F11-4B09-8232-24B941174813}"/>
              </a:ext>
            </a:extLst>
          </p:cNvPr>
          <p:cNvCxnSpPr>
            <a:stCxn id="23" idx="6"/>
            <a:endCxn id="24" idx="2"/>
          </p:cNvCxnSpPr>
          <p:nvPr/>
        </p:nvCxnSpPr>
        <p:spPr>
          <a:xfrm flipV="1">
            <a:off x="8776718"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FE2E9-8F2A-4D17-B415-7DD43A3F6F38}"/>
              </a:ext>
            </a:extLst>
          </p:cNvPr>
          <p:cNvCxnSpPr>
            <a:cxnSpLocks/>
            <a:stCxn id="23" idx="0"/>
            <a:endCxn id="9" idx="6"/>
          </p:cNvCxnSpPr>
          <p:nvPr/>
        </p:nvCxnSpPr>
        <p:spPr>
          <a:xfrm flipH="1" flipV="1">
            <a:off x="6168868" y="3928872"/>
            <a:ext cx="2107978" cy="1669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1F8FA-6B52-46C8-AE09-F1299938817F}"/>
              </a:ext>
            </a:extLst>
          </p:cNvPr>
          <p:cNvCxnSpPr>
            <a:cxnSpLocks/>
            <a:stCxn id="24" idx="0"/>
            <a:endCxn id="9" idx="6"/>
          </p:cNvCxnSpPr>
          <p:nvPr/>
        </p:nvCxnSpPr>
        <p:spPr>
          <a:xfrm flipH="1" flipV="1">
            <a:off x="6168868" y="3928872"/>
            <a:ext cx="3759994" cy="1666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41FE196-DF83-4186-B823-B536461F6F18}"/>
                  </a:ext>
                </a:extLst>
              </p:cNvPr>
              <p:cNvSpPr txBox="1"/>
              <p:nvPr/>
            </p:nvSpPr>
            <p:spPr>
              <a:xfrm>
                <a:off x="8288215" y="3535680"/>
                <a:ext cx="3903785"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Interpret coloring as:</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oMath>
                </a14:m>
                <a:r>
                  <a:rPr lang="en-US" sz="2800" dirty="0">
                    <a:latin typeface="Segoe UI Semilight" panose="020B0402040204020203" pitchFamily="34" charset="0"/>
                    <a:cs typeface="Segoe UI Semilight" panose="020B0402040204020203" pitchFamily="34" charset="0"/>
                  </a:rPr>
                  <a:t> is false;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oMath>
                </a14:m>
                <a:r>
                  <a:rPr lang="en-US" sz="2800" dirty="0">
                    <a:latin typeface="Segoe UI Semilight" panose="020B0402040204020203" pitchFamily="34" charset="0"/>
                    <a:cs typeface="Segoe UI Semilight" panose="020B0402040204020203" pitchFamily="34" charset="0"/>
                  </a:rPr>
                  <a:t> is true;</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3</m:t>
                        </m:r>
                      </m:sub>
                    </m:sSub>
                  </m:oMath>
                </a14:m>
                <a:r>
                  <a:rPr lang="en-US" sz="2800" dirty="0">
                    <a:latin typeface="Segoe UI Semilight" panose="020B0402040204020203" pitchFamily="34" charset="0"/>
                    <a:cs typeface="Segoe UI Semilight" panose="020B0402040204020203" pitchFamily="34" charset="0"/>
                  </a:rPr>
                  <a:t> is false</a:t>
                </a:r>
              </a:p>
            </p:txBody>
          </p:sp>
        </mc:Choice>
        <mc:Fallback xmlns="">
          <p:sp>
            <p:nvSpPr>
              <p:cNvPr id="85" name="TextBox 84">
                <a:extLst>
                  <a:ext uri="{FF2B5EF4-FFF2-40B4-BE49-F238E27FC236}">
                    <a16:creationId xmlns:a16="http://schemas.microsoft.com/office/drawing/2014/main" id="{441FE196-DF83-4186-B823-B536461F6F18}"/>
                  </a:ext>
                </a:extLst>
              </p:cNvPr>
              <p:cNvSpPr txBox="1">
                <a:spLocks noRot="1" noChangeAspect="1" noMove="1" noResize="1" noEditPoints="1" noAdjustHandles="1" noChangeArrowheads="1" noChangeShapeType="1" noTextEdit="1"/>
              </p:cNvSpPr>
              <p:nvPr/>
            </p:nvSpPr>
            <p:spPr>
              <a:xfrm>
                <a:off x="8288215" y="3535680"/>
                <a:ext cx="3903785" cy="1384995"/>
              </a:xfrm>
              <a:prstGeom prst="rect">
                <a:avLst/>
              </a:prstGeom>
              <a:blipFill>
                <a:blip r:embed="rId9"/>
                <a:stretch>
                  <a:fillRect l="-3281" t="-4405" b="-11454"/>
                </a:stretch>
              </a:blipFill>
            </p:spPr>
            <p:txBody>
              <a:bodyPr/>
              <a:lstStyle/>
              <a:p>
                <a:r>
                  <a:rPr lang="en-US">
                    <a:noFill/>
                  </a:rPr>
                  <a:t> </a:t>
                </a:r>
              </a:p>
            </p:txBody>
          </p:sp>
        </mc:Fallback>
      </mc:AlternateContent>
    </p:spTree>
    <p:extLst>
      <p:ext uri="{BB962C8B-B14F-4D97-AF65-F5344CB8AC3E}">
        <p14:creationId xmlns:p14="http://schemas.microsoft.com/office/powerpoint/2010/main" val="2946373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ED8-0063-4FD1-99AA-4DC4AC99D4FD}"/>
              </a:ext>
            </a:extLst>
          </p:cNvPr>
          <p:cNvSpPr>
            <a:spLocks noGrp="1"/>
          </p:cNvSpPr>
          <p:nvPr>
            <p:ph type="title"/>
          </p:nvPr>
        </p:nvSpPr>
        <p:spPr/>
        <p:txBody>
          <a:bodyPr/>
          <a:lstStyle/>
          <a:p>
            <a:r>
              <a:rPr lang="en-US" dirty="0"/>
              <a:t>Gadget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BDDE6C-EB65-4E8E-94DA-B2E31877CB75}"/>
                  </a:ext>
                </a:extLst>
              </p:cNvPr>
              <p:cNvSpPr>
                <a:spLocks noGrp="1"/>
              </p:cNvSpPr>
              <p:nvPr>
                <p:ph idx="1"/>
              </p:nvPr>
            </p:nvSpPr>
            <p:spPr>
              <a:xfrm>
                <a:off x="575240" y="1463857"/>
                <a:ext cx="11187258" cy="4845504"/>
              </a:xfrm>
            </p:spPr>
            <p:txBody>
              <a:bodyPr/>
              <a:lstStyle/>
              <a:p>
                <a:r>
                  <a:rPr lang="en-US" dirty="0"/>
                  <a:t>Make the variables true and false.</a:t>
                </a:r>
              </a:p>
              <a:p>
                <a:r>
                  <a:rPr lang="en-US" dirty="0"/>
                  <a:t>Vertex for each </a:t>
                </a:r>
                <a:r>
                  <a:rPr lang="en-US" b="1" dirty="0"/>
                  <a:t>literal </a:t>
                </a:r>
                <a:r>
                  <a:rPr lang="en-US" dirty="0"/>
                  <a:t>(every vertex and its negation) attach </a:t>
                </a:r>
                <a14:m>
                  <m:oMath xmlns:m="http://schemas.openxmlformats.org/officeDocument/2006/math">
                    <m:r>
                      <a:rPr lang="en-US" b="0" i="1" smtClean="0">
                        <a:latin typeface="Cambria Math" panose="02040503050406030204" pitchFamily="18" charset="0"/>
                      </a:rPr>
                      <m:t>𝑥</m:t>
                    </m:r>
                  </m:oMath>
                </a14:m>
                <a:r>
                  <a:rPr lang="en-US" b="1" dirty="0"/>
                  <a:t> </a:t>
                </a:r>
                <a:r>
                  <a:rPr lang="en-US" dirty="0"/>
                  <a:t>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pPr lvl="1"/>
                <a:r>
                  <a:rPr lang="en-US" dirty="0"/>
                  <a:t>Need them to be different colors</a:t>
                </a:r>
              </a:p>
              <a:p>
                <a:pPr lvl="1"/>
                <a:r>
                  <a:rPr lang="en-US" sz="2800" dirty="0"/>
                  <a:t>And attach both to a shared vertex (the “dummy” color)</a:t>
                </a:r>
                <a:r>
                  <a:rPr lang="en-US" dirty="0"/>
                  <a:t> </a:t>
                </a:r>
              </a:p>
            </p:txBody>
          </p:sp>
        </mc:Choice>
        <mc:Fallback xmlns="">
          <p:sp>
            <p:nvSpPr>
              <p:cNvPr id="3" name="Content Placeholder 2">
                <a:extLst>
                  <a:ext uri="{FF2B5EF4-FFF2-40B4-BE49-F238E27FC236}">
                    <a16:creationId xmlns:a16="http://schemas.microsoft.com/office/drawing/2014/main" id="{16BDDE6C-EB65-4E8E-94DA-B2E31877CB75}"/>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735946A-27CF-44EB-84A8-E793F8BF9843}"/>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735946A-27CF-44EB-84A8-E793F8BF9843}"/>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E8A7419-1EB1-436D-8266-4A4E1364047E}"/>
                  </a:ext>
                </a:extLst>
              </p:cNvPr>
              <p:cNvSpPr/>
              <p:nvPr/>
            </p:nvSpPr>
            <p:spPr>
              <a:xfrm>
                <a:off x="2456688" y="5495531"/>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bg1"/>
                          </a:solidFill>
                          <a:latin typeface="Cambria Math" panose="02040503050406030204" pitchFamily="18" charset="0"/>
                        </a:rPr>
                        <m:t>¬</m:t>
                      </m:r>
                      <m:sSub>
                        <m:sSubPr>
                          <m:ctrlPr>
                            <a:rPr lang="en-US" sz="3200" i="1" dirty="0">
                              <a:solidFill>
                                <a:schemeClr val="bg1"/>
                              </a:solidFill>
                              <a:latin typeface="Cambria Math" panose="02040503050406030204" pitchFamily="18" charset="0"/>
                            </a:rPr>
                          </m:ctrlPr>
                        </m:sSubPr>
                        <m:e>
                          <m:r>
                            <a:rPr lang="en-US" sz="3200" i="1" dirty="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5" name="Oval 4">
                <a:extLst>
                  <a:ext uri="{FF2B5EF4-FFF2-40B4-BE49-F238E27FC236}">
                    <a16:creationId xmlns:a16="http://schemas.microsoft.com/office/drawing/2014/main" id="{4E8A7419-1EB1-436D-8266-4A4E1364047E}"/>
                  </a:ext>
                </a:extLst>
              </p:cNvPr>
              <p:cNvSpPr>
                <a:spLocks noRot="1" noChangeAspect="1" noMove="1" noResize="1" noEditPoints="1" noAdjustHandles="1" noChangeArrowheads="1" noChangeShapeType="1" noTextEdit="1"/>
              </p:cNvSpPr>
              <p:nvPr/>
            </p:nvSpPr>
            <p:spPr>
              <a:xfrm>
                <a:off x="2456688" y="5495531"/>
                <a:ext cx="999744" cy="999744"/>
              </a:xfrm>
              <a:prstGeom prst="ellipse">
                <a:avLst/>
              </a:prstGeom>
              <a:blipFill>
                <a:blip r:embed="rId4"/>
                <a:stretch>
                  <a:fillRect/>
                </a:stretch>
              </a:blipFill>
              <a:ln w="38100"/>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6E4A08-2959-49FA-89FE-75CD3BB9022E}"/>
              </a:ext>
            </a:extLst>
          </p:cNvPr>
          <p:cNvCxnSpPr>
            <a:stCxn id="4" idx="6"/>
            <a:endCxn id="5" idx="2"/>
          </p:cNvCxnSpPr>
          <p:nvPr/>
        </p:nvCxnSpPr>
        <p:spPr>
          <a:xfrm flipV="1">
            <a:off x="1804416" y="5995403"/>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9AD06-74C4-4662-AC98-D28C436D9841}"/>
              </a:ext>
            </a:extLst>
          </p:cNvPr>
          <p:cNvSpPr/>
          <p:nvPr/>
        </p:nvSpPr>
        <p:spPr>
          <a:xfrm>
            <a:off x="5169124" y="3429000"/>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D</a:t>
            </a:r>
          </a:p>
        </p:txBody>
      </p:sp>
      <p:cxnSp>
        <p:nvCxnSpPr>
          <p:cNvPr id="10" name="Straight Connector 9">
            <a:extLst>
              <a:ext uri="{FF2B5EF4-FFF2-40B4-BE49-F238E27FC236}">
                <a16:creationId xmlns:a16="http://schemas.microsoft.com/office/drawing/2014/main" id="{C7FB6E77-A5A0-40CA-A524-F8B17BE06223}"/>
              </a:ext>
            </a:extLst>
          </p:cNvPr>
          <p:cNvCxnSpPr>
            <a:cxnSpLocks/>
            <a:stCxn id="4" idx="0"/>
            <a:endCxn id="9" idx="2"/>
          </p:cNvCxnSpPr>
          <p:nvPr/>
        </p:nvCxnSpPr>
        <p:spPr>
          <a:xfrm flipV="1">
            <a:off x="1304544" y="3928872"/>
            <a:ext cx="3864580" cy="1569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95A81-580B-4A9D-A33D-FC835E0AB574}"/>
              </a:ext>
            </a:extLst>
          </p:cNvPr>
          <p:cNvCxnSpPr>
            <a:cxnSpLocks/>
            <a:stCxn id="5" idx="0"/>
            <a:endCxn id="9" idx="2"/>
          </p:cNvCxnSpPr>
          <p:nvPr/>
        </p:nvCxnSpPr>
        <p:spPr>
          <a:xfrm flipV="1">
            <a:off x="2956560" y="3928872"/>
            <a:ext cx="2212564" cy="15666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24BE85B7-DEE9-4E68-A21E-B8B3DF7A5CDC}"/>
                  </a:ext>
                </a:extLst>
              </p:cNvPr>
              <p:cNvSpPr/>
              <p:nvPr/>
            </p:nvSpPr>
            <p:spPr>
              <a:xfrm>
                <a:off x="4528221" y="5598041"/>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2</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16" name="Oval 15">
                <a:extLst>
                  <a:ext uri="{FF2B5EF4-FFF2-40B4-BE49-F238E27FC236}">
                    <a16:creationId xmlns:a16="http://schemas.microsoft.com/office/drawing/2014/main" id="{24BE85B7-DEE9-4E68-A21E-B8B3DF7A5CDC}"/>
                  </a:ext>
                </a:extLst>
              </p:cNvPr>
              <p:cNvSpPr>
                <a:spLocks noRot="1" noChangeAspect="1" noMove="1" noResize="1" noEditPoints="1" noAdjustHandles="1" noChangeArrowheads="1" noChangeShapeType="1" noTextEdit="1"/>
              </p:cNvSpPr>
              <p:nvPr/>
            </p:nvSpPr>
            <p:spPr>
              <a:xfrm>
                <a:off x="4528221" y="5598041"/>
                <a:ext cx="999744" cy="999744"/>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B5B6F94-7145-414D-BBBC-42E49BBBB86C}"/>
                  </a:ext>
                </a:extLst>
              </p:cNvPr>
              <p:cNvSpPr/>
              <p:nvPr/>
            </p:nvSpPr>
            <p:spPr>
              <a:xfrm>
                <a:off x="6180237"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17" name="Oval 16">
                <a:extLst>
                  <a:ext uri="{FF2B5EF4-FFF2-40B4-BE49-F238E27FC236}">
                    <a16:creationId xmlns:a16="http://schemas.microsoft.com/office/drawing/2014/main" id="{2B5B6F94-7145-414D-BBBC-42E49BBBB86C}"/>
                  </a:ext>
                </a:extLst>
              </p:cNvPr>
              <p:cNvSpPr>
                <a:spLocks noRot="1" noChangeAspect="1" noMove="1" noResize="1" noEditPoints="1" noAdjustHandles="1" noChangeArrowheads="1" noChangeShapeType="1" noTextEdit="1"/>
              </p:cNvSpPr>
              <p:nvPr/>
            </p:nvSpPr>
            <p:spPr>
              <a:xfrm>
                <a:off x="6180237" y="5594980"/>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682D45D-0C45-403B-89DD-AF789C1241CF}"/>
              </a:ext>
            </a:extLst>
          </p:cNvPr>
          <p:cNvCxnSpPr>
            <a:stCxn id="16" idx="6"/>
            <a:endCxn id="17" idx="2"/>
          </p:cNvCxnSpPr>
          <p:nvPr/>
        </p:nvCxnSpPr>
        <p:spPr>
          <a:xfrm flipV="1">
            <a:off x="5527965"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AEFB6D-06DB-4856-B2EF-9147A1AC6B20}"/>
              </a:ext>
            </a:extLst>
          </p:cNvPr>
          <p:cNvCxnSpPr>
            <a:cxnSpLocks/>
            <a:stCxn id="16" idx="0"/>
            <a:endCxn id="9" idx="4"/>
          </p:cNvCxnSpPr>
          <p:nvPr/>
        </p:nvCxnSpPr>
        <p:spPr>
          <a:xfrm flipV="1">
            <a:off x="5028093" y="4428744"/>
            <a:ext cx="640903" cy="116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6AA1D1-E6EE-432B-B141-FE71B567201B}"/>
              </a:ext>
            </a:extLst>
          </p:cNvPr>
          <p:cNvCxnSpPr>
            <a:cxnSpLocks/>
            <a:stCxn id="17" idx="0"/>
            <a:endCxn id="9" idx="4"/>
          </p:cNvCxnSpPr>
          <p:nvPr/>
        </p:nvCxnSpPr>
        <p:spPr>
          <a:xfrm flipH="1" flipV="1">
            <a:off x="5668996" y="4428744"/>
            <a:ext cx="1011113" cy="1166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72C7B62-868F-44AC-9F42-182DE6797E30}"/>
                  </a:ext>
                </a:extLst>
              </p:cNvPr>
              <p:cNvSpPr/>
              <p:nvPr/>
            </p:nvSpPr>
            <p:spPr>
              <a:xfrm>
                <a:off x="7776974" y="5598041"/>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3</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23" name="Oval 22">
                <a:extLst>
                  <a:ext uri="{FF2B5EF4-FFF2-40B4-BE49-F238E27FC236}">
                    <a16:creationId xmlns:a16="http://schemas.microsoft.com/office/drawing/2014/main" id="{972C7B62-868F-44AC-9F42-182DE6797E30}"/>
                  </a:ext>
                </a:extLst>
              </p:cNvPr>
              <p:cNvSpPr>
                <a:spLocks noRot="1" noChangeAspect="1" noMove="1" noResize="1" noEditPoints="1" noAdjustHandles="1" noChangeArrowheads="1" noChangeShapeType="1" noTextEdit="1"/>
              </p:cNvSpPr>
              <p:nvPr/>
            </p:nvSpPr>
            <p:spPr>
              <a:xfrm>
                <a:off x="7776974" y="5598041"/>
                <a:ext cx="999744" cy="999744"/>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6F17C65E-EC38-45F3-B215-20ED673A1315}"/>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24" name="Oval 23">
                <a:extLst>
                  <a:ext uri="{FF2B5EF4-FFF2-40B4-BE49-F238E27FC236}">
                    <a16:creationId xmlns:a16="http://schemas.microsoft.com/office/drawing/2014/main" id="{6F17C65E-EC38-45F3-B215-20ED673A1315}"/>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802A44E-4F11-4B09-8232-24B941174813}"/>
              </a:ext>
            </a:extLst>
          </p:cNvPr>
          <p:cNvCxnSpPr>
            <a:stCxn id="23" idx="6"/>
            <a:endCxn id="24" idx="2"/>
          </p:cNvCxnSpPr>
          <p:nvPr/>
        </p:nvCxnSpPr>
        <p:spPr>
          <a:xfrm flipV="1">
            <a:off x="8776718"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FE2E9-8F2A-4D17-B415-7DD43A3F6F38}"/>
              </a:ext>
            </a:extLst>
          </p:cNvPr>
          <p:cNvCxnSpPr>
            <a:cxnSpLocks/>
            <a:stCxn id="23" idx="0"/>
            <a:endCxn id="9" idx="6"/>
          </p:cNvCxnSpPr>
          <p:nvPr/>
        </p:nvCxnSpPr>
        <p:spPr>
          <a:xfrm flipH="1" flipV="1">
            <a:off x="6168868" y="3928872"/>
            <a:ext cx="2107978" cy="1669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1F8FA-6B52-46C8-AE09-F1299938817F}"/>
              </a:ext>
            </a:extLst>
          </p:cNvPr>
          <p:cNvCxnSpPr>
            <a:cxnSpLocks/>
            <a:stCxn id="24" idx="0"/>
            <a:endCxn id="9" idx="6"/>
          </p:cNvCxnSpPr>
          <p:nvPr/>
        </p:nvCxnSpPr>
        <p:spPr>
          <a:xfrm flipH="1" flipV="1">
            <a:off x="6168868" y="3928872"/>
            <a:ext cx="3759994" cy="1666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41FE196-DF83-4186-B823-B536461F6F18}"/>
                  </a:ext>
                </a:extLst>
              </p:cNvPr>
              <p:cNvSpPr txBox="1"/>
              <p:nvPr/>
            </p:nvSpPr>
            <p:spPr>
              <a:xfrm>
                <a:off x="8288215" y="3535680"/>
                <a:ext cx="3903785"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Interpret coloring as:</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oMath>
                </a14:m>
                <a:r>
                  <a:rPr lang="en-US" sz="2800" dirty="0">
                    <a:latin typeface="Segoe UI Semilight" panose="020B0402040204020203" pitchFamily="34" charset="0"/>
                    <a:cs typeface="Segoe UI Semilight" panose="020B0402040204020203" pitchFamily="34" charset="0"/>
                  </a:rPr>
                  <a:t> is false;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oMath>
                </a14:m>
                <a:r>
                  <a:rPr lang="en-US" sz="2800" dirty="0">
                    <a:latin typeface="Segoe UI Semilight" panose="020B0402040204020203" pitchFamily="34" charset="0"/>
                    <a:cs typeface="Segoe UI Semilight" panose="020B0402040204020203" pitchFamily="34" charset="0"/>
                  </a:rPr>
                  <a:t> is false;</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3</m:t>
                        </m:r>
                      </m:sub>
                    </m:sSub>
                  </m:oMath>
                </a14:m>
                <a:r>
                  <a:rPr lang="en-US" sz="2800" dirty="0">
                    <a:latin typeface="Segoe UI Semilight" panose="020B0402040204020203" pitchFamily="34" charset="0"/>
                    <a:cs typeface="Segoe UI Semilight" panose="020B0402040204020203" pitchFamily="34" charset="0"/>
                  </a:rPr>
                  <a:t> is false</a:t>
                </a:r>
              </a:p>
            </p:txBody>
          </p:sp>
        </mc:Choice>
        <mc:Fallback xmlns="">
          <p:sp>
            <p:nvSpPr>
              <p:cNvPr id="85" name="TextBox 84">
                <a:extLst>
                  <a:ext uri="{FF2B5EF4-FFF2-40B4-BE49-F238E27FC236}">
                    <a16:creationId xmlns:a16="http://schemas.microsoft.com/office/drawing/2014/main" id="{441FE196-DF83-4186-B823-B536461F6F18}"/>
                  </a:ext>
                </a:extLst>
              </p:cNvPr>
              <p:cNvSpPr txBox="1">
                <a:spLocks noRot="1" noChangeAspect="1" noMove="1" noResize="1" noEditPoints="1" noAdjustHandles="1" noChangeArrowheads="1" noChangeShapeType="1" noTextEdit="1"/>
              </p:cNvSpPr>
              <p:nvPr/>
            </p:nvSpPr>
            <p:spPr>
              <a:xfrm>
                <a:off x="8288215" y="3535680"/>
                <a:ext cx="3903785" cy="1384995"/>
              </a:xfrm>
              <a:prstGeom prst="rect">
                <a:avLst/>
              </a:prstGeom>
              <a:blipFill>
                <a:blip r:embed="rId9"/>
                <a:stretch>
                  <a:fillRect l="-3281" t="-4405" b="-11454"/>
                </a:stretch>
              </a:blipFill>
            </p:spPr>
            <p:txBody>
              <a:bodyPr/>
              <a:lstStyle/>
              <a:p>
                <a:r>
                  <a:rPr lang="en-US">
                    <a:noFill/>
                  </a:rPr>
                  <a:t> </a:t>
                </a:r>
              </a:p>
            </p:txBody>
          </p:sp>
        </mc:Fallback>
      </mc:AlternateContent>
    </p:spTree>
    <p:extLst>
      <p:ext uri="{BB962C8B-B14F-4D97-AF65-F5344CB8AC3E}">
        <p14:creationId xmlns:p14="http://schemas.microsoft.com/office/powerpoint/2010/main" val="3491027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2BF2-B7ED-4014-95E5-9C196608D37A}"/>
              </a:ext>
            </a:extLst>
          </p:cNvPr>
          <p:cNvSpPr>
            <a:spLocks noGrp="1"/>
          </p:cNvSpPr>
          <p:nvPr>
            <p:ph type="title"/>
          </p:nvPr>
        </p:nvSpPr>
        <p:spPr/>
        <p:txBody>
          <a:bodyPr/>
          <a:lstStyle/>
          <a:p>
            <a:r>
              <a:rPr lang="en-US" dirty="0"/>
              <a:t>Are We Done?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C20966-A7BC-4EF4-85CE-691F62D27900}"/>
                  </a:ext>
                </a:extLst>
              </p:cNvPr>
              <p:cNvSpPr>
                <a:spLocks noGrp="1"/>
              </p:cNvSpPr>
              <p:nvPr>
                <p:ph idx="1"/>
              </p:nvPr>
            </p:nvSpPr>
            <p:spPr/>
            <p:txBody>
              <a:bodyPr/>
              <a:lstStyle/>
              <a:p>
                <a:r>
                  <a:rPr lang="en-US" dirty="0"/>
                  <a:t>We can interpret a 3-coloring as a setting of the variables!</a:t>
                </a:r>
              </a:p>
              <a:p>
                <a:r>
                  <a:rPr lang="en-US" dirty="0"/>
                  <a:t>But, we’re not done. The goal is to say the </a:t>
                </a:r>
                <a14:m>
                  <m:oMath xmlns:m="http://schemas.openxmlformats.org/officeDocument/2006/math">
                    <m:r>
                      <a:rPr lang="en-US" b="0" i="1" smtClean="0">
                        <a:latin typeface="Cambria Math" panose="02040503050406030204" pitchFamily="18" charset="0"/>
                      </a:rPr>
                      <m:t>3</m:t>
                    </m:r>
                  </m:oMath>
                </a14:m>
                <a:r>
                  <a:rPr lang="en-US" dirty="0"/>
                  <a:t>-coloring corresponds to a satisfying assignment. One that makes the CNF expression true!</a:t>
                </a:r>
              </a:p>
              <a:p>
                <a:r>
                  <a:rPr lang="en-US" dirty="0"/>
                  <a:t>Need to handle each clause</a:t>
                </a:r>
              </a:p>
            </p:txBody>
          </p:sp>
        </mc:Choice>
        <mc:Fallback xmlns="">
          <p:sp>
            <p:nvSpPr>
              <p:cNvPr id="3" name="Content Placeholder 2">
                <a:extLst>
                  <a:ext uri="{FF2B5EF4-FFF2-40B4-BE49-F238E27FC236}">
                    <a16:creationId xmlns:a16="http://schemas.microsoft.com/office/drawing/2014/main" id="{62C20966-A7BC-4EF4-85CE-691F62D2790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507873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0" name="Oval 9">
                <a:extLst>
                  <a:ext uri="{FF2B5EF4-FFF2-40B4-BE49-F238E27FC236}">
                    <a16:creationId xmlns:a16="http://schemas.microsoft.com/office/drawing/2014/main" id="{A20B0B28-790D-4F77-8310-834953BDCA81}"/>
                  </a:ext>
                </a:extLst>
              </p:cNvPr>
              <p:cNvSpPr>
                <a:spLocks noRot="1" noChangeAspect="1" noMove="1" noResize="1" noEditPoints="1" noAdjustHandles="1" noChangeArrowheads="1" noChangeShapeType="1" noTextEdit="1"/>
              </p:cNvSpPr>
              <p:nvPr/>
            </p:nvSpPr>
            <p:spPr>
              <a:xfrm>
                <a:off x="5375281" y="3967335"/>
                <a:ext cx="999744" cy="999744"/>
              </a:xfrm>
              <a:prstGeom prst="ellipse">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Bottom row:</a:t>
            </a:r>
          </a:p>
          <a:p>
            <a:r>
              <a:rPr lang="en-US" sz="2400" dirty="0">
                <a:latin typeface="Courier New" panose="02070309020205020404" pitchFamily="49" charset="0"/>
                <a:cs typeface="Courier New" panose="02070309020205020404" pitchFamily="49" charset="0"/>
              </a:rPr>
              <a:t>T</a:t>
            </a:r>
            <a:r>
              <a:rPr lang="en-US" sz="2400" dirty="0">
                <a:latin typeface="Segoe UI Semilight" panose="020B0402040204020203" pitchFamily="34" charset="0"/>
                <a:cs typeface="Segoe UI Semilight" panose="020B0402040204020203" pitchFamily="34" charset="0"/>
              </a:rPr>
              <a:t> and </a:t>
            </a:r>
            <a:r>
              <a:rPr lang="en-US" sz="2400" dirty="0">
                <a:latin typeface="Courier New" panose="02070309020205020404" pitchFamily="49" charset="0"/>
                <a:cs typeface="Courier New" panose="02070309020205020404" pitchFamily="49" charset="0"/>
              </a:rPr>
              <a:t>F</a:t>
            </a:r>
            <a:r>
              <a:rPr lang="en-US" sz="2400" dirty="0">
                <a:latin typeface="Segoe UI Semilight" panose="020B0402040204020203" pitchFamily="34" charset="0"/>
                <a:cs typeface="Segoe UI Semilight" panose="020B0402040204020203" pitchFamily="34" charset="0"/>
              </a:rPr>
              <a:t> are new vertices, colored green and red. </a:t>
            </a:r>
          </a:p>
          <a:p>
            <a:r>
              <a:rPr lang="en-US" sz="2400" dirty="0">
                <a:latin typeface="Segoe UI Semilight" panose="020B0402040204020203" pitchFamily="34" charset="0"/>
                <a:cs typeface="Segoe UI Semilight" panose="020B0402040204020203" pitchFamily="34" charset="0"/>
              </a:rPr>
              <a:t>Others are already-made literal vertices</a:t>
            </a:r>
          </a:p>
        </p:txBody>
      </p:sp>
    </p:spTree>
    <p:extLst>
      <p:ext uri="{BB962C8B-B14F-4D97-AF65-F5344CB8AC3E}">
        <p14:creationId xmlns:p14="http://schemas.microsoft.com/office/powerpoint/2010/main" val="1132745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0" name="Oval 9">
                <a:extLst>
                  <a:ext uri="{FF2B5EF4-FFF2-40B4-BE49-F238E27FC236}">
                    <a16:creationId xmlns:a16="http://schemas.microsoft.com/office/drawing/2014/main" id="{A20B0B28-790D-4F77-8310-834953BDCA81}"/>
                  </a:ext>
                </a:extLst>
              </p:cNvPr>
              <p:cNvSpPr>
                <a:spLocks noRot="1" noChangeAspect="1" noMove="1" noResize="1" noEditPoints="1" noAdjustHandles="1" noChangeArrowheads="1" noChangeShapeType="1" noTextEdit="1"/>
              </p:cNvSpPr>
              <p:nvPr/>
            </p:nvSpPr>
            <p:spPr>
              <a:xfrm>
                <a:off x="5375281" y="3967335"/>
                <a:ext cx="999744" cy="999744"/>
              </a:xfrm>
              <a:prstGeom prst="ellipse">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Suppose bottom row is all red (clause is false)</a:t>
            </a:r>
          </a:p>
        </p:txBody>
      </p:sp>
    </p:spTree>
    <p:extLst>
      <p:ext uri="{BB962C8B-B14F-4D97-AF65-F5344CB8AC3E}">
        <p14:creationId xmlns:p14="http://schemas.microsoft.com/office/powerpoint/2010/main" val="3495477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Suppose bottom row is all red (clause is false).</a:t>
            </a:r>
          </a:p>
          <a:p>
            <a:r>
              <a:rPr lang="en-US" sz="2400" dirty="0">
                <a:latin typeface="Segoe UI Semilight" panose="020B0402040204020203" pitchFamily="34" charset="0"/>
                <a:cs typeface="Segoe UI Semilight" panose="020B0402040204020203" pitchFamily="34" charset="0"/>
              </a:rPr>
              <a:t>Next two must be blue</a:t>
            </a:r>
          </a:p>
        </p:txBody>
      </p:sp>
    </p:spTree>
    <p:extLst>
      <p:ext uri="{BB962C8B-B14F-4D97-AF65-F5344CB8AC3E}">
        <p14:creationId xmlns:p14="http://schemas.microsoft.com/office/powerpoint/2010/main" val="3330148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Suppose bottom row is all red (clause is false).</a:t>
            </a:r>
          </a:p>
          <a:p>
            <a:r>
              <a:rPr lang="en-US" sz="2400" dirty="0">
                <a:latin typeface="Segoe UI Semilight" panose="020B0402040204020203" pitchFamily="34" charset="0"/>
                <a:cs typeface="Segoe UI Semilight" panose="020B0402040204020203" pitchFamily="34" charset="0"/>
              </a:rPr>
              <a:t>Next two must be blue; then green;</a:t>
            </a:r>
          </a:p>
          <a:p>
            <a:r>
              <a:rPr lang="en-US" sz="2400" dirty="0">
                <a:latin typeface="Segoe UI Semilight" panose="020B0402040204020203" pitchFamily="34" charset="0"/>
                <a:cs typeface="Segoe UI Semilight" panose="020B0402040204020203" pitchFamily="34" charset="0"/>
              </a:rPr>
              <a:t>Then uh-oh</a:t>
            </a:r>
          </a:p>
        </p:txBody>
      </p:sp>
    </p:spTree>
    <p:extLst>
      <p:ext uri="{BB962C8B-B14F-4D97-AF65-F5344CB8AC3E}">
        <p14:creationId xmlns:p14="http://schemas.microsoft.com/office/powerpoint/2010/main" val="1292545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all literals are false, graph can’t be 3-colored.</a:t>
            </a:r>
          </a:p>
        </p:txBody>
      </p:sp>
    </p:spTree>
    <p:extLst>
      <p:ext uri="{BB962C8B-B14F-4D97-AF65-F5344CB8AC3E}">
        <p14:creationId xmlns:p14="http://schemas.microsoft.com/office/powerpoint/2010/main" val="3515480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1</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We can complete the coloring!</a:t>
                </a:r>
              </a:p>
            </p:txBody>
          </p:sp>
        </mc:Choice>
        <mc:Fallback xmlns="">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1200329"/>
              </a:xfrm>
              <a:prstGeom prst="rect">
                <a:avLst/>
              </a:prstGeom>
              <a:blipFill>
                <a:blip r:embed="rId6"/>
                <a:stretch>
                  <a:fillRect l="-3226" t="-3553" r="-1210" b="-11168"/>
                </a:stretch>
              </a:blipFill>
            </p:spPr>
            <p:txBody>
              <a:bodyPr/>
              <a:lstStyle/>
              <a:p>
                <a:r>
                  <a:rPr lang="en-US">
                    <a:noFill/>
                  </a:rPr>
                  <a:t> </a:t>
                </a:r>
              </a:p>
            </p:txBody>
          </p:sp>
        </mc:Fallback>
      </mc:AlternateContent>
    </p:spTree>
    <p:extLst>
      <p:ext uri="{BB962C8B-B14F-4D97-AF65-F5344CB8AC3E}">
        <p14:creationId xmlns:p14="http://schemas.microsoft.com/office/powerpoint/2010/main" val="616470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1</m:t>
                          </m:r>
                        </m:sub>
                      </m:sSub>
                    </m:oMath>
                  </m:oMathPara>
                </a14:m>
                <a:endParaRPr lang="en-US" sz="3200" i="1" dirty="0">
                  <a:solidFill>
                    <a:schemeClr val="tx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2</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We can complete the coloring!</a:t>
                </a:r>
              </a:p>
              <a:p>
                <a:r>
                  <a:rPr lang="en-US" sz="2400" dirty="0">
                    <a:latin typeface="Segoe UI Semilight" panose="020B0402040204020203" pitchFamily="34" charset="0"/>
                    <a:cs typeface="Segoe UI Semilight" panose="020B0402040204020203" pitchFamily="34" charset="0"/>
                  </a:rPr>
                  <a:t>Top vertex is opposite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3</m:t>
                        </m:r>
                      </m:sub>
                    </m:sSub>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1938992"/>
              </a:xfrm>
              <a:prstGeom prst="rect">
                <a:avLst/>
              </a:prstGeom>
              <a:blipFill>
                <a:blip r:embed="rId6"/>
                <a:stretch>
                  <a:fillRect l="-3226" t="-2201" r="-1210" b="-6604"/>
                </a:stretch>
              </a:blipFill>
            </p:spPr>
            <p:txBody>
              <a:bodyPr/>
              <a:lstStyle/>
              <a:p>
                <a:r>
                  <a:rPr lang="en-US">
                    <a:noFill/>
                  </a:rPr>
                  <a:t> </a:t>
                </a:r>
              </a:p>
            </p:txBody>
          </p:sp>
        </mc:Fallback>
      </mc:AlternateContent>
    </p:spTree>
    <p:extLst>
      <p:ext uri="{BB962C8B-B14F-4D97-AF65-F5344CB8AC3E}">
        <p14:creationId xmlns:p14="http://schemas.microsoft.com/office/powerpoint/2010/main" val="270956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F24E-4E8C-4B52-A1A1-B482CC562198}"/>
              </a:ext>
            </a:extLst>
          </p:cNvPr>
          <p:cNvSpPr>
            <a:spLocks noGrp="1"/>
          </p:cNvSpPr>
          <p:nvPr>
            <p:ph type="title"/>
          </p:nvPr>
        </p:nvSpPr>
        <p:spPr/>
        <p:txBody>
          <a:bodyPr/>
          <a:lstStyle/>
          <a:p>
            <a:r>
              <a:rPr lang="en-US" dirty="0"/>
              <a:t>Solve vs. Verify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EFA49B-9550-488D-8AB7-00B4E03CC27E}"/>
                  </a:ext>
                </a:extLst>
              </p:cNvPr>
              <p:cNvSpPr>
                <a:spLocks noGrp="1"/>
              </p:cNvSpPr>
              <p:nvPr>
                <p:ph idx="1"/>
              </p:nvPr>
            </p:nvSpPr>
            <p:spPr/>
            <p:txBody>
              <a:bodyPr/>
              <a:lstStyle/>
              <a:p>
                <a:r>
                  <a:rPr lang="en-US" dirty="0"/>
                  <a:t>To solve a problem, you get the instance, an algorithm decides whether the correct answer is “YES” or “NO”</a:t>
                </a:r>
              </a:p>
              <a:p>
                <a:r>
                  <a:rPr lang="en-US" dirty="0"/>
                  <a:t>“Is there a spanning tree of weight at most </a:t>
                </a:r>
                <a14:m>
                  <m:oMath xmlns:m="http://schemas.openxmlformats.org/officeDocument/2006/math">
                    <m:r>
                      <a:rPr lang="en-US" b="0" i="1" smtClean="0">
                        <a:latin typeface="Cambria Math" panose="02040503050406030204" pitchFamily="18" charset="0"/>
                      </a:rPr>
                      <m:t>𝑘</m:t>
                    </m:r>
                  </m:oMath>
                </a14:m>
                <a:r>
                  <a:rPr lang="en-US" dirty="0"/>
                  <a:t>?” can be solved with Kruskal’s algorithm</a:t>
                </a:r>
              </a:p>
              <a:p>
                <a:endParaRPr lang="en-US" dirty="0"/>
              </a:p>
              <a:p>
                <a:r>
                  <a:rPr lang="en-US" dirty="0"/>
                  <a:t>To </a:t>
                </a:r>
                <a:r>
                  <a:rPr lang="en-US" b="1" dirty="0"/>
                  <a:t>verify, </a:t>
                </a:r>
                <a:r>
                  <a:rPr lang="en-US" dirty="0"/>
                  <a:t>you get an instance AND a claimed “certificate”, an algorithm decides whether the certificate PROVES the instance is a YES instance.</a:t>
                </a:r>
              </a:p>
              <a:p>
                <a:r>
                  <a:rPr lang="en-US" dirty="0"/>
                  <a:t>“Is there a spanning tree of weight at most </a:t>
                </a:r>
                <a14:m>
                  <m:oMath xmlns:m="http://schemas.openxmlformats.org/officeDocument/2006/math">
                    <m:r>
                      <a:rPr lang="en-US" b="0" i="1" smtClean="0">
                        <a:latin typeface="Cambria Math" panose="02040503050406030204" pitchFamily="18" charset="0"/>
                      </a:rPr>
                      <m:t>𝑘</m:t>
                    </m:r>
                  </m:oMath>
                </a14:m>
                <a:r>
                  <a:rPr lang="en-US" dirty="0"/>
                  <a:t>?” is </a:t>
                </a:r>
                <a:r>
                  <a:rPr lang="en-US" b="1" dirty="0"/>
                  <a:t>verified </a:t>
                </a:r>
                <a:r>
                  <a:rPr lang="en-US" dirty="0"/>
                  <a:t>by getting (1) the graph (2) the proposed spanning tree and returning “is the spanning tree </a:t>
                </a:r>
                <a:r>
                  <a:rPr lang="en-US" i="1" dirty="0"/>
                  <a:t>you gave me </a:t>
                </a:r>
                <a:r>
                  <a:rPr lang="en-US" dirty="0"/>
                  <a:t>weight at most </a:t>
                </a:r>
                <a14:m>
                  <m:oMath xmlns:m="http://schemas.openxmlformats.org/officeDocument/2006/math">
                    <m:r>
                      <a:rPr lang="en-US" b="0" i="1" smtClean="0">
                        <a:latin typeface="Cambria Math" panose="02040503050406030204" pitchFamily="18" charset="0"/>
                      </a:rPr>
                      <m:t>𝑘</m:t>
                    </m:r>
                  </m:oMath>
                </a14:m>
                <a:r>
                  <a:rPr lang="en-US" b="1" i="1" dirty="0"/>
                  <a:t>?”</a:t>
                </a:r>
              </a:p>
            </p:txBody>
          </p:sp>
        </mc:Choice>
        <mc:Fallback xmlns="">
          <p:sp>
            <p:nvSpPr>
              <p:cNvPr id="3" name="Content Placeholder 2">
                <a:extLst>
                  <a:ext uri="{FF2B5EF4-FFF2-40B4-BE49-F238E27FC236}">
                    <a16:creationId xmlns:a16="http://schemas.microsoft.com/office/drawing/2014/main" id="{EEEFA49B-9550-488D-8AB7-00B4E03CC27E}"/>
                  </a:ext>
                </a:extLst>
              </p:cNvPr>
              <p:cNvSpPr>
                <a:spLocks noGrp="1" noRot="1" noChangeAspect="1" noMove="1" noResize="1" noEditPoints="1" noAdjustHandles="1" noChangeArrowheads="1" noChangeShapeType="1" noTextEdit="1"/>
              </p:cNvSpPr>
              <p:nvPr>
                <p:ph idx="1"/>
              </p:nvPr>
            </p:nvSpPr>
            <p:spPr>
              <a:blipFill>
                <a:blip r:embed="rId2"/>
                <a:stretch>
                  <a:fillRect l="-708" t="-2138" r="-1089"/>
                </a:stretch>
              </a:blipFill>
            </p:spPr>
            <p:txBody>
              <a:bodyPr/>
              <a:lstStyle/>
              <a:p>
                <a:r>
                  <a:rPr lang="en-US">
                    <a:noFill/>
                  </a:rPr>
                  <a:t> </a:t>
                </a:r>
              </a:p>
            </p:txBody>
          </p:sp>
        </mc:Fallback>
      </mc:AlternateContent>
    </p:spTree>
    <p:extLst>
      <p:ext uri="{BB962C8B-B14F-4D97-AF65-F5344CB8AC3E}">
        <p14:creationId xmlns:p14="http://schemas.microsoft.com/office/powerpoint/2010/main" val="3671927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1</m:t>
                          </m:r>
                        </m:sub>
                      </m:sSub>
                    </m:oMath>
                  </m:oMathPara>
                </a14:m>
                <a:endParaRPr lang="en-US" sz="3200" i="1" dirty="0">
                  <a:solidFill>
                    <a:schemeClr val="tx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m:oMathPara>
                </a14:m>
                <a:endParaRPr lang="en-US" sz="3200" dirty="0">
                  <a:solidFill>
                    <a:schemeClr val="tx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3</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We can complete the coloring!</a:t>
                </a:r>
              </a:p>
            </p:txBody>
          </p:sp>
        </mc:Choice>
        <mc:Fallback xmlns="">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1200329"/>
              </a:xfrm>
              <a:prstGeom prst="rect">
                <a:avLst/>
              </a:prstGeom>
              <a:blipFill>
                <a:blip r:embed="rId6"/>
                <a:stretch>
                  <a:fillRect l="-3226" t="-3553" r="-1210" b="-11168"/>
                </a:stretch>
              </a:blipFill>
            </p:spPr>
            <p:txBody>
              <a:bodyPr/>
              <a:lstStyle/>
              <a:p>
                <a:r>
                  <a:rPr lang="en-US">
                    <a:noFill/>
                  </a:rPr>
                  <a:t> </a:t>
                </a:r>
              </a:p>
            </p:txBody>
          </p:sp>
        </mc:Fallback>
      </mc:AlternateContent>
    </p:spTree>
    <p:extLst>
      <p:ext uri="{BB962C8B-B14F-4D97-AF65-F5344CB8AC3E}">
        <p14:creationId xmlns:p14="http://schemas.microsoft.com/office/powerpoint/2010/main" val="759608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0" name="Oval 9">
                <a:extLst>
                  <a:ext uri="{FF2B5EF4-FFF2-40B4-BE49-F238E27FC236}">
                    <a16:creationId xmlns:a16="http://schemas.microsoft.com/office/drawing/2014/main" id="{A20B0B28-790D-4F77-8310-834953BDCA81}"/>
                  </a:ext>
                </a:extLst>
              </p:cNvPr>
              <p:cNvSpPr>
                <a:spLocks noRot="1" noChangeAspect="1" noMove="1" noResize="1" noEditPoints="1" noAdjustHandles="1" noChangeArrowheads="1" noChangeShapeType="1" noTextEdit="1"/>
              </p:cNvSpPr>
              <p:nvPr/>
            </p:nvSpPr>
            <p:spPr>
              <a:xfrm>
                <a:off x="5375281" y="3967335"/>
                <a:ext cx="999744" cy="999744"/>
              </a:xfrm>
              <a:prstGeom prst="ellipse">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8651814" y="2079158"/>
            <a:ext cx="3020834"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graph is colorable if and only if at least one of the three literals is green.</a:t>
            </a:r>
          </a:p>
        </p:txBody>
      </p:sp>
    </p:spTree>
    <p:extLst>
      <p:ext uri="{BB962C8B-B14F-4D97-AF65-F5344CB8AC3E}">
        <p14:creationId xmlns:p14="http://schemas.microsoft.com/office/powerpoint/2010/main" val="33894581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263E178-B631-45B6-85FF-ADFF36FC5911}"/>
              </a:ext>
            </a:extLst>
          </p:cNvPr>
          <p:cNvSpPr/>
          <p:nvPr/>
        </p:nvSpPr>
        <p:spPr>
          <a:xfrm>
            <a:off x="7793601" y="5949696"/>
            <a:ext cx="1426464" cy="645028"/>
          </a:xfrm>
          <a:prstGeom prst="rect">
            <a:avLst/>
          </a:prstGeom>
          <a:solidFill>
            <a:schemeClr val="accent2">
              <a:alpha val="49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BDC916-843A-463F-8B1B-CC03204D1E57}"/>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8FD597FC-C752-43B4-9668-D641FED9794B}"/>
              </a:ext>
            </a:extLst>
          </p:cNvPr>
          <p:cNvSpPr>
            <a:spLocks noGrp="1"/>
          </p:cNvSpPr>
          <p:nvPr>
            <p:ph idx="1"/>
          </p:nvPr>
        </p:nvSpPr>
        <p:spPr>
          <a:xfrm>
            <a:off x="575240" y="1463857"/>
            <a:ext cx="11187258" cy="2242511"/>
          </a:xfrm>
        </p:spPr>
        <p:txBody>
          <a:bodyPr/>
          <a:lstStyle/>
          <a:p>
            <a:r>
              <a:rPr lang="en-US" dirty="0"/>
              <a:t>Make a vertex for every literal</a:t>
            </a:r>
          </a:p>
          <a:p>
            <a:r>
              <a:rPr lang="en-US" dirty="0"/>
              <a:t>Make one of those subgraphs for </a:t>
            </a:r>
            <a:r>
              <a:rPr lang="en-US" b="1" dirty="0"/>
              <a:t>every </a:t>
            </a:r>
            <a:r>
              <a:rPr lang="en-US" dirty="0"/>
              <a:t>clause</a:t>
            </a:r>
          </a:p>
          <a:p>
            <a:r>
              <a:rPr lang="en-US" dirty="0"/>
              <a:t>Make T,F, Dummy vertices and connect them as shown. </a:t>
            </a:r>
          </a:p>
          <a:p>
            <a:r>
              <a:rPr lang="en-US" dirty="0"/>
              <a:t>That’s your graph</a:t>
            </a:r>
          </a:p>
        </p:txBody>
      </p:sp>
      <p:sp>
        <p:nvSpPr>
          <p:cNvPr id="4" name="Oval 3">
            <a:extLst>
              <a:ext uri="{FF2B5EF4-FFF2-40B4-BE49-F238E27FC236}">
                <a16:creationId xmlns:a16="http://schemas.microsoft.com/office/drawing/2014/main" id="{FFD98942-7F33-4960-8D8D-5C5A44AC30C8}"/>
              </a:ext>
            </a:extLst>
          </p:cNvPr>
          <p:cNvSpPr/>
          <p:nvPr/>
        </p:nvSpPr>
        <p:spPr>
          <a:xfrm>
            <a:off x="5498592" y="4523232"/>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5" name="Oval 4">
            <a:extLst>
              <a:ext uri="{FF2B5EF4-FFF2-40B4-BE49-F238E27FC236}">
                <a16:creationId xmlns:a16="http://schemas.microsoft.com/office/drawing/2014/main" id="{D028F43F-B101-4982-AB93-764269FF9862}"/>
              </a:ext>
            </a:extLst>
          </p:cNvPr>
          <p:cNvSpPr/>
          <p:nvPr/>
        </p:nvSpPr>
        <p:spPr>
          <a:xfrm>
            <a:off x="5108448" y="5211263"/>
            <a:ext cx="365760" cy="36576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T</a:t>
            </a:r>
          </a:p>
        </p:txBody>
      </p:sp>
      <p:sp>
        <p:nvSpPr>
          <p:cNvPr id="6" name="Oval 5">
            <a:extLst>
              <a:ext uri="{FF2B5EF4-FFF2-40B4-BE49-F238E27FC236}">
                <a16:creationId xmlns:a16="http://schemas.microsoft.com/office/drawing/2014/main" id="{3F6D3DEC-8BFE-4CFF-94BB-378327E45A9A}"/>
              </a:ext>
            </a:extLst>
          </p:cNvPr>
          <p:cNvSpPr/>
          <p:nvPr/>
        </p:nvSpPr>
        <p:spPr>
          <a:xfrm>
            <a:off x="5913120" y="5211263"/>
            <a:ext cx="365760" cy="3657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F</a:t>
            </a:r>
          </a:p>
        </p:txBody>
      </p: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87453914-7D22-48D0-A811-C579D625A629}"/>
                  </a:ext>
                </a:extLst>
              </p:cNvPr>
              <p:cNvSpPr/>
              <p:nvPr/>
            </p:nvSpPr>
            <p:spPr>
              <a:xfrm>
                <a:off x="1719865"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cs typeface="Segoe UI Semilight" panose="020B0402040204020203" pitchFamily="34" charset="0"/>
                            </a:rPr>
                          </m:ctrlPr>
                        </m:sSubPr>
                        <m:e>
                          <m:r>
                            <a:rPr lang="en-US" i="1" dirty="0" smtClean="0">
                              <a:solidFill>
                                <a:schemeClr val="tx1"/>
                              </a:solidFill>
                              <a:latin typeface="Cambria Math" panose="02040503050406030204" pitchFamily="18" charset="0"/>
                              <a:cs typeface="Segoe UI Semilight" panose="020B0402040204020203" pitchFamily="34" charset="0"/>
                            </a:rPr>
                            <m:t>𝑥</m:t>
                          </m:r>
                        </m:e>
                        <m:sub>
                          <m:r>
                            <a:rPr lang="en-US" i="1" dirty="0" smtClean="0">
                              <a:solidFill>
                                <a:schemeClr val="tx1"/>
                              </a:solidFill>
                              <a:latin typeface="Cambria Math" panose="02040503050406030204" pitchFamily="18" charset="0"/>
                              <a:cs typeface="Segoe UI Semilight" panose="020B0402040204020203" pitchFamily="34" charset="0"/>
                            </a:rPr>
                            <m:t>1</m:t>
                          </m:r>
                        </m:sub>
                      </m:sSub>
                    </m:oMath>
                  </m:oMathPara>
                </a14:m>
                <a:endParaRPr lang="en-US"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7" name="Oval 6">
                <a:extLst>
                  <a:ext uri="{FF2B5EF4-FFF2-40B4-BE49-F238E27FC236}">
                    <a16:creationId xmlns:a16="http://schemas.microsoft.com/office/drawing/2014/main" id="{87453914-7D22-48D0-A811-C579D625A629}"/>
                  </a:ext>
                </a:extLst>
              </p:cNvPr>
              <p:cNvSpPr>
                <a:spLocks noRot="1" noChangeAspect="1" noMove="1" noResize="1" noEditPoints="1" noAdjustHandles="1" noChangeArrowheads="1" noChangeShapeType="1" noTextEdit="1"/>
              </p:cNvSpPr>
              <p:nvPr/>
            </p:nvSpPr>
            <p:spPr>
              <a:xfrm>
                <a:off x="1719865" y="6107375"/>
                <a:ext cx="365760" cy="365760"/>
              </a:xfrm>
              <a:prstGeom prst="ellipse">
                <a:avLst/>
              </a:prstGeom>
              <a:blipFill>
                <a:blip r:embed="rId2"/>
                <a:stretch>
                  <a:fillRect l="-31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162C5939-D93C-4565-AA99-325F6B83A15F}"/>
                  </a:ext>
                </a:extLst>
              </p:cNvPr>
              <p:cNvSpPr/>
              <p:nvPr/>
            </p:nvSpPr>
            <p:spPr>
              <a:xfrm>
                <a:off x="2335561"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dirty="0" smtClean="0">
                              <a:solidFill>
                                <a:schemeClr val="tx1"/>
                              </a:solidFill>
                              <a:latin typeface="Cambria Math" panose="02040503050406030204" pitchFamily="18" charset="0"/>
                              <a:cs typeface="Segoe UI Semilight" panose="020B0402040204020203" pitchFamily="34" charset="0"/>
                            </a:rPr>
                          </m:ctrlPr>
                        </m:sSubPr>
                        <m:e>
                          <m:r>
                            <a:rPr lang="en-US" sz="1600" b="0" i="1" dirty="0" smtClean="0">
                              <a:solidFill>
                                <a:schemeClr val="tx1"/>
                              </a:solidFill>
                              <a:latin typeface="Cambria Math" panose="02040503050406030204" pitchFamily="18" charset="0"/>
                              <a:cs typeface="Segoe UI Semilight" panose="020B0402040204020203" pitchFamily="34" charset="0"/>
                            </a:rPr>
                            <m:t>¬</m:t>
                          </m:r>
                          <m:r>
                            <a:rPr lang="en-US" sz="1600" i="1" dirty="0" smtClean="0">
                              <a:solidFill>
                                <a:schemeClr val="tx1"/>
                              </a:solidFill>
                              <a:latin typeface="Cambria Math" panose="02040503050406030204" pitchFamily="18" charset="0"/>
                              <a:cs typeface="Segoe UI Semilight" panose="020B0402040204020203" pitchFamily="34" charset="0"/>
                            </a:rPr>
                            <m:t>𝑥</m:t>
                          </m:r>
                        </m:e>
                        <m:sub>
                          <m:r>
                            <a:rPr lang="en-US" sz="1600" i="1" dirty="0" smtClean="0">
                              <a:solidFill>
                                <a:schemeClr val="tx1"/>
                              </a:solidFill>
                              <a:latin typeface="Cambria Math" panose="02040503050406030204" pitchFamily="18" charset="0"/>
                              <a:cs typeface="Segoe UI Semilight" panose="020B0402040204020203" pitchFamily="34" charset="0"/>
                            </a:rPr>
                            <m:t>1</m:t>
                          </m:r>
                        </m:sub>
                      </m:sSub>
                    </m:oMath>
                  </m:oMathPara>
                </a14:m>
                <a:endParaRPr lang="en-US" sz="16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8" name="Oval 7">
                <a:extLst>
                  <a:ext uri="{FF2B5EF4-FFF2-40B4-BE49-F238E27FC236}">
                    <a16:creationId xmlns:a16="http://schemas.microsoft.com/office/drawing/2014/main" id="{162C5939-D93C-4565-AA99-325F6B83A15F}"/>
                  </a:ext>
                </a:extLst>
              </p:cNvPr>
              <p:cNvSpPr>
                <a:spLocks noRot="1" noChangeAspect="1" noMove="1" noResize="1" noEditPoints="1" noAdjustHandles="1" noChangeArrowheads="1" noChangeShapeType="1" noTextEdit="1"/>
              </p:cNvSpPr>
              <p:nvPr/>
            </p:nvSpPr>
            <p:spPr>
              <a:xfrm>
                <a:off x="2335561" y="6107375"/>
                <a:ext cx="365760" cy="365760"/>
              </a:xfrm>
              <a:prstGeom prst="ellipse">
                <a:avLst/>
              </a:prstGeom>
              <a:blipFill>
                <a:blip r:embed="rId3"/>
                <a:stretch>
                  <a:fillRect l="-12698"/>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14D51F40-E6BD-4AE5-82E7-1206B28A6144}"/>
              </a:ext>
            </a:extLst>
          </p:cNvPr>
          <p:cNvSpPr/>
          <p:nvPr/>
        </p:nvSpPr>
        <p:spPr>
          <a:xfrm>
            <a:off x="1518697" y="5949696"/>
            <a:ext cx="1426464" cy="645028"/>
          </a:xfrm>
          <a:prstGeom prst="rect">
            <a:avLst/>
          </a:prstGeom>
          <a:solidFill>
            <a:schemeClr val="accent2">
              <a:alpha val="49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E2743DCB-6B6D-41DD-8796-D7C0A5F4CBEA}"/>
                  </a:ext>
                </a:extLst>
              </p:cNvPr>
              <p:cNvSpPr/>
              <p:nvPr/>
            </p:nvSpPr>
            <p:spPr>
              <a:xfrm>
                <a:off x="7994769"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cs typeface="Segoe UI Semilight" panose="020B0402040204020203" pitchFamily="34" charset="0"/>
                            </a:rPr>
                          </m:ctrlPr>
                        </m:sSubPr>
                        <m:e>
                          <m:r>
                            <a:rPr lang="en-US" i="1" dirty="0" smtClean="0">
                              <a:solidFill>
                                <a:schemeClr val="tx1"/>
                              </a:solidFill>
                              <a:latin typeface="Cambria Math" panose="02040503050406030204" pitchFamily="18" charset="0"/>
                              <a:cs typeface="Segoe UI Semilight" panose="020B0402040204020203" pitchFamily="34" charset="0"/>
                            </a:rPr>
                            <m:t>𝑥</m:t>
                          </m:r>
                        </m:e>
                        <m:sub>
                          <m:r>
                            <a:rPr lang="en-US" b="0" i="1" dirty="0" smtClean="0">
                              <a:solidFill>
                                <a:schemeClr val="tx1"/>
                              </a:solidFill>
                              <a:latin typeface="Cambria Math" panose="02040503050406030204" pitchFamily="18" charset="0"/>
                              <a:cs typeface="Segoe UI Semilight" panose="020B0402040204020203" pitchFamily="34" charset="0"/>
                            </a:rPr>
                            <m:t>𝑛</m:t>
                          </m:r>
                        </m:sub>
                      </m:sSub>
                    </m:oMath>
                  </m:oMathPara>
                </a14:m>
                <a:endParaRPr lang="en-US"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0" name="Oval 9">
                <a:extLst>
                  <a:ext uri="{FF2B5EF4-FFF2-40B4-BE49-F238E27FC236}">
                    <a16:creationId xmlns:a16="http://schemas.microsoft.com/office/drawing/2014/main" id="{E2743DCB-6B6D-41DD-8796-D7C0A5F4CBEA}"/>
                  </a:ext>
                </a:extLst>
              </p:cNvPr>
              <p:cNvSpPr>
                <a:spLocks noRot="1" noChangeAspect="1" noMove="1" noResize="1" noEditPoints="1" noAdjustHandles="1" noChangeArrowheads="1" noChangeShapeType="1" noTextEdit="1"/>
              </p:cNvSpPr>
              <p:nvPr/>
            </p:nvSpPr>
            <p:spPr>
              <a:xfrm>
                <a:off x="7994769" y="6107375"/>
                <a:ext cx="365760" cy="365760"/>
              </a:xfrm>
              <a:prstGeom prst="ellipse">
                <a:avLst/>
              </a:prstGeom>
              <a:blipFill>
                <a:blip r:embed="rId4"/>
                <a:stretch>
                  <a:fillRect l="-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6C646F5E-6E3E-4BD1-8867-967D922D01BB}"/>
                  </a:ext>
                </a:extLst>
              </p:cNvPr>
              <p:cNvSpPr/>
              <p:nvPr/>
            </p:nvSpPr>
            <p:spPr>
              <a:xfrm>
                <a:off x="8610465"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dirty="0" smtClean="0">
                              <a:solidFill>
                                <a:schemeClr val="tx1"/>
                              </a:solidFill>
                              <a:latin typeface="Cambria Math" panose="02040503050406030204" pitchFamily="18" charset="0"/>
                              <a:cs typeface="Segoe UI Semilight" panose="020B0402040204020203" pitchFamily="34" charset="0"/>
                            </a:rPr>
                          </m:ctrlPr>
                        </m:sSubPr>
                        <m:e>
                          <m:r>
                            <a:rPr lang="en-US" sz="1600" b="0" i="1" dirty="0" smtClean="0">
                              <a:solidFill>
                                <a:schemeClr val="tx1"/>
                              </a:solidFill>
                              <a:latin typeface="Cambria Math" panose="02040503050406030204" pitchFamily="18" charset="0"/>
                              <a:cs typeface="Segoe UI Semilight" panose="020B0402040204020203" pitchFamily="34" charset="0"/>
                            </a:rPr>
                            <m:t>¬</m:t>
                          </m:r>
                          <m:r>
                            <a:rPr lang="en-US" sz="1600" i="1" dirty="0" smtClean="0">
                              <a:solidFill>
                                <a:schemeClr val="tx1"/>
                              </a:solidFill>
                              <a:latin typeface="Cambria Math" panose="02040503050406030204" pitchFamily="18" charset="0"/>
                              <a:cs typeface="Segoe UI Semilight" panose="020B0402040204020203" pitchFamily="34" charset="0"/>
                            </a:rPr>
                            <m:t>𝑥</m:t>
                          </m:r>
                        </m:e>
                        <m:sub>
                          <m:r>
                            <a:rPr lang="en-US" sz="1600" b="0" i="1" dirty="0" smtClean="0">
                              <a:solidFill>
                                <a:schemeClr val="tx1"/>
                              </a:solidFill>
                              <a:latin typeface="Cambria Math" panose="02040503050406030204" pitchFamily="18" charset="0"/>
                              <a:cs typeface="Segoe UI Semilight" panose="020B0402040204020203" pitchFamily="34" charset="0"/>
                            </a:rPr>
                            <m:t>𝑛</m:t>
                          </m:r>
                        </m:sub>
                      </m:sSub>
                    </m:oMath>
                  </m:oMathPara>
                </a14:m>
                <a:endParaRPr lang="en-US" sz="16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1" name="Oval 10">
                <a:extLst>
                  <a:ext uri="{FF2B5EF4-FFF2-40B4-BE49-F238E27FC236}">
                    <a16:creationId xmlns:a16="http://schemas.microsoft.com/office/drawing/2014/main" id="{6C646F5E-6E3E-4BD1-8867-967D922D01BB}"/>
                  </a:ext>
                </a:extLst>
              </p:cNvPr>
              <p:cNvSpPr>
                <a:spLocks noRot="1" noChangeAspect="1" noMove="1" noResize="1" noEditPoints="1" noAdjustHandles="1" noChangeArrowheads="1" noChangeShapeType="1" noTextEdit="1"/>
              </p:cNvSpPr>
              <p:nvPr/>
            </p:nvSpPr>
            <p:spPr>
              <a:xfrm>
                <a:off x="8610465" y="6107375"/>
                <a:ext cx="365760" cy="365760"/>
              </a:xfrm>
              <a:prstGeom prst="ellipse">
                <a:avLst/>
              </a:prstGeom>
              <a:blipFill>
                <a:blip r:embed="rId5"/>
                <a:stretch>
                  <a:fillRect l="-14286"/>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A03208D0-00AC-4C94-815B-69ECC54F6E44}"/>
              </a:ext>
            </a:extLst>
          </p:cNvPr>
          <p:cNvGrpSpPr/>
          <p:nvPr/>
        </p:nvGrpSpPr>
        <p:grpSpPr>
          <a:xfrm>
            <a:off x="7957685" y="3356598"/>
            <a:ext cx="805688" cy="699540"/>
            <a:chOff x="1819448" y="1011692"/>
            <a:chExt cx="4555577" cy="3955387"/>
          </a:xfrm>
        </p:grpSpPr>
        <p:sp>
          <p:nvSpPr>
            <p:cNvPr id="13" name="Oval 12">
              <a:extLst>
                <a:ext uri="{FF2B5EF4-FFF2-40B4-BE49-F238E27FC236}">
                  <a16:creationId xmlns:a16="http://schemas.microsoft.com/office/drawing/2014/main" id="{0AEDE784-4497-47DC-A6C2-881C51AA4499}"/>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4" name="Oval 13">
              <a:extLst>
                <a:ext uri="{FF2B5EF4-FFF2-40B4-BE49-F238E27FC236}">
                  <a16:creationId xmlns:a16="http://schemas.microsoft.com/office/drawing/2014/main" id="{546F6807-CCFF-409F-9690-214157D3A045}"/>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5" name="Oval 14">
              <a:extLst>
                <a:ext uri="{FF2B5EF4-FFF2-40B4-BE49-F238E27FC236}">
                  <a16:creationId xmlns:a16="http://schemas.microsoft.com/office/drawing/2014/main" id="{518965B7-953D-424D-9FF2-94E4C74781E3}"/>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6" name="Oval 15">
              <a:extLst>
                <a:ext uri="{FF2B5EF4-FFF2-40B4-BE49-F238E27FC236}">
                  <a16:creationId xmlns:a16="http://schemas.microsoft.com/office/drawing/2014/main" id="{FEA5DCF1-2F71-400F-9711-4EA05E936119}"/>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7" name="Straight Connector 16">
              <a:extLst>
                <a:ext uri="{FF2B5EF4-FFF2-40B4-BE49-F238E27FC236}">
                  <a16:creationId xmlns:a16="http://schemas.microsoft.com/office/drawing/2014/main" id="{CE97117A-1414-4A44-9447-44AC1AE79FDB}"/>
                </a:ext>
              </a:extLst>
            </p:cNvPr>
            <p:cNvCxnSpPr>
              <a:cxnSpLocks/>
              <a:stCxn id="16" idx="4"/>
              <a:endCxn id="14"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8E2496-4036-4BEE-884C-DC9CDE4BC813}"/>
                </a:ext>
              </a:extLst>
            </p:cNvPr>
            <p:cNvCxnSpPr>
              <a:cxnSpLocks/>
              <a:stCxn id="15" idx="4"/>
              <a:endCxn id="16"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8B39A8-8C6C-448B-A9F0-A4C67B88EB13}"/>
                </a:ext>
              </a:extLst>
            </p:cNvPr>
            <p:cNvCxnSpPr>
              <a:cxnSpLocks/>
              <a:stCxn id="13" idx="7"/>
              <a:endCxn id="15"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5CCC6560-540E-48C0-B9B1-16EE3E57A1FB}"/>
              </a:ext>
            </a:extLst>
          </p:cNvPr>
          <p:cNvSpPr/>
          <p:nvPr/>
        </p:nvSpPr>
        <p:spPr>
          <a:xfrm>
            <a:off x="7726017" y="3171501"/>
            <a:ext cx="1345096" cy="1122203"/>
          </a:xfrm>
          <a:prstGeom prst="rect">
            <a:avLst/>
          </a:prstGeom>
          <a:solidFill>
            <a:schemeClr val="accent1">
              <a:alpha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63BD0BA-8954-4196-975F-12F953F6277C}"/>
                  </a:ext>
                </a:extLst>
              </p:cNvPr>
              <p:cNvSpPr txBox="1"/>
              <p:nvPr/>
            </p:nvSpPr>
            <p:spPr>
              <a:xfrm>
                <a:off x="7726017" y="3967732"/>
                <a:ext cx="4084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𝑚</m:t>
                          </m:r>
                        </m:sub>
                      </m:sSub>
                    </m:oMath>
                  </m:oMathPara>
                </a14:m>
                <a:endParaRPr lang="en-US" dirty="0"/>
              </a:p>
            </p:txBody>
          </p:sp>
        </mc:Choice>
        <mc:Fallback xmlns="">
          <p:sp>
            <p:nvSpPr>
              <p:cNvPr id="25" name="TextBox 24">
                <a:extLst>
                  <a:ext uri="{FF2B5EF4-FFF2-40B4-BE49-F238E27FC236}">
                    <a16:creationId xmlns:a16="http://schemas.microsoft.com/office/drawing/2014/main" id="{963BD0BA-8954-4196-975F-12F953F6277C}"/>
                  </a:ext>
                </a:extLst>
              </p:cNvPr>
              <p:cNvSpPr txBox="1">
                <a:spLocks noRot="1" noChangeAspect="1" noMove="1" noResize="1" noEditPoints="1" noAdjustHandles="1" noChangeArrowheads="1" noChangeShapeType="1" noTextEdit="1"/>
              </p:cNvSpPr>
              <p:nvPr/>
            </p:nvSpPr>
            <p:spPr>
              <a:xfrm>
                <a:off x="7726017" y="3967732"/>
                <a:ext cx="408480" cy="369332"/>
              </a:xfrm>
              <a:prstGeom prst="rect">
                <a:avLst/>
              </a:prstGeom>
              <a:blipFill>
                <a:blip r:embed="rId6"/>
                <a:stretch>
                  <a:fillRect r="-447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6EB37938-A695-44C5-8C8C-F4061A80A4E7}"/>
              </a:ext>
            </a:extLst>
          </p:cNvPr>
          <p:cNvGrpSpPr/>
          <p:nvPr/>
        </p:nvGrpSpPr>
        <p:grpSpPr>
          <a:xfrm>
            <a:off x="3921204" y="3365349"/>
            <a:ext cx="805688" cy="699540"/>
            <a:chOff x="1819448" y="1011692"/>
            <a:chExt cx="4555577" cy="3955387"/>
          </a:xfrm>
        </p:grpSpPr>
        <p:sp>
          <p:nvSpPr>
            <p:cNvPr id="27" name="Oval 26">
              <a:extLst>
                <a:ext uri="{FF2B5EF4-FFF2-40B4-BE49-F238E27FC236}">
                  <a16:creationId xmlns:a16="http://schemas.microsoft.com/office/drawing/2014/main" id="{5FCE07C3-6F3D-4F87-9BE2-52C9E171A6FB}"/>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28" name="Oval 27">
              <a:extLst>
                <a:ext uri="{FF2B5EF4-FFF2-40B4-BE49-F238E27FC236}">
                  <a16:creationId xmlns:a16="http://schemas.microsoft.com/office/drawing/2014/main" id="{8EA4C4E3-2969-4502-B2A1-52920E93C3C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29" name="Oval 28">
              <a:extLst>
                <a:ext uri="{FF2B5EF4-FFF2-40B4-BE49-F238E27FC236}">
                  <a16:creationId xmlns:a16="http://schemas.microsoft.com/office/drawing/2014/main" id="{C584BF11-5A6A-4865-BE13-683D5E0A0BCB}"/>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30" name="Oval 29">
              <a:extLst>
                <a:ext uri="{FF2B5EF4-FFF2-40B4-BE49-F238E27FC236}">
                  <a16:creationId xmlns:a16="http://schemas.microsoft.com/office/drawing/2014/main" id="{A9EFC546-D583-4E7A-9211-6561B94B5EF1}"/>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D7214F33-45E7-4A99-9E0A-8E4B707B3CC8}"/>
                </a:ext>
              </a:extLst>
            </p:cNvPr>
            <p:cNvCxnSpPr>
              <a:cxnSpLocks/>
              <a:stCxn id="30" idx="4"/>
              <a:endCxn id="28"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62B491-86A4-492B-B784-64BDD006CD1D}"/>
                </a:ext>
              </a:extLst>
            </p:cNvPr>
            <p:cNvCxnSpPr>
              <a:cxnSpLocks/>
              <a:stCxn id="29"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87B43E-19D2-486C-821D-D7DFB8C4A88D}"/>
                </a:ext>
              </a:extLst>
            </p:cNvPr>
            <p:cNvCxnSpPr>
              <a:cxnSpLocks/>
              <a:stCxn id="27" idx="7"/>
              <a:endCxn id="29"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B641CC3C-2250-416D-BD13-7F2B2B411ED4}"/>
              </a:ext>
            </a:extLst>
          </p:cNvPr>
          <p:cNvSpPr/>
          <p:nvPr/>
        </p:nvSpPr>
        <p:spPr>
          <a:xfrm>
            <a:off x="3689536" y="3180252"/>
            <a:ext cx="1345096" cy="1122203"/>
          </a:xfrm>
          <a:prstGeom prst="rect">
            <a:avLst/>
          </a:prstGeom>
          <a:solidFill>
            <a:schemeClr val="accent1">
              <a:alpha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9D27435-7EEB-48EC-9CAC-EF94B9C8A9CF}"/>
                  </a:ext>
                </a:extLst>
              </p:cNvPr>
              <p:cNvSpPr txBox="1"/>
              <p:nvPr/>
            </p:nvSpPr>
            <p:spPr>
              <a:xfrm>
                <a:off x="3689536" y="3976483"/>
                <a:ext cx="4084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m:oMathPara>
                </a14:m>
                <a:endParaRPr lang="en-US" dirty="0"/>
              </a:p>
            </p:txBody>
          </p:sp>
        </mc:Choice>
        <mc:Fallback xmlns="">
          <p:sp>
            <p:nvSpPr>
              <p:cNvPr id="35" name="TextBox 34">
                <a:extLst>
                  <a:ext uri="{FF2B5EF4-FFF2-40B4-BE49-F238E27FC236}">
                    <a16:creationId xmlns:a16="http://schemas.microsoft.com/office/drawing/2014/main" id="{F9D27435-7EEB-48EC-9CAC-EF94B9C8A9CF}"/>
                  </a:ext>
                </a:extLst>
              </p:cNvPr>
              <p:cNvSpPr txBox="1">
                <a:spLocks noRot="1" noChangeAspect="1" noMove="1" noResize="1" noEditPoints="1" noAdjustHandles="1" noChangeArrowheads="1" noChangeShapeType="1" noTextEdit="1"/>
              </p:cNvSpPr>
              <p:nvPr/>
            </p:nvSpPr>
            <p:spPr>
              <a:xfrm>
                <a:off x="3689536" y="3976483"/>
                <a:ext cx="408480" cy="369332"/>
              </a:xfrm>
              <a:prstGeom prst="rect">
                <a:avLst/>
              </a:prstGeom>
              <a:blipFill>
                <a:blip r:embed="rId7"/>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1232B52D-B9A8-4611-8A02-F0688CA908E2}"/>
              </a:ext>
            </a:extLst>
          </p:cNvPr>
          <p:cNvSpPr txBox="1"/>
          <p:nvPr/>
        </p:nvSpPr>
        <p:spPr>
          <a:xfrm>
            <a:off x="5589913" y="2638147"/>
            <a:ext cx="1549046" cy="1631216"/>
          </a:xfrm>
          <a:prstGeom prst="rect">
            <a:avLst/>
          </a:prstGeom>
          <a:noFill/>
        </p:spPr>
        <p:txBody>
          <a:bodyPr wrap="square" rtlCol="0">
            <a:spAutoFit/>
          </a:bodyPr>
          <a:lstStyle/>
          <a:p>
            <a:r>
              <a:rPr lang="en-US" sz="10000" dirty="0"/>
              <a:t>…</a:t>
            </a:r>
          </a:p>
        </p:txBody>
      </p:sp>
      <p:sp>
        <p:nvSpPr>
          <p:cNvPr id="37" name="TextBox 36">
            <a:extLst>
              <a:ext uri="{FF2B5EF4-FFF2-40B4-BE49-F238E27FC236}">
                <a16:creationId xmlns:a16="http://schemas.microsoft.com/office/drawing/2014/main" id="{6EAF55FA-5CE5-4090-81EE-1B5DBED2367F}"/>
              </a:ext>
            </a:extLst>
          </p:cNvPr>
          <p:cNvSpPr txBox="1"/>
          <p:nvPr/>
        </p:nvSpPr>
        <p:spPr>
          <a:xfrm>
            <a:off x="5004816" y="5071872"/>
            <a:ext cx="1549046" cy="1631216"/>
          </a:xfrm>
          <a:prstGeom prst="rect">
            <a:avLst/>
          </a:prstGeom>
          <a:noFill/>
        </p:spPr>
        <p:txBody>
          <a:bodyPr wrap="square" rtlCol="0">
            <a:spAutoFit/>
          </a:bodyPr>
          <a:lstStyle/>
          <a:p>
            <a:r>
              <a:rPr lang="en-US" sz="10000" dirty="0"/>
              <a:t>…</a:t>
            </a:r>
          </a:p>
        </p:txBody>
      </p:sp>
      <p:cxnSp>
        <p:nvCxnSpPr>
          <p:cNvPr id="45" name="Straight Connector 44">
            <a:extLst>
              <a:ext uri="{FF2B5EF4-FFF2-40B4-BE49-F238E27FC236}">
                <a16:creationId xmlns:a16="http://schemas.microsoft.com/office/drawing/2014/main" id="{E135BB01-252B-47CA-8796-39EA2C848839}"/>
              </a:ext>
            </a:extLst>
          </p:cNvPr>
          <p:cNvCxnSpPr>
            <a:stCxn id="4" idx="2"/>
          </p:cNvCxnSpPr>
          <p:nvPr/>
        </p:nvCxnSpPr>
        <p:spPr>
          <a:xfrm flipH="1">
            <a:off x="1947101" y="4706112"/>
            <a:ext cx="3551491" cy="140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345EDB6-9346-443A-9A79-EAA6C7448F2F}"/>
              </a:ext>
            </a:extLst>
          </p:cNvPr>
          <p:cNvCxnSpPr>
            <a:stCxn id="4" idx="2"/>
          </p:cNvCxnSpPr>
          <p:nvPr/>
        </p:nvCxnSpPr>
        <p:spPr>
          <a:xfrm flipH="1">
            <a:off x="2623930" y="4706112"/>
            <a:ext cx="2874662" cy="1438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7E51E3E-DB08-4D6C-A658-D4D21BD7FE7A}"/>
              </a:ext>
            </a:extLst>
          </p:cNvPr>
          <p:cNvCxnSpPr>
            <a:stCxn id="4" idx="6"/>
          </p:cNvCxnSpPr>
          <p:nvPr/>
        </p:nvCxnSpPr>
        <p:spPr>
          <a:xfrm>
            <a:off x="5864352" y="4706112"/>
            <a:ext cx="2181739" cy="1438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8F203B5-96E1-4637-904D-3ACE433B155D}"/>
              </a:ext>
            </a:extLst>
          </p:cNvPr>
          <p:cNvCxnSpPr>
            <a:stCxn id="4" idx="6"/>
            <a:endCxn id="11" idx="1"/>
          </p:cNvCxnSpPr>
          <p:nvPr/>
        </p:nvCxnSpPr>
        <p:spPr>
          <a:xfrm>
            <a:off x="5864352" y="4706112"/>
            <a:ext cx="2799677" cy="1454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EAB54A4-096B-4559-A474-842ABFB19DF9}"/>
              </a:ext>
            </a:extLst>
          </p:cNvPr>
          <p:cNvCxnSpPr>
            <a:stCxn id="4" idx="3"/>
            <a:endCxn id="5" idx="0"/>
          </p:cNvCxnSpPr>
          <p:nvPr/>
        </p:nvCxnSpPr>
        <p:spPr>
          <a:xfrm flipH="1">
            <a:off x="5291328" y="4835428"/>
            <a:ext cx="260828" cy="375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347D21B-E534-4C4A-9A2E-1C3F3D56327B}"/>
              </a:ext>
            </a:extLst>
          </p:cNvPr>
          <p:cNvCxnSpPr>
            <a:stCxn id="5" idx="6"/>
            <a:endCxn id="6" idx="2"/>
          </p:cNvCxnSpPr>
          <p:nvPr/>
        </p:nvCxnSpPr>
        <p:spPr>
          <a:xfrm>
            <a:off x="5474208" y="5394143"/>
            <a:ext cx="438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4B44185-50CB-4803-B96B-E7032D3ACCC6}"/>
              </a:ext>
            </a:extLst>
          </p:cNvPr>
          <p:cNvCxnSpPr>
            <a:stCxn id="6" idx="0"/>
            <a:endCxn id="4" idx="5"/>
          </p:cNvCxnSpPr>
          <p:nvPr/>
        </p:nvCxnSpPr>
        <p:spPr>
          <a:xfrm flipH="1" flipV="1">
            <a:off x="5810788" y="4835428"/>
            <a:ext cx="285212" cy="375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A71320-0442-46B8-B784-D469836544AA}"/>
              </a:ext>
            </a:extLst>
          </p:cNvPr>
          <p:cNvCxnSpPr>
            <a:stCxn id="5" idx="0"/>
          </p:cNvCxnSpPr>
          <p:nvPr/>
        </p:nvCxnSpPr>
        <p:spPr>
          <a:xfrm flipH="1" flipV="1">
            <a:off x="4061261" y="3901023"/>
            <a:ext cx="1230067" cy="131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CF68AF-0AC9-4CC6-935E-9F7333CA0EF3}"/>
              </a:ext>
            </a:extLst>
          </p:cNvPr>
          <p:cNvCxnSpPr>
            <a:stCxn id="5" idx="0"/>
          </p:cNvCxnSpPr>
          <p:nvPr/>
        </p:nvCxnSpPr>
        <p:spPr>
          <a:xfrm flipV="1">
            <a:off x="5291328" y="3849164"/>
            <a:ext cx="2691782" cy="1362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9CD66A6-B0BE-4E75-9FCB-7D185FCAD988}"/>
              </a:ext>
            </a:extLst>
          </p:cNvPr>
          <p:cNvCxnSpPr>
            <a:stCxn id="5" idx="0"/>
          </p:cNvCxnSpPr>
          <p:nvPr/>
        </p:nvCxnSpPr>
        <p:spPr>
          <a:xfrm flipH="1" flipV="1">
            <a:off x="4638289" y="4075152"/>
            <a:ext cx="653039" cy="1136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CFD010A-5CB5-467A-8855-549619E99ADC}"/>
              </a:ext>
            </a:extLst>
          </p:cNvPr>
          <p:cNvCxnSpPr>
            <a:stCxn id="5" idx="0"/>
          </p:cNvCxnSpPr>
          <p:nvPr/>
        </p:nvCxnSpPr>
        <p:spPr>
          <a:xfrm flipV="1">
            <a:off x="5291328" y="4064888"/>
            <a:ext cx="3352986" cy="114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34F7E11-D9F2-4BC0-AAA8-0D74617AFCC5}"/>
              </a:ext>
            </a:extLst>
          </p:cNvPr>
          <p:cNvCxnSpPr>
            <a:stCxn id="6" idx="1"/>
          </p:cNvCxnSpPr>
          <p:nvPr/>
        </p:nvCxnSpPr>
        <p:spPr>
          <a:xfrm flipH="1" flipV="1">
            <a:off x="4703832" y="3771635"/>
            <a:ext cx="1262852" cy="1493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82DC7E8-078D-4EBC-B67C-C4D181613CD3}"/>
              </a:ext>
            </a:extLst>
          </p:cNvPr>
          <p:cNvCxnSpPr/>
          <p:nvPr/>
        </p:nvCxnSpPr>
        <p:spPr>
          <a:xfrm flipV="1">
            <a:off x="6220843" y="3799534"/>
            <a:ext cx="2415306" cy="14117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774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lstStyle/>
          <a:p>
            <a:r>
              <a:rPr lang="en-US" dirty="0"/>
              <a:t>If there is a satisfying assignment, then the graph is 3-colorable.</a:t>
            </a:r>
          </a:p>
        </p:txBody>
      </p:sp>
    </p:spTree>
    <p:extLst>
      <p:ext uri="{BB962C8B-B14F-4D97-AF65-F5344CB8AC3E}">
        <p14:creationId xmlns:p14="http://schemas.microsoft.com/office/powerpoint/2010/main" val="1263020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lstStyle/>
          <a:p>
            <a:r>
              <a:rPr lang="en-US" dirty="0"/>
              <a:t>If there is a satisfying assignment, then the graph is 3-colorable.</a:t>
            </a:r>
          </a:p>
          <a:p>
            <a:endParaRPr lang="en-US" dirty="0"/>
          </a:p>
          <a:p>
            <a:r>
              <a:rPr lang="en-US" dirty="0"/>
              <a:t>Consider a satisfying assignment. Assign all true literals and T to be green, assign all false literals and F to be red, assign D to be blue.</a:t>
            </a:r>
          </a:p>
          <a:p>
            <a:r>
              <a:rPr lang="en-US" dirty="0"/>
              <a:t>Now consider the clause gadgets. We saw that if at least one literal vertex is green, we can color the remaining vertices via case analysis. Since we have a satisfying assignment, each clause gadget has a green colored node, so we can complete the coloring. This is a 3-coloring of the full graph.</a:t>
            </a:r>
          </a:p>
        </p:txBody>
      </p:sp>
    </p:spTree>
    <p:extLst>
      <p:ext uri="{BB962C8B-B14F-4D97-AF65-F5344CB8AC3E}">
        <p14:creationId xmlns:p14="http://schemas.microsoft.com/office/powerpoint/2010/main" val="2337242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lstStyle/>
          <a:p>
            <a:r>
              <a:rPr lang="en-US" dirty="0"/>
              <a:t>If the graph is 3-colorable, then there must be a satisfying assignment</a:t>
            </a:r>
          </a:p>
        </p:txBody>
      </p:sp>
    </p:spTree>
    <p:extLst>
      <p:ext uri="{BB962C8B-B14F-4D97-AF65-F5344CB8AC3E}">
        <p14:creationId xmlns:p14="http://schemas.microsoft.com/office/powerpoint/2010/main" val="1759675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normAutofit lnSpcReduction="10000"/>
              </a:bodyPr>
              <a:lstStyle/>
              <a:p>
                <a:r>
                  <a:rPr lang="en-US" dirty="0"/>
                  <a:t>If the graph is 3-colorable, then there must be a satisfying assignment.</a:t>
                </a:r>
              </a:p>
              <a:p>
                <a:r>
                  <a:rPr lang="en-US" dirty="0"/>
                  <a:t>Consider a valid 3-coloring. The three vertices </a:t>
                </a:r>
                <a:r>
                  <a:rPr lang="en-US" dirty="0">
                    <a:latin typeface="Courier New" panose="02070309020205020404" pitchFamily="49" charset="0"/>
                    <a:cs typeface="Courier New" panose="02070309020205020404" pitchFamily="49" charset="0"/>
                  </a:rPr>
                  <a:t>T,F</a:t>
                </a:r>
                <a:r>
                  <a:rPr lang="en-US" dirty="0"/>
                  <a:t>,D all must have different colors (since they are all adjacent). Call </a:t>
                </a:r>
                <a:r>
                  <a:rPr lang="en-US" dirty="0">
                    <a:latin typeface="Courier New" panose="02070309020205020404" pitchFamily="49" charset="0"/>
                    <a:cs typeface="Courier New" panose="02070309020205020404" pitchFamily="49" charset="0"/>
                  </a:rPr>
                  <a:t>T</a:t>
                </a:r>
                <a:r>
                  <a:rPr lang="en-US" dirty="0"/>
                  <a:t>’s color “green”, </a:t>
                </a:r>
                <a:r>
                  <a:rPr lang="en-US" dirty="0">
                    <a:latin typeface="Courier New" panose="02070309020205020404" pitchFamily="49" charset="0"/>
                    <a:cs typeface="Courier New" panose="02070309020205020404" pitchFamily="49" charset="0"/>
                  </a:rPr>
                  <a:t>F</a:t>
                </a:r>
                <a:r>
                  <a:rPr lang="en-US" dirty="0"/>
                  <a:t>’s “red” and D’s “blue.” Since we put edges between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and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literals always get opposite colors, and since all are attached to D each gets red or green. Observe that every gadget is properly colored (as we colored the full graph), thus by our case analysis, each gadget must have at least one green vertex among the three literals. Set the variables to be true if their vertex is green and false if red (since we put edges between opposites this is consistent). Since each clause has a green vertex, every clause has a true literal and the assignment is satisfying for the 3-SAT instance.</a:t>
                </a:r>
              </a:p>
            </p:txBody>
          </p:sp>
        </mc:Choice>
        <mc:Fallback xmlns="">
          <p:sp>
            <p:nvSpPr>
              <p:cNvPr id="3" name="Content Placeholder 2">
                <a:extLst>
                  <a:ext uri="{FF2B5EF4-FFF2-40B4-BE49-F238E27FC236}">
                    <a16:creationId xmlns:a16="http://schemas.microsoft.com/office/drawing/2014/main" id="{24158073-5852-4B5D-A688-E9789B5BE131}"/>
                  </a:ext>
                </a:extLst>
              </p:cNvPr>
              <p:cNvSpPr>
                <a:spLocks noGrp="1" noRot="1" noChangeAspect="1" noMove="1" noResize="1" noEditPoints="1" noAdjustHandles="1" noChangeArrowheads="1" noChangeShapeType="1" noTextEdit="1"/>
              </p:cNvSpPr>
              <p:nvPr>
                <p:ph idx="1"/>
              </p:nvPr>
            </p:nvSpPr>
            <p:spPr>
              <a:blipFill>
                <a:blip r:embed="rId2"/>
                <a:stretch>
                  <a:fillRect l="-708" t="-3019" r="-2288"/>
                </a:stretch>
              </a:blipFill>
            </p:spPr>
            <p:txBody>
              <a:bodyPr/>
              <a:lstStyle/>
              <a:p>
                <a:r>
                  <a:rPr lang="en-US">
                    <a:noFill/>
                  </a:rPr>
                  <a:t> </a:t>
                </a:r>
              </a:p>
            </p:txBody>
          </p:sp>
        </mc:Fallback>
      </mc:AlternateContent>
    </p:spTree>
    <p:extLst>
      <p:ext uri="{BB962C8B-B14F-4D97-AF65-F5344CB8AC3E}">
        <p14:creationId xmlns:p14="http://schemas.microsoft.com/office/powerpoint/2010/main" val="25214400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8AA3-9307-483B-9306-218B663FF14C}"/>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F6367548-F1C4-47A0-9612-B16D5941AC1D}"/>
              </a:ext>
            </a:extLst>
          </p:cNvPr>
          <p:cNvSpPr>
            <a:spLocks noGrp="1"/>
          </p:cNvSpPr>
          <p:nvPr>
            <p:ph idx="1"/>
          </p:nvPr>
        </p:nvSpPr>
        <p:spPr/>
        <p:txBody>
          <a:bodyPr/>
          <a:lstStyle/>
          <a:p>
            <a:r>
              <a:rPr lang="en-US" dirty="0"/>
              <a:t>The graph can be constructed in polynomial time.</a:t>
            </a:r>
          </a:p>
          <a:p>
            <a:r>
              <a:rPr lang="en-US" dirty="0"/>
              <a:t>There are a constant number of vertices per clause or variable of the SAT instance, and it’s a mechanical process to create the edges, so the total time is polynomial. We call the library only once, which is polynomial as well.</a:t>
            </a:r>
          </a:p>
        </p:txBody>
      </p:sp>
    </p:spTree>
    <p:extLst>
      <p:ext uri="{BB962C8B-B14F-4D97-AF65-F5344CB8AC3E}">
        <p14:creationId xmlns:p14="http://schemas.microsoft.com/office/powerpoint/2010/main" val="2550529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7124-C271-4090-9FF8-A07797264A36}"/>
              </a:ext>
            </a:extLst>
          </p:cNvPr>
          <p:cNvSpPr>
            <a:spLocks noGrp="1"/>
          </p:cNvSpPr>
          <p:nvPr>
            <p:ph type="title"/>
          </p:nvPr>
        </p:nvSpPr>
        <p:spPr/>
        <p:txBody>
          <a:bodyPr/>
          <a:lstStyle/>
          <a:p>
            <a:r>
              <a:rPr lang="en-US" dirty="0"/>
              <a:t>More Reduction Facts</a:t>
            </a:r>
          </a:p>
        </p:txBody>
      </p:sp>
      <p:sp>
        <p:nvSpPr>
          <p:cNvPr id="5" name="Text Placeholder 4">
            <a:extLst>
              <a:ext uri="{FF2B5EF4-FFF2-40B4-BE49-F238E27FC236}">
                <a16:creationId xmlns:a16="http://schemas.microsoft.com/office/drawing/2014/main" id="{BF884AD2-21D4-4EAA-98F4-EAF497B52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91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23DA-6FD1-46AB-BEA8-3446E2C0BD04}"/>
              </a:ext>
            </a:extLst>
          </p:cNvPr>
          <p:cNvSpPr>
            <a:spLocks noGrp="1"/>
          </p:cNvSpPr>
          <p:nvPr>
            <p:ph type="title"/>
          </p:nvPr>
        </p:nvSpPr>
        <p:spPr/>
        <p:txBody>
          <a:bodyPr/>
          <a:lstStyle/>
          <a:p>
            <a:r>
              <a:rPr lang="en-US" dirty="0"/>
              <a:t>Some New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C4BA5B-286E-4E3A-8D5B-FC2C70744245}"/>
                  </a:ext>
                </a:extLst>
              </p:cNvPr>
              <p:cNvSpPr>
                <a:spLocks noGrp="1"/>
              </p:cNvSpPr>
              <p:nvPr>
                <p:ph idx="1"/>
              </p:nvPr>
            </p:nvSpPr>
            <p:spPr/>
            <p:txBody>
              <a:bodyPr/>
              <a:lstStyle/>
              <a:p>
                <a:r>
                  <a:rPr lang="en-US" dirty="0"/>
                  <a:t>Here are some new problems. Are they in NP? </a:t>
                </a:r>
              </a:p>
              <a:p>
                <a:r>
                  <a:rPr lang="en-US" dirty="0"/>
                  <a:t>If they’re in NP, what is the “certificate” when the answer is yes?</a:t>
                </a:r>
              </a:p>
              <a:p>
                <a:endParaRPr lang="en-US" dirty="0"/>
              </a:p>
              <a:p>
                <a:r>
                  <a:rPr lang="en-US" dirty="0"/>
                  <a:t>COMPOSITE – given an integer </a:t>
                </a:r>
                <a14:m>
                  <m:oMath xmlns:m="http://schemas.openxmlformats.org/officeDocument/2006/math">
                    <m:r>
                      <a:rPr lang="en-US" b="0" i="1" smtClean="0">
                        <a:latin typeface="Cambria Math" panose="02040503050406030204" pitchFamily="18" charset="0"/>
                      </a:rPr>
                      <m:t>𝑛</m:t>
                    </m:r>
                  </m:oMath>
                </a14:m>
                <a:r>
                  <a:rPr lang="en-US" dirty="0"/>
                  <a:t> is it composite (i.e. not prime)?</a:t>
                </a:r>
              </a:p>
              <a:p>
                <a:r>
                  <a:rPr lang="en-US" dirty="0"/>
                  <a:t>MAX-FLOW – find a maximum flow in a graph.</a:t>
                </a:r>
              </a:p>
              <a:p>
                <a:r>
                  <a:rPr lang="en-US" dirty="0"/>
                  <a:t>VERTEX-COVER – given a graph </a:t>
                </a:r>
                <a14:m>
                  <m:oMath xmlns:m="http://schemas.openxmlformats.org/officeDocument/2006/math">
                    <m:r>
                      <a:rPr lang="en-US" b="0" i="1" smtClean="0">
                        <a:latin typeface="Cambria Math" panose="02040503050406030204" pitchFamily="18" charset="0"/>
                      </a:rPr>
                      <m:t>𝐺</m:t>
                    </m:r>
                  </m:oMath>
                </a14:m>
                <a:r>
                  <a:rPr lang="en-US" dirty="0"/>
                  <a:t> and an integer </a:t>
                </a:r>
                <a14:m>
                  <m:oMath xmlns:m="http://schemas.openxmlformats.org/officeDocument/2006/math">
                    <m:r>
                      <a:rPr lang="en-US" b="0" i="1" smtClean="0">
                        <a:latin typeface="Cambria Math" panose="02040503050406030204" pitchFamily="18" charset="0"/>
                      </a:rPr>
                      <m:t>𝑘</m:t>
                    </m:r>
                  </m:oMath>
                </a14:m>
                <a:r>
                  <a:rPr lang="en-US" dirty="0"/>
                  <a:t>, does </a:t>
                </a:r>
                <a14:m>
                  <m:oMath xmlns:m="http://schemas.openxmlformats.org/officeDocument/2006/math">
                    <m:r>
                      <a:rPr lang="en-US" b="0" i="1" smtClean="0">
                        <a:latin typeface="Cambria Math" panose="02040503050406030204" pitchFamily="18" charset="0"/>
                      </a:rPr>
                      <m:t>𝐺</m:t>
                    </m:r>
                  </m:oMath>
                </a14:m>
                <a:r>
                  <a:rPr lang="en-US" dirty="0"/>
                  <a:t> have a vertex cover of size at most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r>
                  <a:rPr lang="en-US" dirty="0"/>
                  <a:t>NON-3-Color – given a graph </a:t>
                </a:r>
                <a14:m>
                  <m:oMath xmlns:m="http://schemas.openxmlformats.org/officeDocument/2006/math">
                    <m:r>
                      <a:rPr lang="en-US" b="0" i="1" smtClean="0">
                        <a:latin typeface="Cambria Math" panose="02040503050406030204" pitchFamily="18" charset="0"/>
                      </a:rPr>
                      <m:t>𝐺</m:t>
                    </m:r>
                  </m:oMath>
                </a14:m>
                <a:r>
                  <a:rPr lang="en-US" dirty="0"/>
                  <a:t>, is it not 3-colorable?  </a:t>
                </a:r>
              </a:p>
            </p:txBody>
          </p:sp>
        </mc:Choice>
        <mc:Fallback xmlns="">
          <p:sp>
            <p:nvSpPr>
              <p:cNvPr id="3" name="Content Placeholder 2">
                <a:extLst>
                  <a:ext uri="{FF2B5EF4-FFF2-40B4-BE49-F238E27FC236}">
                    <a16:creationId xmlns:a16="http://schemas.microsoft.com/office/drawing/2014/main" id="{B7C4BA5B-286E-4E3A-8D5B-FC2C7074424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295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10814328" cy="1536356"/>
            <a:chOff x="575238" y="1718589"/>
            <a:chExt cx="5684582" cy="1536356"/>
          </a:xfrm>
        </p:grpSpPr>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E781696-D243-1148-8F65-F3A42C61482F}"/>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15" name="Rectangle 14">
                  <a:extLst>
                    <a:ext uri="{FF2B5EF4-FFF2-40B4-BE49-F238E27FC236}">
                      <a16:creationId xmlns:a16="http://schemas.microsoft.com/office/drawing/2014/main" id="{7E781696-D243-1148-8F65-F3A42C61482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2"/>
                  <a:stretch>
                    <a:fillRect l="-846"/>
                  </a:stretch>
                </a:blipFill>
                <a:ln>
                  <a:noFill/>
                </a:ln>
              </p:spPr>
              <p:txBody>
                <a:bodyPr/>
                <a:lstStyle/>
                <a:p>
                  <a:r>
                    <a:rPr lang="en-US">
                      <a:noFill/>
                    </a:rPr>
                    <a:t> </a:t>
                  </a:r>
                </a:p>
              </p:txBody>
            </p:sp>
          </mc:Fallback>
        </mc:AlternateContent>
        <p:sp>
          <p:nvSpPr>
            <p:cNvPr id="16" name="Rectangle 15">
              <a:extLst>
                <a:ext uri="{FF2B5EF4-FFF2-40B4-BE49-F238E27FC236}">
                  <a16:creationId xmlns:a16="http://schemas.microsoft.com/office/drawing/2014/main" id="{E749240B-44A3-434D-9114-19B508432F4F}"/>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308324"/>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A “verifier” takes in: an instance of the NP problem, and a “proof”</a:t>
            </a:r>
          </a:p>
          <a:p>
            <a:r>
              <a:rPr lang="en-US" sz="2400" dirty="0">
                <a:latin typeface="Segoe UI Semilight" panose="020B0402040204020203" pitchFamily="34" charset="0"/>
                <a:cs typeface="Segoe UI Semilight" panose="020B0402040204020203" pitchFamily="34" charset="0"/>
              </a:rPr>
              <a:t>And returns “true” if it received a valid proof that the instance is a YES instance, and “false” if it did not receive a valid proof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NP problems have “verifiers” that run in polynomial time. </a:t>
            </a:r>
          </a:p>
          <a:p>
            <a:r>
              <a:rPr lang="en-US" sz="2400" dirty="0">
                <a:latin typeface="Segoe UI Semilight" panose="020B0402040204020203" pitchFamily="34" charset="0"/>
                <a:cs typeface="Segoe UI Semilight" panose="020B0402040204020203" pitchFamily="34" charset="0"/>
              </a:rPr>
              <a:t>Do they have </a:t>
            </a:r>
            <a:r>
              <a:rPr lang="en-US" sz="2400" b="1" dirty="0">
                <a:latin typeface="Segoe UI Semilight" panose="020B0402040204020203" pitchFamily="34" charset="0"/>
                <a:cs typeface="Segoe UI Semilight" panose="020B0402040204020203" pitchFamily="34" charset="0"/>
              </a:rPr>
              <a:t>solvers </a:t>
            </a:r>
            <a:r>
              <a:rPr lang="en-US" sz="2400" dirty="0">
                <a:latin typeface="Segoe UI Semilight" panose="020B0402040204020203" pitchFamily="34" charset="0"/>
                <a:cs typeface="Segoe UI Semilight" panose="020B0402040204020203" pitchFamily="34" charset="0"/>
              </a:rPr>
              <a:t>that run in polynomial time? The definition doesn’t say.</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85685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EA72-1F98-465A-8ED2-172A28868F19}"/>
              </a:ext>
            </a:extLst>
          </p:cNvPr>
          <p:cNvSpPr>
            <a:spLocks noGrp="1"/>
          </p:cNvSpPr>
          <p:nvPr>
            <p:ph type="title"/>
          </p:nvPr>
        </p:nvSpPr>
        <p:spPr/>
        <p:txBody>
          <a:bodyPr/>
          <a:lstStyle/>
          <a:p>
            <a:r>
              <a:rPr lang="en-US" dirty="0"/>
              <a:t>Some New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855B2C-FED9-47FE-9FDB-083319841E62}"/>
                  </a:ext>
                </a:extLst>
              </p:cNvPr>
              <p:cNvSpPr>
                <a:spLocks noGrp="1"/>
              </p:cNvSpPr>
              <p:nvPr>
                <p:ph idx="1"/>
              </p:nvPr>
            </p:nvSpPr>
            <p:spPr/>
            <p:txBody>
              <a:bodyPr/>
              <a:lstStyle/>
              <a:p>
                <a:r>
                  <a:rPr lang="en-US" dirty="0"/>
                  <a:t>COMPOSITE – given an integer </a:t>
                </a:r>
                <a14:m>
                  <m:oMath xmlns:m="http://schemas.openxmlformats.org/officeDocument/2006/math">
                    <m:r>
                      <a:rPr lang="en-US" i="1">
                        <a:latin typeface="Cambria Math" panose="02040503050406030204" pitchFamily="18" charset="0"/>
                      </a:rPr>
                      <m:t>𝑛</m:t>
                    </m:r>
                  </m:oMath>
                </a14:m>
                <a:r>
                  <a:rPr lang="en-US" dirty="0"/>
                  <a:t> is it composite (i.e. not prime)?</a:t>
                </a:r>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factors). </a:t>
                </a:r>
              </a:p>
              <a:p>
                <a:r>
                  <a:rPr lang="en-US" dirty="0"/>
                  <a:t>MAX-FLOW – find a maximum flow in a graph.</a:t>
                </a:r>
              </a:p>
              <a:p>
                <a:r>
                  <a:rPr lang="en-US" dirty="0"/>
                  <a:t>Not in </a:t>
                </a:r>
                <a14:m>
                  <m:oMath xmlns:m="http://schemas.openxmlformats.org/officeDocument/2006/math">
                    <m:r>
                      <a:rPr lang="en-US" b="0" i="1" smtClean="0">
                        <a:latin typeface="Cambria Math" panose="02040503050406030204" pitchFamily="18" charset="0"/>
                      </a:rPr>
                      <m:t>𝑁𝑃</m:t>
                    </m:r>
                  </m:oMath>
                </a14:m>
                <a:r>
                  <a:rPr lang="en-US" dirty="0"/>
                  <a:t> (not a decision problem)</a:t>
                </a:r>
              </a:p>
              <a:p>
                <a:r>
                  <a:rPr lang="en-US" dirty="0"/>
                  <a:t>VERTEX-COVER – given a graph </a:t>
                </a:r>
                <a14:m>
                  <m:oMath xmlns:m="http://schemas.openxmlformats.org/officeDocument/2006/math">
                    <m:r>
                      <a:rPr lang="en-US" i="1">
                        <a:latin typeface="Cambria Math" panose="02040503050406030204" pitchFamily="18" charset="0"/>
                      </a:rPr>
                      <m:t>𝐺</m:t>
                    </m:r>
                  </m:oMath>
                </a14:m>
                <a:r>
                  <a:rPr lang="en-US" dirty="0"/>
                  <a:t> and an integer </a:t>
                </a:r>
                <a14:m>
                  <m:oMath xmlns:m="http://schemas.openxmlformats.org/officeDocument/2006/math">
                    <m:r>
                      <a:rPr lang="en-US" i="1">
                        <a:latin typeface="Cambria Math" panose="02040503050406030204" pitchFamily="18" charset="0"/>
                      </a:rPr>
                      <m:t>𝑘</m:t>
                    </m:r>
                  </m:oMath>
                </a14:m>
                <a:r>
                  <a:rPr lang="en-US" dirty="0"/>
                  <a:t>, does </a:t>
                </a:r>
                <a14:m>
                  <m:oMath xmlns:m="http://schemas.openxmlformats.org/officeDocument/2006/math">
                    <m:r>
                      <a:rPr lang="en-US" i="1">
                        <a:latin typeface="Cambria Math" panose="02040503050406030204" pitchFamily="18" charset="0"/>
                      </a:rPr>
                      <m:t>𝐺</m:t>
                    </m:r>
                  </m:oMath>
                </a14:m>
                <a:r>
                  <a:rPr lang="en-US" dirty="0"/>
                  <a:t> have a vertex cover of size at most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oMath>
                </a14:m>
                <a:endParaRPr lang="en-US" dirty="0"/>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cover)</a:t>
                </a:r>
              </a:p>
              <a:p>
                <a:r>
                  <a:rPr lang="en-US" dirty="0"/>
                  <a:t>NON-3-Color – given a graph </a:t>
                </a:r>
                <a14:m>
                  <m:oMath xmlns:m="http://schemas.openxmlformats.org/officeDocument/2006/math">
                    <m:r>
                      <a:rPr lang="en-US" i="1">
                        <a:latin typeface="Cambria Math" panose="02040503050406030204" pitchFamily="18" charset="0"/>
                      </a:rPr>
                      <m:t>𝐺</m:t>
                    </m:r>
                  </m:oMath>
                </a14:m>
                <a:r>
                  <a:rPr lang="en-US" dirty="0"/>
                  <a:t>, is it not 3-colorable?  </a:t>
                </a:r>
              </a:p>
              <a:p>
                <a:r>
                  <a:rPr lang="en-US" dirty="0"/>
                  <a:t>Not known to be in </a:t>
                </a:r>
                <a14:m>
                  <m:oMath xmlns:m="http://schemas.openxmlformats.org/officeDocument/2006/math">
                    <m:r>
                      <a:rPr lang="en-US" b="0" i="1" smtClean="0">
                        <a:latin typeface="Cambria Math" panose="02040503050406030204" pitchFamily="18" charset="0"/>
                      </a:rPr>
                      <m:t>𝑁𝑃</m:t>
                    </m:r>
                  </m:oMath>
                </a14:m>
                <a:r>
                  <a:rPr lang="en-US" dirty="0"/>
                  <a:t>.</a:t>
                </a:r>
              </a:p>
            </p:txBody>
          </p:sp>
        </mc:Choice>
        <mc:Fallback xmlns="">
          <p:sp>
            <p:nvSpPr>
              <p:cNvPr id="3" name="Content Placeholder 2">
                <a:extLst>
                  <a:ext uri="{FF2B5EF4-FFF2-40B4-BE49-F238E27FC236}">
                    <a16:creationId xmlns:a16="http://schemas.microsoft.com/office/drawing/2014/main" id="{F2855B2C-FED9-47FE-9FDB-083319841E62}"/>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783524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1F86B-9AE3-4143-B78D-16F7FF241D3B}"/>
              </a:ext>
            </a:extLst>
          </p:cNvPr>
          <p:cNvSpPr>
            <a:spLocks noGrp="1"/>
          </p:cNvSpPr>
          <p:nvPr>
            <p:ph type="title"/>
          </p:nvPr>
        </p:nvSpPr>
        <p:spPr/>
        <p:txBody>
          <a:bodyPr/>
          <a:lstStyle/>
          <a:p>
            <a:r>
              <a:rPr lang="en-US" dirty="0"/>
              <a:t>I have a problem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7CB1653-695E-4860-9FB2-DEE520ADD72B}"/>
                  </a:ext>
                </a:extLst>
              </p:cNvPr>
              <p:cNvSpPr>
                <a:spLocks noGrp="1"/>
              </p:cNvSpPr>
              <p:nvPr>
                <p:ph idx="1"/>
              </p:nvPr>
            </p:nvSpPr>
            <p:spPr/>
            <p:txBody>
              <a:bodyPr>
                <a:normAutofit/>
              </a:bodyPr>
              <a:lstStyle/>
              <a:p>
                <a:r>
                  <a:rPr lang="en-US" dirty="0"/>
                  <a:t>My problem </a:t>
                </a:r>
                <a14:m>
                  <m:oMath xmlns:m="http://schemas.openxmlformats.org/officeDocument/2006/math">
                    <m:r>
                      <a:rPr lang="en-US" b="0" i="1" smtClean="0">
                        <a:latin typeface="Cambria Math" panose="02040503050406030204" pitchFamily="18" charset="0"/>
                      </a:rPr>
                      <m:t>𝐶</m:t>
                    </m:r>
                  </m:oMath>
                </a14:m>
                <a:r>
                  <a:rPr lang="en-US" dirty="0"/>
                  <a:t> is too difficult to solve (at least for me). </a:t>
                </a:r>
              </a:p>
              <a:p>
                <a:r>
                  <a:rPr lang="en-US" dirty="0"/>
                  <a:t>So difficult, it’s probably NP-hard. How do I show it?</a:t>
                </a:r>
              </a:p>
              <a:p>
                <a:endParaRPr lang="en-US" dirty="0"/>
              </a:p>
              <a:p>
                <a:r>
                  <a:rPr lang="en-US" dirty="0"/>
                  <a:t>What does it mean to be NP-hard? </a:t>
                </a:r>
              </a:p>
              <a:p>
                <a:r>
                  <a:rPr lang="en-US" dirty="0"/>
                  <a:t>We need to be able to reduce any problem </a:t>
                </a:r>
                <a14:m>
                  <m:oMath xmlns:m="http://schemas.openxmlformats.org/officeDocument/2006/math">
                    <m:r>
                      <a:rPr lang="en-US" b="0" i="1" smtClean="0">
                        <a:latin typeface="Cambria Math" panose="02040503050406030204" pitchFamily="18" charset="0"/>
                      </a:rPr>
                      <m:t>𝐴</m:t>
                    </m:r>
                  </m:oMath>
                </a14:m>
                <a:r>
                  <a:rPr lang="en-US" dirty="0"/>
                  <a:t> in </a:t>
                </a:r>
                <a14:m>
                  <m:oMath xmlns:m="http://schemas.openxmlformats.org/officeDocument/2006/math">
                    <m:r>
                      <m:rPr>
                        <m:sty m:val="p"/>
                      </m:rPr>
                      <a:rPr lang="en-US" b="0" i="0" smtClean="0">
                        <a:latin typeface="Cambria Math" panose="02040503050406030204" pitchFamily="18" charset="0"/>
                      </a:rPr>
                      <m:t>NP</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Let’s choose </a:t>
                </a:r>
                <a14:m>
                  <m:oMath xmlns:m="http://schemas.openxmlformats.org/officeDocument/2006/math">
                    <m:r>
                      <a:rPr lang="en-US" b="0" i="1" smtClean="0">
                        <a:latin typeface="Cambria Math" panose="02040503050406030204" pitchFamily="18" charset="0"/>
                      </a:rPr>
                      <m:t>𝐵</m:t>
                    </m:r>
                  </m:oMath>
                </a14:m>
                <a:r>
                  <a:rPr lang="en-US" dirty="0"/>
                  <a:t> to be a </a:t>
                </a:r>
                <a:r>
                  <a:rPr lang="en-US" b="1" dirty="0"/>
                  <a:t>known </a:t>
                </a:r>
                <a:r>
                  <a:rPr lang="en-US" dirty="0"/>
                  <a:t>NP-hard problem. Since </a:t>
                </a:r>
                <a14:m>
                  <m:oMath xmlns:m="http://schemas.openxmlformats.org/officeDocument/2006/math">
                    <m:r>
                      <a:rPr lang="en-US" b="0" i="1" smtClean="0">
                        <a:latin typeface="Cambria Math" panose="02040503050406030204" pitchFamily="18" charset="0"/>
                      </a:rPr>
                      <m:t>𝐵</m:t>
                    </m:r>
                  </m:oMath>
                </a14:m>
                <a:r>
                  <a:rPr lang="en-US" b="1" dirty="0"/>
                  <a:t> is known </a:t>
                </a:r>
                <a:r>
                  <a:rPr lang="en-US" dirty="0"/>
                  <a:t>to be NP-hard, </a:t>
                </a:r>
                <a14:m>
                  <m:oMath xmlns:m="http://schemas.openxmlformats.org/officeDocument/2006/math">
                    <m:r>
                      <a:rPr lang="en-US" b="0" i="1" smtClean="0">
                        <a:latin typeface="Cambria Math" panose="02040503050406030204" pitchFamily="18" charset="0"/>
                      </a:rPr>
                      <m:t>𝐴</m:t>
                    </m:r>
                    <m:r>
                      <a:rPr lang="en-US" b="1"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for every possible </a:t>
                </a:r>
                <a14:m>
                  <m:oMath xmlns:m="http://schemas.openxmlformats.org/officeDocument/2006/math">
                    <m:r>
                      <a:rPr lang="en-US" b="0" i="1" smtClean="0">
                        <a:latin typeface="Cambria Math" panose="02040503050406030204" pitchFamily="18" charset="0"/>
                      </a:rPr>
                      <m:t>𝐴</m:t>
                    </m:r>
                  </m:oMath>
                </a14:m>
                <a:r>
                  <a:rPr lang="en-US" b="1" dirty="0"/>
                  <a:t>. </a:t>
                </a:r>
                <a:r>
                  <a:rPr lang="en-US" dirty="0"/>
                  <a:t>So if </a:t>
                </a:r>
                <a:r>
                  <a:rPr lang="en-US" b="1" dirty="0"/>
                  <a:t>we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too </a:t>
                </a:r>
                <a:br>
                  <a:rPr lang="en-US" dirty="0"/>
                </a:br>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so every NP problem reduces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xmlns="">
          <p:sp>
            <p:nvSpPr>
              <p:cNvPr id="5" name="Content Placeholder 4">
                <a:extLst>
                  <a:ext uri="{FF2B5EF4-FFF2-40B4-BE49-F238E27FC236}">
                    <a16:creationId xmlns:a16="http://schemas.microsoft.com/office/drawing/2014/main" id="{67CB1653-695E-4860-9FB2-DEE520ADD72B}"/>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3898804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BE596F5-5CD2-418F-86FD-73B90034086C}"/>
                  </a:ext>
                </a:extLst>
              </p:cNvPr>
              <p:cNvSpPr/>
              <p:nvPr/>
            </p:nvSpPr>
            <p:spPr>
              <a:xfrm>
                <a:off x="4432207" y="3030230"/>
                <a:ext cx="6768846" cy="33262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21" name="Rectangle 20">
                <a:extLst>
                  <a:ext uri="{FF2B5EF4-FFF2-40B4-BE49-F238E27FC236}">
                    <a16:creationId xmlns:a16="http://schemas.microsoft.com/office/drawing/2014/main" id="{7BE596F5-5CD2-418F-86FD-73B90034086C}"/>
                  </a:ext>
                </a:extLst>
              </p:cNvPr>
              <p:cNvSpPr>
                <a:spLocks noRot="1" noChangeAspect="1" noMove="1" noResize="1" noEditPoints="1" noAdjustHandles="1" noChangeArrowheads="1" noChangeShapeType="1" noTextEdit="1"/>
              </p:cNvSpPr>
              <p:nvPr/>
            </p:nvSpPr>
            <p:spPr>
              <a:xfrm>
                <a:off x="4432207" y="3030230"/>
                <a:ext cx="6768846" cy="3326200"/>
              </a:xfrm>
              <a:prstGeom prst="rect">
                <a:avLst/>
              </a:prstGeom>
              <a:blipFill>
                <a:blip r:embed="rId7"/>
                <a:stretch>
                  <a:fillRect/>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8721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CE7546A-3677-49B3-865B-8FC739E7F860}"/>
                  </a:ext>
                </a:extLst>
              </p:cNvPr>
              <p:cNvSpPr txBox="1"/>
              <p:nvPr/>
            </p:nvSpPr>
            <p:spPr>
              <a:xfrm>
                <a:off x="4327073" y="2681628"/>
                <a:ext cx="238454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a:t>
                </a:r>
              </a:p>
            </p:txBody>
          </p:sp>
        </mc:Choice>
        <mc:Fallback xmlns="">
          <p:sp>
            <p:nvSpPr>
              <p:cNvPr id="25" name="TextBox 24">
                <a:extLst>
                  <a:ext uri="{FF2B5EF4-FFF2-40B4-BE49-F238E27FC236}">
                    <a16:creationId xmlns:a16="http://schemas.microsoft.com/office/drawing/2014/main" id="{DCE7546A-3677-49B3-865B-8FC739E7F860}"/>
                  </a:ext>
                </a:extLst>
              </p:cNvPr>
              <p:cNvSpPr txBox="1">
                <a:spLocks noRot="1" noChangeAspect="1" noMove="1" noResize="1" noEditPoints="1" noAdjustHandles="1" noChangeArrowheads="1" noChangeShapeType="1" noTextEdit="1"/>
              </p:cNvSpPr>
              <p:nvPr/>
            </p:nvSpPr>
            <p:spPr>
              <a:xfrm>
                <a:off x="4327073" y="2681628"/>
                <a:ext cx="2384545"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75661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Why does it work? Because our reductions work! </a:t>
                </a:r>
              </a:p>
              <a:p>
                <a:r>
                  <a:rPr lang="en-US" dirty="0"/>
                  <a:t>How long does it take? We need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𝐵</m:t>
                    </m:r>
                  </m:oMath>
                </a14:m>
                <a:r>
                  <a:rPr lang="en-US" dirty="0"/>
                  <a:t>, each requires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𝐶</m:t>
                    </m:r>
                  </m:oMath>
                </a14:m>
                <a:r>
                  <a:rPr lang="en-US" dirty="0"/>
                  <a:t>. That’s still polynomial. Similarly running time is polynomial times a polynomial, so a polynomial.</a:t>
                </a:r>
              </a:p>
            </p:txBody>
          </p:sp>
        </mc:Choice>
        <mc:Fallback xmlns="">
          <p:sp>
            <p:nvSpPr>
              <p:cNvPr id="3" name="Content Placeholder 2">
                <a:extLst>
                  <a:ext uri="{FF2B5EF4-FFF2-40B4-BE49-F238E27FC236}">
                    <a16:creationId xmlns:a16="http://schemas.microsoft.com/office/drawing/2014/main" id="{D5DE9279-DFF2-4915-A127-DBAAF310832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52724" y="3568219"/>
            <a:ext cx="8880771" cy="2927056"/>
            <a:chOff x="223206" y="1879764"/>
            <a:chExt cx="11410290" cy="4615511"/>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879764"/>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879764"/>
                  <a:ext cx="2396012" cy="369332"/>
                </a:xfrm>
                <a:prstGeom prst="rect">
                  <a:avLst/>
                </a:prstGeom>
                <a:blipFill>
                  <a:blip r:embed="rId4"/>
                  <a:stretch>
                    <a:fillRect l="-2941" t="-12821" b="-9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395294"/>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395294"/>
                  <a:ext cx="2396012" cy="369332"/>
                </a:xfrm>
                <a:prstGeom prst="rect">
                  <a:avLst/>
                </a:prstGeom>
                <a:blipFill>
                  <a:blip r:embed="rId6"/>
                  <a:stretch>
                    <a:fillRect b="-5263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itle 1">
                <a:extLst>
                  <a:ext uri="{FF2B5EF4-FFF2-40B4-BE49-F238E27FC236}">
                    <a16:creationId xmlns:a16="http://schemas.microsoft.com/office/drawing/2014/main" id="{7FBF2323-BA1C-4F9A-B48E-01E5BD6A3593}"/>
                  </a:ext>
                </a:extLst>
              </p:cNvPr>
              <p:cNvSpPr>
                <a:spLocks noGrp="1"/>
              </p:cNvSpPr>
              <p:nvPr>
                <p:ph type="title"/>
              </p:nvPr>
            </p:nvSpPr>
            <p:spPr>
              <a:xfrm>
                <a:off x="575239" y="263276"/>
                <a:ext cx="11187259" cy="1014667"/>
              </a:xfrm>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6" name="Title 1">
                <a:extLst>
                  <a:ext uri="{FF2B5EF4-FFF2-40B4-BE49-F238E27FC236}">
                    <a16:creationId xmlns:a16="http://schemas.microsoft.com/office/drawing/2014/main" id="{7FBF2323-BA1C-4F9A-B48E-01E5BD6A3593}"/>
                  </a:ext>
                </a:extLst>
              </p:cNvPr>
              <p:cNvSpPr>
                <a:spLocks noGrp="1" noRot="1" noChangeAspect="1" noMove="1" noResize="1" noEditPoints="1" noAdjustHandles="1" noChangeArrowheads="1" noChangeShapeType="1" noTextEdit="1"/>
              </p:cNvSpPr>
              <p:nvPr>
                <p:ph type="title"/>
              </p:nvPr>
            </p:nvSpPr>
            <p:spPr>
              <a:xfrm>
                <a:off x="575239" y="263276"/>
                <a:ext cx="11187259" cy="1014667"/>
              </a:xfrm>
              <a:blipFill>
                <a:blip r:embed="rId8"/>
                <a:stretch>
                  <a:fillRect l="-1906" t="-1198" b="-4192"/>
                </a:stretch>
              </a:blipFill>
            </p:spPr>
            <p:txBody>
              <a:bodyPr/>
              <a:lstStyle/>
              <a:p>
                <a:r>
                  <a:rPr lang="en-US">
                    <a:noFill/>
                  </a:rPr>
                  <a:t> </a:t>
                </a:r>
              </a:p>
            </p:txBody>
          </p:sp>
        </mc:Fallback>
      </mc:AlternateContent>
    </p:spTree>
    <p:extLst>
      <p:ext uri="{BB962C8B-B14F-4D97-AF65-F5344CB8AC3E}">
        <p14:creationId xmlns:p14="http://schemas.microsoft.com/office/powerpoint/2010/main" val="11364226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3951-FC23-4CB5-BB31-37375487B7E9}"/>
              </a:ext>
            </a:extLst>
          </p:cNvPr>
          <p:cNvSpPr>
            <a:spLocks noGrp="1"/>
          </p:cNvSpPr>
          <p:nvPr>
            <p:ph type="title"/>
          </p:nvPr>
        </p:nvSpPr>
        <p:spPr/>
        <p:txBody>
          <a:bodyPr/>
          <a:lstStyle/>
          <a:p>
            <a:r>
              <a:rPr lang="en-US" dirty="0"/>
              <a:t>Said Differently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13B3C4-F2A8-4BC8-8BA6-DB983DC17DA7}"/>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𝐵</m:t>
                    </m:r>
                  </m:oMath>
                </a14:m>
                <a:r>
                  <a:rPr lang="en-US" dirty="0"/>
                  <a:t> is not hard [I have an algorithm for it]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also not hard.</a:t>
                </a:r>
              </a:p>
              <a:p>
                <a:r>
                  <a:rPr lang="en-US" dirty="0"/>
                  <a:t>This is how we usually use reductions</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𝐴</m:t>
                    </m:r>
                  </m:oMath>
                </a14:m>
                <a:r>
                  <a:rPr lang="en-US" dirty="0"/>
                  <a:t> is hard, then </a:t>
                </a:r>
                <a14:m>
                  <m:oMath xmlns:m="http://schemas.openxmlformats.org/officeDocument/2006/math">
                    <m:r>
                      <a:rPr lang="en-US" b="0" i="1" smtClean="0">
                        <a:latin typeface="Cambria Math" panose="02040503050406030204" pitchFamily="18" charset="0"/>
                      </a:rPr>
                      <m:t>𝐵</m:t>
                    </m:r>
                  </m:oMath>
                </a14:m>
                <a:r>
                  <a:rPr lang="en-US" dirty="0"/>
                  <a:t> also must be hard.</a:t>
                </a:r>
              </a:p>
              <a:p>
                <a:r>
                  <a:rPr lang="en-US" dirty="0"/>
                  <a:t>(contrapositive of the last statement)</a:t>
                </a:r>
              </a:p>
            </p:txBody>
          </p:sp>
        </mc:Choice>
        <mc:Fallback xmlns="">
          <p:sp>
            <p:nvSpPr>
              <p:cNvPr id="3" name="Content Placeholder 2">
                <a:extLst>
                  <a:ext uri="{FF2B5EF4-FFF2-40B4-BE49-F238E27FC236}">
                    <a16:creationId xmlns:a16="http://schemas.microsoft.com/office/drawing/2014/main" id="{5613B3C4-F2A8-4BC8-8BA6-DB983DC17DA7}"/>
                  </a:ext>
                </a:extLst>
              </p:cNvPr>
              <p:cNvSpPr>
                <a:spLocks noGrp="1" noRot="1" noChangeAspect="1" noMove="1" noResize="1" noEditPoints="1" noAdjustHandles="1" noChangeArrowheads="1" noChangeShapeType="1" noTextEdit="1"/>
              </p:cNvSpPr>
              <p:nvPr>
                <p:ph idx="1"/>
              </p:nvPr>
            </p:nvSpPr>
            <p:spPr>
              <a:blipFill>
                <a:blip r:embed="rId2"/>
                <a:stretch>
                  <a:fillRect l="-654" r="-1416"/>
                </a:stretch>
              </a:blipFill>
            </p:spPr>
            <p:txBody>
              <a:bodyPr/>
              <a:lstStyle/>
              <a:p>
                <a:r>
                  <a:rPr lang="en-US">
                    <a:noFill/>
                  </a:rPr>
                  <a:t> </a:t>
                </a:r>
              </a:p>
            </p:txBody>
          </p:sp>
        </mc:Fallback>
      </mc:AlternateContent>
    </p:spTree>
    <p:extLst>
      <p:ext uri="{BB962C8B-B14F-4D97-AF65-F5344CB8AC3E}">
        <p14:creationId xmlns:p14="http://schemas.microsoft.com/office/powerpoint/2010/main" val="5134590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6284E-3C8E-456E-87AB-4378F661E8F4}"/>
              </a:ext>
            </a:extLst>
          </p:cNvPr>
          <p:cNvSpPr>
            <a:spLocks noGrp="1"/>
          </p:cNvSpPr>
          <p:nvPr>
            <p:ph type="title"/>
          </p:nvPr>
        </p:nvSpPr>
        <p:spPr/>
        <p:txBody>
          <a:bodyPr>
            <a:normAutofit/>
          </a:bodyPr>
          <a:lstStyle/>
          <a:p>
            <a:r>
              <a:rPr lang="en-US" dirty="0"/>
              <a:t>Want to prove your problem is hard?</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AB66FC9-D629-477C-B859-A78A82749038}"/>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is hard, </a:t>
                </a:r>
              </a:p>
              <a:p>
                <a:endParaRPr lang="en-US" dirty="0"/>
              </a:p>
              <a:p>
                <a:r>
                  <a:rPr lang="en-US" dirty="0"/>
                  <a:t>Reduce </a:t>
                </a:r>
                <a:r>
                  <a:rPr lang="en-US" b="1" dirty="0"/>
                  <a:t>FROM </a:t>
                </a:r>
                <a:r>
                  <a:rPr lang="en-US" dirty="0"/>
                  <a:t>the known hard problem </a:t>
                </a:r>
                <a:r>
                  <a:rPr lang="en-US" b="1" dirty="0"/>
                  <a:t>TO </a:t>
                </a:r>
                <a:r>
                  <a:rPr lang="en-US" dirty="0"/>
                  <a:t>the problem you care about</a:t>
                </a:r>
              </a:p>
              <a:p>
                <a:r>
                  <a:rPr lang="en-US" dirty="0"/>
                  <a:t>A reduction </a:t>
                </a:r>
                <a:r>
                  <a:rPr lang="en-US" b="1" dirty="0"/>
                  <a:t>From</a:t>
                </a:r>
                <a:r>
                  <a:rPr lang="en-US" dirty="0"/>
                  <a:t> an NP-hard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 </m:t>
                    </m:r>
                  </m:oMath>
                </a14:m>
                <a:r>
                  <a:rPr lang="en-US" dirty="0"/>
                  <a:t>shows </a:t>
                </a:r>
                <a14:m>
                  <m:oMath xmlns:m="http://schemas.openxmlformats.org/officeDocument/2006/math">
                    <m:r>
                      <a:rPr lang="en-US" b="0" i="1" smtClean="0">
                        <a:latin typeface="Cambria Math" panose="02040503050406030204" pitchFamily="18" charset="0"/>
                      </a:rPr>
                      <m:t>𝐵</m:t>
                    </m:r>
                  </m:oMath>
                </a14:m>
                <a:r>
                  <a:rPr lang="en-US" dirty="0"/>
                  <a:t> is also NP-hard.</a:t>
                </a:r>
              </a:p>
            </p:txBody>
          </p:sp>
        </mc:Choice>
        <mc:Fallback xmlns="">
          <p:sp>
            <p:nvSpPr>
              <p:cNvPr id="5" name="Content Placeholder 4">
                <a:extLst>
                  <a:ext uri="{FF2B5EF4-FFF2-40B4-BE49-F238E27FC236}">
                    <a16:creationId xmlns:a16="http://schemas.microsoft.com/office/drawing/2014/main" id="{2AB66FC9-D629-477C-B859-A78A82749038}"/>
                  </a:ext>
                </a:extLst>
              </p:cNvPr>
              <p:cNvSpPr>
                <a:spLocks noGrp="1" noRot="1" noChangeAspect="1" noMove="1" noResize="1" noEditPoints="1" noAdjustHandles="1" noChangeArrowheads="1" noChangeShapeType="1" noTextEdit="1"/>
              </p:cNvSpPr>
              <p:nvPr>
                <p:ph idx="1"/>
              </p:nvPr>
            </p:nvSpPr>
            <p:spPr>
              <a:blipFill>
                <a:blip r:embed="rId2"/>
                <a:stretch>
                  <a:fillRect l="-654" t="-2138" r="-763"/>
                </a:stretch>
              </a:blipFill>
            </p:spPr>
            <p:txBody>
              <a:bodyPr/>
              <a:lstStyle/>
              <a:p>
                <a:r>
                  <a:rPr lang="en-US">
                    <a:noFill/>
                  </a:rPr>
                  <a:t> </a:t>
                </a:r>
              </a:p>
            </p:txBody>
          </p:sp>
        </mc:Fallback>
      </mc:AlternateContent>
    </p:spTree>
    <p:extLst>
      <p:ext uri="{BB962C8B-B14F-4D97-AF65-F5344CB8AC3E}">
        <p14:creationId xmlns:p14="http://schemas.microsoft.com/office/powerpoint/2010/main" val="27266956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E27AD-17C1-4756-91B7-1321E7D3FE03}"/>
              </a:ext>
            </a:extLst>
          </p:cNvPr>
          <p:cNvSpPr/>
          <p:nvPr/>
        </p:nvSpPr>
        <p:spPr>
          <a:xfrm>
            <a:off x="575237" y="3239899"/>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5" name="Rectangle 4">
            <a:extLst>
              <a:ext uri="{FF2B5EF4-FFF2-40B4-BE49-F238E27FC236}">
                <a16:creationId xmlns:a16="http://schemas.microsoft.com/office/drawing/2014/main" id="{0476841A-FC99-4B9E-A94F-B805A0AB1A9A}"/>
              </a:ext>
            </a:extLst>
          </p:cNvPr>
          <p:cNvSpPr/>
          <p:nvPr/>
        </p:nvSpPr>
        <p:spPr>
          <a:xfrm>
            <a:off x="575237" y="3239899"/>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
        <p:nvSpPr>
          <p:cNvPr id="6" name="Rectangle 5">
            <a:extLst>
              <a:ext uri="{FF2B5EF4-FFF2-40B4-BE49-F238E27FC236}">
                <a16:creationId xmlns:a16="http://schemas.microsoft.com/office/drawing/2014/main" id="{17A1BC8B-87B5-4503-B4A5-0E0DD00697E5}"/>
              </a:ext>
            </a:extLst>
          </p:cNvPr>
          <p:cNvSpPr/>
          <p:nvPr/>
        </p:nvSpPr>
        <p:spPr>
          <a:xfrm>
            <a:off x="564634" y="4946793"/>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7" name="Rectangle 6">
            <a:extLst>
              <a:ext uri="{FF2B5EF4-FFF2-40B4-BE49-F238E27FC236}">
                <a16:creationId xmlns:a16="http://schemas.microsoft.com/office/drawing/2014/main" id="{8E98F534-544B-4645-9B38-5BCF256FBFD4}"/>
              </a:ext>
            </a:extLst>
          </p:cNvPr>
          <p:cNvSpPr/>
          <p:nvPr/>
        </p:nvSpPr>
        <p:spPr>
          <a:xfrm>
            <a:off x="564634" y="4946793"/>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3D97DD9-CC9E-4056-AE32-8A0F6B1B5771}"/>
                  </a:ext>
                </a:extLst>
              </p:cNvPr>
              <p:cNvSpPr/>
              <p:nvPr/>
            </p:nvSpPr>
            <p:spPr>
              <a:xfrm>
                <a:off x="579214" y="40827"/>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 (on input of size </a:t>
                </a:r>
                <a14:m>
                  <m:oMath xmlns:m="http://schemas.openxmlformats.org/officeDocument/2006/math">
                    <m:r>
                      <a:rPr lang="en-US" sz="2800" b="0" i="1" smtClean="0">
                        <a:latin typeface="Cambria Math" panose="02040503050406030204" pitchFamily="18" charset="0"/>
                      </a:rPr>
                      <m:t>𝑛</m:t>
                    </m:r>
                  </m:oMath>
                </a14:m>
                <a:r>
                  <a:rPr lang="en-US" sz="2800" dirty="0"/>
                  <a:t>).</a:t>
                </a:r>
              </a:p>
            </p:txBody>
          </p:sp>
        </mc:Choice>
        <mc:Fallback xmlns="">
          <p:sp>
            <p:nvSpPr>
              <p:cNvPr id="8" name="Rectangle 7">
                <a:extLst>
                  <a:ext uri="{FF2B5EF4-FFF2-40B4-BE49-F238E27FC236}">
                    <a16:creationId xmlns:a16="http://schemas.microsoft.com/office/drawing/2014/main" id="{E3D97DD9-CC9E-4056-AE32-8A0F6B1B5771}"/>
                  </a:ext>
                </a:extLst>
              </p:cNvPr>
              <p:cNvSpPr>
                <a:spLocks noRot="1" noChangeAspect="1" noMove="1" noResize="1" noEditPoints="1" noAdjustHandles="1" noChangeArrowheads="1" noChangeShapeType="1" noTextEdit="1"/>
              </p:cNvSpPr>
              <p:nvPr/>
            </p:nvSpPr>
            <p:spPr>
              <a:xfrm>
                <a:off x="579214" y="40827"/>
                <a:ext cx="10168961" cy="1485900"/>
              </a:xfrm>
              <a:prstGeom prst="rect">
                <a:avLst/>
              </a:prstGeom>
              <a:blipFill>
                <a:blip r:embed="rId2"/>
                <a:stretch>
                  <a:fillRect l="-1199" b="-823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73793488-124B-48F8-9336-9A3F46D82794}"/>
              </a:ext>
            </a:extLst>
          </p:cNvPr>
          <p:cNvSpPr/>
          <p:nvPr/>
        </p:nvSpPr>
        <p:spPr>
          <a:xfrm>
            <a:off x="579213" y="4717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grpSp>
        <p:nvGrpSpPr>
          <p:cNvPr id="13" name="Group 12">
            <a:extLst>
              <a:ext uri="{FF2B5EF4-FFF2-40B4-BE49-F238E27FC236}">
                <a16:creationId xmlns:a16="http://schemas.microsoft.com/office/drawing/2014/main" id="{B006C396-B427-4D4C-98BE-85110DF6AABC}"/>
              </a:ext>
            </a:extLst>
          </p:cNvPr>
          <p:cNvGrpSpPr/>
          <p:nvPr/>
        </p:nvGrpSpPr>
        <p:grpSpPr>
          <a:xfrm>
            <a:off x="575238" y="1623922"/>
            <a:ext cx="10814328" cy="1536356"/>
            <a:chOff x="575238" y="1718589"/>
            <a:chExt cx="5684582" cy="1536356"/>
          </a:xfrm>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7EA9971-F428-49A7-805A-323C3924FEEB}"/>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9" name="Rectangle 8">
                  <a:extLst>
                    <a:ext uri="{FF2B5EF4-FFF2-40B4-BE49-F238E27FC236}">
                      <a16:creationId xmlns:a16="http://schemas.microsoft.com/office/drawing/2014/main" id="{6929B5B1-5BA3-471B-BCDC-90D6877B7D1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3"/>
                  <a:stretch>
                    <a:fillRect l="-846"/>
                  </a:stretch>
                </a:blipFill>
                <a:ln>
                  <a:no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70A15AA9-F0FE-40EE-BF4C-F3E44DD87761}"/>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31131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1569660"/>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If you have a “YES” instance, a little birdy can magically find you this certificate-thing, and you’ll say “Oh yeah, that’s totally a yes instance!”</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What if it’s a NO instance? No guarantee. </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grpSp>
        <p:nvGrpSpPr>
          <p:cNvPr id="8" name="Group 7">
            <a:extLst>
              <a:ext uri="{FF2B5EF4-FFF2-40B4-BE49-F238E27FC236}">
                <a16:creationId xmlns:a16="http://schemas.microsoft.com/office/drawing/2014/main" id="{BB447C37-F932-4EE8-BC0B-E96573CDB9FB}"/>
              </a:ext>
            </a:extLst>
          </p:cNvPr>
          <p:cNvGrpSpPr/>
          <p:nvPr/>
        </p:nvGrpSpPr>
        <p:grpSpPr>
          <a:xfrm>
            <a:off x="575238" y="2566314"/>
            <a:ext cx="10814328" cy="1536356"/>
            <a:chOff x="575238" y="1718589"/>
            <a:chExt cx="5684582" cy="1536356"/>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929B5B1-5BA3-471B-BCDC-90D6877B7D1F}"/>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9" name="Rectangle 8">
                  <a:extLst>
                    <a:ext uri="{FF2B5EF4-FFF2-40B4-BE49-F238E27FC236}">
                      <a16:creationId xmlns:a16="http://schemas.microsoft.com/office/drawing/2014/main" id="{6929B5B1-5BA3-471B-BCDC-90D6877B7D1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2"/>
                  <a:stretch>
                    <a:fillRect l="-846"/>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32235C15-F11A-43B2-9394-422C4AA651CA}"/>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87463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sp>
        <p:nvSpPr>
          <p:cNvPr id="6" name="TextBox 5"/>
          <p:cNvSpPr txBox="1"/>
          <p:nvPr/>
        </p:nvSpPr>
        <p:spPr>
          <a:xfrm>
            <a:off x="4082784" y="3960341"/>
            <a:ext cx="3507208" cy="1754326"/>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3-Coloring:</a:t>
            </a:r>
          </a:p>
          <a:p>
            <a:r>
              <a:rPr lang="en-US" dirty="0">
                <a:latin typeface="Segoe UI Semilight" panose="020B0402040204020203" pitchFamily="34" charset="0"/>
                <a:cs typeface="Segoe UI Semilight" panose="020B0402040204020203" pitchFamily="34" charset="0"/>
              </a:rPr>
              <a:t>Can you color vertices of a graph red, blue, and green so every edge has differently colored endpoints?</a:t>
            </a:r>
          </a:p>
          <a:p>
            <a:endParaRPr lang="en-US"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445664" y="3938267"/>
                <a:ext cx="3426690"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Light Spanning Tree:</a:t>
                </a:r>
              </a:p>
              <a:p>
                <a:r>
                  <a:rPr lang="en-US" dirty="0">
                    <a:latin typeface="Segoe UI Semilight" panose="020B0402040204020203" pitchFamily="34" charset="0"/>
                    <a:cs typeface="Segoe UI Semilight" panose="020B0402040204020203" pitchFamily="34" charset="0"/>
                  </a:rPr>
                  <a:t>Is there a spanning tree of graph </a:t>
                </a:r>
                <a14:m>
                  <m:oMath xmlns:m="http://schemas.openxmlformats.org/officeDocument/2006/math">
                    <m:r>
                      <a:rPr lang="en-US" b="0" i="1" smtClean="0">
                        <a:latin typeface="Cambria Math" panose="02040503050406030204" pitchFamily="18" charset="0"/>
                      </a:rPr>
                      <m:t>𝐺</m:t>
                    </m:r>
                  </m:oMath>
                </a14:m>
                <a:r>
                  <a:rPr lang="en-US" dirty="0">
                    <a:latin typeface="Segoe UI Semilight" panose="020B0402040204020203" pitchFamily="34" charset="0"/>
                    <a:cs typeface="Segoe UI Semilight" panose="020B0402040204020203" pitchFamily="34" charset="0"/>
                  </a:rPr>
                  <a:t> of weight at most </a:t>
                </a:r>
                <a14:m>
                  <m:oMath xmlns:m="http://schemas.openxmlformats.org/officeDocument/2006/math">
                    <m:r>
                      <a:rPr lang="en-US" b="0" i="1" smtClean="0">
                        <a:latin typeface="Cambria Math" panose="02040503050406030204" pitchFamily="18" charset="0"/>
                      </a:rPr>
                      <m:t>𝑘</m:t>
                    </m:r>
                  </m:oMath>
                </a14:m>
                <a:r>
                  <a:rPr lang="en-US" dirty="0">
                    <a:latin typeface="Segoe UI Semilight" panose="020B0402040204020203" pitchFamily="34" charset="0"/>
                    <a:cs typeface="Segoe UI Semilight" panose="020B0402040204020203"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445664" y="3938267"/>
                <a:ext cx="3426690" cy="923330"/>
              </a:xfrm>
              <a:prstGeom prst="rect">
                <a:avLst/>
              </a:prstGeom>
              <a:blipFill>
                <a:blip r:embed="rId2"/>
                <a:stretch>
                  <a:fillRect l="-1423" t="-2632" r="-2135" b="-9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0422" y="3938267"/>
                <a:ext cx="3962076"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Large flow:</a:t>
                </a:r>
              </a:p>
              <a:p>
                <a:r>
                  <a:rPr lang="en-US" dirty="0">
                    <a:latin typeface="Segoe UI Semilight" panose="020B0402040204020203" pitchFamily="34" charset="0"/>
                    <a:cs typeface="Segoe UI Semilight" panose="020B0402040204020203" pitchFamily="34" charset="0"/>
                  </a:rPr>
                  <a:t>Is there a flow from </a:t>
                </a:r>
                <a14:m>
                  <m:oMath xmlns:m="http://schemas.openxmlformats.org/officeDocument/2006/math">
                    <m:r>
                      <a:rPr lang="en-US" b="0" i="1" smtClean="0">
                        <a:latin typeface="Cambria Math" panose="02040503050406030204" pitchFamily="18" charset="0"/>
                        <a:cs typeface="Segoe UI Semilight" panose="020B0402040204020203" pitchFamily="34" charset="0"/>
                      </a:rPr>
                      <m:t>𝑠</m:t>
                    </m:r>
                  </m:oMath>
                </a14:m>
                <a:r>
                  <a:rPr lang="en-US" dirty="0">
                    <a:latin typeface="Segoe UI Semilight" panose="020B0402040204020203" pitchFamily="34" charset="0"/>
                    <a:cs typeface="Segoe UI Semilight" panose="020B0402040204020203" pitchFamily="34" charset="0"/>
                  </a:rPr>
                  <a:t> to </a:t>
                </a:r>
                <a14:m>
                  <m:oMath xmlns:m="http://schemas.openxmlformats.org/officeDocument/2006/math">
                    <m:r>
                      <a:rPr lang="en-US" b="0" i="1" smtClean="0">
                        <a:latin typeface="Cambria Math" panose="02040503050406030204" pitchFamily="18" charset="0"/>
                        <a:cs typeface="Segoe UI Semilight" panose="020B0402040204020203" pitchFamily="34" charset="0"/>
                      </a:rPr>
                      <m:t>𝑡</m:t>
                    </m:r>
                  </m:oMath>
                </a14:m>
                <a:r>
                  <a:rPr lang="en-US" dirty="0">
                    <a:latin typeface="Segoe UI Semilight" panose="020B0402040204020203" pitchFamily="34" charset="0"/>
                    <a:cs typeface="Segoe UI Semilight" panose="020B0402040204020203" pitchFamily="34" charset="0"/>
                  </a:rPr>
                  <a:t> in </a:t>
                </a:r>
                <a14:m>
                  <m:oMath xmlns:m="http://schemas.openxmlformats.org/officeDocument/2006/math">
                    <m:r>
                      <a:rPr lang="en-US" b="0" i="1" smtClean="0">
                        <a:latin typeface="Cambria Math" panose="02040503050406030204" pitchFamily="18" charset="0"/>
                        <a:cs typeface="Segoe UI Semilight" panose="020B0402040204020203" pitchFamily="34" charset="0"/>
                      </a:rPr>
                      <m:t>𝐺</m:t>
                    </m:r>
                  </m:oMath>
                </a14:m>
                <a:r>
                  <a:rPr lang="en-US" dirty="0">
                    <a:latin typeface="Segoe UI Semilight" panose="020B0402040204020203" pitchFamily="34" charset="0"/>
                    <a:cs typeface="Segoe UI Semilight" panose="020B0402040204020203" pitchFamily="34" charset="0"/>
                  </a:rPr>
                  <a:t> of value at least </a:t>
                </a:r>
                <a14:m>
                  <m:oMath xmlns:m="http://schemas.openxmlformats.org/officeDocument/2006/math">
                    <m:r>
                      <a:rPr lang="en-US" b="0" i="1" smtClean="0">
                        <a:latin typeface="Cambria Math" panose="02040503050406030204" pitchFamily="18" charset="0"/>
                        <a:cs typeface="Segoe UI Semilight" panose="020B0402040204020203" pitchFamily="34" charset="0"/>
                      </a:rPr>
                      <m:t>𝑘</m:t>
                    </m:r>
                  </m:oMath>
                </a14:m>
                <a:r>
                  <a:rPr lang="en-US" dirty="0">
                    <a:latin typeface="Segoe UI Semilight" panose="020B0402040204020203" pitchFamily="34" charset="0"/>
                    <a:cs typeface="Segoe UI Semilight" panose="020B0402040204020203"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7800422" y="3938267"/>
                <a:ext cx="3962076" cy="923330"/>
              </a:xfrm>
              <a:prstGeom prst="rect">
                <a:avLst/>
              </a:prstGeom>
              <a:blipFill>
                <a:blip r:embed="rId3"/>
                <a:stretch>
                  <a:fillRect l="-1385" t="-2632" r="-2615" b="-9868"/>
                </a:stretch>
              </a:blipFill>
            </p:spPr>
            <p:txBody>
              <a:bodyPr/>
              <a:lstStyle/>
              <a:p>
                <a:r>
                  <a:rPr lang="en-US">
                    <a:noFill/>
                  </a:rPr>
                  <a:t> </a:t>
                </a:r>
              </a:p>
            </p:txBody>
          </p:sp>
        </mc:Fallback>
      </mc:AlternateContent>
      <p:sp>
        <p:nvSpPr>
          <p:cNvPr id="11" name="TextBox 10"/>
          <p:cNvSpPr txBox="1"/>
          <p:nvPr/>
        </p:nvSpPr>
        <p:spPr>
          <a:xfrm>
            <a:off x="445664" y="5014431"/>
            <a:ext cx="3650974"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spanning tree itself.</a:t>
            </a:r>
          </a:p>
          <a:p>
            <a:r>
              <a:rPr lang="en-US" dirty="0">
                <a:solidFill>
                  <a:schemeClr val="accent2"/>
                </a:solidFill>
                <a:latin typeface="Segoe UI Semilight" panose="020B0402040204020203" pitchFamily="34" charset="0"/>
                <a:cs typeface="Segoe UI Semilight" panose="020B0402040204020203" pitchFamily="34" charset="0"/>
              </a:rPr>
              <a:t>Verify by checking it really connects every vertex and its weight.</a:t>
            </a:r>
          </a:p>
        </p:txBody>
      </p:sp>
      <p:sp>
        <p:nvSpPr>
          <p:cNvPr id="12" name="TextBox 11"/>
          <p:cNvSpPr txBox="1"/>
          <p:nvPr/>
        </p:nvSpPr>
        <p:spPr>
          <a:xfrm>
            <a:off x="7831897" y="5368166"/>
            <a:ext cx="3899125"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flow itself.</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the capacity constraints, conservation, and that flow value at least k.</a:t>
            </a:r>
          </a:p>
        </p:txBody>
      </p:sp>
      <p:sp>
        <p:nvSpPr>
          <p:cNvPr id="13" name="TextBox 12"/>
          <p:cNvSpPr txBox="1"/>
          <p:nvPr/>
        </p:nvSpPr>
        <p:spPr>
          <a:xfrm>
            <a:off x="4138855" y="5433168"/>
            <a:ext cx="3451137" cy="646331"/>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coloring.</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by checking each edge.</a:t>
            </a:r>
          </a:p>
        </p:txBody>
      </p:sp>
      <p:sp>
        <p:nvSpPr>
          <p:cNvPr id="19" name="Rectangle 18">
            <a:extLst>
              <a:ext uri="{FF2B5EF4-FFF2-40B4-BE49-F238E27FC236}">
                <a16:creationId xmlns:a16="http://schemas.microsoft.com/office/drawing/2014/main" id="{8EF363AA-2C75-6F41-A02E-5058EFE7D7B5}"/>
              </a:ext>
            </a:extLst>
          </p:cNvPr>
          <p:cNvSpPr/>
          <p:nvPr/>
        </p:nvSpPr>
        <p:spPr>
          <a:xfrm>
            <a:off x="5748577" y="678864"/>
            <a:ext cx="6350726" cy="2185214"/>
          </a:xfrm>
          <a:prstGeom prst="rect">
            <a:avLst/>
          </a:prstGeom>
        </p:spPr>
        <p:txBody>
          <a:bodyPr wrap="square">
            <a:spAutoFit/>
          </a:bodyPr>
          <a:lstStyle/>
          <a:p>
            <a:r>
              <a:rPr lang="en-US" sz="2000" dirty="0">
                <a:latin typeface="Segoe UI Semilight" panose="020B0402040204020203" pitchFamily="34" charset="0"/>
                <a:cs typeface="Segoe UI Semilight" panose="020B0402040204020203" pitchFamily="34" charset="0"/>
              </a:rPr>
              <a:t>Decision Problems such that:</a:t>
            </a:r>
          </a:p>
          <a:p>
            <a:r>
              <a:rPr lang="en-US" sz="2000" dirty="0">
                <a:latin typeface="Segoe UI Semilight" panose="020B0402040204020203" pitchFamily="34" charset="0"/>
                <a:cs typeface="Segoe UI Semilight" panose="020B0402040204020203" pitchFamily="34" charset="0"/>
              </a:rPr>
              <a:t>If the answer is YES, you can prove the answer is yes by </a:t>
            </a:r>
          </a:p>
          <a:p>
            <a:pPr lvl="1"/>
            <a:r>
              <a:rPr lang="en-US" dirty="0">
                <a:latin typeface="Segoe UI Semilight" panose="020B0402040204020203" pitchFamily="34" charset="0"/>
                <a:cs typeface="Segoe UI Semilight" panose="020B0402040204020203" pitchFamily="34" charset="0"/>
              </a:rPr>
              <a:t>Being given a “proof” or a “certificate”</a:t>
            </a:r>
          </a:p>
          <a:p>
            <a:pPr lvl="1"/>
            <a:r>
              <a:rPr lang="en-US" dirty="0">
                <a:latin typeface="Segoe UI Semilight" panose="020B0402040204020203" pitchFamily="34" charset="0"/>
                <a:cs typeface="Segoe UI Semilight" panose="020B0402040204020203" pitchFamily="34" charset="0"/>
              </a:rPr>
              <a:t>Verifying that certificate in polynomial time. </a:t>
            </a:r>
          </a:p>
          <a:p>
            <a:r>
              <a:rPr lang="en-US" sz="2000" dirty="0">
                <a:latin typeface="Segoe UI Semilight" panose="020B0402040204020203" pitchFamily="34" charset="0"/>
                <a:cs typeface="Segoe UI Semilight" panose="020B0402040204020203" pitchFamily="34" charset="0"/>
              </a:rPr>
              <a:t>What certificate would be convenient for short paths? </a:t>
            </a:r>
          </a:p>
          <a:p>
            <a:pPr lvl="1"/>
            <a:r>
              <a:rPr lang="en-US" sz="2000" dirty="0">
                <a:latin typeface="Segoe UI Semilight" panose="020B0402040204020203" pitchFamily="34" charset="0"/>
                <a:cs typeface="Segoe UI Semilight" panose="020B0402040204020203" pitchFamily="34" charset="0"/>
              </a:rPr>
              <a:t>The path itself. Easy to check the path is really in the graph and really short.</a:t>
            </a:r>
          </a:p>
        </p:txBody>
      </p:sp>
      <p:grpSp>
        <p:nvGrpSpPr>
          <p:cNvPr id="14" name="Group 13">
            <a:extLst>
              <a:ext uri="{FF2B5EF4-FFF2-40B4-BE49-F238E27FC236}">
                <a16:creationId xmlns:a16="http://schemas.microsoft.com/office/drawing/2014/main" id="{C7B9849B-7777-4DD9-ACBF-387112CB13E2}"/>
              </a:ext>
            </a:extLst>
          </p:cNvPr>
          <p:cNvGrpSpPr/>
          <p:nvPr/>
        </p:nvGrpSpPr>
        <p:grpSpPr>
          <a:xfrm>
            <a:off x="120839" y="1806079"/>
            <a:ext cx="5627738" cy="1536356"/>
            <a:chOff x="575238" y="1718589"/>
            <a:chExt cx="5684582" cy="1536356"/>
          </a:xfrm>
        </p:grpSpPr>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CB34209-5CBE-488F-B124-77F82895CD91}"/>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set of all decision problems such that for every YES-instance (of size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there is a certificate (of size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𝑘</m:t>
                          </m:r>
                        </m:sup>
                      </m:sSup>
                      <m:r>
                        <a:rPr lang="en-US" b="0" i="1" smtClean="0">
                          <a:latin typeface="Cambria Math" panose="02040503050406030204" pitchFamily="18" charset="0"/>
                        </a:rPr>
                        <m:t>)</m:t>
                      </m:r>
                    </m:oMath>
                  </a14:m>
                  <a:r>
                    <a:rPr lang="en-US" dirty="0"/>
                    <a:t>) for that instance which can be verified in polynomial time.</a:t>
                  </a:r>
                </a:p>
              </p:txBody>
            </p:sp>
          </mc:Choice>
          <mc:Fallback xmlns="">
            <p:sp>
              <p:nvSpPr>
                <p:cNvPr id="17" name="Rectangle 16">
                  <a:extLst>
                    <a:ext uri="{FF2B5EF4-FFF2-40B4-BE49-F238E27FC236}">
                      <a16:creationId xmlns:a16="http://schemas.microsoft.com/office/drawing/2014/main" id="{7CB34209-5CBE-488F-B124-77F82895CD91}"/>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4"/>
                  <a:stretch>
                    <a:fillRect l="-975"/>
                  </a:stretch>
                </a:blipFill>
                <a:ln>
                  <a:noFill/>
                </a:ln>
              </p:spPr>
              <p:txBody>
                <a:bodyPr/>
                <a:lstStyle/>
                <a:p>
                  <a:r>
                    <a:rPr lang="en-US">
                      <a:noFill/>
                    </a:rPr>
                    <a:t> </a:t>
                  </a:r>
                </a:p>
              </p:txBody>
            </p:sp>
          </mc:Fallback>
        </mc:AlternateContent>
        <p:sp>
          <p:nvSpPr>
            <p:cNvPr id="18" name="Rectangle 17">
              <a:extLst>
                <a:ext uri="{FF2B5EF4-FFF2-40B4-BE49-F238E27FC236}">
                  <a16:creationId xmlns:a16="http://schemas.microsoft.com/office/drawing/2014/main" id="{EFE915AB-E65E-4A97-B3AC-656F1C0EAA85}"/>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a:t>
              </a:r>
            </a:p>
          </p:txBody>
        </p:sp>
      </p:grpSp>
    </p:spTree>
    <p:extLst>
      <p:ext uri="{BB962C8B-B14F-4D97-AF65-F5344CB8AC3E}">
        <p14:creationId xmlns:p14="http://schemas.microsoft.com/office/powerpoint/2010/main" val="15321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677656"/>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It’s a common misconception that NP stands for “not polynomial”</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Never, ever, ever, ever say “NP” stands for “not polynomial” </a:t>
            </a:r>
          </a:p>
          <a:p>
            <a:r>
              <a:rPr lang="en-US" sz="2400" dirty="0">
                <a:latin typeface="Segoe UI Semilight" panose="020B0402040204020203" pitchFamily="34" charset="0"/>
                <a:cs typeface="Segoe UI Semilight" panose="020B0402040204020203" pitchFamily="34" charset="0"/>
              </a:rPr>
              <a:t>Please</a:t>
            </a:r>
          </a:p>
          <a:p>
            <a:r>
              <a:rPr lang="en-US" sz="2400" dirty="0">
                <a:latin typeface="Segoe UI Semilight" panose="020B0402040204020203" pitchFamily="34" charset="0"/>
                <a:cs typeface="Segoe UI Semilight" panose="020B0402040204020203" pitchFamily="34" charset="0"/>
              </a:rPr>
              <a:t>Every time someone says that, a theoretical computer scientist sheds a single tear</a:t>
            </a:r>
          </a:p>
          <a:p>
            <a:r>
              <a:rPr lang="en-US" sz="2400" dirty="0">
                <a:latin typeface="Segoe UI Semilight" panose="020B0402040204020203" pitchFamily="34" charset="0"/>
                <a:cs typeface="Segoe UI Semilight" panose="020B0402040204020203" pitchFamily="34" charset="0"/>
              </a:rPr>
              <a:t>(That theoretical computer scientist is me)</a:t>
            </a:r>
          </a:p>
          <a:p>
            <a:endParaRPr lang="en-US" sz="2400" dirty="0">
              <a:latin typeface="Segoe UI Semilight" panose="020B0402040204020203" pitchFamily="34" charset="0"/>
              <a:cs typeface="Segoe UI Semilight" panose="020B0402040204020203" pitchFamily="34" charset="0"/>
            </a:endParaRP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grpSp>
        <p:nvGrpSpPr>
          <p:cNvPr id="8" name="Group 7">
            <a:extLst>
              <a:ext uri="{FF2B5EF4-FFF2-40B4-BE49-F238E27FC236}">
                <a16:creationId xmlns:a16="http://schemas.microsoft.com/office/drawing/2014/main" id="{6A9483F9-80BA-455B-A3DD-8BA1BC0F5A4F}"/>
              </a:ext>
            </a:extLst>
          </p:cNvPr>
          <p:cNvGrpSpPr/>
          <p:nvPr/>
        </p:nvGrpSpPr>
        <p:grpSpPr>
          <a:xfrm>
            <a:off x="575238" y="2566314"/>
            <a:ext cx="10814328" cy="1536356"/>
            <a:chOff x="575238" y="1718589"/>
            <a:chExt cx="5684582" cy="1536356"/>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C6786F5-3AC3-4D88-80D1-A065C94589A8}"/>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9" name="Rectangle 8">
                  <a:extLst>
                    <a:ext uri="{FF2B5EF4-FFF2-40B4-BE49-F238E27FC236}">
                      <a16:creationId xmlns:a16="http://schemas.microsoft.com/office/drawing/2014/main" id="{6C6786F5-3AC3-4D88-80D1-A065C94589A8}"/>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2"/>
                  <a:stretch>
                    <a:fillRect l="-846"/>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BF051FE1-366E-4A38-AEC2-95CDF643717D}"/>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8770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421_template" id="{0AF0A8A9-7F39-41DA-972F-DEAE30835CC0}" vid="{8B8D5951-6C5B-48A6-B2D4-DF996F70E1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421_template</Template>
  <TotalTime>1303</TotalTime>
  <Words>4859</Words>
  <Application>Microsoft Office PowerPoint</Application>
  <PresentationFormat>Widescreen</PresentationFormat>
  <Paragraphs>545</Paragraphs>
  <Slides>67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More Reductions</vt:lpstr>
      <vt:lpstr>Today</vt:lpstr>
      <vt:lpstr>A Formal Definition</vt:lpstr>
      <vt:lpstr>A note on ≤_P</vt:lpstr>
      <vt:lpstr>Solve vs. Verify</vt:lpstr>
      <vt:lpstr>NP</vt:lpstr>
      <vt:lpstr>NP</vt:lpstr>
      <vt:lpstr>NP</vt:lpstr>
      <vt:lpstr>NP</vt:lpstr>
      <vt:lpstr>Solve vs. Verify</vt:lpstr>
      <vt:lpstr>P vs. NP</vt:lpstr>
      <vt:lpstr>Why is it called NP?</vt:lpstr>
      <vt:lpstr>PowerPoint Presentation</vt:lpstr>
      <vt:lpstr>Nondeterminism</vt:lpstr>
      <vt:lpstr>If we had a nondeterministic computer…</vt:lpstr>
      <vt:lpstr>If we had a nondeterministic computer…</vt:lpstr>
      <vt:lpstr>Analogue of NFA/DFA equivalence</vt:lpstr>
      <vt:lpstr>Hard Problems</vt:lpstr>
      <vt:lpstr>NP-hardness</vt:lpstr>
      <vt:lpstr>NP-Completeness</vt:lpstr>
      <vt:lpstr>Why is being NP-hard/-complete interesting?</vt:lpstr>
      <vt:lpstr>What The World Looks Like (We Think)</vt:lpstr>
      <vt:lpstr>What The World Looks Like (If P=NP)</vt:lpstr>
      <vt:lpstr>NP-Completeness</vt:lpstr>
      <vt:lpstr>What’s 3-SAT?</vt:lpstr>
      <vt:lpstr>3-SAT examples</vt:lpstr>
      <vt:lpstr>3-SAT examples</vt:lpstr>
      <vt:lpstr>Really? All of them?</vt:lpstr>
      <vt:lpstr>Really? All of them?</vt:lpstr>
      <vt:lpstr>Ok, so what?</vt:lpstr>
      <vt:lpstr>Which Direction?</vt:lpstr>
      <vt:lpstr>Let’s Show a problem is NP-hard.</vt:lpstr>
      <vt:lpstr>To show 3-color is NP-complete</vt:lpstr>
      <vt:lpstr>To show 3-color is NP-complete</vt:lpstr>
      <vt:lpstr>To show 3-color is NP-complete</vt:lpstr>
      <vt:lpstr>This is a big claim!</vt:lpstr>
      <vt:lpstr>Idea</vt:lpstr>
      <vt:lpstr>Idea</vt:lpstr>
      <vt:lpstr>Gadget 1</vt:lpstr>
      <vt:lpstr>Gadget 1</vt:lpstr>
      <vt:lpstr>Gadget 1</vt:lpstr>
      <vt:lpstr>Are We Done?</vt:lpstr>
      <vt:lpstr>Gadget 2 (clauses)</vt:lpstr>
      <vt:lpstr>Gadget 2 (clauses)</vt:lpstr>
      <vt:lpstr>Gadget 2 (clauses)</vt:lpstr>
      <vt:lpstr>Gadget 2 (clauses)</vt:lpstr>
      <vt:lpstr>Gadget 2 (clauses)</vt:lpstr>
      <vt:lpstr>Gadget 2 (clauses)</vt:lpstr>
      <vt:lpstr>Gadget 2 (clauses)</vt:lpstr>
      <vt:lpstr>Gadget 2 (clauses)</vt:lpstr>
      <vt:lpstr>Gadget 2 (clauses)</vt:lpstr>
      <vt:lpstr>Putting it together</vt:lpstr>
      <vt:lpstr>Putting it together</vt:lpstr>
      <vt:lpstr>Putting it together</vt:lpstr>
      <vt:lpstr>Putting it together</vt:lpstr>
      <vt:lpstr>Putting it together</vt:lpstr>
      <vt:lpstr>Putting it together</vt:lpstr>
      <vt:lpstr>More Reduction Facts</vt:lpstr>
      <vt:lpstr>Some New Problems</vt:lpstr>
      <vt:lpstr>Some New Problems</vt:lpstr>
      <vt:lpstr>I have a problem</vt:lpstr>
      <vt:lpstr>Is the implication true? A≤B≤C →A≤C</vt:lpstr>
      <vt:lpstr>Is the implication true? A≤B≤C →A≤C</vt:lpstr>
      <vt:lpstr>Is the implication true? A≤B≤C →A≤C</vt:lpstr>
      <vt:lpstr>Said Differently</vt:lpstr>
      <vt:lpstr>Want to prove your problem is hard?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21</cp:revision>
  <cp:lastPrinted>2022-11-30T21:11:52Z</cp:lastPrinted>
  <dcterms:created xsi:type="dcterms:W3CDTF">2022-11-29T22:23:45Z</dcterms:created>
  <dcterms:modified xsi:type="dcterms:W3CDTF">2023-03-01T20:07:28Z</dcterms:modified>
</cp:coreProperties>
</file>