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25" r:id="rId3"/>
    <p:sldId id="426" r:id="rId4"/>
    <p:sldId id="394" r:id="rId5"/>
    <p:sldId id="395" r:id="rId6"/>
    <p:sldId id="396" r:id="rId7"/>
    <p:sldId id="411" r:id="rId8"/>
    <p:sldId id="400" r:id="rId9"/>
    <p:sldId id="384" r:id="rId10"/>
    <p:sldId id="358" r:id="rId11"/>
    <p:sldId id="359" r:id="rId12"/>
    <p:sldId id="360" r:id="rId13"/>
    <p:sldId id="361" r:id="rId14"/>
    <p:sldId id="362" r:id="rId15"/>
    <p:sldId id="363" r:id="rId16"/>
    <p:sldId id="412" r:id="rId17"/>
    <p:sldId id="413" r:id="rId18"/>
    <p:sldId id="414" r:id="rId19"/>
    <p:sldId id="366" r:id="rId20"/>
    <p:sldId id="367" r:id="rId21"/>
    <p:sldId id="368" r:id="rId22"/>
    <p:sldId id="389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7" r:id="rId31"/>
    <p:sldId id="422" r:id="rId32"/>
    <p:sldId id="423" r:id="rId33"/>
    <p:sldId id="424" r:id="rId34"/>
    <p:sldId id="372" r:id="rId35"/>
    <p:sldId id="374" r:id="rId36"/>
    <p:sldId id="375" r:id="rId37"/>
    <p:sldId id="373" r:id="rId38"/>
    <p:sldId id="377" r:id="rId39"/>
    <p:sldId id="378" r:id="rId40"/>
    <p:sldId id="388" r:id="rId41"/>
    <p:sldId id="369" r:id="rId42"/>
    <p:sldId id="371" r:id="rId43"/>
    <p:sldId id="376" r:id="rId44"/>
    <p:sldId id="392" r:id="rId45"/>
    <p:sldId id="428" r:id="rId46"/>
    <p:sldId id="380" r:id="rId47"/>
    <p:sldId id="381" r:id="rId48"/>
    <p:sldId id="382" r:id="rId49"/>
    <p:sldId id="383" r:id="rId50"/>
    <p:sldId id="403" r:id="rId51"/>
    <p:sldId id="402" r:id="rId52"/>
    <p:sldId id="429" r:id="rId53"/>
    <p:sldId id="404" r:id="rId54"/>
    <p:sldId id="405" r:id="rId55"/>
    <p:sldId id="406" r:id="rId56"/>
    <p:sldId id="407" r:id="rId57"/>
    <p:sldId id="408" r:id="rId58"/>
    <p:sldId id="409" r:id="rId59"/>
    <p:sldId id="410" r:id="rId60"/>
    <p:sldId id="385" r:id="rId61"/>
    <p:sldId id="386" r:id="rId62"/>
    <p:sldId id="401" r:id="rId63"/>
    <p:sldId id="257" r:id="rId64"/>
    <p:sldId id="258" r:id="rId65"/>
    <p:sldId id="260" r:id="rId66"/>
    <p:sldId id="259" r:id="rId67"/>
    <p:sldId id="261" r:id="rId68"/>
    <p:sldId id="262" r:id="rId69"/>
    <p:sldId id="263" r:id="rId70"/>
    <p:sldId id="264" r:id="rId71"/>
    <p:sldId id="265" r:id="rId72"/>
    <p:sldId id="266" r:id="rId73"/>
    <p:sldId id="267" r:id="rId74"/>
    <p:sldId id="268" r:id="rId75"/>
    <p:sldId id="269" r:id="rId76"/>
    <p:sldId id="270" r:id="rId77"/>
    <p:sldId id="271" r:id="rId78"/>
    <p:sldId id="272" r:id="rId79"/>
    <p:sldId id="390" r:id="rId80"/>
    <p:sldId id="391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77" d="100"/>
          <a:sy n="77" d="100"/>
        </p:scale>
        <p:origin x="53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4T21:23:57.03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00A0D7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10081 1811,'16'0,"114"6,65 12,-159-14,116 14,-1 7,-2 6,-1 6,33 18,426 187,-543-214,-1 3,-1 3,41 30,-78-46,-1 0,0 2,-2 1,-1 1,0 0,-2 2,0 0,-2 1,12 23,-18-20,-1 0,-2 0,-1 0,-1 1,-2 0,0 0,-2 0,-2 1,0-1,-2 0,-1 0,-2 0,-1 2,-5 33,-4 0,-2-2,-3 0,-3 0,-2-2,-3-2,-22 34,-82 141,5-9,-61 155,53-37,-1 56,95-257,6 1,6 2,-2 68,8 1,7 86,16-204,4 0,4-1,4 1,13 37,14 19,7-1,7-3,6-2,50 86,-63-143,4-2,4-2,3-3,41 43,472 478,-145-162,-256-272,106 116,-173-159,-5 5,-6 4,-5 4,-7 4,-6 4,-42-84,-3 1,-2 1,-4 1,-2 1,-3 1,-3 1,-3 0,-1 26,-8-8,-4 0,-4-1,-15 75,6-98,-2 0,-4-2,-2 0,-2-1,-21 31,27-51,-122 246,105-195,3 1,5 1,3 1,5 1,4 2,1 28,-13 244,29-220,12 82,1-8,15 227,11 225,-29-383,-5-227,-3-1,-3 1,-2-1,-4 0,-2 0,-3 0,-2-1,-3-1,-5 4,2-21,-2-2,-2 0,-2-2,-1 0,-2-2,-2-1,-14 11,9-13</inkml:trace>
  <inkml:trace contextRef="#ctx0" brushRef="#br1" timeOffset="6897.786">3401 6920,'0'0,"0"0,0 0,0 0,0 0,0 0,0 0,0-2,-2-2,-1-4,-2 0,0 2</inkml:trace>
  <inkml:trace contextRef="#ctx0" brushRef="#br1" timeOffset="10093.414">1440 6672,'0'0,"0"0,0 0,0 0,0-7,-16-95,19 78,1 0,1 0,1 0,1 1,2 0,0 0,1 1,1 0,1 1,1 0,1 1,1 0,5-4,7-14,19-24,2 1,3 3,3 3,2 1,54-38,8-3,-22 15,3 5,3 4,19-5,-25 30,2 4,2 3,1 6,15 0,268-88,46-36,-296 106,1 7,3 5,24 2,671-94,-600 108,0 11,98 13,-154 4,1 7,-2 8,110 29,-149-14,-2 5,127 58,249 137,-371-163,-3 5,-4 6,73 62,242 227,-317-251,-6 6,-6 5,84 121,-89-98,-6 6,-7 3,15 48,155 364,-193-418,-7 4,-7 2,-4 14,-18-13,-7 2,-7 1,-3 49,-4 123,-15 51,-8-36,-36 252,21-463,-6-2,-6 0,-6-2,-6-2,-30 59,-302 574,224-501,-24 12,122-207,-3-2,-3-3,-3-2,-16 10,-49 39,-6-4,-101 63,118-104,-4-5,-3-5,-2-6,-71 20,173-68,-252 97,-5-12,-30-5,152-57,-1-6,-1-8,0-6,-1-7,-42-9,-528-55,522 30,2-9,2-9,-133-52,-342-145,455 145,-190-118,249 128,-124-72,-68-63,63 25,9-13,7-15,32 0,-162-198,285 286,6-5,-55-96,33 5,-1-27,30 55,105 200,-75-142,-3-25,61 124,2-1,2-1,2-1,3 0,-1-29,2-46,6 0,5 0,7-13,-6 130,13-212,31-152,-20 239,6 1,7 2,4 2,13-14,269-540,-271 581,81-154,167-239,-278 464,3 0,0 1,2 1,2 2,1 1,1 2,3-1,35-25,101-68,-141 105</inkml:trace>
  <inkml:trace contextRef="#ctx0" brushRef="#br1" timeOffset="12083.105">1741 8434,'-11'42,"20"-64,2-1,0 1,2 1,0 0,1 1,1 0,1 2,1-1,0 2,1 0,1 1,1 1,0 1,15-7,-28 17,-1 2,0-1,1 1,-1 0,1 0,0 1,0 0,0 0,0 0,-1 1,1 0,0 1,0-1,0 1,0 1,-1-1,1 1,0 0,-1 1,1 0,-1 0,0 0,0 1,0-1,1 3,5 6,0 1,-1 1,-1 0,0 0,-1 1,0 0,-1 1,-1 0,-1 0,0 1,-1-1,-1 1,0 0,-1 1,0 16,-2-25,0 0,-1 0,0 0,-1 0,1 0,-2 0,1 0,-1 0,-1 0,0-1,0 1,0-1,-1 0,-1 0,1 0,-1 0,0-1,-1 0,0 0,0 0,-1-1,1 0,-2 0,-5 3,0 0,-1-1,0-1,0-1,-1 0,0 0,0-2,0 1,0-2,-1 0,0-1,1-1,-1 0,0-1,0-1,0-1,1 0,-1-1,-10-3,15 2,1 0,0-1,0-1,1 1,-1-1,1-1,0 0,1 0,0-1,0 0,0 0,1-1,1 0,-1 0,1-2,-6-9,2 1,1-1,0-1,1 0,2 0,0-1,0-4,3 16,1-1,0 1,0-1,1 0,1 0,0 0,0 0,1 0,0 0,1 1,0-1,1 0,0 1,1 0,0 0,0 0,1 0,0 0,1 1,0 0,2-1,6-2,1 1,0 1,1 0,0 1,0 1,1 1,0 0,0 1,0 1,1 0,0 1,0 2,0-1,1 2,-1 0,0 2,4 0,-7 0,-1 0,1 0,0 2,-1 0,0 1,1 0,-1 1,-1 0,1 2,-1-1,0 2,-1-1,0 2,0 0,0 0,-1 1,-1 0,0 1,0 0,3 6,-4-4,-1 0,0 0,-1 1,0 0,-1 1,-1-1,0 1,-1 0,-1 0,0 1,0 14,-2-20,-1-1,0 1,-1 0,0 0,-1 0,0-1,0 1,-1-1,0 1,-1-1,0 0,-1 0,1-1,-2 1,1-1,-1 0,0-1,-1 1,-3 2,-6 2,-1-1,0 0,-1-1,0-1,-1-1,0 0,0-2,-1 0,0-1,0-1,0 0,0-2,0-1,-1 0,1-1,-7-2,9 1,0-1,0 0,0-1,0-1,1-1,-1 0,1-2,0 0,9 3,0 0,0-1,0 1,1-2,0 1,0-1,1 0,-1 0,1-1,1 0,-1 0,1 0,0-1,1 0,0 0,0 0,0-2,1 3,0-1,0 0,0 0,1 0,1 0,-1-1,1 1,1 0,0-1,0 1,0-1,1 1,0 0,1-1,0 1,0 0,1 0,0 0,0 1,1-1,0 1,0 0,1 0,0 0,0 0,1 1,0 0,0 0,0 0,0 1,1 0,0 0,3-1,1 2,-1 1,0 0,1 0,0 1,-1 1,1 0,0 0,0 1,0 0,0 1,0 0,0 1,-1 0,1 1,-1 0,1 1,-1 0,0 0,-1 1,1 0,-1 1,0 0,0 1,0 0,-1 0,4 5,-3-2,-1 1,1 0,-2 0,0 1,0 0,-1 0,0 1,-1 0,-1 0,0 0,-1 0,0 1,-1-1,0 8,-2-14,-1 0,0-1,0 1,0-1,-1 1,0-1,-1 0,1 0,-1 0,0 0,-1 0,1 0,-1-1,-1 0,1 1,0-2,-1 1,0 0,0-1,-1 0,1 0,-5 1,-2 3,-1-2,0 1,0-2,-1 1,1-2,-1 0,0-1,0 0,-1-1,0 0,6-2,1 1,0-1,-1 0,1-1,-1 0,1-1,0 1,0-1,0-1,0 0,0 0,1-1,-1 1,1-2,0 1,0-1,0 0,1 0,-1-1,1 0,1 0,-1 0,1-1,-2-3,3 4,0-1,0 1,0-1,1 0,0 0,1 0,-1-1,1 1,1 0,-1-1,1 0,1 1,-1-1,1 1,1-1,-1 0,1 1,1-1,-1 1,1-1,0 1,1 0,0 0,0 0,1 0,0 0,1 1,-1 0,2 1,-1 0,0 0,1 0,0 1,0 0,1 0,-1 0,1 1,0 0,0 0,0 1,0 0,0 0,0 1,0-1,1 2,-1-1,1 1,-1 0,0 1,1-1,-1 1,0 1,1 0,-1 0,0 0,0 1,0 0,-1 0,1 0,-1 1,0 0,0 1,0-1,0 1,-1 0,5 6,-6-7,-1 0,1 0,-1 1,0 0,0-1,-1 1,1 0,-1 0,0 0,0 1,-1-1,1 0,-1 1,0-1,-1 1,1-1,-1 1,0-1,-1 1,1-1,-1 1,0-1,-1 1,1-1,-1 0,0 0,0 0,-1 0,1 0,-1 0,0 0,-1-1,1 0,-1 0,0 0,0 0,-1 1,-3 0,0-1,-1 0,1-1,-1 0,0 0,0-1,0 0,0 0,0-1,0 0,0-1,0 0,-1 0,1-1,0 0,0-1,0 0,0 0,0-1,1 0,-2-1,2 0,1-1,0 0,0 0,0 0,1 0,-1-1,2 0,-1-1,0 1,1-1,1 0,-1-1,1 1,0-1,1 1,0-1,-2-5,3 7,1 0,-1 0,1 0,1 1,-1-1,1 0,0 0,0 0,0 0,1 0,0 0,0 0,1 0,0 1,0-1,0 0,0 1,1 0,0 0,0 0,1 0,-1 0,1 0,0 1,2-3,-1 4,0-1,0 0,1 1,-1 0,1 0,0 1,-1 0,1 0,0 0,0 1,1-1,-1 1,0 1,0-1,0 1,1 0,-1 1,3 0,6 1,-1 1,0 0,0 1,0 0,-1 2,1-1,5 5,-8-5,0 1,-1 0,1 0,-1 1,-1 1,1 0,-2 0,1 0,-1 1,0 1,-1-1,0 1,0 0,-1 1,0 0,-1 0,-1 0,1 0,-2 1,0 0,2 9,-5-16,-1-1,1 0,-1 1,0-1,0 0,0 1,-1-1,1 0,-1 0,0 0,0 0,0 0,-1-1,0 1,1-1,-1 1,0-1,-1 0,1 0,0 0,-1-1,0 1,0-1,1 0,-1 0,-2 0,-6 4,0-2,-1 1,0-2,0 1,0-2,0 0,0 0,-3-1,8 0,1-1,-1 0,1 0,-1 0,1-1,0 0,-1-1,1 1,0-1,0-1,0 1,0-1,0-1,0 1,1-1,0 0,0-1,0 1,0-1,1 0,-1-1,1 1,-3-6,3 3,-1 0,1 0,0-1,0 0,1 0,1 0,-1-1,2 1,-1-1,1 0,1 0,0 1,0-1,1 0,0 0,0 0,1 0,1 0,0 0,0 0,1 1,0-1,1 1,0 0,4-7,-4 10,0 0,0 1,1-1,0 1,0 0,1 0,-1 1,1 0,0 0,0 0,0 1,1 0,-1 0,1 0,-1 1,1 0,0 0,0 1,0 0,0 0,0 1,1-1,-1 2,5 0,-3 0,1 0,-1 1,0 0,0 1,0 0,0 1,0 0,-1 0,1 0,-1 1,0 1,-1-1,1 1,-1 1,0-1,-1 1,0 0,0 1,0-1,-1 1,0 0,0 1,-1-1,-1 1,1 0,-1 0,0 0,-1 0,0 1,-1-1,0 0,0 1,-1-1,-1 1,1-1,-2 7,0-9,-1 0,0 0,0-1,0 1,-1-1,1 0,-2 0,1 0,-1-1,1 1,-2-1,1 0,0-1,-1 1,0-1,0 0,0 0,-1-1,1 0,-1 0,0-1,0 0,0 0,0 0,0-1,0 0,0 0,0-1,-1 0,1 0,0-1,0 0,0 0,0 0,0-1,0 0,0-1,0 0,1 0,-1 0,1-1,0 1,0-1,0-1,1 0,-4-2,3 1,0-1,1 0,0 0,0 0,0-1,1 0,0 0,1 0,-1 0,2 0,-1-1,1 1,0-1,1 0,0 1,1-1,-1 0,2 0,-1 0,1 1,1-1,-1 0,1 1,1-1,0 1,0 0,0 0,1 0,1 0,-1 1,1-1,5-5,0 2,0 1,1-1,0 2,1-1,0 2,1-1,-1 2,1 0,1 0,0 1,-1 1,2 0,-1 1,14-2,-18 4,1 1,-1 0,0 0,1 1,-1 0,0 1,1 1,-1-1,0 1,0 1,0 0,0 1,-1-1,1 2,-1-1,0 2,0-1,-1 1,0 0,0 1,6 5,-8-5,0 0,0 1,0 0,-1 0,-1 0,1 0,-1 1,0 0,-1-1,1 6,-3-11,0 1,0 0,-1-1,1 1,-1 0,0 0,0-1,0 1,0 0,-1 0,0-1,0 1,0 0,0-1,0 1,-1-1,1 1,-1-1,0 0,0 1,0-1,-1 0,1 0,-1-1,1 1,-1 0,-1 0,-9 4,1 0,-1-1,0 0,-1-1,1-1,-1 0,0-1,-8 1,-22 4</inkml:trace>
  <inkml:trace contextRef="#ctx0" brushRef="#br1" timeOffset="12715.788">1690 9128,'-10'10,"-27"22,-1-1,-2-2,-1-1,-22 9,12-6,-24 15,-3 1,1 4,0 5,73-53,-2 2,0-1,0 1,1 0,0 0,0 0,0 1,1 0,0 0,-1 2,5-8,0 1,0-1,0 1,0-1,0 0,0 1,1-1,-1 1,0-1,0 0,0 1,1-1,-1 0,0 1,0-1,1 0,-1 1,0-1,1 0,-1 0,0 1,1-1,-1 0,1 0,-1 0,0 0,1 1,-1-1,1 0,-1 0,0 0,1 0,-1 0,1 0,-1 0,1 0,-1 0,0 0,1 0,-1 0,1-1,-1 1,0 0,1 0,-1 0,0 0,1-1,-1 1,1 0,-1 0,0-1,7 1,172 15,75 1,-243-15,-1 1,1 0,0 1,0 0,-1 0,0 1,0 1,0 0,0 0,-1 1,0 0,0 1,0 0,-1 0,0 1,0 0,-1 0,0 1,-1-1,0 2,0-1,-1 1,0 0,0 0,1 8,-1 1,-1 0,0 0,-2 1,0-1,-1 1,-1 0,-1-1,-1 1,-1 0,0-1,-2 0,0 0,-1 0,-1-1,-5 11,0-3,-2-1,0-1,-1-1,-2 0,0-1,-1 0,-1-2,-2 0,1-1,-17 10,17-14,1-1,-2-1,1-1,-2-1,0 0,0-2,-1 0,0-2,0-1,0 0,-1-2,0-1,0-1,0 0,0-2,0-1,-1-1,2-1,-1-1,0-1,-9-4,-71-44,68 29</inkml:trace>
  <inkml:trace contextRef="#ctx0" brushRef="#br1" timeOffset="18374.883">21133 5134,'146'-143,"-101"107,2 1,1 3,2 2,0 3,2 1,1 3,2 2,-1 2,2 3,37-5,-2 5,1 4,0 4,0 4,1 4,-1 4,30 8,-20 4,-1 4,-1 5,-1 4,-2 4,-1 5,31 19,43 20,-3 7,-4 7,-4 8,-5 6,69 65,-84-41,-6 6,-6 5,-6 6,-7 4,4 21,1 12,-7 6,-9 4,60 163,-58-66,-13 5,-13 3,26 222,-78-351,-9 1,-6 1,-8 0,-8 0,-7 0,-8-1,-11 23,-7-9,-9-2,-7-2,-60 129,58-176,-6-3,-6-3,-5-3,-26 27,-25 4,-6-6,-8-5,-5-7,-81 56,127-113,-4-3,-3-6,-3-4,-8-1,-394 184,393-196,-61 30,-4-7,-2-9,-4-7,-68 8,37-31,-2-9,-203 0,202-27,1-10,0-9,1-10,2-9,-148-47,2-29,-300-137,564 209,-448-199,180 54,8-16,9-15,-104-98,217 123,8-10,-109-131,207 195,6-6,6-5,7-5,-38-77,108 158,4-1,4-2,2-1,4-1,3-2,4 0,3-1,4-1,1-20,8-61,6 1,7 0,7 1,8 0,23-76,-9 63,8 2,52-123,38-28,93-147,-148 315,7 5,7 4,5 3,7 6,23-16,25-8,8 7,6 6,54-27,-4 23,6 9,7 11,4 9,78-19,-59 36,4 11,4 11,4 12,2 12,3 11,3 12,-26 22,0 11,1 11,-1 11,49 18,94 24,47 29,-283-54</inkml:trace>
  <inkml:trace contextRef="#ctx0" brushRef="#br1" timeOffset="19154.665">23893 10107,'-15'33,"-57"145,55-130,-25 83,6 1,6 2,-8 96,26-147,3 0,4 1,4-1,3 1,4-1,16 80,-15-133,1 0,2-1,1 0,1-1,2 0,7 11,-17-33,1 1,-1-1,1 0,0-1,1 1,-1-1,1 0,0 0,0-1,1 0,-1 0,1 0,0-1,0 0,0 0,0-1,1 0,-1 0,1-1,-1 0,1 0,-1 0,1-1,0-1,-1 1,1-1,-1 0,1-1,1 0,11-4,0-1,0 0,-1-1,0-2,0 1,-1-2,0-1,-1 0,-1-1,0-1,13-14,2-5</inkml:trace>
  <inkml:trace contextRef="#ctx0" brushRef="#br1" timeOffset="19408.561">24093 11087,'0'0,"-2"0,-3 0,-11 2,-14 3,-16 3,-18 4,-16 2,-15-1,-7-1,-4-2,3-3,7-3,10-1,7-5,12-1,13 0,15 0</inkml:trace>
  <inkml:trace contextRef="#ctx0" brushRef="#br1" timeOffset="20981.58">22844 10021,'9'1,"-1"1,0 0,0 1,-1 0,1 0,0 0,-1 1,0 0,0 1,0-1,-1 1,5 4,-8-6,8 5,-1 1,0 0,-1 1,0 0,0 0,-1 1,0 0,-1 0,0 2,-4-8,0 1,-1-1,0 1,0 0,0 0,0 0,-1 0,0 0,0 0,-1 0,0 0,0 1,0-1,-1 0,0 0,0 0,0 0,-1 0,0 0,-2 4,0-4,0-1,0 1,-1 0,0-1,0 0,0 0,0-1,-1 1,0-1,0 0,0-1,0 0,-1 0,0 0,1 0,-1-1,0 0,0-1,0 0,0 0,0 0,0-1,0 0,-1 0,1-1,0 0,0 0,0-1,0 1,0-2,1 1,-1-1,1 0,-1 0,1-1,-4-2,4 0,0 0,1 0,-1-1,2 0,-1 0,1 0,0 0,0-1,1 1,0-1,0 0,0 0,2 0,-1 0,1 0,0-1,0-2,1 4,0 1,0 0,0-1,1 1,0 0,0 0,0 0,1 0,0 0,1 0,-1 0,1 0,0 1,0-1,1 1,-1 0,1 0,0 0,1 1,-1 0,1-1,0 1,1 0,1-1,1 1,-1 0,1 0,0 1,0 0,0 0,0 1,0 0,1 0,-1 1,1 0,-1 0,1 1,-1 1,1-1,-1 1,1 1,-1-1,0 1,0 1,1 0,-2 0,1 0,0 1,-1 0,1 1,-1 0,0 0,-1 0,0 1,1 0,4 6,-10-11,0-1,0 1,0 0,0-1,-1 1,1 0,0 0,0 0,-1 0,1 0,0 0,-1 0,1 0,-1 0,1 0,-1 0,0 0,0 0,1 0,-1 0,0 1,0-1,0 0,0 0,0 0,0 0,0 0,0 1,-1-1,1 0,0 0,-1 0,1 0,-1 0,1 0,-1 0,0 0,1 0,-1 0,0 0,0 0,1-1,-1 1,0 0,0-1,0 1,0 0,0-1,0 1,0-1,0 1,0-1,0 0,0 1,-1-1,1 0,0 0,0 0,0 0,0 0,-9 0,0-2,1 1,0-1,-1-1,1 1,0-2,0 1,0-1,0-1,1 1,0-1,0-1,0 0,1 0,-1 0,2-1,-1 0,1 0,0-1,0 0,1 0,0 0,0-1,1 1,-2-8,6 12,0-1,1 1,0 0,0-1,0 1,0 0,1-1,-1 1,1 0,0 0,1 0,-1 1,0-1,1 0,0 1,0 0,0-1,0 1,1 0,-1 1,1-1,0 1,0-1,0 1,0 0,0 1,0-1,0 1,1 0,-1 0,3-1,-2 2,1 0,-1 0,0 0,0 1,0-1,0 1,0 0,-1 1,1-1,0 1,0 0,-1 0,1 1,-1-1,0 1,0 0,0 0,0 0,0 1,-1-1,1 1,-1 0,0 0,0 0,0 1,-1-1,0 1,0-1,0 1,0 0,-1 0,1-1,-1 1,0 0,-1 0,1 0,-1 0,0 1,-1-1,1 0,-1 0,0 0,0 0,0-1,-1 1,0 0,0 0,0 0,-10 14,0-5</inkml:trace>
  <inkml:trace contextRef="#ctx0" brushRef="#br1" timeOffset="24067.327">7210 6995,'-1'1,"1"-1,0 0,-1 0,0 0,1 0,-1 0,1 0,-1 0,1 0,-1 0,1 0,-1 0,1 0,-1 0,1-1,-1 1,1 0,0 0,-1-1,1 1,-1 0,1 0,-1-1,1 1,0 0,-1-1,1 1,0-1,-1 1,1 0,0-1,0 1,-1-1,1 1,0-1,0 1,0-1,-1 1,1-1,0 1,0-1,0 1,0-1,0 1,0-1,0 1,0-1,0 1,1-1,-1 1,0-1,0-2,0-18,1 1,0-1,2 1,1 0,0 0,6-15,2-1,0 1,2 1,2 0,1 1,2 0,1 2,1 0,2 2,1 0,1 1,1 2,63-58,3 4,4 5,3 3,72-37,53-17,169-64,-132 78,3 13,5 10,155-24,620-80,-544 125,1 22,3 21,0 23,148 32,10 42,112 50,-422-58,325 104,-38 47,-378-124,23 7,157 84,-212-66,-135-64,3-3,1-6,3-3,1-5,2-4,-90-27,-6-2,0 0,-1-1,1 1,0-1,-1-1,1 0,0 0,0 0,1-1,-6-1,-1 1,0-1,0 0,1 0,-1 0,0 0,0 0,-1 0,1-1,0 1,-1-1,0 1,1-1,-1 1,0-1,0 0,0 0,-1 1,1-1,-1 0,1 0,-1 0,0 0,0 0,-1 0,1 1,0-1,-1 0,0 0,1 0,-1 1,0-1,-1 0,1 0,-11-35,-1 1,-2 0,-1 0,-2 2,-2 0,-1 1,-1 1,-2 1,-8-6,-277-322,78 111,205 219,53 33,-3 7,0 2,-1 0,0 2,-1 0,0 2,-1 0,-1 1,2 5,30 26,-2 3,-2 1,-3 3,-2 2,-3 1,-2 3,-3 1,-3 1,13 37,-37-82,-1 0,0 1,-2 0,0 0,-1 0,-1 0,0 1,-2-1,0 10,-2-23,-1 1,1-1,-1 0,0 0,0 0,-1 0,1 0,-2 0,1 0,0-1,-1 0,0 1,0-1,-1-1,0 1,1-1,-1 0,-1 0,-4 3,-9 4,0-1,0 0,-1-2,0 0,-13 2,-50 10,-2-4,1-4,-2-3,1-4,-1-4,-20-4,-94-7,0-9,-75-22,141 17</inkml:trace>
  <inkml:trace contextRef="#ctx0" brushRef="#br1" timeOffset="25142.723">7771 8558,'0'0,"0"0,0 0,3-10,4-6,1 0,0 1,1 1,1-1,0 1,5-4,-8 9,60-69,4 3,2 2,4 5,3 2,55-33,-53 43,3 3,2 5,2 2,15 0,123-37,135-27,-192 61,30-11,189-55,130-11,-67 57,2 19,168 15,-80 20,0 23,0 24,-3 24,34 29,-37 30,74 46,70 9,-550-137,-2 6,85 39,69 43,-246-111,-49-24,-43-25,-2 3,-2 2,-60-24,-50-12,-113-28,40 15,122 38,1-4,-2-9,38 5,84 52,0 1,1-1,-1 1,0 0,0-1,1 1,-1 0,0-1,0 1,1 0,-1-1,0 1,1 0,-1-1,0 1,1 0,-1 0,1 0,-1-1,0 1,1 0,-1 0,1 0,-1 0,0 0,1 0,-1 0,1 0,-1 0,1 0,-1 0,1 0,-1 0,0 0,1 0,-1 0,1 1,-1-1,0 0,1 0,-1 0,0 1,1-1,-1 0,0 1,1-1,-1 0,0 1,1-1,-1 0,0 1,1-1,134 32,-1 7,-3 5,26 17,50 27,-4 9,-5 9,96 73,-242-146,-1 2,-2 2,-1 2,-3 2,-1 3,36 45,-77-87,0 1,0 1,-1-1,1 0,-1 1,1-1,-1 1,0 0,0 0,-1 0,1 0,-1 0,0 0,0 0,0 0,0 1,-1-1,0 0,0 1,0-1,0 0,-1 0,0 1,0-1,0 0,0 0,-1 0,1 0,-1 0,0 0,-1 0,-9 7,-1-2,0 1,-1-1,0-1,0-1,-1 0,0-1,0 0,0-1,-1-1,0 0,0-2,0 1,-10-1,-97 9,-1-4,0-7,-118-13,121 5,-148-4,218 11</inkml:trace>
  <inkml:trace contextRef="#ctx0" brushRef="#br1" timeOffset="26811.518">6498 5991,'-15'-10,"-49"-51,58 55,1 1,-1-1,1 0,1 0,-1 0,1-1,0 0,0 0,1 0,0 0,0 0,1-1,0 1,-1-7,1-20,2-1,1 1,1-1,2 1,2 0,1 0,1 1,3-3,18-60,4 1,4 1,4 2,5 2,3 3,27-35,201-273,-188 285,4 3,5 4,4 5,112-82,-52 64,4 7,6 8,3 7,5 8,107-32,-102 44,3 9,3 8,145-22,81 20,296 1,-622 52,1389-37,-869 60,166 44,-250 9,-3 22,113 53,-397-81,384 95,-369-104,-2 10,-3 12,166 78,58 81,-432-214,92 53,-4 6,65 55,15 16,-36-30,-6 8,48 56,192 219,-360-368,-47-37,-1 0,1-1,0 1,0 0,0 0,0-1,-1 1,1-1,0 1,0 0,0-1,-1 0,1 1,0-1,-1 1,1-1,-1 0,1 1,-1-1,1 0,-1 0,1 0,-1 1,1-1,-1 0,0 0,0 0,1 0,-1 0,0 1,0-1,0 0,0 0,0 0,0 0,0 0,-1 0,2-30,-2 1,-1-1,-2 1,-5-23,5 31,-20-95,-27-70,29 109,3 0,4-2,-3-52,21 117,12 28,58 63,-4 4,-4 3,-4 3,-3 2,-4 2,15 41,-56-105,-2 1,0 0,-2 1,0 0,-2 1,-1 2,-4-17,-1 0,0 0,-1-1,0 1,-1 0,-1 0,0 0,0-1,-2 1,0-1,0 0,-1 0,-6 9,3-8,-1-1,0-1,-1 0,0 0,-1-1,0 0,-1-1,0 0,0-1,-1 0,-1-1,1-1,-1 0,0-1,-1 0,0-1,0 0,-35 7,0-1,-1-2,1-3,-29 0,-69-1,0-7,-1-6,-139-27,217 24</inkml:trace>
  <inkml:trace contextRef="#ctx0" brushRef="#br1" timeOffset="33125.886">16025 980,'-2'-15,"-66"-85,45 73,0 0,-2 2,-1 1,-1 1,0 2,-2 0,-1 2,-14-7,25 16,-1 1,1 1,-1 0,-1 2,1 0,-1 1,0 1,0 1,0 1,-1 1,1 1,0 1,-1 0,-12 4,28-4,0 0,1 0,-1 1,0 0,1 0,-1 0,1 1,0 0,0 0,0 0,0 1,0-1,1 1,0 0,-1 1,1-1,1 1,-1 0,1-1,0 2,0-1,0 1,-6 18,2 1,1-1,1 1,1 0,1 0,2 0,0 1,3 23,11 137,8-1,42 166,-47-268,7 48,4 118,-27-225,0 0,-1 0,-2-1,0 1,-2-1,0 0,-5 9,4-14,-1-4</inkml:trace>
  <inkml:trace contextRef="#ctx0" brushRef="#br1" timeOffset="33388.856">15826 1725,'0'0,"0"0,-2 0,-9 0,-12 0,-16 0,-23 0,-24 0,-23-2,-17-1,-7-2,1-3,8-1,11-1,8-2,12-1,18 3,23 1</inkml:trace>
  <inkml:trace contextRef="#ctx0" brushRef="#br1" timeOffset="34012.431">16475 484,'13'-8,"21"-16,26-10,-45 31,0 1,-1 0,1 1,0 1,0 0,-1 1,1 1,0 0,-1 1,1 1,-1 0,0 1,-1 0,11 6,-12-4,0 1,-1 0,0 0,0 1,-1 0,-1 1,1 0,-2 1,1 0,-1 0,-1 1,0 0,-1 0,0 1,-1 0,0 0,-1 0,-1 0,0 1,0-1,-2 1,0 0,0 0,-1 0,-1-1,0 1,-1 0,0-1,-2 1,1-1,-1 0,-1 0,-1 0,0-1,0 1,-1-1,0-1,-1 0,-1 0,0 0,0-1,-1 0,0-1,-1 0,0-1,-3 2,3-4,-2-1,1 0,0 0,-1-1,0-1,0 0,0-1,0 0,0-1,0-1,-1 0,1 0,0-1,0-1,0-1,0 0,0 0,0-1,1-1,0 0,0 0,0-2,0 1,1-1,0-1,1 0,0-1,0 0,1 0,0-1,-3-5,8 10,1-1,0 0,0 0,0-1,1 1,0 0,0-1,0 0,1 1,0-1,1 0,-1 0,1 1,1-1,-1 0,1 0,0 1,1-1,0 0,3-10</inkml:trace>
  <inkml:trace contextRef="#ctx0" brushRef="#br1" timeOffset="34460.365">17149 497,'0'0,"0"0,0 0,-4 7,-3 59,6-45,0 1,1 0,2-1,0 1,2-1,0 1,1-1,1 0,1-1,6 14,-9-29,-1-1,1 1,0-1,0 1,0-1,0-1,1 1,-1 0,1-1,0 0,0 0,0-1,1 1,-1-1,0 0,1-1,0 1,-1-1,1 0,0 0,0-1,-1 0,1 0,0 0,0-1,0 0,-1 0,1 0,-1-1,1 0,0 0,8-1,0 0,0-1,0-1,-1 0,0-1,0 0,0-1,-1-1,0 0,0 0,-1-1,0-1,-1 0,0 0,0-1,-1 0,-1-1,0 0,0 0,0-3,0-24,6 50,-1 9,0 0,-1 0,-1 1,-1 0,3 10,-6-14,20 48,-18-40</inkml:trace>
  <inkml:trace contextRef="#ctx0" brushRef="#br1" timeOffset="34729.845">18173 1,'0'6,"8"492,-6-439,2 39,13 80,-14-156,0-6</inkml:trace>
  <inkml:trace contextRef="#ctx0" brushRef="#br1" timeOffset="34945.947">18461 484,'0'0,"0"0,-2 0,-14 2,-18 1,-23 2,-26 0,-19-3,-11-4,-11-6,-7-7,-4-11,-1-8,23 1</inkml:trace>
  <inkml:trace contextRef="#ctx0" brushRef="#br2" timeOffset="195272.349">18511 10604,'7'1,"0"1,0-1,1 2,-1-1,0 1,-1 0,1 0,0 1,1 1,-5-3,8 6,1 1,-2 1,1 0,-1 0,-1 1,0 0,-1 1,0 0,0 0,-2 1,1 0,-1 0,-1 0,-1 1,0 0,0-1,-2 2,2 11,-2 4,-2 0,-1 0,-1-1,-1 1,-2-1,-1 0,-1 0,-1 0,-2-1,-1 0,-12 21,-15 34,-4 0,-3-3,-3-2,-4-2,-4-3,-61 64,-74 65,-10-8,-182 134,190-186,-5-9,-6-9,-6-9,-154 58,32-40,-6-14,-5-15,-75 1,22-16,-371 32,-30-65,-603-41,140-46,941 8,-273-56,-432-148,868 189,-411-107,-6-28,-537-228,851 312,-147-77,-75-69,477 233,1 0,-1 1,0-1,0 1,0 0,0 0,0 0,0 1,-1-1,1 1,0 0,0 0,-4 1,7 0,0 0,0-1,0 1,0 0,0 0,0 0,0 0,0 0,0 0,1 0,-1 0,0 0,1 0,-1 1,0-1,1 0,0 0,-1 1,1-1,0 0,0 1,-1-1,1 0,0 2,0 1,-7 55,3 0,2 0,3 0,2 0,5 13,85 582,-42-332,-35-174,-18-136,-5-29,-73-200,-91-173,50 144,-86-193,193 407,1-1,2 0,1 0,1-1,2 0,1-2,6 29,-1 0,2 0,-1 0,1 0,0 0,0 0,1 0,0 0,0 1,1-1,-1 0,2 1,-1 0,1 0,0 0,0 0,0 1,1-1,0 1,0 0,3-2,5-3,1 0,0 1,0 1,1 0,0 0,1 2,-1 0,13-3,99-17,37 12,88 14,141 21,-169-7,443 1,-498-18</inkml:trace>
  <inkml:trace contextRef="#ctx0" brushRef="#br2" timeOffset="196143.379">16151 14238,'0'0,"0"-7,-2 2,0 1,0-1,0 1,-1 0,0 0,0 0,0 0,0 1,0-1,-1 1,1 0,-1 0,0 0,-1 0,-23-15,-2 1,0 2,0 0,-1 3,-1 0,0 2,0 1,-1 2,0 1,-1 2,-8 1,30 0,0 1,-1 0,1 1,-1 1,1-1,-1 2,1 0,-1 1,1 0,-1 1,1 0,0 1,1 0,-1 1,0 0,1 1,0 0,-4 4,8-3,1 1,0 0,0 0,1 1,0-1,0 1,1 0,0 0,1 1,0-1,0 1,1 0,1 0,-1 1,-1 19,2 0,0 0,2 0,2 6,18 113,5-2,16 36,-28-123,17 69,16 67,-9 1,2 85,-35-230,-3 0,-2 1,-2-1,-3 1,-1-1,-3-1,-10 29,16-67,-1-1,-1 1,0-1,0 0,-1-1,-1 1,0-1,-1-1,0 1,-8 8,3-9</inkml:trace>
  <inkml:trace contextRef="#ctx0" brushRef="#br2" timeOffset="196390.683">15551 15690,'0'0,"-2"0,-3 0,-13 2,-19 0,-24 1,-27-3,-18-1,-5-1,5 0,14 1,15 0,13 1,14-1,13 1,11 0,10 0,8 0</inkml:trace>
  <inkml:trace contextRef="#ctx0" brushRef="#br2" timeOffset="196744.8">16488 13966,'0'0,"0"1,0 2,2 4,1 3,2 6,-1 11,3 13,-1 13,1 8,-1-1,-1-5,-2-13,-1-13</inkml:trace>
  <inkml:trace contextRef="#ctx0" brushRef="#br2" timeOffset="196992.211">16500 13394,'0'0,"0"0,0 0,0 0,0 0,0 0,0 0,0 0,0 0</inkml:trace>
  <inkml:trace contextRef="#ctx0" brushRef="#br2" timeOffset="197446.544">16912 13866,'0'0,"0"0,3 3,0 3,0 0,0 0,-1 0,1 0,-1 0,-1 1,1-1,-1 1,0 6,1 1,37 317,-5-99,-35-232,1 1,0-1,0 0,0 1,0-1,0 1,0-1,0 0,0 1,0-1,0 0,0 1,0-1,0 1,0-1,0 0,0 1,0-1,1 0,-1 1,0-1,0 0,0 1,1-1,-1 0,0 1,0-1,1 0,-1 0,0 1,0-1,1 0,-1 0,0 0,1 1,-1-1,0 0,1 0,-1 0,0 0,1 0,-1 0,1 0,-1 0,0 0,1 0,-1 0,0 0,1 0,-1 0,16-17,63-123,-57 98,10-22,7-15,4 3,2 1,10-7,26-4,-78 83,1 0,0 1,0-1,0 1,0-1,0 1,0 0,1 1,-1-1,1 1,-1 0,1 0,0 0,0 0,-1 1,1 0,0 0,-1 0,1 1,0 0,-1 0,1 0,1 1,4 3,0 1,-1 1,0 0,-1 0,1 0,-1 1,-1 1,0-1,0 1,0 0,-1 1,-1 0,1 0,-2 0,4 8,11 26,-2 1,-1 0,-3 1,-2 1,-1 0,-3 0,-2 1,-1 32,-4-76,1 6,-1 1,0 0,-1 0,0 0,0-1,-1 1,-1 0,0-1,-1 3,4-13,0 1,0 0,-1-1,1 1,0 0,0-1,-1 1,1 0,0-1,-1 1,1-1,0 1,-1 0,1-1,-1 1,1-1,-1 1,1-1,-1 1,1-1,-1 0,0 1,1-1,-1 0,1 1,-1-1,0 0,1 0,-1 0,0 0,1 1,-1-1,0 0,0 0,1 0,-1 0,0-1,1 1,-1 0,0 0,1 0,-1-1,-1-2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9:37:55.96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202 2208,'0'0,"0"0,0 0,0 0,0 0,0 0,0 0,0-8,37-566,-30 79,-5 103,-2 271,6 0,5 1,11-33,-18 127,1 0,1 1,1 0,2 0,0 0,6-7,-14 29,0 1,0-1,1 1,-1 0,1-1,0 1,0 0,-1 0,1 0,1 1,-1-1,0 0,0 1,1-1,-1 1,0 0,1 0,0 0,-1 0,1 0,0 0,-1 1,1-1,0 1,-1 0,1 0,0 0,0 0,-1 1,1-1,0 1,0-1,-1 1,1 0,-1 0,1 0,0 1,9 5,-1 2,0 0,-1 0,0 1,-1 0,1 0,-2 1,0 1,3 3,3 5,94 140,77 156,-157-266,221 393,28 92,-264-509,-1-3,-1 0,-1 0,-2 2,0-1,-1 1,-1 2,-7-20,-6-22,3 6,-1 2</inkml:trace>
  <inkml:trace contextRef="#ctx0" brushRef="#br0" timeOffset="278.957">1388 1029,'0'0,"0"0,-2 1,-164 49,4-9,-2-8,-2-7,0-7,-71-5,-61-20,272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5T19:37:57.23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669 309,'3'8,"39"78,-3 2,22 80,-46-127,21 61,63 174,-13 3,11 100,-55-149,-37-194</inkml:trace>
  <inkml:trace contextRef="#ctx0" brushRef="#br0" timeOffset="873.765">20 843,'-2'-18,"-15"-90,20 80,1 1,2 0,0 1,2-1,1 1,1 0,1 1,2 1,0-1,2 1,7-7,1 0,1 1,1 2,2 1,1 0,1 3,1 0,1 2,1 1,1 1,1 2,1 2,0 1,22-6,-9 4,1 2,1 2,0 3,0 1,1 3,0 2,0 2,0 2,0 3,0 2,0 2,-1 2,0 3,-1 1,0 3,-1 2,-1 2,-1 2,-1 2,-1 2,7 7,-27-15,0 2,-1 1,-2 0,0 2,-1 1,-1 0,-1 1,-1 1,-2 1,0 0,-2 1,-1 0,-2 1,5 19,-12-30,-1-1,0 0,-1 1,-1-1,-1 0,0 1,-1-1,-1 0,-1 0,-1 0,0 0,-1-1,0 0,-2 0,0-1,0 0,-1 0,-1-1,-1 0,0 0,-1-1,-4 2,-3 5,0-1,-2-2,0 0,-1-1,-1-1,0-1,-1-1,0-1,-1-1,0-1,-1-2,0 0,-1-2,1-1,-1-1,0-1,0-1,-1-2,1-1,0 0,-3-3,-19-5,55 6,29-5,-1 2,1 2,30-1,-39 3,36-2,1 3,-1 3,1 2,-1 3,0 2,26 10,-38-6,0 3,0 2,-2 1,0 3,-2 2,0 2,-2 2,-1 2,-2 2,11 12,-41-36,-1 1,-1 0,1 1,-1 0,-1 0,0 1,-1 0,0 1,0-1,-1 1,-1 1,0-1,-1 1,0 0,-1 0,0 0,-1 0,-1 0,0 1,0-1,-2 1,0 7,-5-4,-1 0,-1 0,0-1,-1 0,-1 0,-1-1,0-1,0 1,-2-2,0 0,0 0,-1-1,-1-1,0 0,0-1,-7 2,-26 13,-1-2,-1-2,-1-2,-1-3,0-1,-1-4,-1-1,0-3,-25-1,11 1,1-4,-1-2,0-4,0-2,0-4,1-2,1-3,0-3,-26-13,-8-22,100 52,0 0,-1 0,1 0,0 0,0-1,-1 1,1 0,0 0,0 0,0 0,0-1,-1 1,1 0,0 0,0 0,0-1,0 1,0 0,0 0,-1-1,1 1,0 0,0 0,0-1,0 1,0 0,0 0,0-1,0 1,0 0,0-1,0 1,0 0,0 0,1-1,-1 1,0 0,0 0,0 0,0-1,0 1,0 0,1 0,-1-1,0 1,0 0,0 0,1 0,-1 0,0-1,0 1,0 0,1 0,-1 0,0 0,0 0,1 0,-1 0,0 0,0 0,1 0,-1 0,0 0,0 0,1 0,-1 0,0 0,1 0,-1 0,0 0,6-2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6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1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5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09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35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5C0B8-7092-472B-AA1E-692429DB77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BA37311-CF4F-421C-8138-EAA2F07D7A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2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30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image" Target="../media/image2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image" Target="../media/image28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8" Type="http://schemas.openxmlformats.org/officeDocument/2006/relationships/image" Target="../media/image49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30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2" Type="http://schemas.openxmlformats.org/officeDocument/2006/relationships/image" Target="../media/image2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image" Target="../media/image28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8" Type="http://schemas.openxmlformats.org/officeDocument/2006/relationships/image" Target="../media/image49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7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30.png"/><Relationship Id="rId12" Type="http://schemas.openxmlformats.org/officeDocument/2006/relationships/image" Target="../media/image63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96.png"/><Relationship Id="rId2" Type="http://schemas.openxmlformats.org/officeDocument/2006/relationships/image" Target="../media/image2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image" Target="../media/image28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4.png"/><Relationship Id="rId30" Type="http://schemas.openxmlformats.org/officeDocument/2006/relationships/image" Target="../media/image81.png"/><Relationship Id="rId35" Type="http://schemas.openxmlformats.org/officeDocument/2006/relationships/image" Target="../media/image95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7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30.png"/><Relationship Id="rId12" Type="http://schemas.openxmlformats.org/officeDocument/2006/relationships/image" Target="../media/image63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96.png"/><Relationship Id="rId2" Type="http://schemas.openxmlformats.org/officeDocument/2006/relationships/image" Target="../media/image2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image" Target="../media/image28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81.png"/><Relationship Id="rId35" Type="http://schemas.openxmlformats.org/officeDocument/2006/relationships/image" Target="../media/image95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7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30.png"/><Relationship Id="rId12" Type="http://schemas.openxmlformats.org/officeDocument/2006/relationships/image" Target="../media/image63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96.png"/><Relationship Id="rId2" Type="http://schemas.openxmlformats.org/officeDocument/2006/relationships/image" Target="../media/image2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5" Type="http://schemas.openxmlformats.org/officeDocument/2006/relationships/image" Target="../media/image28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81.png"/><Relationship Id="rId35" Type="http://schemas.openxmlformats.org/officeDocument/2006/relationships/image" Target="../media/image95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7.png"/><Relationship Id="rId21" Type="http://schemas.openxmlformats.org/officeDocument/2006/relationships/image" Target="../media/image72.png"/><Relationship Id="rId34" Type="http://schemas.openxmlformats.org/officeDocument/2006/relationships/image" Target="../media/image105.png"/><Relationship Id="rId42" Type="http://schemas.openxmlformats.org/officeDocument/2006/relationships/image" Target="../media/image108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openxmlformats.org/officeDocument/2006/relationships/image" Target="../media/image102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106.png"/><Relationship Id="rId5" Type="http://schemas.openxmlformats.org/officeDocument/2006/relationships/image" Target="../media/image28.png"/><Relationship Id="rId15" Type="http://schemas.openxmlformats.org/officeDocument/2006/relationships/image" Target="../media/image101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104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103.png"/><Relationship Id="rId35" Type="http://schemas.openxmlformats.org/officeDocument/2006/relationships/image" Target="../media/image95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Relationship Id="rId12" Type="http://schemas.openxmlformats.org/officeDocument/2006/relationships/image" Target="../media/image99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7.png"/><Relationship Id="rId21" Type="http://schemas.openxmlformats.org/officeDocument/2006/relationships/image" Target="../media/image72.png"/><Relationship Id="rId34" Type="http://schemas.openxmlformats.org/officeDocument/2006/relationships/image" Target="../media/image111.png"/><Relationship Id="rId42" Type="http://schemas.openxmlformats.org/officeDocument/2006/relationships/image" Target="../media/image108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openxmlformats.org/officeDocument/2006/relationships/image" Target="../media/image102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106.png"/><Relationship Id="rId5" Type="http://schemas.openxmlformats.org/officeDocument/2006/relationships/image" Target="../media/image28.png"/><Relationship Id="rId15" Type="http://schemas.openxmlformats.org/officeDocument/2006/relationships/image" Target="../media/image101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109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103.png"/><Relationship Id="rId35" Type="http://schemas.openxmlformats.org/officeDocument/2006/relationships/image" Target="../media/image95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Relationship Id="rId12" Type="http://schemas.openxmlformats.org/officeDocument/2006/relationships/image" Target="../media/image99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33" Type="http://schemas.openxmlformats.org/officeDocument/2006/relationships/image" Target="../media/image110.png"/><Relationship Id="rId38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7.png"/><Relationship Id="rId21" Type="http://schemas.openxmlformats.org/officeDocument/2006/relationships/image" Target="../media/image72.png"/><Relationship Id="rId34" Type="http://schemas.openxmlformats.org/officeDocument/2006/relationships/image" Target="../media/image111.png"/><Relationship Id="rId42" Type="http://schemas.openxmlformats.org/officeDocument/2006/relationships/image" Target="../media/image108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openxmlformats.org/officeDocument/2006/relationships/image" Target="../media/image102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106.png"/><Relationship Id="rId5" Type="http://schemas.openxmlformats.org/officeDocument/2006/relationships/image" Target="../media/image28.png"/><Relationship Id="rId15" Type="http://schemas.openxmlformats.org/officeDocument/2006/relationships/image" Target="../media/image101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11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104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103.png"/><Relationship Id="rId35" Type="http://schemas.openxmlformats.org/officeDocument/2006/relationships/image" Target="../media/image95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Relationship Id="rId12" Type="http://schemas.openxmlformats.org/officeDocument/2006/relationships/image" Target="../media/image99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33" Type="http://schemas.openxmlformats.org/officeDocument/2006/relationships/image" Target="../media/image110.png"/><Relationship Id="rId38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19.png"/><Relationship Id="rId26" Type="http://schemas.openxmlformats.org/officeDocument/2006/relationships/image" Target="../media/image77.png"/><Relationship Id="rId39" Type="http://schemas.openxmlformats.org/officeDocument/2006/relationships/image" Target="../media/image97.png"/><Relationship Id="rId21" Type="http://schemas.openxmlformats.org/officeDocument/2006/relationships/image" Target="../media/image72.png"/><Relationship Id="rId34" Type="http://schemas.openxmlformats.org/officeDocument/2006/relationships/image" Target="../media/image111.png"/><Relationship Id="rId42" Type="http://schemas.openxmlformats.org/officeDocument/2006/relationships/image" Target="../media/image108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6" Type="http://schemas.openxmlformats.org/officeDocument/2006/relationships/image" Target="../media/image11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106.png"/><Relationship Id="rId5" Type="http://schemas.openxmlformats.org/officeDocument/2006/relationships/image" Target="../media/image28.png"/><Relationship Id="rId15" Type="http://schemas.openxmlformats.org/officeDocument/2006/relationships/image" Target="../media/image101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114.png"/><Relationship Id="rId10" Type="http://schemas.openxmlformats.org/officeDocument/2006/relationships/image" Target="../media/image61.png"/><Relationship Id="rId19" Type="http://schemas.openxmlformats.org/officeDocument/2006/relationships/image" Target="../media/image120.png"/><Relationship Id="rId31" Type="http://schemas.openxmlformats.org/officeDocument/2006/relationships/image" Target="../media/image104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103.png"/><Relationship Id="rId35" Type="http://schemas.openxmlformats.org/officeDocument/2006/relationships/image" Target="../media/image95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5" Type="http://schemas.openxmlformats.org/officeDocument/2006/relationships/image" Target="../media/image76.png"/><Relationship Id="rId33" Type="http://schemas.openxmlformats.org/officeDocument/2006/relationships/image" Target="../media/image110.png"/><Relationship Id="rId38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19.png"/><Relationship Id="rId26" Type="http://schemas.openxmlformats.org/officeDocument/2006/relationships/image" Target="../media/image77.png"/><Relationship Id="rId39" Type="http://schemas.openxmlformats.org/officeDocument/2006/relationships/image" Target="../media/image125.png"/><Relationship Id="rId21" Type="http://schemas.openxmlformats.org/officeDocument/2006/relationships/image" Target="../media/image72.png"/><Relationship Id="rId34" Type="http://schemas.openxmlformats.org/officeDocument/2006/relationships/image" Target="../media/image88.png"/><Relationship Id="rId7" Type="http://schemas.openxmlformats.org/officeDocument/2006/relationships/image" Target="../media/image30.png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5" Type="http://schemas.openxmlformats.org/officeDocument/2006/relationships/image" Target="../media/image76.png"/><Relationship Id="rId33" Type="http://schemas.openxmlformats.org/officeDocument/2006/relationships/image" Target="../media/image114.png"/><Relationship Id="rId38" Type="http://schemas.openxmlformats.org/officeDocument/2006/relationships/image" Target="../media/image124.png"/><Relationship Id="rId2" Type="http://schemas.openxmlformats.org/officeDocument/2006/relationships/image" Target="../media/image24.png"/><Relationship Id="rId16" Type="http://schemas.openxmlformats.org/officeDocument/2006/relationships/image" Target="../media/image11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121.png"/><Relationship Id="rId37" Type="http://schemas.openxmlformats.org/officeDocument/2006/relationships/image" Target="../media/image123.png"/><Relationship Id="rId5" Type="http://schemas.openxmlformats.org/officeDocument/2006/relationships/image" Target="../media/image28.png"/><Relationship Id="rId15" Type="http://schemas.openxmlformats.org/officeDocument/2006/relationships/image" Target="../media/image101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97.png"/><Relationship Id="rId10" Type="http://schemas.openxmlformats.org/officeDocument/2006/relationships/image" Target="../media/image61.png"/><Relationship Id="rId19" Type="http://schemas.openxmlformats.org/officeDocument/2006/relationships/image" Target="../media/image120.png"/><Relationship Id="rId31" Type="http://schemas.openxmlformats.org/officeDocument/2006/relationships/image" Target="../media/image110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83.png"/><Relationship Id="rId35" Type="http://schemas.openxmlformats.org/officeDocument/2006/relationships/image" Target="../media/image122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19.png"/><Relationship Id="rId26" Type="http://schemas.openxmlformats.org/officeDocument/2006/relationships/image" Target="../media/image77.png"/><Relationship Id="rId39" Type="http://schemas.openxmlformats.org/officeDocument/2006/relationships/image" Target="../media/image124.png"/><Relationship Id="rId21" Type="http://schemas.openxmlformats.org/officeDocument/2006/relationships/image" Target="../media/image72.png"/><Relationship Id="rId34" Type="http://schemas.openxmlformats.org/officeDocument/2006/relationships/image" Target="../media/image88.png"/><Relationship Id="rId7" Type="http://schemas.openxmlformats.org/officeDocument/2006/relationships/image" Target="../media/image30.png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5" Type="http://schemas.openxmlformats.org/officeDocument/2006/relationships/image" Target="../media/image76.png"/><Relationship Id="rId33" Type="http://schemas.openxmlformats.org/officeDocument/2006/relationships/image" Target="../media/image114.png"/><Relationship Id="rId38" Type="http://schemas.openxmlformats.org/officeDocument/2006/relationships/image" Target="../media/image123.png"/><Relationship Id="rId2" Type="http://schemas.openxmlformats.org/officeDocument/2006/relationships/image" Target="../media/image24.png"/><Relationship Id="rId16" Type="http://schemas.openxmlformats.org/officeDocument/2006/relationships/image" Target="../media/image11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121.png"/><Relationship Id="rId37" Type="http://schemas.openxmlformats.org/officeDocument/2006/relationships/image" Target="../media/image97.png"/><Relationship Id="rId40" Type="http://schemas.openxmlformats.org/officeDocument/2006/relationships/image" Target="../media/image125.png"/><Relationship Id="rId5" Type="http://schemas.openxmlformats.org/officeDocument/2006/relationships/image" Target="../media/image28.png"/><Relationship Id="rId15" Type="http://schemas.openxmlformats.org/officeDocument/2006/relationships/image" Target="../media/image101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122.png"/><Relationship Id="rId10" Type="http://schemas.openxmlformats.org/officeDocument/2006/relationships/image" Target="../media/image61.png"/><Relationship Id="rId19" Type="http://schemas.openxmlformats.org/officeDocument/2006/relationships/image" Target="../media/image120.png"/><Relationship Id="rId31" Type="http://schemas.openxmlformats.org/officeDocument/2006/relationships/image" Target="../media/image110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83.png"/><Relationship Id="rId35" Type="http://schemas.openxmlformats.org/officeDocument/2006/relationships/image" Target="../media/image126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119.png"/><Relationship Id="rId26" Type="http://schemas.openxmlformats.org/officeDocument/2006/relationships/image" Target="../media/image77.png"/><Relationship Id="rId39" Type="http://schemas.openxmlformats.org/officeDocument/2006/relationships/image" Target="../media/image124.png"/><Relationship Id="rId21" Type="http://schemas.openxmlformats.org/officeDocument/2006/relationships/image" Target="../media/image72.png"/><Relationship Id="rId34" Type="http://schemas.openxmlformats.org/officeDocument/2006/relationships/image" Target="../media/image88.png"/><Relationship Id="rId7" Type="http://schemas.openxmlformats.org/officeDocument/2006/relationships/image" Target="../media/image30.png"/><Relationship Id="rId12" Type="http://schemas.openxmlformats.org/officeDocument/2006/relationships/image" Target="../media/image115.png"/><Relationship Id="rId17" Type="http://schemas.openxmlformats.org/officeDocument/2006/relationships/image" Target="../media/image118.png"/><Relationship Id="rId25" Type="http://schemas.openxmlformats.org/officeDocument/2006/relationships/image" Target="../media/image76.png"/><Relationship Id="rId33" Type="http://schemas.openxmlformats.org/officeDocument/2006/relationships/image" Target="../media/image114.png"/><Relationship Id="rId38" Type="http://schemas.openxmlformats.org/officeDocument/2006/relationships/image" Target="../media/image123.png"/><Relationship Id="rId2" Type="http://schemas.openxmlformats.org/officeDocument/2006/relationships/image" Target="../media/image24.png"/><Relationship Id="rId16" Type="http://schemas.openxmlformats.org/officeDocument/2006/relationships/image" Target="../media/image11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121.png"/><Relationship Id="rId37" Type="http://schemas.openxmlformats.org/officeDocument/2006/relationships/image" Target="../media/image97.png"/><Relationship Id="rId40" Type="http://schemas.openxmlformats.org/officeDocument/2006/relationships/image" Target="../media/image125.png"/><Relationship Id="rId5" Type="http://schemas.openxmlformats.org/officeDocument/2006/relationships/image" Target="../media/image28.png"/><Relationship Id="rId15" Type="http://schemas.openxmlformats.org/officeDocument/2006/relationships/image" Target="../media/image101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122.png"/><Relationship Id="rId10" Type="http://schemas.openxmlformats.org/officeDocument/2006/relationships/image" Target="../media/image61.png"/><Relationship Id="rId19" Type="http://schemas.openxmlformats.org/officeDocument/2006/relationships/image" Target="../media/image120.png"/><Relationship Id="rId31" Type="http://schemas.openxmlformats.org/officeDocument/2006/relationships/image" Target="../media/image110.png"/><Relationship Id="rId4" Type="http://schemas.openxmlformats.org/officeDocument/2006/relationships/image" Target="../media/image27.png"/><Relationship Id="rId9" Type="http://schemas.openxmlformats.org/officeDocument/2006/relationships/image" Target="../media/image91.png"/><Relationship Id="rId14" Type="http://schemas.openxmlformats.org/officeDocument/2006/relationships/image" Target="../media/image92.png"/><Relationship Id="rId22" Type="http://schemas.openxmlformats.org/officeDocument/2006/relationships/image" Target="../media/image73.png"/><Relationship Id="rId27" Type="http://schemas.openxmlformats.org/officeDocument/2006/relationships/image" Target="../media/image98.png"/><Relationship Id="rId30" Type="http://schemas.openxmlformats.org/officeDocument/2006/relationships/image" Target="../media/image83.png"/><Relationship Id="rId35" Type="http://schemas.openxmlformats.org/officeDocument/2006/relationships/image" Target="../media/image129.png"/><Relationship Id="rId8" Type="http://schemas.openxmlformats.org/officeDocument/2006/relationships/image" Target="../media/image90.png"/><Relationship Id="rId3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60.png"/><Relationship Id="rId18" Type="http://schemas.openxmlformats.org/officeDocument/2006/relationships/image" Target="../media/image710.png"/><Relationship Id="rId3" Type="http://schemas.openxmlformats.org/officeDocument/2006/relationships/image" Target="../media/image560.png"/><Relationship Id="rId21" Type="http://schemas.openxmlformats.org/officeDocument/2006/relationships/image" Target="../media/image740.png"/><Relationship Id="rId7" Type="http://schemas.openxmlformats.org/officeDocument/2006/relationships/image" Target="../media/image600.png"/><Relationship Id="rId12" Type="http://schemas.openxmlformats.org/officeDocument/2006/relationships/image" Target="../media/image650.png"/><Relationship Id="rId17" Type="http://schemas.openxmlformats.org/officeDocument/2006/relationships/image" Target="../media/image700.png"/><Relationship Id="rId25" Type="http://schemas.openxmlformats.org/officeDocument/2006/relationships/image" Target="../media/image780.png"/><Relationship Id="rId2" Type="http://schemas.openxmlformats.org/officeDocument/2006/relationships/image" Target="../media/image550.png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40.png"/><Relationship Id="rId24" Type="http://schemas.openxmlformats.org/officeDocument/2006/relationships/image" Target="../media/image770.png"/><Relationship Id="rId5" Type="http://schemas.openxmlformats.org/officeDocument/2006/relationships/image" Target="../media/image580.png"/><Relationship Id="rId15" Type="http://schemas.openxmlformats.org/officeDocument/2006/relationships/image" Target="../media/image680.png"/><Relationship Id="rId23" Type="http://schemas.openxmlformats.org/officeDocument/2006/relationships/image" Target="../media/image760.png"/><Relationship Id="rId10" Type="http://schemas.openxmlformats.org/officeDocument/2006/relationships/image" Target="../media/image630.png"/><Relationship Id="rId19" Type="http://schemas.openxmlformats.org/officeDocument/2006/relationships/image" Target="../media/image720.png"/><Relationship Id="rId4" Type="http://schemas.openxmlformats.org/officeDocument/2006/relationships/image" Target="../media/image570.png"/><Relationship Id="rId9" Type="http://schemas.openxmlformats.org/officeDocument/2006/relationships/image" Target="../media/image620.png"/><Relationship Id="rId14" Type="http://schemas.openxmlformats.org/officeDocument/2006/relationships/image" Target="../media/image670.png"/><Relationship Id="rId22" Type="http://schemas.openxmlformats.org/officeDocument/2006/relationships/image" Target="../media/image7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40.png"/><Relationship Id="rId18" Type="http://schemas.openxmlformats.org/officeDocument/2006/relationships/image" Target="../media/image990.png"/><Relationship Id="rId3" Type="http://schemas.openxmlformats.org/officeDocument/2006/relationships/image" Target="../media/image840.png"/><Relationship Id="rId7" Type="http://schemas.openxmlformats.org/officeDocument/2006/relationships/image" Target="../media/image880.png"/><Relationship Id="rId12" Type="http://schemas.openxmlformats.org/officeDocument/2006/relationships/image" Target="../media/image930.png"/><Relationship Id="rId17" Type="http://schemas.openxmlformats.org/officeDocument/2006/relationships/image" Target="../media/image980.png"/><Relationship Id="rId2" Type="http://schemas.openxmlformats.org/officeDocument/2006/relationships/image" Target="../media/image830.png"/><Relationship Id="rId16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0.png"/><Relationship Id="rId11" Type="http://schemas.openxmlformats.org/officeDocument/2006/relationships/image" Target="../media/image920.png"/><Relationship Id="rId5" Type="http://schemas.openxmlformats.org/officeDocument/2006/relationships/image" Target="../media/image860.png"/><Relationship Id="rId15" Type="http://schemas.openxmlformats.org/officeDocument/2006/relationships/image" Target="../media/image960.png"/><Relationship Id="rId10" Type="http://schemas.openxmlformats.org/officeDocument/2006/relationships/image" Target="../media/image910.png"/><Relationship Id="rId19" Type="http://schemas.openxmlformats.org/officeDocument/2006/relationships/image" Target="../media/image1000.png"/><Relationship Id="rId4" Type="http://schemas.openxmlformats.org/officeDocument/2006/relationships/image" Target="../media/image850.png"/><Relationship Id="rId9" Type="http://schemas.openxmlformats.org/officeDocument/2006/relationships/image" Target="../media/image900.png"/><Relationship Id="rId14" Type="http://schemas.openxmlformats.org/officeDocument/2006/relationships/image" Target="../media/image9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13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0.png"/><Relationship Id="rId4" Type="http://schemas.openxmlformats.org/officeDocument/2006/relationships/customXml" Target="../ink/ink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8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image" Target="../media/image90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3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1.png"/><Relationship Id="rId5" Type="http://schemas.openxmlformats.org/officeDocument/2006/relationships/image" Target="../media/image911.png"/><Relationship Id="rId4" Type="http://schemas.openxmlformats.org/officeDocument/2006/relationships/image" Target="../media/image81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210.png"/><Relationship Id="rId7" Type="http://schemas.openxmlformats.org/officeDocument/2006/relationships/image" Target="../media/image161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0.png"/><Relationship Id="rId9" Type="http://schemas.openxmlformats.org/officeDocument/2006/relationships/image" Target="../media/image18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210.png"/><Relationship Id="rId7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0.png"/><Relationship Id="rId9" Type="http://schemas.openxmlformats.org/officeDocument/2006/relationships/image" Target="../media/image221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8B2-CA08-4761-8F55-CB7465D1FB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Max-Flow Min-Cut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AC599-3DC7-4C1A-A652-CD47EA78A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262617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323180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5" y="421637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5" y="588430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4" y="4907348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0/20</a:t>
            </a:r>
          </a:p>
        </p:txBody>
      </p:sp>
    </p:spTree>
    <p:extLst>
      <p:ext uri="{BB962C8B-B14F-4D97-AF65-F5344CB8AC3E}">
        <p14:creationId xmlns:p14="http://schemas.microsoft.com/office/powerpoint/2010/main" val="416752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268487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</p:spPr>
            <p:txBody>
              <a:bodyPr/>
              <a:lstStyle/>
              <a:p>
                <a:r>
                  <a:rPr lang="en-US" dirty="0"/>
                  <a:t>Idea: find a path that we can push flow along.</a:t>
                </a:r>
              </a:p>
              <a:p>
                <a:r>
                  <a:rPr lang="en-US" dirty="0"/>
                  <a:t>Start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follow an edge with remaining capacity until you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much flow can you add? The minimum </a:t>
                </a:r>
                <a:r>
                  <a:rPr lang="en-US" b="1" dirty="0"/>
                  <a:t>remaining </a:t>
                </a:r>
                <a:r>
                  <a:rPr lang="en-US" dirty="0"/>
                  <a:t>capacity on any of the edges we used.</a:t>
                </a:r>
              </a:p>
              <a:p>
                <a:r>
                  <a:rPr lang="en-US" b="1" dirty="0"/>
                  <a:t>Greedy</a:t>
                </a:r>
                <a:r>
                  <a:rPr lang="en-US" dirty="0"/>
                  <a:t>: Repeat this as much as you can. Does this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09ABF-9B7A-47EC-B3E6-B5AF93FC0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858051"/>
              </a:xfrm>
              <a:blipFill>
                <a:blip r:embed="rId2"/>
                <a:stretch>
                  <a:fillRect l="-708" t="-3625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0673C8DC-E70B-40B3-BD8A-CEA07E1204E5}"/>
              </a:ext>
            </a:extLst>
          </p:cNvPr>
          <p:cNvSpPr/>
          <p:nvPr/>
        </p:nvSpPr>
        <p:spPr>
          <a:xfrm>
            <a:off x="2565400" y="4927600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A8CAC7-69DC-45C6-AE09-A4AF13444C8E}"/>
              </a:ext>
            </a:extLst>
          </p:cNvPr>
          <p:cNvSpPr/>
          <p:nvPr/>
        </p:nvSpPr>
        <p:spPr>
          <a:xfrm>
            <a:off x="6438900" y="496234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C5A4A0-9796-4CF0-93BD-A01E20F0F065}"/>
              </a:ext>
            </a:extLst>
          </p:cNvPr>
          <p:cNvSpPr/>
          <p:nvPr/>
        </p:nvSpPr>
        <p:spPr>
          <a:xfrm>
            <a:off x="4495800" y="41091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8B80AB-4E6B-4454-901C-40F44CBC0EBE}"/>
              </a:ext>
            </a:extLst>
          </p:cNvPr>
          <p:cNvSpPr/>
          <p:nvPr/>
        </p:nvSpPr>
        <p:spPr>
          <a:xfrm>
            <a:off x="4495800" y="6026883"/>
            <a:ext cx="425450" cy="425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A8ED9-029F-4CFB-9944-D28104753B01}"/>
              </a:ext>
            </a:extLst>
          </p:cNvPr>
          <p:cNvCxnSpPr>
            <a:stCxn id="4" idx="7"/>
            <a:endCxn id="6" idx="2"/>
          </p:cNvCxnSpPr>
          <p:nvPr/>
        </p:nvCxnSpPr>
        <p:spPr>
          <a:xfrm flipV="1">
            <a:off x="2928544" y="4321908"/>
            <a:ext cx="1567256" cy="6679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EC3CF-CA2E-4220-B5E6-70284770B0A3}"/>
              </a:ext>
            </a:extLst>
          </p:cNvPr>
          <p:cNvCxnSpPr>
            <a:cxnSpLocks/>
            <a:stCxn id="4" idx="5"/>
            <a:endCxn id="7" idx="2"/>
          </p:cNvCxnSpPr>
          <p:nvPr/>
        </p:nvCxnSpPr>
        <p:spPr>
          <a:xfrm>
            <a:off x="2928544" y="5290744"/>
            <a:ext cx="1567256" cy="9488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316E53-AFF7-4085-8663-45BE62751762}"/>
              </a:ext>
            </a:extLst>
          </p:cNvPr>
          <p:cNvCxnSpPr>
            <a:cxnSpLocks/>
            <a:stCxn id="7" idx="6"/>
            <a:endCxn id="5" idx="3"/>
          </p:cNvCxnSpPr>
          <p:nvPr/>
        </p:nvCxnSpPr>
        <p:spPr>
          <a:xfrm flipV="1">
            <a:off x="4921250" y="5325487"/>
            <a:ext cx="1579956" cy="914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80AA047-147A-4A3D-873F-EFB6F19098DA}"/>
              </a:ext>
            </a:extLst>
          </p:cNvPr>
          <p:cNvCxnSpPr>
            <a:cxnSpLocks/>
            <a:stCxn id="6" idx="6"/>
            <a:endCxn id="5" idx="1"/>
          </p:cNvCxnSpPr>
          <p:nvPr/>
        </p:nvCxnSpPr>
        <p:spPr>
          <a:xfrm>
            <a:off x="4921250" y="4321908"/>
            <a:ext cx="1579956" cy="7027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15350C-63B5-401A-A75D-5466A732E68F}"/>
              </a:ext>
            </a:extLst>
          </p:cNvPr>
          <p:cNvSpPr txBox="1"/>
          <p:nvPr/>
        </p:nvSpPr>
        <p:spPr>
          <a:xfrm>
            <a:off x="3101974" y="4216376"/>
            <a:ext cx="103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C85840-43F7-41A7-B6DC-4DB54CD0DDA8}"/>
              </a:ext>
            </a:extLst>
          </p:cNvPr>
          <p:cNvSpPr txBox="1"/>
          <p:nvPr/>
        </p:nvSpPr>
        <p:spPr>
          <a:xfrm>
            <a:off x="2990850" y="5782547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DBDF3-5351-444F-B4B9-3A8279B24F87}"/>
              </a:ext>
            </a:extLst>
          </p:cNvPr>
          <p:cNvSpPr txBox="1"/>
          <p:nvPr/>
        </p:nvSpPr>
        <p:spPr>
          <a:xfrm>
            <a:off x="5457825" y="41804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F8ADD-B8B4-480A-810B-203BD8CB3B57}"/>
              </a:ext>
            </a:extLst>
          </p:cNvPr>
          <p:cNvSpPr txBox="1"/>
          <p:nvPr/>
        </p:nvSpPr>
        <p:spPr>
          <a:xfrm>
            <a:off x="5457824" y="5884305"/>
            <a:ext cx="11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846F96-53F4-41EA-8404-4B8239A68A80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4708525" y="4534633"/>
            <a:ext cx="0" cy="1492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0BEA9B7-F133-4C5E-BD74-50BC6BD1CDDB}"/>
              </a:ext>
            </a:extLst>
          </p:cNvPr>
          <p:cNvSpPr txBox="1"/>
          <p:nvPr/>
        </p:nvSpPr>
        <p:spPr>
          <a:xfrm>
            <a:off x="4708523" y="4907348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427912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We find a valid flow…but it might not be the maximum one.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308219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How would we fix what our first idea found?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</p:spTree>
    <p:extLst>
      <p:ext uri="{BB962C8B-B14F-4D97-AF65-F5344CB8AC3E}">
        <p14:creationId xmlns:p14="http://schemas.microsoft.com/office/powerpoint/2010/main" val="424907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Try to send more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E7DE6-96A5-4D96-BDB8-A6F0C928EE4E}"/>
              </a:ext>
            </a:extLst>
          </p:cNvPr>
          <p:cNvSpPr txBox="1"/>
          <p:nvPr/>
        </p:nvSpPr>
        <p:spPr>
          <a:xfrm>
            <a:off x="106731" y="5252001"/>
            <a:ext cx="247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to send flow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07AB112-AB5E-44F2-9316-750286D2867F}"/>
              </a:ext>
            </a:extLst>
          </p:cNvPr>
          <p:cNvSpPr/>
          <p:nvPr/>
        </p:nvSpPr>
        <p:spPr>
          <a:xfrm>
            <a:off x="989045" y="5859550"/>
            <a:ext cx="3459025" cy="929730"/>
          </a:xfrm>
          <a:prstGeom prst="wedgeRoundRectCallout">
            <a:avLst>
              <a:gd name="adj1" fmla="val -4707"/>
              <a:gd name="adj2" fmla="val -80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Too much flow going in! (violates conservation)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C3961B-CC48-4CCA-A772-6217EBF59304}"/>
              </a:ext>
            </a:extLst>
          </p:cNvPr>
          <p:cNvSpPr txBox="1"/>
          <p:nvPr/>
        </p:nvSpPr>
        <p:spPr>
          <a:xfrm>
            <a:off x="4632650" y="5897250"/>
            <a:ext cx="704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There’s no room to push the added flow out.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have to redirect it.</a:t>
            </a:r>
          </a:p>
        </p:txBody>
      </p:sp>
    </p:spTree>
    <p:extLst>
      <p:ext uri="{BB962C8B-B14F-4D97-AF65-F5344CB8AC3E}">
        <p14:creationId xmlns:p14="http://schemas.microsoft.com/office/powerpoint/2010/main" val="32016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Try to send more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E7DE6-96A5-4D96-BDB8-A6F0C928EE4E}"/>
              </a:ext>
            </a:extLst>
          </p:cNvPr>
          <p:cNvSpPr txBox="1"/>
          <p:nvPr/>
        </p:nvSpPr>
        <p:spPr>
          <a:xfrm>
            <a:off x="106731" y="5252001"/>
            <a:ext cx="247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to send flow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07AB112-AB5E-44F2-9316-750286D2867F}"/>
              </a:ext>
            </a:extLst>
          </p:cNvPr>
          <p:cNvSpPr/>
          <p:nvPr/>
        </p:nvSpPr>
        <p:spPr>
          <a:xfrm>
            <a:off x="1035699" y="5859550"/>
            <a:ext cx="3412372" cy="627526"/>
          </a:xfrm>
          <a:prstGeom prst="wedgeRoundRectCallout">
            <a:avLst>
              <a:gd name="adj1" fmla="val -4707"/>
              <a:gd name="adj2" fmla="val -80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conserved here now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C3961B-CC48-4CCA-A772-6217EBF59304}"/>
              </a:ext>
            </a:extLst>
          </p:cNvPr>
          <p:cNvSpPr txBox="1"/>
          <p:nvPr/>
        </p:nvSpPr>
        <p:spPr>
          <a:xfrm>
            <a:off x="4632650" y="5897250"/>
            <a:ext cx="704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There’s no room to push the added flow out.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have to redirect it.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AB6214A7-5052-430D-9599-C60989358947}"/>
              </a:ext>
            </a:extLst>
          </p:cNvPr>
          <p:cNvSpPr/>
          <p:nvPr/>
        </p:nvSpPr>
        <p:spPr>
          <a:xfrm>
            <a:off x="3409188" y="2425743"/>
            <a:ext cx="3037649" cy="796350"/>
          </a:xfrm>
          <a:prstGeom prst="wedgeRoundRectCallout">
            <a:avLst>
              <a:gd name="adj1" fmla="val -58922"/>
              <a:gd name="adj2" fmla="val 43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Now too much flow coming in here!</a:t>
            </a:r>
          </a:p>
        </p:txBody>
      </p:sp>
    </p:spTree>
    <p:extLst>
      <p:ext uri="{BB962C8B-B14F-4D97-AF65-F5344CB8AC3E}">
        <p14:creationId xmlns:p14="http://schemas.microsoft.com/office/powerpoint/2010/main" val="3800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55AA-C11F-4DC8-A060-BB91B77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9ABF-9B7A-47EC-B3E6-B5AF93FC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858051"/>
          </a:xfrm>
        </p:spPr>
        <p:txBody>
          <a:bodyPr/>
          <a:lstStyle/>
          <a:p>
            <a:r>
              <a:rPr lang="en-US" dirty="0"/>
              <a:t>Try to send more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065B35-55BB-4A82-8545-4130C85A4B44}"/>
              </a:ext>
            </a:extLst>
          </p:cNvPr>
          <p:cNvGrpSpPr/>
          <p:nvPr/>
        </p:nvGrpSpPr>
        <p:grpSpPr>
          <a:xfrm>
            <a:off x="806450" y="3213833"/>
            <a:ext cx="4298950" cy="2343150"/>
            <a:chOff x="2565400" y="4109183"/>
            <a:chExt cx="4298950" cy="23431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73C8DC-E70B-40B3-BD8A-CEA07E1204E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A8CAC7-69DC-45C6-AE09-A4AF13444C8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AC5A4A0-9796-4CF0-93BD-A01E20F0F065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8B80AB-4E6B-4454-901C-40F44CBC0EB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CCA8ED9-029F-4CFB-9944-D28104753B01}"/>
                </a:ext>
              </a:extLst>
            </p:cNvPr>
            <p:cNvCxnSpPr>
              <a:stCxn id="4" idx="7"/>
              <a:endCxn id="6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3EC3CF-CA2E-4220-B5E6-70284770B0A3}"/>
                </a:ext>
              </a:extLst>
            </p:cNvPr>
            <p:cNvCxnSpPr>
              <a:cxnSpLocks/>
              <a:stCxn id="4" idx="5"/>
              <a:endCxn id="7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316E53-AFF7-4085-8663-45BE62751762}"/>
                </a:ext>
              </a:extLst>
            </p:cNvPr>
            <p:cNvCxnSpPr>
              <a:cxnSpLocks/>
              <a:stCxn id="7" idx="6"/>
              <a:endCxn id="5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0AA047-147A-4A3D-873F-EFB6F19098DA}"/>
                </a:ext>
              </a:extLst>
            </p:cNvPr>
            <p:cNvCxnSpPr>
              <a:cxnSpLocks/>
              <a:stCxn id="6" idx="6"/>
              <a:endCxn id="5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5350C-63B5-401A-A75D-5466A732E68F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C85840-43F7-41A7-B6DC-4DB54CD0DDA8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/10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FDBDF3-5351-444F-B4B9-3A8279B24F8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/10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4F8ADD-B8B4-480A-810B-203BD8CB3B57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7846F96-53F4-41EA-8404-4B8239A68A80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BEA9B7-F133-4C5E-BD74-50BC6BD1CDDB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/20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B0901C-C601-4E19-B2E7-164A602B7D71}"/>
              </a:ext>
            </a:extLst>
          </p:cNvPr>
          <p:cNvGrpSpPr/>
          <p:nvPr/>
        </p:nvGrpSpPr>
        <p:grpSpPr>
          <a:xfrm>
            <a:off x="6407149" y="3183671"/>
            <a:ext cx="4298950" cy="2343150"/>
            <a:chOff x="2565400" y="4109183"/>
            <a:chExt cx="4298950" cy="234315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FAB79C-83E8-4279-855D-B9F402A45FDE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CA6069-48FE-48F3-B712-D76D18F54BF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14A196E-1EB9-45BF-897F-83DA0223A16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4A02418-9367-4A1C-A16E-6406C181C43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CA95AA0-8BDE-44B8-AA02-775297023A3F}"/>
                </a:ext>
              </a:extLst>
            </p:cNvPr>
            <p:cNvCxnSpPr>
              <a:stCxn id="25" idx="7"/>
              <a:endCxn id="2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193AE7F-9FB6-4C42-9FD5-BE02CB79D55B}"/>
                </a:ext>
              </a:extLst>
            </p:cNvPr>
            <p:cNvCxnSpPr>
              <a:cxnSpLocks/>
              <a:stCxn id="25" idx="5"/>
              <a:endCxn id="2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FA1703E-42B4-4838-8EF9-422376ADCB83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038AEAD-38F5-4FA1-93DF-21FA7D2E2FF2}"/>
                </a:ext>
              </a:extLst>
            </p:cNvPr>
            <p:cNvCxnSpPr>
              <a:cxnSpLocks/>
              <a:stCxn id="28" idx="6"/>
              <a:endCxn id="2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654E53-4D69-44D7-9A2B-F6B883D7037D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8AB477-7DC7-4155-9AB8-B766B21C8CB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C2AD3D-6867-49CE-8A1B-4DB6AC298BAB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3A64E-E982-4042-A688-B08A903DF8F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8EFB649-6BB7-4209-B0AA-DA56146CED03}"/>
                </a:ext>
              </a:extLst>
            </p:cNvPr>
            <p:cNvCxnSpPr>
              <a:cxnSpLocks/>
              <a:stCxn id="28" idx="4"/>
              <a:endCxn id="2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9F874DC-2626-4664-BF2A-1B328AF3D7C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24E706-DEA5-4133-9E74-8E5A0F13A507}"/>
              </a:ext>
            </a:extLst>
          </p:cNvPr>
          <p:cNvSpPr txBox="1"/>
          <p:nvPr/>
        </p:nvSpPr>
        <p:spPr>
          <a:xfrm>
            <a:off x="641350" y="2393950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greedy found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8E6F5-F845-4D41-8037-CB65030B8B0C}"/>
              </a:ext>
            </a:extLst>
          </p:cNvPr>
          <p:cNvSpPr txBox="1"/>
          <p:nvPr/>
        </p:nvSpPr>
        <p:spPr>
          <a:xfrm>
            <a:off x="6051547" y="2425743"/>
            <a:ext cx="499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true optimum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E7DE6-96A5-4D96-BDB8-A6F0C928EE4E}"/>
              </a:ext>
            </a:extLst>
          </p:cNvPr>
          <p:cNvSpPr txBox="1"/>
          <p:nvPr/>
        </p:nvSpPr>
        <p:spPr>
          <a:xfrm>
            <a:off x="106731" y="5252001"/>
            <a:ext cx="247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 to send flow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07AB112-AB5E-44F2-9316-750286D2867F}"/>
              </a:ext>
            </a:extLst>
          </p:cNvPr>
          <p:cNvSpPr/>
          <p:nvPr/>
        </p:nvSpPr>
        <p:spPr>
          <a:xfrm>
            <a:off x="1035699" y="5859550"/>
            <a:ext cx="3412372" cy="627526"/>
          </a:xfrm>
          <a:prstGeom prst="wedgeRoundRectCallout">
            <a:avLst>
              <a:gd name="adj1" fmla="val -4707"/>
              <a:gd name="adj2" fmla="val -80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conserved here now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C3961B-CC48-4CCA-A772-6217EBF59304}"/>
              </a:ext>
            </a:extLst>
          </p:cNvPr>
          <p:cNvSpPr txBox="1"/>
          <p:nvPr/>
        </p:nvSpPr>
        <p:spPr>
          <a:xfrm>
            <a:off x="4632650" y="5897250"/>
            <a:ext cx="704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There’s no room to push the added flow out.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 have to redirect it.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AB6214A7-5052-430D-9599-C60989358947}"/>
              </a:ext>
            </a:extLst>
          </p:cNvPr>
          <p:cNvSpPr/>
          <p:nvPr/>
        </p:nvSpPr>
        <p:spPr>
          <a:xfrm>
            <a:off x="3409188" y="2425743"/>
            <a:ext cx="3423411" cy="796350"/>
          </a:xfrm>
          <a:prstGeom prst="wedgeRoundRectCallout">
            <a:avLst>
              <a:gd name="adj1" fmla="val -58922"/>
              <a:gd name="adj2" fmla="val 43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Flow conserved here now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Speech Bubble: Rectangle with Corners Rounded 42">
                <a:extLst>
                  <a:ext uri="{FF2B5EF4-FFF2-40B4-BE49-F238E27FC236}">
                    <a16:creationId xmlns:a16="http://schemas.microsoft.com/office/drawing/2014/main" id="{4B72E875-43E9-49FC-96D5-8A245EE6B02B}"/>
                  </a:ext>
                </a:extLst>
              </p:cNvPr>
              <p:cNvSpPr/>
              <p:nvPr/>
            </p:nvSpPr>
            <p:spPr>
              <a:xfrm>
                <a:off x="5020498" y="4432110"/>
                <a:ext cx="3423411" cy="796350"/>
              </a:xfrm>
              <a:prstGeom prst="wedgeRoundRectCallout">
                <a:avLst>
                  <a:gd name="adj1" fmla="val -46793"/>
                  <a:gd name="adj2" fmla="val -7552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Made it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dirty="0"/>
                  <a:t>Value of flow increased.</a:t>
                </a:r>
              </a:p>
            </p:txBody>
          </p:sp>
        </mc:Choice>
        <mc:Fallback>
          <p:sp>
            <p:nvSpPr>
              <p:cNvPr id="43" name="Speech Bubble: Rectangle with Corners Rounded 42">
                <a:extLst>
                  <a:ext uri="{FF2B5EF4-FFF2-40B4-BE49-F238E27FC236}">
                    <a16:creationId xmlns:a16="http://schemas.microsoft.com/office/drawing/2014/main" id="{4B72E875-43E9-49FC-96D5-8A245EE6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98" y="4432110"/>
                <a:ext cx="3423411" cy="796350"/>
              </a:xfrm>
              <a:prstGeom prst="wedgeRoundRectCallout">
                <a:avLst>
                  <a:gd name="adj1" fmla="val -46793"/>
                  <a:gd name="adj2" fmla="val -75521"/>
                  <a:gd name="adj3" fmla="val 16667"/>
                </a:avLst>
              </a:prstGeom>
              <a:blipFill>
                <a:blip r:embed="rId2"/>
                <a:stretch>
                  <a:fillRect b="-1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8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C48E-BEC5-4700-B3B8-398B3E36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Our First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2510-F0F3-42CF-9F33-BD06EFA0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can we send flow in a direction?</a:t>
            </a:r>
          </a:p>
          <a:p>
            <a:endParaRPr lang="en-US" dirty="0"/>
          </a:p>
          <a:p>
            <a:r>
              <a:rPr lang="en-US" dirty="0"/>
              <a:t>When there is unused capacity OR</a:t>
            </a:r>
          </a:p>
          <a:p>
            <a:r>
              <a:rPr lang="en-US" dirty="0"/>
              <a:t>When there is flow going the other direction we can redirect it.</a:t>
            </a:r>
          </a:p>
          <a:p>
            <a:endParaRPr lang="en-US" dirty="0"/>
          </a:p>
          <a:p>
            <a:r>
              <a:rPr lang="en-US" dirty="0"/>
              <a:t>Let’s update the graph to take that into account.</a:t>
            </a:r>
          </a:p>
          <a:p>
            <a:r>
              <a:rPr lang="en-US" dirty="0"/>
              <a:t>Have an edge weight demonstrate the changeable capacity (the “residual”)</a:t>
            </a:r>
          </a:p>
        </p:txBody>
      </p:sp>
    </p:spTree>
    <p:extLst>
      <p:ext uri="{BB962C8B-B14F-4D97-AF65-F5344CB8AC3E}">
        <p14:creationId xmlns:p14="http://schemas.microsoft.com/office/powerpoint/2010/main" val="173424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6836-3795-4E1D-ABE4-DEFF10B5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0F5C-BE7B-4EE8-A5F8-C6E495B61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HW6 is out, due on Wednesday the 22</a:t>
            </a:r>
            <a:r>
              <a:rPr lang="en-US" baseline="30000" dirty="0"/>
              <a:t>nd</a:t>
            </a:r>
            <a:r>
              <a:rPr lang="en-US" dirty="0"/>
              <a:t>.</a:t>
            </a:r>
          </a:p>
          <a:p>
            <a:r>
              <a:rPr lang="en-US" dirty="0"/>
              <a:t>It’s more dynamic programming (what we were doing last week).</a:t>
            </a:r>
          </a:p>
          <a:p>
            <a:endParaRPr lang="en-US" dirty="0"/>
          </a:p>
          <a:p>
            <a:r>
              <a:rPr lang="en-US" dirty="0"/>
              <a:t>On Friday we’ll ‘close the loop’ on a few things from Ken’s feedback session, but one thing to say today:</a:t>
            </a:r>
          </a:p>
          <a:p>
            <a:r>
              <a:rPr lang="en-US" dirty="0"/>
              <a:t>If you were hoping for “how do I know which technique to use?”</a:t>
            </a:r>
          </a:p>
          <a:p>
            <a:r>
              <a:rPr lang="en-US" dirty="0"/>
              <a:t>Go to tomorrow’s section!</a:t>
            </a:r>
          </a:p>
        </p:txBody>
      </p:sp>
    </p:spTree>
    <p:extLst>
      <p:ext uri="{BB962C8B-B14F-4D97-AF65-F5344CB8AC3E}">
        <p14:creationId xmlns:p14="http://schemas.microsoft.com/office/powerpoint/2010/main" val="155908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DED05-8212-48F8-A92F-CA865D864AED}"/>
              </a:ext>
            </a:extLst>
          </p:cNvPr>
          <p:cNvGrpSpPr/>
          <p:nvPr/>
        </p:nvGrpSpPr>
        <p:grpSpPr>
          <a:xfrm>
            <a:off x="1054100" y="1900414"/>
            <a:ext cx="4298950" cy="2343150"/>
            <a:chOff x="2565400" y="4109183"/>
            <a:chExt cx="4298950" cy="23431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5A406E3-0460-4CA3-8DF6-9DFDF714E9FF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24042-04DF-45C5-8A1F-067055CAE147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1C114F-EA49-4737-9B4F-996455BEBDE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7A921E-44CC-4D1C-B818-6E91CEDAF40D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0121A2-BC8E-49AE-A5C9-75B27804E749}"/>
                </a:ext>
              </a:extLst>
            </p:cNvPr>
            <p:cNvCxnSpPr>
              <a:stCxn id="6" idx="7"/>
              <a:endCxn id="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14F8D9-DA1D-4A0A-8453-3795F89B263E}"/>
                </a:ext>
              </a:extLst>
            </p:cNvPr>
            <p:cNvCxnSpPr>
              <a:cxnSpLocks/>
              <a:stCxn id="6" idx="5"/>
              <a:endCxn id="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CE9DEB-C5CB-41A7-8FE6-67DEEEF7B0BC}"/>
                </a:ext>
              </a:extLst>
            </p:cNvPr>
            <p:cNvCxnSpPr>
              <a:cxnSpLocks/>
              <a:stCxn id="9" idx="6"/>
              <a:endCxn id="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D08119-1D22-4D55-A6FC-EAE55107539A}"/>
                </a:ext>
              </a:extLst>
            </p:cNvPr>
            <p:cNvCxnSpPr>
              <a:cxnSpLocks/>
              <a:stCxn id="8" idx="6"/>
              <a:endCxn id="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DE3E28-1AA5-44C7-A31E-CA791A8DF3CB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708B14-B224-495B-ADE8-9B80C2F15D94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651975-1A61-44C5-91A7-1448293D6E85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7D4F22-F5AB-4ED4-A521-60FF3A784BF5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811E2E6-52B2-483A-B929-634247512197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A397AF-2D6D-4A9B-876F-41D8A214442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061103-BCE5-4EA0-892F-87C4E46DCEF8}"/>
              </a:ext>
            </a:extLst>
          </p:cNvPr>
          <p:cNvGrpSpPr/>
          <p:nvPr/>
        </p:nvGrpSpPr>
        <p:grpSpPr>
          <a:xfrm>
            <a:off x="6408455" y="1910400"/>
            <a:ext cx="4298950" cy="2343150"/>
            <a:chOff x="2565400" y="4109183"/>
            <a:chExt cx="4298950" cy="23431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F1A632-798B-4F58-B257-748387984865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76FA32-0E08-45F7-AB2F-6439A1433F31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5AB5E7-1FE0-49A8-8EFE-D6AADC778182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CBCAFE-0124-47AE-B652-63C04EC9C78E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9EF0A62-5488-4BD3-AA1E-4669FFF0A1BC}"/>
                </a:ext>
              </a:extLst>
            </p:cNvPr>
            <p:cNvCxnSpPr>
              <a:stCxn id="21" idx="7"/>
              <a:endCxn id="2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B070FB-946E-4E10-B24D-5944E2503472}"/>
                </a:ext>
              </a:extLst>
            </p:cNvPr>
            <p:cNvCxnSpPr>
              <a:cxnSpLocks/>
              <a:stCxn id="21" idx="5"/>
              <a:endCxn id="2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18F7A73-4C3A-41B7-A7CC-B8E60EF161C1}"/>
                </a:ext>
              </a:extLst>
            </p:cNvPr>
            <p:cNvCxnSpPr>
              <a:cxnSpLocks/>
              <a:stCxn id="24" idx="6"/>
              <a:endCxn id="2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AEC25A-6F3F-4A4D-906B-E665221188A9}"/>
                </a:ext>
              </a:extLst>
            </p:cNvPr>
            <p:cNvCxnSpPr>
              <a:cxnSpLocks/>
              <a:stCxn id="23" idx="6"/>
              <a:endCxn id="2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7B1AE5-8F62-43F3-B3B2-8537384B78B6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EB2B6A-3A50-4EAD-844B-DE7E6321A38E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74DAA5-3640-47EF-8892-F2F07D6AEFBE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CA9B4B-ECFE-4F32-A034-1179A79EF98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931D65B-A46E-417E-9EC3-8E00B9C80030}"/>
                </a:ext>
              </a:extLst>
            </p:cNvPr>
            <p:cNvCxnSpPr>
              <a:cxnSpLocks/>
              <a:stCxn id="23" idx="4"/>
              <a:endCxn id="2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9CABA3-993A-4820-ABBD-07397E67098F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4340051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4350037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87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9DAB58-510D-402C-AB2F-24E73AC6C7FE}"/>
              </a:ext>
            </a:extLst>
          </p:cNvPr>
          <p:cNvGrpSpPr/>
          <p:nvPr/>
        </p:nvGrpSpPr>
        <p:grpSpPr>
          <a:xfrm>
            <a:off x="1060450" y="1753999"/>
            <a:ext cx="4298950" cy="2343150"/>
            <a:chOff x="2565400" y="4109183"/>
            <a:chExt cx="4298950" cy="234315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69FF328-0B76-459C-A030-15E49EB1E21B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47EC14-904F-4260-908F-0B446F490610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5BDEF09-B69A-45BA-9010-D71850233B79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63ECA7-AB88-4539-A985-F1364DCD6A90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C85F9DA-FA79-4613-9F96-D302E3828BCC}"/>
                </a:ext>
              </a:extLst>
            </p:cNvPr>
            <p:cNvCxnSpPr>
              <a:stCxn id="36" idx="7"/>
              <a:endCxn id="3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3089672-50B9-413A-A1AA-B03FC4443DC7}"/>
                </a:ext>
              </a:extLst>
            </p:cNvPr>
            <p:cNvCxnSpPr>
              <a:cxnSpLocks/>
              <a:stCxn id="36" idx="5"/>
              <a:endCxn id="3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AA90F6F-4BF4-4695-8155-1ECFD98E1D09}"/>
                </a:ext>
              </a:extLst>
            </p:cNvPr>
            <p:cNvCxnSpPr>
              <a:cxnSpLocks/>
              <a:stCxn id="39" idx="6"/>
              <a:endCxn id="3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328BE8F-3FD3-4F05-9FBD-D6C33FC39487}"/>
                </a:ext>
              </a:extLst>
            </p:cNvPr>
            <p:cNvCxnSpPr>
              <a:cxnSpLocks/>
              <a:stCxn id="38" idx="6"/>
              <a:endCxn id="3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0A4C8E-A411-407B-B496-4C93353A913C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D624CA-1DF4-451C-9D80-F1F8D8D66657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37B9AD-8C26-4C3C-AB0F-2038D7C3E159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0/10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9FB388-BA54-4BC6-96BA-4B04459FC69E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45CBF74-8C8E-45B4-B4A2-CE94BE9A6F87}"/>
                </a:ext>
              </a:extLst>
            </p:cNvPr>
            <p:cNvCxnSpPr>
              <a:cxnSpLocks/>
              <a:stCxn id="38" idx="4"/>
              <a:endCxn id="3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9A0E7C-9D2B-4C83-9D5E-C5FAA3D66E86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D980F7-1A59-485C-A517-160E208A2531}"/>
              </a:ext>
            </a:extLst>
          </p:cNvPr>
          <p:cNvGrpSpPr/>
          <p:nvPr/>
        </p:nvGrpSpPr>
        <p:grpSpPr>
          <a:xfrm>
            <a:off x="6414805" y="1763985"/>
            <a:ext cx="4298950" cy="2343150"/>
            <a:chOff x="2565400" y="4109183"/>
            <a:chExt cx="4298950" cy="234315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EA82DD3-2C22-4AC3-8B38-614C1FE6CE64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E746B72-67B5-4FA4-9D0F-EAAB321F5DB8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082E57B-F21D-4982-85AE-2995C368333A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9366A3F-2BEC-421C-A911-2C833FABD057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2C7EB0-A680-4A54-843A-D98F96AFB285}"/>
                </a:ext>
              </a:extLst>
            </p:cNvPr>
            <p:cNvCxnSpPr>
              <a:stCxn id="51" idx="7"/>
              <a:endCxn id="5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F1781C0-6AD0-49CB-93FF-5A9FA5E7D6BF}"/>
                </a:ext>
              </a:extLst>
            </p:cNvPr>
            <p:cNvCxnSpPr>
              <a:cxnSpLocks/>
              <a:stCxn id="51" idx="5"/>
              <a:endCxn id="5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DC8076E-8B6D-4D3B-B523-C46CBDF65B6C}"/>
                </a:ext>
              </a:extLst>
            </p:cNvPr>
            <p:cNvCxnSpPr>
              <a:cxnSpLocks/>
              <a:stCxn id="54" idx="6"/>
              <a:endCxn id="5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238A736-CFD7-4EF0-B0D8-2240118DA1A8}"/>
                </a:ext>
              </a:extLst>
            </p:cNvPr>
            <p:cNvCxnSpPr>
              <a:cxnSpLocks/>
              <a:stCxn id="53" idx="6"/>
              <a:endCxn id="5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0DF67B-0A88-4FEE-8A81-2651297DE6E0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AB5924-D751-4C15-95AA-B692A8F308DD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5299FB-9693-4D20-B9DE-2862A7EC0956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DCBF848-D579-49EC-B58B-2126D2B6C9C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DEAA5EC-0441-430B-A508-2C716C428A5A}"/>
                </a:ext>
              </a:extLst>
            </p:cNvPr>
            <p:cNvCxnSpPr>
              <a:cxnSpLocks/>
              <a:stCxn id="53" idx="4"/>
              <a:endCxn id="54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0FA59B1-3659-4C54-B2C2-5B8CBB11A98E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4311478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4311478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4708092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4672345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5198059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437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CE2F-A3CA-429A-9DB6-E2490F26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the original graph has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the flow sends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along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residual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dirty="0"/>
                  <a:t>(if equal to zero, don’t include the edge)</a:t>
                </a:r>
              </a:p>
              <a:p>
                <a:r>
                  <a:rPr lang="en-US" dirty="0"/>
                  <a:t>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[the edge going in the reverse direction]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4EE2C-7451-4E7F-80CB-92AE9755B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95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281EF02-74A2-4088-9FA6-4551A2021833}"/>
              </a:ext>
            </a:extLst>
          </p:cNvPr>
          <p:cNvGrpSpPr/>
          <p:nvPr/>
        </p:nvGrpSpPr>
        <p:grpSpPr>
          <a:xfrm>
            <a:off x="6636982" y="1955083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BBF92C83-39EC-45C6-B6B2-12473DBBC6D0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BBF92C83-39EC-45C6-B6B2-12473DBBC6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A7810D0-4406-4D76-8EC8-828F12B72B5A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A7810D0-4406-4D76-8EC8-828F12B72B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06948FB6-91DE-4098-89AB-FFF86292B7AE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06948FB6-91DE-4098-89AB-FFF86292B7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1305920-593F-45B5-9DE4-54378DED52DF}"/>
                </a:ext>
              </a:extLst>
            </p:cNvPr>
            <p:cNvCxnSpPr>
              <a:cxnSpLocks/>
              <a:stCxn id="137" idx="5"/>
              <a:endCxn id="139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31623DD-CF1D-4948-8521-85A6BD34F3BA}"/>
                </a:ext>
              </a:extLst>
            </p:cNvPr>
            <p:cNvCxnSpPr>
              <a:cxnSpLocks/>
              <a:stCxn id="139" idx="6"/>
              <a:endCxn id="138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3923E61-100C-4C04-B526-FB56AEF587D7}"/>
                </a:ext>
              </a:extLst>
            </p:cNvPr>
            <p:cNvCxnSpPr>
              <a:cxnSpLocks/>
              <a:stCxn id="146" idx="2"/>
              <a:endCxn id="155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F2528BE-3E4D-4930-8E84-CC7151AF92C7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F2528BE-3E4D-4930-8E84-CC7151AF92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B20014B-D84F-46BB-B447-490CEFEE2E9B}"/>
                </a:ext>
              </a:extLst>
            </p:cNvPr>
            <p:cNvCxnSpPr>
              <a:cxnSpLocks/>
              <a:stCxn id="137" idx="7"/>
              <a:endCxn id="143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71CC3B6-5B70-408E-B5ED-E805593CA9D9}"/>
                </a:ext>
              </a:extLst>
            </p:cNvPr>
            <p:cNvCxnSpPr>
              <a:cxnSpLocks/>
              <a:stCxn id="139" idx="7"/>
              <a:endCxn id="155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D4343A5A-693F-4116-B4A1-3E21F2C2AAA3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D4343A5A-693F-4116-B4A1-3E21F2C2A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BF2D5054-5863-48E2-940F-26A248F119CB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BF2D5054-5863-48E2-940F-26A248F119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5DB7F3D-E05D-40C0-9CAA-CF2A37F0906E}"/>
                </a:ext>
              </a:extLst>
            </p:cNvPr>
            <p:cNvCxnSpPr>
              <a:cxnSpLocks/>
              <a:stCxn id="143" idx="5"/>
              <a:endCxn id="155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7EB3FF-66C6-433A-88CB-F7D975DB20EB}"/>
                </a:ext>
              </a:extLst>
            </p:cNvPr>
            <p:cNvCxnSpPr>
              <a:cxnSpLocks/>
              <a:stCxn id="146" idx="2"/>
              <a:endCxn id="138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194E474-2F9E-4621-9482-7AA3920AA64E}"/>
                </a:ext>
              </a:extLst>
            </p:cNvPr>
            <p:cNvCxnSpPr>
              <a:cxnSpLocks/>
              <a:stCxn id="147" idx="2"/>
              <a:endCxn id="156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9B58D70-4F10-43C8-A3FE-40214AA787A8}"/>
                </a:ext>
              </a:extLst>
            </p:cNvPr>
            <p:cNvCxnSpPr>
              <a:cxnSpLocks/>
              <a:stCxn id="147" idx="3"/>
              <a:endCxn id="146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A3CE542-BBB1-45DA-BB56-93AFE729BD65}"/>
                </a:ext>
              </a:extLst>
            </p:cNvPr>
            <p:cNvCxnSpPr>
              <a:cxnSpLocks/>
              <a:stCxn id="156" idx="2"/>
              <a:endCxn id="155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9CB6473-F7DD-4D5B-A4A0-834CC8B151A4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B9CB6473-F7DD-4D5B-A4A0-834CC8B15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EE8C38F-C88C-4CA9-9360-3FC01E8D7C86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EE8C38F-C88C-4CA9-9360-3FC01E8D7C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F3D2BC6F-B279-4583-AE55-FF7738A4D56B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F3D2BC6F-B279-4583-AE55-FF7738A4D5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BACF91F1-94C8-4C3F-AF01-234A30BFFD6E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BACF91F1-94C8-4C3F-AF01-234A30BFFD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36709CE1-1B5B-40C2-8E93-12A903480DE5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36709CE1-1B5B-40C2-8E93-12A903480D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EFFC88A3-B096-4786-AB40-51E6B36FAA51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EFFC88A3-B096-4786-AB40-51E6B36FA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CB425DB6-323E-4739-A417-F3CB2B48A33B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CB425DB6-323E-4739-A417-F3CB2B48A3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C6C1CE79-66DA-4648-B48E-521FC84F2B7F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C6C1CE79-66DA-4648-B48E-521FC84F2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AD33D1AA-5813-46F1-8CCE-87C01DC7066D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AD33D1AA-5813-46F1-8CCE-87C01DC706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004843A4-840F-4D98-9429-FE9BDB6BA82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004843A4-840F-4D98-9429-FE9BDB6BA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671B5AF2-6709-44F8-A63C-1D5482AF9910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671B5AF2-6709-44F8-A63C-1D5482AF9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5AD69B4C-0E04-4514-9166-8791AE55360C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5AD69B4C-0E04-4514-9166-8791AE5536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7CB921C-B51B-460A-BB09-D51DA02598BC}"/>
              </a:ext>
            </a:extLst>
          </p:cNvPr>
          <p:cNvSpPr txBox="1"/>
          <p:nvPr/>
        </p:nvSpPr>
        <p:spPr>
          <a:xfrm>
            <a:off x="513767" y="5462999"/>
            <a:ext cx="975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starts with same edges and capacities as the flow graph.</a:t>
            </a:r>
          </a:p>
        </p:txBody>
      </p:sp>
    </p:spTree>
    <p:extLst>
      <p:ext uri="{BB962C8B-B14F-4D97-AF65-F5344CB8AC3E}">
        <p14:creationId xmlns:p14="http://schemas.microsoft.com/office/powerpoint/2010/main" val="3355403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  <a:stCxn id="137" idx="5"/>
            <a:endCxn id="139" idx="2"/>
          </p:cNvCxnSpPr>
          <p:nvPr/>
        </p:nvCxnSpPr>
        <p:spPr>
          <a:xfrm>
            <a:off x="7056451" y="3501617"/>
            <a:ext cx="667761" cy="70727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  <a:stCxn id="139" idx="6"/>
            <a:endCxn id="138" idx="2"/>
          </p:cNvCxnSpPr>
          <p:nvPr/>
        </p:nvCxnSpPr>
        <p:spPr>
          <a:xfrm>
            <a:off x="821565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  <a:stCxn id="146" idx="2"/>
            <a:endCxn id="138" idx="6"/>
          </p:cNvCxnSpPr>
          <p:nvPr/>
        </p:nvCxnSpPr>
        <p:spPr>
          <a:xfrm flipH="1">
            <a:off x="940445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  <a:stCxn id="156" idx="2"/>
            <a:endCxn id="155" idx="7"/>
          </p:cNvCxnSpPr>
          <p:nvPr/>
        </p:nvCxnSpPr>
        <p:spPr>
          <a:xfrm flipH="1">
            <a:off x="9341375" y="2493529"/>
            <a:ext cx="1086239" cy="641098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817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817313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9F264F-8FEA-4962-A230-82091966B013}"/>
                  </a:ext>
                </a:extLst>
              </p:cNvPr>
              <p:cNvSpPr txBox="1"/>
              <p:nvPr/>
            </p:nvSpPr>
            <p:spPr>
              <a:xfrm>
                <a:off x="513767" y="5462999"/>
                <a:ext cx="97511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 residual capacity is what you augment by (here: 2)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9F264F-8FEA-4962-A230-82091966B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7" y="5462999"/>
                <a:ext cx="9751130" cy="954107"/>
              </a:xfrm>
              <a:prstGeom prst="rect">
                <a:avLst/>
              </a:prstGeom>
              <a:blipFill>
                <a:blip r:embed="rId38"/>
                <a:stretch>
                  <a:fillRect l="-1250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851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  <a:stCxn id="137" idx="5"/>
            <a:endCxn id="139" idx="2"/>
          </p:cNvCxnSpPr>
          <p:nvPr/>
        </p:nvCxnSpPr>
        <p:spPr>
          <a:xfrm>
            <a:off x="7056451" y="3501617"/>
            <a:ext cx="667761" cy="70727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  <a:stCxn id="139" idx="6"/>
            <a:endCxn id="138" idx="2"/>
          </p:cNvCxnSpPr>
          <p:nvPr/>
        </p:nvCxnSpPr>
        <p:spPr>
          <a:xfrm>
            <a:off x="821565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  <a:stCxn id="146" idx="2"/>
            <a:endCxn id="138" idx="6"/>
          </p:cNvCxnSpPr>
          <p:nvPr/>
        </p:nvCxnSpPr>
        <p:spPr>
          <a:xfrm flipH="1">
            <a:off x="940445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accent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  <a:stCxn id="156" idx="2"/>
            <a:endCxn id="155" idx="7"/>
          </p:cNvCxnSpPr>
          <p:nvPr/>
        </p:nvCxnSpPr>
        <p:spPr>
          <a:xfrm flipH="1">
            <a:off x="9341375" y="2493529"/>
            <a:ext cx="1086239" cy="641098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817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817313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7" y="5462999"/>
            <a:ext cx="97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Update flow and residual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19846" y="352864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33844" y="2630850"/>
            <a:ext cx="1157233" cy="58177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51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  <a:stCxn id="137" idx="5"/>
            <a:endCxn id="139" idx="2"/>
          </p:cNvCxnSpPr>
          <p:nvPr/>
        </p:nvCxnSpPr>
        <p:spPr>
          <a:xfrm>
            <a:off x="7056451" y="3501617"/>
            <a:ext cx="667761" cy="70727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  <a:stCxn id="139" idx="6"/>
            <a:endCxn id="138" idx="2"/>
          </p:cNvCxnSpPr>
          <p:nvPr/>
        </p:nvCxnSpPr>
        <p:spPr>
          <a:xfrm>
            <a:off x="821565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  <a:stCxn id="146" idx="2"/>
            <a:endCxn id="138" idx="6"/>
          </p:cNvCxnSpPr>
          <p:nvPr/>
        </p:nvCxnSpPr>
        <p:spPr>
          <a:xfrm flipH="1">
            <a:off x="940445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  <a:stCxn id="156" idx="2"/>
            <a:endCxn id="155" idx="7"/>
          </p:cNvCxnSpPr>
          <p:nvPr/>
        </p:nvCxnSpPr>
        <p:spPr>
          <a:xfrm flipH="1">
            <a:off x="9341375" y="2493529"/>
            <a:ext cx="1086239" cy="641098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7" y="5462999"/>
            <a:ext cx="97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Find another path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19846" y="352864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586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  <a:stCxn id="137" idx="5"/>
            <a:endCxn id="139" idx="2"/>
          </p:cNvCxnSpPr>
          <p:nvPr/>
        </p:nvCxnSpPr>
        <p:spPr>
          <a:xfrm>
            <a:off x="7056451" y="3501617"/>
            <a:ext cx="667761" cy="707274"/>
          </a:xfrm>
          <a:prstGeom prst="line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  <a:stCxn id="139" idx="6"/>
            <a:endCxn id="138" idx="2"/>
          </p:cNvCxnSpPr>
          <p:nvPr/>
        </p:nvCxnSpPr>
        <p:spPr>
          <a:xfrm>
            <a:off x="821565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accent5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  <a:stCxn id="146" idx="2"/>
            <a:endCxn id="138" idx="6"/>
          </p:cNvCxnSpPr>
          <p:nvPr/>
        </p:nvCxnSpPr>
        <p:spPr>
          <a:xfrm flipH="1">
            <a:off x="940445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chemeClr val="accent5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  <a:stCxn id="156" idx="2"/>
            <a:endCxn id="155" idx="7"/>
          </p:cNvCxnSpPr>
          <p:nvPr/>
        </p:nvCxnSpPr>
        <p:spPr>
          <a:xfrm flipH="1">
            <a:off x="9341375" y="2493529"/>
            <a:ext cx="1086239" cy="641098"/>
          </a:xfrm>
          <a:prstGeom prst="line">
            <a:avLst/>
          </a:prstGeom>
          <a:ln w="38100">
            <a:solidFill>
              <a:schemeClr val="accent5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161" y="2389509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495" y="3687335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7" y="5462999"/>
            <a:ext cx="975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Find another path and update the flow by min (residual) capacity, which is 1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19846" y="352864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24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  <a:stCxn id="137" idx="5"/>
            <a:endCxn id="139" idx="2"/>
          </p:cNvCxnSpPr>
          <p:nvPr/>
        </p:nvCxnSpPr>
        <p:spPr>
          <a:xfrm>
            <a:off x="7056451" y="3501617"/>
            <a:ext cx="667761" cy="707274"/>
          </a:xfrm>
          <a:prstGeom prst="line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  <a:stCxn id="139" idx="6"/>
            <a:endCxn id="138" idx="2"/>
          </p:cNvCxnSpPr>
          <p:nvPr/>
        </p:nvCxnSpPr>
        <p:spPr>
          <a:xfrm>
            <a:off x="821565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accent5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  <a:stCxn id="146" idx="2"/>
            <a:endCxn id="138" idx="6"/>
          </p:cNvCxnSpPr>
          <p:nvPr/>
        </p:nvCxnSpPr>
        <p:spPr>
          <a:xfrm flipH="1">
            <a:off x="940445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chemeClr val="accent5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  <a:stCxn id="156" idx="2"/>
            <a:endCxn id="155" idx="7"/>
          </p:cNvCxnSpPr>
          <p:nvPr/>
        </p:nvCxnSpPr>
        <p:spPr>
          <a:xfrm flipH="1">
            <a:off x="9341375" y="2493529"/>
            <a:ext cx="1086239" cy="641098"/>
          </a:xfrm>
          <a:prstGeom prst="line">
            <a:avLst/>
          </a:prstGeom>
          <a:ln w="38100">
            <a:solidFill>
              <a:schemeClr val="accent5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074256" y="239002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56" y="2390020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1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7181048" y="349940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48" y="3499407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7" y="5462999"/>
            <a:ext cx="9751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Find another path and update the flow by min (residual) capacity, which is 1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19846" y="352864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025" y="3955205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5EC3872-A4FF-43B4-A423-26CB339E4384}"/>
              </a:ext>
            </a:extLst>
          </p:cNvPr>
          <p:cNvSpPr/>
          <p:nvPr/>
        </p:nvSpPr>
        <p:spPr>
          <a:xfrm rot="1056037">
            <a:off x="6832903" y="3720225"/>
            <a:ext cx="1080514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accent5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/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B04AA66-0040-4192-B602-792730E83986}"/>
              </a:ext>
            </a:extLst>
          </p:cNvPr>
          <p:cNvSpPr/>
          <p:nvPr/>
        </p:nvSpPr>
        <p:spPr>
          <a:xfrm rot="18085623">
            <a:off x="9354661" y="2743470"/>
            <a:ext cx="1149662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accent5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/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341455E-9FE7-49AD-ACEC-592D19B1560D}"/>
              </a:ext>
            </a:extLst>
          </p:cNvPr>
          <p:cNvSpPr/>
          <p:nvPr/>
        </p:nvSpPr>
        <p:spPr>
          <a:xfrm>
            <a:off x="10741315" y="2668237"/>
            <a:ext cx="665881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accent5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/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218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</p:cNvCxnSpPr>
          <p:nvPr/>
        </p:nvCxnSpPr>
        <p:spPr>
          <a:xfrm>
            <a:off x="7059911" y="3501617"/>
            <a:ext cx="667761" cy="70727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</p:cNvCxnSpPr>
          <p:nvPr/>
        </p:nvCxnSpPr>
        <p:spPr>
          <a:xfrm>
            <a:off x="821565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</p:cNvCxnSpPr>
          <p:nvPr/>
        </p:nvCxnSpPr>
        <p:spPr>
          <a:xfrm flipH="1">
            <a:off x="940445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</p:cNvCxnSpPr>
          <p:nvPr/>
        </p:nvCxnSpPr>
        <p:spPr>
          <a:xfrm flipH="1">
            <a:off x="9337915" y="2493529"/>
            <a:ext cx="1086239" cy="641098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070796" y="239002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796" y="2390020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7180402" y="349940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402" y="3499407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63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7" y="5462999"/>
            <a:ext cx="97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Update completed, let’s do another…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16386" y="352864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5EC3872-A4FF-43B4-A423-26CB339E4384}"/>
              </a:ext>
            </a:extLst>
          </p:cNvPr>
          <p:cNvSpPr/>
          <p:nvPr/>
        </p:nvSpPr>
        <p:spPr>
          <a:xfrm rot="1056037">
            <a:off x="6829443" y="3720225"/>
            <a:ext cx="1080514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/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B04AA66-0040-4192-B602-792730E83986}"/>
              </a:ext>
            </a:extLst>
          </p:cNvPr>
          <p:cNvSpPr/>
          <p:nvPr/>
        </p:nvSpPr>
        <p:spPr>
          <a:xfrm rot="18085623">
            <a:off x="9354661" y="2743470"/>
            <a:ext cx="1149662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/>
              <p:nvPr/>
            </p:nvSpPr>
            <p:spPr>
              <a:xfrm rot="21343992">
                <a:off x="9749136" y="2889795"/>
                <a:ext cx="1083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3992">
                <a:off x="9749136" y="2889795"/>
                <a:ext cx="1083813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341455E-9FE7-49AD-ACEC-592D19B1560D}"/>
              </a:ext>
            </a:extLst>
          </p:cNvPr>
          <p:cNvSpPr/>
          <p:nvPr/>
        </p:nvSpPr>
        <p:spPr>
          <a:xfrm>
            <a:off x="10741315" y="2668237"/>
            <a:ext cx="665881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/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02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553C-6ABE-4FE7-B772-97AD88ED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next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9065B-EE3A-4E2D-8C33-60B76FDA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Max-flow/min-cut</a:t>
            </a:r>
          </a:p>
          <a:p>
            <a:r>
              <a:rPr lang="en-US" dirty="0"/>
              <a:t>Two (closely related) graph problems.</a:t>
            </a:r>
          </a:p>
          <a:p>
            <a:r>
              <a:rPr lang="en-US" dirty="0"/>
              <a:t>We’ll use them for a number of modeling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4714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</p:cNvCxnSpPr>
          <p:nvPr/>
        </p:nvCxnSpPr>
        <p:spPr>
          <a:xfrm>
            <a:off x="7059911" y="3501617"/>
            <a:ext cx="667761" cy="707274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</p:cNvCxnSpPr>
          <p:nvPr/>
        </p:nvCxnSpPr>
        <p:spPr>
          <a:xfrm>
            <a:off x="8219111" y="4208891"/>
            <a:ext cx="697365" cy="662381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</p:cNvCxnSpPr>
          <p:nvPr/>
        </p:nvCxnSpPr>
        <p:spPr>
          <a:xfrm flipH="1">
            <a:off x="9407915" y="4163888"/>
            <a:ext cx="1086265" cy="707384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  <a:stCxn id="156" idx="2"/>
            <a:endCxn id="155" idx="7"/>
          </p:cNvCxnSpPr>
          <p:nvPr/>
        </p:nvCxnSpPr>
        <p:spPr>
          <a:xfrm flipH="1">
            <a:off x="9341375" y="2493529"/>
            <a:ext cx="1086239" cy="641098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074256" y="239002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56" y="2390020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7180402" y="349940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402" y="3499407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7" y="5462999"/>
            <a:ext cx="97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Find another path!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19846" y="352864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5EC3872-A4FF-43B4-A423-26CB339E4384}"/>
              </a:ext>
            </a:extLst>
          </p:cNvPr>
          <p:cNvSpPr/>
          <p:nvPr/>
        </p:nvSpPr>
        <p:spPr>
          <a:xfrm rot="1056037">
            <a:off x="6832903" y="3720225"/>
            <a:ext cx="1080514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/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B04AA66-0040-4192-B602-792730E83986}"/>
              </a:ext>
            </a:extLst>
          </p:cNvPr>
          <p:cNvSpPr/>
          <p:nvPr/>
        </p:nvSpPr>
        <p:spPr>
          <a:xfrm rot="18085623">
            <a:off x="9354661" y="2743470"/>
            <a:ext cx="1149662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/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341455E-9FE7-49AD-ACEC-592D19B1560D}"/>
              </a:ext>
            </a:extLst>
          </p:cNvPr>
          <p:cNvSpPr/>
          <p:nvPr/>
        </p:nvSpPr>
        <p:spPr>
          <a:xfrm>
            <a:off x="10741315" y="2668237"/>
            <a:ext cx="665881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/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94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305920-593F-45B5-9DE4-54378DED52DF}"/>
              </a:ext>
            </a:extLst>
          </p:cNvPr>
          <p:cNvCxnSpPr>
            <a:cxnSpLocks/>
          </p:cNvCxnSpPr>
          <p:nvPr/>
        </p:nvCxnSpPr>
        <p:spPr>
          <a:xfrm>
            <a:off x="7059911" y="3501617"/>
            <a:ext cx="667761" cy="707274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</p:cNvCxnSpPr>
          <p:nvPr/>
        </p:nvCxnSpPr>
        <p:spPr>
          <a:xfrm>
            <a:off x="8219111" y="4208891"/>
            <a:ext cx="697365" cy="662381"/>
          </a:xfrm>
          <a:prstGeom prst="line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</p:cNvCxnSpPr>
          <p:nvPr/>
        </p:nvCxnSpPr>
        <p:spPr>
          <a:xfrm flipH="1">
            <a:off x="9407915" y="4163888"/>
            <a:ext cx="1086265" cy="707384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194E474-2F9E-4621-9482-7AA3920AA64E}"/>
              </a:ext>
            </a:extLst>
          </p:cNvPr>
          <p:cNvCxnSpPr>
            <a:cxnSpLocks/>
            <a:stCxn id="147" idx="2"/>
            <a:endCxn id="156" idx="6"/>
          </p:cNvCxnSpPr>
          <p:nvPr/>
        </p:nvCxnSpPr>
        <p:spPr>
          <a:xfrm flipH="1" flipV="1">
            <a:off x="10919053" y="2493529"/>
            <a:ext cx="484046" cy="660589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A3CE542-BBB1-45DA-BB56-93AFE729BD65}"/>
              </a:ext>
            </a:extLst>
          </p:cNvPr>
          <p:cNvCxnSpPr>
            <a:cxnSpLocks/>
            <a:stCxn id="156" idx="2"/>
            <a:endCxn id="155" idx="7"/>
          </p:cNvCxnSpPr>
          <p:nvPr/>
        </p:nvCxnSpPr>
        <p:spPr>
          <a:xfrm flipH="1">
            <a:off x="9341375" y="2493529"/>
            <a:ext cx="1086239" cy="641098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/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36709CE1-1B5B-40C2-8E93-12A9034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797" y="2301108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/>
              <p:nvPr/>
            </p:nvSpPr>
            <p:spPr>
              <a:xfrm>
                <a:off x="11074256" y="239002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FC88A3-B096-4786-AB40-51E6B36F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256" y="2390020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/>
              <p:nvPr/>
            </p:nvSpPr>
            <p:spPr>
              <a:xfrm>
                <a:off x="7180402" y="349940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AD33D1AA-5813-46F1-8CCE-87C01DC70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402" y="3499407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6" y="5462999"/>
            <a:ext cx="10560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Find another path! Augment by the minimum </a:t>
            </a:r>
            <a:r>
              <a:rPr lang="en-US" sz="2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redisual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capacity (1). When residual edge is “wrong direction” decrease in flow graph.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19846" y="352864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5EC3872-A4FF-43B4-A423-26CB339E4384}"/>
              </a:ext>
            </a:extLst>
          </p:cNvPr>
          <p:cNvSpPr/>
          <p:nvPr/>
        </p:nvSpPr>
        <p:spPr>
          <a:xfrm rot="1056037">
            <a:off x="6832903" y="3720225"/>
            <a:ext cx="1080514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/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B04AA66-0040-4192-B602-792730E83986}"/>
              </a:ext>
            </a:extLst>
          </p:cNvPr>
          <p:cNvSpPr/>
          <p:nvPr/>
        </p:nvSpPr>
        <p:spPr>
          <a:xfrm rot="18085623">
            <a:off x="9354661" y="2743470"/>
            <a:ext cx="1149662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/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341455E-9FE7-49AD-ACEC-592D19B1560D}"/>
              </a:ext>
            </a:extLst>
          </p:cNvPr>
          <p:cNvSpPr/>
          <p:nvPr/>
        </p:nvSpPr>
        <p:spPr>
          <a:xfrm>
            <a:off x="10741315" y="2668237"/>
            <a:ext cx="665881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/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09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</p:cNvCxnSpPr>
          <p:nvPr/>
        </p:nvCxnSpPr>
        <p:spPr>
          <a:xfrm>
            <a:off x="821911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</p:cNvCxnSpPr>
          <p:nvPr/>
        </p:nvCxnSpPr>
        <p:spPr>
          <a:xfrm flipH="1">
            <a:off x="940791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C9F264F-8FEA-4962-A230-82091966B013}"/>
              </a:ext>
            </a:extLst>
          </p:cNvPr>
          <p:cNvSpPr txBox="1"/>
          <p:nvPr/>
        </p:nvSpPr>
        <p:spPr>
          <a:xfrm>
            <a:off x="513766" y="5462999"/>
            <a:ext cx="105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Then update residual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21557" y="352727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5EC3872-A4FF-43B4-A423-26CB339E4384}"/>
              </a:ext>
            </a:extLst>
          </p:cNvPr>
          <p:cNvSpPr/>
          <p:nvPr/>
        </p:nvSpPr>
        <p:spPr>
          <a:xfrm rot="1056037">
            <a:off x="6832903" y="3720225"/>
            <a:ext cx="1080514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/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B04AA66-0040-4192-B602-792730E83986}"/>
              </a:ext>
            </a:extLst>
          </p:cNvPr>
          <p:cNvSpPr/>
          <p:nvPr/>
        </p:nvSpPr>
        <p:spPr>
          <a:xfrm rot="18085623">
            <a:off x="9354661" y="2743470"/>
            <a:ext cx="1149662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/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341455E-9FE7-49AD-ACEC-592D19B1560D}"/>
              </a:ext>
            </a:extLst>
          </p:cNvPr>
          <p:cNvSpPr/>
          <p:nvPr/>
        </p:nvSpPr>
        <p:spPr>
          <a:xfrm>
            <a:off x="10741315" y="2668237"/>
            <a:ext cx="665881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/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932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</p:cNvCxnSpPr>
          <p:nvPr/>
        </p:nvCxnSpPr>
        <p:spPr>
          <a:xfrm>
            <a:off x="821911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</p:cNvCxnSpPr>
          <p:nvPr/>
        </p:nvCxnSpPr>
        <p:spPr>
          <a:xfrm flipH="1">
            <a:off x="940791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9F264F-8FEA-4962-A230-82091966B013}"/>
                  </a:ext>
                </a:extLst>
              </p:cNvPr>
              <p:cNvSpPr txBox="1"/>
              <p:nvPr/>
            </p:nvSpPr>
            <p:spPr>
              <a:xfrm>
                <a:off x="513766" y="5462999"/>
                <a:ext cx="105604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 more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residual. We’re done!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9F264F-8FEA-4962-A230-82091966B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6" y="5462999"/>
                <a:ext cx="10560489" cy="523220"/>
              </a:xfrm>
              <a:prstGeom prst="rect">
                <a:avLst/>
              </a:prstGeom>
              <a:blipFill>
                <a:blip r:embed="rId35"/>
                <a:stretch>
                  <a:fillRect l="-115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21557" y="352727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5EC3872-A4FF-43B4-A423-26CB339E4384}"/>
              </a:ext>
            </a:extLst>
          </p:cNvPr>
          <p:cNvSpPr/>
          <p:nvPr/>
        </p:nvSpPr>
        <p:spPr>
          <a:xfrm rot="1056037">
            <a:off x="6832903" y="3720225"/>
            <a:ext cx="1080514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/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B04AA66-0040-4192-B602-792730E83986}"/>
              </a:ext>
            </a:extLst>
          </p:cNvPr>
          <p:cNvSpPr/>
          <p:nvPr/>
        </p:nvSpPr>
        <p:spPr>
          <a:xfrm rot="18085623">
            <a:off x="9354661" y="2743470"/>
            <a:ext cx="1149662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/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341455E-9FE7-49AD-ACEC-592D19B1560D}"/>
              </a:ext>
            </a:extLst>
          </p:cNvPr>
          <p:cNvSpPr/>
          <p:nvPr/>
        </p:nvSpPr>
        <p:spPr>
          <a:xfrm>
            <a:off x="10741315" y="2668237"/>
            <a:ext cx="665881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/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322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While(flow is not maximum)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308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301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/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Assuming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(isolated vertices won’t affect the flow, so this is reasonable).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E76BFD8B-D0F9-4C75-98AD-951A71BA1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27" y="4904509"/>
                <a:ext cx="4211782" cy="669175"/>
              </a:xfrm>
              <a:prstGeom prst="wedgeRectCallout">
                <a:avLst>
                  <a:gd name="adj1" fmla="val -43690"/>
                  <a:gd name="adj2" fmla="val 67915"/>
                </a:avLst>
              </a:prstGeom>
              <a:blipFill>
                <a:blip r:embed="rId3"/>
                <a:stretch>
                  <a:fillRect l="-865" t="-606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8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A2A5-03E2-4504-AB44-1CE0E547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all integer capacities at the start...</a:t>
                </a:r>
              </a:p>
              <a:p>
                <a:endParaRPr lang="en-US" dirty="0"/>
              </a:p>
              <a:p>
                <a:r>
                  <a:rPr lang="en-US" dirty="0"/>
                  <a:t>The residual graph will always have integer capacities.</a:t>
                </a:r>
              </a:p>
              <a:p>
                <a:endParaRPr lang="en-US" dirty="0"/>
              </a:p>
              <a:p>
                <a:r>
                  <a:rPr lang="en-US" dirty="0"/>
                  <a:t>Why? The minimum capacity on the first path is an integer.</a:t>
                </a:r>
              </a:p>
              <a:p>
                <a:r>
                  <a:rPr lang="en-US" dirty="0"/>
                  <a:t>So we subtract or add integers to the residual graph. </a:t>
                </a:r>
              </a:p>
              <a:p>
                <a:pPr lvl="1"/>
                <a:r>
                  <a:rPr lang="en-US" dirty="0"/>
                  <a:t>And the result is more integers!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in every iteration we add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unit of flow!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4BC3B-D7E4-4D33-897A-3B5FDB82F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3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D24F-F840-4D06-9175-D75EDC37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While(true)</a:t>
                </a:r>
              </a:p>
              <a:p>
                <a:pPr marL="0" indent="0">
                  <a:buNone/>
                </a:pPr>
                <a:r>
                  <a:rPr lang="en-US" dirty="0"/>
                  <a:t>	Run BFS in residual graph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	Record predecessors to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-path</a:t>
                </a:r>
              </a:p>
              <a:p>
                <a:pPr marL="0" indent="0">
                  <a:buNone/>
                </a:pPr>
                <a:r>
                  <a:rPr lang="en-US" dirty="0"/>
                  <a:t>	If you don’t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break. //otherwise you can still augment</a:t>
                </a:r>
              </a:p>
              <a:p>
                <a:pPr marL="0" indent="0">
                  <a:buNone/>
                </a:pPr>
                <a:r>
                  <a:rPr lang="en-US" dirty="0"/>
                  <a:t>	Iterate through path, 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minimum residual capacity on path.</a:t>
                </a:r>
              </a:p>
              <a:p>
                <a:pPr marL="0" indent="0">
                  <a:buNone/>
                </a:pPr>
                <a:r>
                  <a:rPr lang="en-US" dirty="0"/>
                  <a:t>	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every edge on path in flow</a:t>
                </a:r>
              </a:p>
              <a:p>
                <a:pPr marL="0" indent="0">
                  <a:buNone/>
                </a:pPr>
                <a:r>
                  <a:rPr lang="en-US" dirty="0"/>
                  <a:t>	Update residual graph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Running Time:?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iteration. Number of iterations?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value of the maximum flow.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A66CF-2FBF-4E6C-9B12-63557219D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642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386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Wait…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3FA8AB-E5AB-4868-B2F3-35EC3472B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haven’t seen a running time before that depends on the </a:t>
                </a:r>
                <a:r>
                  <a:rPr lang="en-US" b="1" dirty="0"/>
                  <a:t>answer</a:t>
                </a:r>
              </a:p>
              <a:p>
                <a:endParaRPr lang="en-US" b="1" dirty="0"/>
              </a:p>
              <a:p>
                <a:r>
                  <a:rPr lang="en-US" dirty="0"/>
                  <a:t>Normally, we want the running time directly in terms of the input.</a:t>
                </a:r>
              </a:p>
              <a:p>
                <a:r>
                  <a:rPr lang="en-US" dirty="0"/>
                  <a:t>There are tricks to speed up Ford-Fulkerson so you don’t take too long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really big.</a:t>
                </a:r>
              </a:p>
              <a:p>
                <a:r>
                  <a:rPr lang="en-US" dirty="0"/>
                  <a:t>We’ll briefly discuss next time.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ACF2F-4D00-4887-9F2A-D87D8EAD4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38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8DEEE-63B9-4E7D-99FD-080CB787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E6B6-9201-4DF6-8659-CFD49E7AD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0432B5-6EEF-47AC-A6A5-6C98D7B7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</p:spPr>
            <p:txBody>
              <a:bodyPr/>
              <a:lstStyle/>
              <a:p>
                <a:r>
                  <a:rPr lang="en-US" dirty="0"/>
                  <a:t>We have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 source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 target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have some thing (water or data packets) we have to send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Every edge has a capacity, it can only handle so many.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F7457BF-2507-4684-AF28-F6716F206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87528"/>
              </a:xfrm>
              <a:blipFill>
                <a:blip r:embed="rId2"/>
                <a:stretch>
                  <a:fillRect l="-654" t="-4533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2988BD-9FF6-4CE5-806D-3F60713B2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B68CB3B-0370-4B00-95F9-7E661E017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1C65818-CA67-4005-8918-09B6AA1F8D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2AE890E-F874-437D-BB9E-5D3884EBE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6CF7B3-ABB7-4201-BF07-87ACCEFBDB0C}"/>
              </a:ext>
            </a:extLst>
          </p:cNvPr>
          <p:cNvCxnSpPr>
            <a:cxnSpLocks/>
            <a:stCxn id="6" idx="5"/>
            <a:endCxn id="8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4CFEC-EC4C-4621-A8E7-52B2A5C90DEF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AEBDE4-C95D-47A5-B14D-78195A5304FA}"/>
              </a:ext>
            </a:extLst>
          </p:cNvPr>
          <p:cNvCxnSpPr>
            <a:cxnSpLocks/>
            <a:stCxn id="9" idx="3"/>
            <a:endCxn id="7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B669F07-C9F7-4569-9F53-B424D5B4C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2C6373-C131-4D77-8F79-4E98C76EAD96}"/>
              </a:ext>
            </a:extLst>
          </p:cNvPr>
          <p:cNvCxnSpPr>
            <a:cxnSpLocks/>
            <a:stCxn id="6" idx="7"/>
            <a:endCxn id="14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BB866F-7F59-4186-AD5B-806780833B1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A4481B-8D7B-42C7-8B90-1FBFFB27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28CCF1-BFA9-4EA2-A5A8-D167D7BE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7F799E-6F3E-4C1C-B18F-8A4E366875C0}"/>
              </a:ext>
            </a:extLst>
          </p:cNvPr>
          <p:cNvCxnSpPr>
            <a:cxnSpLocks/>
            <a:stCxn id="14" idx="5"/>
            <a:endCxn id="7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D1949A-2847-4264-9FDD-1B0D134142D0}"/>
              </a:ext>
            </a:extLst>
          </p:cNvPr>
          <p:cNvCxnSpPr>
            <a:cxnSpLocks/>
            <a:stCxn id="19" idx="2"/>
            <a:endCxn id="7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2E5896-164A-4539-896A-D034C78CB34C}"/>
              </a:ext>
            </a:extLst>
          </p:cNvPr>
          <p:cNvCxnSpPr>
            <a:cxnSpLocks/>
            <a:stCxn id="20" idx="2"/>
            <a:endCxn id="9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FE7B0DB-82A5-4BAE-9157-5D48FA3F3A26}"/>
              </a:ext>
            </a:extLst>
          </p:cNvPr>
          <p:cNvCxnSpPr>
            <a:cxnSpLocks/>
            <a:stCxn id="20" idx="3"/>
            <a:endCxn id="19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C95EBC-4A32-4F9A-AC30-1A1E59EE9169}"/>
              </a:ext>
            </a:extLst>
          </p:cNvPr>
          <p:cNvCxnSpPr>
            <a:cxnSpLocks/>
            <a:stCxn id="20" idx="1"/>
            <a:endCxn id="14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B966AB2-00E9-4F4C-B349-47B7339A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F4367B4-A01A-4498-B474-EB36E907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BC1010-981D-4BF8-96A6-66A1BC68E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4CD4B3-A209-4077-B36F-50D9146E8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BB38D42-D3DA-4DA2-9441-320D2F65E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BF44AC-9CA8-43A9-AA52-82C19C675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2C267EF-3BA7-4AD7-BF20-A24B043FD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CDE6BD-B076-444F-A6C2-E2BC6043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D5B47-8091-42E4-B1B9-6A4BE83D8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2FC08E1-02AB-4B1F-9065-37550831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84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98D24-33A7-4B3B-9E63-2D941989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directed graphs (like we have here)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-cut, is a split of the vertices into two sets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every other vertex is in exactly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capacity of a cut (or size of a cut) is the capacity of the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(don’t count capacity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FD84315-A5FC-4924-A56B-C86591B683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219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 in the residual graph.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We’re done! That’s a maximum flow.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But…why?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86275"/>
                <a:ext cx="10096500" cy="1815882"/>
              </a:xfrm>
              <a:prstGeom prst="rect">
                <a:avLst/>
              </a:prstGeom>
              <a:blipFill>
                <a:blip r:embed="rId2"/>
                <a:stretch>
                  <a:fillRect l="-1208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277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E7A4-72F1-41FC-A852-6B8DA208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9464"/>
            <a:ext cx="11187259" cy="1014667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FFE3-A2D4-46D9-88F2-9AFAD7358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0" y="1197157"/>
            <a:ext cx="5406460" cy="517343"/>
          </a:xfrm>
        </p:spPr>
        <p:txBody>
          <a:bodyPr/>
          <a:lstStyle/>
          <a:p>
            <a:pPr algn="ctr"/>
            <a:r>
              <a:rPr lang="en-US" dirty="0"/>
              <a:t>Graph, with 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88AD0-0A45-4EEC-B496-EA26F28E0586}"/>
              </a:ext>
            </a:extLst>
          </p:cNvPr>
          <p:cNvSpPr txBox="1">
            <a:spLocks/>
          </p:cNvSpPr>
          <p:nvPr/>
        </p:nvSpPr>
        <p:spPr>
          <a:xfrm>
            <a:off x="5854700" y="1197157"/>
            <a:ext cx="5406460" cy="5173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“Residual Graph”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76C3B4B-5A13-4206-82D6-DBEBDEC64A95}"/>
              </a:ext>
            </a:extLst>
          </p:cNvPr>
          <p:cNvGrpSpPr/>
          <p:nvPr/>
        </p:nvGrpSpPr>
        <p:grpSpPr>
          <a:xfrm>
            <a:off x="1055684" y="1844494"/>
            <a:ext cx="4298950" cy="2343150"/>
            <a:chOff x="2565400" y="4109183"/>
            <a:chExt cx="4298950" cy="234315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93CC6A2-03B7-4C30-964F-7C90E7E51E01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ADFC35-CFA7-4287-BEF4-A489DC9ED534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0DE8944-7EEF-4019-A3C2-8E0D6759AE3B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9E30F7B-6516-4236-BA02-C7BBA02C796A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0C87E74-83AE-4C5F-84F5-5AA38115CE80}"/>
                </a:ext>
              </a:extLst>
            </p:cNvPr>
            <p:cNvCxnSpPr>
              <a:stCxn id="66" idx="7"/>
              <a:endCxn id="68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C1AA2545-37AF-4F08-8D13-853F812C9C39}"/>
                </a:ext>
              </a:extLst>
            </p:cNvPr>
            <p:cNvCxnSpPr>
              <a:cxnSpLocks/>
              <a:stCxn id="66" idx="5"/>
              <a:endCxn id="69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3E73FC-CEDA-4648-A6CA-4B2A0EA9AF38}"/>
                </a:ext>
              </a:extLst>
            </p:cNvPr>
            <p:cNvCxnSpPr>
              <a:cxnSpLocks/>
              <a:stCxn id="69" idx="6"/>
              <a:endCxn id="67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015A675-C96A-41A1-84EB-31E698E58928}"/>
                </a:ext>
              </a:extLst>
            </p:cNvPr>
            <p:cNvCxnSpPr>
              <a:cxnSpLocks/>
              <a:stCxn id="68" idx="6"/>
              <a:endCxn id="67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9E5243A-7D0F-4935-B5B6-D47E3A62C5E5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57880BA-EB3E-46F8-8801-A043D0445F6A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B9A89A-B3BF-49F2-AAAD-5ED0BFBBFF77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10/10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B63FF2-8FE5-4734-8501-4348A88D0C80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20/20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59FE0B7-2A4D-4C48-809B-A52B91807BC7}"/>
                </a:ext>
              </a:extLst>
            </p:cNvPr>
            <p:cNvCxnSpPr>
              <a:cxnSpLocks/>
              <a:stCxn id="68" idx="4"/>
              <a:endCxn id="69" idx="0"/>
            </p:cNvCxnSpPr>
            <p:nvPr/>
          </p:nvCxnSpPr>
          <p:spPr>
            <a:xfrm>
              <a:off x="4708525" y="4534633"/>
              <a:ext cx="0" cy="1492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3BE43EA-66E1-44A9-9DCB-B795C71A5954}"/>
                </a:ext>
              </a:extLst>
            </p:cNvPr>
            <p:cNvSpPr txBox="1"/>
            <p:nvPr/>
          </p:nvSpPr>
          <p:spPr>
            <a:xfrm>
              <a:off x="4708523" y="4907348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10/20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0FE73A5-DB7C-42E9-8722-6A4EACC7E313}"/>
              </a:ext>
            </a:extLst>
          </p:cNvPr>
          <p:cNvGrpSpPr/>
          <p:nvPr/>
        </p:nvGrpSpPr>
        <p:grpSpPr>
          <a:xfrm>
            <a:off x="6408453" y="1842462"/>
            <a:ext cx="4298950" cy="2343150"/>
            <a:chOff x="2565400" y="4109183"/>
            <a:chExt cx="4298950" cy="234315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3493779-3902-4BCB-86C1-5F7A628367D0}"/>
                </a:ext>
              </a:extLst>
            </p:cNvPr>
            <p:cNvSpPr/>
            <p:nvPr/>
          </p:nvSpPr>
          <p:spPr>
            <a:xfrm>
              <a:off x="2565400" y="4927600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31E5F9A-56CB-4DF4-BC90-1D6730BE6CCE}"/>
                </a:ext>
              </a:extLst>
            </p:cNvPr>
            <p:cNvSpPr/>
            <p:nvPr/>
          </p:nvSpPr>
          <p:spPr>
            <a:xfrm>
              <a:off x="6438900" y="496234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F7AED95-DD6C-494B-B637-C7BC05A244BE}"/>
                </a:ext>
              </a:extLst>
            </p:cNvPr>
            <p:cNvSpPr/>
            <p:nvPr/>
          </p:nvSpPr>
          <p:spPr>
            <a:xfrm>
              <a:off x="4495800" y="41091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102063C-A376-4F5C-AC11-66DCD2BD91F6}"/>
                </a:ext>
              </a:extLst>
            </p:cNvPr>
            <p:cNvSpPr/>
            <p:nvPr/>
          </p:nvSpPr>
          <p:spPr>
            <a:xfrm>
              <a:off x="4495800" y="6026883"/>
              <a:ext cx="425450" cy="4254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AC9CF64-CF41-4B7B-ADE6-0DD189EA0002}"/>
                </a:ext>
              </a:extLst>
            </p:cNvPr>
            <p:cNvCxnSpPr>
              <a:stCxn id="81" idx="7"/>
              <a:endCxn id="83" idx="2"/>
            </p:cNvCxnSpPr>
            <p:nvPr/>
          </p:nvCxnSpPr>
          <p:spPr>
            <a:xfrm flipV="1">
              <a:off x="2928544" y="4321908"/>
              <a:ext cx="1567256" cy="667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6FF8E6-17AB-41A2-94FF-C0C5FC212256}"/>
                </a:ext>
              </a:extLst>
            </p:cNvPr>
            <p:cNvCxnSpPr>
              <a:cxnSpLocks/>
              <a:stCxn id="81" idx="5"/>
              <a:endCxn id="84" idx="2"/>
            </p:cNvCxnSpPr>
            <p:nvPr/>
          </p:nvCxnSpPr>
          <p:spPr>
            <a:xfrm>
              <a:off x="2928544" y="5290744"/>
              <a:ext cx="1567256" cy="9488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E8291E62-F61B-4A04-8706-B3B1624221A8}"/>
                </a:ext>
              </a:extLst>
            </p:cNvPr>
            <p:cNvCxnSpPr>
              <a:cxnSpLocks/>
              <a:stCxn id="84" idx="6"/>
              <a:endCxn id="82" idx="3"/>
            </p:cNvCxnSpPr>
            <p:nvPr/>
          </p:nvCxnSpPr>
          <p:spPr>
            <a:xfrm flipV="1">
              <a:off x="4921250" y="5325487"/>
              <a:ext cx="1579956" cy="9141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1156F18-1796-4E76-B147-0BE30F6CA030}"/>
                </a:ext>
              </a:extLst>
            </p:cNvPr>
            <p:cNvCxnSpPr>
              <a:cxnSpLocks/>
              <a:stCxn id="83" idx="6"/>
              <a:endCxn id="82" idx="1"/>
            </p:cNvCxnSpPr>
            <p:nvPr/>
          </p:nvCxnSpPr>
          <p:spPr>
            <a:xfrm>
              <a:off x="4921250" y="4321908"/>
              <a:ext cx="1579956" cy="7027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8A0ED3-0068-4554-A60F-2DC1FA76B9C2}"/>
                </a:ext>
              </a:extLst>
            </p:cNvPr>
            <p:cNvSpPr txBox="1"/>
            <p:nvPr/>
          </p:nvSpPr>
          <p:spPr>
            <a:xfrm>
              <a:off x="3101974" y="4216376"/>
              <a:ext cx="10306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3D3A185-699C-4E8A-A89B-C6E86F6B90E0}"/>
                </a:ext>
              </a:extLst>
            </p:cNvPr>
            <p:cNvSpPr txBox="1"/>
            <p:nvPr/>
          </p:nvSpPr>
          <p:spPr>
            <a:xfrm>
              <a:off x="2990850" y="5782547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3F60943-B8FC-4AB9-8B7E-6A869BED9E53}"/>
                </a:ext>
              </a:extLst>
            </p:cNvPr>
            <p:cNvSpPr txBox="1"/>
            <p:nvPr/>
          </p:nvSpPr>
          <p:spPr>
            <a:xfrm>
              <a:off x="5457825" y="4180460"/>
              <a:ext cx="857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D305A-90F5-4D5E-A596-F350B11CFC02}"/>
                </a:ext>
              </a:extLst>
            </p:cNvPr>
            <p:cNvSpPr txBox="1"/>
            <p:nvPr/>
          </p:nvSpPr>
          <p:spPr>
            <a:xfrm>
              <a:off x="5457824" y="5884305"/>
              <a:ext cx="1120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20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9B49F8-2874-4763-8980-FC2D63643787}"/>
                </a:ext>
              </a:extLst>
            </p:cNvPr>
            <p:cNvSpPr txBox="1"/>
            <p:nvPr/>
          </p:nvSpPr>
          <p:spPr>
            <a:xfrm>
              <a:off x="5195291" y="4988292"/>
              <a:ext cx="1044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58D9E27E-5ECD-4530-B37D-39E41DE009B7}"/>
              </a:ext>
            </a:extLst>
          </p:cNvPr>
          <p:cNvSpPr/>
          <p:nvPr/>
        </p:nvSpPr>
        <p:spPr>
          <a:xfrm>
            <a:off x="8650013" y="2241108"/>
            <a:ext cx="452438" cy="1575485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5E09B8AB-AFF0-4710-81CA-8D0689FA476F}"/>
              </a:ext>
            </a:extLst>
          </p:cNvPr>
          <p:cNvSpPr/>
          <p:nvPr/>
        </p:nvSpPr>
        <p:spPr>
          <a:xfrm rot="11020488">
            <a:off x="7922959" y="2205361"/>
            <a:ext cx="452438" cy="1598376"/>
          </a:xfrm>
          <a:custGeom>
            <a:avLst/>
            <a:gdLst>
              <a:gd name="connsiteX0" fmla="*/ 0 w 452438"/>
              <a:gd name="connsiteY0" fmla="*/ 1438275 h 1438275"/>
              <a:gd name="connsiteX1" fmla="*/ 452438 w 452438"/>
              <a:gd name="connsiteY1" fmla="*/ 747713 h 1438275"/>
              <a:gd name="connsiteX2" fmla="*/ 0 w 452438"/>
              <a:gd name="connsiteY2" fmla="*/ 0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438" h="1438275">
                <a:moveTo>
                  <a:pt x="0" y="1438275"/>
                </a:moveTo>
                <a:cubicBezTo>
                  <a:pt x="226219" y="1212850"/>
                  <a:pt x="452438" y="987425"/>
                  <a:pt x="452438" y="747713"/>
                </a:cubicBezTo>
                <a:cubicBezTo>
                  <a:pt x="452438" y="508001"/>
                  <a:pt x="226219" y="25400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0EA4509-F57B-472B-A13B-0CC7B7E6B352}"/>
              </a:ext>
            </a:extLst>
          </p:cNvPr>
          <p:cNvSpPr txBox="1"/>
          <p:nvPr/>
        </p:nvSpPr>
        <p:spPr>
          <a:xfrm>
            <a:off x="7876083" y="2731075"/>
            <a:ext cx="104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/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Cut is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one side, everything else on the other)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everything else? Capacity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can’t get more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units of flow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Because it all (simultaneously) must cross from one side to the other.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63C6F3-4923-44B7-A37D-B4891A52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67224"/>
                <a:ext cx="10096500" cy="2246769"/>
              </a:xfrm>
              <a:prstGeom prst="rect">
                <a:avLst/>
              </a:prstGeom>
              <a:blipFill>
                <a:blip r:embed="rId2"/>
                <a:stretch>
                  <a:fillRect l="-1208" t="-2710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351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7061-6D23-4634-AF12-4E2D3B70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the algorithm is done? </a:t>
                </a:r>
              </a:p>
              <a:p>
                <a:r>
                  <a:rPr lang="en-US" dirty="0"/>
                  <a:t>When we can’t we get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We’ve </a:t>
                </a:r>
                <a:r>
                  <a:rPr lang="en-US" b="1" dirty="0"/>
                  <a:t>cut </a:t>
                </a:r>
                <a:r>
                  <a:rPr lang="en-US" dirty="0"/>
                  <a:t>the vertices by looking at the residual graph.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all the vertices you can reach from it on one side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all the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can’t reach on the other. </a:t>
                </a:r>
              </a:p>
              <a:p>
                <a:endParaRPr lang="en-US" dirty="0"/>
              </a:p>
              <a:p>
                <a:r>
                  <a:rPr lang="en-US" dirty="0"/>
                  <a:t>Take a look at the edges spanning the cut in the </a:t>
                </a:r>
                <a:r>
                  <a:rPr lang="en-US" b="1" dirty="0"/>
                  <a:t>original </a:t>
                </a:r>
                <a:r>
                  <a:rPr lang="en-US" dirty="0"/>
                  <a:t>graph.</a:t>
                </a:r>
              </a:p>
              <a:p>
                <a:r>
                  <a:rPr lang="en-US" dirty="0"/>
                  <a:t>In our first graph, that capacity was equal to the value of the max flow</a:t>
                </a:r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EABE9F-6582-4FA9-BD73-AFD52EEF2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88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5CDC-1C2F-440B-A8DD-8391EB7C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min-cut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Maintain the residual graph.</a:t>
                </a:r>
              </a:p>
              <a:p>
                <a:r>
                  <a:rPr lang="en-US" dirty="0"/>
                  <a:t>When you search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can’t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everything you can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one side of the cut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everything you can’t reach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on the other side.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D46EF-597D-4D3A-A683-8B17C3766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89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B94-28A7-4DF2-A6DF-245EA3D4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32DC105-A570-4324-84E9-4DEF9EB61B1A}"/>
              </a:ext>
            </a:extLst>
          </p:cNvPr>
          <p:cNvGrpSpPr/>
          <p:nvPr/>
        </p:nvGrpSpPr>
        <p:grpSpPr>
          <a:xfrm>
            <a:off x="185045" y="2078048"/>
            <a:ext cx="5322602" cy="3161908"/>
            <a:chOff x="113902" y="1520657"/>
            <a:chExt cx="5322602" cy="31619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/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40D868F-1ED3-4F46-AE59-49CDD11D53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2" y="2647722"/>
                  <a:ext cx="491439" cy="49143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/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13708CAC-BF6C-4EE0-AA67-975F71C930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9936" y="4191126"/>
                  <a:ext cx="491439" cy="4914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/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919FC07-5D61-40DB-9B7C-0A0E552AE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132" y="3528745"/>
                  <a:ext cx="491439" cy="49143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31BF6D-23B2-48E1-AFAD-F635EA2D898B}"/>
                </a:ext>
              </a:extLst>
            </p:cNvPr>
            <p:cNvCxnSpPr>
              <a:cxnSpLocks/>
              <a:stCxn id="5" idx="5"/>
              <a:endCxn id="7" idx="2"/>
            </p:cNvCxnSpPr>
            <p:nvPr/>
          </p:nvCxnSpPr>
          <p:spPr>
            <a:xfrm>
              <a:off x="533371" y="3067191"/>
              <a:ext cx="667761" cy="707274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6A1BAA-EC6C-4A81-94D8-4319EED0EE7A}"/>
                </a:ext>
              </a:extLst>
            </p:cNvPr>
            <p:cNvCxnSpPr>
              <a:cxnSpLocks/>
              <a:stCxn id="7" idx="6"/>
              <a:endCxn id="6" idx="2"/>
            </p:cNvCxnSpPr>
            <p:nvPr/>
          </p:nvCxnSpPr>
          <p:spPr>
            <a:xfrm>
              <a:off x="1692571" y="3774465"/>
              <a:ext cx="697365" cy="66238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BD253F-D45C-492C-8A0D-630CCE3C8C65}"/>
                </a:ext>
              </a:extLst>
            </p:cNvPr>
            <p:cNvCxnSpPr>
              <a:cxnSpLocks/>
              <a:stCxn id="15" idx="2"/>
              <a:endCxn id="77" idx="5"/>
            </p:cNvCxnSpPr>
            <p:nvPr/>
          </p:nvCxnSpPr>
          <p:spPr>
            <a:xfrm flipH="1" flipV="1">
              <a:off x="2818295" y="3047700"/>
              <a:ext cx="1149345" cy="68176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/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50738F-1492-4226-8602-A62AB9B58E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57" y="1520657"/>
                  <a:ext cx="491439" cy="49143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D6A305-6A75-480F-9E81-6065786CFA99}"/>
                </a:ext>
              </a:extLst>
            </p:cNvPr>
            <p:cNvCxnSpPr>
              <a:cxnSpLocks/>
              <a:stCxn id="5" idx="7"/>
              <a:endCxn id="12" idx="3"/>
            </p:cNvCxnSpPr>
            <p:nvPr/>
          </p:nvCxnSpPr>
          <p:spPr>
            <a:xfrm flipV="1">
              <a:off x="533371" y="1940126"/>
              <a:ext cx="687156" cy="779566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F3E720-BACC-4D96-835E-965D4D402FF4}"/>
                </a:ext>
              </a:extLst>
            </p:cNvPr>
            <p:cNvCxnSpPr>
              <a:cxnSpLocks/>
              <a:stCxn id="7" idx="7"/>
              <a:endCxn id="77" idx="3"/>
            </p:cNvCxnSpPr>
            <p:nvPr/>
          </p:nvCxnSpPr>
          <p:spPr>
            <a:xfrm flipV="1">
              <a:off x="1620601" y="3047700"/>
              <a:ext cx="850195" cy="55301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/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8C6B234-F2A7-4FB9-97E6-F5628E59E4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40" y="3483742"/>
                  <a:ext cx="491439" cy="49143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/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4118905-C8AE-4FFF-BC59-5CDA656BA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19" y="2473972"/>
                  <a:ext cx="491439" cy="49143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77D996F-FDAB-4E77-8A9D-6D4BE42B2580}"/>
                </a:ext>
              </a:extLst>
            </p:cNvPr>
            <p:cNvCxnSpPr>
              <a:cxnSpLocks/>
              <a:stCxn id="12" idx="5"/>
              <a:endCxn id="77" idx="1"/>
            </p:cNvCxnSpPr>
            <p:nvPr/>
          </p:nvCxnSpPr>
          <p:spPr>
            <a:xfrm>
              <a:off x="1568026" y="1940126"/>
              <a:ext cx="902770" cy="76007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4C5A39-6381-430F-B939-9E88E64E9A93}"/>
                </a:ext>
              </a:extLst>
            </p:cNvPr>
            <p:cNvCxnSpPr>
              <a:cxnSpLocks/>
              <a:stCxn id="15" idx="2"/>
              <a:endCxn id="6" idx="6"/>
            </p:cNvCxnSpPr>
            <p:nvPr/>
          </p:nvCxnSpPr>
          <p:spPr>
            <a:xfrm flipH="1">
              <a:off x="2881375" y="3729462"/>
              <a:ext cx="1086265" cy="70738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5BAF17-9194-4942-9CB9-AD0F5EE8E354}"/>
                </a:ext>
              </a:extLst>
            </p:cNvPr>
            <p:cNvCxnSpPr>
              <a:cxnSpLocks/>
              <a:stCxn id="16" idx="2"/>
              <a:endCxn id="83" idx="6"/>
            </p:cNvCxnSpPr>
            <p:nvPr/>
          </p:nvCxnSpPr>
          <p:spPr>
            <a:xfrm flipH="1" flipV="1">
              <a:off x="4395973" y="2059103"/>
              <a:ext cx="484046" cy="6605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22CF6F-9278-4D2D-BDFA-30347C6BD42D}"/>
                </a:ext>
              </a:extLst>
            </p:cNvPr>
            <p:cNvCxnSpPr>
              <a:cxnSpLocks/>
              <a:stCxn id="16" idx="3"/>
              <a:endCxn id="15" idx="7"/>
            </p:cNvCxnSpPr>
            <p:nvPr/>
          </p:nvCxnSpPr>
          <p:spPr>
            <a:xfrm flipH="1">
              <a:off x="4387109" y="2893441"/>
              <a:ext cx="564880" cy="662271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FCFE57-913F-4CD7-B251-F96EA9F0ABF9}"/>
                </a:ext>
              </a:extLst>
            </p:cNvPr>
            <p:cNvCxnSpPr>
              <a:cxnSpLocks/>
              <a:stCxn id="83" idx="2"/>
              <a:endCxn id="77" idx="7"/>
            </p:cNvCxnSpPr>
            <p:nvPr/>
          </p:nvCxnSpPr>
          <p:spPr>
            <a:xfrm flipH="1">
              <a:off x="2818295" y="2059103"/>
              <a:ext cx="1086239" cy="64109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/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63F871-7247-4466-B721-729111BE7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5137" y="1831061"/>
                  <a:ext cx="73942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/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75E3A5-DBE8-4249-A71A-27DCCA6D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65" y="2012096"/>
                  <a:ext cx="81731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/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7448AE-F874-448E-B349-59A0B3D1FC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26" y="2628231"/>
                  <a:ext cx="491439" cy="49143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/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E1C53B3-A62E-4B60-8244-1964A616B6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4534" y="1813383"/>
                  <a:ext cx="491439" cy="49143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/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7303720D-FDA2-4B34-BE78-5A4FD78B4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717" y="1866682"/>
                  <a:ext cx="73942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/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4D2D28CA-CE03-4002-8664-2F02F32AE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7081" y="1955083"/>
                  <a:ext cx="739423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/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D6F08C0-322F-4188-AB79-6076662ED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575" y="3212543"/>
                  <a:ext cx="739423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/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BF90A642-97EF-41D2-8C3B-F65FAD251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4111" y="2946974"/>
                  <a:ext cx="739423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/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E5CD1C0-DE0D-49A7-8565-C168C59AE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415" y="3252909"/>
                  <a:ext cx="73942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/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3458508-176D-4E2E-B5AF-6C0E73F8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231" y="2957759"/>
                  <a:ext cx="739423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/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0EF3589-543B-4B06-831B-3F0B659991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550" y="4089202"/>
                  <a:ext cx="739423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/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9408230E-0782-48CF-AE60-A908CA090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75" y="4076961"/>
                  <a:ext cx="739423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/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BBF92C83-39EC-45C6-B6B2-12473DBBC6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82" y="3082148"/>
                <a:ext cx="491439" cy="491439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/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A7810D0-4406-4D76-8EC8-828F12B72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016" y="4625552"/>
                <a:ext cx="491439" cy="491439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/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06948FB6-91DE-4098-89AB-FFF86292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12" y="3963171"/>
                <a:ext cx="491439" cy="491439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31623DD-CF1D-4948-8521-85A6BD34F3BA}"/>
              </a:ext>
            </a:extLst>
          </p:cNvPr>
          <p:cNvCxnSpPr>
            <a:cxnSpLocks/>
          </p:cNvCxnSpPr>
          <p:nvPr/>
        </p:nvCxnSpPr>
        <p:spPr>
          <a:xfrm>
            <a:off x="8219111" y="4208891"/>
            <a:ext cx="697365" cy="662381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3923E61-100C-4C04-B526-FB56AEF587D7}"/>
              </a:ext>
            </a:extLst>
          </p:cNvPr>
          <p:cNvCxnSpPr>
            <a:cxnSpLocks/>
            <a:stCxn id="146" idx="2"/>
            <a:endCxn id="155" idx="5"/>
          </p:cNvCxnSpPr>
          <p:nvPr/>
        </p:nvCxnSpPr>
        <p:spPr>
          <a:xfrm flipH="1" flipV="1">
            <a:off x="9341375" y="3482126"/>
            <a:ext cx="1149345" cy="681762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/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F2528BE-3E4D-4930-8E84-CC7151AF9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37" y="1955083"/>
                <a:ext cx="491439" cy="491439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B20014B-D84F-46BB-B447-490CEFEE2E9B}"/>
              </a:ext>
            </a:extLst>
          </p:cNvPr>
          <p:cNvCxnSpPr>
            <a:cxnSpLocks/>
            <a:stCxn id="137" idx="7"/>
            <a:endCxn id="143" idx="3"/>
          </p:cNvCxnSpPr>
          <p:nvPr/>
        </p:nvCxnSpPr>
        <p:spPr>
          <a:xfrm flipV="1">
            <a:off x="7056451" y="2374552"/>
            <a:ext cx="687156" cy="779566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71CC3B6-5B70-408E-B5ED-E805593CA9D9}"/>
              </a:ext>
            </a:extLst>
          </p:cNvPr>
          <p:cNvCxnSpPr>
            <a:cxnSpLocks/>
            <a:stCxn id="139" idx="7"/>
            <a:endCxn id="155" idx="3"/>
          </p:cNvCxnSpPr>
          <p:nvPr/>
        </p:nvCxnSpPr>
        <p:spPr>
          <a:xfrm flipV="1">
            <a:off x="8143681" y="3482126"/>
            <a:ext cx="850195" cy="55301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/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4343A5A-693F-4116-B4A1-3E21F2C2A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20" y="3918168"/>
                <a:ext cx="491439" cy="491439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/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BF2D5054-5863-48E2-940F-26A248F11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099" y="2908398"/>
                <a:ext cx="491439" cy="491439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5DB7F3D-E05D-40C0-9CAA-CF2A37F0906E}"/>
              </a:ext>
            </a:extLst>
          </p:cNvPr>
          <p:cNvCxnSpPr>
            <a:cxnSpLocks/>
            <a:stCxn id="143" idx="5"/>
            <a:endCxn id="155" idx="1"/>
          </p:cNvCxnSpPr>
          <p:nvPr/>
        </p:nvCxnSpPr>
        <p:spPr>
          <a:xfrm>
            <a:off x="8091106" y="2374552"/>
            <a:ext cx="902770" cy="760075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7EB3FF-66C6-433A-88CB-F7D975DB20EB}"/>
              </a:ext>
            </a:extLst>
          </p:cNvPr>
          <p:cNvCxnSpPr>
            <a:cxnSpLocks/>
          </p:cNvCxnSpPr>
          <p:nvPr/>
        </p:nvCxnSpPr>
        <p:spPr>
          <a:xfrm flipH="1">
            <a:off x="9407915" y="4163888"/>
            <a:ext cx="1086265" cy="707384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9B58D70-4F10-43C8-A3FE-40214AA787A8}"/>
              </a:ext>
            </a:extLst>
          </p:cNvPr>
          <p:cNvCxnSpPr>
            <a:cxnSpLocks/>
            <a:stCxn id="147" idx="3"/>
            <a:endCxn id="146" idx="7"/>
          </p:cNvCxnSpPr>
          <p:nvPr/>
        </p:nvCxnSpPr>
        <p:spPr>
          <a:xfrm flipH="1">
            <a:off x="10910189" y="3327867"/>
            <a:ext cx="564880" cy="662271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/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9CB6473-F7DD-4D5B-A4A0-834CC8B1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17" y="2265487"/>
                <a:ext cx="739423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/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E8C38F-C88C-4CA9-9360-3FC01E8D7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45" y="2446522"/>
                <a:ext cx="764747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/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3D2BC6F-B279-4583-AE55-FF7738A4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906" y="3062657"/>
                <a:ext cx="491439" cy="491439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/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ACF91F1-94C8-4C3F-AF01-234A30BFF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614" y="2247809"/>
                <a:ext cx="491439" cy="491439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/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425DB6-323E-4739-A417-F3CB2B48A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55" y="3646969"/>
                <a:ext cx="73942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/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C6C1CE79-66DA-4648-B48E-521FC84F2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45" y="3381400"/>
                <a:ext cx="73942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/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004843A4-840F-4D98-9429-FE9BDB6B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311" y="3392185"/>
                <a:ext cx="73942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/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71B5AF2-6709-44F8-A63C-1D5482AF9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090" y="4523628"/>
                <a:ext cx="739423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/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AD69B4C-0E04-4514-9166-8791AE553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355" y="4511387"/>
                <a:ext cx="739423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164">
            <a:extLst>
              <a:ext uri="{FF2B5EF4-FFF2-40B4-BE49-F238E27FC236}">
                <a16:creationId xmlns:a16="http://schemas.microsoft.com/office/drawing/2014/main" id="{FDFD4AEA-B7C8-476F-B7D9-DCEC17F7877B}"/>
              </a:ext>
            </a:extLst>
          </p:cNvPr>
          <p:cNvSpPr txBox="1"/>
          <p:nvPr/>
        </p:nvSpPr>
        <p:spPr>
          <a:xfrm>
            <a:off x="1763784" y="1446805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Flow graph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8383AE1-03FE-4310-B01B-BF00F2DE6A12}"/>
              </a:ext>
            </a:extLst>
          </p:cNvPr>
          <p:cNvSpPr txBox="1"/>
          <p:nvPr/>
        </p:nvSpPr>
        <p:spPr>
          <a:xfrm>
            <a:off x="7811360" y="1238383"/>
            <a:ext cx="279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Residual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9F264F-8FEA-4962-A230-82091966B013}"/>
                  </a:ext>
                </a:extLst>
              </p:cNvPr>
              <p:cNvSpPr txBox="1"/>
              <p:nvPr/>
            </p:nvSpPr>
            <p:spPr>
              <a:xfrm>
                <a:off x="513766" y="5462999"/>
                <a:ext cx="1056048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𝑤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𝑧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cut.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Cut edges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Capacity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2+1+1=4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C9F264F-8FEA-4962-A230-82091966B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6" y="5462999"/>
                <a:ext cx="10560489" cy="954107"/>
              </a:xfrm>
              <a:prstGeom prst="rect">
                <a:avLst/>
              </a:prstGeom>
              <a:blipFill>
                <a:blip r:embed="rId35"/>
                <a:stretch>
                  <a:fillRect l="-115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8CA965-7A5F-496E-AEF8-4CF315620EEF}"/>
              </a:ext>
            </a:extLst>
          </p:cNvPr>
          <p:cNvSpPr/>
          <p:nvPr/>
        </p:nvSpPr>
        <p:spPr>
          <a:xfrm>
            <a:off x="9321557" y="3527276"/>
            <a:ext cx="1219200" cy="656492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/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73A351-DCD0-4F24-BE82-059285183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85" y="3955205"/>
                <a:ext cx="739423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EBC26BB-0C4F-4AB9-8A75-BF9A754BBA2D}"/>
              </a:ext>
            </a:extLst>
          </p:cNvPr>
          <p:cNvSpPr/>
          <p:nvPr/>
        </p:nvSpPr>
        <p:spPr>
          <a:xfrm rot="17143687">
            <a:off x="6915836" y="2644487"/>
            <a:ext cx="1157233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/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52FCCFF-797D-43D3-A6E4-9D1C437C8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57" y="2899543"/>
                <a:ext cx="739423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5EC3872-A4FF-43B4-A423-26CB339E4384}"/>
              </a:ext>
            </a:extLst>
          </p:cNvPr>
          <p:cNvSpPr/>
          <p:nvPr/>
        </p:nvSpPr>
        <p:spPr>
          <a:xfrm rot="1056037">
            <a:off x="6832903" y="3720225"/>
            <a:ext cx="1080514" cy="5443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/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18D13DC-4128-46FE-86EA-B5B993B48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435" y="4016159"/>
                <a:ext cx="739423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B04AA66-0040-4192-B602-792730E83986}"/>
              </a:ext>
            </a:extLst>
          </p:cNvPr>
          <p:cNvSpPr/>
          <p:nvPr/>
        </p:nvSpPr>
        <p:spPr>
          <a:xfrm rot="18085623">
            <a:off x="9354661" y="2743470"/>
            <a:ext cx="1149662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/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CEC027-8DBF-4C3C-912D-704ACE98A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43992">
                <a:off x="9752596" y="2889795"/>
                <a:ext cx="1083813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341455E-9FE7-49AD-ACEC-592D19B1560D}"/>
              </a:ext>
            </a:extLst>
          </p:cNvPr>
          <p:cNvSpPr/>
          <p:nvPr/>
        </p:nvSpPr>
        <p:spPr>
          <a:xfrm>
            <a:off x="10741315" y="2668237"/>
            <a:ext cx="665881" cy="572755"/>
          </a:xfrm>
          <a:custGeom>
            <a:avLst/>
            <a:gdLst>
              <a:gd name="connsiteX0" fmla="*/ 0 w 1219200"/>
              <a:gd name="connsiteY0" fmla="*/ 0 h 656492"/>
              <a:gd name="connsiteX1" fmla="*/ 246185 w 1219200"/>
              <a:gd name="connsiteY1" fmla="*/ 504092 h 656492"/>
              <a:gd name="connsiteX2" fmla="*/ 1219200 w 1219200"/>
              <a:gd name="connsiteY2" fmla="*/ 656492 h 656492"/>
              <a:gd name="connsiteX3" fmla="*/ 1219200 w 1219200"/>
              <a:gd name="connsiteY3" fmla="*/ 656492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656492">
                <a:moveTo>
                  <a:pt x="0" y="0"/>
                </a:moveTo>
                <a:cubicBezTo>
                  <a:pt x="21492" y="197338"/>
                  <a:pt x="42985" y="394677"/>
                  <a:pt x="246185" y="504092"/>
                </a:cubicBezTo>
                <a:cubicBezTo>
                  <a:pt x="449385" y="613507"/>
                  <a:pt x="1219200" y="656492"/>
                  <a:pt x="1219200" y="656492"/>
                </a:cubicBezTo>
                <a:lnTo>
                  <a:pt x="1219200" y="656492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/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1922F4C-DB94-48AF-B76D-E14F4B55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222" y="3001129"/>
                <a:ext cx="739423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052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373482"/>
          </a:xfrm>
        </p:spPr>
        <p:txBody>
          <a:bodyPr/>
          <a:lstStyle/>
          <a:p>
            <a:r>
              <a:rPr lang="en-US" dirty="0"/>
              <a:t>We started lecture with this flow. </a:t>
            </a:r>
          </a:p>
          <a:p>
            <a:r>
              <a:rPr lang="en-US" dirty="0"/>
              <a:t>What’s the residual graph? What’s the cut?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335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EF64-2F76-4493-A7CC-3184D8BB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992379"/>
          </a:xfrm>
        </p:spPr>
        <p:txBody>
          <a:bodyPr>
            <a:normAutofit/>
          </a:bodyPr>
          <a:lstStyle/>
          <a:p>
            <a:r>
              <a:rPr lang="en-US" dirty="0"/>
              <a:t>Residual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876797"/>
                <a:ext cx="773723" cy="77372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6058490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6056919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911968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5537211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6443781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5572382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4138245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4525107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4380561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990496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52901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4798659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6377358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4915873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5189425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4251554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850376"/>
                <a:ext cx="762712" cy="461665"/>
              </a:xfrm>
              <a:prstGeom prst="rect">
                <a:avLst/>
              </a:prstGeom>
              <a:blipFill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4290366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872972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502527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474001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932687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685691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43571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621708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687538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/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6497BE-C814-4AF4-BAE8-7D892878C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19" y="1895231"/>
                <a:ext cx="773723" cy="77372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/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F722A0-A783-4445-BF6F-ECFFCBBAD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13" y="3076924"/>
                <a:ext cx="773723" cy="77372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/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AE36A-BBEC-4F1A-9BEE-1D9CA77561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560" y="3075353"/>
                <a:ext cx="773723" cy="773723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/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9C6A14-C2BF-4ECA-B094-664706873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53" y="1930402"/>
                <a:ext cx="773723" cy="773723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/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BFD4505-EBC3-4C25-B63E-085FFEA66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19" y="1156679"/>
                <a:ext cx="773723" cy="773723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/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807EFD1-E330-4F7C-BA92-0BC0308CCA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853" y="3008930"/>
                <a:ext cx="773723" cy="773723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/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13B7EEC-7861-4552-B0AF-38BC7F3B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315" y="1547445"/>
                <a:ext cx="773723" cy="773723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643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598-F996-4711-9D00-3FC75F10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cut in the residual graph.</a:t>
                </a:r>
              </a:p>
              <a:p>
                <a:r>
                  <a:rPr lang="en-US" dirty="0"/>
                  <a:t>What edges span?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capacity?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What’s the value of the flow?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CEEF64-2F76-4493-A7CC-3184D8BB2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45" y="4278658"/>
                <a:ext cx="11187258" cy="2323707"/>
              </a:xfrm>
              <a:blipFill>
                <a:blip r:embed="rId2"/>
                <a:stretch>
                  <a:fillRect l="-654" t="-4724" b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/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4C208CD-596B-4A5F-8466-B0BBF354F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228209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/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88EF39-82F7-4429-B5EE-ECAB95021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346378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/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1588E3-3A9A-4705-850A-C2B2B9FBB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346221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/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1B06F8F-CD6D-4D8A-8DF5-E9F0BD9A12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231726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F82F2-B354-4360-8691-7F9EE88FBE8C}"/>
              </a:ext>
            </a:extLst>
          </p:cNvPr>
          <p:cNvCxnSpPr>
            <a:cxnSpLocks/>
            <a:stCxn id="5" idx="5"/>
            <a:endCxn id="7" idx="2"/>
          </p:cNvCxnSpPr>
          <p:nvPr/>
        </p:nvCxnSpPr>
        <p:spPr>
          <a:xfrm>
            <a:off x="2350633" y="294250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38DE3-54C8-43F2-B60A-3455F8D344A1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894883" y="384907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5BF228-4D7E-4A7F-9C01-2851AACA5C26}"/>
              </a:ext>
            </a:extLst>
          </p:cNvPr>
          <p:cNvCxnSpPr>
            <a:cxnSpLocks/>
            <a:stCxn id="8" idx="3"/>
            <a:endCxn id="6" idx="6"/>
          </p:cNvCxnSpPr>
          <p:nvPr/>
        </p:nvCxnSpPr>
        <p:spPr>
          <a:xfrm flipH="1">
            <a:off x="6433836" y="297767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/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58E5444-A32C-46ED-91C7-1F4D1A921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154354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03084-EE9D-4604-9E41-AA76A85645BC}"/>
              </a:ext>
            </a:extLst>
          </p:cNvPr>
          <p:cNvCxnSpPr>
            <a:cxnSpLocks/>
            <a:stCxn id="5" idx="7"/>
            <a:endCxn id="12" idx="2"/>
          </p:cNvCxnSpPr>
          <p:nvPr/>
        </p:nvCxnSpPr>
        <p:spPr>
          <a:xfrm flipV="1">
            <a:off x="2350633" y="193040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54314-A403-40CF-B280-2E86DCD94D4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197232" y="178585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/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697BAA-BC35-489C-B045-F6967190E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339579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/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987E430-329B-450B-B15F-456411252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193430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241BDC-5F51-412D-8D5F-F513E3C893A3}"/>
              </a:ext>
            </a:extLst>
          </p:cNvPr>
          <p:cNvCxnSpPr>
            <a:cxnSpLocks/>
            <a:stCxn id="12" idx="5"/>
            <a:endCxn id="6" idx="0"/>
          </p:cNvCxnSpPr>
          <p:nvPr/>
        </p:nvCxnSpPr>
        <p:spPr>
          <a:xfrm>
            <a:off x="5144633" y="220395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606B4E-B7BB-42A0-B410-ABE89B570CC8}"/>
              </a:ext>
            </a:extLst>
          </p:cNvPr>
          <p:cNvCxnSpPr>
            <a:cxnSpLocks/>
            <a:stCxn id="15" idx="2"/>
            <a:endCxn id="6" idx="6"/>
          </p:cNvCxnSpPr>
          <p:nvPr/>
        </p:nvCxnSpPr>
        <p:spPr>
          <a:xfrm flipH="1">
            <a:off x="6433836" y="378265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217773-ED09-4D9F-891C-6353BE29DD7D}"/>
              </a:ext>
            </a:extLst>
          </p:cNvPr>
          <p:cNvCxnSpPr>
            <a:cxnSpLocks/>
            <a:stCxn id="16" idx="2"/>
            <a:endCxn id="8" idx="6"/>
          </p:cNvCxnSpPr>
          <p:nvPr/>
        </p:nvCxnSpPr>
        <p:spPr>
          <a:xfrm flipH="1">
            <a:off x="7864776" y="232116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0EBD9-9B3A-4E87-8979-D8FC640309DD}"/>
              </a:ext>
            </a:extLst>
          </p:cNvPr>
          <p:cNvCxnSpPr>
            <a:cxnSpLocks/>
            <a:stCxn id="16" idx="3"/>
            <a:endCxn id="15" idx="7"/>
          </p:cNvCxnSpPr>
          <p:nvPr/>
        </p:nvCxnSpPr>
        <p:spPr>
          <a:xfrm flipH="1">
            <a:off x="8919867" y="259472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10E30-CBFA-473D-BA7B-DEF7994EB58A}"/>
              </a:ext>
            </a:extLst>
          </p:cNvPr>
          <p:cNvCxnSpPr>
            <a:cxnSpLocks/>
            <a:stCxn id="16" idx="1"/>
            <a:endCxn id="12" idx="7"/>
          </p:cNvCxnSpPr>
          <p:nvPr/>
        </p:nvCxnSpPr>
        <p:spPr>
          <a:xfrm flipH="1" flipV="1">
            <a:off x="5144633" y="165684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/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0EB32D-F28C-4028-A813-B210FAAE9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325567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/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C93DF6-3ABC-410E-935E-746D4BFC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169566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/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B709AF-ED16-4669-85E8-2E4C4A62F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327826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/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BABE22-1723-49B3-83C1-2E5986AC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243057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/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68DC58-E712-4EB1-B165-9E62F9B41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187929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/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5B250C-FB5A-4FD8-A4D9-A90DF2AB1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133798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/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7341FAD-1359-4592-B5F2-99F226EF4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309098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/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8E767-FCB7-438B-B21A-6FF347E3F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384101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/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201E250-39AC-4C42-87AB-9FDD5112E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302700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/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DCF2EB-B7E9-430D-82CD-A6F9A8855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209283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583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784B-8899-48AE-815E-89DB10E9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Flow-Min Cut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D5DA97-EB14-49A5-882F-C5C30C61E929}"/>
              </a:ext>
            </a:extLst>
          </p:cNvPr>
          <p:cNvGrpSpPr/>
          <p:nvPr/>
        </p:nvGrpSpPr>
        <p:grpSpPr>
          <a:xfrm>
            <a:off x="575239" y="1375386"/>
            <a:ext cx="931903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005C0E-A0B1-410B-BCA5-F3FE087C7FE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AF533AE-BFF0-AB47-C8D2-4C8BE7C68B37}"/>
              </a:ext>
            </a:extLst>
          </p:cNvPr>
          <p:cNvSpPr txBox="1"/>
          <p:nvPr/>
        </p:nvSpPr>
        <p:spPr>
          <a:xfrm>
            <a:off x="589764" y="3735238"/>
            <a:ext cx="11288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full proof is VERY notation heavy.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Focus on the words and intuition. The notation is there to support your intuition; the notation is not the main point.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going to skip a few steps for the sake of minimizing notation. See any textbook for all the details.</a:t>
            </a:r>
          </a:p>
        </p:txBody>
      </p:sp>
    </p:spTree>
    <p:extLst>
      <p:ext uri="{BB962C8B-B14F-4D97-AF65-F5344CB8AC3E}">
        <p14:creationId xmlns:p14="http://schemas.microsoft.com/office/powerpoint/2010/main" val="157900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17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8F02-87BB-7324-7E56-78ED663E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 (more 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867BE-8B20-2F3A-2DE0-13B55272B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be a flow.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For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is the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sum of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(equivalently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For a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i.e., the sum of the capacities on edges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Direction matters!</a:t>
                </a:r>
              </a:p>
              <a:p>
                <a:r>
                  <a:rPr lang="en-US" dirty="0"/>
                  <a:t>Notice the capacity of a cut is independent of any particular flow. It’s a property of the </a:t>
                </a:r>
                <a:r>
                  <a:rPr lang="en-US" b="1" dirty="0"/>
                  <a:t>original </a:t>
                </a:r>
                <a:r>
                  <a:rPr lang="en-US" dirty="0"/>
                  <a:t>graph, not the flow or the residual graph.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867BE-8B20-2F3A-2DE0-13B55272B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649542C-94BE-C888-9CE8-50ED3008320B}"/>
              </a:ext>
            </a:extLst>
          </p:cNvPr>
          <p:cNvGrpSpPr/>
          <p:nvPr/>
        </p:nvGrpSpPr>
        <p:grpSpPr>
          <a:xfrm>
            <a:off x="8912327" y="655608"/>
            <a:ext cx="3071036" cy="2061712"/>
            <a:chOff x="8912327" y="655608"/>
            <a:chExt cx="3071036" cy="20617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11CE5BB-3CE4-E078-0127-56BA0A5B1FAE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B1596F-7279-89AC-6BFC-C3FD67E325C1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BC0F8F-138C-CAD0-3993-AFA840571197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AB219C-ABEE-F860-49F6-9D854461F177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20D33F0-03BF-1A12-7C61-C5F749BB94BC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E7BEC1-9E5D-D275-23A4-71A39EE33886}"/>
                </a:ext>
              </a:extLst>
            </p:cNvPr>
            <p:cNvCxnSpPr>
              <a:cxnSpLocks/>
              <a:stCxn id="5" idx="6"/>
              <a:endCxn id="7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D0F17C-F99F-B598-96DD-BB69C34088A0}"/>
                </a:ext>
              </a:extLst>
            </p:cNvPr>
            <p:cNvCxnSpPr>
              <a:cxnSpLocks/>
              <a:stCxn id="6" idx="3"/>
              <a:endCxn id="5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CAAEDA-8AFB-9F21-FD80-611A00F36AAA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072702C-2B85-FD3D-0450-4B4244160491}"/>
                </a:ext>
              </a:extLst>
            </p:cNvPr>
            <p:cNvCxnSpPr>
              <a:cxnSpLocks/>
              <a:stCxn id="17" idx="7"/>
              <a:endCxn id="4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BFFBBBA-BDA2-250A-1ACE-7B4EE1919976}"/>
                </a:ext>
              </a:extLst>
            </p:cNvPr>
            <p:cNvCxnSpPr>
              <a:cxnSpLocks/>
              <a:stCxn id="17" idx="5"/>
              <a:endCxn id="5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11D4E7-2BAC-1F5B-AF62-368B18083BD3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546617-9878-1B6A-A5A8-7921CE9356E5}"/>
                </a:ext>
              </a:extLst>
            </p:cNvPr>
            <p:cNvCxnSpPr>
              <a:cxnSpLocks/>
              <a:stCxn id="6" idx="6"/>
              <a:endCxn id="27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4500836-3B02-0738-24BA-CCD9654CBDCC}"/>
                </a:ext>
              </a:extLst>
            </p:cNvPr>
            <p:cNvCxnSpPr>
              <a:cxnSpLocks/>
              <a:stCxn id="7" idx="7"/>
              <a:endCxn id="27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F66AE85D-B553-A746-C2E4-94E456A4A7D0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1051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E8F-7EDD-2BB5-FBBF-42215EF7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The Flow Goes Somewhere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</p:spPr>
            <p:txBody>
              <a:bodyPr/>
              <a:lstStyle/>
              <a:p>
                <a:r>
                  <a:rPr lang="en-US" dirty="0"/>
                  <a:t>Intuitively, the net-flow for </a:t>
                </a:r>
                <a:r>
                  <a:rPr lang="en-US" i="1" dirty="0"/>
                  <a:t>every</a:t>
                </a:r>
                <a:r>
                  <a:rPr lang="en-US" dirty="0"/>
                  <a:t> cut is the same as the net flow for the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Why? Well the flow has to go somewhere! It can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Why care? It’s a technical observation we’ll need later.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B84AC-B5F4-2FEA-30FE-D10D80062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739"/>
                <a:ext cx="11187258" cy="3359127"/>
              </a:xfrm>
              <a:blipFill>
                <a:blip r:embed="rId2"/>
                <a:stretch>
                  <a:fillRect l="-708" t="-3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br>
                  <a:rPr lang="en-US" sz="28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9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86D0EB-B4FB-AF82-7092-C61DE3FE2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 t="-44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618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14:cNvPr>
              <p14:cNvContentPartPr/>
              <p14:nvPr/>
            </p14:nvContentPartPr>
            <p14:xfrm>
              <a:off x="1264673" y="264534"/>
              <a:ext cx="9361800" cy="5873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8BD53B7-E5E3-484B-AD6A-602CF6355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033" y="255894"/>
                <a:ext cx="9379440" cy="58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073AA-F997-476E-B494-B0B3A61C0304}"/>
                  </a:ext>
                </a:extLst>
              </p14:cNvPr>
              <p14:cNvContentPartPr/>
              <p14:nvPr/>
            </p14:nvContentPartPr>
            <p14:xfrm>
              <a:off x="2617347" y="2342667"/>
              <a:ext cx="528120" cy="79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073AA-F997-476E-B494-B0B3A61C03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701" y="2334027"/>
                <a:ext cx="545772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F76FD3-0420-40D0-8A47-8B89187ABA4F}"/>
                  </a:ext>
                </a:extLst>
              </p14:cNvPr>
              <p14:cNvContentPartPr/>
              <p14:nvPr/>
            </p14:nvContentPartPr>
            <p14:xfrm>
              <a:off x="8716107" y="2218107"/>
              <a:ext cx="901800" cy="760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F76FD3-0420-40D0-8A47-8B89187ABA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7467" y="2209467"/>
                <a:ext cx="919440" cy="7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128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FE0A-16D9-334A-2909-F8C21708B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28771"/>
            <a:ext cx="11187259" cy="1014667"/>
          </a:xfrm>
        </p:spPr>
        <p:txBody>
          <a:bodyPr/>
          <a:lstStyle/>
          <a:p>
            <a:r>
              <a:rPr lang="en-US" dirty="0"/>
              <a:t>Step 2: Cuts limit flows (‘weak duality’)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</p:spPr>
            <p:txBody>
              <a:bodyPr/>
              <a:lstStyle/>
              <a:p>
                <a:r>
                  <a:rPr lang="en-US" dirty="0"/>
                  <a:t>Cuts limit flows! Intuition: to get the flow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it has to “all get through” every cut. So you can’t have a flow of value more than any given cut.</a:t>
                </a:r>
              </a:p>
              <a:p>
                <a:r>
                  <a:rPr lang="en-US" dirty="0"/>
                  <a:t>Proof: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DD03-E083-D5E7-3202-26A1EA185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157268"/>
                <a:ext cx="11187258" cy="3186598"/>
              </a:xfrm>
              <a:blipFill>
                <a:blip r:embed="rId2"/>
                <a:stretch>
                  <a:fillRect l="-708" t="-3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cut.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EA127E-76E9-DD5B-BDD3-1F4D6F888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447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Intuition: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you’re saturated;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unused.</a:t>
                </a:r>
              </a:p>
              <a:p>
                <a:r>
                  <a:rPr lang="en-US" dirty="0"/>
                  <a:t>Sketch: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all the vertices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indeed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cut. The only way to not be a cut is to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But we assumed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was not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708" t="-3108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72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(sub)-claim: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(i.e. edges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are saturated).</a:t>
                </a:r>
              </a:p>
              <a:p>
                <a:r>
                  <a:rPr lang="en-US" dirty="0"/>
                  <a:t>In the residual graph, we only don’t have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saturated. If we did have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we would be able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it would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must be saturated.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708" t="-310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F60A9FF-2401-B520-0A05-C702C36DEC86}"/>
              </a:ext>
            </a:extLst>
          </p:cNvPr>
          <p:cNvGrpSpPr/>
          <p:nvPr/>
        </p:nvGrpSpPr>
        <p:grpSpPr>
          <a:xfrm>
            <a:off x="8327536" y="4951162"/>
            <a:ext cx="3071036" cy="2061712"/>
            <a:chOff x="8912327" y="655608"/>
            <a:chExt cx="3071036" cy="20617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CED586-94A2-9442-740E-F41EA6695676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50B0FDC-22FB-3825-D6EE-705F08E9ED74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0B4B14-00A3-32EB-7831-4657CA2F0F9C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A87F50-1A4C-DC8E-7F44-49AE908F5E14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4E1154D-6A65-33C1-BE69-495CCBB4DE2E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4F6105A-3E19-3CBC-FD75-0483A42C58B4}"/>
                </a:ext>
              </a:extLst>
            </p:cNvPr>
            <p:cNvCxnSpPr>
              <a:cxnSpLocks/>
              <a:stCxn id="7" idx="6"/>
              <a:endCxn id="9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49AB2F-3BA6-AD86-3843-092DA45A0FA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FDCE66-30B7-38F8-3410-126956461F0C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D9E7C9-ACA9-D5F5-AC9A-AF7BD7E85080}"/>
                </a:ext>
              </a:extLst>
            </p:cNvPr>
            <p:cNvCxnSpPr>
              <a:cxnSpLocks/>
              <a:stCxn id="13" idx="7"/>
              <a:endCxn id="6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771135-C716-A34A-2D9D-1491E357267D}"/>
                </a:ext>
              </a:extLst>
            </p:cNvPr>
            <p:cNvCxnSpPr>
              <a:cxnSpLocks/>
              <a:stCxn id="13" idx="5"/>
              <a:endCxn id="7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39ECF1D-13DA-5D3B-D2F1-032C176C483B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39E7841-054D-44A4-0957-F237E799ECC2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385BF0F-C03F-A591-9F65-455DE28F0DB5}"/>
                </a:ext>
              </a:extLst>
            </p:cNvPr>
            <p:cNvCxnSpPr>
              <a:cxnSpLocks/>
              <a:stCxn id="9" idx="7"/>
              <a:endCxn id="16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E28B7DC1-956A-20F8-9C95-2C5DEAB29EE6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774BD-5353-768B-CE5C-0B714E1115A5}"/>
                  </a:ext>
                </a:extLst>
              </p:cNvPr>
              <p:cNvSpPr txBox="1"/>
              <p:nvPr/>
            </p:nvSpPr>
            <p:spPr>
              <a:xfrm>
                <a:off x="9037674" y="5530364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5774BD-5353-768B-CE5C-0B714E111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74" y="5530364"/>
                <a:ext cx="3755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B571-24D2-E07B-B569-B1A52D73B983}"/>
                  </a:ext>
                </a:extLst>
              </p:cNvPr>
              <p:cNvSpPr txBox="1"/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21B571-24D2-E07B-B569-B1A52D73B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78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(sub)-claim: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(i.e. edges going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are unused).</a:t>
                </a:r>
              </a:p>
              <a:p>
                <a:r>
                  <a:rPr lang="en-US" dirty="0"/>
                  <a:t>In the residual graph, we add a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when there is any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If we did have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would be able to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it would be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must be unused.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5"/>
                <a:ext cx="11187258" cy="3335881"/>
              </a:xfrm>
              <a:blipFill>
                <a:blip r:embed="rId2"/>
                <a:stretch>
                  <a:fillRect l="-654" t="-310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4441642-4EAF-E110-27F4-9C9C41AB2C0D}"/>
              </a:ext>
            </a:extLst>
          </p:cNvPr>
          <p:cNvGrpSpPr/>
          <p:nvPr/>
        </p:nvGrpSpPr>
        <p:grpSpPr>
          <a:xfrm>
            <a:off x="8327536" y="4951162"/>
            <a:ext cx="3071036" cy="2061712"/>
            <a:chOff x="8912327" y="655608"/>
            <a:chExt cx="3071036" cy="20617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7487C0-B70F-7D05-AE44-4F2317DD27B3}"/>
                </a:ext>
              </a:extLst>
            </p:cNvPr>
            <p:cNvSpPr/>
            <p:nvPr/>
          </p:nvSpPr>
          <p:spPr>
            <a:xfrm>
              <a:off x="9704718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B895F8-A3EA-EA37-4751-5EABD3B6F6E6}"/>
                </a:ext>
              </a:extLst>
            </p:cNvPr>
            <p:cNvSpPr/>
            <p:nvPr/>
          </p:nvSpPr>
          <p:spPr>
            <a:xfrm>
              <a:off x="9704718" y="185081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9994DC-DE2A-70C8-CA93-D96B90B28B04}"/>
                </a:ext>
              </a:extLst>
            </p:cNvPr>
            <p:cNvSpPr/>
            <p:nvPr/>
          </p:nvSpPr>
          <p:spPr>
            <a:xfrm>
              <a:off x="10978552" y="983411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A80B8FB-77E9-34C1-73EE-B63D26D5FAA3}"/>
                </a:ext>
              </a:extLst>
            </p:cNvPr>
            <p:cNvSpPr/>
            <p:nvPr/>
          </p:nvSpPr>
          <p:spPr>
            <a:xfrm>
              <a:off x="10978552" y="1900928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76ED1D9-22A4-7BA0-EDC1-DA07FAF9BB1A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998016" y="1130677"/>
              <a:ext cx="980536" cy="0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E2B0F7-784A-EDD4-66E4-F3E315E4B23C}"/>
                </a:ext>
              </a:extLst>
            </p:cNvPr>
            <p:cNvCxnSpPr>
              <a:cxnSpLocks/>
              <a:stCxn id="7" idx="6"/>
              <a:endCxn id="9" idx="3"/>
            </p:cNvCxnSpPr>
            <p:nvPr/>
          </p:nvCxnSpPr>
          <p:spPr>
            <a:xfrm>
              <a:off x="9998016" y="1998078"/>
              <a:ext cx="1023488" cy="154249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9D6BAB1-AA07-FEC5-27A7-502E5D808316}"/>
                </a:ext>
              </a:extLst>
            </p:cNvPr>
            <p:cNvCxnSpPr>
              <a:cxnSpLocks/>
              <a:stCxn id="8" idx="3"/>
              <a:endCxn id="7" idx="7"/>
            </p:cNvCxnSpPr>
            <p:nvPr/>
          </p:nvCxnSpPr>
          <p:spPr>
            <a:xfrm flipH="1">
              <a:off x="9955064" y="1234810"/>
              <a:ext cx="1066440" cy="65913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325A79-C154-45EC-6BD3-DA2CC09079CB}"/>
                </a:ext>
              </a:extLst>
            </p:cNvPr>
            <p:cNvSpPr/>
            <p:nvPr/>
          </p:nvSpPr>
          <p:spPr>
            <a:xfrm>
              <a:off x="8912327" y="1301922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7617BB1-E86B-397D-A497-EED4F8C5FE78}"/>
                </a:ext>
              </a:extLst>
            </p:cNvPr>
            <p:cNvCxnSpPr>
              <a:cxnSpLocks/>
              <a:stCxn id="13" idx="7"/>
              <a:endCxn id="6" idx="2"/>
            </p:cNvCxnSpPr>
            <p:nvPr/>
          </p:nvCxnSpPr>
          <p:spPr>
            <a:xfrm flipV="1">
              <a:off x="9162673" y="1130677"/>
              <a:ext cx="542045" cy="214378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FF55BDF-8971-97FB-4658-F9559C274A69}"/>
                </a:ext>
              </a:extLst>
            </p:cNvPr>
            <p:cNvCxnSpPr>
              <a:cxnSpLocks/>
              <a:stCxn id="13" idx="5"/>
              <a:endCxn id="7" idx="2"/>
            </p:cNvCxnSpPr>
            <p:nvPr/>
          </p:nvCxnSpPr>
          <p:spPr>
            <a:xfrm>
              <a:off x="9162673" y="1553321"/>
              <a:ext cx="542045" cy="444757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75CB2D-4779-781A-65BD-0A4B0044455B}"/>
                </a:ext>
              </a:extLst>
            </p:cNvPr>
            <p:cNvSpPr/>
            <p:nvPr/>
          </p:nvSpPr>
          <p:spPr>
            <a:xfrm>
              <a:off x="11690065" y="1481167"/>
              <a:ext cx="293298" cy="2945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5A50C91-875A-D36A-16DF-E9D7B3DD8DFF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11271850" y="1130677"/>
              <a:ext cx="418215" cy="497756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24C309-043A-FE7A-C742-B548A535317D}"/>
                </a:ext>
              </a:extLst>
            </p:cNvPr>
            <p:cNvCxnSpPr>
              <a:cxnSpLocks/>
              <a:stCxn id="9" idx="7"/>
              <a:endCxn id="16" idx="3"/>
            </p:cNvCxnSpPr>
            <p:nvPr/>
          </p:nvCxnSpPr>
          <p:spPr>
            <a:xfrm flipV="1">
              <a:off x="11228898" y="1732566"/>
              <a:ext cx="504119" cy="211495"/>
            </a:xfrm>
            <a:prstGeom prst="straightConnector1">
              <a:avLst/>
            </a:prstGeom>
            <a:ln w="222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04C31E7-E620-2008-F206-B6542FBCF145}"/>
                </a:ext>
              </a:extLst>
            </p:cNvPr>
            <p:cNvSpPr/>
            <p:nvPr/>
          </p:nvSpPr>
          <p:spPr>
            <a:xfrm>
              <a:off x="9874186" y="655608"/>
              <a:ext cx="686151" cy="2061712"/>
            </a:xfrm>
            <a:prstGeom prst="arc">
              <a:avLst>
                <a:gd name="adj1" fmla="val 16200000"/>
                <a:gd name="adj2" fmla="val 4006372"/>
              </a:avLst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E2FE5F-E7B7-73DC-4B8D-34F8E0BA37AD}"/>
                  </a:ext>
                </a:extLst>
              </p:cNvPr>
              <p:cNvSpPr txBox="1"/>
              <p:nvPr/>
            </p:nvSpPr>
            <p:spPr>
              <a:xfrm>
                <a:off x="8732175" y="6329246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E2FE5F-E7B7-73DC-4B8D-34F8E0BA3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175" y="6329246"/>
                <a:ext cx="3755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0561E5-A386-B841-27E1-3A770307B9E0}"/>
                  </a:ext>
                </a:extLst>
              </p:cNvPr>
              <p:cNvSpPr txBox="1"/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0561E5-A386-B841-27E1-3A770307B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814" y="5174447"/>
                <a:ext cx="3755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74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7305-4991-AD1C-1284-64508811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3: Cuts are the only things that limit 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93364"/>
                <a:ext cx="11187258" cy="3335881"/>
              </a:xfrm>
            </p:spPr>
            <p:txBody>
              <a:bodyPr/>
              <a:lstStyle/>
              <a:p>
                <a:r>
                  <a:rPr lang="en-US" dirty="0"/>
                  <a:t>Put it together: What’s the value of the flow?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cap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33DE5-5992-3EB5-31AD-A428D2F6FA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93364"/>
                <a:ext cx="11187258" cy="3335881"/>
              </a:xfrm>
              <a:blipFill>
                <a:blip r:embed="rId2"/>
                <a:stretch>
                  <a:fillRect l="-654" t="-3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/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flow such that there is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path in the residual graph.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Then there is a 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val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cap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FA02BB-DBDB-8AEB-FD14-3E21507F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83743"/>
                <a:ext cx="11187259" cy="124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C82302-CB41-2264-E8F7-2313DBD84FDE}"/>
              </a:ext>
            </a:extLst>
          </p:cNvPr>
          <p:cNvSpPr txBox="1"/>
          <p:nvPr/>
        </p:nvSpPr>
        <p:spPr>
          <a:xfrm>
            <a:off x="8452883" y="3524693"/>
            <a:ext cx="269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Step 1’s lemma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404F9-B4E6-5660-89FE-1E907F67D953}"/>
              </a:ext>
            </a:extLst>
          </p:cNvPr>
          <p:cNvSpPr txBox="1"/>
          <p:nvPr/>
        </p:nvSpPr>
        <p:spPr>
          <a:xfrm>
            <a:off x="8102009" y="4199640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Net is flow out minus flow 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D2CF1-8728-399E-090B-E101E982809F}"/>
              </a:ext>
            </a:extLst>
          </p:cNvPr>
          <p:cNvSpPr txBox="1"/>
          <p:nvPr/>
        </p:nvSpPr>
        <p:spPr>
          <a:xfrm>
            <a:off x="8102008" y="4757108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Last 2 slides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6D767-66AA-584D-5317-661136C38B9F}"/>
              </a:ext>
            </a:extLst>
          </p:cNvPr>
          <p:cNvSpPr txBox="1"/>
          <p:nvPr/>
        </p:nvSpPr>
        <p:spPr>
          <a:xfrm>
            <a:off x="8102009" y="5368200"/>
            <a:ext cx="408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of capacity.</a:t>
            </a:r>
          </a:p>
        </p:txBody>
      </p:sp>
    </p:spTree>
    <p:extLst>
      <p:ext uri="{BB962C8B-B14F-4D97-AF65-F5344CB8AC3E}">
        <p14:creationId xmlns:p14="http://schemas.microsoft.com/office/powerpoint/2010/main" val="1718933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3EDA-E20D-AAB5-98B6-DE6A6691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</p:spPr>
            <p:txBody>
              <a:bodyPr/>
              <a:lstStyle/>
              <a:p>
                <a:r>
                  <a:rPr lang="en-US" dirty="0"/>
                  <a:t>Proof: Run Ford-Fulkerson, you’ll get a flow of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is a cut of capacity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There can be no larger flow and no smaller cut, as for all flows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all cuts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cap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8E046-49A5-95DD-9CE1-F1541BB77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9619"/>
                <a:ext cx="11187258" cy="2449742"/>
              </a:xfrm>
              <a:blipFill>
                <a:blip r:embed="rId2"/>
                <a:stretch>
                  <a:fillRect l="-708" t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1B00FA-8AE8-9617-7DA0-8D906B1BD7F3}"/>
              </a:ext>
            </a:extLst>
          </p:cNvPr>
          <p:cNvGrpSpPr/>
          <p:nvPr/>
        </p:nvGrpSpPr>
        <p:grpSpPr>
          <a:xfrm>
            <a:off x="575239" y="1375387"/>
            <a:ext cx="9319038" cy="219715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29D752F-62FA-FB24-A365-DF034D21203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value of the maximum flow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equal to the value of the minimum cut separating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946028E-BCB9-4985-9B07-7EAE004AF2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B10464-2B48-0798-43FE-D6F915ED7E6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Max-Flow-Min-Cut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298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1ECB-3434-1212-DA83-8BE13AE3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This Cool?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AA6B-00E3-3F1C-C202-2E5EC95A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instance where we prove a big theorem using an algorithm.</a:t>
            </a:r>
          </a:p>
          <a:p>
            <a:r>
              <a:rPr lang="en-US" dirty="0"/>
              <a:t>The max-flow min-cut theorem doesn’t mention an algorithm, but it can be proved via analyzing Ford-Fulkerson!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flow </a:t>
                </a:r>
                <a:r>
                  <a:rPr lang="en-US" dirty="0"/>
                  <a:t>moves units of water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Water can only be created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only disappear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And you cannot move more water than the capacity on any edge.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/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894F9E99-67A1-4340-AFD5-4C1376F66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19" y="4462582"/>
                <a:ext cx="773723" cy="7737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/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FA4E61-B426-445D-BD4B-F676F5F5D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3" y="5644275"/>
                <a:ext cx="773723" cy="7737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/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C9B974-5155-4250-A0BF-72A1808F3C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60" y="5642704"/>
                <a:ext cx="773723" cy="77372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/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0A11092-033B-4076-8BE2-9D8F83144C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053" y="4497753"/>
                <a:ext cx="773723" cy="77372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E6DC83-1BC7-40C0-85BC-093BAB78479B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2350633" y="5122996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90BA0E-7200-4DCB-9435-A4606BADEAE8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894883" y="6029566"/>
            <a:ext cx="1765230" cy="1571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4794A2-84BE-4A84-8379-A2590FC16EFE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6433836" y="5158167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/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CD67C1D-EAF7-4D9C-8D7D-571D68E99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219" y="3724030"/>
                <a:ext cx="773723" cy="7737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9C6DC-CA70-4596-866F-8A0B7CD2FC3F}"/>
              </a:ext>
            </a:extLst>
          </p:cNvPr>
          <p:cNvCxnSpPr>
            <a:cxnSpLocks/>
            <a:stCxn id="4" idx="7"/>
            <a:endCxn id="11" idx="2"/>
          </p:cNvCxnSpPr>
          <p:nvPr/>
        </p:nvCxnSpPr>
        <p:spPr>
          <a:xfrm flipV="1">
            <a:off x="2350633" y="4110892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EC7F9A-FE62-4565-97EB-B103AB3BFB2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97232" y="3966346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/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347F28-85DC-4404-8B36-C30BAE736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453" y="5576281"/>
                <a:ext cx="773723" cy="77372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/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94F3B4-4639-4DAA-93BB-68364F656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15" y="4114796"/>
                <a:ext cx="773723" cy="77372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8D1795-A0DA-483C-BF9B-3D6080A167A6}"/>
              </a:ext>
            </a:extLst>
          </p:cNvPr>
          <p:cNvCxnSpPr>
            <a:cxnSpLocks/>
            <a:stCxn id="11" idx="5"/>
            <a:endCxn id="5" idx="0"/>
          </p:cNvCxnSpPr>
          <p:nvPr/>
        </p:nvCxnSpPr>
        <p:spPr>
          <a:xfrm>
            <a:off x="5144633" y="4384444"/>
            <a:ext cx="902342" cy="1259831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3785A6-C6E5-4B6F-955C-158770BA9715}"/>
              </a:ext>
            </a:extLst>
          </p:cNvPr>
          <p:cNvCxnSpPr>
            <a:cxnSpLocks/>
            <a:stCxn id="14" idx="2"/>
            <a:endCxn id="5" idx="6"/>
          </p:cNvCxnSpPr>
          <p:nvPr/>
        </p:nvCxnSpPr>
        <p:spPr>
          <a:xfrm flipH="1">
            <a:off x="6433836" y="5963143"/>
            <a:ext cx="1825617" cy="67994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D93180-A403-4382-B9AF-01D8A4BBE9D4}"/>
              </a:ext>
            </a:extLst>
          </p:cNvPr>
          <p:cNvCxnSpPr>
            <a:cxnSpLocks/>
            <a:stCxn id="15" idx="2"/>
            <a:endCxn id="7" idx="6"/>
          </p:cNvCxnSpPr>
          <p:nvPr/>
        </p:nvCxnSpPr>
        <p:spPr>
          <a:xfrm flipH="1">
            <a:off x="7864776" y="4501658"/>
            <a:ext cx="2153139" cy="382957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8B096E-D2B5-4D99-840D-0F415F9E3A90}"/>
              </a:ext>
            </a:extLst>
          </p:cNvPr>
          <p:cNvCxnSpPr>
            <a:cxnSpLocks/>
            <a:stCxn id="15" idx="3"/>
            <a:endCxn id="14" idx="7"/>
          </p:cNvCxnSpPr>
          <p:nvPr/>
        </p:nvCxnSpPr>
        <p:spPr>
          <a:xfrm flipH="1">
            <a:off x="8919867" y="4775210"/>
            <a:ext cx="1211357" cy="914380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F7E62-E0AD-4CA9-B503-3B10BFB92CB2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 flipV="1">
            <a:off x="5144633" y="3837339"/>
            <a:ext cx="4986591" cy="390766"/>
          </a:xfrm>
          <a:prstGeom prst="line">
            <a:avLst/>
          </a:prstGeom>
          <a:ln w="381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/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40FE7B-D369-4E4C-BA09-878C1E41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12" y="5436161"/>
                <a:ext cx="762712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/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958F81-3D6E-4BD2-BD8D-9E34820E8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96" y="3876151"/>
                <a:ext cx="762712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/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A8A1FA-6655-44B4-A73E-9C0945906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14" y="5458757"/>
                <a:ext cx="762712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/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0/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F5CE74-0E17-4A71-92E9-B711BDE62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70" y="4611062"/>
                <a:ext cx="76271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/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9EA921-8E42-4FB9-A6DD-E9E374AC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4059786"/>
                <a:ext cx="762712" cy="461665"/>
              </a:xfrm>
              <a:prstGeom prst="rect">
                <a:avLst/>
              </a:prstGeom>
              <a:blipFill>
                <a:blip r:embed="rId1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/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64A668-6BD5-49C3-A8EC-F829EF4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092" y="3518472"/>
                <a:ext cx="762712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/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1A7C9-0715-463E-A961-C9E0264D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49" y="5271476"/>
                <a:ext cx="762712" cy="461665"/>
              </a:xfrm>
              <a:prstGeom prst="rect">
                <a:avLst/>
              </a:prstGeom>
              <a:blipFill>
                <a:blip r:embed="rId1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/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A2BD0E-34A6-45E9-9586-11B63E63E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288" y="6021501"/>
                <a:ext cx="762712" cy="461665"/>
              </a:xfrm>
              <a:prstGeom prst="rect">
                <a:avLst/>
              </a:prstGeom>
              <a:blipFill>
                <a:blip r:embed="rId1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/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B66618-C904-47DF-863F-07B6DDDA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176" y="5207493"/>
                <a:ext cx="762712" cy="461665"/>
              </a:xfrm>
              <a:prstGeom prst="rect">
                <a:avLst/>
              </a:prstGeom>
              <a:blipFill>
                <a:blip r:embed="rId1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/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248E82-9482-4FBC-947A-740D0CAE5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65" y="4273323"/>
                <a:ext cx="762712" cy="461665"/>
              </a:xfrm>
              <a:prstGeom prst="rect">
                <a:avLst/>
              </a:prstGeom>
              <a:blipFill>
                <a:blip r:embed="rId1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53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69BE-4423-46BA-A5DB-49B7583C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F21C-D2F4-47F8-81A8-BE4285B30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each interesting algorithmic problems.</a:t>
            </a:r>
          </a:p>
          <a:p>
            <a:endParaRPr lang="en-US" dirty="0"/>
          </a:p>
          <a:p>
            <a:r>
              <a:rPr lang="en-US" dirty="0"/>
              <a:t>They were first studied in the 1950s</a:t>
            </a:r>
          </a:p>
          <a:p>
            <a:r>
              <a:rPr lang="en-US" dirty="0"/>
              <a:t>The U.S. military wanted to know how much the Soviets could ship on their rail network.</a:t>
            </a:r>
          </a:p>
          <a:p>
            <a:r>
              <a:rPr lang="en-US" dirty="0"/>
              <a:t>And also which rail lines they would target to </a:t>
            </a:r>
            <a:r>
              <a:rPr lang="en-US" i="1" dirty="0"/>
              <a:t>disrupt </a:t>
            </a:r>
            <a:r>
              <a:rPr lang="en-US" dirty="0"/>
              <a:t>the network.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0996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734-19C6-4665-80B2-92E4BFE0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7B6BA-0D98-418F-A7A1-62C88B66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quick check for if you’ve found the maximum flow (or min-cut).</a:t>
            </a:r>
          </a:p>
          <a:p>
            <a:pPr lvl="1"/>
            <a:r>
              <a:rPr lang="en-US" dirty="0"/>
              <a:t>Check the other and see if the value is the same!</a:t>
            </a:r>
          </a:p>
          <a:p>
            <a:endParaRPr lang="en-US" dirty="0"/>
          </a:p>
          <a:p>
            <a:r>
              <a:rPr lang="en-US" dirty="0"/>
              <a:t>We’ll see examples next time of max-flow used for modeling. In those cases the min-cut can be interpreted as a “barrier” to a good assignment.  </a:t>
            </a:r>
          </a:p>
          <a:p>
            <a:endParaRPr lang="en-US" dirty="0"/>
          </a:p>
          <a:p>
            <a:r>
              <a:rPr lang="en-US" dirty="0"/>
              <a:t>It’s also a nice example of </a:t>
            </a:r>
            <a:r>
              <a:rPr lang="en-US" b="1" dirty="0"/>
              <a:t>duality</a:t>
            </a:r>
          </a:p>
          <a:p>
            <a:r>
              <a:rPr lang="en-US" dirty="0"/>
              <a:t>In a few weeks we’ll see another instance of this phenomenon with LPs.</a:t>
            </a:r>
          </a:p>
        </p:txBody>
      </p:sp>
    </p:spTree>
    <p:extLst>
      <p:ext uri="{BB962C8B-B14F-4D97-AF65-F5344CB8AC3E}">
        <p14:creationId xmlns:p14="http://schemas.microsoft.com/office/powerpoint/2010/main" val="17411747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59382F-EB27-4215-AC87-3FC54BBC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0896C-72E7-4A33-BE3F-53223E67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515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0D28-4685-4923-8871-492C394AE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Max-Flow-Min-Cut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EFDE-2E0E-437A-8F64-8B90735F3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Max-Flow and Min-Cut are useful if you work for the water company…</a:t>
            </a:r>
          </a:p>
          <a:p>
            <a:r>
              <a:rPr lang="en-US" dirty="0"/>
              <a:t>But they’re also useful if you don’t.</a:t>
            </a:r>
          </a:p>
          <a:p>
            <a:endParaRPr lang="en-US" dirty="0"/>
          </a:p>
          <a:p>
            <a:r>
              <a:rPr lang="en-US" dirty="0"/>
              <a:t>The most common application is assignment problems.</a:t>
            </a:r>
          </a:p>
          <a:p>
            <a:r>
              <a:rPr lang="en-US" dirty="0"/>
              <a:t>You have jobs and people who can do jobs – who is going to do which?</a:t>
            </a:r>
          </a:p>
          <a:p>
            <a:endParaRPr lang="en-US" dirty="0"/>
          </a:p>
          <a:p>
            <a:r>
              <a:rPr lang="en-US" dirty="0"/>
              <a:t>Big idea:</a:t>
            </a:r>
          </a:p>
          <a:p>
            <a:r>
              <a:rPr lang="en-US" dirty="0"/>
              <a:t>Let one unit of flow mean “assigning” one job to a person.</a:t>
            </a:r>
          </a:p>
        </p:txBody>
      </p:sp>
    </p:spTree>
    <p:extLst>
      <p:ext uri="{BB962C8B-B14F-4D97-AF65-F5344CB8AC3E}">
        <p14:creationId xmlns:p14="http://schemas.microsoft.com/office/powerpoint/2010/main" val="21247396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06AD-15CC-4E68-A300-5C0D931A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28DAB-4EF0-4E2F-B5E1-A46082E8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Isn’t this what stable matching is for?</a:t>
            </a:r>
          </a:p>
          <a:p>
            <a:endParaRPr lang="en-US" dirty="0"/>
          </a:p>
          <a:p>
            <a:r>
              <a:rPr lang="en-US" dirty="0"/>
              <a:t>Stable matching is very versatile, and it lets you encode preferences.</a:t>
            </a:r>
          </a:p>
          <a:p>
            <a:endParaRPr lang="en-US" dirty="0"/>
          </a:p>
          <a:p>
            <a:r>
              <a:rPr lang="en-US" dirty="0"/>
              <a:t>Max-flow assignment is even more versatile on the types of assignments.</a:t>
            </a:r>
          </a:p>
          <a:p>
            <a:r>
              <a:rPr lang="en-US" dirty="0"/>
              <a:t>But there’s not an easy way to encode preferences. </a:t>
            </a:r>
          </a:p>
        </p:txBody>
      </p:sp>
    </p:spTree>
    <p:extLst>
      <p:ext uri="{BB962C8B-B14F-4D97-AF65-F5344CB8AC3E}">
        <p14:creationId xmlns:p14="http://schemas.microsoft.com/office/powerpoint/2010/main" val="12670947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53505"/>
          </a:xfrm>
        </p:spPr>
        <p:txBody>
          <a:bodyPr/>
          <a:lstStyle/>
          <a:p>
            <a:r>
              <a:rPr lang="en-US" dirty="0"/>
              <a:t>You and your housemates need to decide who is going to do each of the chores this week.</a:t>
            </a:r>
          </a:p>
          <a:p>
            <a:r>
              <a:rPr lang="en-US" dirty="0"/>
              <a:t>Some of your housemates are unable to do some chores.</a:t>
            </a:r>
          </a:p>
          <a:p>
            <a:endParaRPr lang="en-US" dirty="0"/>
          </a:p>
          <a:p>
            <a:r>
              <a:rPr lang="en-US" dirty="0"/>
              <a:t>Housemates: 1,2,3</a:t>
            </a:r>
          </a:p>
          <a:p>
            <a:r>
              <a:rPr lang="en-US" dirty="0"/>
              <a:t>Chores: </a:t>
            </a:r>
          </a:p>
          <a:p>
            <a:r>
              <a:rPr lang="en-US" b="1" dirty="0"/>
              <a:t>A</a:t>
            </a:r>
            <a:r>
              <a:rPr lang="en-US" dirty="0"/>
              <a:t>rrange furniture, clean the </a:t>
            </a:r>
            <a:r>
              <a:rPr lang="en-US" b="1" dirty="0"/>
              <a:t>B</a:t>
            </a:r>
            <a:r>
              <a:rPr lang="en-US" dirty="0"/>
              <a:t>athroom, </a:t>
            </a:r>
            <a:r>
              <a:rPr lang="en-US" b="1" dirty="0"/>
              <a:t>C</a:t>
            </a:r>
            <a:r>
              <a:rPr lang="en-US" dirty="0"/>
              <a:t>ook dinner, do the </a:t>
            </a:r>
            <a:r>
              <a:rPr lang="en-US" b="1" dirty="0"/>
              <a:t>D</a:t>
            </a:r>
            <a:r>
              <a:rPr lang="en-US" dirty="0"/>
              <a:t>ishes</a:t>
            </a:r>
          </a:p>
          <a:p>
            <a:endParaRPr lang="en-US" dirty="0"/>
          </a:p>
          <a:p>
            <a:r>
              <a:rPr lang="en-US" dirty="0"/>
              <a:t>Housemate 1 is unable to arrange furniture, 2 is unable to cook.</a:t>
            </a:r>
          </a:p>
        </p:txBody>
      </p:sp>
    </p:spTree>
    <p:extLst>
      <p:ext uri="{BB962C8B-B14F-4D97-AF65-F5344CB8AC3E}">
        <p14:creationId xmlns:p14="http://schemas.microsoft.com/office/powerpoint/2010/main" val="4222637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61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799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280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24820"/>
          </a:xfrm>
        </p:spPr>
        <p:txBody>
          <a:bodyPr/>
          <a:lstStyle/>
          <a:p>
            <a:r>
              <a:rPr lang="en-US" dirty="0"/>
              <a:t>Housemate 1 is unable to arrange furniture, 2 is unable to cook.</a:t>
            </a:r>
          </a:p>
          <a:p>
            <a:r>
              <a:rPr lang="en-US" dirty="0"/>
              <a:t>Vertex for each housemate and chore.</a:t>
            </a:r>
          </a:p>
          <a:p>
            <a:r>
              <a:rPr lang="en-US" dirty="0"/>
              <a:t>Edge if the housemate </a:t>
            </a:r>
            <a:r>
              <a:rPr lang="en-US" b="1" dirty="0"/>
              <a:t>could </a:t>
            </a:r>
            <a:r>
              <a:rPr lang="en-US" dirty="0"/>
              <a:t>do the chore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3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0C7F-06F0-47DC-8982-9170BE5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4F9DD-DCF8-41B1-B50A-C51A10BB69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fancy names for the two requirements</a:t>
                </a:r>
              </a:p>
              <a:p>
                <a:r>
                  <a:rPr lang="en-US" b="1" dirty="0"/>
                  <a:t>Capacity constraints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For every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, the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at most the capacity.</a:t>
                </a:r>
              </a:p>
              <a:p>
                <a:r>
                  <a:rPr lang="en-US" b="1" dirty="0"/>
                  <a:t>Conservation constraints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For every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(except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total flow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equal to the total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64F9DD-DCF8-41B1-B50A-C51A10BB6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2996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35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7CF9C-96C7-4923-83A7-19262D35604E}"/>
              </a:ext>
            </a:extLst>
          </p:cNvPr>
          <p:cNvSpPr/>
          <p:nvPr/>
        </p:nvSpPr>
        <p:spPr>
          <a:xfrm>
            <a:off x="48286" y="3897589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source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339C3AE-27DA-4103-9CFA-A7D3F0B1700E}"/>
              </a:ext>
            </a:extLst>
          </p:cNvPr>
          <p:cNvSpPr/>
          <p:nvPr/>
        </p:nvSpPr>
        <p:spPr>
          <a:xfrm>
            <a:off x="9972306" y="5495613"/>
            <a:ext cx="2157984" cy="46023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“dummy” target</a:t>
            </a:r>
          </a:p>
        </p:txBody>
      </p:sp>
    </p:spTree>
    <p:extLst>
      <p:ext uri="{BB962C8B-B14F-4D97-AF65-F5344CB8AC3E}">
        <p14:creationId xmlns:p14="http://schemas.microsoft.com/office/powerpoint/2010/main" val="27711745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Every chore needs to be done (by one person).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915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</p:spPr>
            <p:txBody>
              <a:bodyPr/>
              <a:lstStyle/>
              <a:p>
                <a:r>
                  <a:rPr lang="en-US" dirty="0"/>
                  <a:t>Idea: Flow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means “make housemate 1 do chore B.”</a:t>
                </a:r>
              </a:p>
              <a:p>
                <a:r>
                  <a:rPr lang="en-US" dirty="0"/>
                  <a:t>Every chore needs to be done (by one person).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Every person needs to do at most two chores.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24820"/>
              </a:xfrm>
              <a:blipFill>
                <a:blip r:embed="rId2"/>
                <a:stretch>
                  <a:fillRect l="-654" t="-600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0421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What are the capacities for the middle edges?</a:t>
                </a:r>
              </a:p>
              <a:p>
                <a:r>
                  <a:rPr lang="en-US" dirty="0"/>
                  <a:t>Could make them 1 (make sure you don’t get “two units of cooking”</a:t>
                </a:r>
              </a:p>
              <a:p>
                <a:r>
                  <a:rPr lang="en-US" dirty="0"/>
                  <a:t>All our requirements are already (implicitly) encoded. So could make them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instead.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3830AC-1903-46B7-925F-9C32AA7F09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718142"/>
              </a:xfrm>
              <a:blipFill>
                <a:blip r:embed="rId2"/>
                <a:stretch>
                  <a:fillRect l="-545" t="-7447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5023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CF28-7B79-4DEB-B68C-E3E65827F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30AC-1903-46B7-925F-9C32AA7F0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718142"/>
          </a:xfrm>
        </p:spPr>
        <p:txBody>
          <a:bodyPr>
            <a:normAutofit fontScale="92500"/>
          </a:bodyPr>
          <a:lstStyle/>
          <a:p>
            <a:r>
              <a:rPr lang="en-US" dirty="0"/>
              <a:t>Find a max flow…And read off the assignment!</a:t>
            </a:r>
          </a:p>
          <a:p>
            <a:r>
              <a:rPr lang="en-US" dirty="0"/>
              <a:t>Full color: </a:t>
            </a:r>
            <a:r>
              <a:rPr lang="en-US" dirty="0">
                <a:sym typeface="Wingdings" panose="05000000000000000000" pitchFamily="2" charset="2"/>
              </a:rPr>
              <a:t>1 unit of flow, faded: 0 units of flow</a:t>
            </a:r>
          </a:p>
          <a:p>
            <a:r>
              <a:rPr lang="en-US" dirty="0">
                <a:sym typeface="Wingdings" panose="05000000000000000000" pitchFamily="2" charset="2"/>
              </a:rPr>
              <a:t>1 cleans the bathroom and does the dishes, 2 arranges furniture, 3 cooks.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F30B26-CFAA-4446-8642-0EE8E92ECAC4}"/>
              </a:ext>
            </a:extLst>
          </p:cNvPr>
          <p:cNvSpPr/>
          <p:nvPr/>
        </p:nvSpPr>
        <p:spPr>
          <a:xfrm>
            <a:off x="7865306" y="59312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B1CF24-AD8B-4CBD-970C-295B8DCC595E}"/>
              </a:ext>
            </a:extLst>
          </p:cNvPr>
          <p:cNvSpPr/>
          <p:nvPr/>
        </p:nvSpPr>
        <p:spPr>
          <a:xfrm>
            <a:off x="7865306" y="5094962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56991C-9B40-403D-BB76-68583882259D}"/>
              </a:ext>
            </a:extLst>
          </p:cNvPr>
          <p:cNvSpPr/>
          <p:nvPr/>
        </p:nvSpPr>
        <p:spPr>
          <a:xfrm>
            <a:off x="7865306" y="425871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FA172C-AC96-4597-AF56-50A155FB8C1F}"/>
              </a:ext>
            </a:extLst>
          </p:cNvPr>
          <p:cNvSpPr/>
          <p:nvPr/>
        </p:nvSpPr>
        <p:spPr>
          <a:xfrm>
            <a:off x="7865306" y="334920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C6C101-72C1-4C70-A015-B2B0D1A55AA5}"/>
              </a:ext>
            </a:extLst>
          </p:cNvPr>
          <p:cNvSpPr/>
          <p:nvPr/>
        </p:nvSpPr>
        <p:spPr>
          <a:xfrm>
            <a:off x="3370559" y="546276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D0F0A7-0616-4CCE-8797-1D145AF6B573}"/>
              </a:ext>
            </a:extLst>
          </p:cNvPr>
          <p:cNvSpPr/>
          <p:nvPr/>
        </p:nvSpPr>
        <p:spPr>
          <a:xfrm>
            <a:off x="3370559" y="450880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57D3CC-A570-44F6-9342-6F93B5669505}"/>
              </a:ext>
            </a:extLst>
          </p:cNvPr>
          <p:cNvSpPr/>
          <p:nvPr/>
        </p:nvSpPr>
        <p:spPr>
          <a:xfrm>
            <a:off x="3370559" y="350681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7E3805-2E6E-4357-99FE-BC0FDF32E0AB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956713" y="3799896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E4A98-F5C9-49B2-B478-6477D0CDC911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956713" y="3799896"/>
            <a:ext cx="3908593" cy="1588143"/>
          </a:xfrm>
          <a:prstGeom prst="straightConnector1">
            <a:avLst/>
          </a:prstGeom>
          <a:ln w="44450">
            <a:solidFill>
              <a:schemeClr val="accent1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3E8A03-6F40-448C-8B76-1E34A30AD94B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956713" y="3799896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0D404A-BF0E-4C3F-A42C-0437472A0E17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956713" y="3642277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1400E-20A4-48A7-BC5E-A04B87DE0344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956713" y="4551793"/>
            <a:ext cx="3908593" cy="250092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54929-552E-4AAC-9835-8EF2D79D0DC4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956713" y="4801885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176CC-EBFE-4C58-A5B0-E79B0A7979BA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956713" y="3642277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1000EC-62E2-4039-89CB-189FBC820BF8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956713" y="4551793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9582FF-2A2C-4CA5-93D3-88B680F6C280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956713" y="5388039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C89C35-91F2-4E69-8049-E618FABB326D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956713" y="5755844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1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0914CCA5-B9E0-4D86-8098-CB28F5F7AA5A}"/>
              </a:ext>
            </a:extLst>
          </p:cNvPr>
          <p:cNvSpPr/>
          <p:nvPr/>
        </p:nvSpPr>
        <p:spPr>
          <a:xfrm>
            <a:off x="971327" y="4551793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8BDCC7-8F12-446F-A3D7-744CCFB2BBC0}"/>
              </a:ext>
            </a:extLst>
          </p:cNvPr>
          <p:cNvSpPr/>
          <p:nvPr/>
        </p:nvSpPr>
        <p:spPr>
          <a:xfrm>
            <a:off x="10991148" y="4508808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66CD8D-0156-4811-BDEF-666DEB65F209}"/>
              </a:ext>
            </a:extLst>
          </p:cNvPr>
          <p:cNvCxnSpPr>
            <a:cxnSpLocks/>
            <a:stCxn id="22" idx="6"/>
            <a:endCxn id="10" idx="2"/>
          </p:cNvCxnSpPr>
          <p:nvPr/>
        </p:nvCxnSpPr>
        <p:spPr>
          <a:xfrm flipV="1">
            <a:off x="1557481" y="3799896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FCE747-594C-4685-AEBD-4C783F39D611}"/>
              </a:ext>
            </a:extLst>
          </p:cNvPr>
          <p:cNvCxnSpPr>
            <a:cxnSpLocks/>
            <a:stCxn id="22" idx="6"/>
            <a:endCxn id="9" idx="2"/>
          </p:cNvCxnSpPr>
          <p:nvPr/>
        </p:nvCxnSpPr>
        <p:spPr>
          <a:xfrm flipV="1">
            <a:off x="1557481" y="4801885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BC1279-F7FA-4929-8EAF-90C825118462}"/>
              </a:ext>
            </a:extLst>
          </p:cNvPr>
          <p:cNvCxnSpPr>
            <a:cxnSpLocks/>
            <a:stCxn id="22" idx="6"/>
            <a:endCxn id="8" idx="2"/>
          </p:cNvCxnSpPr>
          <p:nvPr/>
        </p:nvCxnSpPr>
        <p:spPr>
          <a:xfrm>
            <a:off x="1557481" y="4844870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F6E86-525D-42B7-97B7-47CF846873FE}"/>
              </a:ext>
            </a:extLst>
          </p:cNvPr>
          <p:cNvCxnSpPr>
            <a:cxnSpLocks/>
            <a:stCxn id="7" idx="6"/>
            <a:endCxn id="24" idx="2"/>
          </p:cNvCxnSpPr>
          <p:nvPr/>
        </p:nvCxnSpPr>
        <p:spPr>
          <a:xfrm>
            <a:off x="8451460" y="3642277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CB9F8F-205E-4B15-9132-32F96E7913AA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8451460" y="4551793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AF57469-4238-4146-953B-9D029889FA52}"/>
              </a:ext>
            </a:extLst>
          </p:cNvPr>
          <p:cNvCxnSpPr>
            <a:cxnSpLocks/>
            <a:stCxn id="5" idx="6"/>
            <a:endCxn id="24" idx="2"/>
          </p:cNvCxnSpPr>
          <p:nvPr/>
        </p:nvCxnSpPr>
        <p:spPr>
          <a:xfrm flipV="1">
            <a:off x="8451460" y="4801885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BD42CD9-E2CA-44C1-A480-89F04DAAC083}"/>
              </a:ext>
            </a:extLst>
          </p:cNvPr>
          <p:cNvCxnSpPr>
            <a:cxnSpLocks/>
            <a:stCxn id="4" idx="6"/>
            <a:endCxn id="24" idx="2"/>
          </p:cNvCxnSpPr>
          <p:nvPr/>
        </p:nvCxnSpPr>
        <p:spPr>
          <a:xfrm flipV="1">
            <a:off x="8451460" y="4801885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/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E6C816-2D64-4026-BB87-A807D86C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938" y="3642277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/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3683A7-45C6-45CF-A550-59FABD06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927" y="4222081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/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F52A90-80B4-4B02-92C0-531B555C8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774" y="4805564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/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5775EF3-A8EE-4A10-82DD-49C9C090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161" y="5207244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/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61BA371-DF93-4E4B-8D71-ABF25B39F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94" y="3695814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/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51C57E-4506-4E14-84AD-0E3ABEEAB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4318957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/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FBE810-E0C1-46FC-BDC5-2C6DF8643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471" y="4922044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53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174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ED3-6011-4458-B6D8-63D1649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of our constraints 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CF84-929F-487C-B819-2B591CAC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chore gets done</a:t>
            </a:r>
          </a:p>
          <a:p>
            <a:endParaRPr lang="en-US" dirty="0"/>
          </a:p>
          <a:p>
            <a:r>
              <a:rPr lang="en-US" dirty="0"/>
              <a:t>No one does more than 2 chores</a:t>
            </a:r>
          </a:p>
          <a:p>
            <a:endParaRPr lang="en-US" dirty="0"/>
          </a:p>
          <a:p>
            <a:r>
              <a:rPr lang="en-US" dirty="0"/>
              <a:t>People only do chores they’re capable of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/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flow of value 4 sends one unit of flow through each of A,B,C,D (because the edges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so a max-flow ensures if possible we’ll find an assignment.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62606D-8798-4431-84EE-90414D68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1901952"/>
                <a:ext cx="11759184" cy="830997"/>
              </a:xfrm>
              <a:prstGeom prst="rect">
                <a:avLst/>
              </a:prstGeom>
              <a:blipFill>
                <a:blip r:embed="rId2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/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2 units of flow can go through any person vertex (because edges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people are all capacity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2)</m:t>
                    </m:r>
                    <m: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C5DFD-DC63-4FC2-8849-C3FA4AF7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" y="2941459"/>
                <a:ext cx="11759184" cy="830997"/>
              </a:xfrm>
              <a:prstGeom prst="rect">
                <a:avLst/>
              </a:prstGeom>
              <a:blipFill>
                <a:blip r:embed="rId3"/>
                <a:stretch>
                  <a:fillRect l="-778" t="-5147" r="-51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F85DC5-B24B-4DD2-9F95-03796511D78B}"/>
              </a:ext>
            </a:extLst>
          </p:cNvPr>
          <p:cNvSpPr txBox="1"/>
          <p:nvPr/>
        </p:nvSpPr>
        <p:spPr>
          <a:xfrm>
            <a:off x="356616" y="4209911"/>
            <a:ext cx="1175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only an edge from a person to a chore if they can do that chore.</a:t>
            </a:r>
          </a:p>
        </p:txBody>
      </p:sp>
    </p:spTree>
    <p:extLst>
      <p:ext uri="{BB962C8B-B14F-4D97-AF65-F5344CB8AC3E}">
        <p14:creationId xmlns:p14="http://schemas.microsoft.com/office/powerpoint/2010/main" val="28859009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6C14-F8B4-4D00-9F09-87813A26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Requirement…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another requirement we haven’t mentioned:</a:t>
                </a:r>
              </a:p>
              <a:p>
                <a:endParaRPr lang="en-US" dirty="0"/>
              </a:p>
              <a:p>
                <a:r>
                  <a:rPr lang="en-US" dirty="0"/>
                  <a:t>People only get “whole units” of chores</a:t>
                </a:r>
              </a:p>
              <a:p>
                <a:pPr lvl="1"/>
                <a:r>
                  <a:rPr lang="en-US" dirty="0"/>
                  <a:t>i.e. you don’t have two people each doing half of the cooking.</a:t>
                </a:r>
              </a:p>
              <a:p>
                <a:endParaRPr lang="en-US" dirty="0"/>
              </a:p>
              <a:p>
                <a:r>
                  <a:rPr lang="en-US" dirty="0"/>
                  <a:t>The max-flow approach guarantees this! As long as our requirements are integers (or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 as well.</a:t>
                </a:r>
              </a:p>
              <a:p>
                <a:r>
                  <a:rPr lang="en-US" dirty="0"/>
                  <a:t>Same logic as Friday’s lecture – Ford-Fulkerson will only add integers to the current flow.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F008A-8066-473E-9A40-B1E44C498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0752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018D4-8FA8-460C-875F-E6FD368A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235CC-552B-4F17-98DD-921FDA6B7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9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A84396-B264-4022-A114-360CFF52E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Max Flows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CFE6-F8AD-46BB-89EC-BF159AA4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09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3FD6AB-FC58-457E-8266-E7CEA94A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Ford-Fulkerson is only slow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big and we keep doing very small updates. </a:t>
                </a:r>
              </a:p>
              <a:p>
                <a:r>
                  <a:rPr lang="en-US" dirty="0"/>
                  <a:t>If instead of finding </a:t>
                </a:r>
                <a:r>
                  <a:rPr lang="en-US" b="1" dirty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path you find a particular one (the one with the fewest edges, or the one that will lead to the biggest increase) you can guarantee you’ll do fewer iterations.</a:t>
                </a:r>
              </a:p>
              <a:p>
                <a:pPr lvl="1"/>
                <a:r>
                  <a:rPr lang="en-US" dirty="0"/>
                  <a:t>Each iteration will take a little longer to find the good path, but the tradeoff is often worth it.</a:t>
                </a:r>
              </a:p>
              <a:p>
                <a:pPr lvl="1"/>
                <a:r>
                  <a:rPr lang="en-US" dirty="0"/>
                  <a:t>In particular some algorithms end up with running times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sz="2800" dirty="0"/>
                  <a:t>In practice, Ford-Fulkerson is usually fine! </a:t>
                </a:r>
              </a:p>
              <a:p>
                <a:pPr lvl="1"/>
                <a:r>
                  <a:rPr lang="en-US" sz="2800" dirty="0"/>
                  <a:t>The fastest-known (theoretically) is Orlin’s algorithm: running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𝑉𝐸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458A83-3C46-4064-A85A-ED0F7AF4E5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72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0467-EA6D-4A82-B582-C8331BAA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value </a:t>
                </a:r>
                <a:r>
                  <a:rPr lang="en-US" dirty="0"/>
                  <a:t>or </a:t>
                </a:r>
                <a:r>
                  <a:rPr lang="en-US" b="1" dirty="0"/>
                  <a:t>size </a:t>
                </a:r>
                <a:r>
                  <a:rPr lang="en-US" dirty="0"/>
                  <a:t>of a flow is the net flow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Or, equivalently the net flow entering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Value of this flow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6F662-33A9-4295-86B4-2931A695B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FB042BA-FADC-4D46-8F06-17F8B8C064FF}"/>
              </a:ext>
            </a:extLst>
          </p:cNvPr>
          <p:cNvGrpSpPr/>
          <p:nvPr/>
        </p:nvGrpSpPr>
        <p:grpSpPr>
          <a:xfrm>
            <a:off x="1690219" y="3518472"/>
            <a:ext cx="9101419" cy="2964694"/>
            <a:chOff x="1690219" y="3518472"/>
            <a:chExt cx="9101419" cy="2964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/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894F9E99-67A1-4340-AFD5-4C1376F665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219" y="4462582"/>
                  <a:ext cx="773723" cy="77372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/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09FA4E61-B426-445D-BD4B-F676F5F5D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0113" y="5644275"/>
                  <a:ext cx="773723" cy="77372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/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82C9B974-5155-4250-A0BF-72A1808F3C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160" y="5642704"/>
                  <a:ext cx="773723" cy="77372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/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0A11092-033B-4076-8BE2-9D8F83144C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053" y="4497753"/>
                  <a:ext cx="773723" cy="77372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E6DC83-1BC7-40C0-85BC-093BAB78479B}"/>
                </a:ext>
              </a:extLst>
            </p:cNvPr>
            <p:cNvCxnSpPr>
              <a:cxnSpLocks/>
              <a:stCxn id="4" idx="5"/>
              <a:endCxn id="6" idx="2"/>
            </p:cNvCxnSpPr>
            <p:nvPr/>
          </p:nvCxnSpPr>
          <p:spPr>
            <a:xfrm>
              <a:off x="2350633" y="5122996"/>
              <a:ext cx="770527" cy="906570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90BA0E-7200-4DCB-9435-A4606BADEAE8}"/>
                </a:ext>
              </a:extLst>
            </p:cNvPr>
            <p:cNvCxnSpPr>
              <a:cxnSpLocks/>
              <a:stCxn id="6" idx="6"/>
              <a:endCxn id="5" idx="2"/>
            </p:cNvCxnSpPr>
            <p:nvPr/>
          </p:nvCxnSpPr>
          <p:spPr>
            <a:xfrm>
              <a:off x="3894883" y="6029566"/>
              <a:ext cx="1765230" cy="1571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4794A2-84BE-4A84-8379-A2590FC16EFE}"/>
                </a:ext>
              </a:extLst>
            </p:cNvPr>
            <p:cNvCxnSpPr>
              <a:cxnSpLocks/>
              <a:stCxn id="7" idx="3"/>
              <a:endCxn id="5" idx="6"/>
            </p:cNvCxnSpPr>
            <p:nvPr/>
          </p:nvCxnSpPr>
          <p:spPr>
            <a:xfrm flipH="1">
              <a:off x="6433836" y="5158167"/>
              <a:ext cx="770526" cy="87297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/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D67C1D-EAF7-4D9C-8D7D-571D68E9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219" y="3724030"/>
                  <a:ext cx="773723" cy="77372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649C6DC-CA70-4596-866F-8A0B7CD2FC3F}"/>
                </a:ext>
              </a:extLst>
            </p:cNvPr>
            <p:cNvCxnSpPr>
              <a:cxnSpLocks/>
              <a:stCxn id="4" idx="7"/>
              <a:endCxn id="11" idx="2"/>
            </p:cNvCxnSpPr>
            <p:nvPr/>
          </p:nvCxnSpPr>
          <p:spPr>
            <a:xfrm flipV="1">
              <a:off x="2350633" y="4110892"/>
              <a:ext cx="2133586" cy="464999"/>
            </a:xfrm>
            <a:prstGeom prst="line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EC7F9A-FE62-4565-97EB-B103AB3BFB25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5197232" y="3966346"/>
              <a:ext cx="2007130" cy="64471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/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1347F28-85DC-4404-8B36-C30BAE7367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9453" y="5576281"/>
                  <a:ext cx="773723" cy="77372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/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solidFill>
                  <a:schemeClr val="bg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194F3B4-4639-4DAA-93BB-68364F656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7915" y="4114796"/>
                  <a:ext cx="773723" cy="77372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8D1795-A0DA-483C-BF9B-3D6080A167A6}"/>
                </a:ext>
              </a:extLst>
            </p:cNvPr>
            <p:cNvCxnSpPr>
              <a:cxnSpLocks/>
              <a:stCxn id="11" idx="5"/>
              <a:endCxn id="5" idx="0"/>
            </p:cNvCxnSpPr>
            <p:nvPr/>
          </p:nvCxnSpPr>
          <p:spPr>
            <a:xfrm>
              <a:off x="5144633" y="4384444"/>
              <a:ext cx="902342" cy="12598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3785A6-C6E5-4B6F-955C-158770BA9715}"/>
                </a:ext>
              </a:extLst>
            </p:cNvPr>
            <p:cNvCxnSpPr>
              <a:cxnSpLocks/>
              <a:stCxn id="14" idx="2"/>
              <a:endCxn id="5" idx="6"/>
            </p:cNvCxnSpPr>
            <p:nvPr/>
          </p:nvCxnSpPr>
          <p:spPr>
            <a:xfrm flipH="1">
              <a:off x="6433836" y="5963143"/>
              <a:ext cx="1825617" cy="67994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D93180-A403-4382-B9AF-01D8A4BBE9D4}"/>
                </a:ext>
              </a:extLst>
            </p:cNvPr>
            <p:cNvCxnSpPr>
              <a:cxnSpLocks/>
              <a:stCxn id="15" idx="2"/>
              <a:endCxn id="7" idx="6"/>
            </p:cNvCxnSpPr>
            <p:nvPr/>
          </p:nvCxnSpPr>
          <p:spPr>
            <a:xfrm flipH="1">
              <a:off x="7864776" y="4501658"/>
              <a:ext cx="2153139" cy="382957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98B096E-D2B5-4D99-840D-0F415F9E3A90}"/>
                </a:ext>
              </a:extLst>
            </p:cNvPr>
            <p:cNvCxnSpPr>
              <a:cxnSpLocks/>
              <a:stCxn id="15" idx="3"/>
              <a:endCxn id="14" idx="7"/>
            </p:cNvCxnSpPr>
            <p:nvPr/>
          </p:nvCxnSpPr>
          <p:spPr>
            <a:xfrm flipH="1">
              <a:off x="8919867" y="4775210"/>
              <a:ext cx="1211357" cy="91438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FF7E62-E0AD-4CA9-B503-3B10BFB92CB2}"/>
                </a:ext>
              </a:extLst>
            </p:cNvPr>
            <p:cNvCxnSpPr>
              <a:cxnSpLocks/>
              <a:stCxn id="15" idx="1"/>
              <a:endCxn id="11" idx="7"/>
            </p:cNvCxnSpPr>
            <p:nvPr/>
          </p:nvCxnSpPr>
          <p:spPr>
            <a:xfrm flipH="1" flipV="1">
              <a:off x="5144633" y="3837339"/>
              <a:ext cx="4986591" cy="390766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/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0FE7B-D369-4E4C-BA09-878C1E41A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3112" y="5436161"/>
                  <a:ext cx="762712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/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9958F81-3D6E-4BD2-BD8D-9E34820E8C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896" y="3876151"/>
                  <a:ext cx="762712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/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8A8A1FA-6655-44B4-A73E-9C09459064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4214" y="5458757"/>
                  <a:ext cx="762712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/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F5CE74-0E17-4A71-92E9-B711BDE62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970" y="4611062"/>
                  <a:ext cx="762712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/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09EA921-8E42-4FB9-A6DD-E9E374AC4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029" y="4059786"/>
                  <a:ext cx="762712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/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64A668-6BD5-49C3-A8EC-F829EF469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092" y="3518472"/>
                  <a:ext cx="762712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/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9D1A7C9-0715-463E-A961-C9E0264DD4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0049" y="5271476"/>
                  <a:ext cx="762712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/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A2BD0E-34A6-45E9-9586-11B63E63E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288" y="6021501"/>
                  <a:ext cx="762712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/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B66618-C904-47DF-863F-07B6DDDA1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6176" y="5207493"/>
                  <a:ext cx="762712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/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4248E82-9482-4FBC-947A-740D0CAE5A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965" y="4273323"/>
                  <a:ext cx="762712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5038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4286</TotalTime>
  <Words>4872</Words>
  <Application>Microsoft Office PowerPoint</Application>
  <PresentationFormat>Widescreen</PresentationFormat>
  <Paragraphs>1319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Max-Flow Min-Cut</vt:lpstr>
      <vt:lpstr>Announcements</vt:lpstr>
      <vt:lpstr>Our next topic</vt:lpstr>
      <vt:lpstr>Max Flow</vt:lpstr>
      <vt:lpstr>Flows</vt:lpstr>
      <vt:lpstr>Flows</vt:lpstr>
      <vt:lpstr>Technical terms</vt:lpstr>
      <vt:lpstr>Finding Max Flows</vt:lpstr>
      <vt:lpstr>Flows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Finding the Max Flow</vt:lpstr>
      <vt:lpstr>Fixing Our First Idea</vt:lpstr>
      <vt:lpstr>An Example</vt:lpstr>
      <vt:lpstr>An Example</vt:lpstr>
      <vt:lpstr>Residual Graph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Ford-Fulkerson Algorithm</vt:lpstr>
      <vt:lpstr>Ford-Fulkerson Algorithm</vt:lpstr>
      <vt:lpstr>Ford-Fulkerson Algorithm</vt:lpstr>
      <vt:lpstr>Ford-Fulkerson Algorithm</vt:lpstr>
      <vt:lpstr>Wait…f?</vt:lpstr>
      <vt:lpstr>Minimum Cut</vt:lpstr>
      <vt:lpstr>What’s a Cut?</vt:lpstr>
      <vt:lpstr>An Example</vt:lpstr>
      <vt:lpstr>An Example</vt:lpstr>
      <vt:lpstr>How Do We Know?</vt:lpstr>
      <vt:lpstr>Finding the min-cut</vt:lpstr>
      <vt:lpstr>Example</vt:lpstr>
      <vt:lpstr>Another Example</vt:lpstr>
      <vt:lpstr>Another Example</vt:lpstr>
      <vt:lpstr>Another Example</vt:lpstr>
      <vt:lpstr>Max Flow-Min Cut Theorem</vt:lpstr>
      <vt:lpstr>Some notation (more formally)</vt:lpstr>
      <vt:lpstr>Step 1: The Flow Goes Somewhere</vt:lpstr>
      <vt:lpstr>PowerPoint Presentation</vt:lpstr>
      <vt:lpstr>Step 2: Cuts limit flows (‘weak duality’)</vt:lpstr>
      <vt:lpstr>Step 3: Cuts are the only things that limit flows</vt:lpstr>
      <vt:lpstr>Step 3: Cuts are the only things that limit flows</vt:lpstr>
      <vt:lpstr>Step 3: Cuts are the only things that limit flows</vt:lpstr>
      <vt:lpstr>Step 3: Cuts are the only things that limit flows</vt:lpstr>
      <vt:lpstr>Concluding The Theorem</vt:lpstr>
      <vt:lpstr>Isn’t This Cool?</vt:lpstr>
      <vt:lpstr>So What?</vt:lpstr>
      <vt:lpstr>So What?</vt:lpstr>
      <vt:lpstr>Applications</vt:lpstr>
      <vt:lpstr>Applications of Max-Flow-Min-Cut</vt:lpstr>
      <vt:lpstr>Hey Wait…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Why are all of our constraints met?</vt:lpstr>
      <vt:lpstr>Why are all of our constraints met?</vt:lpstr>
      <vt:lpstr>One More Requirement…</vt:lpstr>
      <vt:lpstr>Speeding Up Ford-Fulkerson</vt:lpstr>
      <vt:lpstr>Speeding Up Ford-Fulkerson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58</cp:revision>
  <cp:lastPrinted>2022-11-14T05:34:33Z</cp:lastPrinted>
  <dcterms:created xsi:type="dcterms:W3CDTF">2021-02-18T18:24:46Z</dcterms:created>
  <dcterms:modified xsi:type="dcterms:W3CDTF">2023-02-15T19:40:53Z</dcterms:modified>
</cp:coreProperties>
</file>