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83" r:id="rId3"/>
    <p:sldId id="384" r:id="rId4"/>
    <p:sldId id="385" r:id="rId5"/>
    <p:sldId id="388" r:id="rId6"/>
    <p:sldId id="387" r:id="rId7"/>
    <p:sldId id="389" r:id="rId8"/>
    <p:sldId id="38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50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49FE3-8F3F-471F-884B-CAD50A1DF68D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D1B0C-69CC-4B75-BFA0-C491ABC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75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6CAD06E-4335-4633-8813-80DF36B7FB59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90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01CC624-0437-43EF-99D3-4B5E545BF210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EBE18-A94F-4CF8-8975-BC720F0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EFF45-D87C-45A5-8A43-AA51E83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072C5-2DDD-45C4-966C-970A137A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7B5817-8D3A-4DD3-92FF-32BBC5F91560}"/>
              </a:ext>
            </a:extLst>
          </p:cNvPr>
          <p:cNvCxnSpPr/>
          <p:nvPr/>
        </p:nvCxnSpPr>
        <p:spPr>
          <a:xfrm>
            <a:off x="61415" y="753975"/>
            <a:ext cx="12008609" cy="0"/>
          </a:xfrm>
          <a:prstGeom prst="line">
            <a:avLst/>
          </a:prstGeom>
          <a:ln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2B1C59-33FF-4FB4-BDD7-F61C6400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134" y="263276"/>
            <a:ext cx="10334364" cy="101466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B754F48-B758-43EB-980F-1E2884C8E2A7}"/>
              </a:ext>
            </a:extLst>
          </p:cNvPr>
          <p:cNvGrpSpPr/>
          <p:nvPr/>
        </p:nvGrpSpPr>
        <p:grpSpPr>
          <a:xfrm>
            <a:off x="575239" y="475151"/>
            <a:ext cx="631298" cy="631298"/>
            <a:chOff x="1530939" y="2405329"/>
            <a:chExt cx="631298" cy="63129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9BADBD9-302C-40D9-A763-C65CCFE16FDE}"/>
                </a:ext>
              </a:extLst>
            </p:cNvPr>
            <p:cNvSpPr/>
            <p:nvPr userDrawn="1"/>
          </p:nvSpPr>
          <p:spPr>
            <a:xfrm>
              <a:off x="1530939" y="2405329"/>
              <a:ext cx="631298" cy="631298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Shape 490">
              <a:extLst>
                <a:ext uri="{FF2B5EF4-FFF2-40B4-BE49-F238E27FC236}">
                  <a16:creationId xmlns:a16="http://schemas.microsoft.com/office/drawing/2014/main" id="{ABC713E7-D704-4682-B292-907313F269C9}"/>
                </a:ext>
              </a:extLst>
            </p:cNvPr>
            <p:cNvGrpSpPr/>
            <p:nvPr userDrawn="1"/>
          </p:nvGrpSpPr>
          <p:grpSpPr>
            <a:xfrm>
              <a:off x="1661835" y="2536225"/>
              <a:ext cx="369505" cy="369505"/>
              <a:chOff x="2594050" y="1631825"/>
              <a:chExt cx="439625" cy="439625"/>
            </a:xfrm>
          </p:grpSpPr>
          <p:sp>
            <p:nvSpPr>
              <p:cNvPr id="9" name="Shape 491">
                <a:extLst>
                  <a:ext uri="{FF2B5EF4-FFF2-40B4-BE49-F238E27FC236}">
                    <a16:creationId xmlns:a16="http://schemas.microsoft.com/office/drawing/2014/main" id="{5701E159-D011-460A-BF32-22B3BFF6328B}"/>
                  </a:ext>
                </a:extLst>
              </p:cNvPr>
              <p:cNvSpPr/>
              <p:nvPr/>
            </p:nvSpPr>
            <p:spPr>
              <a:xfrm>
                <a:off x="2594050" y="1883300"/>
                <a:ext cx="188175" cy="188150"/>
              </a:xfrm>
              <a:custGeom>
                <a:avLst/>
                <a:gdLst/>
                <a:ahLst/>
                <a:cxnLst/>
                <a:rect l="0" t="0" r="0" b="0"/>
                <a:pathLst>
                  <a:path w="7527" h="7526" fill="none" extrusionOk="0">
                    <a:moveTo>
                      <a:pt x="5992" y="0"/>
                    </a:moveTo>
                    <a:lnTo>
                      <a:pt x="537" y="6430"/>
                    </a:lnTo>
                    <a:lnTo>
                      <a:pt x="1" y="7526"/>
                    </a:lnTo>
                    <a:lnTo>
                      <a:pt x="1097" y="6990"/>
                    </a:lnTo>
                    <a:lnTo>
                      <a:pt x="7526" y="1534"/>
                    </a:lnTo>
                    <a:lnTo>
                      <a:pt x="5992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492">
                <a:extLst>
                  <a:ext uri="{FF2B5EF4-FFF2-40B4-BE49-F238E27FC236}">
                    <a16:creationId xmlns:a16="http://schemas.microsoft.com/office/drawing/2014/main" id="{CA3D8659-8AB7-48FB-9131-98E6A18A0B20}"/>
                  </a:ext>
                </a:extLst>
              </p:cNvPr>
              <p:cNvSpPr/>
              <p:nvPr/>
            </p:nvSpPr>
            <p:spPr>
              <a:xfrm>
                <a:off x="2857700" y="1631825"/>
                <a:ext cx="175975" cy="176000"/>
              </a:xfrm>
              <a:custGeom>
                <a:avLst/>
                <a:gdLst/>
                <a:ahLst/>
                <a:cxnLst/>
                <a:rect l="0" t="0" r="0" b="0"/>
                <a:pathLst>
                  <a:path w="7039" h="7040" fill="none" extrusionOk="0">
                    <a:moveTo>
                      <a:pt x="268" y="2704"/>
                    </a:moveTo>
                    <a:lnTo>
                      <a:pt x="4336" y="6771"/>
                    </a:lnTo>
                    <a:lnTo>
                      <a:pt x="4336" y="6771"/>
                    </a:lnTo>
                    <a:lnTo>
                      <a:pt x="4336" y="6771"/>
                    </a:lnTo>
                    <a:lnTo>
                      <a:pt x="4652" y="6917"/>
                    </a:lnTo>
                    <a:lnTo>
                      <a:pt x="4993" y="7015"/>
                    </a:lnTo>
                    <a:lnTo>
                      <a:pt x="5310" y="7039"/>
                    </a:lnTo>
                    <a:lnTo>
                      <a:pt x="5651" y="7039"/>
                    </a:lnTo>
                    <a:lnTo>
                      <a:pt x="5992" y="6966"/>
                    </a:lnTo>
                    <a:lnTo>
                      <a:pt x="6308" y="6844"/>
                    </a:lnTo>
                    <a:lnTo>
                      <a:pt x="6454" y="6747"/>
                    </a:lnTo>
                    <a:lnTo>
                      <a:pt x="6601" y="6674"/>
                    </a:lnTo>
                    <a:lnTo>
                      <a:pt x="6747" y="6552"/>
                    </a:lnTo>
                    <a:lnTo>
                      <a:pt x="6893" y="6430"/>
                    </a:lnTo>
                    <a:lnTo>
                      <a:pt x="6893" y="6430"/>
                    </a:lnTo>
                    <a:lnTo>
                      <a:pt x="6942" y="6357"/>
                    </a:lnTo>
                    <a:lnTo>
                      <a:pt x="7015" y="6260"/>
                    </a:lnTo>
                    <a:lnTo>
                      <a:pt x="7039" y="6138"/>
                    </a:lnTo>
                    <a:lnTo>
                      <a:pt x="7039" y="6041"/>
                    </a:lnTo>
                    <a:lnTo>
                      <a:pt x="7039" y="6041"/>
                    </a:lnTo>
                    <a:lnTo>
                      <a:pt x="7039" y="5943"/>
                    </a:lnTo>
                    <a:lnTo>
                      <a:pt x="7015" y="5846"/>
                    </a:lnTo>
                    <a:lnTo>
                      <a:pt x="6942" y="5748"/>
                    </a:lnTo>
                    <a:lnTo>
                      <a:pt x="6893" y="5651"/>
                    </a:lnTo>
                    <a:lnTo>
                      <a:pt x="1389" y="147"/>
                    </a:lnTo>
                    <a:lnTo>
                      <a:pt x="1389" y="147"/>
                    </a:lnTo>
                    <a:lnTo>
                      <a:pt x="1291" y="98"/>
                    </a:lnTo>
                    <a:lnTo>
                      <a:pt x="1194" y="25"/>
                    </a:lnTo>
                    <a:lnTo>
                      <a:pt x="1096" y="0"/>
                    </a:lnTo>
                    <a:lnTo>
                      <a:pt x="999" y="0"/>
                    </a:lnTo>
                    <a:lnTo>
                      <a:pt x="999" y="0"/>
                    </a:lnTo>
                    <a:lnTo>
                      <a:pt x="902" y="0"/>
                    </a:lnTo>
                    <a:lnTo>
                      <a:pt x="780" y="25"/>
                    </a:lnTo>
                    <a:lnTo>
                      <a:pt x="682" y="98"/>
                    </a:lnTo>
                    <a:lnTo>
                      <a:pt x="609" y="147"/>
                    </a:lnTo>
                    <a:lnTo>
                      <a:pt x="609" y="147"/>
                    </a:lnTo>
                    <a:lnTo>
                      <a:pt x="487" y="293"/>
                    </a:lnTo>
                    <a:lnTo>
                      <a:pt x="366" y="439"/>
                    </a:lnTo>
                    <a:lnTo>
                      <a:pt x="293" y="585"/>
                    </a:lnTo>
                    <a:lnTo>
                      <a:pt x="195" y="731"/>
                    </a:lnTo>
                    <a:lnTo>
                      <a:pt x="73" y="1048"/>
                    </a:lnTo>
                    <a:lnTo>
                      <a:pt x="0" y="1389"/>
                    </a:lnTo>
                    <a:lnTo>
                      <a:pt x="0" y="1730"/>
                    </a:lnTo>
                    <a:lnTo>
                      <a:pt x="25" y="2046"/>
                    </a:lnTo>
                    <a:lnTo>
                      <a:pt x="122" y="2387"/>
                    </a:lnTo>
                    <a:lnTo>
                      <a:pt x="268" y="2704"/>
                    </a:lnTo>
                    <a:lnTo>
                      <a:pt x="268" y="2704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493">
                <a:extLst>
                  <a:ext uri="{FF2B5EF4-FFF2-40B4-BE49-F238E27FC236}">
                    <a16:creationId xmlns:a16="http://schemas.microsoft.com/office/drawing/2014/main" id="{A811AE90-64AA-41C3-9DE9-62A86028AA6C}"/>
                  </a:ext>
                </a:extLst>
              </p:cNvPr>
              <p:cNvSpPr/>
              <p:nvPr/>
            </p:nvSpPr>
            <p:spPr>
              <a:xfrm>
                <a:off x="2662850" y="1699400"/>
                <a:ext cx="303250" cy="303250"/>
              </a:xfrm>
              <a:custGeom>
                <a:avLst/>
                <a:gdLst/>
                <a:ahLst/>
                <a:cxnLst/>
                <a:rect l="0" t="0" r="0" b="0"/>
                <a:pathLst>
                  <a:path w="12130" h="12130" fill="none" extrusionOk="0">
                    <a:moveTo>
                      <a:pt x="8038" y="1"/>
                    </a:moveTo>
                    <a:lnTo>
                      <a:pt x="4872" y="3191"/>
                    </a:lnTo>
                    <a:lnTo>
                      <a:pt x="4872" y="3191"/>
                    </a:lnTo>
                    <a:lnTo>
                      <a:pt x="4628" y="3094"/>
                    </a:lnTo>
                    <a:lnTo>
                      <a:pt x="4385" y="2997"/>
                    </a:lnTo>
                    <a:lnTo>
                      <a:pt x="4092" y="2899"/>
                    </a:lnTo>
                    <a:lnTo>
                      <a:pt x="3800" y="2850"/>
                    </a:lnTo>
                    <a:lnTo>
                      <a:pt x="3484" y="2777"/>
                    </a:lnTo>
                    <a:lnTo>
                      <a:pt x="3167" y="2729"/>
                    </a:lnTo>
                    <a:lnTo>
                      <a:pt x="2850" y="2704"/>
                    </a:lnTo>
                    <a:lnTo>
                      <a:pt x="2534" y="2704"/>
                    </a:lnTo>
                    <a:lnTo>
                      <a:pt x="2534" y="2704"/>
                    </a:lnTo>
                    <a:lnTo>
                      <a:pt x="2241" y="2704"/>
                    </a:lnTo>
                    <a:lnTo>
                      <a:pt x="1949" y="2729"/>
                    </a:lnTo>
                    <a:lnTo>
                      <a:pt x="1633" y="2777"/>
                    </a:lnTo>
                    <a:lnTo>
                      <a:pt x="1316" y="2850"/>
                    </a:lnTo>
                    <a:lnTo>
                      <a:pt x="999" y="2972"/>
                    </a:lnTo>
                    <a:lnTo>
                      <a:pt x="707" y="3094"/>
                    </a:lnTo>
                    <a:lnTo>
                      <a:pt x="415" y="3289"/>
                    </a:lnTo>
                    <a:lnTo>
                      <a:pt x="147" y="3508"/>
                    </a:lnTo>
                    <a:lnTo>
                      <a:pt x="147" y="3508"/>
                    </a:lnTo>
                    <a:lnTo>
                      <a:pt x="74" y="3581"/>
                    </a:lnTo>
                    <a:lnTo>
                      <a:pt x="25" y="3678"/>
                    </a:lnTo>
                    <a:lnTo>
                      <a:pt x="1" y="3776"/>
                    </a:lnTo>
                    <a:lnTo>
                      <a:pt x="1" y="3898"/>
                    </a:lnTo>
                    <a:lnTo>
                      <a:pt x="1" y="3898"/>
                    </a:lnTo>
                    <a:lnTo>
                      <a:pt x="1" y="3995"/>
                    </a:lnTo>
                    <a:lnTo>
                      <a:pt x="25" y="4093"/>
                    </a:lnTo>
                    <a:lnTo>
                      <a:pt x="74" y="4190"/>
                    </a:lnTo>
                    <a:lnTo>
                      <a:pt x="147" y="4287"/>
                    </a:lnTo>
                    <a:lnTo>
                      <a:pt x="7843" y="11984"/>
                    </a:lnTo>
                    <a:lnTo>
                      <a:pt x="7843" y="11984"/>
                    </a:lnTo>
                    <a:lnTo>
                      <a:pt x="7941" y="12057"/>
                    </a:lnTo>
                    <a:lnTo>
                      <a:pt x="8038" y="12105"/>
                    </a:lnTo>
                    <a:lnTo>
                      <a:pt x="8135" y="12130"/>
                    </a:lnTo>
                    <a:lnTo>
                      <a:pt x="8233" y="12130"/>
                    </a:lnTo>
                    <a:lnTo>
                      <a:pt x="8233" y="12130"/>
                    </a:lnTo>
                    <a:lnTo>
                      <a:pt x="8355" y="12130"/>
                    </a:lnTo>
                    <a:lnTo>
                      <a:pt x="8452" y="12105"/>
                    </a:lnTo>
                    <a:lnTo>
                      <a:pt x="8549" y="12057"/>
                    </a:lnTo>
                    <a:lnTo>
                      <a:pt x="8622" y="11984"/>
                    </a:lnTo>
                    <a:lnTo>
                      <a:pt x="8622" y="11984"/>
                    </a:lnTo>
                    <a:lnTo>
                      <a:pt x="8842" y="11716"/>
                    </a:lnTo>
                    <a:lnTo>
                      <a:pt x="9036" y="11423"/>
                    </a:lnTo>
                    <a:lnTo>
                      <a:pt x="9158" y="11131"/>
                    </a:lnTo>
                    <a:lnTo>
                      <a:pt x="9280" y="10814"/>
                    </a:lnTo>
                    <a:lnTo>
                      <a:pt x="9353" y="10498"/>
                    </a:lnTo>
                    <a:lnTo>
                      <a:pt x="9402" y="10181"/>
                    </a:lnTo>
                    <a:lnTo>
                      <a:pt x="9426" y="9889"/>
                    </a:lnTo>
                    <a:lnTo>
                      <a:pt x="9426" y="9597"/>
                    </a:lnTo>
                    <a:lnTo>
                      <a:pt x="9426" y="9597"/>
                    </a:lnTo>
                    <a:lnTo>
                      <a:pt x="9426" y="9280"/>
                    </a:lnTo>
                    <a:lnTo>
                      <a:pt x="9402" y="8964"/>
                    </a:lnTo>
                    <a:lnTo>
                      <a:pt x="9353" y="8647"/>
                    </a:lnTo>
                    <a:lnTo>
                      <a:pt x="9280" y="8330"/>
                    </a:lnTo>
                    <a:lnTo>
                      <a:pt x="9231" y="8038"/>
                    </a:lnTo>
                    <a:lnTo>
                      <a:pt x="9134" y="7746"/>
                    </a:lnTo>
                    <a:lnTo>
                      <a:pt x="9036" y="7502"/>
                    </a:lnTo>
                    <a:lnTo>
                      <a:pt x="8939" y="7259"/>
                    </a:lnTo>
                    <a:lnTo>
                      <a:pt x="12130" y="4093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494">
                <a:extLst>
                  <a:ext uri="{FF2B5EF4-FFF2-40B4-BE49-F238E27FC236}">
                    <a16:creationId xmlns:a16="http://schemas.microsoft.com/office/drawing/2014/main" id="{0551D70B-4457-48F5-81B9-3A38F6B661D9}"/>
                  </a:ext>
                </a:extLst>
              </p:cNvPr>
              <p:cNvSpPr/>
              <p:nvPr/>
            </p:nvSpPr>
            <p:spPr>
              <a:xfrm>
                <a:off x="2801675" y="1740825"/>
                <a:ext cx="49950" cy="49950"/>
              </a:xfrm>
              <a:custGeom>
                <a:avLst/>
                <a:gdLst/>
                <a:ahLst/>
                <a:cxnLst/>
                <a:rect l="0" t="0" r="0" b="0"/>
                <a:pathLst>
                  <a:path w="1998" h="1998" fill="none" extrusionOk="0">
                    <a:moveTo>
                      <a:pt x="1" y="1997"/>
                    </a:moveTo>
                    <a:lnTo>
                      <a:pt x="1998" y="0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2BD7EC-0D21-433C-A8B8-B34982C0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134" y="1463857"/>
            <a:ext cx="10334364" cy="4845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132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3066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/>
            </a:lvl1pPr>
            <a:lvl2pPr marL="128016" indent="0">
              <a:buNone/>
              <a:defRPr sz="2400" baseline="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88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39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CD2F29-FDCB-4CD4-A706-8477E063ED4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84218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6C8EDAC-3655-4870-AA43-44830ED94DF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55830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DFFB8E-9225-4B12-B4C6-960DAE3BDB9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364809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135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593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34620" y="1512985"/>
            <a:ext cx="5397689" cy="4796375"/>
          </a:xfrm>
        </p:spPr>
        <p:txBody>
          <a:bodyPr/>
          <a:lstStyle>
            <a:lvl1pPr marL="91440" indent="-91440">
              <a:buFontTx/>
              <a:buChar char=" "/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64809" y="1512984"/>
            <a:ext cx="5397689" cy="479637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45E9297-2ED3-49ED-918C-68275E6E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13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UW building">
            <a:extLst>
              <a:ext uri="{FF2B5EF4-FFF2-40B4-BE49-F238E27FC236}">
                <a16:creationId xmlns:a16="http://schemas.microsoft.com/office/drawing/2014/main" id="{8DB080C4-5F0D-47C3-B99E-D2AD3B91F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5" b="5565"/>
          <a:stretch/>
        </p:blipFill>
        <p:spPr bwMode="auto">
          <a:xfrm>
            <a:off x="3" y="0"/>
            <a:ext cx="12191997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82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99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4746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CB2A4-11AD-445D-9449-ECE97BF72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5881" y="3446573"/>
            <a:ext cx="5590283" cy="1014667"/>
          </a:xfrm>
        </p:spPr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Big Concept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E7B94-0CB0-48FD-9BA2-0BCEF75A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AD06E-4335-4633-8813-80DF36B7FB59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A529F-BA16-4C50-8761-34379098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38C27-C210-4D9C-AB83-9BF54E3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67791F-5EAB-433C-8512-E3D8B5FEA33C}"/>
              </a:ext>
            </a:extLst>
          </p:cNvPr>
          <p:cNvCxnSpPr/>
          <p:nvPr/>
        </p:nvCxnSpPr>
        <p:spPr>
          <a:xfrm>
            <a:off x="138752" y="1917510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FC5ADD-7CD5-4855-8137-142378EFA26D}"/>
              </a:ext>
            </a:extLst>
          </p:cNvPr>
          <p:cNvGrpSpPr/>
          <p:nvPr/>
        </p:nvGrpSpPr>
        <p:grpSpPr>
          <a:xfrm>
            <a:off x="4736398" y="555634"/>
            <a:ext cx="2723751" cy="2723751"/>
            <a:chOff x="4360460" y="449353"/>
            <a:chExt cx="3282287" cy="328228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61030CC-581E-4D1E-9ACA-A92F5BB6C0CB}"/>
                </a:ext>
              </a:extLst>
            </p:cNvPr>
            <p:cNvSpPr/>
            <p:nvPr userDrawn="1"/>
          </p:nvSpPr>
          <p:spPr>
            <a:xfrm>
              <a:off x="4360460" y="449353"/>
              <a:ext cx="3282287" cy="3282287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Shape 822">
              <a:extLst>
                <a:ext uri="{FF2B5EF4-FFF2-40B4-BE49-F238E27FC236}">
                  <a16:creationId xmlns:a16="http://schemas.microsoft.com/office/drawing/2014/main" id="{9662AC8F-8502-4CF6-87AC-2CB7EFEBC5CD}"/>
                </a:ext>
              </a:extLst>
            </p:cNvPr>
            <p:cNvGrpSpPr/>
            <p:nvPr userDrawn="1"/>
          </p:nvGrpSpPr>
          <p:grpSpPr>
            <a:xfrm>
              <a:off x="4868910" y="1003939"/>
              <a:ext cx="2265387" cy="2173113"/>
              <a:chOff x="5233525" y="4954450"/>
              <a:chExt cx="538275" cy="516350"/>
            </a:xfrm>
          </p:grpSpPr>
          <p:sp>
            <p:nvSpPr>
              <p:cNvPr id="8" name="Shape 823">
                <a:extLst>
                  <a:ext uri="{FF2B5EF4-FFF2-40B4-BE49-F238E27FC236}">
                    <a16:creationId xmlns:a16="http://schemas.microsoft.com/office/drawing/2014/main" id="{915C32CE-F54C-4A91-A795-5F6EE0E2C310}"/>
                  </a:ext>
                </a:extLst>
              </p:cNvPr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Shape 824">
                <a:extLst>
                  <a:ext uri="{FF2B5EF4-FFF2-40B4-BE49-F238E27FC236}">
                    <a16:creationId xmlns:a16="http://schemas.microsoft.com/office/drawing/2014/main" id="{25663F7D-C889-439B-A68E-97D8B29147A8}"/>
                  </a:ext>
                </a:extLst>
              </p:cNvPr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825">
                <a:extLst>
                  <a:ext uri="{FF2B5EF4-FFF2-40B4-BE49-F238E27FC236}">
                    <a16:creationId xmlns:a16="http://schemas.microsoft.com/office/drawing/2014/main" id="{5C225417-5386-4CF0-A050-D547324972FC}"/>
                  </a:ext>
                </a:extLst>
              </p:cNvPr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826">
                <a:extLst>
                  <a:ext uri="{FF2B5EF4-FFF2-40B4-BE49-F238E27FC236}">
                    <a16:creationId xmlns:a16="http://schemas.microsoft.com/office/drawing/2014/main" id="{F2B2177A-3C1C-4737-A983-B5086B44BAC9}"/>
                  </a:ext>
                </a:extLst>
              </p:cNvPr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827">
                <a:extLst>
                  <a:ext uri="{FF2B5EF4-FFF2-40B4-BE49-F238E27FC236}">
                    <a16:creationId xmlns:a16="http://schemas.microsoft.com/office/drawing/2014/main" id="{065E0883-FD56-4990-A3BA-7394FB6E3D9D}"/>
                  </a:ext>
                </a:extLst>
              </p:cNvPr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Shape 828">
                <a:extLst>
                  <a:ext uri="{FF2B5EF4-FFF2-40B4-BE49-F238E27FC236}">
                    <a16:creationId xmlns:a16="http://schemas.microsoft.com/office/drawing/2014/main" id="{C497A5ED-CCEE-4F09-A7B4-7079C57F1DC1}"/>
                  </a:ext>
                </a:extLst>
              </p:cNvPr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0" t="0" r="0" b="0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Shape 829">
                <a:extLst>
                  <a:ext uri="{FF2B5EF4-FFF2-40B4-BE49-F238E27FC236}">
                    <a16:creationId xmlns:a16="http://schemas.microsoft.com/office/drawing/2014/main" id="{D8CBE5C1-1916-4EF1-B9E9-DC5E58DE62C4}"/>
                  </a:ext>
                </a:extLst>
              </p:cNvPr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0" t="0" r="0" b="0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Shape 830">
                <a:extLst>
                  <a:ext uri="{FF2B5EF4-FFF2-40B4-BE49-F238E27FC236}">
                    <a16:creationId xmlns:a16="http://schemas.microsoft.com/office/drawing/2014/main" id="{BB37530B-08B3-4205-8A08-E876EE3F9FBE}"/>
                  </a:ext>
                </a:extLst>
              </p:cNvPr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0" t="0" r="0" b="0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Shape 831">
                <a:extLst>
                  <a:ext uri="{FF2B5EF4-FFF2-40B4-BE49-F238E27FC236}">
                    <a16:creationId xmlns:a16="http://schemas.microsoft.com/office/drawing/2014/main" id="{14DEB002-C856-4D51-9E3F-42951B8C7A10}"/>
                  </a:ext>
                </a:extLst>
              </p:cNvPr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0" t="0" r="0" b="0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Shape 832">
                <a:extLst>
                  <a:ext uri="{FF2B5EF4-FFF2-40B4-BE49-F238E27FC236}">
                    <a16:creationId xmlns:a16="http://schemas.microsoft.com/office/drawing/2014/main" id="{5B5D5E96-C594-4AB6-9DF5-2ED8F56CCF52}"/>
                  </a:ext>
                </a:extLst>
              </p:cNvPr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0" t="0" r="0" b="0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Shape 833">
                <a:extLst>
                  <a:ext uri="{FF2B5EF4-FFF2-40B4-BE49-F238E27FC236}">
                    <a16:creationId xmlns:a16="http://schemas.microsoft.com/office/drawing/2014/main" id="{3FC3F998-CA08-40F4-81A5-CEC994EBBF42}"/>
                  </a:ext>
                </a:extLst>
              </p:cNvPr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0" t="0" r="0" b="0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C05CDBC-229D-45E2-B2F9-9037D7DF9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880" y="4628428"/>
            <a:ext cx="5590283" cy="1463040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12236-1A32-4FE2-AB5A-F8F998D835F3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32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40" y="1463857"/>
            <a:ext cx="11187258" cy="48455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240" y="6544402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C6CAD06E-4335-4633-8813-80DF36B7FB59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742" y="6544402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44402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79813AFE-B506-443B-BFCB-2472625F675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29491" y="172390"/>
            <a:ext cx="0" cy="1196439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77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none" spc="100" baseline="0">
          <a:solidFill>
            <a:schemeClr val="tx1">
              <a:lumMod val="95000"/>
              <a:lumOff val="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128016" indent="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None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9EB2D-BC4C-4163-842A-C87F0A8F28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Mid-Quarter 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0AE103-1662-4039-B63C-20ABECF9A1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CSE 421 Winter 2023</a:t>
            </a:r>
          </a:p>
          <a:p>
            <a:r>
              <a:rPr lang="en-US" dirty="0"/>
              <a:t>Lecture 16</a:t>
            </a:r>
          </a:p>
        </p:txBody>
      </p:sp>
    </p:spTree>
    <p:extLst>
      <p:ext uri="{BB962C8B-B14F-4D97-AF65-F5344CB8AC3E}">
        <p14:creationId xmlns:p14="http://schemas.microsoft.com/office/powerpoint/2010/main" val="2417767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6C871-F074-49A6-8327-C69DBBDC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have we seen so far?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2DF54-11D2-4417-9C2A-05AB6A9CC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Stable Matchings</a:t>
            </a:r>
          </a:p>
          <a:p>
            <a:r>
              <a:rPr lang="en-US" dirty="0"/>
              <a:t>Graph Search</a:t>
            </a:r>
          </a:p>
          <a:p>
            <a:pPr lvl="1"/>
            <a:r>
              <a:rPr lang="en-US" dirty="0"/>
              <a:t>BFS/DFS</a:t>
            </a:r>
          </a:p>
          <a:p>
            <a:pPr lvl="1"/>
            <a:r>
              <a:rPr lang="en-US" dirty="0"/>
              <a:t>Graph modeling</a:t>
            </a:r>
          </a:p>
          <a:p>
            <a:r>
              <a:rPr lang="en-US" dirty="0"/>
              <a:t>Greedy Algorithms</a:t>
            </a:r>
          </a:p>
          <a:p>
            <a:r>
              <a:rPr lang="en-US" dirty="0"/>
              <a:t>Divide and Conquer</a:t>
            </a:r>
          </a:p>
          <a:p>
            <a:r>
              <a:rPr lang="en-US" dirty="0"/>
              <a:t>Dynamic Programming</a:t>
            </a:r>
          </a:p>
        </p:txBody>
      </p:sp>
    </p:spTree>
    <p:extLst>
      <p:ext uri="{BB962C8B-B14F-4D97-AF65-F5344CB8AC3E}">
        <p14:creationId xmlns:p14="http://schemas.microsoft.com/office/powerpoint/2010/main" val="3779732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30888-0D86-4DB9-B9B5-8CB277627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Stable Matchings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36CAE-40FE-4BCF-BEA6-08BDE3C3A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Modeling matters! </a:t>
            </a:r>
          </a:p>
          <a:p>
            <a:pPr lvl="1"/>
            <a:r>
              <a:rPr lang="en-US" dirty="0"/>
              <a:t>It’s better to be a proposer than a chooser!</a:t>
            </a:r>
          </a:p>
          <a:p>
            <a:r>
              <a:rPr lang="en-US" dirty="0"/>
              <a:t>Algorithms can be used to prove ‘non-computational’ facts</a:t>
            </a:r>
          </a:p>
          <a:p>
            <a:pPr lvl="1"/>
            <a:r>
              <a:rPr lang="en-US" dirty="0"/>
              <a:t>Stable Matchings always exist is easiest to prove by saying “here’s how to find one.”</a:t>
            </a:r>
          </a:p>
          <a:p>
            <a:r>
              <a:rPr lang="en-US" dirty="0"/>
              <a:t>Reductions</a:t>
            </a:r>
          </a:p>
          <a:p>
            <a:pPr lvl="1"/>
            <a:r>
              <a:rPr lang="en-US" dirty="0"/>
              <a:t>Sometimes there’s a clever way to use an existing library (we’ll need these a lot later in the quarter).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48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BD9CF-A411-4E0B-B00D-38E4198E8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0D56A-89C9-4E50-A6E5-2A74CD828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BFS and DFS search through a graph differently</a:t>
            </a:r>
          </a:p>
          <a:p>
            <a:pPr lvl="1"/>
            <a:r>
              <a:rPr lang="en-US" dirty="0"/>
              <a:t>So you can adapt them to solve different problems!</a:t>
            </a:r>
          </a:p>
          <a:p>
            <a:r>
              <a:rPr lang="en-US" dirty="0"/>
              <a:t>Use libraries</a:t>
            </a:r>
          </a:p>
          <a:p>
            <a:r>
              <a:rPr lang="en-US" dirty="0"/>
              <a:t>Finding SCCs and Topological sorting are “almost free” preprocessing</a:t>
            </a:r>
          </a:p>
          <a:p>
            <a:r>
              <a:rPr lang="en-US" dirty="0"/>
              <a:t>2-Coloring can be performed in linear time.</a:t>
            </a:r>
          </a:p>
        </p:txBody>
      </p:sp>
    </p:spTree>
    <p:extLst>
      <p:ext uri="{BB962C8B-B14F-4D97-AF65-F5344CB8AC3E}">
        <p14:creationId xmlns:p14="http://schemas.microsoft.com/office/powerpoint/2010/main" val="2603173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78BBB-97ED-4768-99BF-24ED88F18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B114A-9F1F-49E8-A3C2-767546614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is easy; proofs are hard.</a:t>
            </a:r>
          </a:p>
          <a:p>
            <a:r>
              <a:rPr lang="en-US" dirty="0"/>
              <a:t>Generating examples is </a:t>
            </a:r>
            <a:r>
              <a:rPr lang="en-US" b="1" dirty="0"/>
              <a:t>extremely </a:t>
            </a:r>
            <a:r>
              <a:rPr lang="en-US" dirty="0"/>
              <a:t>important.</a:t>
            </a:r>
          </a:p>
          <a:p>
            <a:endParaRPr lang="en-US" b="1" dirty="0"/>
          </a:p>
          <a:p>
            <a:r>
              <a:rPr lang="en-US" dirty="0"/>
              <a:t>To frame your thinking for proofs</a:t>
            </a:r>
          </a:p>
          <a:p>
            <a:pPr lvl="1"/>
            <a:r>
              <a:rPr lang="en-US" dirty="0"/>
              <a:t>Greedy stays ahead</a:t>
            </a:r>
          </a:p>
          <a:p>
            <a:pPr lvl="1"/>
            <a:r>
              <a:rPr lang="en-US" dirty="0"/>
              <a:t>Exchange argument</a:t>
            </a:r>
          </a:p>
          <a:p>
            <a:pPr lvl="1"/>
            <a:r>
              <a:rPr lang="en-US" dirty="0"/>
              <a:t>Structural result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332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618AF-575F-473C-AABD-AEB33B70B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 and Conquer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4B805-BD73-4498-B87F-C75A09C29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Trust the recursion.</a:t>
            </a:r>
          </a:p>
          <a:p>
            <a:r>
              <a:rPr lang="en-US" dirty="0"/>
              <a:t>Don’t be afraid to change what the recursive call gives you!</a:t>
            </a:r>
          </a:p>
          <a:p>
            <a:pPr lvl="1"/>
            <a:r>
              <a:rPr lang="en-US" dirty="0"/>
              <a:t>Add extra parameters!</a:t>
            </a:r>
          </a:p>
          <a:p>
            <a:r>
              <a:rPr lang="en-US" dirty="0"/>
              <a:t>State in English what the recursive call gives you.</a:t>
            </a:r>
          </a:p>
          <a:p>
            <a:endParaRPr lang="en-US" dirty="0"/>
          </a:p>
          <a:p>
            <a:r>
              <a:rPr lang="en-US" dirty="0"/>
              <a:t>In your “combine” step, make sure you’re beating baseline!</a:t>
            </a:r>
          </a:p>
        </p:txBody>
      </p:sp>
    </p:spTree>
    <p:extLst>
      <p:ext uri="{BB962C8B-B14F-4D97-AF65-F5344CB8AC3E}">
        <p14:creationId xmlns:p14="http://schemas.microsoft.com/office/powerpoint/2010/main" val="2256976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9BAFD-A37C-4001-8BFD-FDA9052AA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C577B-EA87-4E23-A3D2-307CF7B0D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 on solving the problem recursively; everything else is (mostly) formulaic once you’ve done that.</a:t>
            </a:r>
          </a:p>
          <a:p>
            <a:r>
              <a:rPr lang="en-US" dirty="0"/>
              <a:t>Write exactly the problem you’re solving in English.</a:t>
            </a:r>
          </a:p>
          <a:p>
            <a:r>
              <a:rPr lang="en-US" dirty="0"/>
              <a:t>It’s better to get down a “guess” at the problem and then see where you get stuck.</a:t>
            </a:r>
          </a:p>
          <a:p>
            <a:pPr lvl="1"/>
            <a:r>
              <a:rPr lang="en-US" dirty="0"/>
              <a:t>Don’t be afraid to add a second recurrence or extra parameters.</a:t>
            </a:r>
          </a:p>
          <a:p>
            <a:r>
              <a:rPr lang="en-US" dirty="0"/>
              <a:t>Don’t try to cleverly figure out which option is best. Try them all.</a:t>
            </a:r>
          </a:p>
          <a:p>
            <a:pPr lvl="1"/>
            <a:r>
              <a:rPr lang="en-US" dirty="0"/>
              <a:t>The magic of recursion tells you which is best for a particular situation.</a:t>
            </a:r>
          </a:p>
        </p:txBody>
      </p:sp>
    </p:spTree>
    <p:extLst>
      <p:ext uri="{BB962C8B-B14F-4D97-AF65-F5344CB8AC3E}">
        <p14:creationId xmlns:p14="http://schemas.microsoft.com/office/powerpoint/2010/main" val="2662962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67BFE-2DBE-40B2-AC14-2CF6225DC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Approach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E7FFC-0558-488C-96CD-40A161CD1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section, we’ve made you follow these steps:</a:t>
            </a:r>
          </a:p>
          <a:p>
            <a:r>
              <a:rPr lang="en-US" dirty="0"/>
              <a:t>1. Read the problem carefully (make sure you know what problem you’re actually solving)</a:t>
            </a:r>
          </a:p>
          <a:p>
            <a:r>
              <a:rPr lang="en-US" dirty="0"/>
              <a:t>2. Make some sample inputs/outputs</a:t>
            </a:r>
          </a:p>
          <a:p>
            <a:r>
              <a:rPr lang="en-US" dirty="0"/>
              <a:t>3. Set a “baseline.”</a:t>
            </a:r>
          </a:p>
          <a:p>
            <a:r>
              <a:rPr lang="en-US" dirty="0"/>
              <a:t>4. Then try to generate the algorithm.</a:t>
            </a:r>
          </a:p>
          <a:p>
            <a:endParaRPr lang="en-US" dirty="0"/>
          </a:p>
          <a:p>
            <a:r>
              <a:rPr lang="en-US" dirty="0"/>
              <a:t>It’s hard to take the time to do these in an exam, but at least make sure you do #1. Solving the wrong problem is not good for test-taking.</a:t>
            </a:r>
          </a:p>
        </p:txBody>
      </p:sp>
    </p:spTree>
    <p:extLst>
      <p:ext uri="{BB962C8B-B14F-4D97-AF65-F5344CB8AC3E}">
        <p14:creationId xmlns:p14="http://schemas.microsoft.com/office/powerpoint/2010/main" val="18911021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with UW color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A48DD3"/>
      </a:accent2>
      <a:accent3>
        <a:srgbClr val="4C3282"/>
      </a:accent3>
      <a:accent4>
        <a:srgbClr val="B6A479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421_template" id="{0AF0A8A9-7F39-41DA-972F-DEAE30835CC0}" vid="{8B8D5951-6C5B-48A6-B2D4-DF996F70E1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421_template</Template>
  <TotalTime>191</TotalTime>
  <Words>390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Segoe UI</vt:lpstr>
      <vt:lpstr>Segoe UI Light</vt:lpstr>
      <vt:lpstr>Segoe UI Semilight</vt:lpstr>
      <vt:lpstr>Tw Cen MT</vt:lpstr>
      <vt:lpstr>Wingdings 3</vt:lpstr>
      <vt:lpstr>Integral</vt:lpstr>
      <vt:lpstr> Mid-Quarter Summary</vt:lpstr>
      <vt:lpstr>What have we seen so far?</vt:lpstr>
      <vt:lpstr>Stable Matchings</vt:lpstr>
      <vt:lpstr>Graph Search</vt:lpstr>
      <vt:lpstr>Greedy</vt:lpstr>
      <vt:lpstr>Divide and Conquer</vt:lpstr>
      <vt:lpstr>Dynamic Programming</vt:lpstr>
      <vt:lpstr>How To Approach Problems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rtweber2</dc:creator>
  <cp:lastModifiedBy>rtweber2</cp:lastModifiedBy>
  <cp:revision>10</cp:revision>
  <cp:lastPrinted>2022-11-04T19:05:26Z</cp:lastPrinted>
  <dcterms:created xsi:type="dcterms:W3CDTF">2022-11-01T21:44:24Z</dcterms:created>
  <dcterms:modified xsi:type="dcterms:W3CDTF">2023-02-08T20:41:41Z</dcterms:modified>
</cp:coreProperties>
</file>