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3"/>
  </p:notesMasterIdLst>
  <p:sldIdLst>
    <p:sldId id="256" r:id="rId2"/>
    <p:sldId id="257" r:id="rId3"/>
    <p:sldId id="371" r:id="rId4"/>
    <p:sldId id="372" r:id="rId5"/>
    <p:sldId id="373" r:id="rId6"/>
    <p:sldId id="374" r:id="rId7"/>
    <p:sldId id="375" r:id="rId8"/>
    <p:sldId id="376" r:id="rId9"/>
    <p:sldId id="377" r:id="rId10"/>
    <p:sldId id="393" r:id="rId11"/>
    <p:sldId id="392" r:id="rId12"/>
    <p:sldId id="258" r:id="rId13"/>
    <p:sldId id="291" r:id="rId14"/>
    <p:sldId id="259" r:id="rId15"/>
    <p:sldId id="260" r:id="rId16"/>
    <p:sldId id="261" r:id="rId17"/>
    <p:sldId id="262" r:id="rId18"/>
    <p:sldId id="350" r:id="rId19"/>
    <p:sldId id="263" r:id="rId20"/>
    <p:sldId id="264" r:id="rId21"/>
    <p:sldId id="266" r:id="rId22"/>
    <p:sldId id="265" r:id="rId23"/>
    <p:sldId id="292" r:id="rId24"/>
    <p:sldId id="273" r:id="rId25"/>
    <p:sldId id="268" r:id="rId26"/>
    <p:sldId id="269" r:id="rId27"/>
    <p:sldId id="274" r:id="rId28"/>
    <p:sldId id="275" r:id="rId29"/>
    <p:sldId id="276" r:id="rId30"/>
    <p:sldId id="277" r:id="rId31"/>
    <p:sldId id="278" r:id="rId32"/>
    <p:sldId id="279" r:id="rId33"/>
    <p:sldId id="280" r:id="rId34"/>
    <p:sldId id="281" r:id="rId35"/>
    <p:sldId id="282" r:id="rId36"/>
    <p:sldId id="283" r:id="rId37"/>
    <p:sldId id="271" r:id="rId38"/>
    <p:sldId id="284" r:id="rId39"/>
    <p:sldId id="294" r:id="rId40"/>
    <p:sldId id="348" r:id="rId41"/>
    <p:sldId id="332" r:id="rId42"/>
    <p:sldId id="296" r:id="rId43"/>
    <p:sldId id="290" r:id="rId44"/>
    <p:sldId id="295" r:id="rId45"/>
    <p:sldId id="351" r:id="rId46"/>
    <p:sldId id="272" r:id="rId47"/>
    <p:sldId id="286" r:id="rId48"/>
    <p:sldId id="349" r:id="rId49"/>
    <p:sldId id="288" r:id="rId50"/>
    <p:sldId id="289" r:id="rId51"/>
    <p:sldId id="352" r:id="rId5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94660"/>
  </p:normalViewPr>
  <p:slideViewPr>
    <p:cSldViewPr snapToGrid="0">
      <p:cViewPr varScale="1">
        <p:scale>
          <a:sx n="145" d="100"/>
          <a:sy n="145" d="100"/>
        </p:scale>
        <p:origin x="822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EC49D-204B-46B2-BC77-3A736FE70E73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2CB95-37E5-4F8A-8848-A261E0624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506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 that if v’s distance doesn’t change then we don’t need to check (</a:t>
            </a:r>
            <a:r>
              <a:rPr lang="en-US" dirty="0" err="1"/>
              <a:t>v,w</a:t>
            </a:r>
            <a:r>
              <a:rPr lang="en-US" dirty="0"/>
              <a:t>) for any w. Some other clever ideas on Wikipedia.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C2CB95-37E5-4F8A-8848-A261E0624D6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423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58260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CB2A4-11AD-445D-9449-ECE97BF726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315881" y="3446573"/>
            <a:ext cx="5590283" cy="1014667"/>
          </a:xfrm>
        </p:spPr>
        <p:txBody>
          <a:bodyPr/>
          <a:lstStyle>
            <a:lvl1pPr algn="ctr">
              <a:defRPr cap="none" baseline="0"/>
            </a:lvl1pPr>
          </a:lstStyle>
          <a:p>
            <a:r>
              <a:rPr lang="en-US" dirty="0"/>
              <a:t>Big Concept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5E7B94-0CB0-48FD-9BA2-0BCEF75A76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BA529F-BA16-4C50-8761-34379098B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838C27-C210-4D9C-AB83-9BF54E329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067791F-5EAB-433C-8512-E3D8B5FEA33C}"/>
              </a:ext>
            </a:extLst>
          </p:cNvPr>
          <p:cNvCxnSpPr/>
          <p:nvPr/>
        </p:nvCxnSpPr>
        <p:spPr>
          <a:xfrm>
            <a:off x="138752" y="1917510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9FC5ADD-7CD5-4855-8137-142378EFA26D}"/>
              </a:ext>
            </a:extLst>
          </p:cNvPr>
          <p:cNvGrpSpPr/>
          <p:nvPr/>
        </p:nvGrpSpPr>
        <p:grpSpPr>
          <a:xfrm>
            <a:off x="4736398" y="555634"/>
            <a:ext cx="2723751" cy="2723751"/>
            <a:chOff x="4360460" y="449353"/>
            <a:chExt cx="3282287" cy="3282287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61030CC-581E-4D1E-9ACA-A92F5BB6C0CB}"/>
                </a:ext>
              </a:extLst>
            </p:cNvPr>
            <p:cNvSpPr/>
            <p:nvPr userDrawn="1"/>
          </p:nvSpPr>
          <p:spPr>
            <a:xfrm>
              <a:off x="4360460" y="449353"/>
              <a:ext cx="3282287" cy="3282287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" name="Shape 822">
              <a:extLst>
                <a:ext uri="{FF2B5EF4-FFF2-40B4-BE49-F238E27FC236}">
                  <a16:creationId xmlns:a16="http://schemas.microsoft.com/office/drawing/2014/main" id="{9662AC8F-8502-4CF6-87AC-2CB7EFEBC5CD}"/>
                </a:ext>
              </a:extLst>
            </p:cNvPr>
            <p:cNvGrpSpPr/>
            <p:nvPr userDrawn="1"/>
          </p:nvGrpSpPr>
          <p:grpSpPr>
            <a:xfrm>
              <a:off x="4868910" y="1003939"/>
              <a:ext cx="2265387" cy="2173113"/>
              <a:chOff x="5233525" y="4954450"/>
              <a:chExt cx="538275" cy="516350"/>
            </a:xfrm>
          </p:grpSpPr>
          <p:sp>
            <p:nvSpPr>
              <p:cNvPr id="8" name="Shape 823">
                <a:extLst>
                  <a:ext uri="{FF2B5EF4-FFF2-40B4-BE49-F238E27FC236}">
                    <a16:creationId xmlns:a16="http://schemas.microsoft.com/office/drawing/2014/main" id="{915C32CE-F54C-4A91-A795-5F6EE0E2C310}"/>
                  </a:ext>
                </a:extLst>
              </p:cNvPr>
              <p:cNvSpPr/>
              <p:nvPr/>
            </p:nvSpPr>
            <p:spPr>
              <a:xfrm>
                <a:off x="5637825" y="4954450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1023" y="3410"/>
                    </a:moveTo>
                    <a:lnTo>
                      <a:pt x="1023" y="3410"/>
                    </a:lnTo>
                    <a:lnTo>
                      <a:pt x="1193" y="3483"/>
                    </a:lnTo>
                    <a:lnTo>
                      <a:pt x="1388" y="3532"/>
                    </a:lnTo>
                    <a:lnTo>
                      <a:pt x="1583" y="3556"/>
                    </a:lnTo>
                    <a:lnTo>
                      <a:pt x="1778" y="3581"/>
                    </a:lnTo>
                    <a:lnTo>
                      <a:pt x="1778" y="3581"/>
                    </a:lnTo>
                    <a:lnTo>
                      <a:pt x="1973" y="3556"/>
                    </a:lnTo>
                    <a:lnTo>
                      <a:pt x="2143" y="3532"/>
                    </a:lnTo>
                    <a:lnTo>
                      <a:pt x="2314" y="3508"/>
                    </a:lnTo>
                    <a:lnTo>
                      <a:pt x="2484" y="3435"/>
                    </a:lnTo>
                    <a:lnTo>
                      <a:pt x="2630" y="3361"/>
                    </a:lnTo>
                    <a:lnTo>
                      <a:pt x="2776" y="3264"/>
                    </a:lnTo>
                    <a:lnTo>
                      <a:pt x="2923" y="3167"/>
                    </a:lnTo>
                    <a:lnTo>
                      <a:pt x="3044" y="3045"/>
                    </a:lnTo>
                    <a:lnTo>
                      <a:pt x="3166" y="2923"/>
                    </a:lnTo>
                    <a:lnTo>
                      <a:pt x="3264" y="2801"/>
                    </a:lnTo>
                    <a:lnTo>
                      <a:pt x="3361" y="2631"/>
                    </a:lnTo>
                    <a:lnTo>
                      <a:pt x="3434" y="2485"/>
                    </a:lnTo>
                    <a:lnTo>
                      <a:pt x="3483" y="2314"/>
                    </a:lnTo>
                    <a:lnTo>
                      <a:pt x="3531" y="2144"/>
                    </a:lnTo>
                    <a:lnTo>
                      <a:pt x="3556" y="1973"/>
                    </a:lnTo>
                    <a:lnTo>
                      <a:pt x="3580" y="1803"/>
                    </a:lnTo>
                    <a:lnTo>
                      <a:pt x="3580" y="1803"/>
                    </a:lnTo>
                    <a:lnTo>
                      <a:pt x="3556" y="1608"/>
                    </a:lnTo>
                    <a:lnTo>
                      <a:pt x="3531" y="1437"/>
                    </a:lnTo>
                    <a:lnTo>
                      <a:pt x="3483" y="1267"/>
                    </a:lnTo>
                    <a:lnTo>
                      <a:pt x="3434" y="1096"/>
                    </a:lnTo>
                    <a:lnTo>
                      <a:pt x="3361" y="950"/>
                    </a:lnTo>
                    <a:lnTo>
                      <a:pt x="3264" y="804"/>
                    </a:lnTo>
                    <a:lnTo>
                      <a:pt x="3166" y="658"/>
                    </a:lnTo>
                    <a:lnTo>
                      <a:pt x="3044" y="536"/>
                    </a:lnTo>
                    <a:lnTo>
                      <a:pt x="2923" y="414"/>
                    </a:lnTo>
                    <a:lnTo>
                      <a:pt x="2776" y="317"/>
                    </a:lnTo>
                    <a:lnTo>
                      <a:pt x="2630" y="220"/>
                    </a:lnTo>
                    <a:lnTo>
                      <a:pt x="2484" y="147"/>
                    </a:lnTo>
                    <a:lnTo>
                      <a:pt x="2314" y="98"/>
                    </a:lnTo>
                    <a:lnTo>
                      <a:pt x="2143" y="49"/>
                    </a:lnTo>
                    <a:lnTo>
                      <a:pt x="1973" y="25"/>
                    </a:lnTo>
                    <a:lnTo>
                      <a:pt x="1778" y="0"/>
                    </a:lnTo>
                    <a:lnTo>
                      <a:pt x="1778" y="0"/>
                    </a:lnTo>
                    <a:lnTo>
                      <a:pt x="1607" y="25"/>
                    </a:lnTo>
                    <a:lnTo>
                      <a:pt x="1437" y="49"/>
                    </a:lnTo>
                    <a:lnTo>
                      <a:pt x="1266" y="98"/>
                    </a:lnTo>
                    <a:lnTo>
                      <a:pt x="1096" y="147"/>
                    </a:lnTo>
                    <a:lnTo>
                      <a:pt x="925" y="220"/>
                    </a:lnTo>
                    <a:lnTo>
                      <a:pt x="779" y="317"/>
                    </a:lnTo>
                    <a:lnTo>
                      <a:pt x="658" y="414"/>
                    </a:lnTo>
                    <a:lnTo>
                      <a:pt x="536" y="536"/>
                    </a:lnTo>
                    <a:lnTo>
                      <a:pt x="414" y="658"/>
                    </a:lnTo>
                    <a:lnTo>
                      <a:pt x="317" y="804"/>
                    </a:lnTo>
                    <a:lnTo>
                      <a:pt x="219" y="950"/>
                    </a:lnTo>
                    <a:lnTo>
                      <a:pt x="146" y="1096"/>
                    </a:lnTo>
                    <a:lnTo>
                      <a:pt x="73" y="1267"/>
                    </a:lnTo>
                    <a:lnTo>
                      <a:pt x="49" y="1437"/>
                    </a:lnTo>
                    <a:lnTo>
                      <a:pt x="24" y="1608"/>
                    </a:lnTo>
                    <a:lnTo>
                      <a:pt x="0" y="1803"/>
                    </a:lnTo>
                    <a:lnTo>
                      <a:pt x="0" y="1803"/>
                    </a:lnTo>
                    <a:lnTo>
                      <a:pt x="24" y="2071"/>
                    </a:lnTo>
                    <a:lnTo>
                      <a:pt x="97" y="2339"/>
                    </a:lnTo>
                    <a:lnTo>
                      <a:pt x="195" y="2582"/>
                    </a:lnTo>
                    <a:lnTo>
                      <a:pt x="317" y="280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" name="Shape 824">
                <a:extLst>
                  <a:ext uri="{FF2B5EF4-FFF2-40B4-BE49-F238E27FC236}">
                    <a16:creationId xmlns:a16="http://schemas.microsoft.com/office/drawing/2014/main" id="{25663F7D-C889-439B-A68E-97D8B29147A8}"/>
                  </a:ext>
                </a:extLst>
              </p:cNvPr>
              <p:cNvSpPr/>
              <p:nvPr/>
            </p:nvSpPr>
            <p:spPr>
              <a:xfrm>
                <a:off x="5323025" y="4980625"/>
                <a:ext cx="88925" cy="889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57" fill="none" extrusionOk="0">
                    <a:moveTo>
                      <a:pt x="3191" y="2850"/>
                    </a:moveTo>
                    <a:lnTo>
                      <a:pt x="3191" y="2850"/>
                    </a:lnTo>
                    <a:lnTo>
                      <a:pt x="3313" y="2680"/>
                    </a:lnTo>
                    <a:lnTo>
                      <a:pt x="3410" y="2509"/>
                    </a:lnTo>
                    <a:lnTo>
                      <a:pt x="3483" y="2314"/>
                    </a:lnTo>
                    <a:lnTo>
                      <a:pt x="3532" y="2095"/>
                    </a:lnTo>
                    <a:lnTo>
                      <a:pt x="3532" y="2095"/>
                    </a:lnTo>
                    <a:lnTo>
                      <a:pt x="3556" y="1925"/>
                    </a:lnTo>
                    <a:lnTo>
                      <a:pt x="3556" y="1730"/>
                    </a:lnTo>
                    <a:lnTo>
                      <a:pt x="3556" y="1559"/>
                    </a:lnTo>
                    <a:lnTo>
                      <a:pt x="3508" y="1389"/>
                    </a:lnTo>
                    <a:lnTo>
                      <a:pt x="3459" y="1218"/>
                    </a:lnTo>
                    <a:lnTo>
                      <a:pt x="3410" y="1072"/>
                    </a:lnTo>
                    <a:lnTo>
                      <a:pt x="3337" y="902"/>
                    </a:lnTo>
                    <a:lnTo>
                      <a:pt x="3240" y="756"/>
                    </a:lnTo>
                    <a:lnTo>
                      <a:pt x="3142" y="634"/>
                    </a:lnTo>
                    <a:lnTo>
                      <a:pt x="3021" y="512"/>
                    </a:lnTo>
                    <a:lnTo>
                      <a:pt x="2899" y="390"/>
                    </a:lnTo>
                    <a:lnTo>
                      <a:pt x="2753" y="293"/>
                    </a:lnTo>
                    <a:lnTo>
                      <a:pt x="2606" y="196"/>
                    </a:lnTo>
                    <a:lnTo>
                      <a:pt x="2436" y="122"/>
                    </a:lnTo>
                    <a:lnTo>
                      <a:pt x="2266" y="74"/>
                    </a:lnTo>
                    <a:lnTo>
                      <a:pt x="2095" y="25"/>
                    </a:lnTo>
                    <a:lnTo>
                      <a:pt x="2095" y="25"/>
                    </a:lnTo>
                    <a:lnTo>
                      <a:pt x="1925" y="1"/>
                    </a:lnTo>
                    <a:lnTo>
                      <a:pt x="1730" y="1"/>
                    </a:lnTo>
                    <a:lnTo>
                      <a:pt x="1559" y="1"/>
                    </a:lnTo>
                    <a:lnTo>
                      <a:pt x="1389" y="25"/>
                    </a:lnTo>
                    <a:lnTo>
                      <a:pt x="1218" y="74"/>
                    </a:lnTo>
                    <a:lnTo>
                      <a:pt x="1072" y="147"/>
                    </a:lnTo>
                    <a:lnTo>
                      <a:pt x="902" y="220"/>
                    </a:lnTo>
                    <a:lnTo>
                      <a:pt x="756" y="317"/>
                    </a:lnTo>
                    <a:lnTo>
                      <a:pt x="634" y="415"/>
                    </a:lnTo>
                    <a:lnTo>
                      <a:pt x="512" y="537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1"/>
                    </a:lnTo>
                    <a:lnTo>
                      <a:pt x="122" y="1097"/>
                    </a:lnTo>
                    <a:lnTo>
                      <a:pt x="74" y="1267"/>
                    </a:lnTo>
                    <a:lnTo>
                      <a:pt x="25" y="1462"/>
                    </a:lnTo>
                    <a:lnTo>
                      <a:pt x="25" y="1462"/>
                    </a:lnTo>
                    <a:lnTo>
                      <a:pt x="1" y="1633"/>
                    </a:lnTo>
                    <a:lnTo>
                      <a:pt x="1" y="1803"/>
                    </a:lnTo>
                    <a:lnTo>
                      <a:pt x="1" y="1998"/>
                    </a:lnTo>
                    <a:lnTo>
                      <a:pt x="25" y="2168"/>
                    </a:lnTo>
                    <a:lnTo>
                      <a:pt x="74" y="2339"/>
                    </a:lnTo>
                    <a:lnTo>
                      <a:pt x="147" y="2485"/>
                    </a:lnTo>
                    <a:lnTo>
                      <a:pt x="220" y="2655"/>
                    </a:lnTo>
                    <a:lnTo>
                      <a:pt x="317" y="2777"/>
                    </a:lnTo>
                    <a:lnTo>
                      <a:pt x="415" y="2923"/>
                    </a:lnTo>
                    <a:lnTo>
                      <a:pt x="536" y="3045"/>
                    </a:lnTo>
                    <a:lnTo>
                      <a:pt x="658" y="3167"/>
                    </a:lnTo>
                    <a:lnTo>
                      <a:pt x="804" y="3264"/>
                    </a:lnTo>
                    <a:lnTo>
                      <a:pt x="950" y="3362"/>
                    </a:lnTo>
                    <a:lnTo>
                      <a:pt x="1096" y="3435"/>
                    </a:lnTo>
                    <a:lnTo>
                      <a:pt x="1267" y="3483"/>
                    </a:lnTo>
                    <a:lnTo>
                      <a:pt x="1462" y="3532"/>
                    </a:lnTo>
                    <a:lnTo>
                      <a:pt x="1462" y="3532"/>
                    </a:lnTo>
                    <a:lnTo>
                      <a:pt x="1705" y="3557"/>
                    </a:lnTo>
                    <a:lnTo>
                      <a:pt x="1973" y="3557"/>
                    </a:lnTo>
                    <a:lnTo>
                      <a:pt x="2217" y="3508"/>
                    </a:lnTo>
                    <a:lnTo>
                      <a:pt x="2460" y="3435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825">
                <a:extLst>
                  <a:ext uri="{FF2B5EF4-FFF2-40B4-BE49-F238E27FC236}">
                    <a16:creationId xmlns:a16="http://schemas.microsoft.com/office/drawing/2014/main" id="{5C225417-5386-4CF0-A050-D547324972FC}"/>
                  </a:ext>
                </a:extLst>
              </p:cNvPr>
              <p:cNvSpPr/>
              <p:nvPr/>
            </p:nvSpPr>
            <p:spPr>
              <a:xfrm>
                <a:off x="5233525" y="5255225"/>
                <a:ext cx="895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81" h="3581" fill="none" extrusionOk="0">
                    <a:moveTo>
                      <a:pt x="3215" y="707"/>
                    </a:moveTo>
                    <a:lnTo>
                      <a:pt x="3215" y="707"/>
                    </a:lnTo>
                    <a:lnTo>
                      <a:pt x="3093" y="585"/>
                    </a:lnTo>
                    <a:lnTo>
                      <a:pt x="2972" y="464"/>
                    </a:lnTo>
                    <a:lnTo>
                      <a:pt x="2850" y="342"/>
                    </a:lnTo>
                    <a:lnTo>
                      <a:pt x="2679" y="244"/>
                    </a:lnTo>
                    <a:lnTo>
                      <a:pt x="2679" y="244"/>
                    </a:lnTo>
                    <a:lnTo>
                      <a:pt x="2533" y="171"/>
                    </a:lnTo>
                    <a:lnTo>
                      <a:pt x="2363" y="98"/>
                    </a:lnTo>
                    <a:lnTo>
                      <a:pt x="2192" y="50"/>
                    </a:lnTo>
                    <a:lnTo>
                      <a:pt x="2022" y="25"/>
                    </a:lnTo>
                    <a:lnTo>
                      <a:pt x="1851" y="1"/>
                    </a:lnTo>
                    <a:lnTo>
                      <a:pt x="1681" y="25"/>
                    </a:lnTo>
                    <a:lnTo>
                      <a:pt x="1510" y="25"/>
                    </a:lnTo>
                    <a:lnTo>
                      <a:pt x="1340" y="74"/>
                    </a:lnTo>
                    <a:lnTo>
                      <a:pt x="1169" y="123"/>
                    </a:lnTo>
                    <a:lnTo>
                      <a:pt x="1023" y="196"/>
                    </a:lnTo>
                    <a:lnTo>
                      <a:pt x="877" y="269"/>
                    </a:lnTo>
                    <a:lnTo>
                      <a:pt x="731" y="366"/>
                    </a:lnTo>
                    <a:lnTo>
                      <a:pt x="585" y="488"/>
                    </a:lnTo>
                    <a:lnTo>
                      <a:pt x="463" y="610"/>
                    </a:lnTo>
                    <a:lnTo>
                      <a:pt x="341" y="731"/>
                    </a:lnTo>
                    <a:lnTo>
                      <a:pt x="244" y="902"/>
                    </a:lnTo>
                    <a:lnTo>
                      <a:pt x="244" y="902"/>
                    </a:lnTo>
                    <a:lnTo>
                      <a:pt x="171" y="1048"/>
                    </a:lnTo>
                    <a:lnTo>
                      <a:pt x="98" y="1219"/>
                    </a:lnTo>
                    <a:lnTo>
                      <a:pt x="49" y="1389"/>
                    </a:lnTo>
                    <a:lnTo>
                      <a:pt x="25" y="1560"/>
                    </a:lnTo>
                    <a:lnTo>
                      <a:pt x="0" y="1730"/>
                    </a:lnTo>
                    <a:lnTo>
                      <a:pt x="0" y="1900"/>
                    </a:lnTo>
                    <a:lnTo>
                      <a:pt x="25" y="2071"/>
                    </a:lnTo>
                    <a:lnTo>
                      <a:pt x="73" y="2241"/>
                    </a:lnTo>
                    <a:lnTo>
                      <a:pt x="122" y="2412"/>
                    </a:lnTo>
                    <a:lnTo>
                      <a:pt x="195" y="2558"/>
                    </a:lnTo>
                    <a:lnTo>
                      <a:pt x="268" y="2729"/>
                    </a:lnTo>
                    <a:lnTo>
                      <a:pt x="366" y="2850"/>
                    </a:lnTo>
                    <a:lnTo>
                      <a:pt x="463" y="2996"/>
                    </a:lnTo>
                    <a:lnTo>
                      <a:pt x="609" y="3118"/>
                    </a:lnTo>
                    <a:lnTo>
                      <a:pt x="731" y="3240"/>
                    </a:lnTo>
                    <a:lnTo>
                      <a:pt x="901" y="3337"/>
                    </a:lnTo>
                    <a:lnTo>
                      <a:pt x="901" y="3337"/>
                    </a:lnTo>
                    <a:lnTo>
                      <a:pt x="1048" y="3410"/>
                    </a:lnTo>
                    <a:lnTo>
                      <a:pt x="1218" y="3484"/>
                    </a:lnTo>
                    <a:lnTo>
                      <a:pt x="1389" y="3532"/>
                    </a:lnTo>
                    <a:lnTo>
                      <a:pt x="1559" y="3557"/>
                    </a:lnTo>
                    <a:lnTo>
                      <a:pt x="1730" y="3581"/>
                    </a:lnTo>
                    <a:lnTo>
                      <a:pt x="1900" y="3581"/>
                    </a:lnTo>
                    <a:lnTo>
                      <a:pt x="2071" y="3557"/>
                    </a:lnTo>
                    <a:lnTo>
                      <a:pt x="2241" y="3508"/>
                    </a:lnTo>
                    <a:lnTo>
                      <a:pt x="2411" y="3459"/>
                    </a:lnTo>
                    <a:lnTo>
                      <a:pt x="2558" y="3410"/>
                    </a:lnTo>
                    <a:lnTo>
                      <a:pt x="2704" y="3313"/>
                    </a:lnTo>
                    <a:lnTo>
                      <a:pt x="2850" y="3216"/>
                    </a:lnTo>
                    <a:lnTo>
                      <a:pt x="2996" y="3118"/>
                    </a:lnTo>
                    <a:lnTo>
                      <a:pt x="3118" y="2996"/>
                    </a:lnTo>
                    <a:lnTo>
                      <a:pt x="3240" y="2850"/>
                    </a:lnTo>
                    <a:lnTo>
                      <a:pt x="3337" y="2704"/>
                    </a:lnTo>
                    <a:lnTo>
                      <a:pt x="3337" y="2704"/>
                    </a:lnTo>
                    <a:lnTo>
                      <a:pt x="3459" y="2412"/>
                    </a:lnTo>
                    <a:lnTo>
                      <a:pt x="3532" y="2144"/>
                    </a:lnTo>
                    <a:lnTo>
                      <a:pt x="3581" y="1852"/>
                    </a:lnTo>
                    <a:lnTo>
                      <a:pt x="3556" y="156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826">
                <a:extLst>
                  <a:ext uri="{FF2B5EF4-FFF2-40B4-BE49-F238E27FC236}">
                    <a16:creationId xmlns:a16="http://schemas.microsoft.com/office/drawing/2014/main" id="{F2B2177A-3C1C-4737-A983-B5086B44BAC9}"/>
                  </a:ext>
                </a:extLst>
              </p:cNvPr>
              <p:cNvSpPr/>
              <p:nvPr/>
            </p:nvSpPr>
            <p:spPr>
              <a:xfrm>
                <a:off x="5453325" y="5382475"/>
                <a:ext cx="88925" cy="883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33" fill="none" extrusionOk="0">
                    <a:moveTo>
                      <a:pt x="1389" y="1"/>
                    </a:moveTo>
                    <a:lnTo>
                      <a:pt x="1389" y="1"/>
                    </a:lnTo>
                    <a:lnTo>
                      <a:pt x="1194" y="50"/>
                    </a:lnTo>
                    <a:lnTo>
                      <a:pt x="999" y="147"/>
                    </a:lnTo>
                    <a:lnTo>
                      <a:pt x="804" y="245"/>
                    </a:lnTo>
                    <a:lnTo>
                      <a:pt x="634" y="366"/>
                    </a:lnTo>
                    <a:lnTo>
                      <a:pt x="634" y="366"/>
                    </a:lnTo>
                    <a:lnTo>
                      <a:pt x="488" y="488"/>
                    </a:lnTo>
                    <a:lnTo>
                      <a:pt x="390" y="634"/>
                    </a:lnTo>
                    <a:lnTo>
                      <a:pt x="268" y="780"/>
                    </a:lnTo>
                    <a:lnTo>
                      <a:pt x="195" y="926"/>
                    </a:lnTo>
                    <a:lnTo>
                      <a:pt x="122" y="1073"/>
                    </a:lnTo>
                    <a:lnTo>
                      <a:pt x="74" y="1243"/>
                    </a:lnTo>
                    <a:lnTo>
                      <a:pt x="25" y="1414"/>
                    </a:lnTo>
                    <a:lnTo>
                      <a:pt x="0" y="1584"/>
                    </a:lnTo>
                    <a:lnTo>
                      <a:pt x="0" y="1755"/>
                    </a:lnTo>
                    <a:lnTo>
                      <a:pt x="0" y="1925"/>
                    </a:lnTo>
                    <a:lnTo>
                      <a:pt x="25" y="2096"/>
                    </a:lnTo>
                    <a:lnTo>
                      <a:pt x="74" y="2266"/>
                    </a:lnTo>
                    <a:lnTo>
                      <a:pt x="122" y="2412"/>
                    </a:lnTo>
                    <a:lnTo>
                      <a:pt x="195" y="2583"/>
                    </a:lnTo>
                    <a:lnTo>
                      <a:pt x="293" y="2729"/>
                    </a:lnTo>
                    <a:lnTo>
                      <a:pt x="415" y="2875"/>
                    </a:lnTo>
                    <a:lnTo>
                      <a:pt x="415" y="2875"/>
                    </a:lnTo>
                    <a:lnTo>
                      <a:pt x="536" y="3021"/>
                    </a:lnTo>
                    <a:lnTo>
                      <a:pt x="658" y="3143"/>
                    </a:lnTo>
                    <a:lnTo>
                      <a:pt x="804" y="3240"/>
                    </a:lnTo>
                    <a:lnTo>
                      <a:pt x="950" y="3313"/>
                    </a:lnTo>
                    <a:lnTo>
                      <a:pt x="1121" y="3386"/>
                    </a:lnTo>
                    <a:lnTo>
                      <a:pt x="1267" y="3459"/>
                    </a:lnTo>
                    <a:lnTo>
                      <a:pt x="1437" y="3484"/>
                    </a:lnTo>
                    <a:lnTo>
                      <a:pt x="1608" y="3508"/>
                    </a:lnTo>
                    <a:lnTo>
                      <a:pt x="1778" y="3532"/>
                    </a:lnTo>
                    <a:lnTo>
                      <a:pt x="1949" y="3508"/>
                    </a:lnTo>
                    <a:lnTo>
                      <a:pt x="2119" y="3484"/>
                    </a:lnTo>
                    <a:lnTo>
                      <a:pt x="2290" y="3435"/>
                    </a:lnTo>
                    <a:lnTo>
                      <a:pt x="2460" y="3386"/>
                    </a:lnTo>
                    <a:lnTo>
                      <a:pt x="2606" y="3313"/>
                    </a:lnTo>
                    <a:lnTo>
                      <a:pt x="2777" y="3216"/>
                    </a:lnTo>
                    <a:lnTo>
                      <a:pt x="2923" y="3118"/>
                    </a:lnTo>
                    <a:lnTo>
                      <a:pt x="2923" y="3118"/>
                    </a:lnTo>
                    <a:lnTo>
                      <a:pt x="3045" y="2997"/>
                    </a:lnTo>
                    <a:lnTo>
                      <a:pt x="3167" y="2851"/>
                    </a:lnTo>
                    <a:lnTo>
                      <a:pt x="3264" y="2704"/>
                    </a:lnTo>
                    <a:lnTo>
                      <a:pt x="3361" y="2558"/>
                    </a:lnTo>
                    <a:lnTo>
                      <a:pt x="3435" y="2412"/>
                    </a:lnTo>
                    <a:lnTo>
                      <a:pt x="3483" y="2242"/>
                    </a:lnTo>
                    <a:lnTo>
                      <a:pt x="3532" y="2071"/>
                    </a:lnTo>
                    <a:lnTo>
                      <a:pt x="3556" y="1901"/>
                    </a:lnTo>
                    <a:lnTo>
                      <a:pt x="3556" y="1730"/>
                    </a:lnTo>
                    <a:lnTo>
                      <a:pt x="3556" y="1560"/>
                    </a:lnTo>
                    <a:lnTo>
                      <a:pt x="3532" y="1389"/>
                    </a:lnTo>
                    <a:lnTo>
                      <a:pt x="3483" y="1219"/>
                    </a:lnTo>
                    <a:lnTo>
                      <a:pt x="3410" y="1048"/>
                    </a:lnTo>
                    <a:lnTo>
                      <a:pt x="3337" y="902"/>
                    </a:lnTo>
                    <a:lnTo>
                      <a:pt x="3264" y="756"/>
                    </a:lnTo>
                    <a:lnTo>
                      <a:pt x="3142" y="610"/>
                    </a:lnTo>
                    <a:lnTo>
                      <a:pt x="3142" y="610"/>
                    </a:lnTo>
                    <a:lnTo>
                      <a:pt x="2972" y="415"/>
                    </a:lnTo>
                    <a:lnTo>
                      <a:pt x="2753" y="245"/>
                    </a:lnTo>
                    <a:lnTo>
                      <a:pt x="2533" y="123"/>
                    </a:lnTo>
                    <a:lnTo>
                      <a:pt x="2314" y="5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827">
                <a:extLst>
                  <a:ext uri="{FF2B5EF4-FFF2-40B4-BE49-F238E27FC236}">
                    <a16:creationId xmlns:a16="http://schemas.microsoft.com/office/drawing/2014/main" id="{065E0883-FD56-4990-A3BA-7394FB6E3D9D}"/>
                  </a:ext>
                </a:extLst>
              </p:cNvPr>
              <p:cNvSpPr/>
              <p:nvPr/>
            </p:nvSpPr>
            <p:spPr>
              <a:xfrm>
                <a:off x="5682875" y="5188875"/>
                <a:ext cx="88925" cy="89525"/>
              </a:xfrm>
              <a:custGeom>
                <a:avLst/>
                <a:gdLst/>
                <a:ahLst/>
                <a:cxnLst/>
                <a:rect l="0" t="0" r="0" b="0"/>
                <a:pathLst>
                  <a:path w="3557" h="3581" fill="none" extrusionOk="0">
                    <a:moveTo>
                      <a:pt x="0" y="2022"/>
                    </a:moveTo>
                    <a:lnTo>
                      <a:pt x="0" y="2022"/>
                    </a:lnTo>
                    <a:lnTo>
                      <a:pt x="25" y="2216"/>
                    </a:lnTo>
                    <a:lnTo>
                      <a:pt x="98" y="2411"/>
                    </a:lnTo>
                    <a:lnTo>
                      <a:pt x="98" y="2411"/>
                    </a:lnTo>
                    <a:lnTo>
                      <a:pt x="171" y="2557"/>
                    </a:lnTo>
                    <a:lnTo>
                      <a:pt x="244" y="2728"/>
                    </a:lnTo>
                    <a:lnTo>
                      <a:pt x="341" y="2874"/>
                    </a:lnTo>
                    <a:lnTo>
                      <a:pt x="463" y="2996"/>
                    </a:lnTo>
                    <a:lnTo>
                      <a:pt x="585" y="3118"/>
                    </a:lnTo>
                    <a:lnTo>
                      <a:pt x="707" y="3239"/>
                    </a:lnTo>
                    <a:lnTo>
                      <a:pt x="853" y="3337"/>
                    </a:lnTo>
                    <a:lnTo>
                      <a:pt x="999" y="3410"/>
                    </a:lnTo>
                    <a:lnTo>
                      <a:pt x="1169" y="3483"/>
                    </a:lnTo>
                    <a:lnTo>
                      <a:pt x="1340" y="3532"/>
                    </a:lnTo>
                    <a:lnTo>
                      <a:pt x="1510" y="3556"/>
                    </a:lnTo>
                    <a:lnTo>
                      <a:pt x="1681" y="3580"/>
                    </a:lnTo>
                    <a:lnTo>
                      <a:pt x="1851" y="3580"/>
                    </a:lnTo>
                    <a:lnTo>
                      <a:pt x="2022" y="3556"/>
                    </a:lnTo>
                    <a:lnTo>
                      <a:pt x="2192" y="3532"/>
                    </a:lnTo>
                    <a:lnTo>
                      <a:pt x="2363" y="3459"/>
                    </a:lnTo>
                    <a:lnTo>
                      <a:pt x="2363" y="3459"/>
                    </a:lnTo>
                    <a:lnTo>
                      <a:pt x="2533" y="3410"/>
                    </a:lnTo>
                    <a:lnTo>
                      <a:pt x="2704" y="3312"/>
                    </a:lnTo>
                    <a:lnTo>
                      <a:pt x="2850" y="3215"/>
                    </a:lnTo>
                    <a:lnTo>
                      <a:pt x="2972" y="3093"/>
                    </a:lnTo>
                    <a:lnTo>
                      <a:pt x="3093" y="2971"/>
                    </a:lnTo>
                    <a:lnTo>
                      <a:pt x="3215" y="2850"/>
                    </a:lnTo>
                    <a:lnTo>
                      <a:pt x="3288" y="2704"/>
                    </a:lnTo>
                    <a:lnTo>
                      <a:pt x="3386" y="2557"/>
                    </a:lnTo>
                    <a:lnTo>
                      <a:pt x="3434" y="2387"/>
                    </a:lnTo>
                    <a:lnTo>
                      <a:pt x="3483" y="2216"/>
                    </a:lnTo>
                    <a:lnTo>
                      <a:pt x="3532" y="2070"/>
                    </a:lnTo>
                    <a:lnTo>
                      <a:pt x="3556" y="1875"/>
                    </a:lnTo>
                    <a:lnTo>
                      <a:pt x="3556" y="1705"/>
                    </a:lnTo>
                    <a:lnTo>
                      <a:pt x="3532" y="1534"/>
                    </a:lnTo>
                    <a:lnTo>
                      <a:pt x="3507" y="1364"/>
                    </a:lnTo>
                    <a:lnTo>
                      <a:pt x="3434" y="1194"/>
                    </a:lnTo>
                    <a:lnTo>
                      <a:pt x="3434" y="1194"/>
                    </a:lnTo>
                    <a:lnTo>
                      <a:pt x="3361" y="1023"/>
                    </a:lnTo>
                    <a:lnTo>
                      <a:pt x="3288" y="853"/>
                    </a:lnTo>
                    <a:lnTo>
                      <a:pt x="3191" y="706"/>
                    </a:lnTo>
                    <a:lnTo>
                      <a:pt x="3069" y="585"/>
                    </a:lnTo>
                    <a:lnTo>
                      <a:pt x="2947" y="463"/>
                    </a:lnTo>
                    <a:lnTo>
                      <a:pt x="2825" y="341"/>
                    </a:lnTo>
                    <a:lnTo>
                      <a:pt x="2679" y="268"/>
                    </a:lnTo>
                    <a:lnTo>
                      <a:pt x="2533" y="171"/>
                    </a:lnTo>
                    <a:lnTo>
                      <a:pt x="2363" y="122"/>
                    </a:lnTo>
                    <a:lnTo>
                      <a:pt x="2192" y="73"/>
                    </a:lnTo>
                    <a:lnTo>
                      <a:pt x="2022" y="24"/>
                    </a:lnTo>
                    <a:lnTo>
                      <a:pt x="1851" y="24"/>
                    </a:lnTo>
                    <a:lnTo>
                      <a:pt x="1681" y="0"/>
                    </a:lnTo>
                    <a:lnTo>
                      <a:pt x="1510" y="24"/>
                    </a:lnTo>
                    <a:lnTo>
                      <a:pt x="1340" y="73"/>
                    </a:lnTo>
                    <a:lnTo>
                      <a:pt x="1169" y="122"/>
                    </a:lnTo>
                    <a:lnTo>
                      <a:pt x="1169" y="122"/>
                    </a:lnTo>
                    <a:lnTo>
                      <a:pt x="974" y="195"/>
                    </a:lnTo>
                    <a:lnTo>
                      <a:pt x="804" y="292"/>
                    </a:lnTo>
                    <a:lnTo>
                      <a:pt x="658" y="390"/>
                    </a:lnTo>
                    <a:lnTo>
                      <a:pt x="512" y="512"/>
                    </a:lnTo>
                    <a:lnTo>
                      <a:pt x="390" y="658"/>
                    </a:lnTo>
                    <a:lnTo>
                      <a:pt x="293" y="804"/>
                    </a:lnTo>
                    <a:lnTo>
                      <a:pt x="195" y="950"/>
                    </a:lnTo>
                    <a:lnTo>
                      <a:pt x="122" y="1120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Shape 828">
                <a:extLst>
                  <a:ext uri="{FF2B5EF4-FFF2-40B4-BE49-F238E27FC236}">
                    <a16:creationId xmlns:a16="http://schemas.microsoft.com/office/drawing/2014/main" id="{C497A5ED-CCEE-4F09-A7B4-7079C57F1DC1}"/>
                  </a:ext>
                </a:extLst>
              </p:cNvPr>
              <p:cNvSpPr/>
              <p:nvPr/>
            </p:nvSpPr>
            <p:spPr>
              <a:xfrm>
                <a:off x="5411925" y="5110925"/>
                <a:ext cx="188775" cy="189400"/>
              </a:xfrm>
              <a:custGeom>
                <a:avLst/>
                <a:gdLst/>
                <a:ahLst/>
                <a:cxnLst/>
                <a:rect l="0" t="0" r="0" b="0"/>
                <a:pathLst>
                  <a:path w="7551" h="7576" fill="none" extrusionOk="0">
                    <a:moveTo>
                      <a:pt x="0" y="3776"/>
                    </a:moveTo>
                    <a:lnTo>
                      <a:pt x="0" y="3776"/>
                    </a:lnTo>
                    <a:lnTo>
                      <a:pt x="25" y="3410"/>
                    </a:lnTo>
                    <a:lnTo>
                      <a:pt x="73" y="3021"/>
                    </a:lnTo>
                    <a:lnTo>
                      <a:pt x="171" y="2655"/>
                    </a:lnTo>
                    <a:lnTo>
                      <a:pt x="293" y="2314"/>
                    </a:lnTo>
                    <a:lnTo>
                      <a:pt x="463" y="1973"/>
                    </a:lnTo>
                    <a:lnTo>
                      <a:pt x="658" y="1681"/>
                    </a:lnTo>
                    <a:lnTo>
                      <a:pt x="877" y="1389"/>
                    </a:lnTo>
                    <a:lnTo>
                      <a:pt x="1121" y="1121"/>
                    </a:lnTo>
                    <a:lnTo>
                      <a:pt x="1389" y="877"/>
                    </a:lnTo>
                    <a:lnTo>
                      <a:pt x="1656" y="658"/>
                    </a:lnTo>
                    <a:lnTo>
                      <a:pt x="1973" y="463"/>
                    </a:lnTo>
                    <a:lnTo>
                      <a:pt x="2314" y="293"/>
                    </a:lnTo>
                    <a:lnTo>
                      <a:pt x="2655" y="171"/>
                    </a:lnTo>
                    <a:lnTo>
                      <a:pt x="3020" y="74"/>
                    </a:lnTo>
                    <a:lnTo>
                      <a:pt x="3386" y="25"/>
                    </a:lnTo>
                    <a:lnTo>
                      <a:pt x="3775" y="1"/>
                    </a:lnTo>
                    <a:lnTo>
                      <a:pt x="3775" y="1"/>
                    </a:lnTo>
                    <a:lnTo>
                      <a:pt x="4165" y="25"/>
                    </a:lnTo>
                    <a:lnTo>
                      <a:pt x="4555" y="74"/>
                    </a:lnTo>
                    <a:lnTo>
                      <a:pt x="4896" y="171"/>
                    </a:lnTo>
                    <a:lnTo>
                      <a:pt x="5261" y="293"/>
                    </a:lnTo>
                    <a:lnTo>
                      <a:pt x="5578" y="463"/>
                    </a:lnTo>
                    <a:lnTo>
                      <a:pt x="5894" y="658"/>
                    </a:lnTo>
                    <a:lnTo>
                      <a:pt x="6186" y="877"/>
                    </a:lnTo>
                    <a:lnTo>
                      <a:pt x="6454" y="1121"/>
                    </a:lnTo>
                    <a:lnTo>
                      <a:pt x="6698" y="1389"/>
                    </a:lnTo>
                    <a:lnTo>
                      <a:pt x="6917" y="1681"/>
                    </a:lnTo>
                    <a:lnTo>
                      <a:pt x="7112" y="1973"/>
                    </a:lnTo>
                    <a:lnTo>
                      <a:pt x="7258" y="2314"/>
                    </a:lnTo>
                    <a:lnTo>
                      <a:pt x="7404" y="2655"/>
                    </a:lnTo>
                    <a:lnTo>
                      <a:pt x="7477" y="3021"/>
                    </a:lnTo>
                    <a:lnTo>
                      <a:pt x="7550" y="3410"/>
                    </a:lnTo>
                    <a:lnTo>
                      <a:pt x="7550" y="3776"/>
                    </a:lnTo>
                    <a:lnTo>
                      <a:pt x="7550" y="3776"/>
                    </a:lnTo>
                    <a:lnTo>
                      <a:pt x="7550" y="4165"/>
                    </a:lnTo>
                    <a:lnTo>
                      <a:pt x="7477" y="4555"/>
                    </a:lnTo>
                    <a:lnTo>
                      <a:pt x="7404" y="4920"/>
                    </a:lnTo>
                    <a:lnTo>
                      <a:pt x="7258" y="5261"/>
                    </a:lnTo>
                    <a:lnTo>
                      <a:pt x="7112" y="5578"/>
                    </a:lnTo>
                    <a:lnTo>
                      <a:pt x="6917" y="5895"/>
                    </a:lnTo>
                    <a:lnTo>
                      <a:pt x="6698" y="6187"/>
                    </a:lnTo>
                    <a:lnTo>
                      <a:pt x="6454" y="6455"/>
                    </a:lnTo>
                    <a:lnTo>
                      <a:pt x="6186" y="6698"/>
                    </a:lnTo>
                    <a:lnTo>
                      <a:pt x="5894" y="6917"/>
                    </a:lnTo>
                    <a:lnTo>
                      <a:pt x="5578" y="7112"/>
                    </a:lnTo>
                    <a:lnTo>
                      <a:pt x="5261" y="7258"/>
                    </a:lnTo>
                    <a:lnTo>
                      <a:pt x="4896" y="7405"/>
                    </a:lnTo>
                    <a:lnTo>
                      <a:pt x="4555" y="7478"/>
                    </a:lnTo>
                    <a:lnTo>
                      <a:pt x="4165" y="7551"/>
                    </a:lnTo>
                    <a:lnTo>
                      <a:pt x="3775" y="7575"/>
                    </a:lnTo>
                    <a:lnTo>
                      <a:pt x="3775" y="7575"/>
                    </a:lnTo>
                    <a:lnTo>
                      <a:pt x="3386" y="7551"/>
                    </a:lnTo>
                    <a:lnTo>
                      <a:pt x="3020" y="7478"/>
                    </a:lnTo>
                    <a:lnTo>
                      <a:pt x="2655" y="7405"/>
                    </a:lnTo>
                    <a:lnTo>
                      <a:pt x="2314" y="7258"/>
                    </a:lnTo>
                    <a:lnTo>
                      <a:pt x="1973" y="7112"/>
                    </a:lnTo>
                    <a:lnTo>
                      <a:pt x="1656" y="6917"/>
                    </a:lnTo>
                    <a:lnTo>
                      <a:pt x="1389" y="6698"/>
                    </a:lnTo>
                    <a:lnTo>
                      <a:pt x="1121" y="6455"/>
                    </a:lnTo>
                    <a:lnTo>
                      <a:pt x="877" y="6187"/>
                    </a:lnTo>
                    <a:lnTo>
                      <a:pt x="658" y="5895"/>
                    </a:lnTo>
                    <a:lnTo>
                      <a:pt x="463" y="5578"/>
                    </a:lnTo>
                    <a:lnTo>
                      <a:pt x="293" y="5261"/>
                    </a:lnTo>
                    <a:lnTo>
                      <a:pt x="171" y="4920"/>
                    </a:lnTo>
                    <a:lnTo>
                      <a:pt x="73" y="4555"/>
                    </a:lnTo>
                    <a:lnTo>
                      <a:pt x="25" y="4165"/>
                    </a:lnTo>
                    <a:lnTo>
                      <a:pt x="0" y="3776"/>
                    </a:lnTo>
                    <a:lnTo>
                      <a:pt x="0" y="3776"/>
                    </a:lnTo>
                    <a:close/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Shape 829">
                <a:extLst>
                  <a:ext uri="{FF2B5EF4-FFF2-40B4-BE49-F238E27FC236}">
                    <a16:creationId xmlns:a16="http://schemas.microsoft.com/office/drawing/2014/main" id="{D8CBE5C1-1916-4EF1-B9E9-DC5E58DE62C4}"/>
                  </a:ext>
                </a:extLst>
              </p:cNvPr>
              <p:cNvSpPr/>
              <p:nvPr/>
            </p:nvSpPr>
            <p:spPr>
              <a:xfrm>
                <a:off x="5367475" y="5025075"/>
                <a:ext cx="81600" cy="105975"/>
              </a:xfrm>
              <a:custGeom>
                <a:avLst/>
                <a:gdLst/>
                <a:ahLst/>
                <a:cxnLst/>
                <a:rect l="0" t="0" r="0" b="0"/>
                <a:pathLst>
                  <a:path w="3264" h="4239" fill="none" extrusionOk="0">
                    <a:moveTo>
                      <a:pt x="0" y="1"/>
                    </a:moveTo>
                    <a:lnTo>
                      <a:pt x="3264" y="4238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Shape 830">
                <a:extLst>
                  <a:ext uri="{FF2B5EF4-FFF2-40B4-BE49-F238E27FC236}">
                    <a16:creationId xmlns:a16="http://schemas.microsoft.com/office/drawing/2014/main" id="{BB37530B-08B3-4205-8A08-E876EE3F9FBE}"/>
                  </a:ext>
                </a:extLst>
              </p:cNvPr>
              <p:cNvSpPr/>
              <p:nvPr/>
            </p:nvSpPr>
            <p:spPr>
              <a:xfrm>
                <a:off x="5567800" y="4999500"/>
                <a:ext cx="115100" cy="133975"/>
              </a:xfrm>
              <a:custGeom>
                <a:avLst/>
                <a:gdLst/>
                <a:ahLst/>
                <a:cxnLst/>
                <a:rect l="0" t="0" r="0" b="0"/>
                <a:pathLst>
                  <a:path w="4604" h="5359" fill="none" extrusionOk="0">
                    <a:moveTo>
                      <a:pt x="0" y="5359"/>
                    </a:moveTo>
                    <a:lnTo>
                      <a:pt x="4603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Shape 831">
                <a:extLst>
                  <a:ext uri="{FF2B5EF4-FFF2-40B4-BE49-F238E27FC236}">
                    <a16:creationId xmlns:a16="http://schemas.microsoft.com/office/drawing/2014/main" id="{14DEB002-C856-4D51-9E3F-42951B8C7A10}"/>
                  </a:ext>
                </a:extLst>
              </p:cNvPr>
              <p:cNvSpPr/>
              <p:nvPr/>
            </p:nvSpPr>
            <p:spPr>
              <a:xfrm>
                <a:off x="5600075" y="5217475"/>
                <a:ext cx="127275" cy="16475"/>
              </a:xfrm>
              <a:custGeom>
                <a:avLst/>
                <a:gdLst/>
                <a:ahLst/>
                <a:cxnLst/>
                <a:rect l="0" t="0" r="0" b="0"/>
                <a:pathLst>
                  <a:path w="5091" h="659" fill="none" extrusionOk="0">
                    <a:moveTo>
                      <a:pt x="5090" y="658"/>
                    </a:moveTo>
                    <a:lnTo>
                      <a:pt x="0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Shape 832">
                <a:extLst>
                  <a:ext uri="{FF2B5EF4-FFF2-40B4-BE49-F238E27FC236}">
                    <a16:creationId xmlns:a16="http://schemas.microsoft.com/office/drawing/2014/main" id="{5B5D5E96-C594-4AB6-9DF5-2ED8F56CCF52}"/>
                  </a:ext>
                </a:extLst>
              </p:cNvPr>
              <p:cNvSpPr/>
              <p:nvPr/>
            </p:nvSpPr>
            <p:spPr>
              <a:xfrm>
                <a:off x="5497775" y="5299675"/>
                <a:ext cx="4900" cy="126675"/>
              </a:xfrm>
              <a:custGeom>
                <a:avLst/>
                <a:gdLst/>
                <a:ahLst/>
                <a:cxnLst/>
                <a:rect l="0" t="0" r="0" b="0"/>
                <a:pathLst>
                  <a:path w="196" h="5067" fill="none" extrusionOk="0">
                    <a:moveTo>
                      <a:pt x="0" y="5067"/>
                    </a:moveTo>
                    <a:lnTo>
                      <a:pt x="195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Shape 833">
                <a:extLst>
                  <a:ext uri="{FF2B5EF4-FFF2-40B4-BE49-F238E27FC236}">
                    <a16:creationId xmlns:a16="http://schemas.microsoft.com/office/drawing/2014/main" id="{3FC3F998-CA08-40F4-81A5-CEC994EBBF42}"/>
                  </a:ext>
                </a:extLst>
              </p:cNvPr>
              <p:cNvSpPr/>
              <p:nvPr/>
            </p:nvSpPr>
            <p:spPr>
              <a:xfrm>
                <a:off x="5277975" y="5241825"/>
                <a:ext cx="141275" cy="58500"/>
              </a:xfrm>
              <a:custGeom>
                <a:avLst/>
                <a:gdLst/>
                <a:ahLst/>
                <a:cxnLst/>
                <a:rect l="0" t="0" r="0" b="0"/>
                <a:pathLst>
                  <a:path w="5651" h="2340" fill="none" extrusionOk="0">
                    <a:moveTo>
                      <a:pt x="0" y="2339"/>
                    </a:moveTo>
                    <a:lnTo>
                      <a:pt x="5651" y="1"/>
                    </a:lnTo>
                  </a:path>
                </a:pathLst>
              </a:custGeom>
              <a:noFill/>
              <a:ln w="2857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C05CDBC-229D-45E2-B2F9-9037D7DF97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5880" y="4628428"/>
            <a:ext cx="5590283" cy="1463040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D812236-1A32-4FE2-AB5A-F8F998D835F3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443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01CC624-0437-43EF-99D3-4B5E545BF210}"/>
              </a:ext>
            </a:extLst>
          </p:cNvPr>
          <p:cNvSpPr/>
          <p:nvPr/>
        </p:nvSpPr>
        <p:spPr>
          <a:xfrm>
            <a:off x="272955" y="0"/>
            <a:ext cx="423081" cy="15623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EBE18-A94F-4CF8-8975-BC720F070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9FEFF45-D87C-45A5-8A43-AA51E8326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B072C5-2DDD-45C4-966C-970A137A4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37B5817-8D3A-4DD3-92FF-32BBC5F91560}"/>
              </a:ext>
            </a:extLst>
          </p:cNvPr>
          <p:cNvCxnSpPr/>
          <p:nvPr/>
        </p:nvCxnSpPr>
        <p:spPr>
          <a:xfrm>
            <a:off x="61415" y="753975"/>
            <a:ext cx="12008609" cy="0"/>
          </a:xfrm>
          <a:prstGeom prst="line">
            <a:avLst/>
          </a:prstGeom>
          <a:ln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432B1C59-33FF-4FB4-BDD7-F61C640085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28134" y="263276"/>
            <a:ext cx="10334364" cy="1014667"/>
          </a:xfrm>
          <a:solidFill>
            <a:schemeClr val="bg1"/>
          </a:solidFill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FB754F48-B758-43EB-980F-1E2884C8E2A7}"/>
              </a:ext>
            </a:extLst>
          </p:cNvPr>
          <p:cNvGrpSpPr/>
          <p:nvPr/>
        </p:nvGrpSpPr>
        <p:grpSpPr>
          <a:xfrm>
            <a:off x="575239" y="475151"/>
            <a:ext cx="631298" cy="631298"/>
            <a:chOff x="1530939" y="2405329"/>
            <a:chExt cx="631298" cy="63129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99BADBD9-302C-40D9-A763-C65CCFE16FDE}"/>
                </a:ext>
              </a:extLst>
            </p:cNvPr>
            <p:cNvSpPr/>
            <p:nvPr userDrawn="1"/>
          </p:nvSpPr>
          <p:spPr>
            <a:xfrm>
              <a:off x="1530939" y="2405329"/>
              <a:ext cx="631298" cy="631298"/>
            </a:xfrm>
            <a:prstGeom prst="ellipse">
              <a:avLst/>
            </a:prstGeom>
            <a:solidFill>
              <a:srgbClr val="B6A47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Shape 490">
              <a:extLst>
                <a:ext uri="{FF2B5EF4-FFF2-40B4-BE49-F238E27FC236}">
                  <a16:creationId xmlns:a16="http://schemas.microsoft.com/office/drawing/2014/main" id="{ABC713E7-D704-4682-B292-907313F269C9}"/>
                </a:ext>
              </a:extLst>
            </p:cNvPr>
            <p:cNvGrpSpPr/>
            <p:nvPr userDrawn="1"/>
          </p:nvGrpSpPr>
          <p:grpSpPr>
            <a:xfrm>
              <a:off x="1661835" y="2536225"/>
              <a:ext cx="369505" cy="369505"/>
              <a:chOff x="2594050" y="1631825"/>
              <a:chExt cx="439625" cy="439625"/>
            </a:xfrm>
          </p:grpSpPr>
          <p:sp>
            <p:nvSpPr>
              <p:cNvPr id="9" name="Shape 491">
                <a:extLst>
                  <a:ext uri="{FF2B5EF4-FFF2-40B4-BE49-F238E27FC236}">
                    <a16:creationId xmlns:a16="http://schemas.microsoft.com/office/drawing/2014/main" id="{5701E159-D011-460A-BF32-22B3BFF6328B}"/>
                  </a:ext>
                </a:extLst>
              </p:cNvPr>
              <p:cNvSpPr/>
              <p:nvPr/>
            </p:nvSpPr>
            <p:spPr>
              <a:xfrm>
                <a:off x="2594050" y="1883300"/>
                <a:ext cx="188175" cy="188150"/>
              </a:xfrm>
              <a:custGeom>
                <a:avLst/>
                <a:gdLst/>
                <a:ahLst/>
                <a:cxnLst/>
                <a:rect l="0" t="0" r="0" b="0"/>
                <a:pathLst>
                  <a:path w="7527" h="7526" fill="none" extrusionOk="0">
                    <a:moveTo>
                      <a:pt x="5992" y="0"/>
                    </a:moveTo>
                    <a:lnTo>
                      <a:pt x="537" y="6430"/>
                    </a:lnTo>
                    <a:lnTo>
                      <a:pt x="1" y="7526"/>
                    </a:lnTo>
                    <a:lnTo>
                      <a:pt x="1097" y="6990"/>
                    </a:lnTo>
                    <a:lnTo>
                      <a:pt x="7526" y="1534"/>
                    </a:lnTo>
                    <a:lnTo>
                      <a:pt x="5992" y="0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Shape 492">
                <a:extLst>
                  <a:ext uri="{FF2B5EF4-FFF2-40B4-BE49-F238E27FC236}">
                    <a16:creationId xmlns:a16="http://schemas.microsoft.com/office/drawing/2014/main" id="{CA3D8659-8AB7-48FB-9131-98E6A18A0B20}"/>
                  </a:ext>
                </a:extLst>
              </p:cNvPr>
              <p:cNvSpPr/>
              <p:nvPr/>
            </p:nvSpPr>
            <p:spPr>
              <a:xfrm>
                <a:off x="2857700" y="1631825"/>
                <a:ext cx="175975" cy="176000"/>
              </a:xfrm>
              <a:custGeom>
                <a:avLst/>
                <a:gdLst/>
                <a:ahLst/>
                <a:cxnLst/>
                <a:rect l="0" t="0" r="0" b="0"/>
                <a:pathLst>
                  <a:path w="7039" h="7040" fill="none" extrusionOk="0">
                    <a:moveTo>
                      <a:pt x="268" y="2704"/>
                    </a:moveTo>
                    <a:lnTo>
                      <a:pt x="4336" y="6771"/>
                    </a:lnTo>
                    <a:lnTo>
                      <a:pt x="4336" y="6771"/>
                    </a:lnTo>
                    <a:lnTo>
                      <a:pt x="4336" y="6771"/>
                    </a:lnTo>
                    <a:lnTo>
                      <a:pt x="4652" y="6917"/>
                    </a:lnTo>
                    <a:lnTo>
                      <a:pt x="4993" y="7015"/>
                    </a:lnTo>
                    <a:lnTo>
                      <a:pt x="5310" y="7039"/>
                    </a:lnTo>
                    <a:lnTo>
                      <a:pt x="5651" y="7039"/>
                    </a:lnTo>
                    <a:lnTo>
                      <a:pt x="5992" y="6966"/>
                    </a:lnTo>
                    <a:lnTo>
                      <a:pt x="6308" y="6844"/>
                    </a:lnTo>
                    <a:lnTo>
                      <a:pt x="6454" y="6747"/>
                    </a:lnTo>
                    <a:lnTo>
                      <a:pt x="6601" y="6674"/>
                    </a:lnTo>
                    <a:lnTo>
                      <a:pt x="6747" y="6552"/>
                    </a:lnTo>
                    <a:lnTo>
                      <a:pt x="6893" y="6430"/>
                    </a:lnTo>
                    <a:lnTo>
                      <a:pt x="6893" y="6430"/>
                    </a:lnTo>
                    <a:lnTo>
                      <a:pt x="6942" y="6357"/>
                    </a:lnTo>
                    <a:lnTo>
                      <a:pt x="7015" y="6260"/>
                    </a:lnTo>
                    <a:lnTo>
                      <a:pt x="7039" y="6138"/>
                    </a:lnTo>
                    <a:lnTo>
                      <a:pt x="7039" y="6041"/>
                    </a:lnTo>
                    <a:lnTo>
                      <a:pt x="7039" y="6041"/>
                    </a:lnTo>
                    <a:lnTo>
                      <a:pt x="7039" y="5943"/>
                    </a:lnTo>
                    <a:lnTo>
                      <a:pt x="7015" y="5846"/>
                    </a:lnTo>
                    <a:lnTo>
                      <a:pt x="6942" y="5748"/>
                    </a:lnTo>
                    <a:lnTo>
                      <a:pt x="6893" y="5651"/>
                    </a:lnTo>
                    <a:lnTo>
                      <a:pt x="1389" y="147"/>
                    </a:lnTo>
                    <a:lnTo>
                      <a:pt x="1389" y="147"/>
                    </a:lnTo>
                    <a:lnTo>
                      <a:pt x="1291" y="98"/>
                    </a:lnTo>
                    <a:lnTo>
                      <a:pt x="1194" y="25"/>
                    </a:lnTo>
                    <a:lnTo>
                      <a:pt x="1096" y="0"/>
                    </a:lnTo>
                    <a:lnTo>
                      <a:pt x="999" y="0"/>
                    </a:lnTo>
                    <a:lnTo>
                      <a:pt x="999" y="0"/>
                    </a:lnTo>
                    <a:lnTo>
                      <a:pt x="902" y="0"/>
                    </a:lnTo>
                    <a:lnTo>
                      <a:pt x="780" y="25"/>
                    </a:lnTo>
                    <a:lnTo>
                      <a:pt x="682" y="98"/>
                    </a:lnTo>
                    <a:lnTo>
                      <a:pt x="609" y="147"/>
                    </a:lnTo>
                    <a:lnTo>
                      <a:pt x="609" y="147"/>
                    </a:lnTo>
                    <a:lnTo>
                      <a:pt x="487" y="293"/>
                    </a:lnTo>
                    <a:lnTo>
                      <a:pt x="366" y="439"/>
                    </a:lnTo>
                    <a:lnTo>
                      <a:pt x="293" y="585"/>
                    </a:lnTo>
                    <a:lnTo>
                      <a:pt x="195" y="731"/>
                    </a:lnTo>
                    <a:lnTo>
                      <a:pt x="73" y="1048"/>
                    </a:lnTo>
                    <a:lnTo>
                      <a:pt x="0" y="1389"/>
                    </a:lnTo>
                    <a:lnTo>
                      <a:pt x="0" y="1730"/>
                    </a:lnTo>
                    <a:lnTo>
                      <a:pt x="25" y="2046"/>
                    </a:lnTo>
                    <a:lnTo>
                      <a:pt x="122" y="2387"/>
                    </a:lnTo>
                    <a:lnTo>
                      <a:pt x="268" y="2704"/>
                    </a:lnTo>
                    <a:lnTo>
                      <a:pt x="268" y="2704"/>
                    </a:lnTo>
                    <a:close/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Shape 493">
                <a:extLst>
                  <a:ext uri="{FF2B5EF4-FFF2-40B4-BE49-F238E27FC236}">
                    <a16:creationId xmlns:a16="http://schemas.microsoft.com/office/drawing/2014/main" id="{A811AE90-64AA-41C3-9DE9-62A86028AA6C}"/>
                  </a:ext>
                </a:extLst>
              </p:cNvPr>
              <p:cNvSpPr/>
              <p:nvPr/>
            </p:nvSpPr>
            <p:spPr>
              <a:xfrm>
                <a:off x="2662850" y="1699400"/>
                <a:ext cx="303250" cy="303250"/>
              </a:xfrm>
              <a:custGeom>
                <a:avLst/>
                <a:gdLst/>
                <a:ahLst/>
                <a:cxnLst/>
                <a:rect l="0" t="0" r="0" b="0"/>
                <a:pathLst>
                  <a:path w="12130" h="12130" fill="none" extrusionOk="0">
                    <a:moveTo>
                      <a:pt x="8038" y="1"/>
                    </a:moveTo>
                    <a:lnTo>
                      <a:pt x="4872" y="3191"/>
                    </a:lnTo>
                    <a:lnTo>
                      <a:pt x="4872" y="3191"/>
                    </a:lnTo>
                    <a:lnTo>
                      <a:pt x="4628" y="3094"/>
                    </a:lnTo>
                    <a:lnTo>
                      <a:pt x="4385" y="2997"/>
                    </a:lnTo>
                    <a:lnTo>
                      <a:pt x="4092" y="2899"/>
                    </a:lnTo>
                    <a:lnTo>
                      <a:pt x="3800" y="2850"/>
                    </a:lnTo>
                    <a:lnTo>
                      <a:pt x="3484" y="2777"/>
                    </a:lnTo>
                    <a:lnTo>
                      <a:pt x="3167" y="2729"/>
                    </a:lnTo>
                    <a:lnTo>
                      <a:pt x="2850" y="2704"/>
                    </a:lnTo>
                    <a:lnTo>
                      <a:pt x="2534" y="2704"/>
                    </a:lnTo>
                    <a:lnTo>
                      <a:pt x="2534" y="2704"/>
                    </a:lnTo>
                    <a:lnTo>
                      <a:pt x="2241" y="2704"/>
                    </a:lnTo>
                    <a:lnTo>
                      <a:pt x="1949" y="2729"/>
                    </a:lnTo>
                    <a:lnTo>
                      <a:pt x="1633" y="2777"/>
                    </a:lnTo>
                    <a:lnTo>
                      <a:pt x="1316" y="2850"/>
                    </a:lnTo>
                    <a:lnTo>
                      <a:pt x="999" y="2972"/>
                    </a:lnTo>
                    <a:lnTo>
                      <a:pt x="707" y="3094"/>
                    </a:lnTo>
                    <a:lnTo>
                      <a:pt x="415" y="3289"/>
                    </a:lnTo>
                    <a:lnTo>
                      <a:pt x="147" y="3508"/>
                    </a:lnTo>
                    <a:lnTo>
                      <a:pt x="147" y="3508"/>
                    </a:lnTo>
                    <a:lnTo>
                      <a:pt x="74" y="3581"/>
                    </a:lnTo>
                    <a:lnTo>
                      <a:pt x="25" y="3678"/>
                    </a:lnTo>
                    <a:lnTo>
                      <a:pt x="1" y="3776"/>
                    </a:lnTo>
                    <a:lnTo>
                      <a:pt x="1" y="3898"/>
                    </a:lnTo>
                    <a:lnTo>
                      <a:pt x="1" y="3898"/>
                    </a:lnTo>
                    <a:lnTo>
                      <a:pt x="1" y="3995"/>
                    </a:lnTo>
                    <a:lnTo>
                      <a:pt x="25" y="4093"/>
                    </a:lnTo>
                    <a:lnTo>
                      <a:pt x="74" y="4190"/>
                    </a:lnTo>
                    <a:lnTo>
                      <a:pt x="147" y="4287"/>
                    </a:lnTo>
                    <a:lnTo>
                      <a:pt x="7843" y="11984"/>
                    </a:lnTo>
                    <a:lnTo>
                      <a:pt x="7843" y="11984"/>
                    </a:lnTo>
                    <a:lnTo>
                      <a:pt x="7941" y="12057"/>
                    </a:lnTo>
                    <a:lnTo>
                      <a:pt x="8038" y="12105"/>
                    </a:lnTo>
                    <a:lnTo>
                      <a:pt x="8135" y="12130"/>
                    </a:lnTo>
                    <a:lnTo>
                      <a:pt x="8233" y="12130"/>
                    </a:lnTo>
                    <a:lnTo>
                      <a:pt x="8233" y="12130"/>
                    </a:lnTo>
                    <a:lnTo>
                      <a:pt x="8355" y="12130"/>
                    </a:lnTo>
                    <a:lnTo>
                      <a:pt x="8452" y="12105"/>
                    </a:lnTo>
                    <a:lnTo>
                      <a:pt x="8549" y="12057"/>
                    </a:lnTo>
                    <a:lnTo>
                      <a:pt x="8622" y="11984"/>
                    </a:lnTo>
                    <a:lnTo>
                      <a:pt x="8622" y="11984"/>
                    </a:lnTo>
                    <a:lnTo>
                      <a:pt x="8842" y="11716"/>
                    </a:lnTo>
                    <a:lnTo>
                      <a:pt x="9036" y="11423"/>
                    </a:lnTo>
                    <a:lnTo>
                      <a:pt x="9158" y="11131"/>
                    </a:lnTo>
                    <a:lnTo>
                      <a:pt x="9280" y="10814"/>
                    </a:lnTo>
                    <a:lnTo>
                      <a:pt x="9353" y="10498"/>
                    </a:lnTo>
                    <a:lnTo>
                      <a:pt x="9402" y="10181"/>
                    </a:lnTo>
                    <a:lnTo>
                      <a:pt x="9426" y="9889"/>
                    </a:lnTo>
                    <a:lnTo>
                      <a:pt x="9426" y="9597"/>
                    </a:lnTo>
                    <a:lnTo>
                      <a:pt x="9426" y="9597"/>
                    </a:lnTo>
                    <a:lnTo>
                      <a:pt x="9426" y="9280"/>
                    </a:lnTo>
                    <a:lnTo>
                      <a:pt x="9402" y="8964"/>
                    </a:lnTo>
                    <a:lnTo>
                      <a:pt x="9353" y="8647"/>
                    </a:lnTo>
                    <a:lnTo>
                      <a:pt x="9280" y="8330"/>
                    </a:lnTo>
                    <a:lnTo>
                      <a:pt x="9231" y="8038"/>
                    </a:lnTo>
                    <a:lnTo>
                      <a:pt x="9134" y="7746"/>
                    </a:lnTo>
                    <a:lnTo>
                      <a:pt x="9036" y="7502"/>
                    </a:lnTo>
                    <a:lnTo>
                      <a:pt x="8939" y="7259"/>
                    </a:lnTo>
                    <a:lnTo>
                      <a:pt x="12130" y="4093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Shape 494">
                <a:extLst>
                  <a:ext uri="{FF2B5EF4-FFF2-40B4-BE49-F238E27FC236}">
                    <a16:creationId xmlns:a16="http://schemas.microsoft.com/office/drawing/2014/main" id="{0551D70B-4457-48F5-81B9-3A38F6B661D9}"/>
                  </a:ext>
                </a:extLst>
              </p:cNvPr>
              <p:cNvSpPr/>
              <p:nvPr/>
            </p:nvSpPr>
            <p:spPr>
              <a:xfrm>
                <a:off x="2801675" y="1740825"/>
                <a:ext cx="49950" cy="49950"/>
              </a:xfrm>
              <a:custGeom>
                <a:avLst/>
                <a:gdLst/>
                <a:ahLst/>
                <a:cxnLst/>
                <a:rect l="0" t="0" r="0" b="0"/>
                <a:pathLst>
                  <a:path w="1998" h="1998" fill="none" extrusionOk="0">
                    <a:moveTo>
                      <a:pt x="1" y="1997"/>
                    </a:moveTo>
                    <a:lnTo>
                      <a:pt x="1998" y="0"/>
                    </a:lnTo>
                  </a:path>
                </a:pathLst>
              </a:custGeom>
              <a:noFill/>
              <a:ln w="9525" cap="rnd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72BD7EC-0D21-433C-A8B8-B34982C024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8134" y="1463857"/>
            <a:ext cx="10334364" cy="484550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69457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letely blank">
  <p:cSld name="Completely 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5827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2800"/>
            </a:lvl1pPr>
            <a:lvl2pPr marL="128016" indent="0">
              <a:buNone/>
              <a:defRPr sz="2400" baseline="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8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56FD08-8E43-4554-8ACC-11234BCBCF4E}"/>
              </a:ext>
            </a:extLst>
          </p:cNvPr>
          <p:cNvCxnSpPr/>
          <p:nvPr/>
        </p:nvCxnSpPr>
        <p:spPr>
          <a:xfrm>
            <a:off x="127669" y="3557888"/>
            <a:ext cx="11914495" cy="0"/>
          </a:xfrm>
          <a:prstGeom prst="line">
            <a:avLst/>
          </a:prstGeom>
          <a:ln w="19050">
            <a:solidFill>
              <a:srgbClr val="D8D8D8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>
            <a:extLst>
              <a:ext uri="{FF2B5EF4-FFF2-40B4-BE49-F238E27FC236}">
                <a16:creationId xmlns:a16="http://schemas.microsoft.com/office/drawing/2014/main" id="{0777F25E-8269-472E-9791-7EB74F793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2775" y="3262680"/>
            <a:ext cx="6504161" cy="590415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defRPr sz="3200">
                <a:latin typeface="Segoe UI Semibold" panose="020B0702040204020203" pitchFamily="34" charset="0"/>
                <a:cs typeface="Segoe UI Semibold" panose="020B07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A7D8F82-27EF-4582-903A-FAC779261E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06C1EE-E506-47FA-A188-0DF16D49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80F48F-87DE-4815-AD70-D0F2CA558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86714E5-EBF9-4569-A5F7-79EC8ADBC566}"/>
              </a:ext>
            </a:extLst>
          </p:cNvPr>
          <p:cNvSpPr/>
          <p:nvPr/>
        </p:nvSpPr>
        <p:spPr>
          <a:xfrm>
            <a:off x="743453" y="3050554"/>
            <a:ext cx="897775" cy="897775"/>
          </a:xfrm>
          <a:prstGeom prst="ellipse">
            <a:avLst/>
          </a:prstGeom>
          <a:solidFill>
            <a:srgbClr val="B6A4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48A67AF-FC3C-498E-9019-5526D4E35E56}"/>
              </a:ext>
            </a:extLst>
          </p:cNvPr>
          <p:cNvSpPr/>
          <p:nvPr/>
        </p:nvSpPr>
        <p:spPr>
          <a:xfrm>
            <a:off x="321425" y="60960"/>
            <a:ext cx="171797" cy="147412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Shape 496">
            <a:extLst>
              <a:ext uri="{FF2B5EF4-FFF2-40B4-BE49-F238E27FC236}">
                <a16:creationId xmlns:a16="http://schemas.microsoft.com/office/drawing/2014/main" id="{A9D83950-EFA8-45B6-9842-F0E75D62D1E4}"/>
              </a:ext>
            </a:extLst>
          </p:cNvPr>
          <p:cNvGrpSpPr/>
          <p:nvPr/>
        </p:nvGrpSpPr>
        <p:grpSpPr>
          <a:xfrm>
            <a:off x="1042384" y="3287057"/>
            <a:ext cx="299911" cy="424768"/>
            <a:chOff x="3979850" y="1598950"/>
            <a:chExt cx="356825" cy="505375"/>
          </a:xfrm>
        </p:grpSpPr>
        <p:sp>
          <p:nvSpPr>
            <p:cNvPr id="11" name="Shape 497">
              <a:extLst>
                <a:ext uri="{FF2B5EF4-FFF2-40B4-BE49-F238E27FC236}">
                  <a16:creationId xmlns:a16="http://schemas.microsoft.com/office/drawing/2014/main" id="{5AC1FC31-D74E-4136-9F49-9396640AE6A7}"/>
                </a:ext>
              </a:extLst>
            </p:cNvPr>
            <p:cNvSpPr/>
            <p:nvPr/>
          </p:nvSpPr>
          <p:spPr>
            <a:xfrm>
              <a:off x="3979850" y="1602600"/>
              <a:ext cx="44475" cy="501725"/>
            </a:xfrm>
            <a:custGeom>
              <a:avLst/>
              <a:gdLst/>
              <a:ahLst/>
              <a:cxnLst/>
              <a:rect l="0" t="0" r="0" b="0"/>
              <a:pathLst>
                <a:path w="1779" h="20069" fill="none" extrusionOk="0">
                  <a:moveTo>
                    <a:pt x="1778" y="20069"/>
                  </a:moveTo>
                  <a:lnTo>
                    <a:pt x="1778" y="488"/>
                  </a:lnTo>
                  <a:lnTo>
                    <a:pt x="1778" y="488"/>
                  </a:lnTo>
                  <a:lnTo>
                    <a:pt x="1778" y="390"/>
                  </a:lnTo>
                  <a:lnTo>
                    <a:pt x="1730" y="293"/>
                  </a:lnTo>
                  <a:lnTo>
                    <a:pt x="1705" y="220"/>
                  </a:lnTo>
                  <a:lnTo>
                    <a:pt x="1632" y="147"/>
                  </a:lnTo>
                  <a:lnTo>
                    <a:pt x="1559" y="74"/>
                  </a:lnTo>
                  <a:lnTo>
                    <a:pt x="1486" y="25"/>
                  </a:lnTo>
                  <a:lnTo>
                    <a:pt x="1389" y="0"/>
                  </a:lnTo>
                  <a:lnTo>
                    <a:pt x="1291" y="0"/>
                  </a:lnTo>
                  <a:lnTo>
                    <a:pt x="488" y="0"/>
                  </a:lnTo>
                  <a:lnTo>
                    <a:pt x="488" y="0"/>
                  </a:lnTo>
                  <a:lnTo>
                    <a:pt x="390" y="0"/>
                  </a:lnTo>
                  <a:lnTo>
                    <a:pt x="293" y="25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5" y="390"/>
                  </a:lnTo>
                  <a:lnTo>
                    <a:pt x="1" y="488"/>
                  </a:lnTo>
                  <a:lnTo>
                    <a:pt x="1" y="20069"/>
                  </a:lnTo>
                  <a:lnTo>
                    <a:pt x="1778" y="20069"/>
                  </a:lnTo>
                  <a:close/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Shape 498">
              <a:extLst>
                <a:ext uri="{FF2B5EF4-FFF2-40B4-BE49-F238E27FC236}">
                  <a16:creationId xmlns:a16="http://schemas.microsoft.com/office/drawing/2014/main" id="{55224696-5DAC-453B-AD17-A914F23CD917}"/>
                </a:ext>
              </a:extLst>
            </p:cNvPr>
            <p:cNvSpPr/>
            <p:nvPr/>
          </p:nvSpPr>
          <p:spPr>
            <a:xfrm>
              <a:off x="4037075" y="1598950"/>
              <a:ext cx="299600" cy="228950"/>
            </a:xfrm>
            <a:custGeom>
              <a:avLst/>
              <a:gdLst/>
              <a:ahLst/>
              <a:cxnLst/>
              <a:rect l="0" t="0" r="0" b="0"/>
              <a:pathLst>
                <a:path w="11984" h="9158" fill="none" extrusionOk="0">
                  <a:moveTo>
                    <a:pt x="1" y="8403"/>
                  </a:moveTo>
                  <a:lnTo>
                    <a:pt x="1" y="8403"/>
                  </a:lnTo>
                  <a:lnTo>
                    <a:pt x="366" y="8184"/>
                  </a:lnTo>
                  <a:lnTo>
                    <a:pt x="732" y="8013"/>
                  </a:lnTo>
                  <a:lnTo>
                    <a:pt x="1097" y="7867"/>
                  </a:lnTo>
                  <a:lnTo>
                    <a:pt x="1438" y="7770"/>
                  </a:lnTo>
                  <a:lnTo>
                    <a:pt x="1803" y="7696"/>
                  </a:lnTo>
                  <a:lnTo>
                    <a:pt x="2168" y="7672"/>
                  </a:lnTo>
                  <a:lnTo>
                    <a:pt x="2534" y="7648"/>
                  </a:lnTo>
                  <a:lnTo>
                    <a:pt x="2875" y="7672"/>
                  </a:lnTo>
                  <a:lnTo>
                    <a:pt x="3240" y="7696"/>
                  </a:lnTo>
                  <a:lnTo>
                    <a:pt x="3605" y="7745"/>
                  </a:lnTo>
                  <a:lnTo>
                    <a:pt x="3971" y="7818"/>
                  </a:lnTo>
                  <a:lnTo>
                    <a:pt x="4312" y="7891"/>
                  </a:lnTo>
                  <a:lnTo>
                    <a:pt x="5042" y="8111"/>
                  </a:lnTo>
                  <a:lnTo>
                    <a:pt x="5749" y="8330"/>
                  </a:lnTo>
                  <a:lnTo>
                    <a:pt x="6479" y="8549"/>
                  </a:lnTo>
                  <a:lnTo>
                    <a:pt x="7186" y="8768"/>
                  </a:lnTo>
                  <a:lnTo>
                    <a:pt x="7916" y="8963"/>
                  </a:lnTo>
                  <a:lnTo>
                    <a:pt x="8282" y="9036"/>
                  </a:lnTo>
                  <a:lnTo>
                    <a:pt x="8623" y="9085"/>
                  </a:lnTo>
                  <a:lnTo>
                    <a:pt x="8988" y="9133"/>
                  </a:lnTo>
                  <a:lnTo>
                    <a:pt x="9353" y="9158"/>
                  </a:lnTo>
                  <a:lnTo>
                    <a:pt x="9719" y="9133"/>
                  </a:lnTo>
                  <a:lnTo>
                    <a:pt x="10059" y="9109"/>
                  </a:lnTo>
                  <a:lnTo>
                    <a:pt x="10425" y="9060"/>
                  </a:lnTo>
                  <a:lnTo>
                    <a:pt x="10790" y="8963"/>
                  </a:lnTo>
                  <a:lnTo>
                    <a:pt x="11155" y="8841"/>
                  </a:lnTo>
                  <a:lnTo>
                    <a:pt x="11496" y="8671"/>
                  </a:lnTo>
                  <a:lnTo>
                    <a:pt x="11496" y="8671"/>
                  </a:lnTo>
                  <a:lnTo>
                    <a:pt x="11667" y="8573"/>
                  </a:lnTo>
                  <a:lnTo>
                    <a:pt x="11789" y="8476"/>
                  </a:lnTo>
                  <a:lnTo>
                    <a:pt x="11862" y="8354"/>
                  </a:lnTo>
                  <a:lnTo>
                    <a:pt x="11935" y="8232"/>
                  </a:lnTo>
                  <a:lnTo>
                    <a:pt x="11984" y="8111"/>
                  </a:lnTo>
                  <a:lnTo>
                    <a:pt x="11984" y="7989"/>
                  </a:lnTo>
                  <a:lnTo>
                    <a:pt x="11935" y="7891"/>
                  </a:lnTo>
                  <a:lnTo>
                    <a:pt x="11886" y="7794"/>
                  </a:lnTo>
                  <a:lnTo>
                    <a:pt x="11886" y="7794"/>
                  </a:lnTo>
                  <a:lnTo>
                    <a:pt x="11496" y="7404"/>
                  </a:lnTo>
                  <a:lnTo>
                    <a:pt x="11107" y="6941"/>
                  </a:lnTo>
                  <a:lnTo>
                    <a:pt x="10741" y="6454"/>
                  </a:lnTo>
                  <a:lnTo>
                    <a:pt x="10352" y="5943"/>
                  </a:lnTo>
                  <a:lnTo>
                    <a:pt x="10352" y="5943"/>
                  </a:lnTo>
                  <a:lnTo>
                    <a:pt x="10279" y="5797"/>
                  </a:lnTo>
                  <a:lnTo>
                    <a:pt x="10230" y="5651"/>
                  </a:lnTo>
                  <a:lnTo>
                    <a:pt x="10206" y="5480"/>
                  </a:lnTo>
                  <a:lnTo>
                    <a:pt x="10181" y="5285"/>
                  </a:lnTo>
                  <a:lnTo>
                    <a:pt x="10206" y="5115"/>
                  </a:lnTo>
                  <a:lnTo>
                    <a:pt x="10230" y="4944"/>
                  </a:lnTo>
                  <a:lnTo>
                    <a:pt x="10279" y="4774"/>
                  </a:lnTo>
                  <a:lnTo>
                    <a:pt x="10352" y="4603"/>
                  </a:lnTo>
                  <a:lnTo>
                    <a:pt x="10352" y="4603"/>
                  </a:lnTo>
                  <a:lnTo>
                    <a:pt x="10741" y="3873"/>
                  </a:lnTo>
                  <a:lnTo>
                    <a:pt x="11107" y="3118"/>
                  </a:lnTo>
                  <a:lnTo>
                    <a:pt x="11496" y="2338"/>
                  </a:lnTo>
                  <a:lnTo>
                    <a:pt x="11886" y="1486"/>
                  </a:lnTo>
                  <a:lnTo>
                    <a:pt x="11886" y="1486"/>
                  </a:lnTo>
                  <a:lnTo>
                    <a:pt x="11959" y="1315"/>
                  </a:lnTo>
                  <a:lnTo>
                    <a:pt x="11984" y="1169"/>
                  </a:lnTo>
                  <a:lnTo>
                    <a:pt x="11984" y="1048"/>
                  </a:lnTo>
                  <a:lnTo>
                    <a:pt x="11935" y="975"/>
                  </a:lnTo>
                  <a:lnTo>
                    <a:pt x="11862" y="950"/>
                  </a:lnTo>
                  <a:lnTo>
                    <a:pt x="11789" y="926"/>
                  </a:lnTo>
                  <a:lnTo>
                    <a:pt x="11667" y="975"/>
                  </a:lnTo>
                  <a:lnTo>
                    <a:pt x="11496" y="1023"/>
                  </a:lnTo>
                  <a:lnTo>
                    <a:pt x="11496" y="1023"/>
                  </a:lnTo>
                  <a:lnTo>
                    <a:pt x="11155" y="1194"/>
                  </a:lnTo>
                  <a:lnTo>
                    <a:pt x="10790" y="1315"/>
                  </a:lnTo>
                  <a:lnTo>
                    <a:pt x="10425" y="1413"/>
                  </a:lnTo>
                  <a:lnTo>
                    <a:pt x="10059" y="1462"/>
                  </a:lnTo>
                  <a:lnTo>
                    <a:pt x="9719" y="1510"/>
                  </a:lnTo>
                  <a:lnTo>
                    <a:pt x="9353" y="1510"/>
                  </a:lnTo>
                  <a:lnTo>
                    <a:pt x="8988" y="1486"/>
                  </a:lnTo>
                  <a:lnTo>
                    <a:pt x="8623" y="1462"/>
                  </a:lnTo>
                  <a:lnTo>
                    <a:pt x="8282" y="1389"/>
                  </a:lnTo>
                  <a:lnTo>
                    <a:pt x="7916" y="1315"/>
                  </a:lnTo>
                  <a:lnTo>
                    <a:pt x="7186" y="1145"/>
                  </a:lnTo>
                  <a:lnTo>
                    <a:pt x="6479" y="926"/>
                  </a:lnTo>
                  <a:lnTo>
                    <a:pt x="5749" y="682"/>
                  </a:lnTo>
                  <a:lnTo>
                    <a:pt x="5042" y="463"/>
                  </a:lnTo>
                  <a:lnTo>
                    <a:pt x="4312" y="268"/>
                  </a:lnTo>
                  <a:lnTo>
                    <a:pt x="3971" y="171"/>
                  </a:lnTo>
                  <a:lnTo>
                    <a:pt x="3605" y="98"/>
                  </a:lnTo>
                  <a:lnTo>
                    <a:pt x="3240" y="49"/>
                  </a:lnTo>
                  <a:lnTo>
                    <a:pt x="2875" y="25"/>
                  </a:lnTo>
                  <a:lnTo>
                    <a:pt x="2534" y="0"/>
                  </a:lnTo>
                  <a:lnTo>
                    <a:pt x="2168" y="25"/>
                  </a:lnTo>
                  <a:lnTo>
                    <a:pt x="1803" y="73"/>
                  </a:lnTo>
                  <a:lnTo>
                    <a:pt x="1438" y="122"/>
                  </a:lnTo>
                  <a:lnTo>
                    <a:pt x="1097" y="244"/>
                  </a:lnTo>
                  <a:lnTo>
                    <a:pt x="732" y="366"/>
                  </a:lnTo>
                  <a:lnTo>
                    <a:pt x="366" y="536"/>
                  </a:lnTo>
                  <a:lnTo>
                    <a:pt x="1" y="755"/>
                  </a:lnTo>
                </a:path>
              </a:pathLst>
            </a:custGeom>
            <a:noFill/>
            <a:ln w="95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75FA472A-7AFD-46BC-8C3E-7439952E8F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2775" y="3931493"/>
            <a:ext cx="6504161" cy="506283"/>
          </a:xfrm>
        </p:spPr>
        <p:txBody>
          <a:bodyPr lIns="91440" rIns="91440" anchor="t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22309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39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7CD2F29-FDCB-4CD4-A706-8477E063ED40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584218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F6C8EDAC-3655-4870-AA43-44830ED94DF0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355830" y="1531279"/>
            <a:ext cx="5397688" cy="447646"/>
          </a:xfrm>
        </p:spPr>
        <p:txBody>
          <a:bodyPr lIns="137160" rIns="137160" anchor="ctr">
            <a:no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800" b="0" kern="1200" cap="all" baseline="0" dirty="0" smtClean="0">
                <a:solidFill>
                  <a:srgbClr val="4C3282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Tw Cen MT" panose="020B0602020104020603" pitchFamily="34" charset="0"/>
              <a:buNone/>
            </a:pPr>
            <a:r>
              <a:rPr lang="en-US"/>
              <a:t>Edit Master text styles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C6DFFB8E-9225-4B12-B4C6-960DAE3BDB96}"/>
              </a:ext>
            </a:extLst>
          </p:cNvPr>
          <p:cNvSpPr>
            <a:spLocks noGrp="1"/>
          </p:cNvSpPr>
          <p:nvPr>
            <p:ph sz="half" idx="15" hasCustomPrompt="1"/>
          </p:nvPr>
        </p:nvSpPr>
        <p:spPr>
          <a:xfrm>
            <a:off x="6364809" y="2096446"/>
            <a:ext cx="5397689" cy="433043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5010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641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34620" y="1512985"/>
            <a:ext cx="5397689" cy="4796375"/>
          </a:xfrm>
        </p:spPr>
        <p:txBody>
          <a:bodyPr/>
          <a:lstStyle>
            <a:lvl1pPr marL="91440" indent="-91440">
              <a:buFontTx/>
              <a:buChar char=" "/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364809" y="1512984"/>
            <a:ext cx="5397689" cy="4796375"/>
          </a:xfrm>
        </p:spPr>
        <p:txBody>
          <a:bodyPr/>
          <a:lstStyle>
            <a:lvl1pPr>
              <a:defRPr sz="2800"/>
            </a:lvl1pPr>
            <a:lvl2pPr marL="128016" indent="0">
              <a:buNone/>
              <a:defRPr sz="2400"/>
            </a:lvl2pPr>
            <a:lvl3pPr>
              <a:defRPr sz="2400"/>
            </a:lvl3pPr>
            <a:lvl4pPr>
              <a:defRPr sz="2400"/>
            </a:lvl4pPr>
            <a:lvl5pPr>
              <a:defRPr sz="2400"/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F45E9297-2ED3-49ED-918C-68275E6EDE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11826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UW building">
            <a:extLst>
              <a:ext uri="{FF2B5EF4-FFF2-40B4-BE49-F238E27FC236}">
                <a16:creationId xmlns:a16="http://schemas.microsoft.com/office/drawing/2014/main" id="{8DB080C4-5F0D-47C3-B99E-D2AD3B91FD7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85" b="5565"/>
          <a:stretch/>
        </p:blipFill>
        <p:spPr bwMode="auto">
          <a:xfrm>
            <a:off x="3" y="0"/>
            <a:ext cx="12191997" cy="457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6403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816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07499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5239" y="263276"/>
            <a:ext cx="11187259" cy="10146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5240" y="1463857"/>
            <a:ext cx="11187258" cy="4845504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0"/>
            <a:r>
              <a:rPr lang="en-US" dirty="0"/>
              <a:t> 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240" y="6544402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AB075580-9E3D-4CBC-BB30-003AE8B8D46C}" type="datetimeFigureOut">
              <a:rPr lang="en-US" smtClean="0"/>
              <a:t>2/6/2023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742" y="6544402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544402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fld id="{73675914-AB7A-46E8-9C63-170AEE58821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 flipV="1">
            <a:off x="429491" y="172390"/>
            <a:ext cx="0" cy="1196439"/>
          </a:xfrm>
          <a:prstGeom prst="line">
            <a:avLst/>
          </a:prstGeom>
          <a:ln w="19050">
            <a:solidFill>
              <a:srgbClr val="4C328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72444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none" spc="100" baseline="0">
          <a:solidFill>
            <a:schemeClr val="tx1">
              <a:lumMod val="95000"/>
              <a:lumOff val="5000"/>
            </a:schemeClr>
          </a:solidFill>
          <a:latin typeface="Segoe UI" panose="020B0502040204020203" pitchFamily="34" charset="0"/>
          <a:ea typeface="+mj-ea"/>
          <a:cs typeface="Segoe UI" panose="020B0502040204020203" pitchFamily="34" charset="0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128016" indent="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None/>
        <a:defRPr sz="28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rgbClr val="B6A479"/>
        </a:buClr>
        <a:buFont typeface="Segoe UI Semilight" panose="020B0402040204020203" pitchFamily="34" charset="0"/>
        <a:buChar char="-"/>
        <a:defRPr sz="2400" kern="1200">
          <a:solidFill>
            <a:schemeClr val="tx1"/>
          </a:soli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81793-B139-4FEF-94E4-5E4421049F6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DP on Trees and Graphs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1925E-1318-4536-9840-15DC5BEE8D7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CSE </a:t>
            </a:r>
            <a:r>
              <a:rPr lang="en-US"/>
              <a:t>421 Winter 2023</a:t>
            </a:r>
            <a:endParaRPr lang="en-US" dirty="0"/>
          </a:p>
          <a:p>
            <a:r>
              <a:rPr lang="en-US" dirty="0"/>
              <a:t>Lecture 15</a:t>
            </a:r>
          </a:p>
        </p:txBody>
      </p:sp>
    </p:spTree>
    <p:extLst>
      <p:ext uri="{BB962C8B-B14F-4D97-AF65-F5344CB8AC3E}">
        <p14:creationId xmlns:p14="http://schemas.microsoft.com/office/powerpoint/2010/main" val="1900422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What order do we do the calculation?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9687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What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should we use?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the tree itself!</a:t>
                </a:r>
              </a:p>
              <a:p>
                <a:endParaRPr lang="en-US" dirty="0"/>
              </a:p>
              <a:p>
                <a:r>
                  <a:rPr lang="en-US" dirty="0"/>
                  <a:t>What code should we write?</a:t>
                </a:r>
              </a:p>
              <a:p>
                <a:r>
                  <a:rPr lang="en-US" dirty="0"/>
                  <a:t>     </a:t>
                </a:r>
                <a:r>
                  <a:rPr lang="en-US" dirty="0">
                    <a:solidFill>
                      <a:schemeClr val="accent2"/>
                    </a:solidFill>
                  </a:rPr>
                  <a:t>A post-order traversal (make recursive calls, then look up values in children to do calculations)</a:t>
                </a:r>
              </a:p>
              <a:p>
                <a:r>
                  <a:rPr lang="en-US" dirty="0"/>
                  <a:t>What’s the running time?</a:t>
                </a:r>
              </a:p>
              <a:p>
                <a:r>
                  <a:rPr lang="en-US" dirty="0"/>
                  <a:t>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Θ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BFA2EF-7F72-4DA0-80AF-B8BD898E96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82554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224C5808-7913-4C31-A49A-B1E10FF45D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Shortest Paths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/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solidFill>
                <a:srgbClr val="A48DD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 dirty="0"/>
              </a:p>
              <a:p>
                <a:pPr algn="ctr"/>
                <a:r>
                  <a:rPr lang="en-US" sz="2400" dirty="0"/>
                  <a:t>Given: A directed graph and a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sz="2400" dirty="0"/>
              </a:p>
              <a:p>
                <a:pPr algn="ctr"/>
                <a:r>
                  <a:rPr lang="en-US" sz="2400" dirty="0"/>
                  <a:t>Find: The length of the shortest path from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sz="2400" dirty="0"/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4EAD220A-08FF-4CF3-933A-2C14BC2226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9989" y="1532794"/>
                <a:ext cx="6111311" cy="1485900"/>
              </a:xfrm>
              <a:prstGeom prst="rect">
                <a:avLst/>
              </a:prstGeom>
              <a:blipFill>
                <a:blip r:embed="rId2"/>
                <a:stretch>
                  <a:fillRect l="-499" r="-39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01192F47-C3A9-41C7-9B6E-56D4523C98D2}"/>
              </a:ext>
            </a:extLst>
          </p:cNvPr>
          <p:cNvSpPr/>
          <p:nvPr/>
        </p:nvSpPr>
        <p:spPr>
          <a:xfrm>
            <a:off x="479989" y="1532794"/>
            <a:ext cx="6101786" cy="476250"/>
          </a:xfrm>
          <a:prstGeom prst="rect">
            <a:avLst/>
          </a:prstGeom>
          <a:solidFill>
            <a:srgbClr val="4C32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Shortest Path Problem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F2FC1F-ABCC-4D5E-B544-89D64176D161}"/>
              </a:ext>
            </a:extLst>
          </p:cNvPr>
          <p:cNvSpPr txBox="1"/>
          <p:nvPr/>
        </p:nvSpPr>
        <p:spPr>
          <a:xfrm>
            <a:off x="479989" y="3313723"/>
            <a:ext cx="1118725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The length of a path is the sum of the edge weights.</a:t>
            </a:r>
          </a:p>
          <a:p>
            <a:endParaRPr lang="en-US" sz="2800" dirty="0">
              <a:latin typeface="Segoe UI Semilight" panose="020B0402040204020203" pitchFamily="34" charset="0"/>
              <a:cs typeface="Segoe UI Semilight" panose="020B0402040204020203" pitchFamily="34" charset="0"/>
            </a:endParaRPr>
          </a:p>
          <a:p>
            <a:r>
              <a:rPr lang="en-US" sz="28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Baseline: Dijkstra’s Algorithm</a:t>
            </a:r>
          </a:p>
        </p:txBody>
      </p:sp>
    </p:spTree>
    <p:extLst>
      <p:ext uri="{BB962C8B-B14F-4D97-AF65-F5344CB8AC3E}">
        <p14:creationId xmlns:p14="http://schemas.microsoft.com/office/powerpoint/2010/main" val="165701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ECC10E-0677-4BA4-8C7E-E49A905B86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Dijkstra’s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/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Dijkstra(Graph G, Vertex source) 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initialize distances to </a:t>
                </a:r>
                <a14:m>
                  <m:oMath xmlns:m="http://schemas.openxmlformats.org/officeDocument/2006/math">
                    <m:r>
                      <a:rPr lang="en-US" sz="2200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endParaRPr lang="en-US" sz="2200" b="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source as distance 0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mark all vertices unprocessed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while(there are unprocessed vertices){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		let u be the closest unprocessed vertex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foreach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(edge 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leaving u){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 	if(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&lt;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){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	</a:t>
                </a:r>
                <a:r>
                  <a:rPr lang="en-US" sz="22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v.predecessor</a:t>
                </a: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= u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       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}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mark u as processed</a:t>
                </a:r>
              </a:p>
              <a:p>
                <a:pPr>
                  <a:spcBef>
                    <a:spcPts val="200"/>
                  </a:spcBef>
                </a:pPr>
                <a:r>
                  <a:rPr lang="en-US" sz="22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}</a:t>
                </a:r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9E5E55A-0D17-4F78-AF28-EBD031731E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433" y="1429207"/>
                <a:ext cx="8971120" cy="5165517"/>
              </a:xfrm>
              <a:prstGeom prst="rect">
                <a:avLst/>
              </a:prstGeom>
              <a:blipFill>
                <a:blip r:embed="rId2"/>
                <a:stretch>
                  <a:fillRect l="-884" t="-708" b="-15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/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In 332, we said the running time was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𝑚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</m:e>
                        </m:func>
                      </m:e>
                    </m:func>
                  </m:oMath>
                </a14:m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endParaRPr lang="en-US" sz="2400" dirty="0">
                  <a:latin typeface="Segoe UI Semilight" panose="020B0402040204020203" pitchFamily="34" charset="0"/>
                  <a:cs typeface="Segoe UI Semilight" panose="020B0402040204020203" pitchFamily="34" charset="0"/>
                </a:endParaRPr>
              </a:p>
              <a:p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Can be sped up to </a:t>
                </a:r>
              </a:p>
              <a:p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log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Segoe UI Semilight" panose="020B0402040204020203" pitchFamily="34" charset="0"/>
                    <a:cs typeface="Segoe UI Semilight" panose="020B0402040204020203" pitchFamily="34" charset="0"/>
                  </a:rPr>
                  <a:t> by inserting a different heap implementation.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064EF21D-EF3F-4AF7-B1E4-B1FA5BF847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67446" y="1844431"/>
                <a:ext cx="2696308" cy="3416320"/>
              </a:xfrm>
              <a:prstGeom prst="rect">
                <a:avLst/>
              </a:prstGeom>
              <a:blipFill>
                <a:blip r:embed="rId3"/>
                <a:stretch>
                  <a:fillRect l="-3620" t="-1250" r="-6109" b="-33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54515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20034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5DC549-FFC4-4BA6-B8E7-29A1BEFCD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Suppose you have a directed acyclic graph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How could you find distances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What’s one step in this problem?</a:t>
                </a:r>
              </a:p>
              <a:p>
                <a:r>
                  <a:rPr lang="en-US" dirty="0"/>
                  <a:t>   </a:t>
                </a:r>
                <a:r>
                  <a:rPr lang="en-US" dirty="0">
                    <a:solidFill>
                      <a:schemeClr val="accent2"/>
                    </a:solidFill>
                  </a:rPr>
                  <a:t>Choosing the predecessor, i.e. “the last edge” on a path.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286BDD0-549D-495C-8E16-0324A107BEB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01635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3049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C3974-EC9A-4BA8-8BC3-C1A4827AD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Our </a:t>
                </a:r>
                <a:r>
                  <a:rPr lang="en-US" dirty="0" err="1"/>
                  <a:t>memoization</a:t>
                </a:r>
                <a:r>
                  <a:rPr lang="en-US" dirty="0"/>
                  <a:t> structure can be the graph itself.</a:t>
                </a:r>
              </a:p>
              <a:p>
                <a:endParaRPr lang="en-US" dirty="0"/>
              </a:p>
              <a:p>
                <a:r>
                  <a:rPr lang="en-US" dirty="0"/>
                  <a:t>What’s an evaluation order? (Remember we’re in a DAG!)</a:t>
                </a:r>
              </a:p>
              <a:p>
                <a:r>
                  <a:rPr lang="en-US" dirty="0"/>
                  <a:t>  </a:t>
                </a:r>
                <a:r>
                  <a:rPr lang="en-US" dirty="0">
                    <a:solidFill>
                      <a:schemeClr val="accent2"/>
                    </a:solidFill>
                  </a:rPr>
                  <a:t>A topological sort! – we need to have distances for all incoming edges calculated.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5FFB22A-7D90-4662-BFFA-9EE94CAF7C0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3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04943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a DAG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Oval 3">
            <a:extLst>
              <a:ext uri="{FF2B5EF4-FFF2-40B4-BE49-F238E27FC236}">
                <a16:creationId xmlns:a16="http://schemas.microsoft.com/office/drawing/2014/main" id="{EB1EABC2-04E9-4370-B380-DD95ABD5EFD8}"/>
              </a:ext>
            </a:extLst>
          </p:cNvPr>
          <p:cNvSpPr/>
          <p:nvPr/>
        </p:nvSpPr>
        <p:spPr>
          <a:xfrm>
            <a:off x="5793218" y="3240171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2500614-2D8F-4096-9D1E-0BC33A8424A1}"/>
              </a:ext>
            </a:extLst>
          </p:cNvPr>
          <p:cNvSpPr/>
          <p:nvPr/>
        </p:nvSpPr>
        <p:spPr>
          <a:xfrm>
            <a:off x="9070190" y="3340317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561900C-61F0-4363-ADC9-729DDCFF4183}"/>
              </a:ext>
            </a:extLst>
          </p:cNvPr>
          <p:cNvSpPr/>
          <p:nvPr/>
        </p:nvSpPr>
        <p:spPr>
          <a:xfrm>
            <a:off x="3362893" y="303387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C2B91654-D105-416D-B593-5C67B1E9F9DE}"/>
              </a:ext>
            </a:extLst>
          </p:cNvPr>
          <p:cNvSpPr/>
          <p:nvPr/>
        </p:nvSpPr>
        <p:spPr>
          <a:xfrm>
            <a:off x="1323155" y="4054244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6106FF6-5FBF-4B8F-A4DB-3E47D6C909F6}"/>
              </a:ext>
            </a:extLst>
          </p:cNvPr>
          <p:cNvSpPr/>
          <p:nvPr/>
        </p:nvSpPr>
        <p:spPr>
          <a:xfrm>
            <a:off x="6772214" y="4788579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38D6A23-5792-47D3-B6B2-6CF18A0D9C77}"/>
              </a:ext>
            </a:extLst>
          </p:cNvPr>
          <p:cNvSpPr/>
          <p:nvPr/>
        </p:nvSpPr>
        <p:spPr>
          <a:xfrm>
            <a:off x="4814225" y="478858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CA0F17CB-C51E-4116-BC03-E69230AAC8A8}"/>
              </a:ext>
            </a:extLst>
          </p:cNvPr>
          <p:cNvCxnSpPr>
            <a:cxnSpLocks/>
            <a:stCxn id="7" idx="7"/>
            <a:endCxn id="6" idx="2"/>
          </p:cNvCxnSpPr>
          <p:nvPr/>
        </p:nvCxnSpPr>
        <p:spPr>
          <a:xfrm flipV="1">
            <a:off x="1840035" y="3336652"/>
            <a:ext cx="1522858" cy="80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31288B7-CF95-49C5-A56B-ED2470AC05E3}"/>
              </a:ext>
            </a:extLst>
          </p:cNvPr>
          <p:cNvCxnSpPr>
            <a:cxnSpLocks/>
            <a:stCxn id="7" idx="5"/>
            <a:endCxn id="9" idx="2"/>
          </p:cNvCxnSpPr>
          <p:nvPr/>
        </p:nvCxnSpPr>
        <p:spPr>
          <a:xfrm>
            <a:off x="1840035" y="4571124"/>
            <a:ext cx="2974190" cy="52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B3B84FE-C427-496B-B8AB-4A73C9E2BB6E}"/>
              </a:ext>
            </a:extLst>
          </p:cNvPr>
          <p:cNvCxnSpPr>
            <a:cxnSpLocks/>
            <a:stCxn id="9" idx="0"/>
            <a:endCxn id="4" idx="3"/>
          </p:cNvCxnSpPr>
          <p:nvPr/>
        </p:nvCxnSpPr>
        <p:spPr>
          <a:xfrm flipV="1">
            <a:off x="5117007" y="3757051"/>
            <a:ext cx="764894" cy="103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7B1210D-13B2-4C1B-BDF8-64E6C3CAFF0E}"/>
              </a:ext>
            </a:extLst>
          </p:cNvPr>
          <p:cNvCxnSpPr>
            <a:cxnSpLocks/>
          </p:cNvCxnSpPr>
          <p:nvPr/>
        </p:nvCxnSpPr>
        <p:spPr>
          <a:xfrm>
            <a:off x="6310101" y="3757051"/>
            <a:ext cx="764898" cy="10315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D487540D-A969-4CCE-B54C-842C977BF75F}"/>
              </a:ext>
            </a:extLst>
          </p:cNvPr>
          <p:cNvCxnSpPr>
            <a:cxnSpLocks/>
            <a:stCxn id="8" idx="7"/>
            <a:endCxn id="5" idx="3"/>
          </p:cNvCxnSpPr>
          <p:nvPr/>
        </p:nvCxnSpPr>
        <p:spPr>
          <a:xfrm flipV="1">
            <a:off x="7289094" y="3857197"/>
            <a:ext cx="1869779" cy="1020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009FC932-DC8C-4538-A0A4-9449A495C921}"/>
              </a:ext>
            </a:extLst>
          </p:cNvPr>
          <p:cNvCxnSpPr>
            <a:cxnSpLocks/>
            <a:stCxn id="4" idx="6"/>
            <a:endCxn id="5" idx="2"/>
          </p:cNvCxnSpPr>
          <p:nvPr/>
        </p:nvCxnSpPr>
        <p:spPr>
          <a:xfrm>
            <a:off x="6398781" y="3542953"/>
            <a:ext cx="2671409" cy="100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03BE80FE-C8A4-4955-BA7B-F999A1B74799}"/>
              </a:ext>
            </a:extLst>
          </p:cNvPr>
          <p:cNvCxnSpPr>
            <a:cxnSpLocks/>
            <a:stCxn id="6" idx="6"/>
            <a:endCxn id="4" idx="2"/>
          </p:cNvCxnSpPr>
          <p:nvPr/>
        </p:nvCxnSpPr>
        <p:spPr>
          <a:xfrm>
            <a:off x="3968456" y="3336652"/>
            <a:ext cx="1824762" cy="20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3F25478-251C-4A9A-B08D-DDB634F491CC}"/>
              </a:ext>
            </a:extLst>
          </p:cNvPr>
          <p:cNvSpPr txBox="1"/>
          <p:nvPr/>
        </p:nvSpPr>
        <p:spPr>
          <a:xfrm>
            <a:off x="2865120" y="487726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A765F45-7A99-484C-91C9-5CEC65069DF1}"/>
              </a:ext>
            </a:extLst>
          </p:cNvPr>
          <p:cNvSpPr txBox="1"/>
          <p:nvPr/>
        </p:nvSpPr>
        <p:spPr>
          <a:xfrm>
            <a:off x="1997283" y="317819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7667266-D9AB-4B71-8785-45FB3DB8F8C2}"/>
              </a:ext>
            </a:extLst>
          </p:cNvPr>
          <p:cNvSpPr txBox="1"/>
          <p:nvPr/>
        </p:nvSpPr>
        <p:spPr>
          <a:xfrm>
            <a:off x="4587604" y="28609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F8692EE-1B5D-470F-8845-B74BA3BFC583}"/>
              </a:ext>
            </a:extLst>
          </p:cNvPr>
          <p:cNvSpPr txBox="1"/>
          <p:nvPr/>
        </p:nvSpPr>
        <p:spPr>
          <a:xfrm>
            <a:off x="4890392" y="388131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AC6F372-35FE-4EE4-BA6E-C77D6B803646}"/>
              </a:ext>
            </a:extLst>
          </p:cNvPr>
          <p:cNvSpPr txBox="1"/>
          <p:nvPr/>
        </p:nvSpPr>
        <p:spPr>
          <a:xfrm>
            <a:off x="6614932" y="393174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F1B59C8-32D3-4791-BAFB-684BD38D5ECC}"/>
              </a:ext>
            </a:extLst>
          </p:cNvPr>
          <p:cNvSpPr txBox="1"/>
          <p:nvPr/>
        </p:nvSpPr>
        <p:spPr>
          <a:xfrm>
            <a:off x="8078681" y="4526969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4B10A98-E91C-430B-9527-9454865AEFBD}"/>
              </a:ext>
            </a:extLst>
          </p:cNvPr>
          <p:cNvSpPr txBox="1"/>
          <p:nvPr/>
        </p:nvSpPr>
        <p:spPr>
          <a:xfrm>
            <a:off x="7265851" y="305056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3869346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DA1FFF-D0A9-48DD-B2C4-2AA232EB98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about cycles?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EC5547A-C1ED-4DFC-B69A-7ADA76DA12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187258" cy="1267231"/>
              </a:xfr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8EA339D0-73D5-40CE-BBDC-841D5B0BC51E}"/>
              </a:ext>
            </a:extLst>
          </p:cNvPr>
          <p:cNvGrpSpPr/>
          <p:nvPr/>
        </p:nvGrpSpPr>
        <p:grpSpPr>
          <a:xfrm>
            <a:off x="1323155" y="2860944"/>
            <a:ext cx="8352598" cy="2801148"/>
            <a:chOff x="1323155" y="2860944"/>
            <a:chExt cx="8352598" cy="2801148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EB1EABC2-04E9-4370-B380-DD95ABD5EFD8}"/>
                </a:ext>
              </a:extLst>
            </p:cNvPr>
            <p:cNvSpPr/>
            <p:nvPr/>
          </p:nvSpPr>
          <p:spPr>
            <a:xfrm>
              <a:off x="5793218" y="324017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2500614-2D8F-4096-9D1E-0BC33A8424A1}"/>
                </a:ext>
              </a:extLst>
            </p:cNvPr>
            <p:cNvSpPr/>
            <p:nvPr/>
          </p:nvSpPr>
          <p:spPr>
            <a:xfrm>
              <a:off x="9070190" y="3340317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B561900C-61F0-4363-ADC9-729DDCFF4183}"/>
                </a:ext>
              </a:extLst>
            </p:cNvPr>
            <p:cNvSpPr/>
            <p:nvPr/>
          </p:nvSpPr>
          <p:spPr>
            <a:xfrm>
              <a:off x="3362893" y="303387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C2B91654-D105-416D-B593-5C67B1E9F9DE}"/>
                </a:ext>
              </a:extLst>
            </p:cNvPr>
            <p:cNvSpPr/>
            <p:nvPr/>
          </p:nvSpPr>
          <p:spPr>
            <a:xfrm>
              <a:off x="1323155" y="40542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A6106FF6-5FBF-4B8F-A4DB-3E47D6C909F6}"/>
                </a:ext>
              </a:extLst>
            </p:cNvPr>
            <p:cNvSpPr/>
            <p:nvPr/>
          </p:nvSpPr>
          <p:spPr>
            <a:xfrm>
              <a:off x="6772214" y="4788579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38D6A23-5792-47D3-B6B2-6CF18A0D9C77}"/>
                </a:ext>
              </a:extLst>
            </p:cNvPr>
            <p:cNvSpPr/>
            <p:nvPr/>
          </p:nvSpPr>
          <p:spPr>
            <a:xfrm>
              <a:off x="4814225" y="4788580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CA0F17CB-C51E-4116-BC03-E69230AAC8A8}"/>
                </a:ext>
              </a:extLst>
            </p:cNvPr>
            <p:cNvCxnSpPr>
              <a:cxnSpLocks/>
              <a:stCxn id="7" idx="7"/>
              <a:endCxn id="6" idx="2"/>
            </p:cNvCxnSpPr>
            <p:nvPr/>
          </p:nvCxnSpPr>
          <p:spPr>
            <a:xfrm flipV="1">
              <a:off x="1840035" y="3336652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131288B7-CF95-49C5-A56B-ED2470AC05E3}"/>
                </a:ext>
              </a:extLst>
            </p:cNvPr>
            <p:cNvCxnSpPr>
              <a:cxnSpLocks/>
              <a:stCxn id="7" idx="5"/>
              <a:endCxn id="9" idx="2"/>
            </p:cNvCxnSpPr>
            <p:nvPr/>
          </p:nvCxnSpPr>
          <p:spPr>
            <a:xfrm>
              <a:off x="1840035" y="4571124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B3B84FE-C427-496B-B8AB-4A73C9E2BB6E}"/>
                </a:ext>
              </a:extLst>
            </p:cNvPr>
            <p:cNvCxnSpPr>
              <a:cxnSpLocks/>
              <a:stCxn id="9" idx="0"/>
              <a:endCxn id="4" idx="3"/>
            </p:cNvCxnSpPr>
            <p:nvPr/>
          </p:nvCxnSpPr>
          <p:spPr>
            <a:xfrm flipV="1">
              <a:off x="5117007" y="3757051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37B1210D-13B2-4C1B-BDF8-64E6C3CAFF0E}"/>
                </a:ext>
              </a:extLst>
            </p:cNvPr>
            <p:cNvCxnSpPr>
              <a:cxnSpLocks/>
            </p:cNvCxnSpPr>
            <p:nvPr/>
          </p:nvCxnSpPr>
          <p:spPr>
            <a:xfrm>
              <a:off x="6310101" y="3757051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F8CE00D6-D20B-40B5-8390-9EA3704636C5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419788" y="5091361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D487540D-A969-4CCE-B54C-842C977BF75F}"/>
                </a:ext>
              </a:extLst>
            </p:cNvPr>
            <p:cNvCxnSpPr>
              <a:cxnSpLocks/>
              <a:stCxn id="8" idx="7"/>
              <a:endCxn id="5" idx="3"/>
            </p:cNvCxnSpPr>
            <p:nvPr/>
          </p:nvCxnSpPr>
          <p:spPr>
            <a:xfrm flipV="1">
              <a:off x="7289094" y="3857197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009FC932-DC8C-4538-A0A4-9449A495C921}"/>
                </a:ext>
              </a:extLst>
            </p:cNvPr>
            <p:cNvCxnSpPr>
              <a:cxnSpLocks/>
              <a:stCxn id="4" idx="6"/>
              <a:endCxn id="5" idx="2"/>
            </p:cNvCxnSpPr>
            <p:nvPr/>
          </p:nvCxnSpPr>
          <p:spPr>
            <a:xfrm>
              <a:off x="6398781" y="3542953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03BE80FE-C8A4-4955-BA7B-F999A1B74799}"/>
                </a:ext>
              </a:extLst>
            </p:cNvPr>
            <p:cNvCxnSpPr>
              <a:cxnSpLocks/>
              <a:stCxn id="6" idx="6"/>
              <a:endCxn id="4" idx="2"/>
            </p:cNvCxnSpPr>
            <p:nvPr/>
          </p:nvCxnSpPr>
          <p:spPr>
            <a:xfrm>
              <a:off x="3968456" y="3336652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E3F25478-251C-4A9A-B08D-DDB634F491CC}"/>
                </a:ext>
              </a:extLst>
            </p:cNvPr>
            <p:cNvSpPr txBox="1"/>
            <p:nvPr/>
          </p:nvSpPr>
          <p:spPr>
            <a:xfrm>
              <a:off x="2865120" y="487726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A765F45-7A99-484C-91C9-5CEC65069DF1}"/>
                </a:ext>
              </a:extLst>
            </p:cNvPr>
            <p:cNvSpPr txBox="1"/>
            <p:nvPr/>
          </p:nvSpPr>
          <p:spPr>
            <a:xfrm>
              <a:off x="1997283" y="317819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7667266-D9AB-4B71-8785-45FB3DB8F8C2}"/>
                </a:ext>
              </a:extLst>
            </p:cNvPr>
            <p:cNvSpPr txBox="1"/>
            <p:nvPr/>
          </p:nvSpPr>
          <p:spPr>
            <a:xfrm>
              <a:off x="4587604" y="28609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8692EE-1B5D-470F-8845-B74BA3BFC583}"/>
                </a:ext>
              </a:extLst>
            </p:cNvPr>
            <p:cNvSpPr txBox="1"/>
            <p:nvPr/>
          </p:nvSpPr>
          <p:spPr>
            <a:xfrm>
              <a:off x="4890392" y="388131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7AC6F372-35FE-4EE4-BA6E-C77D6B803646}"/>
                </a:ext>
              </a:extLst>
            </p:cNvPr>
            <p:cNvSpPr txBox="1"/>
            <p:nvPr/>
          </p:nvSpPr>
          <p:spPr>
            <a:xfrm>
              <a:off x="6614932" y="3931744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1FAD47CE-1D69-4F0B-9D75-98AF0B682F8B}"/>
                </a:ext>
              </a:extLst>
            </p:cNvPr>
            <p:cNvSpPr txBox="1"/>
            <p:nvPr/>
          </p:nvSpPr>
          <p:spPr>
            <a:xfrm>
              <a:off x="5808640" y="5138872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F1B59C8-32D3-4791-BAFB-684BD38D5ECC}"/>
                </a:ext>
              </a:extLst>
            </p:cNvPr>
            <p:cNvSpPr txBox="1"/>
            <p:nvPr/>
          </p:nvSpPr>
          <p:spPr>
            <a:xfrm>
              <a:off x="8078681" y="4526969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4B10A98-E91C-430B-9527-9454865AEFBD}"/>
                </a:ext>
              </a:extLst>
            </p:cNvPr>
            <p:cNvSpPr txBox="1"/>
            <p:nvPr/>
          </p:nvSpPr>
          <p:spPr>
            <a:xfrm>
              <a:off x="7265851" y="3050567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777096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463C3C-A3B2-4B26-A1A4-2ECCB03A86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A6A62-1383-4D80-AAFB-37F810E42F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Dynamic Programming on Graphs</a:t>
            </a:r>
          </a:p>
          <a:p>
            <a:r>
              <a:rPr lang="en-US" dirty="0"/>
              <a:t>Getting more complicated: Trees </a:t>
            </a:r>
            <a:r>
              <a:rPr lang="en-US" dirty="0">
                <a:sym typeface="Wingdings" panose="05000000000000000000" pitchFamily="2" charset="2"/>
              </a:rPr>
              <a:t> DAGs  General graphs</a:t>
            </a:r>
          </a:p>
          <a:p>
            <a:endParaRPr lang="en-US" dirty="0"/>
          </a:p>
          <a:p>
            <a:r>
              <a:rPr lang="en-US" dirty="0"/>
              <a:t>We’re building up to “Bellman-Ford” and “Floyd-</a:t>
            </a:r>
            <a:r>
              <a:rPr lang="en-US" dirty="0" err="1"/>
              <a:t>Warshall</a:t>
            </a:r>
            <a:r>
              <a:rPr lang="en-US" dirty="0"/>
              <a:t>”</a:t>
            </a:r>
          </a:p>
          <a:p>
            <a:r>
              <a:rPr lang="en-US" dirty="0"/>
              <a:t>Two very clever algorithms – we won’t ask you to be as clever.</a:t>
            </a:r>
          </a:p>
          <a:p>
            <a:endParaRPr lang="en-US" dirty="0"/>
          </a:p>
          <a:p>
            <a:r>
              <a:rPr lang="en-US" dirty="0"/>
              <a:t>Tree and DAG DPs are common; general graph DPs are less common, but these are standard library functions, so good to know.</a:t>
            </a:r>
          </a:p>
          <a:p>
            <a:r>
              <a:rPr lang="en-US" dirty="0"/>
              <a:t>And deriving them together is good for practicing DP skills.</a:t>
            </a:r>
          </a:p>
        </p:txBody>
      </p:sp>
    </p:spTree>
    <p:extLst>
      <p:ext uri="{BB962C8B-B14F-4D97-AF65-F5344CB8AC3E}">
        <p14:creationId xmlns:p14="http://schemas.microsoft.com/office/powerpoint/2010/main" val="37357490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6C6F10-8002-46BA-B082-A54B7679E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Cycles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EAA230-9109-4AE7-9043-41FF8344E8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need some way to “order” the paths.</a:t>
            </a:r>
          </a:p>
          <a:p>
            <a:endParaRPr lang="en-US" dirty="0"/>
          </a:p>
          <a:p>
            <a:r>
              <a:rPr lang="en-US" dirty="0"/>
              <a:t>I.e. we need to be sure we always have </a:t>
            </a:r>
            <a:r>
              <a:rPr lang="en-US" b="1" dirty="0"/>
              <a:t>something </a:t>
            </a:r>
            <a:r>
              <a:rPr lang="en-US" dirty="0"/>
              <a:t>to look up.</a:t>
            </a:r>
          </a:p>
          <a:p>
            <a:r>
              <a:rPr lang="en-US" dirty="0"/>
              <a:t>It doesn’t have to be the perfect distance necessarily…</a:t>
            </a:r>
          </a:p>
          <a:p>
            <a:r>
              <a:rPr lang="en-US" dirty="0"/>
              <a:t>As long as we’ll realize it and update later</a:t>
            </a:r>
          </a:p>
          <a:p>
            <a:endParaRPr lang="en-US" dirty="0"/>
          </a:p>
          <a:p>
            <a:r>
              <a:rPr lang="en-US" dirty="0"/>
              <a:t>And as long as we can fix it to the true distance eventually.</a:t>
            </a:r>
          </a:p>
        </p:txBody>
      </p:sp>
    </p:spTree>
    <p:extLst>
      <p:ext uri="{BB962C8B-B14F-4D97-AF65-F5344CB8AC3E}">
        <p14:creationId xmlns:p14="http://schemas.microsoft.com/office/powerpoint/2010/main" val="9829456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8807559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15E7EA-0F3A-426A-A10A-F4DE2C219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Distances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</p:spPr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,2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=∞</m:t>
                    </m:r>
                  </m:oMath>
                </a14:m>
                <a:r>
                  <a:rPr lang="en-US" b="0" i="1" dirty="0">
                    <a:latin typeface="Cambria Math" panose="02040503050406030204" pitchFamily="18" charset="0"/>
                  </a:rPr>
                  <a:t> </a:t>
                </a:r>
                <a:r>
                  <a:rPr lang="en-US" b="0" dirty="0">
                    <a:latin typeface="Cambria Math" panose="02040503050406030204" pitchFamily="18" charset="0"/>
                  </a:rPr>
                  <a:t>(can’t get there in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r>
                  <a:rPr lang="en-US" b="0" dirty="0">
                    <a:latin typeface="Cambria Math" panose="02040503050406030204" pitchFamily="18" charset="0"/>
                  </a:rPr>
                  <a:t> hops)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,3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=14</m:t>
                    </m:r>
                  </m:oMath>
                </a14:m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,4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314C813-F345-497D-B36E-23B1A05FE2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4274203"/>
                <a:ext cx="11187258" cy="2035157"/>
              </a:xfrm>
              <a:blipFill>
                <a:blip r:embed="rId2"/>
                <a:stretch>
                  <a:fillRect t="-50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Oval 4">
            <a:extLst>
              <a:ext uri="{FF2B5EF4-FFF2-40B4-BE49-F238E27FC236}">
                <a16:creationId xmlns:a16="http://schemas.microsoft.com/office/drawing/2014/main" id="{98B8EF1B-2A44-4E71-99A5-7B8102500605}"/>
              </a:ext>
            </a:extLst>
          </p:cNvPr>
          <p:cNvSpPr/>
          <p:nvPr/>
        </p:nvSpPr>
        <p:spPr>
          <a:xfrm>
            <a:off x="5958681" y="1864211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297B496-C858-4205-B461-B797E8278B54}"/>
              </a:ext>
            </a:extLst>
          </p:cNvPr>
          <p:cNvSpPr/>
          <p:nvPr/>
        </p:nvSpPr>
        <p:spPr>
          <a:xfrm>
            <a:off x="9235653" y="1964357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v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C5D8CDB-4B24-4AA1-A69D-60F40CADD070}"/>
              </a:ext>
            </a:extLst>
          </p:cNvPr>
          <p:cNvSpPr/>
          <p:nvPr/>
        </p:nvSpPr>
        <p:spPr>
          <a:xfrm>
            <a:off x="3528356" y="165791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90B73A8-E7C1-4AC9-B6AB-A5FD331E6BCE}"/>
              </a:ext>
            </a:extLst>
          </p:cNvPr>
          <p:cNvSpPr/>
          <p:nvPr/>
        </p:nvSpPr>
        <p:spPr>
          <a:xfrm>
            <a:off x="1488618" y="2678284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s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5A38B28-D897-427E-AA19-53549582BF39}"/>
              </a:ext>
            </a:extLst>
          </p:cNvPr>
          <p:cNvSpPr/>
          <p:nvPr/>
        </p:nvSpPr>
        <p:spPr>
          <a:xfrm>
            <a:off x="6937677" y="3412619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98FE469-600F-4C78-A1C4-ED92D73C3C0A}"/>
              </a:ext>
            </a:extLst>
          </p:cNvPr>
          <p:cNvSpPr/>
          <p:nvPr/>
        </p:nvSpPr>
        <p:spPr>
          <a:xfrm>
            <a:off x="4979688" y="3412620"/>
            <a:ext cx="605563" cy="605563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F45977DD-BAF7-409C-8C40-BE1A27B9CFEC}"/>
              </a:ext>
            </a:extLst>
          </p:cNvPr>
          <p:cNvCxnSpPr>
            <a:cxnSpLocks/>
            <a:stCxn id="8" idx="7"/>
            <a:endCxn id="7" idx="2"/>
          </p:cNvCxnSpPr>
          <p:nvPr/>
        </p:nvCxnSpPr>
        <p:spPr>
          <a:xfrm flipV="1">
            <a:off x="2005498" y="1960692"/>
            <a:ext cx="1522858" cy="80627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DA81DDE-F2A3-49C9-B66F-4E3A8CE302CA}"/>
              </a:ext>
            </a:extLst>
          </p:cNvPr>
          <p:cNvCxnSpPr>
            <a:cxnSpLocks/>
            <a:stCxn id="8" idx="5"/>
            <a:endCxn id="10" idx="2"/>
          </p:cNvCxnSpPr>
          <p:nvPr/>
        </p:nvCxnSpPr>
        <p:spPr>
          <a:xfrm>
            <a:off x="2005498" y="3195164"/>
            <a:ext cx="2974190" cy="520238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1B4F023-5968-4C52-9F18-FD687F5D7767}"/>
              </a:ext>
            </a:extLst>
          </p:cNvPr>
          <p:cNvCxnSpPr>
            <a:cxnSpLocks/>
            <a:stCxn id="10" idx="0"/>
            <a:endCxn id="5" idx="3"/>
          </p:cNvCxnSpPr>
          <p:nvPr/>
        </p:nvCxnSpPr>
        <p:spPr>
          <a:xfrm flipV="1">
            <a:off x="5282470" y="2381091"/>
            <a:ext cx="764894" cy="1031529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D62FA57-8810-4714-8443-529B1DA00468}"/>
              </a:ext>
            </a:extLst>
          </p:cNvPr>
          <p:cNvCxnSpPr>
            <a:cxnSpLocks/>
          </p:cNvCxnSpPr>
          <p:nvPr/>
        </p:nvCxnSpPr>
        <p:spPr>
          <a:xfrm>
            <a:off x="6475564" y="2381091"/>
            <a:ext cx="764898" cy="1031528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74A22E13-3B82-4967-BD6C-409FE70CAD22}"/>
              </a:ext>
            </a:extLst>
          </p:cNvPr>
          <p:cNvCxnSpPr>
            <a:cxnSpLocks/>
            <a:stCxn id="10" idx="6"/>
            <a:endCxn id="9" idx="2"/>
          </p:cNvCxnSpPr>
          <p:nvPr/>
        </p:nvCxnSpPr>
        <p:spPr>
          <a:xfrm flipV="1">
            <a:off x="5585251" y="3715401"/>
            <a:ext cx="1352426" cy="1"/>
          </a:xfrm>
          <a:prstGeom prst="straightConnector1">
            <a:avLst/>
          </a:prstGeom>
          <a:ln w="38100">
            <a:solidFill>
              <a:schemeClr val="tx1"/>
            </a:solidFill>
            <a:headEnd type="triangle" w="lg" len="lg"/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A88C5B1-8274-4F3C-976E-6FD2BC989ED3}"/>
              </a:ext>
            </a:extLst>
          </p:cNvPr>
          <p:cNvCxnSpPr>
            <a:cxnSpLocks/>
            <a:stCxn id="9" idx="7"/>
            <a:endCxn id="6" idx="3"/>
          </p:cNvCxnSpPr>
          <p:nvPr/>
        </p:nvCxnSpPr>
        <p:spPr>
          <a:xfrm flipV="1">
            <a:off x="7454557" y="2481237"/>
            <a:ext cx="1869779" cy="1020065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1624DB7-EE8F-413C-AEA1-DF7426D665D4}"/>
              </a:ext>
            </a:extLst>
          </p:cNvPr>
          <p:cNvCxnSpPr>
            <a:cxnSpLocks/>
            <a:stCxn id="5" idx="6"/>
            <a:endCxn id="6" idx="2"/>
          </p:cNvCxnSpPr>
          <p:nvPr/>
        </p:nvCxnSpPr>
        <p:spPr>
          <a:xfrm>
            <a:off x="6564244" y="2166993"/>
            <a:ext cx="2671409" cy="100146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BDD623A-95F6-487D-B6A0-BC97A97159AB}"/>
              </a:ext>
            </a:extLst>
          </p:cNvPr>
          <p:cNvCxnSpPr>
            <a:cxnSpLocks/>
            <a:stCxn id="7" idx="6"/>
            <a:endCxn id="5" idx="2"/>
          </p:cNvCxnSpPr>
          <p:nvPr/>
        </p:nvCxnSpPr>
        <p:spPr>
          <a:xfrm>
            <a:off x="4133919" y="1960692"/>
            <a:ext cx="1824762" cy="206301"/>
          </a:xfrm>
          <a:prstGeom prst="straightConnector1">
            <a:avLst/>
          </a:prstGeom>
          <a:ln w="3810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F71F476-25CB-4F95-8EE7-87244FDCD999}"/>
              </a:ext>
            </a:extLst>
          </p:cNvPr>
          <p:cNvSpPr txBox="1"/>
          <p:nvPr/>
        </p:nvSpPr>
        <p:spPr>
          <a:xfrm>
            <a:off x="3030583" y="350130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8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3547B27-0DA9-4FD3-851F-FAD7F57312A8}"/>
              </a:ext>
            </a:extLst>
          </p:cNvPr>
          <p:cNvSpPr txBox="1"/>
          <p:nvPr/>
        </p:nvSpPr>
        <p:spPr>
          <a:xfrm>
            <a:off x="2162746" y="180223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3B19819-A119-47CB-B727-61E41AE5A68A}"/>
              </a:ext>
            </a:extLst>
          </p:cNvPr>
          <p:cNvSpPr txBox="1"/>
          <p:nvPr/>
        </p:nvSpPr>
        <p:spPr>
          <a:xfrm>
            <a:off x="4753067" y="148498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6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74CBD9E-3B28-477C-812C-111E787E6238}"/>
              </a:ext>
            </a:extLst>
          </p:cNvPr>
          <p:cNvSpPr txBox="1"/>
          <p:nvPr/>
        </p:nvSpPr>
        <p:spPr>
          <a:xfrm>
            <a:off x="5055855" y="250535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3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2843594-CA74-4010-8B01-BC2AB5B468A3}"/>
              </a:ext>
            </a:extLst>
          </p:cNvPr>
          <p:cNvSpPr txBox="1"/>
          <p:nvPr/>
        </p:nvSpPr>
        <p:spPr>
          <a:xfrm>
            <a:off x="6780395" y="2555784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7788F95-3AEE-4877-B6F6-A88DC52C8730}"/>
              </a:ext>
            </a:extLst>
          </p:cNvPr>
          <p:cNvSpPr txBox="1"/>
          <p:nvPr/>
        </p:nvSpPr>
        <p:spPr>
          <a:xfrm>
            <a:off x="5974103" y="3762912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5CC428-54E8-4353-BA02-B5D3F58303F7}"/>
              </a:ext>
            </a:extLst>
          </p:cNvPr>
          <p:cNvSpPr txBox="1"/>
          <p:nvPr/>
        </p:nvSpPr>
        <p:spPr>
          <a:xfrm>
            <a:off x="8244144" y="3151009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5B8187F2-65E1-4CE4-B19B-6F0B0627F641}"/>
              </a:ext>
            </a:extLst>
          </p:cNvPr>
          <p:cNvSpPr txBox="1"/>
          <p:nvPr/>
        </p:nvSpPr>
        <p:spPr>
          <a:xfrm>
            <a:off x="7431314" y="1674607"/>
            <a:ext cx="10587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2780045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(the true distance) right from the start, we’ll let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r>
                  <a:rPr lang="en-US" dirty="0"/>
                  <a:t>That breaks ties – counting the number of edges required!</a:t>
                </a:r>
              </a:p>
              <a:p>
                <a:endParaRPr lang="en-US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253157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52800E-91BC-4CA7-89B8-9ADE7C84C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Ordering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</p:spPr>
            <p:txBody>
              <a:bodyPr/>
              <a:lstStyle/>
              <a:p>
                <a:r>
                  <a:rPr lang="en-US" dirty="0"/>
                  <a:t>Instead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we want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to be the length of the shortest path from the source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that uses at most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edges. 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 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=0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and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not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unc>
                                      <m:func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funcPr>
                                      <m:fNam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limLow>
                                          <m:limLowPr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limLowPr>
                                          <m:e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US" b="0" i="0" smtClean="0">
                                                <a:latin typeface="Cambria Math" panose="02040503050406030204" pitchFamily="18" charset="0"/>
                                              </a:rPr>
                                              <m:t>min</m:t>
                                            </m:r>
                                          </m:e>
                                          <m:lim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𝑢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: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𝑣</m:t>
                                                </m:r>
                                              </m:e>
                                            </m:d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∈</m:t>
                                            </m:r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𝐸</m:t>
                                            </m:r>
                                          </m:lim>
                                        </m:limLow>
                                      </m:fName>
                                      <m:e>
                                        <m:d>
                                          <m:dPr>
                                            <m:begChr m:val="{"/>
                                            <m:endChr m:val="}"/>
                                            <m:ctrlP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𝑑𝑖𝑠𝑡</m:t>
                                            </m:r>
                                            <m:d>
                                              <m:dPr>
                                                <m:ctrlP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𝑢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,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b="0" i="1" smtClean="0">
                                                    <a:latin typeface="Cambria Math" panose="02040503050406030204" pitchFamily="18" charset="0"/>
                                                  </a:rPr>
                                                  <m:t>−1</m:t>
                                                </m:r>
                                              </m:e>
                                            </m:d>
                                          </m:e>
                                        </m:d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+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𝑤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</m:func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func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b="0" i="0" smtClean="0">
                                <a:latin typeface="Cambria Math" panose="02040503050406030204" pitchFamily="18" charset="0"/>
                              </a:rPr>
                              <m:t>/</m:t>
                            </m:r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w</m:t>
                            </m:r>
                          </m:e>
                        </m:eqArr>
                      </m:e>
                    </m:d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E641B1A-CEEC-4ABB-AC77-F044D66E8B2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383678" cy="4845504"/>
              </a:xfrm>
              <a:blipFill>
                <a:blip r:embed="rId2"/>
                <a:stretch>
                  <a:fillRect l="-69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11310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calculation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0382293"/>
                  </p:ext>
                </p:extLst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2470382293"/>
                  </p:ext>
                </p:extLst>
              </p:nvPr>
            </p:nvGraphicFramePr>
            <p:xfrm>
              <a:off x="575385" y="3692098"/>
              <a:ext cx="11187113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59815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59815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82" t="-8571" r="-60229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208571" r="-500000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304225" r="-500000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410000" r="-500000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410000" r="-401908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510000" r="-50000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510000" r="-4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510000" r="-301908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11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000" t="-610000" r="-50000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763" t="-610000" r="-4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0763" t="-610000" r="-301908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12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69E274DD-F187-4BB0-840A-DCBC2CB8566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3882529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??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/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>
                          <a:latin typeface="Cambria Math" panose="02040503050406030204" pitchFamily="18" charset="0"/>
                        </a:rPr>
                        <m:t>𝑑𝑖𝑠𝑡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2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2200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0 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∞ 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                             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if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=0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and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  <m:r>
                                <a:rPr lang="en-US" sz="2200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is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not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the</m:t>
                              </m:r>
                              <m:r>
                                <a:rPr lang="en-US" sz="220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m:rPr>
                                  <m:sty m:val="p"/>
                                </m:rPr>
                                <a:rPr lang="en-US" sz="2200">
                                  <a:latin typeface="Cambria Math" panose="02040503050406030204" pitchFamily="18" charset="0"/>
                                </a:rPr>
                                <m:t>source</m:t>
                              </m:r>
                            </m:e>
                            <m:e>
                              <m:func>
                                <m:funcPr>
                                  <m:ctrlPr>
                                    <a:rPr lang="en-US" sz="2200" i="1">
                                      <a:latin typeface="Cambria Math" panose="02040503050406030204" pitchFamily="18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200">
                                      <a:latin typeface="Cambria Math" panose="02040503050406030204" pitchFamily="18" charset="0"/>
                                    </a:rPr>
                                    <m:t>min</m:t>
                                  </m:r>
                                </m:fName>
                                <m:e>
                                  <m:d>
                                    <m:dPr>
                                      <m:begChr m:val="{"/>
                                      <m:endChr m:val="}"/>
                                      <m:ctrlP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unc>
                                        <m:func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funcPr>
                                        <m:fNam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limLow>
                                            <m:limLowPr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limLowPr>
                                            <m:e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US" sz="2200">
                                                  <a:latin typeface="Cambria Math" panose="02040503050406030204" pitchFamily="18" charset="0"/>
                                                </a:rPr>
                                                <m:t>min</m:t>
                                              </m:r>
                                            </m:e>
                                            <m:lim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𝑢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: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𝑣</m:t>
                                                  </m:r>
                                                </m:e>
                                              </m:d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∈</m:t>
                                              </m:r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𝐸</m:t>
                                              </m:r>
                                            </m:lim>
                                          </m:limLow>
                                        </m:fName>
                                        <m:e>
                                          <m:d>
                                            <m:dPr>
                                              <m:begChr m:val="{"/>
                                              <m:endChr m:val="}"/>
                                              <m:ctrlP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200" i="1">
                                                  <a:latin typeface="Cambria Math" panose="02040503050406030204" pitchFamily="18" charset="0"/>
                                                </a:rPr>
                                                <m:t>𝑑𝑖𝑠𝑡</m:t>
                                              </m:r>
                                              <m:d>
                                                <m:dPr>
                                                  <m:ctrlP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𝑢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,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2200" i="1">
                                                      <a:latin typeface="Cambria Math" panose="02040503050406030204" pitchFamily="18" charset="0"/>
                                                    </a:rPr>
                                                    <m:t>−1</m:t>
                                                  </m:r>
                                                </m:e>
                                              </m:d>
                                            </m:e>
                                          </m:d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+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𝑤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(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𝑢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)</m:t>
                                          </m:r>
                                        </m:e>
                                      </m:func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, </m:t>
                                      </m:r>
                                      <m:r>
                                        <a:rPr lang="en-US" sz="2200" i="1">
                                          <a:latin typeface="Cambria Math" panose="02040503050406030204" pitchFamily="18" charset="0"/>
                                        </a:rPr>
                                        <m:t>𝑑𝑖𝑠𝑡</m:t>
                                      </m:r>
                                      <m:d>
                                        <m:dPr>
                                          <m:ctrlP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𝑣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𝑖</m:t>
                                          </m:r>
                                          <m:r>
                                            <a:rPr lang="en-US" sz="2200" i="1">
                                              <a:latin typeface="Cambria Math" panose="02040503050406030204" pitchFamily="18" charset="0"/>
                                            </a:rPr>
                                            <m:t>−1</m:t>
                                          </m:r>
                                        </m:e>
                                      </m:d>
                                    </m:e>
                                  </m:d>
                                </m:e>
                              </m:func>
                            </m:e>
                          </m:eqArr>
                        </m:e>
                      </m:d>
                    </m:oMath>
                  </m:oMathPara>
                </a14:m>
                <a:endParaRPr lang="en-US" sz="2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7AB56FE-F097-4C45-A380-DF9C6556B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092" y="5062438"/>
                <a:ext cx="8705789" cy="134594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564165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/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/>
                  <a:t>The shortest path will never need more than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2400" dirty="0"/>
                  <a:t> edges</a:t>
                </a:r>
              </a:p>
              <a:p>
                <a:pPr algn="ctr"/>
                <a:r>
                  <a:rPr lang="en-US" sz="2400" dirty="0"/>
                  <a:t>(more than that and you’ve got a cycle)</a:t>
                </a:r>
              </a:p>
            </p:txBody>
          </p:sp>
        </mc:Choice>
        <mc:Fallback xmlns="">
          <p:sp>
            <p:nvSpPr>
              <p:cNvPr id="4" name="Rectangle: Rounded Corners 3">
                <a:extLst>
                  <a:ext uri="{FF2B5EF4-FFF2-40B4-BE49-F238E27FC236}">
                    <a16:creationId xmlns:a16="http://schemas.microsoft.com/office/drawing/2014/main" id="{071763EC-2157-4C4E-8C03-CFC033E9217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672" y="1918447"/>
                <a:ext cx="7212104" cy="833718"/>
              </a:xfrm>
              <a:prstGeom prst="roundRect">
                <a:avLst/>
              </a:prstGeom>
              <a:blipFill>
                <a:blip r:embed="rId3"/>
                <a:stretch>
                  <a:fillRect l="-422" t="-4317" r="-253" b="-151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24671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//what order?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845861" y="1402977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Only ever need values from the previous iteration</a:t>
            </a:r>
          </a:p>
          <a:p>
            <a:pPr algn="ctr"/>
            <a:r>
              <a:rPr lang="en-US" sz="2400" dirty="0"/>
              <a:t>Order doesn’t matter!!</a:t>
            </a:r>
          </a:p>
        </p:txBody>
      </p:sp>
    </p:spTree>
    <p:extLst>
      <p:ext uri="{BB962C8B-B14F-4D97-AF65-F5344CB8AC3E}">
        <p14:creationId xmlns:p14="http://schemas.microsoft.com/office/powerpoint/2010/main" val="4011499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833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Graphs don’t usually have easy access to their incoming edges (just the outgoing ones)</a:t>
            </a:r>
          </a:p>
        </p:txBody>
      </p:sp>
    </p:spTree>
    <p:extLst>
      <p:ext uri="{BB962C8B-B14F-4D97-AF65-F5344CB8AC3E}">
        <p14:creationId xmlns:p14="http://schemas.microsoft.com/office/powerpoint/2010/main" val="3606673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4567A5-0E60-45AB-B8CB-0B83F4E0C9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7E56C7-8588-4BFF-8321-9186928603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240" y="1805354"/>
            <a:ext cx="5403530" cy="4595446"/>
          </a:xfrm>
        </p:spPr>
        <p:txBody>
          <a:bodyPr>
            <a:normAutofit/>
          </a:bodyPr>
          <a:lstStyle/>
          <a:p>
            <a:r>
              <a:rPr lang="en-US" dirty="0"/>
              <a:t>Notice, the minimum weight vertex cover might have both endpoints of some edges</a:t>
            </a:r>
          </a:p>
          <a:p>
            <a:r>
              <a:rPr lang="en-US" dirty="0"/>
              <a:t>Even though only one of 1, 8 is required on the edge between them, they are both required for other edges.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8E48989-0DD6-49D8-A710-C73C10B3100B}"/>
              </a:ext>
            </a:extLst>
          </p:cNvPr>
          <p:cNvGrpSpPr/>
          <p:nvPr/>
        </p:nvGrpSpPr>
        <p:grpSpPr>
          <a:xfrm>
            <a:off x="4783019" y="263276"/>
            <a:ext cx="7205782" cy="1305170"/>
            <a:chOff x="547077" y="3337169"/>
            <a:chExt cx="11097846" cy="19772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/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solidFill>
                    <a:schemeClr val="accent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800" dirty="0">
                    <a:latin typeface="Segoe UI Semilight" panose="020B0402040204020203" pitchFamily="34" charset="0"/>
                    <a:cs typeface="Segoe UI Semilight" panose="020B0402040204020203" pitchFamily="34" charset="0"/>
                  </a:endParaRPr>
                </a:p>
                <a:p>
                  <a:pPr algn="ctr"/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A set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of vertices is a vertex cover if for every edge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𝑢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:  </a:t>
                  </a:r>
                  <a14:m>
                    <m:oMath xmlns:m="http://schemas.openxmlformats.org/officeDocument/2006/math">
                      <m:r>
                        <a:rPr lang="en-US" sz="2800" b="0" i="1" dirty="0" smtClean="0">
                          <a:latin typeface="Cambria Math" panose="02040503050406030204" pitchFamily="18" charset="0"/>
                        </a:rPr>
                        <m:t>𝑢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 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, or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is in </a:t>
                  </a:r>
                  <a14:m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en-US" sz="2800" dirty="0">
                      <a:latin typeface="Segoe UI Semilight" panose="020B0402040204020203" pitchFamily="34" charset="0"/>
                      <a:cs typeface="Segoe UI Semilight" panose="020B0402040204020203" pitchFamily="34" charset="0"/>
                    </a:rPr>
                    <a:t>(or both)</a:t>
                  </a:r>
                </a:p>
              </p:txBody>
            </p:sp>
          </mc:Choice>
          <mc:Fallback xmlns="">
            <p:sp>
              <p:nvSpPr>
                <p:cNvPr id="4" name="Rectangle 3">
                  <a:extLst>
                    <a:ext uri="{FF2B5EF4-FFF2-40B4-BE49-F238E27FC236}">
                      <a16:creationId xmlns:a16="http://schemas.microsoft.com/office/drawing/2014/main" id="{C00B28AF-D7DF-466E-9279-6AEB29F562E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5240" y="3337169"/>
                  <a:ext cx="11069683" cy="1977293"/>
                </a:xfrm>
                <a:prstGeom prst="rect">
                  <a:avLst/>
                </a:prstGeom>
                <a:blipFill>
                  <a:blip r:embed="rId2"/>
                  <a:stretch>
                    <a:fillRect l="-1607" r="-2707" b="-14747"/>
                  </a:stretch>
                </a:blipFill>
                <a:ln>
                  <a:solidFill>
                    <a:schemeClr val="accent2"/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AD0D9F5-94A1-45AA-92F2-97DD63FDC59E}"/>
                </a:ext>
              </a:extLst>
            </p:cNvPr>
            <p:cNvSpPr/>
            <p:nvPr/>
          </p:nvSpPr>
          <p:spPr>
            <a:xfrm>
              <a:off x="547077" y="3337169"/>
              <a:ext cx="11097846" cy="668217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800" dirty="0">
                  <a:latin typeface="Segoe UI Semibold" panose="020B0702040204020203" pitchFamily="34" charset="0"/>
                  <a:cs typeface="Segoe UI Semibold" panose="020B0702040204020203" pitchFamily="34" charset="0"/>
                </a:rPr>
                <a:t>Vertex Cover</a:t>
              </a:r>
            </a:p>
          </p:txBody>
        </p: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571813C1-0EB9-4C3D-B096-529F953A896E}"/>
              </a:ext>
            </a:extLst>
          </p:cNvPr>
          <p:cNvSpPr/>
          <p:nvPr/>
        </p:nvSpPr>
        <p:spPr>
          <a:xfrm>
            <a:off x="8560562" y="2033700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C1CBCC56-5433-42E5-80D8-AA3C05BBE293}"/>
              </a:ext>
            </a:extLst>
          </p:cNvPr>
          <p:cNvSpPr/>
          <p:nvPr/>
        </p:nvSpPr>
        <p:spPr>
          <a:xfrm>
            <a:off x="7621330" y="3643923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E4750D2-A465-4FBD-9A95-8CA4505FB937}"/>
              </a:ext>
            </a:extLst>
          </p:cNvPr>
          <p:cNvSpPr/>
          <p:nvPr/>
        </p:nvSpPr>
        <p:spPr>
          <a:xfrm>
            <a:off x="8620368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3</a:t>
            </a:r>
            <a:endParaRPr lang="en-US" sz="2200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8BB6892B-1AC4-4128-A09E-1F2471C91D60}"/>
              </a:ext>
            </a:extLst>
          </p:cNvPr>
          <p:cNvSpPr/>
          <p:nvPr/>
        </p:nvSpPr>
        <p:spPr>
          <a:xfrm>
            <a:off x="6721231" y="5201138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5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3DD52491-DFFE-4BFF-B8CC-F91E0E5618CB}"/>
              </a:ext>
            </a:extLst>
          </p:cNvPr>
          <p:cNvSpPr/>
          <p:nvPr/>
        </p:nvSpPr>
        <p:spPr>
          <a:xfrm>
            <a:off x="9355803" y="3617419"/>
            <a:ext cx="773723" cy="773723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8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82D70707-AD79-4266-82D8-66051FEDAAF2}"/>
              </a:ext>
            </a:extLst>
          </p:cNvPr>
          <p:cNvCxnSpPr>
            <a:cxnSpLocks/>
            <a:stCxn id="8" idx="3"/>
            <a:endCxn id="9" idx="0"/>
          </p:cNvCxnSpPr>
          <p:nvPr/>
        </p:nvCxnSpPr>
        <p:spPr>
          <a:xfrm flipH="1">
            <a:off x="8008192" y="2694114"/>
            <a:ext cx="665679" cy="949809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95748159-4584-409D-9A11-6F717AE3C5B6}"/>
              </a:ext>
            </a:extLst>
          </p:cNvPr>
          <p:cNvCxnSpPr>
            <a:cxnSpLocks/>
            <a:endCxn id="12" idx="0"/>
          </p:cNvCxnSpPr>
          <p:nvPr/>
        </p:nvCxnSpPr>
        <p:spPr>
          <a:xfrm>
            <a:off x="9157253" y="2807423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97609A9-491A-4A0B-B8E9-B350C4372345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7108093" y="4304337"/>
            <a:ext cx="626546" cy="896801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FFC6C9D3-687F-42D3-B4AA-8CC33EF773AF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8237415" y="4391142"/>
            <a:ext cx="769815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08519D1E-62B0-4B32-9A86-24708DBF2DE5}"/>
              </a:ext>
            </a:extLst>
          </p:cNvPr>
          <p:cNvSpPr/>
          <p:nvPr/>
        </p:nvSpPr>
        <p:spPr>
          <a:xfrm>
            <a:off x="10132643" y="5116287"/>
            <a:ext cx="773723" cy="773723"/>
          </a:xfrm>
          <a:prstGeom prst="ellipse">
            <a:avLst/>
          </a:prstGeom>
          <a:solidFill>
            <a:schemeClr val="bg1"/>
          </a:solidFill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20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30E793DD-C5D4-4124-A261-5B626F95FA6D}"/>
              </a:ext>
            </a:extLst>
          </p:cNvPr>
          <p:cNvCxnSpPr>
            <a:cxnSpLocks/>
            <a:endCxn id="41" idx="0"/>
          </p:cNvCxnSpPr>
          <p:nvPr/>
        </p:nvCxnSpPr>
        <p:spPr>
          <a:xfrm>
            <a:off x="9934093" y="4306291"/>
            <a:ext cx="585412" cy="809996"/>
          </a:xfrm>
          <a:prstGeom prst="straightConnector1">
            <a:avLst/>
          </a:prstGeom>
          <a:ln w="38100">
            <a:solidFill>
              <a:schemeClr val="tx1"/>
            </a:solidFill>
            <a:tailEnd type="non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21139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v)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incoming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//hmmm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71763EC-2157-4C4E-8C03-CFC033E9217E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But the order doesn’t matter – as long as we check every edge, the processing order is irrelevant.</a:t>
            </a:r>
          </a:p>
          <a:p>
            <a:pPr algn="ctr"/>
            <a:r>
              <a:rPr lang="en-US" sz="2400" dirty="0"/>
              <a:t>So if we only have access to outgoing edges…</a:t>
            </a:r>
          </a:p>
        </p:txBody>
      </p:sp>
    </p:spTree>
    <p:extLst>
      <p:ext uri="{BB962C8B-B14F-4D97-AF65-F5344CB8AC3E}">
        <p14:creationId xmlns:p14="http://schemas.microsoft.com/office/powerpoint/2010/main" val="17859970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[0]=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n-1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//any order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</a:t>
                </a:r>
                <a:r>
                  <a:rPr lang="en-US" dirty="0">
                    <a:solidFill>
                      <a:schemeClr val="accent2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outgoing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85583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[0]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+weight(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 r="-1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150686744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set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] to </a:t>
                </a:r>
                <a:r>
                  <a:rPr lang="en-US" dirty="0" err="1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solidFill>
                      <a:srgbClr val="FF0000"/>
                    </a:solidFill>
                    <a:latin typeface="Courier New" panose="02070309020205020404" pitchFamily="49" charset="0"/>
                    <a:cs typeface="Courier New" panose="02070309020205020404" pitchFamily="49" charset="0"/>
                  </a:rPr>
                  <a:t>[i-1] for every u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68467597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5614DEC6-D154-4563-A359-51FF94678036}"/>
              </a:ext>
            </a:extLst>
          </p:cNvPr>
          <p:cNvSpPr/>
          <p:nvPr/>
        </p:nvSpPr>
        <p:spPr>
          <a:xfrm>
            <a:off x="3729320" y="4630271"/>
            <a:ext cx="7212104" cy="142665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/>
              <a:t>We don’t really need all the different values…</a:t>
            </a:r>
          </a:p>
          <a:p>
            <a:pPr algn="ctr"/>
            <a:r>
              <a:rPr lang="en-US" sz="2400" dirty="0"/>
              <a:t>Just the most recent value. </a:t>
            </a:r>
          </a:p>
        </p:txBody>
      </p:sp>
    </p:spTree>
    <p:extLst>
      <p:ext uri="{BB962C8B-B14F-4D97-AF65-F5344CB8AC3E}">
        <p14:creationId xmlns:p14="http://schemas.microsoft.com/office/powerpoint/2010/main" val="37848301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F5B902-B3D1-49A1-BC5F-304D980E4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 Caution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We did change the code when we got rid of the indexing</a:t>
                </a:r>
              </a:p>
              <a:p>
                <a:r>
                  <a:rPr lang="en-US" dirty="0"/>
                  <a:t>You might have a mix of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[i+1],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[i+2]</a:t>
                </a:r>
                <a:r>
                  <a:rPr lang="en-US" dirty="0"/>
                  <a:t>,… at the same time.</a:t>
                </a:r>
              </a:p>
              <a:p>
                <a:endParaRPr lang="en-US" dirty="0"/>
              </a:p>
              <a:p>
                <a:r>
                  <a:rPr lang="en-US" dirty="0"/>
                  <a:t>That’s ok! </a:t>
                </a:r>
              </a:p>
              <a:p>
                <a:r>
                  <a:rPr lang="en-US" dirty="0"/>
                  <a:t>You’ll only “overwrite” a value with a better one. </a:t>
                </a:r>
              </a:p>
              <a:p>
                <a:r>
                  <a:rPr lang="en-US" dirty="0"/>
                  <a:t>And you’ll eventually get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−1)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After iteration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stores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for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. 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392904D-4AA6-4ED4-83D8-8F66F8CBF1E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0306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527BD-D57B-4F5F-BA5C-213E5ECB1B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Exit early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made it through an entire iteration of the outermost loop and don’t update any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Then you won’t do any more updates in the next iteration either. You can exit early. </a:t>
                </a:r>
              </a:p>
              <a:p>
                <a:endParaRPr lang="en-US" dirty="0"/>
              </a:p>
              <a:p>
                <a:r>
                  <a:rPr lang="en-US" dirty="0"/>
                  <a:t>More ideas to save constant factors on Wikipedia (or a textbook)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D00A878-2976-4A3A-85BE-18FF0537BC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881873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01138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525011380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???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2466342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2BA644-9A1A-4B75-AEF3-B665FFF7C3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Initialize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source.dist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=0,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cs typeface="Courier New" panose="02070309020205020404" pitchFamily="49" charset="0"/>
                      </a:rPr>
                      <m:t>∞</m:t>
                    </m:r>
                  </m:oMath>
                </a14:m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for others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from 1 to n-1)</a:t>
                </a:r>
                <a:endParaRPr lang="en-US" dirty="0">
                  <a:solidFill>
                    <a:srgbClr val="FF0000"/>
                  </a:solidFill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for(every vertex u) //any order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  for(each outgoing edge 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))//better!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)&lt;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	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v.dist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u.dist+weight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(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u,v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endIf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spcBef>
                    <a:spcPts val="0"/>
                  </a:spcBef>
                  <a:buNone/>
                </a:pP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endFor</a:t>
                </a: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 marL="0" indent="0">
                  <a:buNone/>
                </a:pPr>
                <a:endParaRPr lang="en-US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2DA0B3F-6A4A-498B-96AE-42DBCBB43B8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25" t="-18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93059216-3A5A-4913-86E2-5D67E1454471}"/>
              </a:ext>
            </a:extLst>
          </p:cNvPr>
          <p:cNvSpPr/>
          <p:nvPr/>
        </p:nvSpPr>
        <p:spPr>
          <a:xfrm>
            <a:off x="4074459" y="4563035"/>
            <a:ext cx="6602506" cy="645459"/>
          </a:xfrm>
          <a:prstGeom prst="rect">
            <a:avLst/>
          </a:prstGeom>
          <a:solidFill>
            <a:schemeClr val="bg1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chemeClr val="tx1"/>
                </a:solidFill>
                <a:latin typeface="Segoe UI Semilight" panose="020B0402040204020203" pitchFamily="34" charset="0"/>
                <a:cs typeface="Segoe UI Semilight" panose="020B0402040204020203" pitchFamily="34" charset="0"/>
              </a:rPr>
              <a:t>What happens if there’s a negative cycle?</a:t>
            </a:r>
          </a:p>
        </p:txBody>
      </p:sp>
    </p:spTree>
    <p:extLst>
      <p:ext uri="{BB962C8B-B14F-4D97-AF65-F5344CB8AC3E}">
        <p14:creationId xmlns:p14="http://schemas.microsoft.com/office/powerpoint/2010/main" val="307305248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Negative Cycles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The fastest way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𝑒</m:t>
                    </m:r>
                  </m:oMath>
                </a14:m>
                <a:endParaRPr lang="en-US" dirty="0"/>
              </a:p>
              <a:p>
                <a:r>
                  <a:rPr lang="en-US" dirty="0"/>
                  <a:t>(i.e. least-weight walk) isn’t defined!</a:t>
                </a:r>
              </a:p>
              <a:p>
                <a:r>
                  <a:rPr lang="en-US" dirty="0"/>
                  <a:t>No valid answer (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−∞)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5452F5-2207-46F5-BF07-3811A6DEF00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blipFill>
                <a:blip r:embed="rId2"/>
                <a:stretch>
                  <a:fillRect l="-1467" t="-30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BE3842-4B88-45A4-B197-3E5F7128405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Negative edges, but only non-negative cycles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Dijkstra’s might fail</a:t>
            </a:r>
          </a:p>
          <a:p>
            <a:r>
              <a:rPr lang="en-US" dirty="0"/>
              <a:t>But the shortest path IS defined.</a:t>
            </a:r>
          </a:p>
          <a:p>
            <a:r>
              <a:rPr lang="en-US" dirty="0"/>
              <a:t>There is an answer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76B7BC-D7B4-401F-9F60-B993357815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Edges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9ED8214-8AB8-4980-8967-7B952F383B12}"/>
              </a:ext>
            </a:extLst>
          </p:cNvPr>
          <p:cNvGrpSpPr/>
          <p:nvPr/>
        </p:nvGrpSpPr>
        <p:grpSpPr>
          <a:xfrm>
            <a:off x="575239" y="1903184"/>
            <a:ext cx="4918958" cy="2298174"/>
            <a:chOff x="3528356" y="1006008"/>
            <a:chExt cx="6312860" cy="2949415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6DE03ED1-187A-4947-8CC2-E6E481CA35A0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C14AC768-7D6C-4A95-AB18-F8E30B644BF9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B45DF853-0080-4977-952B-B639B7C63053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840A3DD6-25DA-49B1-A506-5DBB823EFFB1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80FBC54-CDB5-405D-A72C-433EDCAABD1D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9DA0C29C-E05F-4567-AC6E-A9B7B8076CEB}"/>
                </a:ext>
              </a:extLst>
            </p:cNvPr>
            <p:cNvCxnSpPr>
              <a:cxnSpLocks/>
              <a:stCxn id="9" idx="0"/>
              <a:endCxn id="5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3D2F243A-22CC-421C-AF4A-C899C5AB3C69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FC46D65C-7900-4160-8634-AB3102FA6ACD}"/>
                </a:ext>
              </a:extLst>
            </p:cNvPr>
            <p:cNvCxnSpPr>
              <a:cxnSpLocks/>
              <a:stCxn id="9" idx="6"/>
              <a:endCxn id="8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5B846B70-62B5-4386-B53A-F78D8A792BA8}"/>
                </a:ext>
              </a:extLst>
            </p:cNvPr>
            <p:cNvCxnSpPr>
              <a:cxnSpLocks/>
              <a:stCxn id="8" idx="7"/>
              <a:endCxn id="6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5691370D-D71D-4C9A-B744-4D4A4D2288E4}"/>
                </a:ext>
              </a:extLst>
            </p:cNvPr>
            <p:cNvCxnSpPr>
              <a:cxnSpLocks/>
              <a:stCxn id="5" idx="6"/>
              <a:endCxn id="6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48009732-8CE0-4EA5-A40D-6B1AF8FD1789}"/>
                </a:ext>
              </a:extLst>
            </p:cNvPr>
            <p:cNvCxnSpPr>
              <a:cxnSpLocks/>
              <a:stCxn id="7" idx="6"/>
              <a:endCxn id="5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C8035A19-EDFF-428A-B267-FE1404977B7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8898156-79E7-4A9C-A66C-0422EB104059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6C64966-8C72-4810-891D-DF411C396579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FBC774E-BB3F-44EB-8FF0-51DB3235478C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3A34FB-2BA8-4099-B583-29725B58F0B5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DD0AC30-E803-462C-901F-518FBC72D7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4C25B01-7043-4063-A771-35E430F0DF54}"/>
              </a:ext>
            </a:extLst>
          </p:cNvPr>
          <p:cNvGrpSpPr/>
          <p:nvPr/>
        </p:nvGrpSpPr>
        <p:grpSpPr>
          <a:xfrm>
            <a:off x="6225950" y="2198676"/>
            <a:ext cx="4918958" cy="2298174"/>
            <a:chOff x="3528356" y="1006008"/>
            <a:chExt cx="6312860" cy="2949415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818BC9DA-8692-4124-BFCC-0A7E942E4AC9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81F2D922-4775-4859-80DD-5895796BF3A0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e</a:t>
              </a:r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1A33D58-5AFB-4CF9-BBC3-8A051AC45EC4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579D608-83A9-4BF1-86CF-CC84A5815164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C3CB88F-1F1C-44D4-95CE-A5F660B0ACC6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380E22FB-5ACB-486D-8308-3CB6F01C2756}"/>
                </a:ext>
              </a:extLst>
            </p:cNvPr>
            <p:cNvCxnSpPr>
              <a:cxnSpLocks/>
              <a:stCxn id="28" idx="0"/>
              <a:endCxn id="24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B5F6AA90-4AEE-4C87-9DFD-AF0BF65BB7DA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B98E72D5-9CEF-4D39-8E46-A845D4977BA3}"/>
                </a:ext>
              </a:extLst>
            </p:cNvPr>
            <p:cNvCxnSpPr>
              <a:cxnSpLocks/>
              <a:stCxn id="28" idx="6"/>
              <a:endCxn id="27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B79BD357-0251-4EC1-81DB-9337380FDF5E}"/>
                </a:ext>
              </a:extLst>
            </p:cNvPr>
            <p:cNvCxnSpPr>
              <a:cxnSpLocks/>
              <a:stCxn id="27" idx="7"/>
              <a:endCxn id="25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6F84AC3E-33E1-45C9-B767-2E1A214CC112}"/>
                </a:ext>
              </a:extLst>
            </p:cNvPr>
            <p:cNvCxnSpPr>
              <a:cxnSpLocks/>
              <a:stCxn id="24" idx="6"/>
              <a:endCxn id="25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CE0EE368-A6EA-4B4F-9E89-682ABA859694}"/>
                </a:ext>
              </a:extLst>
            </p:cNvPr>
            <p:cNvCxnSpPr>
              <a:cxnSpLocks/>
              <a:stCxn id="26" idx="6"/>
              <a:endCxn id="24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4D603C2-4F24-4478-AB38-5DDA906E8548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70B43B1-4067-42C0-B7FC-F7D60D3988C2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9EE7F4E4-E9E1-48B0-9774-B9EB921EC3FB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2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D9C352C5-E5C8-482C-93A5-8F087B462191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6714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-3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456153B1-0335-48F8-A922-9B35CCAA3DC7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54BBE17-4A9E-422B-9E57-720664D0F605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4638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3942215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B4B6E-8068-410C-BF08-18C42871CE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Vertex\</a:t>
                          </a:r>
                          <a14:m>
                            <m:oMath xmlns:m="http://schemas.openxmlformats.org/officeDocument/2006/math">
                              <m:r>
                                <a:rPr lang="en-US" sz="2200" b="1" i="1" smtClean="0">
                                  <a:latin typeface="Cambria Math" panose="02040503050406030204" pitchFamily="18" charset="0"/>
                                </a:rPr>
                                <m:t>𝒊</m:t>
                              </m:r>
                            </m:oMath>
                          </a14:m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2200" b="0" i="1" smtClean="0"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oMath>
                          </a14:m>
                          <a:r>
                            <a:rPr lang="en-US" sz="22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4AC9B46B-2D32-4DA3-BEFB-30882CEE4D0D}"/>
                  </a:ext>
                </a:extLst>
              </p:cNvPr>
              <p:cNvGraphicFramePr>
                <a:graphicFrameLocks noGrp="1"/>
              </p:cNvGraphicFramePr>
              <p:nvPr>
                <p:ph idx="1"/>
              </p:nvPr>
            </p:nvGraphicFramePr>
            <p:xfrm>
              <a:off x="575385" y="3692098"/>
              <a:ext cx="11187112" cy="298704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1398389">
                      <a:extLst>
                        <a:ext uri="{9D8B030D-6E8A-4147-A177-3AD203B41FA5}">
                          <a16:colId xmlns:a16="http://schemas.microsoft.com/office/drawing/2014/main" val="1893004579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25121262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92728858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3013959764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2368790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728474561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1151040893"/>
                        </a:ext>
                      </a:extLst>
                    </a:gridCol>
                    <a:gridCol w="1398389">
                      <a:extLst>
                        <a:ext uri="{9D8B030D-6E8A-4147-A177-3AD203B41FA5}">
                          <a16:colId xmlns:a16="http://schemas.microsoft.com/office/drawing/2014/main" val="2100334447"/>
                        </a:ext>
                      </a:extLst>
                    </a:gridCol>
                  </a:tblGrid>
                  <a:tr h="4267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435" t="-8571" r="-700000" b="-6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6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743041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7169818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A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208571" r="-603057" b="-43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3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9628362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B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304225" r="-603057" b="-32394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8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5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01576840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C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410000" r="-603057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410000" r="-500435" b="-2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9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142416357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510000" r="-603057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510000" r="-500435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510000" r="-402620" b="-1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089362821"/>
                      </a:ext>
                    </a:extLst>
                  </a:tr>
                  <a:tr h="426720"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V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873" t="-610000" r="-603057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00000" t="-610000" r="-500435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301310" t="-610000" r="-402620" b="-2857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14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200" dirty="0"/>
                            <a:t>2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9910924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EE6BEDD1-1896-4DC0-A67B-C7D70A073708}"/>
              </a:ext>
            </a:extLst>
          </p:cNvPr>
          <p:cNvGrpSpPr/>
          <p:nvPr/>
        </p:nvGrpSpPr>
        <p:grpSpPr>
          <a:xfrm>
            <a:off x="1488618" y="1006008"/>
            <a:ext cx="8352598" cy="2801148"/>
            <a:chOff x="1488618" y="1006008"/>
            <a:chExt cx="8352598" cy="2801148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4D000487-42E4-402A-A27E-5C6973570ADA}"/>
                </a:ext>
              </a:extLst>
            </p:cNvPr>
            <p:cNvSpPr/>
            <p:nvPr/>
          </p:nvSpPr>
          <p:spPr>
            <a:xfrm>
              <a:off x="5958681" y="1385235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c</a:t>
              </a: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DE31824D-D349-4EEE-B2B9-7A6D37C3D07D}"/>
                </a:ext>
              </a:extLst>
            </p:cNvPr>
            <p:cNvSpPr/>
            <p:nvPr/>
          </p:nvSpPr>
          <p:spPr>
            <a:xfrm>
              <a:off x="9235653" y="1485381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v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4A30A8AF-FC41-4709-812B-6C635797C9E7}"/>
                </a:ext>
              </a:extLst>
            </p:cNvPr>
            <p:cNvSpPr/>
            <p:nvPr/>
          </p:nvSpPr>
          <p:spPr>
            <a:xfrm>
              <a:off x="3528356" y="117893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a</a:t>
              </a: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1582962-FF55-47E1-80BB-680BC300CFD0}"/>
                </a:ext>
              </a:extLst>
            </p:cNvPr>
            <p:cNvSpPr/>
            <p:nvPr/>
          </p:nvSpPr>
          <p:spPr>
            <a:xfrm>
              <a:off x="1488618" y="2199308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s</a:t>
              </a:r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002BE83-AD71-427B-A14F-D56F1104C63A}"/>
                </a:ext>
              </a:extLst>
            </p:cNvPr>
            <p:cNvSpPr/>
            <p:nvPr/>
          </p:nvSpPr>
          <p:spPr>
            <a:xfrm>
              <a:off x="6937677" y="2933643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d</a:t>
              </a: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82088DAA-9489-4940-B84D-7F19DD71520C}"/>
                </a:ext>
              </a:extLst>
            </p:cNvPr>
            <p:cNvSpPr/>
            <p:nvPr/>
          </p:nvSpPr>
          <p:spPr>
            <a:xfrm>
              <a:off x="4979688" y="2933644"/>
              <a:ext cx="605563" cy="6055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/>
                <a:t>b</a:t>
              </a:r>
            </a:p>
          </p:txBody>
        </p: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DF3B6FD8-1C4B-4CB0-8AE4-2A34ABA2358F}"/>
                </a:ext>
              </a:extLst>
            </p:cNvPr>
            <p:cNvCxnSpPr>
              <a:cxnSpLocks/>
              <a:stCxn id="30" idx="7"/>
              <a:endCxn id="29" idx="2"/>
            </p:cNvCxnSpPr>
            <p:nvPr/>
          </p:nvCxnSpPr>
          <p:spPr>
            <a:xfrm flipV="1">
              <a:off x="2005498" y="1481716"/>
              <a:ext cx="1522858" cy="80627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0EA49280-4E29-4F3E-8DB1-758F25835309}"/>
                </a:ext>
              </a:extLst>
            </p:cNvPr>
            <p:cNvCxnSpPr>
              <a:cxnSpLocks/>
              <a:stCxn id="30" idx="5"/>
              <a:endCxn id="32" idx="2"/>
            </p:cNvCxnSpPr>
            <p:nvPr/>
          </p:nvCxnSpPr>
          <p:spPr>
            <a:xfrm>
              <a:off x="2005498" y="2716188"/>
              <a:ext cx="2974190" cy="52023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>
              <a:extLst>
                <a:ext uri="{FF2B5EF4-FFF2-40B4-BE49-F238E27FC236}">
                  <a16:creationId xmlns:a16="http://schemas.microsoft.com/office/drawing/2014/main" id="{8542655D-6E3D-40EE-970D-DFEB79C953A1}"/>
                </a:ext>
              </a:extLst>
            </p:cNvPr>
            <p:cNvCxnSpPr>
              <a:cxnSpLocks/>
              <a:stCxn id="32" idx="0"/>
              <a:endCxn id="27" idx="3"/>
            </p:cNvCxnSpPr>
            <p:nvPr/>
          </p:nvCxnSpPr>
          <p:spPr>
            <a:xfrm flipV="1">
              <a:off x="5282470" y="1902115"/>
              <a:ext cx="764894" cy="103152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>
              <a:extLst>
                <a:ext uri="{FF2B5EF4-FFF2-40B4-BE49-F238E27FC236}">
                  <a16:creationId xmlns:a16="http://schemas.microsoft.com/office/drawing/2014/main" id="{33553B39-A6CF-4EC6-8F0B-0B541DBAA738}"/>
                </a:ext>
              </a:extLst>
            </p:cNvPr>
            <p:cNvCxnSpPr>
              <a:cxnSpLocks/>
            </p:cNvCxnSpPr>
            <p:nvPr/>
          </p:nvCxnSpPr>
          <p:spPr>
            <a:xfrm>
              <a:off x="6475564" y="1902115"/>
              <a:ext cx="764898" cy="1031528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/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>
              <a:extLst>
                <a:ext uri="{FF2B5EF4-FFF2-40B4-BE49-F238E27FC236}">
                  <a16:creationId xmlns:a16="http://schemas.microsoft.com/office/drawing/2014/main" id="{D1157EEB-F296-40FF-A433-C3163CEA198C}"/>
                </a:ext>
              </a:extLst>
            </p:cNvPr>
            <p:cNvCxnSpPr>
              <a:cxnSpLocks/>
              <a:stCxn id="32" idx="6"/>
              <a:endCxn id="31" idx="2"/>
            </p:cNvCxnSpPr>
            <p:nvPr/>
          </p:nvCxnSpPr>
          <p:spPr>
            <a:xfrm flipV="1">
              <a:off x="5585251" y="3236425"/>
              <a:ext cx="1352426" cy="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 w="lg" len="lg"/>
              <a:tailEnd type="non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Arrow Connector 37">
              <a:extLst>
                <a:ext uri="{FF2B5EF4-FFF2-40B4-BE49-F238E27FC236}">
                  <a16:creationId xmlns:a16="http://schemas.microsoft.com/office/drawing/2014/main" id="{2F392C85-0B5E-4EF4-95C2-152D4973430D}"/>
                </a:ext>
              </a:extLst>
            </p:cNvPr>
            <p:cNvCxnSpPr>
              <a:cxnSpLocks/>
              <a:stCxn id="31" idx="7"/>
              <a:endCxn id="28" idx="3"/>
            </p:cNvCxnSpPr>
            <p:nvPr/>
          </p:nvCxnSpPr>
          <p:spPr>
            <a:xfrm flipV="1">
              <a:off x="7454557" y="2002261"/>
              <a:ext cx="1869779" cy="10200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>
              <a:extLst>
                <a:ext uri="{FF2B5EF4-FFF2-40B4-BE49-F238E27FC236}">
                  <a16:creationId xmlns:a16="http://schemas.microsoft.com/office/drawing/2014/main" id="{85A4699C-5995-4377-B472-5F7651CF7DE9}"/>
                </a:ext>
              </a:extLst>
            </p:cNvPr>
            <p:cNvCxnSpPr>
              <a:cxnSpLocks/>
              <a:stCxn id="27" idx="6"/>
              <a:endCxn id="28" idx="2"/>
            </p:cNvCxnSpPr>
            <p:nvPr/>
          </p:nvCxnSpPr>
          <p:spPr>
            <a:xfrm>
              <a:off x="6564244" y="1688017"/>
              <a:ext cx="2671409" cy="100146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79D8C39C-D0C4-45D0-91EF-7EA3CE2578C4}"/>
                </a:ext>
              </a:extLst>
            </p:cNvPr>
            <p:cNvCxnSpPr>
              <a:cxnSpLocks/>
              <a:stCxn id="29" idx="6"/>
              <a:endCxn id="27" idx="2"/>
            </p:cNvCxnSpPr>
            <p:nvPr/>
          </p:nvCxnSpPr>
          <p:spPr>
            <a:xfrm>
              <a:off x="4133919" y="1481716"/>
              <a:ext cx="1824762" cy="20630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58F422-0680-43E2-A992-9021D81B976F}"/>
                </a:ext>
              </a:extLst>
            </p:cNvPr>
            <p:cNvSpPr txBox="1"/>
            <p:nvPr/>
          </p:nvSpPr>
          <p:spPr>
            <a:xfrm>
              <a:off x="3030583" y="302232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8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D50F8710-5FC6-462E-ABD7-356B43E07100}"/>
                </a:ext>
              </a:extLst>
            </p:cNvPr>
            <p:cNvSpPr txBox="1"/>
            <p:nvPr/>
          </p:nvSpPr>
          <p:spPr>
            <a:xfrm>
              <a:off x="2162746" y="132325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3E39D78A-593A-46D2-9227-0885C424DDA7}"/>
                </a:ext>
              </a:extLst>
            </p:cNvPr>
            <p:cNvSpPr txBox="1"/>
            <p:nvPr/>
          </p:nvSpPr>
          <p:spPr>
            <a:xfrm>
              <a:off x="4753067" y="10060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6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DBDB571-B118-4579-857A-8340665242AB}"/>
                </a:ext>
              </a:extLst>
            </p:cNvPr>
            <p:cNvSpPr txBox="1"/>
            <p:nvPr/>
          </p:nvSpPr>
          <p:spPr>
            <a:xfrm>
              <a:off x="5055855" y="202638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3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8CA3E9E0-200A-4742-BFF0-B7B29F999C26}"/>
                </a:ext>
              </a:extLst>
            </p:cNvPr>
            <p:cNvSpPr txBox="1"/>
            <p:nvPr/>
          </p:nvSpPr>
          <p:spPr>
            <a:xfrm>
              <a:off x="6780395" y="2076808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-8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E8138BAE-3F58-4807-BBE1-892F786019A7}"/>
                </a:ext>
              </a:extLst>
            </p:cNvPr>
            <p:cNvSpPr txBox="1"/>
            <p:nvPr/>
          </p:nvSpPr>
          <p:spPr>
            <a:xfrm>
              <a:off x="5974103" y="3283936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4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EEE6CAAC-7BCC-48E7-8E39-1ACE008ADB60}"/>
                </a:ext>
              </a:extLst>
            </p:cNvPr>
            <p:cNvSpPr txBox="1"/>
            <p:nvPr/>
          </p:nvSpPr>
          <p:spPr>
            <a:xfrm>
              <a:off x="8244144" y="2672033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1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5895C88A-307E-474C-93B7-F848BD06243A}"/>
                </a:ext>
              </a:extLst>
            </p:cNvPr>
            <p:cNvSpPr txBox="1"/>
            <p:nvPr/>
          </p:nvSpPr>
          <p:spPr>
            <a:xfrm>
              <a:off x="7431314" y="1195631"/>
              <a:ext cx="105879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/>
                <a:t>5</a:t>
              </a:r>
            </a:p>
          </p:txBody>
        </p:sp>
      </p:grpSp>
      <p:sp>
        <p:nvSpPr>
          <p:cNvPr id="49" name="Rounded Rectangle 4">
            <a:extLst>
              <a:ext uri="{FF2B5EF4-FFF2-40B4-BE49-F238E27FC236}">
                <a16:creationId xmlns:a16="http://schemas.microsoft.com/office/drawing/2014/main" id="{F71948D6-5B12-4C6C-A6BD-2DEF4F886D9F}"/>
              </a:ext>
            </a:extLst>
          </p:cNvPr>
          <p:cNvSpPr/>
          <p:nvPr/>
        </p:nvSpPr>
        <p:spPr>
          <a:xfrm>
            <a:off x="8058150" y="149762"/>
            <a:ext cx="4007129" cy="122166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Pollev.com/Robbie</a:t>
            </a:r>
          </a:p>
        </p:txBody>
      </p:sp>
    </p:spTree>
    <p:extLst>
      <p:ext uri="{BB962C8B-B14F-4D97-AF65-F5344CB8AC3E}">
        <p14:creationId xmlns:p14="http://schemas.microsoft.com/office/powerpoint/2010/main" val="4944738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D03B8-0496-4186-B90A-FE0804487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Negative Cycles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If you have a negative length edge: Dijkstra’s might or might not give you the right answer. </a:t>
                </a:r>
              </a:p>
              <a:p>
                <a:r>
                  <a:rPr lang="en-US" dirty="0"/>
                  <a:t>And it can’t even tell you if there’s a negative cycle (i.e. whether some of the answers are supposed to be negative infinity)</a:t>
                </a:r>
              </a:p>
              <a:p>
                <a:r>
                  <a:rPr lang="en-US" dirty="0"/>
                  <a:t>For Bellman-Ford:</a:t>
                </a:r>
              </a:p>
              <a:p>
                <a:r>
                  <a:rPr lang="en-US" dirty="0"/>
                  <a:t>Run one extra iteration of the main loop– if any value changes, you have a negative length cycle. Some of the values you calculated are wrong.</a:t>
                </a:r>
              </a:p>
              <a:p>
                <a:r>
                  <a:rPr lang="en-US" dirty="0"/>
                  <a:t>Run a BFS from the vertex that just changed. Anything you can find should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−∞</m:t>
                    </m:r>
                  </m:oMath>
                </a14:m>
                <a:r>
                  <a:rPr lang="en-US" dirty="0"/>
                  <a:t> as the distance. (anything else has the correct [finite] value).</a:t>
                </a:r>
              </a:p>
              <a:p>
                <a:r>
                  <a:rPr lang="en-US" dirty="0"/>
                  <a:t>If the extra iteration doesn’t change values, no negative length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A8CF3DE3-7F97-424B-8098-845D632931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3019" r="-1743" b="-1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139200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4B7BF-52CE-4C2F-A3AD-44EE5A752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Laundry List of shortest pairs (so far)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func>
                                  <m:funcPr>
                                    <m:ctrlP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fNam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</m:func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𝑂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𝑚𝑛</m:t>
                                </m:r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Content Placeholder 3">
                <a:extLst>
                  <a:ext uri="{FF2B5EF4-FFF2-40B4-BE49-F238E27FC236}">
                    <a16:creationId xmlns:a16="http://schemas.microsoft.com/office/drawing/2014/main" id="{A860B3C2-19A5-49D0-B90A-595775A25957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3153628978"/>
                  </p:ext>
                </p:extLst>
              </p:nvPr>
            </p:nvGraphicFramePr>
            <p:xfrm>
              <a:off x="574675" y="1463675"/>
              <a:ext cx="11187112" cy="301752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2796778">
                      <a:extLst>
                        <a:ext uri="{9D8B030D-6E8A-4147-A177-3AD203B41FA5}">
                          <a16:colId xmlns:a16="http://schemas.microsoft.com/office/drawing/2014/main" val="3192716545"/>
                        </a:ext>
                      </a:extLst>
                    </a:gridCol>
                    <a:gridCol w="2796778">
                      <a:extLst>
                        <a:ext uri="{9D8B030D-6E8A-4147-A177-3AD203B41FA5}">
                          <a16:colId xmlns:a16="http://schemas.microsoft.com/office/drawing/2014/main" val="3923364929"/>
                        </a:ext>
                      </a:extLst>
                    </a:gridCol>
                    <a:gridCol w="2862558">
                      <a:extLst>
                        <a:ext uri="{9D8B030D-6E8A-4147-A177-3AD203B41FA5}">
                          <a16:colId xmlns:a16="http://schemas.microsoft.com/office/drawing/2014/main" val="2325408848"/>
                        </a:ext>
                      </a:extLst>
                    </a:gridCol>
                    <a:gridCol w="2730998">
                      <a:extLst>
                        <a:ext uri="{9D8B030D-6E8A-4147-A177-3AD203B41FA5}">
                          <a16:colId xmlns:a16="http://schemas.microsoft.com/office/drawing/2014/main" val="3666223675"/>
                        </a:ext>
                      </a:extLst>
                    </a:gridCol>
                  </a:tblGrid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Algorithm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Running Time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Special Case only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Negative edges?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612330489"/>
                      </a:ext>
                    </a:extLst>
                  </a:tr>
                  <a:tr h="94488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BFS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61290" r="-200871" b="-18258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unweighted graphs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194093339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Simple DP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290698" r="-200871" b="-22907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ONLY for DAGs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87608258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Dijkstra’s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395294" r="-200871" b="-1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X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66299455"/>
                      </a:ext>
                    </a:extLst>
                  </a:tr>
                  <a:tr h="518160"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Bellman-Ford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0218" t="-495294" r="-200871" b="-3176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 sz="28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800" dirty="0"/>
                            <a:t>Yes!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5910239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96654890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3CE13D4-030F-4265-ADD1-19672CA766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 Shortest Paths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8B7FCA4-C3EB-4B30-92C7-BF61DF2AC2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3544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</p:txBody>
      </p:sp>
    </p:spTree>
    <p:extLst>
      <p:ext uri="{BB962C8B-B14F-4D97-AF65-F5344CB8AC3E}">
        <p14:creationId xmlns:p14="http://schemas.microsoft.com/office/powerpoint/2010/main" val="3124569493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78BFF4-9BA5-4A67-BAE4-22EDEE4A1A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 Pairs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B733EFB-E445-4640-8974-F7FEFF974D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Dijkstra’s or Bellman-Ford we got the distances from the source to every vertex.</a:t>
            </a:r>
          </a:p>
          <a:p>
            <a:endParaRPr lang="en-US" dirty="0"/>
          </a:p>
          <a:p>
            <a:r>
              <a:rPr lang="en-US" dirty="0"/>
              <a:t>What if we want the distances from every vertex to every other vertex?</a:t>
            </a:r>
          </a:p>
          <a:p>
            <a:endParaRPr lang="en-US" dirty="0"/>
          </a:p>
          <a:p>
            <a:r>
              <a:rPr lang="en-US" dirty="0"/>
              <a:t>Why? Most commonly pre-computation.</a:t>
            </a:r>
          </a:p>
          <a:p>
            <a:r>
              <a:rPr lang="en-US" dirty="0"/>
              <a:t>Imagine you’re google maps – you could run Dijkstra’s every time anyone anywhere asks for directions…</a:t>
            </a:r>
          </a:p>
          <a:p>
            <a:r>
              <a:rPr lang="en-US" dirty="0"/>
              <a:t>Or store how to get between transit hubs and only use Dijkstra’s locally.</a:t>
            </a:r>
          </a:p>
        </p:txBody>
      </p:sp>
    </p:spTree>
    <p:extLst>
      <p:ext uri="{BB962C8B-B14F-4D97-AF65-F5344CB8AC3E}">
        <p14:creationId xmlns:p14="http://schemas.microsoft.com/office/powerpoint/2010/main" val="260291949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the</m:t>
                            </m:r>
                            <m:r>
                              <a:rPr lang="en-US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>
                                <a:latin typeface="Cambria Math" panose="02040503050406030204" pitchFamily="18" charset="0"/>
                              </a:rPr>
                              <m:t>source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limLow>
                                  <m:limLow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limLow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>
                                        <a:latin typeface="Cambria Math" panose="02040503050406030204" pitchFamily="18" charset="0"/>
                                      </a:rPr>
                                      <m:t>min</m:t>
                                    </m:r>
                                  </m:e>
                                  <m:li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∈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𝐸</m:t>
                                    </m:r>
                                  </m:lim>
                                </m:limLow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𝑑𝑖𝑠𝑡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</m:e>
                                </m:d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Another clever way to order paths.</a:t>
                </a:r>
              </a:p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814399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18D385-D34A-47A3-90F7-1673843784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Another 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Put the vertices in some (arbitrary) order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distance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the only </a:t>
                </a:r>
                <a:r>
                  <a:rPr lang="en-US" b="1" dirty="0"/>
                  <a:t>intermediate </a:t>
                </a:r>
                <a:r>
                  <a:rPr lang="en-US" dirty="0"/>
                  <a:t>nodes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1,2,…,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400" i="0">
                        <a:latin typeface="Cambria Math" panose="02040503050406030204" pitchFamily="18" charset="0"/>
                      </a:rPr>
                      <m:t>dist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400" b="0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𝑤𝑒𝑖𝑔h𝑡</m:t>
                            </m:r>
                            <m:d>
                              <m:d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d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</m:t>
                            </m:r>
                            <m:r>
                              <a:rPr lang="en-US" sz="2400">
                                <a:latin typeface="Cambria Math" panose="02040503050406030204" pitchFamily="18" charset="0"/>
                              </a:rPr>
                              <m:t> 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 </m:t>
                            </m:r>
                            <m:r>
                              <m:rPr>
                                <m:sty m:val="p"/>
                              </m:rPr>
                              <a:rPr lang="en-US" sz="2400" i="0" smtClean="0">
                                <a:latin typeface="Cambria Math" panose="02040503050406030204" pitchFamily="18" charset="0"/>
                              </a:rPr>
                              <m:t>e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xists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                                                                                          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∞                                                                        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 </m:t>
                            </m:r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=0, 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no</m:t>
                            </m:r>
                            <m: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</a:rPr>
                              <m:t>edge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 (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)</m:t>
                            </m:r>
                            <m:r>
                              <a:rPr lang="en-US" sz="240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e>
                          <m:e>
                            <m:func>
                              <m:func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4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d>
                                  <m:dPr>
                                    <m:begChr m:val="{"/>
                                    <m:endChr m:val="}"/>
                                    <m:ctrlP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en-US" sz="2400" i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d>
                                      <m:dPr>
                                        <m:ctrlP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,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  <m:r>
                                          <a:rPr lang="en-US" sz="2400" b="0" i="1" smtClean="0">
                                            <a:latin typeface="Cambria Math" panose="02040503050406030204" pitchFamily="18" charset="0"/>
                                          </a:rPr>
                                          <m:t>−1</m:t>
                                        </m:r>
                                      </m:e>
                                    </m:d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dist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(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−1)</m:t>
                                    </m:r>
                                  </m:e>
                                </m:d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400">
                                    <a:latin typeface="Cambria Math" panose="02040503050406030204" pitchFamily="18" charset="0"/>
                                  </a:rPr>
                                  <m:t>otherwise</m:t>
                                </m:r>
                              </m:e>
                            </m:func>
                          </m:e>
                        </m:eqArr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B9F55B0-15BC-49F6-AAB7-8AC2831761E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 r="-1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8945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B302A-F795-4A84-9FBF-5F938A0A1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Pseudocode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</p:spPr>
            <p:txBody>
              <a:bodyPr>
                <a:normAutofit/>
              </a:bodyPr>
              <a:lstStyle/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d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[][] = new int[n-1][n-1]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for(int j=0; j&lt;n;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j++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][j] = edge(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? weight(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i,j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) :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∞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for(int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=0;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&lt;n;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++)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][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i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] = 0</a:t>
                </a:r>
                <a:r>
                  <a:rPr lang="en-US" sz="20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</a:t>
                </a: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for every vertex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for every vertex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endParaRPr lang="en-US" sz="2400" dirty="0">
                  <a:latin typeface="Courier New" panose="02070309020205020404" pitchFamily="49" charset="0"/>
                  <a:cs typeface="Courier New" panose="02070309020205020404" pitchFamily="49" charset="0"/>
                </a:endParaRPr>
              </a:p>
              <a:p>
                <a:pPr>
                  <a:lnSpc>
                    <a:spcPct val="100000"/>
                  </a:lnSpc>
                  <a:spcBef>
                    <a:spcPts val="100"/>
                  </a:spcBef>
                </a:pP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         if(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 &lt; </a:t>
                </a:r>
                <a:r>
                  <a:rPr lang="en-US" sz="2400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sz="2400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[u][v])</a:t>
                </a:r>
              </a:p>
              <a:p>
                <a:pPr lvl="1">
                  <a:lnSpc>
                    <a:spcPct val="100000"/>
                  </a:lnSpc>
                  <a:spcBef>
                    <a:spcPts val="100"/>
                  </a:spcBef>
                  <a:spcAft>
                    <a:spcPts val="200"/>
                  </a:spcAft>
                </a:pP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			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[u][v]=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[u][r] + </a:t>
                </a:r>
                <a:r>
                  <a:rPr lang="en-US" dirty="0" err="1">
                    <a:latin typeface="Courier New" panose="02070309020205020404" pitchFamily="49" charset="0"/>
                    <a:cs typeface="Courier New" panose="02070309020205020404" pitchFamily="49" charset="0"/>
                  </a:rPr>
                  <a:t>dist</a:t>
                </a:r>
                <a:r>
                  <a:rPr lang="en-US" dirty="0">
                    <a:latin typeface="Courier New" panose="02070309020205020404" pitchFamily="49" charset="0"/>
                    <a:cs typeface="Courier New" panose="02070309020205020404" pitchFamily="49" charset="0"/>
                  </a:rPr>
                  <a:t>[r][v]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84EEAEA-A961-47D7-BA76-0D80E9C61F9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013973"/>
                <a:ext cx="11187258" cy="4845504"/>
              </a:xfrm>
              <a:blipFill>
                <a:blip r:embed="rId2"/>
                <a:stretch>
                  <a:fillRect t="-10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78B91E1-8DD9-4A2F-ADD6-B92BC9BA3BA0}"/>
              </a:ext>
            </a:extLst>
          </p:cNvPr>
          <p:cNvSpPr txBox="1"/>
          <p:nvPr/>
        </p:nvSpPr>
        <p:spPr>
          <a:xfrm>
            <a:off x="429502" y="5587912"/>
            <a:ext cx="111872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“standard” form of the “Floyd-</a:t>
            </a:r>
            <a:r>
              <a:rPr lang="en-US" sz="2400" dirty="0" err="1">
                <a:latin typeface="Segoe UI Semilight" panose="020B0402040204020203" pitchFamily="34" charset="0"/>
                <a:cs typeface="Segoe UI Semilight" panose="020B0402040204020203" pitchFamily="34" charset="0"/>
              </a:rPr>
              <a:t>Warshall</a:t>
            </a:r>
            <a:r>
              <a:rPr lang="en-US" sz="2400" dirty="0">
                <a:latin typeface="Segoe UI Semilight" panose="020B0402040204020203" pitchFamily="34" charset="0"/>
                <a:cs typeface="Segoe UI Semilight" panose="020B0402040204020203" pitchFamily="34" charset="0"/>
              </a:rPr>
              <a:t>” algorithm. Similar to Bellman-Ford, you can get rid of the last entry of the recurrence (only need 2D array, not 3D array).</a:t>
            </a:r>
          </a:p>
        </p:txBody>
      </p:sp>
    </p:spTree>
    <p:extLst>
      <p:ext uri="{BB962C8B-B14F-4D97-AF65-F5344CB8AC3E}">
        <p14:creationId xmlns:p14="http://schemas.microsoft.com/office/powerpoint/2010/main" val="26605738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DE5F86-32C0-425F-85D7-7898E12AFE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r>
                  <a:rPr lang="en-US" dirty="0"/>
                  <a:t>How does that compare to Dijkstra’s?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5B182D6-EEBC-4AC7-AB2A-E0C794ECE7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2293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49FC-24C8-454F-B3A3-C6FBB2C80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– Recursively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Let’s try to write a recursive algorithm first.</a:t>
                </a:r>
              </a:p>
              <a:p>
                <a:endParaRPr lang="en-US" dirty="0"/>
              </a:p>
              <a:p>
                <a:r>
                  <a:rPr lang="en-US" dirty="0"/>
                  <a:t>What information do we need to decide if we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?</a:t>
                </a:r>
              </a:p>
              <a:p>
                <a:endParaRPr lang="en-US" dirty="0"/>
              </a:p>
              <a:p>
                <a:r>
                  <a:rPr lang="en-US" dirty="0"/>
                  <a:t>If we don’t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  </a:t>
                </a:r>
                <a:r>
                  <a:rPr lang="en-US" dirty="0">
                    <a:solidFill>
                      <a:schemeClr val="accent2"/>
                    </a:solidFill>
                  </a:rPr>
                  <a:t>to include </a:t>
                </a:r>
                <a:r>
                  <a:rPr lang="en-US" b="1" dirty="0">
                    <a:solidFill>
                      <a:schemeClr val="accent2"/>
                    </a:solidFill>
                  </a:rPr>
                  <a:t>all </a:t>
                </a:r>
                <a:r>
                  <a:rPr lang="en-US" dirty="0">
                    <a:solidFill>
                      <a:schemeClr val="accent2"/>
                    </a:solidFill>
                  </a:rPr>
                  <a:t>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2"/>
                            </a:solidFill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𝑠</m:t>
                    </m:r>
                    <m:r>
                      <a:rPr lang="en-US" b="0" i="1" smtClean="0">
                        <a:solidFill>
                          <a:schemeClr val="accent2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chemeClr val="accent2"/>
                    </a:solidFill>
                  </a:rPr>
                  <a:t>children, and vertex covers for each subtree</a:t>
                </a:r>
                <a:endParaRPr lang="en-US" dirty="0"/>
              </a:p>
              <a:p>
                <a:r>
                  <a:rPr lang="en-US" dirty="0"/>
                  <a:t>If we do include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/>
                  <a:t> then to be a valid vertex cover we need…</a:t>
                </a:r>
              </a:p>
              <a:p>
                <a:r>
                  <a:rPr lang="en-US" dirty="0"/>
                  <a:t>      </a:t>
                </a:r>
                <a:r>
                  <a:rPr lang="en-US" dirty="0">
                    <a:solidFill>
                      <a:schemeClr val="accent2"/>
                    </a:solidFill>
                  </a:rPr>
                  <a:t>just vertex covers in each subtree (whether children included or not)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9A4E9A-21C3-4C2C-88EF-69245AE81E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 r="-59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6461469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6DA6DC-CF9C-46EF-9DE2-413DCDD40D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you really want all-pairs…</a:t>
                </a:r>
              </a:p>
              <a:p>
                <a:endParaRPr lang="en-US" dirty="0"/>
              </a:p>
              <a:p>
                <a:r>
                  <a:rPr lang="en-US" dirty="0"/>
                  <a:t>Could run Dijkstra’s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times…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𝑚𝑛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 then Floyd-</a:t>
                </a:r>
                <a:r>
                  <a:rPr lang="en-US" dirty="0" err="1"/>
                  <a:t>Warshall</a:t>
                </a:r>
                <a:r>
                  <a:rPr lang="en-US" dirty="0"/>
                  <a:t> is faster!</a:t>
                </a:r>
              </a:p>
              <a:p>
                <a:endParaRPr lang="en-US" dirty="0"/>
              </a:p>
              <a:p>
                <a:r>
                  <a:rPr lang="en-US" dirty="0"/>
                  <a:t>Floyd-</a:t>
                </a:r>
                <a:r>
                  <a:rPr lang="en-US" dirty="0" err="1"/>
                  <a:t>Warshall</a:t>
                </a:r>
                <a:r>
                  <a:rPr lang="en-US" dirty="0"/>
                  <a:t> also handles negative weight edges.</a:t>
                </a:r>
              </a:p>
              <a:p>
                <a:r>
                  <a:rPr lang="en-US" dirty="0"/>
                  <a:t>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𝑑𝑖𝑠𝑡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en-US" dirty="0"/>
                  <a:t> then there’s a negative weight cycle.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1393980-1171-483E-9E71-ACBD35A48AF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4268756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06DD6-CCF8-49F5-AA7D-9F460FF423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Some clever dynamic programming on graphs.</a:t>
                </a:r>
              </a:p>
              <a:p>
                <a:r>
                  <a:rPr lang="en-US" dirty="0"/>
                  <a:t>Which library to use (at least asymptotically)?</a:t>
                </a:r>
              </a:p>
              <a:p>
                <a:r>
                  <a:rPr lang="en-US" dirty="0"/>
                  <a:t>Need just one source?</a:t>
                </a:r>
              </a:p>
              <a:p>
                <a:pPr lvl="1"/>
                <a:r>
                  <a:rPr lang="en-US" dirty="0"/>
                  <a:t>Dijkstra’s if no negative edge weights. </a:t>
                </a:r>
              </a:p>
              <a:p>
                <a:pPr lvl="1"/>
                <a:r>
                  <a:rPr lang="en-US" dirty="0"/>
                  <a:t>Bellman-Ford if negative edges.</a:t>
                </a:r>
              </a:p>
              <a:p>
                <a:r>
                  <a:rPr lang="en-US" dirty="0"/>
                  <a:t>Need all sources?</a:t>
                </a:r>
              </a:p>
              <a:p>
                <a:pPr lvl="1"/>
                <a:r>
                  <a:rPr lang="en-US" dirty="0" err="1"/>
                  <a:t>Flord-Warshall</a:t>
                </a:r>
                <a:r>
                  <a:rPr lang="en-US" dirty="0"/>
                  <a:t> if negative edges 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Repeated Dijkstra’s otherwise</a:t>
                </a:r>
              </a:p>
              <a:p>
                <a:pPr lvl="1"/>
                <a:r>
                  <a:rPr lang="en-US" sz="2800" dirty="0"/>
                  <a:t>These are all </a:t>
                </a:r>
                <a:r>
                  <a:rPr lang="en-US" sz="2800" dirty="0" err="1"/>
                  <a:t>asymptotics</a:t>
                </a:r>
                <a:r>
                  <a:rPr lang="en-US" sz="2800" dirty="0"/>
                  <a:t>! For any “real-world” problem prefer running actual code to see which is faster.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ECAA8F8-2C2F-4C74-8C54-4FA4B811518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654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5258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40016-0F38-4E32-93EC-575EC2B72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be the weight of a minimum weight vertex cover for the subtree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r>
                  <a:rPr lang="en-US" dirty="0"/>
                  <a:t>Write a recurrence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()</m:t>
                    </m:r>
                  </m:oMath>
                </a14:m>
                <a:r>
                  <a:rPr lang="en-US" dirty="0"/>
                  <a:t> </a:t>
                </a:r>
              </a:p>
              <a:p>
                <a:r>
                  <a:rPr lang="en-US" dirty="0"/>
                  <a:t>Then figure out how to calculate it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79B445C-7798-4656-96E5-13CDDAEED18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08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21781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A45825-8489-4FBE-AAEE-1B6C53AC7E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Recurrence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</p:spPr>
            <p:txBody>
              <a:bodyPr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𝑂𝑃𝑇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(whether or not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included).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– the weight of the minimum weight vertex cover for the tree rooted 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dirty="0"/>
                  <a:t> is included in the vertex cover.</a:t>
                </a:r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𝑂𝑃𝑇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func>
                              <m:func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</a:rPr>
                                  <m:t>min</m:t>
                                </m:r>
                              </m:fName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⁡{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: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𝑢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  <m:brk m:alnAt="23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i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child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of</m:t>
                                    </m:r>
                                    <m:r>
                                      <a:rPr lang="en-US" sz="200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</m:sub>
                                  <m:sup/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𝐼𝑁𝐶𝐿𝑈𝐷𝐸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, </m:t>
                                    </m:r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𝑤𝑒𝑖𝑔h𝑡</m:t>
                                    </m:r>
                                    <m:d>
                                      <m:d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e>
                                    </m:d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  <m:t>+</m:t>
                                    </m:r>
                                    <m:nary>
                                      <m:naryPr>
                                        <m:chr m:val="∑"/>
                                        <m:supHide m:val="on"/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naryPr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: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  <m:brk m:alnAt="7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i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s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a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child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sty m:val="p"/>
                                          </m:rP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of</m:t>
                                        </m:r>
                                        <m:r>
                                          <a:rPr lang="en-US" sz="2000">
                                            <a:latin typeface="Cambria Math" panose="02040503050406030204" pitchFamily="18" charset="0"/>
                                          </a:rPr>
                                          <m:t> 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𝑣</m:t>
                                        </m:r>
                                      </m:sub>
                                      <m:sup/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𝑂𝑃𝑇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(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𝑢</m:t>
                                        </m:r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</a:rPr>
                                          <m:t>)}</m:t>
                                        </m:r>
                                      </m:e>
                                    </m:nary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if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</a:rPr>
                                      <m:t>𝑣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is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not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a</m:t>
                                    </m:r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000" b="0" i="0" smtClean="0">
                                        <a:latin typeface="Cambria Math" panose="02040503050406030204" pitchFamily="18" charset="0"/>
                                      </a:rPr>
                                      <m:t>leaf</m:t>
                                    </m:r>
                                  </m:e>
                                </m:nary>
                                <m:r>
                                  <m:rPr>
                                    <m:nor/>
                                  </m:rPr>
                                  <a:rPr lang="en-US" sz="2000" dirty="0"/>
                                  <m:t> </m:t>
                                </m:r>
                              </m:e>
                            </m:func>
                          </m:e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if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𝑣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is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a</m:t>
                            </m:r>
                            <m: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</a:rPr>
                              <m:t>leaf</m:t>
                            </m:r>
                          </m:e>
                        </m:eqArr>
                      </m:e>
                    </m:d>
                  </m:oMath>
                </a14:m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𝐼𝑁𝐶𝐿𝑈𝐷𝐸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𝑤𝑒𝑖𝑔h𝑡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nary>
                      <m:naryPr>
                        <m:chr m:val="∑"/>
                        <m:supHide m:val="on"/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: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  <m:brk m:alnAt="7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i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child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sz="20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brk m:alnAt="7"/>
                          </m:rPr>
                          <a:rPr lang="en-US" sz="2000" i="1"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  <m:sup/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𝑂𝑃𝑇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2BD5DCB-3ADA-450A-9BC7-D1C9048F3C7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575240" y="1463857"/>
                <a:ext cx="11468842" cy="4845504"/>
              </a:xfrm>
              <a:blipFill>
                <a:blip r:embed="rId2"/>
                <a:stretch>
                  <a:fillRect l="-956" t="-21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0818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79803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737916-C01C-472D-BACD-3548918723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Vertex Cover Dynamic Program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FA2EF-7F72-4DA0-80AF-B8BD898E96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dirty="0" err="1"/>
              <a:t>memoization</a:t>
            </a:r>
            <a:r>
              <a:rPr lang="en-US" dirty="0"/>
              <a:t> structure should we use?</a:t>
            </a:r>
          </a:p>
          <a:p>
            <a:r>
              <a:rPr lang="en-US" dirty="0"/>
              <a:t>     </a:t>
            </a:r>
            <a:r>
              <a:rPr lang="en-US" dirty="0">
                <a:solidFill>
                  <a:schemeClr val="accent2"/>
                </a:solidFill>
              </a:rPr>
              <a:t>the tree itself!</a:t>
            </a:r>
          </a:p>
          <a:p>
            <a:endParaRPr lang="en-US" dirty="0"/>
          </a:p>
          <a:p>
            <a:r>
              <a:rPr lang="en-US" dirty="0"/>
              <a:t>What code should we write?</a:t>
            </a:r>
          </a:p>
          <a:p>
            <a:r>
              <a:rPr lang="en-US" dirty="0"/>
              <a:t>   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dirty="0"/>
              <a:t>What’s the running time?</a:t>
            </a:r>
          </a:p>
        </p:txBody>
      </p:sp>
    </p:spTree>
    <p:extLst>
      <p:ext uri="{BB962C8B-B14F-4D97-AF65-F5344CB8AC3E}">
        <p14:creationId xmlns:p14="http://schemas.microsoft.com/office/powerpoint/2010/main" val="389083759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with UW color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A48DD3"/>
      </a:accent2>
      <a:accent3>
        <a:srgbClr val="4C3282"/>
      </a:accent3>
      <a:accent4>
        <a:srgbClr val="B6A479"/>
      </a:accent4>
      <a:accent5>
        <a:srgbClr val="3E8853"/>
      </a:accent5>
      <a:accent6>
        <a:srgbClr val="62A39F"/>
      </a:accent6>
      <a:hlink>
        <a:srgbClr val="33006F"/>
      </a:hlink>
      <a:folHlink>
        <a:srgbClr val="9A7B4C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311_template" id="{CF2E33B2-997D-4F55-9C04-23BC94CAE906}" vid="{863C565C-B775-42FC-8F75-344706EF3AA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417_template</Template>
  <TotalTime>5654</TotalTime>
  <Words>3486</Words>
  <Application>Microsoft Office PowerPoint</Application>
  <PresentationFormat>Widescreen</PresentationFormat>
  <Paragraphs>610</Paragraphs>
  <Slides>51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51</vt:i4>
      </vt:variant>
    </vt:vector>
  </HeadingPairs>
  <TitlesOfParts>
    <vt:vector size="62" baseType="lpstr">
      <vt:lpstr>Calibri</vt:lpstr>
      <vt:lpstr>Cambria Math</vt:lpstr>
      <vt:lpstr>Courier New</vt:lpstr>
      <vt:lpstr>Segoe UI</vt:lpstr>
      <vt:lpstr>Segoe UI Light</vt:lpstr>
      <vt:lpstr>Segoe UI Semibold</vt:lpstr>
      <vt:lpstr>Segoe UI Semilight</vt:lpstr>
      <vt:lpstr>Tw Cen MT</vt:lpstr>
      <vt:lpstr>Wingdings</vt:lpstr>
      <vt:lpstr>Wingdings 3</vt:lpstr>
      <vt:lpstr>Integral</vt:lpstr>
      <vt:lpstr>DP on Trees and Graphs</vt:lpstr>
      <vt:lpstr>Today</vt:lpstr>
      <vt:lpstr>Vertex Cover</vt:lpstr>
      <vt:lpstr>Vertex Cover – Recursively </vt:lpstr>
      <vt:lpstr>Vertex Cover – Recursively </vt:lpstr>
      <vt:lpstr>Recurrence</vt:lpstr>
      <vt:lpstr>Recurrence</vt:lpstr>
      <vt:lpstr>Vertex Cover Dynamic Program</vt:lpstr>
      <vt:lpstr>Vertex Cover Dynamic Program</vt:lpstr>
      <vt:lpstr>Vertex Cover</vt:lpstr>
      <vt:lpstr>Vertex Cover Dynamic Program</vt:lpstr>
      <vt:lpstr>Shortest Paths</vt:lpstr>
      <vt:lpstr>Dijkstra’s Algorithm</vt:lpstr>
      <vt:lpstr>A recurrence</vt:lpstr>
      <vt:lpstr>A recurrence</vt:lpstr>
      <vt:lpstr>A recurrence</vt:lpstr>
      <vt:lpstr>A recurrence</vt:lpstr>
      <vt:lpstr>In a DAG</vt:lpstr>
      <vt:lpstr>What about cycles?</vt:lpstr>
      <vt:lpstr>Cycles</vt:lpstr>
      <vt:lpstr>Ordering</vt:lpstr>
      <vt:lpstr>Distances</vt:lpstr>
      <vt:lpstr>Ordering</vt:lpstr>
      <vt:lpstr>Ordering</vt:lpstr>
      <vt:lpstr>Sample calculation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Pseudocode</vt:lpstr>
      <vt:lpstr>A Caution</vt:lpstr>
      <vt:lpstr>Exit early</vt:lpstr>
      <vt:lpstr>Laundry List of shortest pairs (so far)</vt:lpstr>
      <vt:lpstr>Pseudocode</vt:lpstr>
      <vt:lpstr>Negative Edges</vt:lpstr>
      <vt:lpstr>Negative Cycle</vt:lpstr>
      <vt:lpstr>Negative Cycles</vt:lpstr>
      <vt:lpstr>Laundry List of shortest pairs (so far)</vt:lpstr>
      <vt:lpstr>All Pairs Shortest Paths</vt:lpstr>
      <vt:lpstr>All Pairs</vt:lpstr>
      <vt:lpstr>All Pairs</vt:lpstr>
      <vt:lpstr>Another Recurrence</vt:lpstr>
      <vt:lpstr>Another Recurrence</vt:lpstr>
      <vt:lpstr>Pseudocode</vt:lpstr>
      <vt:lpstr>Running Time</vt:lpstr>
      <vt:lpstr>Running Time</vt:lpstr>
      <vt:lpstr>Takeaways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rtweber2</dc:creator>
  <cp:lastModifiedBy>rtweber2</cp:lastModifiedBy>
  <cp:revision>58</cp:revision>
  <cp:lastPrinted>2023-02-08T20:42:52Z</cp:lastPrinted>
  <dcterms:created xsi:type="dcterms:W3CDTF">2021-02-07T01:54:30Z</dcterms:created>
  <dcterms:modified xsi:type="dcterms:W3CDTF">2023-02-08T20:51:47Z</dcterms:modified>
</cp:coreProperties>
</file>