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0" r:id="rId3"/>
    <p:sldId id="401" r:id="rId4"/>
    <p:sldId id="305" r:id="rId5"/>
    <p:sldId id="306" r:id="rId6"/>
    <p:sldId id="307" r:id="rId7"/>
    <p:sldId id="311" r:id="rId8"/>
    <p:sldId id="344" r:id="rId9"/>
    <p:sldId id="345" r:id="rId10"/>
    <p:sldId id="346" r:id="rId11"/>
    <p:sldId id="310" r:id="rId12"/>
    <p:sldId id="314" r:id="rId13"/>
    <p:sldId id="315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23" r:id="rId23"/>
    <p:sldId id="339" r:id="rId24"/>
    <p:sldId id="324" r:id="rId25"/>
    <p:sldId id="325" r:id="rId26"/>
    <p:sldId id="356" r:id="rId27"/>
    <p:sldId id="357" r:id="rId28"/>
    <p:sldId id="358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93" r:id="rId44"/>
    <p:sldId id="39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5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7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40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78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2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56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9F0A9C-2547-420C-8AAF-A0B063C4E5C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327678-4E7B-46B3-8A8F-AEB522984D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0720-486B-41A5-A6A7-7E4B6D2E3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DP5</a:t>
            </a:r>
            <a:br>
              <a:rPr lang="en-US" dirty="0"/>
            </a:br>
            <a:r>
              <a:rPr lang="en-US" dirty="0"/>
              <a:t>End of Arrays; DP 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6D115-B3E8-478F-86D0-20B4599F2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23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71339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79614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72157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152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B593-ECCD-4B57-814F-A1D5107D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5288-96A2-4681-8242-498A9FB97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Midterm is posted, along with some other resources.</a:t>
            </a:r>
          </a:p>
          <a:p>
            <a:pPr lvl="1"/>
            <a:r>
              <a:rPr lang="en-US" dirty="0"/>
              <a:t>Section Thursday will be “pick what problems you want to practice”</a:t>
            </a:r>
          </a:p>
          <a:p>
            <a:pPr lvl="1"/>
            <a:r>
              <a:rPr lang="en-US" dirty="0"/>
              <a:t>Second-half of Friday’s lecture will be a “what have we seen so far?” review (not new problems, but at least a list of what you’ve seen).</a:t>
            </a:r>
          </a:p>
          <a:p>
            <a:pPr lvl="1"/>
            <a:r>
              <a:rPr lang="en-US" dirty="0"/>
              <a:t>Monday, the TAs will spend the lecture slot answering questions on the practice midterm (or anything else you want to ask about).</a:t>
            </a:r>
          </a:p>
          <a:p>
            <a:r>
              <a:rPr lang="en-US" dirty="0"/>
              <a:t>Please fill out the conflict form </a:t>
            </a:r>
            <a:r>
              <a:rPr lang="en-US" u="sng" dirty="0"/>
              <a:t>today</a:t>
            </a:r>
            <a:r>
              <a:rPr lang="en-US" dirty="0"/>
              <a:t> so we can work on scheduling.</a:t>
            </a:r>
          </a:p>
          <a:p>
            <a:r>
              <a:rPr lang="en-US" dirty="0"/>
              <a:t>If you are sick for the exam, we’ll schedule a conflict once you’re well (we’ll have a separate mode of telling us, not that form).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– 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– 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blipFill>
                <a:blip r:embed="rId2"/>
                <a:stretch>
                  <a:fillRect l="-1091" t="-496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blipFill>
                <a:blip r:embed="rId4"/>
                <a:stretch>
                  <a:fillRect l="-143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F173-1C7E-4E82-9B99-4787992B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7B60-81FB-4185-B60E-66ABDC83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generally </a:t>
            </a:r>
            <a:r>
              <a:rPr lang="en-US" b="1" dirty="0"/>
              <a:t>won’t</a:t>
            </a:r>
            <a:r>
              <a:rPr lang="en-US" dirty="0"/>
              <a:t> ask you for proofs of correctness on dynamic programming problems. (maybe one after the midterm)</a:t>
            </a:r>
            <a:endParaRPr lang="en-US" b="1" dirty="0"/>
          </a:p>
          <a:p>
            <a:r>
              <a:rPr lang="en-US" b="1" dirty="0"/>
              <a:t>Why? </a:t>
            </a:r>
          </a:p>
          <a:p>
            <a:r>
              <a:rPr lang="en-US" dirty="0"/>
              <a:t>The proofs are always inductive proofs where you say</a:t>
            </a:r>
          </a:p>
          <a:p>
            <a:r>
              <a:rPr lang="en-US" dirty="0"/>
              <a:t>“my recurrence checks all the possibilities” or, equivalently</a:t>
            </a:r>
          </a:p>
          <a:p>
            <a:r>
              <a:rPr lang="en-US" dirty="0"/>
              <a:t>“The maximum thing has to be made up of the best thing for all these other subproblems.“</a:t>
            </a:r>
          </a:p>
          <a:p>
            <a:r>
              <a:rPr lang="en-US" dirty="0"/>
              <a:t>The proof itself is a lot of boilerplate and hard to write clearly (you have to differentiate between your recurrence and what your recurrence intends to calculate, which can be tricky).</a:t>
            </a:r>
          </a:p>
        </p:txBody>
      </p:sp>
    </p:spTree>
    <p:extLst>
      <p:ext uri="{BB962C8B-B14F-4D97-AF65-F5344CB8AC3E}">
        <p14:creationId xmlns:p14="http://schemas.microsoft.com/office/powerpoint/2010/main" val="183518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CF8F-1EC7-4F9D-A595-E18967C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F3B6-0F4C-4E98-AD56-3DE3C079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example in the slides, another proof will appear in section solutions sometime in the next few week so you know what you’re (not) missing. </a:t>
            </a:r>
          </a:p>
          <a:p>
            <a:r>
              <a:rPr lang="en-US" dirty="0"/>
              <a:t>Instead, we’re usually going to ask for your intuition on what your recurrence is doing (what do all the cases correspond to/why are they exhaustive)?</a:t>
            </a:r>
          </a:p>
          <a:p>
            <a:endParaRPr lang="en-US" dirty="0"/>
          </a:p>
          <a:p>
            <a:r>
              <a:rPr lang="en-US" dirty="0"/>
              <a:t>The proof is just a lot of formalism on that key idea. So we’re going to have you focus on the idea, not the formalism.</a:t>
            </a:r>
          </a:p>
        </p:txBody>
      </p:sp>
    </p:spTree>
    <p:extLst>
      <p:ext uri="{BB962C8B-B14F-4D97-AF65-F5344CB8AC3E}">
        <p14:creationId xmlns:p14="http://schemas.microsoft.com/office/powerpoint/2010/main" val="2112706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DB51-E433-4DCC-BA99-2C30C0BB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576D-2911-4163-9A75-E8B1BA2F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try all the (reasonable) possibilities.</a:t>
            </a:r>
          </a:p>
          <a:p>
            <a:r>
              <a:rPr lang="en-US" dirty="0"/>
              <a:t>Don’t worry about greedily choosing the best, use recursion to “look ahead” for all the best options, and pick the best one.</a:t>
            </a:r>
          </a:p>
          <a:p>
            <a:endParaRPr lang="en-US" dirty="0"/>
          </a:p>
          <a:p>
            <a:r>
              <a:rPr lang="en-US" dirty="0"/>
              <a:t>There is a “greedy-</a:t>
            </a:r>
            <a:r>
              <a:rPr lang="en-US" dirty="0" err="1"/>
              <a:t>ish</a:t>
            </a:r>
            <a:r>
              <a:rPr lang="en-US" dirty="0"/>
              <a:t>” alteration to the Edit Distance recurrence…</a:t>
            </a:r>
          </a:p>
          <a:p>
            <a:r>
              <a:rPr lang="en-US" dirty="0"/>
              <a:t>It turns out, if the two characters match, that will always be at least as good as the insert/delete options. </a:t>
            </a:r>
          </a:p>
          <a:p>
            <a:r>
              <a:rPr lang="en-US" dirty="0"/>
              <a:t>But it’s fine to </a:t>
            </a:r>
            <a:r>
              <a:rPr lang="en-US" b="1" dirty="0"/>
              <a:t>not </a:t>
            </a:r>
            <a:r>
              <a:rPr lang="en-US" dirty="0"/>
              <a:t>notice! And if you thought it was safe but wasn’t, well….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334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BB74-326E-43D3-B3E2-3E5EDA0B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come in-person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004A-499B-44AA-821A-C9C9EE89B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 Yasuhara (from College of Engineering’s Center for Teaching and Learning) will do a mid-quarter feedback session Wednesday.</a:t>
            </a:r>
          </a:p>
          <a:p>
            <a:endParaRPr lang="en-US" dirty="0"/>
          </a:p>
          <a:p>
            <a:r>
              <a:rPr lang="en-US" dirty="0"/>
              <a:t>It’ll take the first about 20 minutes; we’ll have a normal half-of-a-lecture slot after that.</a:t>
            </a:r>
          </a:p>
          <a:p>
            <a:endParaRPr lang="en-US" dirty="0"/>
          </a:p>
          <a:p>
            <a:r>
              <a:rPr lang="en-US" dirty="0"/>
              <a:t>Feedback is super useful to us! </a:t>
            </a:r>
          </a:p>
        </p:txBody>
      </p:sp>
    </p:spTree>
    <p:extLst>
      <p:ext uri="{BB962C8B-B14F-4D97-AF65-F5344CB8AC3E}">
        <p14:creationId xmlns:p14="http://schemas.microsoft.com/office/powerpoint/2010/main" val="510174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CB3D2-E8F7-417C-9039-EB9C733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216B8-49AF-43B5-B401-CA4CCA7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are recursive structures</a:t>
            </a:r>
          </a:p>
          <a:p>
            <a:endParaRPr lang="en-US" dirty="0"/>
          </a:p>
          <a:p>
            <a:r>
              <a:rPr lang="en-US" dirty="0"/>
              <a:t>A tree is a root node, with zero or more children</a:t>
            </a:r>
          </a:p>
          <a:p>
            <a:r>
              <a:rPr lang="en-US" dirty="0"/>
              <a:t>Each of which are roots of trees</a:t>
            </a:r>
          </a:p>
          <a:p>
            <a:endParaRPr lang="en-US" dirty="0"/>
          </a:p>
          <a:p>
            <a:r>
              <a:rPr lang="en-US" dirty="0"/>
              <a:t>Since DP is “smart recursion” (recursion where we save values)</a:t>
            </a:r>
          </a:p>
          <a:p>
            <a:r>
              <a:rPr lang="en-US" dirty="0"/>
              <a:t>Recursive functions/calculations are really common.</a:t>
            </a:r>
          </a:p>
        </p:txBody>
      </p:sp>
    </p:spTree>
    <p:extLst>
      <p:ext uri="{BB962C8B-B14F-4D97-AF65-F5344CB8AC3E}">
        <p14:creationId xmlns:p14="http://schemas.microsoft.com/office/powerpoint/2010/main" val="269382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8758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547077" y="2547816"/>
            <a:ext cx="9503508" cy="1977293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64B08-A782-45B1-8F25-2A1739B9899F}"/>
              </a:ext>
            </a:extLst>
          </p:cNvPr>
          <p:cNvSpPr txBox="1">
            <a:spLocks/>
          </p:cNvSpPr>
          <p:nvPr/>
        </p:nvSpPr>
        <p:spPr>
          <a:xfrm>
            <a:off x="547077" y="4699763"/>
            <a:ext cx="11187258" cy="171666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weight of a vertex cover is just the sum of the weights of the vertices in the set. </a:t>
            </a:r>
          </a:p>
          <a:p>
            <a:r>
              <a:rPr lang="en-US" dirty="0"/>
              <a:t>We want to find the minimum weight vertex cover.</a:t>
            </a:r>
          </a:p>
        </p:txBody>
      </p:sp>
    </p:spTree>
    <p:extLst>
      <p:ext uri="{BB962C8B-B14F-4D97-AF65-F5344CB8AC3E}">
        <p14:creationId xmlns:p14="http://schemas.microsoft.com/office/powerpoint/2010/main" val="2995244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weight 18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minimum vertex cover: weight 17</a:t>
            </a:r>
          </a:p>
        </p:txBody>
      </p:sp>
    </p:spTree>
    <p:extLst>
      <p:ext uri="{BB962C8B-B14F-4D97-AF65-F5344CB8AC3E}">
        <p14:creationId xmlns:p14="http://schemas.microsoft.com/office/powerpoint/2010/main" val="2327413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2"/>
                <a:stretch>
                  <a:fillRect l="-708" t="-2810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32318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like from 312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10</TotalTime>
  <Words>3570</Words>
  <Application>Microsoft Office PowerPoint</Application>
  <PresentationFormat>Widescreen</PresentationFormat>
  <Paragraphs>1215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DP5 End of Arrays; DP on trees</vt:lpstr>
      <vt:lpstr>Midterm Information</vt:lpstr>
      <vt:lpstr>Please come in-person tomorrow</vt:lpstr>
      <vt:lpstr>Edit Distance</vt:lpstr>
      <vt:lpstr>Example</vt:lpstr>
      <vt:lpstr>Finding a recurrence</vt:lpstr>
      <vt:lpstr>The recurrence</vt:lpstr>
      <vt:lpstr>The recurrence (v1, we’ll improve soon)</vt:lpstr>
      <vt:lpstr>The recurrence (v1, we’ll improve soon)</vt:lpstr>
      <vt:lpstr>The recurrence</vt:lpstr>
      <vt:lpstr>The recurrence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 – what operations?</vt:lpstr>
      <vt:lpstr>Edit Distance – what operations?</vt:lpstr>
      <vt:lpstr>Dynamic Programming Process</vt:lpstr>
      <vt:lpstr>DP Proofs</vt:lpstr>
      <vt:lpstr>DP Proofs</vt:lpstr>
      <vt:lpstr>Goal of DP</vt:lpstr>
      <vt:lpstr>DP on Trees</vt:lpstr>
      <vt:lpstr>DP on Trees</vt:lpstr>
      <vt:lpstr>DP on Trees</vt:lpstr>
      <vt:lpstr>Vertex Cover</vt:lpstr>
      <vt:lpstr>Vertex Cover</vt:lpstr>
      <vt:lpstr>Vertex Cover</vt:lpstr>
      <vt:lpstr>Vertex Cover</vt:lpstr>
      <vt:lpstr>Vertex Cover</vt:lpstr>
      <vt:lpstr>Vertex Cover – Recursively </vt:lpstr>
      <vt:lpstr>Vertex Cover – Recursively 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DP5 End of Arrays; DP on trees</dc:title>
  <dc:creator>rtweber2</dc:creator>
  <cp:lastModifiedBy>rtweber2</cp:lastModifiedBy>
  <cp:revision>2</cp:revision>
  <dcterms:created xsi:type="dcterms:W3CDTF">2023-02-06T21:10:27Z</dcterms:created>
  <dcterms:modified xsi:type="dcterms:W3CDTF">2023-02-06T21:20:50Z</dcterms:modified>
</cp:coreProperties>
</file>