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6" r:id="rId3"/>
    <p:sldId id="414" r:id="rId4"/>
    <p:sldId id="395" r:id="rId5"/>
    <p:sldId id="396" r:id="rId6"/>
    <p:sldId id="412" r:id="rId7"/>
    <p:sldId id="413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7" r:id="rId17"/>
    <p:sldId id="401" r:id="rId18"/>
    <p:sldId id="400" r:id="rId19"/>
    <p:sldId id="402" r:id="rId20"/>
    <p:sldId id="403" r:id="rId21"/>
    <p:sldId id="399" r:id="rId22"/>
    <p:sldId id="404" r:id="rId23"/>
    <p:sldId id="305" r:id="rId24"/>
    <p:sldId id="306" r:id="rId25"/>
    <p:sldId id="307" r:id="rId26"/>
    <p:sldId id="311" r:id="rId27"/>
    <p:sldId id="344" r:id="rId28"/>
    <p:sldId id="345" r:id="rId29"/>
    <p:sldId id="346" r:id="rId30"/>
    <p:sldId id="310" r:id="rId31"/>
    <p:sldId id="314" r:id="rId32"/>
    <p:sldId id="315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23" r:id="rId42"/>
    <p:sldId id="339" r:id="rId43"/>
    <p:sldId id="324" r:id="rId44"/>
    <p:sldId id="325" r:id="rId45"/>
    <p:sldId id="356" r:id="rId46"/>
    <p:sldId id="357" r:id="rId47"/>
    <p:sldId id="358" r:id="rId48"/>
    <p:sldId id="405" r:id="rId49"/>
    <p:sldId id="406" r:id="rId50"/>
    <p:sldId id="407" r:id="rId51"/>
    <p:sldId id="408" r:id="rId52"/>
    <p:sldId id="410" r:id="rId53"/>
    <p:sldId id="411" r:id="rId5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3F5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4416 0 0,'0'0'0'0'0,"-4"7"0"0"0,-3 3 0 0 0,7-10-3312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38D9105-B8DB-4C7D-B23D-84708A4AE3C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7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2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3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83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8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9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1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9105-B8DB-4C7D-B23D-84708A4AE3C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83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38D9105-B8DB-4C7D-B23D-84708A4AE3C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894BC7F-8D34-48DA-B22D-059021CC12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2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1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3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5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7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2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9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2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21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0.png"/><Relationship Id="rId7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3.xml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0.png"/><Relationship Id="rId7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customXml" Target="../ink/ink5.xml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90.png"/><Relationship Id="rId7" Type="http://schemas.openxmlformats.org/officeDocument/2006/relationships/customXml" Target="../ink/ink8.xml"/><Relationship Id="rId12" Type="http://schemas.openxmlformats.org/officeDocument/2006/relationships/image" Target="../media/image15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40.png"/><Relationship Id="rId4" Type="http://schemas.openxmlformats.org/officeDocument/2006/relationships/image" Target="../media/image10.png"/><Relationship Id="rId9" Type="http://schemas.openxmlformats.org/officeDocument/2006/relationships/customXml" Target="../ink/ink9.xm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4AB1-9F18-444B-8974-B95F1F0E9E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DP4</a:t>
            </a:r>
            <a:br>
              <a:rPr lang="en-US" dirty="0"/>
            </a:br>
            <a:r>
              <a:rPr lang="en-US" dirty="0"/>
              <a:t>More Arrays and Strings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193E4-A558-41DB-8D8C-876419603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23Wi</a:t>
            </a:r>
          </a:p>
          <a:p>
            <a:r>
              <a:rPr lang="en-US" dirty="0"/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273207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601704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can add,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9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367262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allowed to add: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0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2023925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="0" dirty="0"/>
                  <a:t> allowed to add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3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79880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9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0DAA-D4D8-46F9-AAB5-C6599D4B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B978-F164-4F0D-B5A0-03530261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//real code snippet that actually generated the table on the last slide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[0][j] = (A[0] &lt;= A[j]) ? 1 : 0;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8;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j = 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&gt; A[j])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else{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(1+vals[i-1][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9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  <a:p>
                <a:r>
                  <a:rPr lang="en-US" dirty="0"/>
                  <a:t>Outer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Inner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7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What do we want?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68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2D25-2B6A-4D10-BAFD-1516BBBE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Answer (option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principled approach:</a:t>
                </a:r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mean? It’s an already added element to our right. </a:t>
                </a:r>
              </a:p>
              <a:p>
                <a:r>
                  <a:rPr lang="en-US" dirty="0"/>
                  <a:t>There’s nothing already on our right at the start. In recursive code, we’d probably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do that…just tweak the recurrence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19910A-2BB2-407F-9FAB-CF49E072344F}"/>
                  </a:ext>
                </a:extLst>
              </p:cNvPr>
              <p:cNvSpPr/>
              <p:nvPr/>
            </p:nvSpPr>
            <p:spPr>
              <a:xfrm>
                <a:off x="1025515" y="3570293"/>
                <a:ext cx="10286706" cy="2844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null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null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19910A-2BB2-407F-9FAB-CF49E0723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15" y="3570293"/>
                <a:ext cx="10286706" cy="2844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1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11187120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8712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428010582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Null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0074547"/>
                  </p:ext>
                </p:extLst>
              </p:nvPr>
            </p:nvGraphicFramePr>
            <p:xfrm>
              <a:off x="574675" y="1463674"/>
              <a:ext cx="11187120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8712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428010582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093" t="-4598" r="-804918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598" r="-700543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639" t="-4598" r="-604372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457" t="-4598" r="-501087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457" t="-4598" r="-401087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32" t="-4598" r="-303279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8913" t="-4598" r="-201630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3279" t="-4598" r="-102732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Null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104598" r="-900000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206977" r="-900000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303448" r="-900000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403448" r="-900000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503448" r="-900000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610465" r="-900000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702299" r="-900000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802299" r="-90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17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2D25-2B6A-4D10-BAFD-1516BBBE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Answer (option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clever hack:</a:t>
                </a:r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mean?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So,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the last element of the true sequence, that’s what we want!</a:t>
                </a:r>
              </a:p>
              <a:p>
                <a:endParaRPr lang="en-US" dirty="0"/>
              </a:p>
              <a:p>
                <a:r>
                  <a:rPr lang="en-US" dirty="0"/>
                  <a:t>Just return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45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79880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795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𝐿𝐼𝑆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represents “the last element” in the array. Anything could be the last one! Take the maximum.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82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2FBF-37B1-4670-8652-900D7722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FA02-4262-4ED3-831B-CF2641C2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you need to add an extra recurrence </a:t>
            </a:r>
          </a:p>
          <a:p>
            <a:r>
              <a:rPr lang="en-US" dirty="0"/>
              <a:t>Or add an extra parameter.</a:t>
            </a:r>
          </a:p>
          <a:p>
            <a:r>
              <a:rPr lang="en-US" dirty="0"/>
              <a:t>You need to write a recursive function! </a:t>
            </a:r>
          </a:p>
          <a:p>
            <a:pPr lvl="1"/>
            <a:r>
              <a:rPr lang="en-US" dirty="0"/>
              <a:t>That’s all DP is.</a:t>
            </a:r>
          </a:p>
          <a:p>
            <a:pPr lvl="1"/>
            <a:r>
              <a:rPr lang="en-US" dirty="0"/>
              <a:t>But the recursion itself can be tricky.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87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8E62-6124-4D43-A383-E0A73E44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formally:</a:t>
                </a:r>
              </a:p>
              <a:p>
                <a:endParaRPr lang="en-US" dirty="0"/>
              </a:p>
              <a:p>
                <a:r>
                  <a:rPr lang="en-US" dirty="0"/>
                  <a:t>The edit distance between two strings is:</a:t>
                </a:r>
              </a:p>
              <a:p>
                <a:r>
                  <a:rPr lang="en-US" dirty="0"/>
                  <a:t>The minimum number of </a:t>
                </a:r>
                <a:r>
                  <a:rPr lang="en-US" b="1" dirty="0"/>
                  <a:t>deletions, insertions, </a:t>
                </a:r>
                <a:r>
                  <a:rPr lang="en-US" dirty="0"/>
                  <a:t>and </a:t>
                </a:r>
                <a:r>
                  <a:rPr lang="en-US" b="1" dirty="0"/>
                  <a:t>substitutions </a:t>
                </a:r>
                <a:r>
                  <a:rPr lang="en-US" dirty="0"/>
                  <a:t>to transform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Deletion: removing one character</a:t>
                </a:r>
              </a:p>
              <a:p>
                <a:r>
                  <a:rPr lang="en-US" dirty="0"/>
                  <a:t>Insertion: inserting one character (at any point in the string)</a:t>
                </a:r>
              </a:p>
              <a:p>
                <a:r>
                  <a:rPr lang="en-US" dirty="0"/>
                  <a:t>Substitution: replacing one character with one other.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16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AD2-83CB-423B-AC6F-8C383AC4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5239" y="2257051"/>
          <a:ext cx="1118711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410995914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671724909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48689899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80212062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58886026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388058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5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7955BA-31A5-4D9A-8115-BF1CBCFC829F}"/>
              </a:ext>
            </a:extLst>
          </p:cNvPr>
          <p:cNvSpPr txBox="1"/>
          <p:nvPr/>
        </p:nvSpPr>
        <p:spPr>
          <a:xfrm>
            <a:off x="575239" y="1528482"/>
            <a:ext cx="109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distance between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babyyodas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tastysoda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/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Quick Checks – can you explain these?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edit distance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same as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transforming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blipFill>
                <a:blip r:embed="rId2"/>
                <a:stretch>
                  <a:fillRect l="-850" t="-2201" r="-5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52B6C3-8CCE-45D4-AAD3-CD8B57A7BD44}"/>
              </a:ext>
            </a:extLst>
          </p:cNvPr>
          <p:cNvSpPr txBox="1"/>
          <p:nvPr/>
        </p:nvSpPr>
        <p:spPr>
          <a:xfrm>
            <a:off x="1313328" y="3922059"/>
            <a:ext cx="7122460" cy="5232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Distance: 5, one point for each colored box</a:t>
            </a:r>
          </a:p>
        </p:txBody>
      </p:sp>
    </p:spTree>
    <p:extLst>
      <p:ext uri="{BB962C8B-B14F-4D97-AF65-F5344CB8AC3E}">
        <p14:creationId xmlns:p14="http://schemas.microsoft.com/office/powerpoint/2010/main" val="441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E812-3468-4E53-A4A9-7F17474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information would let us simplify the problem?</a:t>
                </a:r>
              </a:p>
              <a:p>
                <a:r>
                  <a:rPr lang="en-US" dirty="0"/>
                  <a:t>What would let us “take one step”  toward the solution?</a:t>
                </a:r>
              </a:p>
              <a:p>
                <a:endParaRPr lang="en-US" dirty="0"/>
              </a:p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minimum number of insertions, deletions, and substitutions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(we’re indexing strings from 1, it’ll make things a little prettier).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  <a:blipFill>
                <a:blip r:embed="rId2"/>
                <a:stretch>
                  <a:fillRect l="-708" t="-2810" b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3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What does delete look like?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(delete character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 the rest)</a:t>
                </a:r>
              </a:p>
              <a:p>
                <a:r>
                  <a:rPr lang="en-US" dirty="0"/>
                  <a:t>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Substitution: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Matching characters?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but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04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4EF5FC-2282-44E0-B7CC-0C4414C9C099}"/>
              </a:ext>
            </a:extLst>
          </p:cNvPr>
          <p:cNvSpPr/>
          <p:nvPr/>
        </p:nvSpPr>
        <p:spPr>
          <a:xfrm>
            <a:off x="7805057" y="3928188"/>
            <a:ext cx="3713584" cy="662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TODO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Just Match</a:t>
            </a:r>
          </a:p>
        </p:txBody>
      </p:sp>
    </p:spTree>
    <p:extLst>
      <p:ext uri="{BB962C8B-B14F-4D97-AF65-F5344CB8AC3E}">
        <p14:creationId xmlns:p14="http://schemas.microsoft.com/office/powerpoint/2010/main" val="32318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9812466" y="5363234"/>
            <a:ext cx="1814051" cy="1231490"/>
          </a:xfrm>
          <a:prstGeom prst="wedgeRoundRectCallout">
            <a:avLst>
              <a:gd name="adj1" fmla="val -3855"/>
              <a:gd name="adj2" fmla="val -109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like from 312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40F234-995B-4109-9EA6-EAD52607789D}"/>
              </a:ext>
            </a:extLst>
          </p:cNvPr>
          <p:cNvSpPr/>
          <p:nvPr/>
        </p:nvSpPr>
        <p:spPr>
          <a:xfrm>
            <a:off x="8697787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Just Match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/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Idea: only allow “just match” when you can just match. Otherwise make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(will never be the min).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code: if/else branch, probably. This is a math notation trick.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blipFill>
                <a:blip r:embed="rId3"/>
                <a:stretch>
                  <a:fillRect l="-1068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78817-3561-47C4-A857-B3BF7BD4D294}"/>
              </a:ext>
            </a:extLst>
          </p:cNvPr>
          <p:cNvSpPr txBox="1"/>
          <p:nvPr/>
        </p:nvSpPr>
        <p:spPr>
          <a:xfrm>
            <a:off x="195943" y="5980922"/>
            <a:ext cx="1156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we could match, we will never substitute; matching will always give us a better score! Still have to check delete, insert (those could be better).</a:t>
            </a:r>
          </a:p>
        </p:txBody>
      </p:sp>
    </p:spTree>
    <p:extLst>
      <p:ext uri="{BB962C8B-B14F-4D97-AF65-F5344CB8AC3E}">
        <p14:creationId xmlns:p14="http://schemas.microsoft.com/office/powerpoint/2010/main" val="4198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left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left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right in our iterative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53F62C1-C984-4F79-BC97-C98BD0BCDB27}"/>
              </a:ext>
            </a:extLst>
          </p:cNvPr>
          <p:cNvSpPr/>
          <p:nvPr/>
        </p:nvSpPr>
        <p:spPr>
          <a:xfrm>
            <a:off x="7301753" y="1117599"/>
            <a:ext cx="1196788" cy="2072523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/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blipFill>
                <a:blip r:embed="rId3"/>
                <a:stretch>
                  <a:fillRect l="-49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893696-337B-41B0-BDA8-C636940A7D5B}"/>
              </a:ext>
            </a:extLst>
          </p:cNvPr>
          <p:cNvSpPr/>
          <p:nvPr/>
        </p:nvSpPr>
        <p:spPr>
          <a:xfrm>
            <a:off x="1282700" y="1117599"/>
            <a:ext cx="6007492" cy="2072523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1CF07-5C32-46DB-999B-25A569B6726D}"/>
              </a:ext>
            </a:extLst>
          </p:cNvPr>
          <p:cNvSpPr txBox="1"/>
          <p:nvPr/>
        </p:nvSpPr>
        <p:spPr>
          <a:xfrm>
            <a:off x="1282700" y="2422098"/>
            <a:ext cx="597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 call is best value in this area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6DD2E-F64F-4B89-8BA3-75B4D0E6FCFA}"/>
              </a:ext>
            </a:extLst>
          </p:cNvPr>
          <p:cNvSpPr/>
          <p:nvPr/>
        </p:nvSpPr>
        <p:spPr>
          <a:xfrm>
            <a:off x="8521663" y="1117599"/>
            <a:ext cx="2393417" cy="2072523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9B097-6028-4A55-9FE1-CBEDD20332B8}"/>
              </a:ext>
            </a:extLst>
          </p:cNvPr>
          <p:cNvSpPr txBox="1"/>
          <p:nvPr/>
        </p:nvSpPr>
        <p:spPr>
          <a:xfrm>
            <a:off x="8582781" y="2422098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Ignored for now.</a:t>
            </a:r>
          </a:p>
        </p:txBody>
      </p:sp>
    </p:spTree>
    <p:extLst>
      <p:ext uri="{BB962C8B-B14F-4D97-AF65-F5344CB8AC3E}">
        <p14:creationId xmlns:p14="http://schemas.microsoft.com/office/powerpoint/2010/main" val="4180377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</p:spTree>
    <p:extLst>
      <p:ext uri="{BB962C8B-B14F-4D97-AF65-F5344CB8AC3E}">
        <p14:creationId xmlns:p14="http://schemas.microsoft.com/office/powerpoint/2010/main" val="5884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256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779614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868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372157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1" y="159618"/>
            <a:ext cx="418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Current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subproblem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edit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between BABY and TAS</a:t>
            </a:r>
          </a:p>
        </p:txBody>
      </p:sp>
    </p:spTree>
    <p:extLst>
      <p:ext uri="{BB962C8B-B14F-4D97-AF65-F5344CB8AC3E}">
        <p14:creationId xmlns:p14="http://schemas.microsoft.com/office/powerpoint/2010/main" val="3716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008366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get rid of Y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2152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337584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insert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6858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 Y to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3973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2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5679659" y="3325906"/>
            <a:ext cx="977152" cy="40341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blipFill>
                <a:blip r:embed="rId4"/>
                <a:stretch>
                  <a:fillRect l="-6771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39753" y="3325906"/>
            <a:ext cx="977152" cy="403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39753" y="2859741"/>
            <a:ext cx="977152" cy="40341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79659" y="2859741"/>
            <a:ext cx="977152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87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202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173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1823528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5853953" y="4724400"/>
            <a:ext cx="1631576" cy="582706"/>
          </a:xfrm>
          <a:prstGeom prst="wedgeRectCallout">
            <a:avLst>
              <a:gd name="adj1" fmla="val 11891"/>
              <a:gd name="adj2" fmla="val -7543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Y’s match, so sub is free!</a:t>
            </a:r>
          </a:p>
        </p:txBody>
      </p:sp>
    </p:spTree>
    <p:extLst>
      <p:ext uri="{BB962C8B-B14F-4D97-AF65-F5344CB8AC3E}">
        <p14:creationId xmlns:p14="http://schemas.microsoft.com/office/powerpoint/2010/main" val="26746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 – what operations?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 – what operations?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C08947-295C-4471-AD89-FAC41283FB1D}"/>
              </a:ext>
            </a:extLst>
          </p:cNvPr>
          <p:cNvCxnSpPr>
            <a:cxnSpLocks/>
          </p:cNvCxnSpPr>
          <p:nvPr/>
        </p:nvCxnSpPr>
        <p:spPr>
          <a:xfrm flipH="1">
            <a:off x="10058400" y="6444604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52B169-5C5D-4EEB-9A83-56B895CF8843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6034296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B47160-1BDF-4BE9-A042-86E70810E5E0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60640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1413C4-1C83-4EC3-96CB-7F85C310C2AD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5125758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57F33A-0B49-42BC-A76D-1841110219C5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65097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A3E9A0-1551-4EE8-82E3-1FF6C421A44D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4139311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B757E6-AE64-492E-A6EB-D5FDA317155F}"/>
              </a:ext>
            </a:extLst>
          </p:cNvPr>
          <p:cNvCxnSpPr>
            <a:cxnSpLocks/>
          </p:cNvCxnSpPr>
          <p:nvPr/>
        </p:nvCxnSpPr>
        <p:spPr>
          <a:xfrm flipH="1" flipV="1">
            <a:off x="3856342" y="317780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79031A-8F04-4F94-9D32-D81B07B61950}"/>
              </a:ext>
            </a:extLst>
          </p:cNvPr>
          <p:cNvCxnSpPr>
            <a:cxnSpLocks/>
          </p:cNvCxnSpPr>
          <p:nvPr/>
        </p:nvCxnSpPr>
        <p:spPr>
          <a:xfrm flipH="1" flipV="1">
            <a:off x="4821850" y="3618188"/>
            <a:ext cx="54948" cy="468037"/>
          </a:xfrm>
          <a:prstGeom prst="straightConnector1">
            <a:avLst/>
          </a:prstGeom>
          <a:ln w="38100">
            <a:solidFill>
              <a:schemeClr val="accent3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948F6B-79C4-4CD4-8627-E22B55C71A0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77995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F26CF-FBA7-4876-BAD0-8D064D8035A5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3520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150224" y="1841373"/>
                <a:ext cx="8944896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minimum number of insertions, deletions, and substitutions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224" y="1841373"/>
                <a:ext cx="8944896" cy="860748"/>
              </a:xfrm>
              <a:prstGeom prst="rect">
                <a:avLst/>
              </a:prstGeom>
              <a:blipFill>
                <a:blip r:embed="rId2"/>
                <a:stretch>
                  <a:fillRect l="-1091" t="-4965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/>
              <p:nvPr/>
            </p:nvSpPr>
            <p:spPr>
              <a:xfrm>
                <a:off x="1353166" y="5281902"/>
                <a:ext cx="89448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Inner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(starting from 1)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66" y="5281902"/>
                <a:ext cx="8944896" cy="954107"/>
              </a:xfrm>
              <a:prstGeom prst="rect">
                <a:avLst/>
              </a:prstGeom>
              <a:blipFill>
                <a:blip r:embed="rId4"/>
                <a:stretch>
                  <a:fillRect l="-143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F173-1C7E-4E82-9B99-4787992B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7B60-81FB-4185-B60E-66ABDC83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generally </a:t>
            </a:r>
            <a:r>
              <a:rPr lang="en-US" b="1" dirty="0"/>
              <a:t>won’t</a:t>
            </a:r>
            <a:r>
              <a:rPr lang="en-US" dirty="0"/>
              <a:t> ask you for proofs of correctness on dynamic programming problems. (maybe one after the midterm)</a:t>
            </a:r>
            <a:endParaRPr lang="en-US" b="1" dirty="0"/>
          </a:p>
          <a:p>
            <a:r>
              <a:rPr lang="en-US" b="1" dirty="0"/>
              <a:t>Why? </a:t>
            </a:r>
          </a:p>
          <a:p>
            <a:r>
              <a:rPr lang="en-US" dirty="0"/>
              <a:t>The proofs are always inductive proofs where you say</a:t>
            </a:r>
          </a:p>
          <a:p>
            <a:r>
              <a:rPr lang="en-US" dirty="0"/>
              <a:t>“my recurrence checks all the possibilities” or, equivalently</a:t>
            </a:r>
          </a:p>
          <a:p>
            <a:r>
              <a:rPr lang="en-US" dirty="0"/>
              <a:t>“The maximum thing has to be made up of the best thing for all these other subproblems.“</a:t>
            </a:r>
          </a:p>
          <a:p>
            <a:r>
              <a:rPr lang="en-US" dirty="0"/>
              <a:t>The proof itself is a lot of boilerplate and hard to write clearly (you have to differentiate between your recurrence and what your recurrence intends to calculate, which can be tricky).</a:t>
            </a:r>
          </a:p>
        </p:txBody>
      </p:sp>
    </p:spTree>
    <p:extLst>
      <p:ext uri="{BB962C8B-B14F-4D97-AF65-F5344CB8AC3E}">
        <p14:creationId xmlns:p14="http://schemas.microsoft.com/office/powerpoint/2010/main" val="1835187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CF8F-1EC7-4F9D-A595-E18967C1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F3B6-0F4C-4E98-AD56-3DE3C0793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one example proof sometime in the next few week so you know what you’re (not) missing. </a:t>
            </a:r>
          </a:p>
          <a:p>
            <a:r>
              <a:rPr lang="en-US" dirty="0"/>
              <a:t>Instead, we’re going to ask for your intuition on what your recurrence is doing (what do all the cases correspond to/why are they exhaustive)?</a:t>
            </a:r>
          </a:p>
          <a:p>
            <a:endParaRPr lang="en-US" dirty="0"/>
          </a:p>
          <a:p>
            <a:r>
              <a:rPr lang="en-US" dirty="0"/>
              <a:t>The proof is just a lot of formalism on that key idea. So we’re going to have you focus on the idea, not the formalism.</a:t>
            </a:r>
          </a:p>
        </p:txBody>
      </p:sp>
    </p:spTree>
    <p:extLst>
      <p:ext uri="{BB962C8B-B14F-4D97-AF65-F5344CB8AC3E}">
        <p14:creationId xmlns:p14="http://schemas.microsoft.com/office/powerpoint/2010/main" val="2112706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DB51-E433-4DCC-BA99-2C30C0BB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576D-2911-4163-9A75-E8B1BA2F3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try all the (reasonable) possibilities.</a:t>
            </a:r>
          </a:p>
          <a:p>
            <a:r>
              <a:rPr lang="en-US" dirty="0"/>
              <a:t>Don’t worry about greedily choosing the best, use recursion to “look ahead” for all the best options, and pick the best one.</a:t>
            </a:r>
          </a:p>
          <a:p>
            <a:endParaRPr lang="en-US" dirty="0"/>
          </a:p>
          <a:p>
            <a:r>
              <a:rPr lang="en-US" dirty="0"/>
              <a:t>There is a “greedy-</a:t>
            </a:r>
            <a:r>
              <a:rPr lang="en-US" dirty="0" err="1"/>
              <a:t>ish</a:t>
            </a:r>
            <a:r>
              <a:rPr lang="en-US" dirty="0"/>
              <a:t>” alteration to the Edit Distance recurrence…</a:t>
            </a:r>
          </a:p>
          <a:p>
            <a:r>
              <a:rPr lang="en-US" dirty="0"/>
              <a:t>It turns out, if the two characters match, that will always be at least as good as the insert/delete options. </a:t>
            </a:r>
          </a:p>
          <a:p>
            <a:r>
              <a:rPr lang="en-US" dirty="0"/>
              <a:t>But it’s fine to </a:t>
            </a:r>
            <a:r>
              <a:rPr lang="en-US" b="1" dirty="0"/>
              <a:t>not </a:t>
            </a:r>
            <a:r>
              <a:rPr lang="en-US" dirty="0"/>
              <a:t>notice! And if you thought it was safe but wasn’t, well….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4334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D6BE26-BE7E-4AC8-8D7D-B1C854F0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LIS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B9E1B-B878-46CB-85B5-A89114964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23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4F5580-5794-4AD2-B4A6-AE574506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proof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707C27-0192-4F49-A51C-91EB6EF4D0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calculates the length of 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(by the recurrence)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0,…,0</m:t>
                    </m:r>
                  </m:oMath>
                </a14:m>
                <a:r>
                  <a:rPr lang="en-US" dirty="0"/>
                  <a:t>, the only sequences are the empty sequence and the single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the one element is allowed, and we return 1.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no elements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the empty sequence is the only legal one. 0 is correctly returned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707C27-0192-4F49-A51C-91EB6EF4D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84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745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F41-73F6-4FFA-84F7-1A0693E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proof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IH: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calculates the length of 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arbitrary,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IS:</a:t>
                </a:r>
                <a:r>
                  <a:rPr lang="en-US" dirty="0"/>
                  <a:t>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Case 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all elements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either includes or excludes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Case 1A:</a:t>
                </a:r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included, then the rest of the sequence is an increasing subsequence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with each element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. By inductive hypothesis that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therefore correct.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  <a:blipFill>
                <a:blip r:embed="rId2"/>
                <a:stretch>
                  <a:fillRect l="-708" t="-1961" b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4935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F41-73F6-4FFA-84F7-1A0693E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proof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IH: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calculates the length of 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arbitrary,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1B: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excluded</a:t>
                </a:r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excluded, then the rest of the sequence is an increasing subsequence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with each element still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By inductive hypothesis that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 both cases, the recursive calls represent lengths of valid sequences, so taking the max gives us the longest increasing subsequence.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  <a:blipFill>
                <a:blip r:embed="rId2"/>
                <a:stretch>
                  <a:fillRect l="-70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508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F41-73F6-4FFA-84F7-1A0693E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proof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IH: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calculates the length of the longest increasing subsequence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arbitrary,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Matches case 1B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too large to be allowed in the sequence so must be excluded).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807C5-50F2-4ADA-A63C-3B12CBACE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82176"/>
              </a:xfrm>
              <a:blipFill>
                <a:blip r:embed="rId2"/>
                <a:stretch>
                  <a:fillRect l="-708" t="-1961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906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8BB0-FDEE-4699-A05B-B3BAAB1B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3D177-DBCD-49EB-96CF-AB9B37869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288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There’s really two key claims in the proof: </a:t>
                </a:r>
              </a:p>
              <a:p>
                <a:r>
                  <a:rPr lang="en-US" dirty="0"/>
                  <a:t>1. We’re checking all the reasonable options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 is either included or excluded)</a:t>
                </a:r>
              </a:p>
              <a:p>
                <a:r>
                  <a:rPr lang="en-US" dirty="0"/>
                  <a:t>2. The LIS really can be built from the smaller LISs.</a:t>
                </a:r>
                <a:br>
                  <a:rPr lang="en-US" dirty="0"/>
                </a:br>
                <a:r>
                  <a:rPr lang="en-US" dirty="0"/>
                  <a:t>i.e. you can’t get a longer sequence other than those found recursively.</a:t>
                </a:r>
              </a:p>
              <a:p>
                <a:r>
                  <a:rPr lang="en-US" dirty="0"/>
                  <a:t>That wouldn’t be true if you didn’t have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parameter (or do another clever thing---see the section solutions). The LIS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might not be made from LIS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[1,2,100,3,4,5] LIS(2) is 1,2,100; LIS(3) is 1,2,100 {skip 3}; LIS(4) is 1,2,3,4.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boilerplate:insight</a:t>
                </a:r>
                <a:r>
                  <a:rPr lang="en-US" dirty="0"/>
                  <a:t> ratio is very high. We just ask you to give us the insight on HW5.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3D177-DBCD-49EB-96CF-AB9B37869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28829"/>
              </a:xfrm>
              <a:blipFill>
                <a:blip r:embed="rId2"/>
                <a:stretch>
                  <a:fillRect l="-708" t="-2746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14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687816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LIS(2,3)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LIS(2,6)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LIS(3,6)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687816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LIS(2,3)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LIS(2,6)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LIS(3,6)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18DA13-B170-49A1-BB35-00E1319FBE7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18DA13-B170-49A1-BB35-00E1319FBE7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29" t="-109836" r="-3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29" t="-109836" r="-2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596" t="-109836" r="-10266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109836" r="-211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5A933A-5BBA-4981-93B7-AB53936359D5}"/>
                  </a:ext>
                </a:extLst>
              </p:cNvPr>
              <p:cNvSpPr txBox="1"/>
              <p:nvPr/>
            </p:nvSpPr>
            <p:spPr>
              <a:xfrm>
                <a:off x="1861457" y="4210999"/>
                <a:ext cx="9689841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recursive call that made us included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the sequence.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now need to decide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=6&lt;8=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[6]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We are allowed to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Try that: then need LIS(2,3) [LIS among A[0,…,2] where all less than A[3]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try LIS(2,6) [don’t include] LIS among A[0,..,2] all less than A[6]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5A933A-5BBA-4981-93B7-AB5393635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57" y="4210999"/>
                <a:ext cx="9689841" cy="1938992"/>
              </a:xfrm>
              <a:prstGeom prst="rect">
                <a:avLst/>
              </a:prstGeom>
              <a:blipFill>
                <a:blip r:embed="rId11"/>
                <a:stretch>
                  <a:fillRect l="-943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37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94660367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94660367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6F52EDD-0854-44F8-9CD3-CD2832D299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6F52EDD-0854-44F8-9CD3-CD2832D299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29" t="-109836" r="-3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29" t="-109836" r="-2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596" t="-109836" r="-10266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109836" r="-211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302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74273698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LIS(2,5)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LIS(3,5)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74273698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LIS(2,5)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LIS(3,5)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18DA13-B170-49A1-BB35-00E1319FBE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4205954"/>
                  </p:ext>
                </p:extLst>
              </p:nvPr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18DA13-B170-49A1-BB35-00E1319FBE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4205954"/>
                  </p:ext>
                </p:extLst>
              </p:nvPr>
            </p:nvGraphicFramePr>
            <p:xfrm>
              <a:off x="1972819" y="192852"/>
              <a:ext cx="4595844" cy="7416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48961">
                      <a:extLst>
                        <a:ext uri="{9D8B030D-6E8A-4147-A177-3AD203B41FA5}">
                          <a16:colId xmlns:a16="http://schemas.microsoft.com/office/drawing/2014/main" val="3711917134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3234104913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679585738"/>
                        </a:ext>
                      </a:extLst>
                    </a:gridCol>
                    <a:gridCol w="1148961">
                      <a:extLst>
                        <a:ext uri="{9D8B030D-6E8A-4147-A177-3AD203B41FA5}">
                          <a16:colId xmlns:a16="http://schemas.microsoft.com/office/drawing/2014/main" val="21103871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5401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29" t="-109836" r="-3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29" t="-109836" r="-2015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596" t="-109836" r="-10266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000" t="-109836" r="-211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1381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5A933A-5BBA-4981-93B7-AB53936359D5}"/>
                  </a:ext>
                </a:extLst>
              </p:cNvPr>
              <p:cNvSpPr txBox="1"/>
              <p:nvPr/>
            </p:nvSpPr>
            <p:spPr>
              <a:xfrm>
                <a:off x="2449286" y="4210999"/>
                <a:ext cx="8332236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recursive call that made us included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[5]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sequence.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now need to decide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=6&gt;2=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[5]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We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cannot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LIS among A[0,…,2] with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5A933A-5BBA-4981-93B7-AB5393635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286" y="4210999"/>
                <a:ext cx="8332236" cy="1569660"/>
              </a:xfrm>
              <a:prstGeom prst="rect">
                <a:avLst/>
              </a:prstGeom>
              <a:blipFill>
                <a:blip r:embed="rId11"/>
                <a:stretch>
                  <a:fillRect l="-1170" t="-2724" r="-366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14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6179897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14:cNvPr>
              <p14:cNvContentPartPr/>
              <p14:nvPr/>
            </p14:nvContentPartPr>
            <p14:xfrm>
              <a:off x="4595456" y="553962"/>
              <a:ext cx="4320" cy="6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6816" y="545322"/>
                <a:ext cx="21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dirty="0"/>
                  <a:t> not allowed: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blipFill>
                <a:blip r:embed="rId13"/>
                <a:stretch>
                  <a:fillRect l="-106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/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34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1294</TotalTime>
  <Words>5194</Words>
  <Application>Microsoft Office PowerPoint</Application>
  <PresentationFormat>Widescreen</PresentationFormat>
  <Paragraphs>1758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DP4 More Arrays and Strings</vt:lpstr>
      <vt:lpstr>Longest Increasing Subsequence</vt:lpstr>
      <vt:lpstr>Recurrence</vt:lpstr>
      <vt:lpstr>Longest Increasing Subsequence</vt:lpstr>
      <vt:lpstr>Longest Increasing Subsequence</vt:lpstr>
      <vt:lpstr>LIS</vt:lpstr>
      <vt:lpstr>LIS</vt:lpstr>
      <vt:lpstr>LIS</vt:lpstr>
      <vt:lpstr>LIS</vt:lpstr>
      <vt:lpstr>LIS</vt:lpstr>
      <vt:lpstr>LIS</vt:lpstr>
      <vt:lpstr>LIS</vt:lpstr>
      <vt:lpstr>LIS</vt:lpstr>
      <vt:lpstr>pseudocode</vt:lpstr>
      <vt:lpstr>Longest Increasing Subsequence</vt:lpstr>
      <vt:lpstr>LIS</vt:lpstr>
      <vt:lpstr>Final Answer (option 1)</vt:lpstr>
      <vt:lpstr>LIS</vt:lpstr>
      <vt:lpstr>Final Answer (option 2)</vt:lpstr>
      <vt:lpstr>LIS</vt:lpstr>
      <vt:lpstr>LIS</vt:lpstr>
      <vt:lpstr>Takeaways</vt:lpstr>
      <vt:lpstr>Edit Distance</vt:lpstr>
      <vt:lpstr>Example</vt:lpstr>
      <vt:lpstr>Finding a recurrence</vt:lpstr>
      <vt:lpstr>The recurrence</vt:lpstr>
      <vt:lpstr>The recurrence (v1, we’ll improve soon)</vt:lpstr>
      <vt:lpstr>The recurrence (v1, we’ll improve soon)</vt:lpstr>
      <vt:lpstr>The recurrence</vt:lpstr>
      <vt:lpstr>The recurrence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 – what operations?</vt:lpstr>
      <vt:lpstr>Edit Distance – what operations?</vt:lpstr>
      <vt:lpstr>Dynamic Programming Process</vt:lpstr>
      <vt:lpstr>DP Proofs</vt:lpstr>
      <vt:lpstr>DP Proofs</vt:lpstr>
      <vt:lpstr>Goal of DP</vt:lpstr>
      <vt:lpstr>More on LIS</vt:lpstr>
      <vt:lpstr>What would a proof look like?</vt:lpstr>
      <vt:lpstr>What would a proof look like?</vt:lpstr>
      <vt:lpstr>What would a proof look like?</vt:lpstr>
      <vt:lpstr>What would a proof look like?</vt:lpstr>
      <vt:lpstr>Key Insights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14</cp:revision>
  <cp:lastPrinted>2023-02-03T04:56:25Z</cp:lastPrinted>
  <dcterms:created xsi:type="dcterms:W3CDTF">2023-02-02T19:24:27Z</dcterms:created>
  <dcterms:modified xsi:type="dcterms:W3CDTF">2023-02-03T17:02:08Z</dcterms:modified>
</cp:coreProperties>
</file>