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40" r:id="rId13"/>
    <p:sldId id="341" r:id="rId14"/>
    <p:sldId id="358" r:id="rId15"/>
    <p:sldId id="343" r:id="rId16"/>
    <p:sldId id="336" r:id="rId17"/>
    <p:sldId id="337" r:id="rId18"/>
    <p:sldId id="356" r:id="rId19"/>
    <p:sldId id="357" r:id="rId20"/>
    <p:sldId id="396" r:id="rId21"/>
    <p:sldId id="395" r:id="rId22"/>
    <p:sldId id="355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7" r:id="rId32"/>
    <p:sldId id="401" r:id="rId33"/>
    <p:sldId id="400" r:id="rId34"/>
    <p:sldId id="402" r:id="rId35"/>
    <p:sldId id="403" r:id="rId36"/>
    <p:sldId id="399" r:id="rId37"/>
    <p:sldId id="40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50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456 7136 0 0,'0'0'0'0'0,"3"0"0"0"0,-2 0 0 0 0,-1 0-5360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456 7136 0 0,'0'0'0'0'0,"3"0"0"0"0,-2 0 0 0 0,-1 0-5360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4416 0 0,'0'0'0'0'0,"-4"7"0"0"0,-3 3 0 0 0,7-10-3312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339C6FD-0295-43CC-94BF-8D4E821DC72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0754-2F32-44D5-BF98-96870EFD81D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1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C6FD-0295-43CC-94BF-8D4E821DC72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0754-2F32-44D5-BF98-96870EFD81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7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6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C6FD-0295-43CC-94BF-8D4E821DC72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0754-2F32-44D5-BF98-96870EFD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3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C6FD-0295-43CC-94BF-8D4E821DC72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0754-2F32-44D5-BF98-96870EFD81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240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C6FD-0295-43CC-94BF-8D4E821DC72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0754-2F32-44D5-BF98-96870EFD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5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C6FD-0295-43CC-94BF-8D4E821DC72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0754-2F32-44D5-BF98-96870EFD81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0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C6FD-0295-43CC-94BF-8D4E821DC72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0754-2F32-44D5-BF98-96870EFD81D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8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C6FD-0295-43CC-94BF-8D4E821DC72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0754-2F32-44D5-BF98-96870EFD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C6FD-0295-43CC-94BF-8D4E821DC72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0754-2F32-44D5-BF98-96870EFD81D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51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C6FD-0295-43CC-94BF-8D4E821DC72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A0754-2F32-44D5-BF98-96870EFD81D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4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339C6FD-0295-43CC-94BF-8D4E821DC72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C2A0754-2F32-44D5-BF98-96870EFD81D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09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0.png"/><Relationship Id="rId7" Type="http://schemas.openxmlformats.org/officeDocument/2006/relationships/customXml" Target="../ink/ink2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90.png"/><Relationship Id="rId7" Type="http://schemas.openxmlformats.org/officeDocument/2006/relationships/customXml" Target="../ink/ink4.xml"/><Relationship Id="rId12" Type="http://schemas.openxmlformats.org/officeDocument/2006/relationships/image" Target="../media/image15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customXml" Target="../ink/ink5.xml"/><Relationship Id="rId1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customXml" Target="../ink/ink8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7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customXml" Target="../ink/ink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9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customXml" Target="../ink/ink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1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customXml" Target="../ink/ink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3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customXml" Target="../ink/ink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5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.png"/><Relationship Id="rId7" Type="http://schemas.openxmlformats.org/officeDocument/2006/relationships/customXml" Target="../ink/ink1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7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3CE1-4EA4-4E3E-953D-C8C04E91B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DP</a:t>
            </a:r>
            <a:br>
              <a:rPr lang="en-US" dirty="0"/>
            </a:br>
            <a:r>
              <a:rPr lang="en-US" sz="3900" dirty="0"/>
              <a:t>Hidden parameters/recurrences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0B56B-05D5-4582-8F01-18B5221764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Winter 23</a:t>
            </a:r>
          </a:p>
          <a:p>
            <a:r>
              <a:rPr lang="en-US" dirty="0"/>
              <a:t>Lecture 12</a:t>
            </a:r>
          </a:p>
        </p:txBody>
      </p:sp>
    </p:spTree>
    <p:extLst>
      <p:ext uri="{BB962C8B-B14F-4D97-AF65-F5344CB8AC3E}">
        <p14:creationId xmlns:p14="http://schemas.microsoft.com/office/powerpoint/2010/main" val="83277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04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235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11FDE-497C-43EC-8565-76E13A6A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5A7B4-99CC-4085-A5A8-EBBE0CFC6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maxSubarraySum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(int[] A)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n=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int[] OPT = new int[n]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int[] Inc = new int[n]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[0]=A[0]; OPT[0] = max{A[0],0}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=0;i&lt;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]=max{A[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], 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]+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[i-1]}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OPT[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]=max{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], opt[i-1]}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endFor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 OPT[n-1]</a:t>
            </a:r>
          </a:p>
        </p:txBody>
      </p:sp>
    </p:spTree>
    <p:extLst>
      <p:ext uri="{BB962C8B-B14F-4D97-AF65-F5344CB8AC3E}">
        <p14:creationId xmlns:p14="http://schemas.microsoft.com/office/powerpoint/2010/main" val="1744186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6849-C172-487F-82AB-11BD8E9B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2023D5-D356-45F2-9865-59F01A0653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 before, the hardest part is designing the recurrence. </a:t>
                </a:r>
              </a:p>
              <a:p>
                <a:r>
                  <a:rPr lang="en-US" dirty="0"/>
                  <a:t>It sometimes helps to think from multiple different angles.</a:t>
                </a:r>
              </a:p>
              <a:p>
                <a:endParaRPr lang="en-US" dirty="0"/>
              </a:p>
              <a:p>
                <a:r>
                  <a:rPr lang="en-US" b="1" dirty="0"/>
                  <a:t>Top-down:</a:t>
                </a:r>
                <a:r>
                  <a:rPr lang="en-US" dirty="0"/>
                  <a:t> What’s the first step to take?</a:t>
                </a:r>
              </a:p>
              <a:p>
                <a:r>
                  <a:rPr lang="en-US" dirty="0"/>
                  <a:t>Baby Yoda will first go left or down. Use recursion to find out which of left or down is better.</a:t>
                </a:r>
              </a:p>
              <a:p>
                <a:r>
                  <a:rPr lang="en-US" dirty="0"/>
                  <a:t>Do we include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or not? Use recursion to see how good each option is.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2023D5-D356-45F2-9865-59F01A0653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229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6C72-B556-42DF-B803-856BD7A11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AA268-5907-4E96-B6E0-8CF27E035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Bottom-Up: </a:t>
            </a:r>
            <a:r>
              <a:rPr lang="en-US" dirty="0"/>
              <a:t>What information could a recursive call give me that would help?</a:t>
            </a:r>
          </a:p>
          <a:p>
            <a:r>
              <a:rPr lang="en-US" dirty="0"/>
              <a:t>How does a path through most of the map help Baby Yoda? </a:t>
            </a:r>
          </a:p>
          <a:p>
            <a:pPr lvl="1"/>
            <a:r>
              <a:rPr lang="en-US" dirty="0"/>
              <a:t>Well we just need to know the values one left and one down.</a:t>
            </a:r>
          </a:p>
          <a:p>
            <a:r>
              <a:rPr lang="en-US" dirty="0"/>
              <a:t>The sums in which subarrays (or which subarrays under which extra assumptions) will let us find the maximum sum.</a:t>
            </a:r>
          </a:p>
        </p:txBody>
      </p:sp>
    </p:spTree>
    <p:extLst>
      <p:ext uri="{BB962C8B-B14F-4D97-AF65-F5344CB8AC3E}">
        <p14:creationId xmlns:p14="http://schemas.microsoft.com/office/powerpoint/2010/main" val="525011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12E9-AD6E-418C-8E70-96447F9E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0AE24-3B8E-4587-8D94-DDFB5015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people refer to the “Optimal Substructure Property”</a:t>
            </a:r>
          </a:p>
          <a:p>
            <a:r>
              <a:rPr lang="en-US" dirty="0"/>
              <a:t>From the optimum (most eggs, maximum sum) for a slightly smaller problem (Baby Yoda starting closer to the end, slightly smaller arrays), we need to be able to build up the optimum for the full problem.</a:t>
            </a:r>
          </a:p>
        </p:txBody>
      </p:sp>
    </p:spTree>
    <p:extLst>
      <p:ext uri="{BB962C8B-B14F-4D97-AF65-F5344CB8AC3E}">
        <p14:creationId xmlns:p14="http://schemas.microsoft.com/office/powerpoint/2010/main" val="47003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397-4C08-4B2B-98A6-D1BD5730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</p:spPr>
            <p:txBody>
              <a:bodyPr/>
              <a:lstStyle/>
              <a:p>
                <a:r>
                  <a:rPr lang="en-US" dirty="0"/>
                  <a:t>Longest set of (not necessarily consecutive) elements that are increasing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optimal for the array above</a:t>
                </a:r>
              </a:p>
              <a:p>
                <a:r>
                  <a:rPr lang="en-US" dirty="0"/>
                  <a:t>(indices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2,3,6,7; </m:t>
                    </m:r>
                  </m:oMath>
                </a14:m>
                <a:r>
                  <a:rPr lang="en-US" dirty="0"/>
                  <a:t>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−6,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3,6,8,10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For simplicity – assume all array elements are distinct.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  <a:blipFill>
                <a:blip r:embed="rId2"/>
                <a:stretch>
                  <a:fillRect l="-654" t="-3321" r="-926" b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EBECCC0-D741-4A02-869B-35B6CE82B28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192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C914-CD69-4CB8-AAB2-AD415CA2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95C96-9369-4C72-925C-9C2E40A2AB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do we need to know to decide on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Is it allowed? </a:t>
                </a:r>
              </a:p>
              <a:p>
                <a:r>
                  <a:rPr lang="en-US" dirty="0"/>
                  <a:t>Will the sequence still be increasing if it’s included?</a:t>
                </a:r>
              </a:p>
              <a:p>
                <a:endParaRPr lang="en-US" dirty="0"/>
              </a:p>
              <a:p>
                <a:r>
                  <a:rPr lang="en-US" dirty="0"/>
                  <a:t>Still thinking right to left -- </a:t>
                </a:r>
              </a:p>
              <a:p>
                <a:r>
                  <a:rPr lang="en-US" dirty="0"/>
                  <a:t>Two indices: index we’re looking at, and index of upper bound on elements (i.e. the value we need to decide if we’re still increasing).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95C96-9369-4C72-925C-9C2E40A2AB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430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9B93-5FDF-4EDD-8D4C-911AF2C4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</p:spPr>
            <p:txBody>
              <a:bodyPr/>
              <a:lstStyle/>
              <a:p>
                <a:r>
                  <a:rPr lang="en-US" dirty="0"/>
                  <a:t>Need recursive answer to the left</a:t>
                </a:r>
              </a:p>
              <a:p>
                <a:r>
                  <a:rPr lang="en-US" dirty="0"/>
                  <a:t>Currently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calls to the left are needed to know optimum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Will 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the right in our iterative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  <a:blipFill>
                <a:blip r:embed="rId2"/>
                <a:stretch>
                  <a:fillRect l="-654" t="-4905" b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019A3C-579F-4629-ADFC-1D9DBF5B6DB5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53F62C1-C984-4F79-BC97-C98BD0BCDB27}"/>
              </a:ext>
            </a:extLst>
          </p:cNvPr>
          <p:cNvSpPr/>
          <p:nvPr/>
        </p:nvSpPr>
        <p:spPr>
          <a:xfrm>
            <a:off x="7301753" y="1117599"/>
            <a:ext cx="1196788" cy="2072523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6AF2FC-7DEB-4103-B891-AB64A7933F51}"/>
                  </a:ext>
                </a:extLst>
              </p:cNvPr>
              <p:cNvSpPr txBox="1"/>
              <p:nvPr/>
            </p:nvSpPr>
            <p:spPr>
              <a:xfrm>
                <a:off x="7324876" y="2422098"/>
                <a:ext cx="1107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Current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6AF2FC-7DEB-4103-B891-AB64A7933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876" y="2422098"/>
                <a:ext cx="1107924" cy="369332"/>
              </a:xfrm>
              <a:prstGeom prst="rect">
                <a:avLst/>
              </a:prstGeom>
              <a:blipFill>
                <a:blip r:embed="rId3"/>
                <a:stretch>
                  <a:fillRect l="-497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5893696-337B-41B0-BDA8-C636940A7D5B}"/>
              </a:ext>
            </a:extLst>
          </p:cNvPr>
          <p:cNvSpPr/>
          <p:nvPr/>
        </p:nvSpPr>
        <p:spPr>
          <a:xfrm>
            <a:off x="1282700" y="1117599"/>
            <a:ext cx="6007492" cy="2072523"/>
          </a:xfrm>
          <a:prstGeom prst="rect">
            <a:avLst/>
          </a:prstGeom>
          <a:solidFill>
            <a:schemeClr val="accent2"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1CF07-5C32-46DB-999B-25A569B6726D}"/>
              </a:ext>
            </a:extLst>
          </p:cNvPr>
          <p:cNvSpPr txBox="1"/>
          <p:nvPr/>
        </p:nvSpPr>
        <p:spPr>
          <a:xfrm>
            <a:off x="1282700" y="2422098"/>
            <a:ext cx="597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Recursive call is best value in this area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96DD2E-F64F-4B89-8BA3-75B4D0E6FCFA}"/>
              </a:ext>
            </a:extLst>
          </p:cNvPr>
          <p:cNvSpPr/>
          <p:nvPr/>
        </p:nvSpPr>
        <p:spPr>
          <a:xfrm>
            <a:off x="8521663" y="1117599"/>
            <a:ext cx="2393417" cy="2072523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69B097-6028-4A55-9FE1-CBEDD20332B8}"/>
              </a:ext>
            </a:extLst>
          </p:cNvPr>
          <p:cNvSpPr txBox="1"/>
          <p:nvPr/>
        </p:nvSpPr>
        <p:spPr>
          <a:xfrm>
            <a:off x="8582781" y="2422098"/>
            <a:ext cx="227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Ignored for now.</a:t>
            </a:r>
          </a:p>
        </p:txBody>
      </p:sp>
    </p:spTree>
    <p:extLst>
      <p:ext uri="{BB962C8B-B14F-4D97-AF65-F5344CB8AC3E}">
        <p14:creationId xmlns:p14="http://schemas.microsoft.com/office/powerpoint/2010/main" val="4180377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43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61D0B-76A1-43E2-9F84-67FF6719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Contiguous Subarray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divide and conquer algorithm.</a:t>
                </a:r>
              </a:p>
              <a:p>
                <a:r>
                  <a:rPr lang="en-US" dirty="0"/>
                  <a:t>Can we do better with DP?</a:t>
                </a:r>
              </a:p>
              <a:p>
                <a:endParaRPr lang="en-US" dirty="0"/>
              </a:p>
              <a:p>
                <a:r>
                  <a:rPr lang="en-US" dirty="0"/>
                  <a:t>Given: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[]</a:t>
                </a:r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maximized.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655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cannot be included in an increasing subsequence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So taking the largest among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suffices.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may include elements to the left only if they are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will now be the last, and therefore largest, of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we want the maximum increasing subsequence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14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775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cannot be included in an increasing subsequence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So taking the largest among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suffices.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may include elements to the left only if they are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will now be the last, and therefore largest, of 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we want the maximum increasing subsequence among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14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173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3411-8B8B-4371-8801-FA06155B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Memoization structure?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array.</a:t>
                </a:r>
              </a:p>
              <a:p>
                <a:r>
                  <a:rPr lang="en-US" dirty="0"/>
                  <a:t>Filling order?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745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30617977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14:cNvPr>
              <p14:cNvContentPartPr/>
              <p14:nvPr/>
            </p14:nvContentPartPr>
            <p14:xfrm>
              <a:off x="3815696" y="354162"/>
              <a:ext cx="180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6696" y="345162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142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6179897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14:cNvPr>
              <p14:cNvContentPartPr/>
              <p14:nvPr/>
            </p14:nvContentPartPr>
            <p14:xfrm>
              <a:off x="3815696" y="354162"/>
              <a:ext cx="180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6696" y="345162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464C37-3A5E-46C7-AA22-AD11EDFDB5ED}"/>
                  </a:ext>
                </a:extLst>
              </p14:cNvPr>
              <p14:cNvContentPartPr/>
              <p14:nvPr/>
            </p14:nvContentPartPr>
            <p14:xfrm>
              <a:off x="4595456" y="553962"/>
              <a:ext cx="4320" cy="6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464C37-3A5E-46C7-AA22-AD11EDFDB5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86816" y="545322"/>
                <a:ext cx="219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3569C-76EE-4C6F-84B4-83C166503167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150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r>
                  <a:rPr lang="en-US" dirty="0"/>
                  <a:t> not allowed:</a:t>
                </a:r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3569C-76EE-4C6F-84B4-83C166503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150224" cy="646331"/>
              </a:xfrm>
              <a:prstGeom prst="rect">
                <a:avLst/>
              </a:prstGeom>
              <a:blipFill>
                <a:blip r:embed="rId13"/>
                <a:stretch>
                  <a:fillRect l="-106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FB344-5B98-40D2-B8E5-C760C2955588}"/>
                  </a:ext>
                </a:extLst>
              </p:cNvPr>
              <p:cNvSpPr/>
              <p:nvPr/>
            </p:nvSpPr>
            <p:spPr>
              <a:xfrm>
                <a:off x="6497217" y="112221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FB344-5B98-40D2-B8E5-C760C2955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12221"/>
                <a:ext cx="5581261" cy="10633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234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9601704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1590137" y="146142"/>
                <a:ext cx="5840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r>
                  <a:rPr lang="en-US" dirty="0"/>
                  <a:t> can add,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0,1)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137" y="146142"/>
                <a:ext cx="5840506" cy="369332"/>
              </a:xfrm>
              <a:prstGeom prst="rect">
                <a:avLst/>
              </a:prstGeom>
              <a:blipFill>
                <a:blip r:embed="rId9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578750-DCE4-4043-BC6A-4A963AD7E2EE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578750-DCE4-4043-BC6A-4A963AD7E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899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3367262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dirty="0"/>
                  <a:t> allowed to add: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(0,2)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D122BE-EEAA-4009-A289-65BABCE2270D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D122BE-EEAA-4009-A289-65BABCE22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08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92023925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b="0" dirty="0"/>
                  <a:t> allowed to add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(1,2)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EF7163-ECC0-4960-89B3-E852F4993BF3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EF7163-ECC0-4960-89B3-E852F4993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637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25979880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11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697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0DAA-D4D8-46F9-AAB5-C6599D4B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CB978-F164-4F0D-B5A0-03530261B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//real code snippet that actually generated the table on the last slide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j=0; j &lt;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[0][j] = (A[0] &lt;= A[j]) ? 1 : 0;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8;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for(int j = 0; j &lt;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&gt; A[j])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][j]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[i-1][j];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else{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][j]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(1+vals[i-1][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[i-1][j]);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0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</p:spTree>
    <p:extLst>
      <p:ext uri="{BB962C8B-B14F-4D97-AF65-F5344CB8AC3E}">
        <p14:creationId xmlns:p14="http://schemas.microsoft.com/office/powerpoint/2010/main" val="1905611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3411-8B8B-4371-8801-FA06155B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Memoization structure?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array.</a:t>
                </a:r>
              </a:p>
              <a:p>
                <a:r>
                  <a:rPr lang="en-US" dirty="0"/>
                  <a:t>Filling order? </a:t>
                </a:r>
              </a:p>
              <a:p>
                <a:r>
                  <a:rPr lang="en-US" dirty="0"/>
                  <a:t>Outer loop: 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Inner loop: 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71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DFBE-51B2-2AC3-7C01-DAC83809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more thing….what’s the final answer?</a:t>
                </a:r>
              </a:p>
              <a:p>
                <a:endParaRPr lang="en-US" dirty="0"/>
              </a:p>
              <a:p>
                <a:r>
                  <a:rPr lang="en-US" dirty="0"/>
                  <a:t>We want the longest increasing sequence in the whole array.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What do we want?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682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02D25-2B6A-4D10-BAFD-1516BBBE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F6F26-B0B9-441F-B83A-644B32D80D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principled approach:</a:t>
                </a:r>
              </a:p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mean? It’s an already added element to our right. </a:t>
                </a:r>
              </a:p>
              <a:p>
                <a:r>
                  <a:rPr lang="en-US" dirty="0"/>
                  <a:t>There’s nothing already on our right at the start. In recursive code, we’d probably 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do that…just tweak the recurrence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F6F26-B0B9-441F-B83A-644B32D80D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719910A-2BB2-407F-9FAB-CF49E072344F}"/>
                  </a:ext>
                </a:extLst>
              </p:cNvPr>
              <p:cNvSpPr/>
              <p:nvPr/>
            </p:nvSpPr>
            <p:spPr>
              <a:xfrm>
                <a:off x="1025515" y="3570293"/>
                <a:ext cx="10286706" cy="2844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1                                                    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=0,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null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null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  <m:e/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719910A-2BB2-407F-9FAB-CF49E0723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15" y="3570293"/>
                <a:ext cx="10286706" cy="28440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12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60074547"/>
                  </p:ext>
                </p:extLst>
              </p:nvPr>
            </p:nvGraphicFramePr>
            <p:xfrm>
              <a:off x="574675" y="1463674"/>
              <a:ext cx="11187120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18712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3428010582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Null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,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60074547"/>
                  </p:ext>
                </p:extLst>
              </p:nvPr>
            </p:nvGraphicFramePr>
            <p:xfrm>
              <a:off x="574675" y="1463674"/>
              <a:ext cx="11187120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18712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  <a:gridCol w="1118712">
                      <a:extLst>
                        <a:ext uri="{9D8B030D-6E8A-4147-A177-3AD203B41FA5}">
                          <a16:colId xmlns:a16="http://schemas.microsoft.com/office/drawing/2014/main" val="3428010582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093" t="-4598" r="-804918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598" r="-700543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639" t="-4598" r="-604372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9457" t="-4598" r="-501087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9457" t="-4598" r="-401087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2732" t="-4598" r="-303279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98913" t="-4598" r="-201630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3279" t="-4598" r="-102732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Null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104598" r="-900000" b="-7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206977" r="-900000" b="-6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303448" r="-900000" b="-5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403448" r="-900000" b="-4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503448" r="-900000" b="-3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610465" r="-900000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702299" r="-900000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3" t="-802299" r="-900000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173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02D25-2B6A-4D10-BAFD-1516BBBED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Answer (option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F6F26-B0B9-441F-B83A-644B32D80D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clever hack:</a:t>
                </a:r>
              </a:p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mean?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So,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the last element of the true sequence, that’s what we want!</a:t>
                </a:r>
              </a:p>
              <a:p>
                <a:endParaRPr lang="en-US" dirty="0"/>
              </a:p>
              <a:p>
                <a:r>
                  <a:rPr lang="en-US" dirty="0"/>
                  <a:t>Just return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2F6F26-B0B9-441F-B83A-644B32D80D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458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25979880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11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795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DFBE-51B2-2AC3-7C01-DAC83809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One more thing….what’s the final answer?</a:t>
                </a:r>
              </a:p>
              <a:p>
                <a:endParaRPr lang="en-US" dirty="0"/>
              </a:p>
              <a:p>
                <a:r>
                  <a:rPr lang="en-US" dirty="0"/>
                  <a:t>We want the longest increasing sequence in the whole array.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𝐿𝐼𝑆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 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represents “the last element” in the array. Anything could be the last one! Take the maximum.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682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B2FBF-37B1-4670-8652-900D7722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7FA02-4262-4ED3-831B-CF2641C2D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you need to add an extra recurrence </a:t>
            </a:r>
          </a:p>
          <a:p>
            <a:r>
              <a:rPr lang="en-US" dirty="0"/>
              <a:t>Or add an extra parameter.</a:t>
            </a:r>
          </a:p>
          <a:p>
            <a:r>
              <a:rPr lang="en-US" dirty="0"/>
              <a:t>You need to write a recursive function! </a:t>
            </a:r>
          </a:p>
          <a:p>
            <a:pPr lvl="1"/>
            <a:r>
              <a:rPr lang="en-US" dirty="0"/>
              <a:t>That’s all DP is.</a:t>
            </a:r>
          </a:p>
          <a:p>
            <a:pPr lvl="1"/>
            <a:r>
              <a:rPr lang="en-US" dirty="0"/>
              <a:t>But the recursion itself can be tricky.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8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61D0B-76A1-43E2-9F84-67FF6719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Contiguous Subarray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divide and conquer algorithm.</a:t>
                </a:r>
              </a:p>
              <a:p>
                <a:r>
                  <a:rPr lang="en-US" dirty="0"/>
                  <a:t>Can we do better with DP?</a:t>
                </a:r>
              </a:p>
              <a:p>
                <a:endParaRPr lang="en-US" dirty="0"/>
              </a:p>
              <a:p>
                <a:r>
                  <a:rPr lang="en-US" dirty="0"/>
                  <a:t>Given: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[]</a:t>
                </a:r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maximized.</a:t>
                </a:r>
              </a:p>
              <a:p>
                <a:r>
                  <a:rPr lang="en-US" dirty="0"/>
                  <a:t>For today: just output the value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Is it enough to know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18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Recurse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18896" y="1346050"/>
          <a:ext cx="96266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787709"/>
                  </a:ext>
                </a:extLst>
              </a:tr>
              <a:tr h="4466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FFB299-5FF2-43A7-B105-DEDF30DBA478}"/>
                  </a:ext>
                </a:extLst>
              </p:cNvPr>
              <p:cNvSpPr txBox="1"/>
              <p:nvPr/>
            </p:nvSpPr>
            <p:spPr>
              <a:xfrm>
                <a:off x="730250" y="2552700"/>
                <a:ext cx="107315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𝑂𝑃𝑇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(4)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too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𝑂𝑃𝑇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(7)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=7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– we need to suddenly backfill with a bunch of elements that weren’t optimal…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make a decision on index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What information do we need?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FFB299-5FF2-43A7-B105-DEDF30DBA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50" y="2552700"/>
                <a:ext cx="10731500" cy="3970318"/>
              </a:xfrm>
              <a:prstGeom prst="rect">
                <a:avLst/>
              </a:prstGeom>
              <a:blipFill>
                <a:blip r:embed="rId2"/>
                <a:stretch>
                  <a:fillRect l="-1193" t="-1690" r="-966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16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828C-660A-4A16-99F6-26EE5187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for recursion?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5F869-40F0-41B5-8BAF-CEFF5097E6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going to be included</a:t>
                </a:r>
              </a:p>
              <a:p>
                <a:r>
                  <a:rPr lang="en-US" dirty="0"/>
                  <a:t>We need the best subarray </a:t>
                </a:r>
                <a:r>
                  <a:rPr lang="en-US" b="1" dirty="0"/>
                  <a:t>that includes index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If we include anything to the left, we’ll definitely include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(because of the contiguous requirement)</a:t>
                </a:r>
              </a:p>
              <a:p>
                <a:endParaRPr lang="en-US" dirty="0"/>
              </a:p>
              <a:p>
                <a:r>
                  <a:rPr lang="en-US" dirty="0"/>
                  <a:t>If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isn’t included</a:t>
                </a:r>
              </a:p>
              <a:p>
                <a:r>
                  <a:rPr lang="en-US" dirty="0"/>
                  <a:t>We need the best subarray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regardless of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included.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5F869-40F0-41B5-8BAF-CEFF5097E6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34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E1152-7CFC-4389-A24E-1CBAF335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ABE039-08B8-4259-B091-6F37367E21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two recursive values: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sum of the maximum sum subarray among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that includes index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in the sum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sum of the maximum sum subarray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(that might or might not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How can you calculate these values? Try to write recurrence(s), then think about </a:t>
                </a:r>
                <a:r>
                  <a:rPr lang="en-US" dirty="0" err="1"/>
                  <a:t>memoization</a:t>
                </a:r>
                <a:r>
                  <a:rPr lang="en-US" dirty="0"/>
                  <a:t> and running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ABE039-08B8-4259-B091-6F37367E21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199AF15-6B2A-4DF6-9B03-A1F11D117F82}"/>
              </a:ext>
            </a:extLst>
          </p:cNvPr>
          <p:cNvSpPr/>
          <p:nvPr/>
        </p:nvSpPr>
        <p:spPr>
          <a:xfrm>
            <a:off x="7003968" y="263276"/>
            <a:ext cx="5001009" cy="163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124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14E8-7C0E-4701-BBFC-DB23552A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42D16-ED1D-4EBF-8DF2-A09DDA15A2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𝐼𝑁𝐿𝐶𝑈𝐷𝐸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𝐼𝑁𝐶𝐿𝑈𝐷𝐸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func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42D16-ED1D-4EBF-8DF2-A09DDA15A2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E323D-816A-4E81-8CB6-A2E76895B67F}"/>
                  </a:ext>
                </a:extLst>
              </p:cNvPr>
              <p:cNvSpPr txBox="1"/>
              <p:nvPr/>
            </p:nvSpPr>
            <p:spPr>
              <a:xfrm>
                <a:off x="645459" y="4580965"/>
                <a:ext cx="109145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the subarray must be either just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also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Overall, we might or might not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If we don’t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only have access to elements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before. If we do, we want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𝐼𝑁𝐶𝐿𝑈𝐷𝐸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by definition.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E323D-816A-4E81-8CB6-A2E76895B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4580965"/>
                <a:ext cx="10914529" cy="1569660"/>
              </a:xfrm>
              <a:prstGeom prst="rect">
                <a:avLst/>
              </a:prstGeom>
              <a:blipFill>
                <a:blip r:embed="rId3"/>
                <a:stretch>
                  <a:fillRect l="-894" t="-2713" r="-447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88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913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28</TotalTime>
  <Words>2752</Words>
  <Application>Microsoft Office PowerPoint</Application>
  <PresentationFormat>Widescreen</PresentationFormat>
  <Paragraphs>774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Cambria Math</vt:lpstr>
      <vt:lpstr>Courier New</vt:lpstr>
      <vt:lpstr>Segoe UI</vt:lpstr>
      <vt:lpstr>Segoe UI Light</vt:lpstr>
      <vt:lpstr>Segoe UI Semilight</vt:lpstr>
      <vt:lpstr>Tw Cen MT</vt:lpstr>
      <vt:lpstr>Wingdings 3</vt:lpstr>
      <vt:lpstr>Integral</vt:lpstr>
      <vt:lpstr>More DP Hidden parameters/recurrences</vt:lpstr>
      <vt:lpstr>Maximum Contiguous Subarray Sum</vt:lpstr>
      <vt:lpstr>Dynamic Programming Process</vt:lpstr>
      <vt:lpstr>Maximum Contiguous Subarray Sum</vt:lpstr>
      <vt:lpstr>Trying to Recurse</vt:lpstr>
      <vt:lpstr>What do we need for recursion?</vt:lpstr>
      <vt:lpstr>Two Values</vt:lpstr>
      <vt:lpstr>Recurrences</vt:lpstr>
      <vt:lpstr>Example</vt:lpstr>
      <vt:lpstr>Example</vt:lpstr>
      <vt:lpstr>Example</vt:lpstr>
      <vt:lpstr>Pseudocode</vt:lpstr>
      <vt:lpstr>Recursive Thinking In General</vt:lpstr>
      <vt:lpstr>Recursive Thinking In General</vt:lpstr>
      <vt:lpstr>Recursive Thinking In General</vt:lpstr>
      <vt:lpstr>Longest Increasing Subsequence</vt:lpstr>
      <vt:lpstr>Longest Increasing Subsequence</vt:lpstr>
      <vt:lpstr>Recurrence</vt:lpstr>
      <vt:lpstr>Longest Increasing Subsequence</vt:lpstr>
      <vt:lpstr>Longest Increasing Subsequence</vt:lpstr>
      <vt:lpstr>Longest Increasing Subsequence</vt:lpstr>
      <vt:lpstr>Longest Increasing Subsequence</vt:lpstr>
      <vt:lpstr>LIS</vt:lpstr>
      <vt:lpstr>LIS</vt:lpstr>
      <vt:lpstr>LIS</vt:lpstr>
      <vt:lpstr>LIS</vt:lpstr>
      <vt:lpstr>LIS</vt:lpstr>
      <vt:lpstr>LIS</vt:lpstr>
      <vt:lpstr>pseudocode</vt:lpstr>
      <vt:lpstr>Longest Increasing Subsequence</vt:lpstr>
      <vt:lpstr>LIS</vt:lpstr>
      <vt:lpstr>Final Answer</vt:lpstr>
      <vt:lpstr>LIS</vt:lpstr>
      <vt:lpstr>Final Answer (option 2)</vt:lpstr>
      <vt:lpstr>LIS</vt:lpstr>
      <vt:lpstr>LIS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5</cp:revision>
  <cp:lastPrinted>2023-02-01T02:30:46Z</cp:lastPrinted>
  <dcterms:created xsi:type="dcterms:W3CDTF">2023-02-01T02:03:29Z</dcterms:created>
  <dcterms:modified xsi:type="dcterms:W3CDTF">2023-02-01T21:20:16Z</dcterms:modified>
</cp:coreProperties>
</file>