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7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8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355" r:id="rId3"/>
    <p:sldId id="356" r:id="rId4"/>
    <p:sldId id="259" r:id="rId5"/>
    <p:sldId id="269" r:id="rId6"/>
    <p:sldId id="268" r:id="rId7"/>
    <p:sldId id="276" r:id="rId8"/>
    <p:sldId id="282" r:id="rId9"/>
    <p:sldId id="350" r:id="rId10"/>
    <p:sldId id="357" r:id="rId11"/>
    <p:sldId id="286" r:id="rId12"/>
    <p:sldId id="287" r:id="rId13"/>
    <p:sldId id="288" r:id="rId14"/>
    <p:sldId id="289" r:id="rId15"/>
    <p:sldId id="290" r:id="rId16"/>
    <p:sldId id="291" r:id="rId17"/>
    <p:sldId id="293" r:id="rId18"/>
    <p:sldId id="295" r:id="rId19"/>
    <p:sldId id="294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20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40" r:id="rId39"/>
    <p:sldId id="341" r:id="rId40"/>
    <p:sldId id="358" r:id="rId41"/>
    <p:sldId id="343" r:id="rId42"/>
    <p:sldId id="336" r:id="rId43"/>
    <p:sldId id="303" r:id="rId44"/>
    <p:sldId id="304" r:id="rId45"/>
    <p:sldId id="305" r:id="rId46"/>
    <p:sldId id="306" r:id="rId47"/>
    <p:sldId id="359" r:id="rId48"/>
    <p:sldId id="307" r:id="rId49"/>
    <p:sldId id="309" r:id="rId50"/>
    <p:sldId id="311" r:id="rId51"/>
    <p:sldId id="310" r:id="rId52"/>
    <p:sldId id="313" r:id="rId53"/>
    <p:sldId id="312" r:id="rId54"/>
    <p:sldId id="314" r:id="rId55"/>
    <p:sldId id="345" r:id="rId56"/>
    <p:sldId id="315" r:id="rId57"/>
    <p:sldId id="342" r:id="rId58"/>
    <p:sldId id="344" r:id="rId59"/>
    <p:sldId id="346" r:id="rId60"/>
    <p:sldId id="347" r:id="rId61"/>
    <p:sldId id="348" r:id="rId62"/>
    <p:sldId id="349" r:id="rId63"/>
    <p:sldId id="321" r:id="rId64"/>
    <p:sldId id="322" r:id="rId65"/>
    <p:sldId id="323" r:id="rId66"/>
    <p:sldId id="339" r:id="rId67"/>
    <p:sldId id="324" r:id="rId68"/>
    <p:sldId id="325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1FA"/>
    <a:srgbClr val="CC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6" autoAdjust="0"/>
    <p:restoredTop sz="95061" autoAdjust="0"/>
  </p:normalViewPr>
  <p:slideViewPr>
    <p:cSldViewPr snapToGrid="0">
      <p:cViewPr varScale="1">
        <p:scale>
          <a:sx n="78" d="100"/>
          <a:sy n="78" d="100"/>
        </p:scale>
        <p:origin x="806" y="36"/>
      </p:cViewPr>
      <p:guideLst/>
    </p:cSldViewPr>
  </p:slideViewPr>
  <p:outlineViewPr>
    <p:cViewPr>
      <p:scale>
        <a:sx n="33" d="100"/>
        <a:sy n="33" d="100"/>
      </p:scale>
      <p:origin x="0" y="-3045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4E77A-B2A2-4FCB-9405-800E92D8D8A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2675-A26C-4434-8770-1623931D4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3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22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8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1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68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17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5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E824EDD-0936-4A01-A17F-AD8466A89F3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76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9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20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4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1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02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138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0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8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7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1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37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E824EDD-0936-4A01-A17F-AD8466A89F3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68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3.jpe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customXml" Target="../ink/ink4.xml"/><Relationship Id="rId10" Type="http://schemas.openxmlformats.org/officeDocument/2006/relationships/image" Target="../media/image4.jpeg"/><Relationship Id="rId4" Type="http://schemas.openxmlformats.org/officeDocument/2006/relationships/image" Target="../media/image5.png"/><Relationship Id="rId9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5.png"/><Relationship Id="rId1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81.png"/><Relationship Id="rId12" Type="http://schemas.openxmlformats.org/officeDocument/2006/relationships/image" Target="../media/image14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13.png"/><Relationship Id="rId5" Type="http://schemas.openxmlformats.org/officeDocument/2006/relationships/image" Target="../media/image4.jpeg"/><Relationship Id="rId15" Type="http://schemas.openxmlformats.org/officeDocument/2006/relationships/image" Target="../media/image170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customXml" Target="../ink/ink9.xml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25.png"/><Relationship Id="rId18" Type="http://schemas.openxmlformats.org/officeDocument/2006/relationships/image" Target="../media/image20.png"/><Relationship Id="rId26" Type="http://schemas.openxmlformats.org/officeDocument/2006/relationships/image" Target="../media/image331.png"/><Relationship Id="rId3" Type="http://schemas.openxmlformats.org/officeDocument/2006/relationships/image" Target="../media/image21.png"/><Relationship Id="rId21" Type="http://schemas.openxmlformats.org/officeDocument/2006/relationships/image" Target="../media/image8.png"/><Relationship Id="rId7" Type="http://schemas.openxmlformats.org/officeDocument/2006/relationships/image" Target="../media/image181.png"/><Relationship Id="rId12" Type="http://schemas.openxmlformats.org/officeDocument/2006/relationships/image" Target="../media/image24.png"/><Relationship Id="rId17" Type="http://schemas.openxmlformats.org/officeDocument/2006/relationships/image" Target="../media/image19.png"/><Relationship Id="rId25" Type="http://schemas.openxmlformats.org/officeDocument/2006/relationships/image" Target="../media/image3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0.png"/><Relationship Id="rId20" Type="http://schemas.openxmlformats.org/officeDocument/2006/relationships/image" Target="../media/image271.png"/><Relationship Id="rId29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23.png"/><Relationship Id="rId24" Type="http://schemas.openxmlformats.org/officeDocument/2006/relationships/image" Target="../media/image310.png"/><Relationship Id="rId32" Type="http://schemas.openxmlformats.org/officeDocument/2006/relationships/image" Target="../media/image8.jpe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23" Type="http://schemas.openxmlformats.org/officeDocument/2006/relationships/image" Target="../media/image300.png"/><Relationship Id="rId28" Type="http://schemas.openxmlformats.org/officeDocument/2006/relationships/image" Target="../media/image351.png"/><Relationship Id="rId10" Type="http://schemas.openxmlformats.org/officeDocument/2006/relationships/image" Target="../media/image22.png"/><Relationship Id="rId19" Type="http://schemas.openxmlformats.org/officeDocument/2006/relationships/image" Target="../media/image261.png"/><Relationship Id="rId31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customXml" Target="../ink/ink12.xml"/><Relationship Id="rId14" Type="http://schemas.openxmlformats.org/officeDocument/2006/relationships/image" Target="../media/image15.png"/><Relationship Id="rId22" Type="http://schemas.openxmlformats.org/officeDocument/2006/relationships/image" Target="../media/image291.png"/><Relationship Id="rId27" Type="http://schemas.openxmlformats.org/officeDocument/2006/relationships/image" Target="../media/image341.png"/><Relationship Id="rId30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15.png"/><Relationship Id="rId18" Type="http://schemas.openxmlformats.org/officeDocument/2006/relationships/image" Target="../media/image261.png"/><Relationship Id="rId26" Type="http://schemas.openxmlformats.org/officeDocument/2006/relationships/image" Target="../media/image341.png"/><Relationship Id="rId3" Type="http://schemas.openxmlformats.org/officeDocument/2006/relationships/image" Target="../media/image21.png"/><Relationship Id="rId21" Type="http://schemas.openxmlformats.org/officeDocument/2006/relationships/image" Target="../media/image291.png"/><Relationship Id="rId7" Type="http://schemas.openxmlformats.org/officeDocument/2006/relationships/image" Target="../media/image181.png"/><Relationship Id="rId12" Type="http://schemas.openxmlformats.org/officeDocument/2006/relationships/image" Target="../media/image25.png"/><Relationship Id="rId17" Type="http://schemas.openxmlformats.org/officeDocument/2006/relationships/image" Target="../media/image20.png"/><Relationship Id="rId25" Type="http://schemas.openxmlformats.org/officeDocument/2006/relationships/image" Target="../media/image3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20" Type="http://schemas.openxmlformats.org/officeDocument/2006/relationships/image" Target="../media/image8.png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24.png"/><Relationship Id="rId24" Type="http://schemas.openxmlformats.org/officeDocument/2006/relationships/image" Target="../media/image320.png"/><Relationship Id="rId5" Type="http://schemas.openxmlformats.org/officeDocument/2006/relationships/image" Target="../media/image5.png"/><Relationship Id="rId15" Type="http://schemas.openxmlformats.org/officeDocument/2006/relationships/image" Target="../media/image170.png"/><Relationship Id="rId23" Type="http://schemas.openxmlformats.org/officeDocument/2006/relationships/image" Target="../media/image310.png"/><Relationship Id="rId28" Type="http://schemas.openxmlformats.org/officeDocument/2006/relationships/image" Target="../media/image361.png"/><Relationship Id="rId10" Type="http://schemas.openxmlformats.org/officeDocument/2006/relationships/image" Target="../media/image22.png"/><Relationship Id="rId19" Type="http://schemas.openxmlformats.org/officeDocument/2006/relationships/image" Target="../media/image271.png"/><Relationship Id="rId31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customXml" Target="../ink/ink15.xml"/><Relationship Id="rId14" Type="http://schemas.openxmlformats.org/officeDocument/2006/relationships/image" Target="../media/image16.png"/><Relationship Id="rId22" Type="http://schemas.openxmlformats.org/officeDocument/2006/relationships/image" Target="../media/image300.png"/><Relationship Id="rId27" Type="http://schemas.openxmlformats.org/officeDocument/2006/relationships/image" Target="../media/image351.png"/><Relationship Id="rId30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41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81.png"/><Relationship Id="rId21" Type="http://schemas.openxmlformats.org/officeDocument/2006/relationships/image" Target="../media/image49.png"/><Relationship Id="rId7" Type="http://schemas.openxmlformats.org/officeDocument/2006/relationships/image" Target="../media/image181.png"/><Relationship Id="rId12" Type="http://schemas.openxmlformats.org/officeDocument/2006/relationships/image" Target="../media/image401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41.png"/><Relationship Id="rId20" Type="http://schemas.openxmlformats.org/officeDocument/2006/relationships/image" Target="../media/image48.png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391.png"/><Relationship Id="rId24" Type="http://schemas.openxmlformats.org/officeDocument/2006/relationships/image" Target="../media/image52.png"/><Relationship Id="rId5" Type="http://schemas.openxmlformats.org/officeDocument/2006/relationships/image" Target="../media/image5.png"/><Relationship Id="rId15" Type="http://schemas.openxmlformats.org/officeDocument/2006/relationships/image" Target="../media/image430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1.png"/><Relationship Id="rId19" Type="http://schemas.openxmlformats.org/officeDocument/2006/relationships/image" Target="../media/image470.png"/><Relationship Id="rId31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customXml" Target="../ink/ink18.xml"/><Relationship Id="rId14" Type="http://schemas.openxmlformats.org/officeDocument/2006/relationships/image" Target="../media/image421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fHszl1_7971woIq08vCEydkKrdY9lcfTEIK8QcrGzFItkkwA/viewform?usp=sf_lin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41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81.png"/><Relationship Id="rId21" Type="http://schemas.openxmlformats.org/officeDocument/2006/relationships/image" Target="../media/image49.png"/><Relationship Id="rId7" Type="http://schemas.openxmlformats.org/officeDocument/2006/relationships/image" Target="../media/image181.png"/><Relationship Id="rId12" Type="http://schemas.openxmlformats.org/officeDocument/2006/relationships/image" Target="../media/image401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41.png"/><Relationship Id="rId20" Type="http://schemas.openxmlformats.org/officeDocument/2006/relationships/image" Target="../media/image48.png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391.png"/><Relationship Id="rId24" Type="http://schemas.openxmlformats.org/officeDocument/2006/relationships/image" Target="../media/image52.png"/><Relationship Id="rId5" Type="http://schemas.openxmlformats.org/officeDocument/2006/relationships/image" Target="../media/image5.png"/><Relationship Id="rId15" Type="http://schemas.openxmlformats.org/officeDocument/2006/relationships/image" Target="../media/image430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1.png"/><Relationship Id="rId19" Type="http://schemas.openxmlformats.org/officeDocument/2006/relationships/image" Target="../media/image470.png"/><Relationship Id="rId31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customXml" Target="../ink/ink21.xml"/><Relationship Id="rId14" Type="http://schemas.openxmlformats.org/officeDocument/2006/relationships/image" Target="../media/image421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90.png"/><Relationship Id="rId18" Type="http://schemas.openxmlformats.org/officeDocument/2006/relationships/image" Target="../media/image2600.png"/><Relationship Id="rId26" Type="http://schemas.openxmlformats.org/officeDocument/2006/relationships/image" Target="../media/image370.png"/><Relationship Id="rId3" Type="http://schemas.openxmlformats.org/officeDocument/2006/relationships/image" Target="../media/image59.png"/><Relationship Id="rId21" Type="http://schemas.openxmlformats.org/officeDocument/2006/relationships/image" Target="../media/image400.png"/><Relationship Id="rId7" Type="http://schemas.openxmlformats.org/officeDocument/2006/relationships/image" Target="../media/image181.png"/><Relationship Id="rId12" Type="http://schemas.openxmlformats.org/officeDocument/2006/relationships/image" Target="../media/image2800.png"/><Relationship Id="rId17" Type="http://schemas.openxmlformats.org/officeDocument/2006/relationships/image" Target="../media/image2500.png"/><Relationship Id="rId25" Type="http://schemas.openxmlformats.org/officeDocument/2006/relationships/image" Target="../media/image36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400.png"/><Relationship Id="rId20" Type="http://schemas.openxmlformats.org/officeDocument/2006/relationships/image" Target="../media/image390.png"/><Relationship Id="rId29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60.png"/><Relationship Id="rId24" Type="http://schemas.openxmlformats.org/officeDocument/2006/relationships/image" Target="../media/image350.png"/><Relationship Id="rId5" Type="http://schemas.openxmlformats.org/officeDocument/2006/relationships/image" Target="../media/image5.png"/><Relationship Id="rId15" Type="http://schemas.openxmlformats.org/officeDocument/2006/relationships/image" Target="../media/image2300.png"/><Relationship Id="rId23" Type="http://schemas.openxmlformats.org/officeDocument/2006/relationships/image" Target="../media/image340.png"/><Relationship Id="rId28" Type="http://schemas.openxmlformats.org/officeDocument/2006/relationships/image" Target="../media/image420.png"/><Relationship Id="rId10" Type="http://schemas.openxmlformats.org/officeDocument/2006/relationships/image" Target="../media/image2700.png"/><Relationship Id="rId19" Type="http://schemas.openxmlformats.org/officeDocument/2006/relationships/image" Target="../media/image3800.png"/><Relationship Id="rId4" Type="http://schemas.openxmlformats.org/officeDocument/2006/relationships/image" Target="../media/image3.jpeg"/><Relationship Id="rId9" Type="http://schemas.openxmlformats.org/officeDocument/2006/relationships/customXml" Target="../ink/ink24.xml"/><Relationship Id="rId14" Type="http://schemas.openxmlformats.org/officeDocument/2006/relationships/image" Target="../media/image2200.png"/><Relationship Id="rId22" Type="http://schemas.openxmlformats.org/officeDocument/2006/relationships/image" Target="../media/image330.png"/><Relationship Id="rId27" Type="http://schemas.openxmlformats.org/officeDocument/2006/relationships/image" Target="../media/image4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20.png"/><Relationship Id="rId18" Type="http://schemas.openxmlformats.org/officeDocument/2006/relationships/image" Target="../media/image380.png"/><Relationship Id="rId26" Type="http://schemas.openxmlformats.org/officeDocument/2006/relationships/image" Target="../media/image41.png"/><Relationship Id="rId3" Type="http://schemas.openxmlformats.org/officeDocument/2006/relationships/image" Target="../media/image43.png"/><Relationship Id="rId21" Type="http://schemas.openxmlformats.org/officeDocument/2006/relationships/image" Target="../media/image33.png"/><Relationship Id="rId7" Type="http://schemas.openxmlformats.org/officeDocument/2006/relationships/image" Target="../media/image180.png"/><Relationship Id="rId12" Type="http://schemas.openxmlformats.org/officeDocument/2006/relationships/image" Target="../media/image29.png"/><Relationship Id="rId17" Type="http://schemas.openxmlformats.org/officeDocument/2006/relationships/image" Target="../media/image260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0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280.png"/><Relationship Id="rId24" Type="http://schemas.openxmlformats.org/officeDocument/2006/relationships/image" Target="../media/image36.png"/><Relationship Id="rId5" Type="http://schemas.openxmlformats.org/officeDocument/2006/relationships/image" Target="../media/image5.png"/><Relationship Id="rId15" Type="http://schemas.openxmlformats.org/officeDocument/2006/relationships/image" Target="../media/image240.png"/><Relationship Id="rId23" Type="http://schemas.openxmlformats.org/officeDocument/2006/relationships/image" Target="../media/image35.png"/><Relationship Id="rId28" Type="http://schemas.openxmlformats.org/officeDocument/2006/relationships/image" Target="../media/image44.png"/><Relationship Id="rId10" Type="http://schemas.openxmlformats.org/officeDocument/2006/relationships/image" Target="../media/image270.png"/><Relationship Id="rId19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customXml" Target="../ink/ink3.xml"/><Relationship Id="rId14" Type="http://schemas.openxmlformats.org/officeDocument/2006/relationships/image" Target="../media/image230.png"/><Relationship Id="rId22" Type="http://schemas.openxmlformats.org/officeDocument/2006/relationships/image" Target="../media/image34.png"/><Relationship Id="rId27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C5E4-F68A-43F7-83AF-FC56D85AF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Dynamic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ABF6D-9CC9-4009-9108-1A4F67E35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Winter 23</a:t>
            </a:r>
          </a:p>
          <a:p>
            <a:r>
              <a:rPr lang="en-US" dirty="0"/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89903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9612C7-CFEB-4DD7-A900-C35D61661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D6290-E041-4BA0-99D4-EAC27DE30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7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9519-B5E4-491C-BBFA-2A0ABDA5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634B8-F85D-4210-A765-A165212AE6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new twist on the problem.</a:t>
                </a:r>
              </a:p>
              <a:p>
                <a:endParaRPr lang="en-US" dirty="0"/>
              </a:p>
              <a:p>
                <a:r>
                  <a:rPr lang="en-US" dirty="0"/>
                  <a:t>Baby Yoda can use the force to knock over rocks.</a:t>
                </a:r>
              </a:p>
              <a:p>
                <a:r>
                  <a:rPr lang="en-US" dirty="0"/>
                  <a:t>But he can only do it once (he tires out)</a:t>
                </a:r>
              </a:p>
              <a:p>
                <a:endParaRPr lang="en-US" dirty="0"/>
              </a:p>
              <a:p>
                <a:r>
                  <a:rPr lang="en-US" dirty="0"/>
                  <a:t>How do you decide which rocks to knock over?</a:t>
                </a:r>
              </a:p>
              <a:p>
                <a:r>
                  <a:rPr lang="en-US" dirty="0"/>
                  <a:t>Could run the algorithm once for every set of rocks knocked over.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rocks --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𝑘𝑟𝑐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Can we do better?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634B8-F85D-4210-A765-A165212AE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699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3D0-0C72-4A4B-A5E6-3D9C41DD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maximum amount of eggs Baby Yoda can collect on a legal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/>
                  <a:t> using the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times to knock over rocks. </a:t>
                </a:r>
              </a:p>
              <a:p>
                <a:r>
                  <a:rPr lang="en-US" dirty="0"/>
                  <a:t>For simplicity, assume there are no rocks at the starting location (r-1,c-1)</a:t>
                </a:r>
              </a:p>
              <a:p>
                <a:r>
                  <a:rPr lang="en-US" dirty="0"/>
                  <a:t>Here was the old rule without the force – how do we update?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𝑂𝑃𝑇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𝑟𝑜𝑐𝑘𝑠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is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true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,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608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3D0-0C72-4A4B-A5E6-3D9C41DD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maximum amount of eggs Baby Yoda can collect on a legal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/>
                  <a:t> using the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times to knock over rocks.</a:t>
                </a:r>
              </a:p>
              <a:p>
                <a:r>
                  <a:rPr lang="en-US" dirty="0"/>
                  <a:t>For simplicity, assume there are no rocks at the starting location (r-1,c-1) </a:t>
                </a:r>
              </a:p>
              <a:p>
                <a:r>
                  <a:rPr lang="en-US" dirty="0"/>
                  <a:t>Here was the old rule without the force – how do we update?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𝑂𝑃𝑇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eqArrPr>
                          <m:e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≥0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,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−1)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8E356FD-FAF0-4ED1-92F6-82F3DD570551}"/>
              </a:ext>
            </a:extLst>
          </p:cNvPr>
          <p:cNvSpPr txBox="1"/>
          <p:nvPr/>
        </p:nvSpPr>
        <p:spPr>
          <a:xfrm>
            <a:off x="2870462" y="4892511"/>
            <a:ext cx="3582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Casting Boolean as an integer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(subtract 1 if you would need to knock over rocks)</a:t>
            </a:r>
          </a:p>
        </p:txBody>
      </p:sp>
    </p:spTree>
    <p:extLst>
      <p:ext uri="{BB962C8B-B14F-4D97-AF65-F5344CB8AC3E}">
        <p14:creationId xmlns:p14="http://schemas.microsoft.com/office/powerpoint/2010/main" val="397582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3D0-0C72-4A4B-A5E6-3D9C41DD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maximum amount of eggs Baby Yoda can collect on a legal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/>
                  <a:t> using the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times to knock over rocks.</a:t>
                </a:r>
              </a:p>
              <a:p>
                <a:r>
                  <a:rPr lang="en-US" dirty="0"/>
                  <a:t>For simplicity, assume there are no rocks at the starting location (r-1,c-1) </a:t>
                </a:r>
              </a:p>
              <a:p>
                <a:r>
                  <a:rPr lang="en-US" dirty="0"/>
                  <a:t>Here was the old rule without the force – how do we update?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𝑂𝑃𝑇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eqArrPr>
                          <m:e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≥0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,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−1)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E356FD-FAF0-4ED1-92F6-82F3DD570551}"/>
                  </a:ext>
                </a:extLst>
              </p:cNvPr>
              <p:cNvSpPr txBox="1"/>
              <p:nvPr/>
            </p:nvSpPr>
            <p:spPr>
              <a:xfrm>
                <a:off x="1126503" y="4892511"/>
                <a:ext cx="105815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doesn’t guarantee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−∞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anymore. Only if you were out of force uses before trying to jump onto that location.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E356FD-FAF0-4ED1-92F6-82F3DD570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503" y="4892511"/>
                <a:ext cx="10581587" cy="646331"/>
              </a:xfrm>
              <a:prstGeom prst="rect">
                <a:avLst/>
              </a:prstGeom>
              <a:blipFill>
                <a:blip r:embed="rId3"/>
                <a:stretch>
                  <a:fillRect l="-518" t="-754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303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0ED8D9A7-0215-4830-9C42-500B3FDC9CA8}"/>
              </a:ext>
            </a:extLst>
          </p:cNvPr>
          <p:cNvGrpSpPr/>
          <p:nvPr/>
        </p:nvGrpSpPr>
        <p:grpSpPr>
          <a:xfrm>
            <a:off x="938212" y="1299368"/>
            <a:ext cx="6143626" cy="4437122"/>
            <a:chOff x="938212" y="1299368"/>
            <a:chExt cx="6143626" cy="443712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75581E-6B25-4989-8D43-99435F3EF051}"/>
                </a:ext>
              </a:extLst>
            </p:cNvPr>
            <p:cNvSpPr/>
            <p:nvPr/>
          </p:nvSpPr>
          <p:spPr>
            <a:xfrm>
              <a:off x="3286124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D0B43-2189-4F0B-A76A-D8F26D0E9BFE}"/>
                </a:ext>
              </a:extLst>
            </p:cNvPr>
            <p:cNvSpPr/>
            <p:nvPr/>
          </p:nvSpPr>
          <p:spPr>
            <a:xfrm>
              <a:off x="2143125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EB2B233B-5015-44F4-87A1-E524646A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BAA34B3A-C46F-40EC-9510-A77054B80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786D8A-B7F5-44D1-971D-D9D5CB1ED4D3}"/>
                </a:ext>
              </a:extLst>
            </p:cNvPr>
            <p:cNvCxnSpPr>
              <a:endCxn id="4" idx="2"/>
            </p:cNvCxnSpPr>
            <p:nvPr/>
          </p:nvCxnSpPr>
          <p:spPr>
            <a:xfrm>
              <a:off x="5203215" y="1299368"/>
              <a:ext cx="0" cy="4437122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/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for (x,y,0)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for (x,y,1)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blipFill>
                <a:blip r:embed="rId11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672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05704" y="511124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04" y="5111242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942183" y="5132715"/>
                <a:ext cx="870455" cy="523220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183" y="5132715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128207" y="51214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207" y="5121494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/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for (x,y,0)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for (x,y,1)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blipFill>
                <a:blip r:embed="rId18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3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1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/>
      <p:bldP spid="42" grpId="0" animBg="1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/?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/>
              <p:nvPr/>
            </p:nvSpPr>
            <p:spPr>
              <a:xfrm>
                <a:off x="9831755" y="2013171"/>
                <a:ext cx="2244011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can we fill in?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Everything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 the same order as before.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755" y="2013171"/>
                <a:ext cx="2244011" cy="3108543"/>
              </a:xfrm>
              <a:prstGeom prst="rect">
                <a:avLst/>
              </a:prstGeom>
              <a:blipFill>
                <a:blip r:embed="rId11"/>
                <a:stretch>
                  <a:fillRect l="-5707" t="-1961" r="-570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03A629B-4E2D-46F3-9681-3AA26B8A7436}"/>
              </a:ext>
            </a:extLst>
          </p:cNvPr>
          <p:cNvSpPr txBox="1"/>
          <p:nvPr/>
        </p:nvSpPr>
        <p:spPr>
          <a:xfrm>
            <a:off x="9905687" y="5302386"/>
            <a:ext cx="2121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Entries are slightly different – we’re handling rocks differently.</a:t>
            </a:r>
          </a:p>
        </p:txBody>
      </p:sp>
    </p:spTree>
    <p:extLst>
      <p:ext uri="{BB962C8B-B14F-4D97-AF65-F5344CB8AC3E}">
        <p14:creationId xmlns:p14="http://schemas.microsoft.com/office/powerpoint/2010/main" val="13461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/?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Again from left to right, bottom to top, now 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0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3540351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/3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3540351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Again from left to right, bottom to top, now 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5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0AF88-325A-44BD-83D0-D460910F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4B6E9-04F4-4980-A1F8-B907D338B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midterm exam is two weeks from today. (Mon. Nov. 7)</a:t>
            </a:r>
          </a:p>
          <a:p>
            <a:r>
              <a:rPr lang="en-US" dirty="0"/>
              <a:t>Remember it’s </a:t>
            </a:r>
            <a:r>
              <a:rPr lang="en-US" b="1" dirty="0"/>
              <a:t>in the evening</a:t>
            </a:r>
            <a:r>
              <a:rPr lang="en-US" dirty="0"/>
              <a:t>. 90 minutes, 6-7:30 PM.</a:t>
            </a:r>
          </a:p>
          <a:p>
            <a:r>
              <a:rPr lang="en-US" dirty="0"/>
              <a:t>We’ll be in this room!</a:t>
            </a:r>
          </a:p>
          <a:p>
            <a:br>
              <a:rPr lang="en-US" dirty="0">
                <a:hlinkClick r:id="rId2"/>
              </a:rPr>
            </a:br>
            <a:r>
              <a:rPr lang="en-US" dirty="0"/>
              <a:t>Form coming to let us know if you can’t make the main exam</a:t>
            </a:r>
          </a:p>
          <a:p>
            <a:pPr lvl="1"/>
            <a:r>
              <a:rPr lang="en-US" dirty="0"/>
              <a:t>Request a conflict (work/family responsibilities or something else immovable)</a:t>
            </a:r>
          </a:p>
          <a:p>
            <a:pPr lvl="1"/>
            <a:r>
              <a:rPr lang="en-US" dirty="0"/>
              <a:t>Have a COVID-related reason where you know now you should not be in a big lecture hall? We’ll see what we can do.</a:t>
            </a:r>
          </a:p>
          <a:p>
            <a:pPr lvl="1"/>
            <a:r>
              <a:rPr lang="en-US" dirty="0"/>
              <a:t>We’ll have conflicts if you’re sick the night of.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20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</p:spTree>
    <p:extLst>
      <p:ext uri="{BB962C8B-B14F-4D97-AF65-F5344CB8AC3E}">
        <p14:creationId xmlns:p14="http://schemas.microsoft.com/office/powerpoint/2010/main" val="4134909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2813-F084-4E21-870C-09B2E717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22113" cy="590415"/>
          </a:xfrm>
        </p:spPr>
        <p:txBody>
          <a:bodyPr/>
          <a:lstStyle/>
          <a:p>
            <a:r>
              <a:rPr lang="en-US" dirty="0" err="1"/>
              <a:t>Bells,Whistles</a:t>
            </a:r>
            <a:r>
              <a:rPr lang="en-US" dirty="0"/>
              <a:t>, and </a:t>
            </a:r>
            <a:r>
              <a:rPr lang="en-US" dirty="0" err="1"/>
              <a:t>optimiziation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3BE11-BA74-4D2A-87BE-630B4ADC8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66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0308712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/3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0308712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should Baby Yoda go left or down?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1BEE1-4596-4421-8753-DE549168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Way to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5366E-ECA8-49A8-90BA-DAB88AA91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you’re taking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dirty="0"/>
              <a:t> in the recursive case, you can also record which option gave you the max.</a:t>
            </a:r>
          </a:p>
          <a:p>
            <a:r>
              <a:rPr lang="en-US" dirty="0"/>
              <a:t>That’s the way to go.</a:t>
            </a:r>
          </a:p>
          <a:p>
            <a:endParaRPr lang="en-US" dirty="0"/>
          </a:p>
          <a:p>
            <a:r>
              <a:rPr lang="en-US" dirty="0"/>
              <a:t>We’ll ask you to do that once…but for the most part we’ll just have you find the number.</a:t>
            </a:r>
          </a:p>
        </p:txBody>
      </p:sp>
    </p:spTree>
    <p:extLst>
      <p:ext uri="{BB962C8B-B14F-4D97-AF65-F5344CB8AC3E}">
        <p14:creationId xmlns:p14="http://schemas.microsoft.com/office/powerpoint/2010/main" val="1742028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372E-F304-4EF0-B3D2-77ACED13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8CBE-6903-4FA8-BD40-8D4536EFF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need all that memory?</a:t>
            </a:r>
          </a:p>
          <a:p>
            <a:endParaRPr lang="en-US" dirty="0"/>
          </a:p>
          <a:p>
            <a:r>
              <a:rPr lang="en-US" dirty="0"/>
              <a:t>Let’s go back to the simple version (no using the Force)</a:t>
            </a:r>
          </a:p>
        </p:txBody>
      </p:sp>
    </p:spTree>
    <p:extLst>
      <p:ext uri="{BB962C8B-B14F-4D97-AF65-F5344CB8AC3E}">
        <p14:creationId xmlns:p14="http://schemas.microsoft.com/office/powerpoint/2010/main" val="1336925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539A-4EB4-421C-8B00-A5D91CC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𝑟𝑜𝑐𝑘𝑠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true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and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What values do we need to keep around?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  <a:blipFill>
                <a:blip r:embed="rId2"/>
                <a:stretch>
                  <a:fillRect l="-149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510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/>
              <p:nvPr/>
            </p:nvSpPr>
            <p:spPr>
              <a:xfrm>
                <a:off x="9807910" y="2274940"/>
                <a:ext cx="233811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one spot left and one down.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Keep one full row, and a partially full row around.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memory.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910" y="2274940"/>
                <a:ext cx="2338114" cy="3970318"/>
              </a:xfrm>
              <a:prstGeom prst="rect">
                <a:avLst/>
              </a:prstGeom>
              <a:blipFill>
                <a:blip r:embed="rId11"/>
                <a:stretch>
                  <a:fillRect l="-5483" t="-1536" r="-4439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4477DFC-D98B-4824-97CA-0475DAB1ADA9}"/>
              </a:ext>
            </a:extLst>
          </p:cNvPr>
          <p:cNvSpPr/>
          <p:nvPr/>
        </p:nvSpPr>
        <p:spPr>
          <a:xfrm>
            <a:off x="6520777" y="2935810"/>
            <a:ext cx="870451" cy="500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6AFA93-BF66-404E-A22F-5879EE403EC7}"/>
              </a:ext>
            </a:extLst>
          </p:cNvPr>
          <p:cNvCxnSpPr>
            <a:stCxn id="3" idx="1"/>
          </p:cNvCxnSpPr>
          <p:nvPr/>
        </p:nvCxnSpPr>
        <p:spPr>
          <a:xfrm flipH="1">
            <a:off x="6027722" y="3185902"/>
            <a:ext cx="49305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19DA4F2-40E9-4104-8145-A5D75CEE36D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6956002" y="3435994"/>
            <a:ext cx="1" cy="34533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21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96BF2-C881-477C-897B-D362D22F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Problems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43B7F-17B8-4FC4-8B9A-B5C336CCF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66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61D0B-76A1-43E2-9F84-67FF671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Contiguous Subarray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divide and conquer algorithm.</a:t>
                </a:r>
              </a:p>
              <a:p>
                <a:r>
                  <a:rPr lang="en-US" dirty="0"/>
                  <a:t>Can we do better with DP?</a:t>
                </a:r>
              </a:p>
              <a:p>
                <a:endParaRPr lang="en-US" dirty="0"/>
              </a:p>
              <a:p>
                <a:r>
                  <a:rPr lang="en-US" dirty="0"/>
                  <a:t>Given: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[]</a:t>
                </a:r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maximized.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655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</p:spTree>
    <p:extLst>
      <p:ext uri="{BB962C8B-B14F-4D97-AF65-F5344CB8AC3E}">
        <p14:creationId xmlns:p14="http://schemas.microsoft.com/office/powerpoint/2010/main" val="190561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837C-6934-4AC0-9124-0E6D50BC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5085E-A05B-4D3A-BF52-91D1F5CCE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have a reference sheet for you for the midterm (including, e.g., a list of some algorithms from 332 that you’ve been able to reference)</a:t>
            </a:r>
          </a:p>
          <a:p>
            <a:r>
              <a:rPr lang="en-US" dirty="0"/>
              <a:t>You’ll also be able to bring your own 8.5x11 inch piece of paper with handwritten notes. </a:t>
            </a:r>
          </a:p>
          <a:p>
            <a:endParaRPr lang="en-US" dirty="0"/>
          </a:p>
          <a:p>
            <a:r>
              <a:rPr lang="en-US" dirty="0"/>
              <a:t>Practice materials, topics list, contents of the provided reference, etc. all coming next week.</a:t>
            </a:r>
          </a:p>
        </p:txBody>
      </p:sp>
    </p:spTree>
    <p:extLst>
      <p:ext uri="{BB962C8B-B14F-4D97-AF65-F5344CB8AC3E}">
        <p14:creationId xmlns:p14="http://schemas.microsoft.com/office/powerpoint/2010/main" val="836748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61D0B-76A1-43E2-9F84-67FF671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Contiguous Subarray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divide and conquer algorithm.</a:t>
                </a:r>
              </a:p>
              <a:p>
                <a:r>
                  <a:rPr lang="en-US" dirty="0"/>
                  <a:t>Can we do better with DP?</a:t>
                </a:r>
              </a:p>
              <a:p>
                <a:endParaRPr lang="en-US" dirty="0"/>
              </a:p>
              <a:p>
                <a:r>
                  <a:rPr lang="en-US" dirty="0"/>
                  <a:t>Given: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[]</a:t>
                </a:r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maximized.</a:t>
                </a:r>
              </a:p>
              <a:p>
                <a:r>
                  <a:rPr lang="en-US" dirty="0"/>
                  <a:t>For today: just output the value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Is it enough to know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186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Recurse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18896" y="1346050"/>
          <a:ext cx="96266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787709"/>
                  </a:ext>
                </a:extLst>
              </a:tr>
              <a:tr h="4466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FB299-5FF2-43A7-B105-DEDF30DBA478}"/>
                  </a:ext>
                </a:extLst>
              </p:cNvPr>
              <p:cNvSpPr txBox="1"/>
              <p:nvPr/>
            </p:nvSpPr>
            <p:spPr>
              <a:xfrm>
                <a:off x="730250" y="2552700"/>
                <a:ext cx="107315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𝑂𝑃𝑇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(4)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too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𝑂𝑃𝑇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(7)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=7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– we need to suddenly backfill with a bunch of elements that weren’t optimal…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make a decision on index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What information do we need?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FB299-5FF2-43A7-B105-DEDF30DBA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50" y="2552700"/>
                <a:ext cx="10731500" cy="3970318"/>
              </a:xfrm>
              <a:prstGeom prst="rect">
                <a:avLst/>
              </a:prstGeom>
              <a:blipFill>
                <a:blip r:embed="rId2"/>
                <a:stretch>
                  <a:fillRect l="-1193" t="-1690" r="-966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163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828C-660A-4A16-99F6-26EE5187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for recursion?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5F869-40F0-41B5-8BAF-CEFF5097E6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going to be included</a:t>
                </a:r>
              </a:p>
              <a:p>
                <a:r>
                  <a:rPr lang="en-US" dirty="0"/>
                  <a:t>We need the best subarray </a:t>
                </a:r>
                <a:r>
                  <a:rPr lang="en-US" b="1" dirty="0"/>
                  <a:t>that includes index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If we include anything to the left, we’ll definitely include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(because of the contiguous requirement)</a:t>
                </a:r>
              </a:p>
              <a:p>
                <a:endParaRPr lang="en-US" dirty="0"/>
              </a:p>
              <a:p>
                <a:r>
                  <a:rPr lang="en-US" dirty="0"/>
                  <a:t>If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isn’t included</a:t>
                </a:r>
              </a:p>
              <a:p>
                <a:r>
                  <a:rPr lang="en-US" dirty="0"/>
                  <a:t>We need the best subarray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regardless of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included.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5F869-40F0-41B5-8BAF-CEFF5097E6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347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E1152-7CFC-4389-A24E-1CBAF335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ABE039-08B8-4259-B091-6F37367E21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two recursive values: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sum of the maximum sum subarray among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that includes index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in the sum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sum of the maximum sum subarray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(that might or might not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How can you calculate these values? Try to write recurrence(s), then think about </a:t>
                </a:r>
                <a:r>
                  <a:rPr lang="en-US" dirty="0" err="1"/>
                  <a:t>memoization</a:t>
                </a:r>
                <a:r>
                  <a:rPr lang="en-US" dirty="0"/>
                  <a:t> and running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ABE039-08B8-4259-B091-6F37367E21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199AF15-6B2A-4DF6-9B03-A1F11D117F82}"/>
              </a:ext>
            </a:extLst>
          </p:cNvPr>
          <p:cNvSpPr/>
          <p:nvPr/>
        </p:nvSpPr>
        <p:spPr>
          <a:xfrm>
            <a:off x="7003968" y="263276"/>
            <a:ext cx="5001009" cy="16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241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14E8-7C0E-4701-BBFC-DB23552A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42D16-ED1D-4EBF-8DF2-A09DDA15A2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𝐼𝑁𝐿𝐶𝑈𝐷𝐸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𝐼𝑁𝐶𝐿𝑈𝐷𝐸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42D16-ED1D-4EBF-8DF2-A09DDA15A2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E323D-816A-4E81-8CB6-A2E76895B67F}"/>
                  </a:ext>
                </a:extLst>
              </p:cNvPr>
              <p:cNvSpPr txBox="1"/>
              <p:nvPr/>
            </p:nvSpPr>
            <p:spPr>
              <a:xfrm>
                <a:off x="645459" y="4580965"/>
                <a:ext cx="109145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the subarray must be either just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also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Overall, we might or might not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If we don’t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only have access to elements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before. If we do, we want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𝐼𝑁𝐶𝐿𝑈𝐷𝐸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by definition.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E323D-816A-4E81-8CB6-A2E76895B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4580965"/>
                <a:ext cx="10914529" cy="1569660"/>
              </a:xfrm>
              <a:prstGeom prst="rect">
                <a:avLst/>
              </a:prstGeom>
              <a:blipFill>
                <a:blip r:embed="rId3"/>
                <a:stretch>
                  <a:fillRect l="-894" t="-2713" r="-44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884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13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041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235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11FDE-497C-43EC-8565-76E13A6A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A7B4-99CC-4085-A5A8-EBBE0CFC6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maxSubarraySum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(int[] A)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n=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int[] OPT = new int[n]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int[] Inc = new int[n]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[0]=A[0]; OPT[0] = max{A[0],0}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=0;i&lt;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]=max{A[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], 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]+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[i-1]}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OPT[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]=max{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], opt[i-1]}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endFor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 OPT[n-1]</a:t>
            </a:r>
          </a:p>
        </p:txBody>
      </p:sp>
    </p:spTree>
    <p:extLst>
      <p:ext uri="{BB962C8B-B14F-4D97-AF65-F5344CB8AC3E}">
        <p14:creationId xmlns:p14="http://schemas.microsoft.com/office/powerpoint/2010/main" val="1744186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6849-C172-487F-82AB-11BD8E9B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023D5-D356-45F2-9865-59F01A065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before, the hardest part is designing the recurrence. </a:t>
            </a:r>
          </a:p>
          <a:p>
            <a:r>
              <a:rPr lang="en-US" dirty="0"/>
              <a:t>It sometimes helps to think from multiple different angles.</a:t>
            </a:r>
          </a:p>
          <a:p>
            <a:endParaRPr lang="en-US" dirty="0"/>
          </a:p>
          <a:p>
            <a:r>
              <a:rPr lang="en-US" b="1" dirty="0"/>
              <a:t>Top-down:</a:t>
            </a:r>
            <a:r>
              <a:rPr lang="en-US" dirty="0"/>
              <a:t> What’s the first step to take?</a:t>
            </a:r>
          </a:p>
          <a:p>
            <a:r>
              <a:rPr lang="en-US" dirty="0"/>
              <a:t>Baby Yoda will first go left or down. Use recursion to find out which of left or down is better.</a:t>
            </a:r>
          </a:p>
          <a:p>
            <a:r>
              <a:rPr lang="en-US" dirty="0"/>
              <a:t>The farthest right operation in the string transformation will be one of insert, delete, substitute, match for free. Use recursion to find out which is best.</a:t>
            </a:r>
          </a:p>
        </p:txBody>
      </p:sp>
    </p:spTree>
    <p:extLst>
      <p:ext uri="{BB962C8B-B14F-4D97-AF65-F5344CB8AC3E}">
        <p14:creationId xmlns:p14="http://schemas.microsoft.com/office/powerpoint/2010/main" val="171522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1A8BB-4612-41E0-A736-CDF080138C7F}"/>
              </a:ext>
            </a:extLst>
          </p:cNvPr>
          <p:cNvSpPr txBox="1"/>
          <p:nvPr/>
        </p:nvSpPr>
        <p:spPr>
          <a:xfrm>
            <a:off x="1495425" y="1277943"/>
            <a:ext cx="4757738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Baby Yoda has to get from the upper-right corner to the lower left.</a:t>
            </a:r>
          </a:p>
          <a:p>
            <a:r>
              <a:rPr lang="en-US" sz="2400" dirty="0"/>
              <a:t>His cradle will only let him go left and down.</a:t>
            </a:r>
          </a:p>
          <a:p>
            <a:r>
              <a:rPr lang="en-US" sz="2400" dirty="0"/>
              <a:t>He can’t get past the rocks (too high) – he has to go around them (but still only going left and down)</a:t>
            </a:r>
          </a:p>
          <a:p>
            <a:endParaRPr lang="en-US" sz="2400" dirty="0"/>
          </a:p>
          <a:p>
            <a:r>
              <a:rPr lang="en-US" sz="2400" dirty="0"/>
              <a:t>As usual…he’s hungry.</a:t>
            </a:r>
          </a:p>
          <a:p>
            <a:r>
              <a:rPr lang="en-US" sz="2400" dirty="0"/>
              <a:t>He wants to eat as many frog eggs as possible on the way.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7CE019-5533-4118-BF31-8EDBA95289AB}"/>
              </a:ext>
            </a:extLst>
          </p:cNvPr>
          <p:cNvSpPr/>
          <p:nvPr/>
        </p:nvSpPr>
        <p:spPr>
          <a:xfrm>
            <a:off x="5572125" y="500538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AD4BF0B8-9423-418C-A06C-872A6D6E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15" y="3651860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1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6C72-B556-42DF-B803-856BD7A1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AA268-5907-4E96-B6E0-8CF27E035E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Bottom-Up: </a:t>
                </a:r>
                <a:r>
                  <a:rPr lang="en-US" dirty="0"/>
                  <a:t>What information could a recursive call give me that would help?</a:t>
                </a:r>
              </a:p>
              <a:p>
                <a:r>
                  <a:rPr lang="en-US" dirty="0"/>
                  <a:t>How does a path through most of the map help Baby Yoda? </a:t>
                </a:r>
              </a:p>
              <a:p>
                <a:pPr lvl="1"/>
                <a:r>
                  <a:rPr lang="en-US" dirty="0"/>
                  <a:t>Well we just need to know the values one left and one down.</a:t>
                </a:r>
              </a:p>
              <a:p>
                <a:r>
                  <a:rPr lang="en-US" dirty="0"/>
                  <a:t>The edit distance between which strings would help us compute the edit distance between our strings?</a:t>
                </a:r>
              </a:p>
              <a:p>
                <a:pPr lvl="1"/>
                <a:r>
                  <a:rPr lang="en-US" dirty="0"/>
                  <a:t>Well if we know the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then that would tell us what happens if we substitute…that might lead you to insertions and deletions too.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AA268-5907-4E96-B6E0-8CF27E035E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011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2E9-AD6E-418C-8E70-96447F9E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0AE24-3B8E-4587-8D94-DDFB5015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people refer to the “Optimal Substructure Property”</a:t>
            </a:r>
          </a:p>
          <a:p>
            <a:r>
              <a:rPr lang="en-US" dirty="0"/>
              <a:t>From the optimum (most eggs, fewest number of string operations) for a slightly smaller problem (Baby Yoda starting closer to the end, slightly smaller strings), we need to be able to build up the optimum for the full problem.</a:t>
            </a:r>
          </a:p>
        </p:txBody>
      </p:sp>
    </p:spTree>
    <p:extLst>
      <p:ext uri="{BB962C8B-B14F-4D97-AF65-F5344CB8AC3E}">
        <p14:creationId xmlns:p14="http://schemas.microsoft.com/office/powerpoint/2010/main" val="47003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397-4C08-4B2B-98A6-D1BD5730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</p:spPr>
            <p:txBody>
              <a:bodyPr/>
              <a:lstStyle/>
              <a:p>
                <a:r>
                  <a:rPr lang="en-US" dirty="0"/>
                  <a:t>Longest set of (not necessarily consecutive) elements that are increasing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optimal for the array above</a:t>
                </a:r>
              </a:p>
              <a:p>
                <a:r>
                  <a:rPr lang="en-US" dirty="0"/>
                  <a:t>(indices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2,3,6,7; </m:t>
                    </m:r>
                  </m:oMath>
                </a14:m>
                <a:r>
                  <a:rPr lang="en-US" dirty="0"/>
                  <a:t>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−6,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3,6,8,10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For simplicity – assume all array elements are distinct.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  <a:blipFill>
                <a:blip r:embed="rId2"/>
                <a:stretch>
                  <a:fillRect l="-654" t="-3321" r="-926" b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EBECCC0-D741-4A02-869B-35B6CE82B28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192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ABFBA2-FF8A-42DA-B4D1-FDDAF157E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Real-World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A9D04-AF3C-47FE-B2EF-0091C6A16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780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5BD76-049D-4553-A6B2-83323733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822467-DF06-42AB-916E-5BA656C7FB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two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we’d like to tell how close they are.</a:t>
                </a:r>
              </a:p>
              <a:p>
                <a:endParaRPr lang="en-US" dirty="0"/>
              </a:p>
              <a:p>
                <a:r>
                  <a:rPr lang="en-US" dirty="0"/>
                  <a:t>Applications?</a:t>
                </a:r>
              </a:p>
              <a:p>
                <a:r>
                  <a:rPr lang="en-US" dirty="0"/>
                  <a:t>Spelling suggestions</a:t>
                </a:r>
              </a:p>
              <a:p>
                <a:r>
                  <a:rPr lang="en-US" dirty="0"/>
                  <a:t>DNA comparison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822467-DF06-42AB-916E-5BA656C7FB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423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8E62-6124-4D43-A383-E0A73E44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formally:</a:t>
                </a:r>
              </a:p>
              <a:p>
                <a:endParaRPr lang="en-US" dirty="0"/>
              </a:p>
              <a:p>
                <a:r>
                  <a:rPr lang="en-US" dirty="0"/>
                  <a:t>The edit distance between two strings is:</a:t>
                </a:r>
              </a:p>
              <a:p>
                <a:r>
                  <a:rPr lang="en-US" dirty="0"/>
                  <a:t>The minimum number of </a:t>
                </a:r>
                <a:r>
                  <a:rPr lang="en-US" b="1" dirty="0"/>
                  <a:t>deletions, insertions, </a:t>
                </a:r>
                <a:r>
                  <a:rPr lang="en-US" dirty="0"/>
                  <a:t>and </a:t>
                </a:r>
                <a:r>
                  <a:rPr lang="en-US" b="1" dirty="0"/>
                  <a:t>substitutions </a:t>
                </a:r>
                <a:r>
                  <a:rPr lang="en-US" dirty="0"/>
                  <a:t>to transform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into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Deletion: removing one character</a:t>
                </a:r>
              </a:p>
              <a:p>
                <a:r>
                  <a:rPr lang="en-US" dirty="0"/>
                  <a:t>Insertion: inserting one character (at any point in the string)</a:t>
                </a:r>
              </a:p>
              <a:p>
                <a:r>
                  <a:rPr lang="en-US" dirty="0"/>
                  <a:t>Substitution: replacing one character with one other.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216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CAD2-83CB-423B-AC6F-8C383AC4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900792"/>
              </p:ext>
            </p:extLst>
          </p:nvPr>
        </p:nvGraphicFramePr>
        <p:xfrm>
          <a:off x="575239" y="2257051"/>
          <a:ext cx="11187110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8711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4109959142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671724909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48689899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802120624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588860268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1388058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ins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del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559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7955BA-31A5-4D9A-8115-BF1CBCFC829F}"/>
              </a:ext>
            </a:extLst>
          </p:cNvPr>
          <p:cNvSpPr txBox="1"/>
          <p:nvPr/>
        </p:nvSpPr>
        <p:spPr>
          <a:xfrm>
            <a:off x="575239" y="1528482"/>
            <a:ext cx="1094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What’s the distance between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babyyodas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tastysoda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/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Quick Checks – can you explain these?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 edit distance is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distance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same as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(i.e. transforming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the same)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blipFill>
                <a:blip r:embed="rId2"/>
                <a:stretch>
                  <a:fillRect l="-850" t="-2201" r="-51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452B6C3-8CCE-45D4-AAD3-CD8B57A7BD44}"/>
              </a:ext>
            </a:extLst>
          </p:cNvPr>
          <p:cNvSpPr txBox="1"/>
          <p:nvPr/>
        </p:nvSpPr>
        <p:spPr>
          <a:xfrm>
            <a:off x="1313328" y="3922059"/>
            <a:ext cx="7122460" cy="5232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Distance: 5, one point for each colored box</a:t>
            </a:r>
          </a:p>
        </p:txBody>
      </p:sp>
    </p:spTree>
    <p:extLst>
      <p:ext uri="{BB962C8B-B14F-4D97-AF65-F5344CB8AC3E}">
        <p14:creationId xmlns:p14="http://schemas.microsoft.com/office/powerpoint/2010/main" val="4411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D86B-3B90-4927-8166-3589CF80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greedy algorithm?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BECC09-AC1D-47BC-BF5E-860631F895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isn’t!* But maybe you think there is…</a:t>
                </a:r>
              </a:p>
              <a:p>
                <a:endParaRPr lang="en-US" dirty="0"/>
              </a:p>
              <a:p>
                <a:r>
                  <a:rPr lang="en-US" dirty="0"/>
                  <a:t>Formalize it for yourself, and see if it works on the BABYYODA, TASTYSODAS example.</a:t>
                </a:r>
                <a:br>
                  <a:rPr lang="en-US" dirty="0"/>
                </a:br>
                <a:r>
                  <a:rPr lang="en-US" dirty="0"/>
                  <a:t>If it does, try your own examples. </a:t>
                </a:r>
              </a:p>
              <a:p>
                <a:r>
                  <a:rPr lang="en-US" dirty="0"/>
                  <a:t>If it still works, ask us on Ed.</a:t>
                </a:r>
              </a:p>
              <a:p>
                <a:endParaRPr lang="en-US" dirty="0"/>
              </a:p>
              <a:p>
                <a:r>
                  <a:rPr lang="en-US" dirty="0"/>
                  <a:t>*An algorithm significantly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would be huge progress in algorithm design. Please do tell us if you found one…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BECC09-AC1D-47BC-BF5E-860631F895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3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E812-3468-4E53-A4A9-7F174749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information would let us simplify the problem?</a:t>
                </a:r>
              </a:p>
              <a:p>
                <a:r>
                  <a:rPr lang="en-US" dirty="0"/>
                  <a:t>What would let us “take one step”  toward the solution?</a:t>
                </a:r>
              </a:p>
              <a:p>
                <a:endParaRPr lang="en-US" dirty="0"/>
              </a:p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edit distance of the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(we’re indexing strings from 1, it’ll make things a little prettier).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  <a:blipFill>
                <a:blip r:embed="rId6"/>
                <a:stretch>
                  <a:fillRect l="-708" t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8437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:r>
                  <a:rPr lang="en-US" dirty="0"/>
                  <a:t>Write a recurrence. </a:t>
                </a:r>
              </a:p>
              <a:p>
                <a:r>
                  <a:rPr lang="en-US" dirty="0"/>
                  <a:t>What do we need to keep track of? Where we are in each string!</a:t>
                </a:r>
              </a:p>
              <a:p>
                <a:r>
                  <a:rPr lang="en-US" dirty="0"/>
                  <a:t>Match right to left – be sure to keep track of characters remaining in each string!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F249F84-64A9-4AB5-8F4D-84BEC303CB1F}"/>
              </a:ext>
            </a:extLst>
          </p:cNvPr>
          <p:cNvSpPr/>
          <p:nvPr/>
        </p:nvSpPr>
        <p:spPr>
          <a:xfrm>
            <a:off x="7003968" y="263276"/>
            <a:ext cx="5001009" cy="16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Poll at Pollev</a:t>
            </a:r>
            <a:r>
              <a:rPr lang="en-US" sz="2400" dirty="0"/>
              <a:t>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201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EE16-F2B5-4792-B31F-B01D389F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j, bool[][] rocks, bool[][] 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&lt;0 || j &lt; 0) return 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 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][j])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==0 &amp;&amp; j==0) return eggs[0][0]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left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(i-1,j,rocks,eggs)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down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(i,j-1,rocks,eggs)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Max(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left,down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eggs[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705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:r>
                  <a:rPr lang="en-US" dirty="0"/>
                  <a:t>What does delete look like?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(delete character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 the rest)</a:t>
                </a:r>
              </a:p>
              <a:p>
                <a:r>
                  <a:rPr lang="en-US" dirty="0"/>
                  <a:t>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Substitution: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Matching characters?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but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5044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]+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3384754" y="3716593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5705167" y="367275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7457767" y="3716593"/>
            <a:ext cx="3330678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 and matching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FBF5EA5-0246-437B-BE98-2FEE18893E8D}"/>
              </a:ext>
            </a:extLst>
          </p:cNvPr>
          <p:cNvSpPr/>
          <p:nvPr/>
        </p:nvSpPr>
        <p:spPr>
          <a:xfrm>
            <a:off x="6096000" y="4670737"/>
            <a:ext cx="1814051" cy="1231490"/>
          </a:xfrm>
          <a:prstGeom prst="wedgeRoundRectCallout">
            <a:avLst>
              <a:gd name="adj1" fmla="val 23148"/>
              <a:gd name="adj2" fmla="val -608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“Indicator” – math for “cast bool to int”</a:t>
            </a:r>
          </a:p>
        </p:txBody>
      </p:sp>
    </p:spTree>
    <p:extLst>
      <p:ext uri="{BB962C8B-B14F-4D97-AF65-F5344CB8AC3E}">
        <p14:creationId xmlns:p14="http://schemas.microsoft.com/office/powerpoint/2010/main" val="5884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/>
              <p:nvPr/>
            </p:nvSpPr>
            <p:spPr>
              <a:xfrm>
                <a:off x="1467465" y="1916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Minimum Edit Distance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465" y="1916942"/>
                <a:ext cx="8944896" cy="523220"/>
              </a:xfrm>
              <a:prstGeom prst="rect">
                <a:avLst/>
              </a:prstGeom>
              <a:blipFill>
                <a:blip r:embed="rId2"/>
                <a:stretch>
                  <a:fillRect l="-143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75123F-0F51-474C-A3E9-471C2E0DCE90}"/>
              </a:ext>
            </a:extLst>
          </p:cNvPr>
          <p:cNvSpPr txBox="1"/>
          <p:nvPr/>
        </p:nvSpPr>
        <p:spPr>
          <a:xfrm>
            <a:off x="1283110" y="3027988"/>
            <a:ext cx="894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✅</a:t>
            </a:r>
          </a:p>
        </p:txBody>
      </p:sp>
    </p:spTree>
    <p:extLst>
      <p:ext uri="{BB962C8B-B14F-4D97-AF65-F5344CB8AC3E}">
        <p14:creationId xmlns:p14="http://schemas.microsoft.com/office/powerpoint/2010/main" val="14544973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2751-B317-45BE-BA92-9833D699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9D6D-4840-4AF7-9FAA-82D1D9F8C0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378656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]+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2D array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by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200" dirty="0"/>
              </a:p>
              <a:p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OPT[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9D6D-4840-4AF7-9FAA-82D1D9F8C0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3786569"/>
              </a:xfrm>
              <a:blipFill>
                <a:blip r:embed="rId2"/>
                <a:stretch>
                  <a:fillRect l="-272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103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6436210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6436210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562560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1330295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1330295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680318"/>
              </p:ext>
            </p:extLst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1" y="159618"/>
            <a:ext cx="418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Current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subproblem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edit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between BABY and TAS</a:t>
            </a:r>
          </a:p>
        </p:txBody>
      </p:sp>
    </p:spTree>
    <p:extLst>
      <p:ext uri="{BB962C8B-B14F-4D97-AF65-F5344CB8AC3E}">
        <p14:creationId xmlns:p14="http://schemas.microsoft.com/office/powerpoint/2010/main" val="37169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9008366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9008366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680318"/>
              </p:ext>
            </p:extLst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Delete: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get rid of Y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</p:txBody>
      </p:sp>
    </p:spTree>
    <p:extLst>
      <p:ext uri="{BB962C8B-B14F-4D97-AF65-F5344CB8AC3E}">
        <p14:creationId xmlns:p14="http://schemas.microsoft.com/office/powerpoint/2010/main" val="1128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39337584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39337584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680318"/>
              </p:ext>
            </p:extLst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insert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BABY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36858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36900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36900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680318"/>
              </p:ext>
            </p:extLst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 Y to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33973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36900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36900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680318"/>
              </p:ext>
            </p:extLst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2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539A-4EB4-421C-8B00-A5D91CC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𝑟𝑜𝑐𝑘𝑠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true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and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Recurrences can also be used for outputs of a recursive function (not just their running times!)</a:t>
                </a:r>
              </a:p>
              <a:p>
                <a:pPr marL="0" indent="0">
                  <a:buNone/>
                </a:pPr>
                <a:r>
                  <a:rPr lang="en-US" dirty="0"/>
                  <a:t>This definition is a little more compact than code.</a:t>
                </a:r>
              </a:p>
              <a:p>
                <a:pPr marL="0" indent="0">
                  <a:buNone/>
                </a:pPr>
                <a:r>
                  <a:rPr lang="en-US" dirty="0"/>
                  <a:t>	And you could write a recursive function for a recurrence like this.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  <a:blipFill>
                <a:blip r:embed="rId2"/>
                <a:stretch>
                  <a:fillRect l="-149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3997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29284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29284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5679659" y="3325906"/>
            <a:ext cx="977152" cy="40341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blipFill>
                <a:blip r:embed="rId4"/>
                <a:stretch>
                  <a:fillRect l="-6771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639753" y="3325906"/>
            <a:ext cx="977152" cy="4034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39753" y="2859741"/>
            <a:ext cx="977152" cy="40341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79659" y="2859741"/>
            <a:ext cx="977152" cy="40341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876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29284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29284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20218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1823528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1823528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b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b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  <p:sp>
        <p:nvSpPr>
          <p:cNvPr id="6" name="Rectangular Callout 5"/>
          <p:cNvSpPr/>
          <p:nvPr/>
        </p:nvSpPr>
        <p:spPr>
          <a:xfrm>
            <a:off x="5853953" y="4724400"/>
            <a:ext cx="1631576" cy="582706"/>
          </a:xfrm>
          <a:prstGeom prst="wedgeRectCallout">
            <a:avLst>
              <a:gd name="adj1" fmla="val 11891"/>
              <a:gd name="adj2" fmla="val -7543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Y’s match, so sub is free!</a:t>
            </a:r>
          </a:p>
        </p:txBody>
      </p:sp>
    </p:spTree>
    <p:extLst>
      <p:ext uri="{BB962C8B-B14F-4D97-AF65-F5344CB8AC3E}">
        <p14:creationId xmlns:p14="http://schemas.microsoft.com/office/powerpoint/2010/main" val="267462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6545817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6545817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A68F5-988D-42CB-9954-B4D9F81B1A50}"/>
                  </a:ext>
                </a:extLst>
              </p:cNvPr>
              <p:cNvSpPr txBox="1"/>
              <p:nvPr/>
            </p:nvSpPr>
            <p:spPr>
              <a:xfrm>
                <a:off x="3633811" y="2872099"/>
                <a:ext cx="279629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1+1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𝑑𝑒𝑙𝑒𝑡𝑒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1+1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𝑖𝑛𝑠𝑒𝑟𝑡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𝑠𝑢𝑏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A68F5-988D-42CB-9954-B4D9F81B1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811" y="2872099"/>
                <a:ext cx="2796298" cy="1569660"/>
              </a:xfrm>
              <a:prstGeom prst="rect">
                <a:avLst/>
              </a:prstGeom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6883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6060877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6060877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A68F5-988D-42CB-9954-B4D9F81B1A50}"/>
                  </a:ext>
                </a:extLst>
              </p:cNvPr>
              <p:cNvSpPr txBox="1"/>
              <p:nvPr/>
            </p:nvSpPr>
            <p:spPr>
              <a:xfrm>
                <a:off x="4770086" y="3722022"/>
                <a:ext cx="279629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𝑑𝑒𝑙𝑒𝑡𝑒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𝑖𝑛𝑠𝑒𝑟𝑡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+0(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𝑠𝑢𝑏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A68F5-988D-42CB-9954-B4D9F81B1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086" y="3722022"/>
                <a:ext cx="2796298" cy="1569660"/>
              </a:xfrm>
              <a:prstGeom prst="rect">
                <a:avLst/>
              </a:prstGeom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8116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526070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526070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03804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3961456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3961456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214328" y="979546"/>
            <a:ext cx="662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recover the choices, just like with Baby Yoda.</a:t>
            </a:r>
          </a:p>
        </p:txBody>
      </p:sp>
    </p:spTree>
    <p:extLst>
      <p:ext uri="{BB962C8B-B14F-4D97-AF65-F5344CB8AC3E}">
        <p14:creationId xmlns:p14="http://schemas.microsoft.com/office/powerpoint/2010/main" val="35379430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09277297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09277297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C08947-295C-4471-AD89-FAC41283FB1D}"/>
              </a:ext>
            </a:extLst>
          </p:cNvPr>
          <p:cNvCxnSpPr>
            <a:cxnSpLocks/>
          </p:cNvCxnSpPr>
          <p:nvPr/>
        </p:nvCxnSpPr>
        <p:spPr>
          <a:xfrm flipH="1">
            <a:off x="10058400" y="6444604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52B169-5C5D-4EEB-9A83-56B895CF8843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6034296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B47160-1BDF-4BE9-A042-86E70810E5E0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60640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1413C4-1C83-4EC3-96CB-7F85C310C2AD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5125758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57F33A-0B49-42BC-A76D-1841110219C5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65097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A3E9A0-1551-4EE8-82E3-1FF6C421A44D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4139311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B757E6-AE64-492E-A6EB-D5FDA317155F}"/>
              </a:ext>
            </a:extLst>
          </p:cNvPr>
          <p:cNvCxnSpPr>
            <a:cxnSpLocks/>
          </p:cNvCxnSpPr>
          <p:nvPr/>
        </p:nvCxnSpPr>
        <p:spPr>
          <a:xfrm flipH="1" flipV="1">
            <a:off x="3856342" y="3177808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79031A-8F04-4F94-9D32-D81B07B61950}"/>
              </a:ext>
            </a:extLst>
          </p:cNvPr>
          <p:cNvCxnSpPr>
            <a:cxnSpLocks/>
          </p:cNvCxnSpPr>
          <p:nvPr/>
        </p:nvCxnSpPr>
        <p:spPr>
          <a:xfrm flipH="1" flipV="1">
            <a:off x="4821850" y="3618188"/>
            <a:ext cx="54948" cy="468037"/>
          </a:xfrm>
          <a:prstGeom prst="straightConnector1">
            <a:avLst/>
          </a:prstGeom>
          <a:ln w="38100">
            <a:solidFill>
              <a:schemeClr val="accent3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7948F6B-79C4-4CD4-8627-E22B55C71A0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779955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6F26CF-FBA7-4876-BAD0-8D064D8035A5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3520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38875" y="682161"/>
            <a:ext cx="6629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there are ties, there may be more than one set of choices.</a:t>
            </a:r>
          </a:p>
        </p:txBody>
      </p:sp>
    </p:spTree>
    <p:extLst>
      <p:ext uri="{BB962C8B-B14F-4D97-AF65-F5344CB8AC3E}">
        <p14:creationId xmlns:p14="http://schemas.microsoft.com/office/powerpoint/2010/main" val="18341701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/>
              <p:nvPr/>
            </p:nvSpPr>
            <p:spPr>
              <a:xfrm>
                <a:off x="1467465" y="1916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Minimum Edit Distance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465" y="1916942"/>
                <a:ext cx="8944896" cy="523220"/>
              </a:xfrm>
              <a:prstGeom prst="rect">
                <a:avLst/>
              </a:prstGeom>
              <a:blipFill>
                <a:blip r:embed="rId2"/>
                <a:stretch>
                  <a:fillRect l="-143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75123F-0F51-474C-A3E9-471C2E0DCE90}"/>
              </a:ext>
            </a:extLst>
          </p:cNvPr>
          <p:cNvSpPr txBox="1"/>
          <p:nvPr/>
        </p:nvSpPr>
        <p:spPr>
          <a:xfrm>
            <a:off x="1283110" y="3027988"/>
            <a:ext cx="894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/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Array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5E5EEA4-CB5D-4E0F-BD0A-50439922E1DB}"/>
              </a:ext>
            </a:extLst>
          </p:cNvPr>
          <p:cNvSpPr txBox="1"/>
          <p:nvPr/>
        </p:nvSpPr>
        <p:spPr>
          <a:xfrm>
            <a:off x="1353166" y="5281902"/>
            <a:ext cx="894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Outer loop: increasing rows (starting from 1)</a:t>
            </a:r>
          </a:p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Inner loop: increasing column (starting from 1)</a:t>
            </a:r>
          </a:p>
        </p:txBody>
      </p:sp>
    </p:spTree>
    <p:extLst>
      <p:ext uri="{BB962C8B-B14F-4D97-AF65-F5344CB8AC3E}">
        <p14:creationId xmlns:p14="http://schemas.microsoft.com/office/powerpoint/2010/main" val="142932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B4E0-AD7F-4800-92D2-0B08360D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3E07-D3FD-4BC0-8A4C-102ED8A81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How do we go faster? Don’t recalculate! </a:t>
                </a:r>
                <a:r>
                  <a:rPr lang="en-US" b="1" dirty="0" err="1"/>
                  <a:t>memoize</a:t>
                </a:r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Once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put it in an array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  <a:endParaRPr lang="en-US" dirty="0"/>
              </a:p>
              <a:p>
                <a:r>
                  <a:rPr lang="en-US" dirty="0"/>
                  <a:t>Have some initial value (null?) to mark as uninitialized</a:t>
                </a:r>
              </a:p>
              <a:p>
                <a:r>
                  <a:rPr lang="en-US" dirty="0"/>
                  <a:t>If initialized, return that.</a:t>
                </a:r>
              </a:p>
              <a:p>
                <a:r>
                  <a:rPr lang="en-US" dirty="0"/>
                  <a:t>Otherwise do the algorithm from the last slide. </a:t>
                </a:r>
              </a:p>
              <a:p>
                <a:endParaRPr lang="en-US" dirty="0"/>
              </a:p>
              <a:p>
                <a:r>
                  <a:rPr lang="en-US" dirty="0"/>
                  <a:t>How fast? Now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Why? There are that many spots, each is calculated at most once and looked up at most twice.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3E07-D3FD-4BC0-8A4C-102ED8A81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42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22737575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Where’s the final answer?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the top right. Where Baby Yoda starts.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4477DFC-D98B-4824-97CA-0475DAB1ADA9}"/>
              </a:ext>
            </a:extLst>
          </p:cNvPr>
          <p:cNvSpPr/>
          <p:nvPr/>
        </p:nvSpPr>
        <p:spPr>
          <a:xfrm>
            <a:off x="8819194" y="1497535"/>
            <a:ext cx="870451" cy="500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3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A5F7-95A9-4D05-9CB7-71CEB444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Bottom-up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B4BE-7A49-45A0-BFF9-632E3E6C8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how does that recursion work?</a:t>
            </a:r>
          </a:p>
          <a:p>
            <a:endParaRPr lang="en-US" dirty="0"/>
          </a:p>
          <a:p>
            <a:r>
              <a:rPr lang="en-US" dirty="0"/>
              <a:t>What’s the first entry of the table that we fill?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OPT[0][0]</a:t>
            </a:r>
          </a:p>
          <a:p>
            <a:endParaRPr lang="en-US" dirty="0"/>
          </a:p>
          <a:p>
            <a:r>
              <a:rPr lang="en-US" dirty="0"/>
              <a:t>Why not just start filling in there?</a:t>
            </a:r>
          </a:p>
        </p:txBody>
      </p:sp>
    </p:spTree>
    <p:extLst>
      <p:ext uri="{BB962C8B-B14F-4D97-AF65-F5344CB8AC3E}">
        <p14:creationId xmlns:p14="http://schemas.microsoft.com/office/powerpoint/2010/main" val="37955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4744</TotalTime>
  <Words>5485</Words>
  <Application>Microsoft Office PowerPoint</Application>
  <PresentationFormat>Widescreen</PresentationFormat>
  <Paragraphs>1875</Paragraphs>
  <Slides>68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Dynamic Programming</vt:lpstr>
      <vt:lpstr>Announcements</vt:lpstr>
      <vt:lpstr>Announcements</vt:lpstr>
      <vt:lpstr>Baby Yoda Searching</vt:lpstr>
      <vt:lpstr>A Recursive Function</vt:lpstr>
      <vt:lpstr>Recurrence Form</vt:lpstr>
      <vt:lpstr>Speedup</vt:lpstr>
      <vt:lpstr>Baby Yoda Searching</vt:lpstr>
      <vt:lpstr>Going Bottom-up</vt:lpstr>
      <vt:lpstr>Robustness</vt:lpstr>
      <vt:lpstr>Updating the Problem</vt:lpstr>
      <vt:lpstr>Updating the Problem</vt:lpstr>
      <vt:lpstr>Updating the Problem</vt:lpstr>
      <vt:lpstr>Updating the Problem</vt:lpstr>
      <vt:lpstr>Baby Yoda Searching</vt:lpstr>
      <vt:lpstr>Baby Yoda Searching</vt:lpstr>
      <vt:lpstr>Baby Yoda Searching</vt:lpstr>
      <vt:lpstr>Baby Yoda Searching</vt:lpstr>
      <vt:lpstr>Baby Yoda Searching</vt:lpstr>
      <vt:lpstr>Dynamic Programming Process</vt:lpstr>
      <vt:lpstr>Bells,Whistles, and optimiziation</vt:lpstr>
      <vt:lpstr>Baby Yoda Searching</vt:lpstr>
      <vt:lpstr>Which Way to Go</vt:lpstr>
      <vt:lpstr>Optimizing</vt:lpstr>
      <vt:lpstr>Recurrence Form</vt:lpstr>
      <vt:lpstr>Baby Yoda Searching</vt:lpstr>
      <vt:lpstr>More Problems</vt:lpstr>
      <vt:lpstr>Maximum Contiguous Subarray Sum</vt:lpstr>
      <vt:lpstr>Dynamic Programming Process</vt:lpstr>
      <vt:lpstr>Maximum Contiguous Subarray Sum</vt:lpstr>
      <vt:lpstr>Trying to Recurse</vt:lpstr>
      <vt:lpstr>What do we need for recursion?</vt:lpstr>
      <vt:lpstr>Two Values</vt:lpstr>
      <vt:lpstr>Recurrences</vt:lpstr>
      <vt:lpstr>Example</vt:lpstr>
      <vt:lpstr>Example</vt:lpstr>
      <vt:lpstr>Example</vt:lpstr>
      <vt:lpstr>Pseudocode</vt:lpstr>
      <vt:lpstr>Recursive Thinking In General</vt:lpstr>
      <vt:lpstr>Recursive Thinking In General</vt:lpstr>
      <vt:lpstr>Recursive Thinking In General</vt:lpstr>
      <vt:lpstr>Longest Increasing Subsequence</vt:lpstr>
      <vt:lpstr>A Real-World Problem</vt:lpstr>
      <vt:lpstr>Edit Distance</vt:lpstr>
      <vt:lpstr>Edit Distance</vt:lpstr>
      <vt:lpstr>Example</vt:lpstr>
      <vt:lpstr>Is there a greedy algorithm?</vt:lpstr>
      <vt:lpstr>Finding a recurrence</vt:lpstr>
      <vt:lpstr>The recurrence</vt:lpstr>
      <vt:lpstr>The recurrence</vt:lpstr>
      <vt:lpstr>The recurrence</vt:lpstr>
      <vt:lpstr>Dynamic Programming Process</vt:lpstr>
      <vt:lpstr>Memoization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Dynamic Programming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59</cp:revision>
  <cp:lastPrinted>2023-01-30T21:13:56Z</cp:lastPrinted>
  <dcterms:created xsi:type="dcterms:W3CDTF">2021-01-29T22:48:48Z</dcterms:created>
  <dcterms:modified xsi:type="dcterms:W3CDTF">2023-01-30T21:14:37Z</dcterms:modified>
</cp:coreProperties>
</file>