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8" r:id="rId19"/>
    <p:sldId id="287" r:id="rId20"/>
    <p:sldId id="277" r:id="rId21"/>
    <p:sldId id="289" r:id="rId22"/>
    <p:sldId id="278" r:id="rId23"/>
    <p:sldId id="276" r:id="rId24"/>
    <p:sldId id="275" r:id="rId25"/>
    <p:sldId id="279" r:id="rId26"/>
    <p:sldId id="280" r:id="rId27"/>
    <p:sldId id="281" r:id="rId28"/>
    <p:sldId id="262" r:id="rId29"/>
    <p:sldId id="283" r:id="rId30"/>
    <p:sldId id="282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48" d="100"/>
          <a:sy n="148" d="100"/>
        </p:scale>
        <p:origin x="70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3690B32-BB7C-48C0-B381-3CEBFDED787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17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7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05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39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25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0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1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86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3690B32-BB7C-48C0-B381-3CEBFDED787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Divide &amp; Conquer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Winter 2023</a:t>
            </a:r>
          </a:p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162567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//Filling In The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don’t want to sort! We could have done that right from the start.</a:t>
                </a:r>
              </a:p>
              <a:p>
                <a:endParaRPr lang="en-US" dirty="0"/>
              </a:p>
              <a:p>
                <a:r>
                  <a:rPr lang="en-US" dirty="0"/>
                  <a:t>But, wait, does “find the element that would be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sorted order without doing the sorting” sound familiar?</a:t>
                </a:r>
              </a:p>
              <a:p>
                <a:endParaRPr lang="en-US" dirty="0"/>
              </a:p>
              <a:p>
                <a:r>
                  <a:rPr lang="en-US" dirty="0"/>
                  <a:t>If we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that’s another way of saying find the median! </a:t>
                </a:r>
              </a:p>
              <a:p>
                <a:r>
                  <a:rPr lang="en-US" dirty="0"/>
                  <a:t>This </a:t>
                </a:r>
                <a:r>
                  <a:rPr lang="en-US" b="1" i="1" dirty="0"/>
                  <a:t>is </a:t>
                </a:r>
                <a:r>
                  <a:rPr lang="en-US" dirty="0"/>
                  <a:t>a recursive call! Or at least it could be, if we just rephrase our problem a bit, and make the index a parameter…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12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An unsorted array and an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Output: </a:t>
                </a:r>
                <a:r>
                  <a:rPr lang="en-US" dirty="0"/>
                  <a:t>The element that would be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sorted version of A.</a:t>
                </a:r>
              </a:p>
              <a:p>
                <a:endParaRPr lang="en-US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to get the median. </a:t>
                </a:r>
              </a:p>
              <a:p>
                <a:endParaRPr lang="en-US" dirty="0"/>
              </a:p>
              <a:p>
                <a:r>
                  <a:rPr lang="en-US" dirty="0"/>
                  <a:t>Make sure you’re able to say in English exactly what you’re relying on a recursive call to give you:</a:t>
                </a:r>
              </a:p>
              <a:p>
                <a:r>
                  <a:rPr lang="en-US" dirty="0" err="1"/>
                  <a:t>QuickSelect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returns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smallest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(i.e. the one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27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</a:t>
            </a:r>
            <a:r>
              <a:rPr lang="en-US" sz="24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//TODO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//return element k of SORTED version of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//return element k-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SORTED version of B</a:t>
            </a:r>
          </a:p>
        </p:txBody>
      </p:sp>
    </p:spTree>
    <p:extLst>
      <p:ext uri="{BB962C8B-B14F-4D97-AF65-F5344CB8AC3E}">
        <p14:creationId xmlns:p14="http://schemas.microsoft.com/office/powerpoint/2010/main" val="157811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//TODO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(B, k-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813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to a good running time is now the same as quicksort – find a good pivot quickly!</a:t>
            </a:r>
          </a:p>
          <a:p>
            <a:r>
              <a:rPr lang="en-US" dirty="0"/>
              <a:t>What’s good? Near the middle.</a:t>
            </a:r>
          </a:p>
          <a:p>
            <a:pPr lvl="1"/>
            <a:r>
              <a:rPr lang="en-US" dirty="0"/>
              <a:t>Even if our desired index is not near the middle. Goal is to guarantee a decrease in problem size.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6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median-of-three?</a:t>
            </a:r>
          </a:p>
          <a:p>
            <a:r>
              <a:rPr lang="en-US" dirty="0"/>
              <a:t>It’s a common heuristic for pivot finding for quicksort.</a:t>
            </a:r>
          </a:p>
          <a:p>
            <a:r>
              <a:rPr lang="en-US" dirty="0"/>
              <a:t>Take the median of three arbitrary elements (usually first, last, midpoint).</a:t>
            </a:r>
          </a:p>
          <a:p>
            <a:pPr lvl="1"/>
            <a:r>
              <a:rPr lang="en-US" dirty="0"/>
              <a:t>Guaranteed not to be the absolute worst pivot.</a:t>
            </a:r>
          </a:p>
          <a:p>
            <a:endParaRPr lang="en-US" dirty="0"/>
          </a:p>
          <a:p>
            <a:r>
              <a:rPr lang="en-US" dirty="0"/>
              <a:t>Let’s take that idea a lot further…</a:t>
            </a:r>
          </a:p>
        </p:txBody>
      </p:sp>
    </p:spTree>
    <p:extLst>
      <p:ext uri="{BB962C8B-B14F-4D97-AF65-F5344CB8AC3E}">
        <p14:creationId xmlns:p14="http://schemas.microsoft.com/office/powerpoint/2010/main" val="53080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 still find the median of 5 elements in constant time. (5 is a constant). </a:t>
                </a:r>
              </a:p>
              <a:p>
                <a:r>
                  <a:rPr lang="en-US" dirty="0"/>
                  <a:t>Don’t just find the median of 5 elements and make that a pivot</a:t>
                </a:r>
              </a:p>
              <a:p>
                <a:r>
                  <a:rPr lang="en-US" dirty="0"/>
                  <a:t>…split the array into groups of 5 and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 candidate pivots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67070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070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070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7070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7070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1999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1999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1999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31999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31999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96928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6928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96928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96928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96928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61857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61857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1857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61857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61857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26786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26786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26786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26786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26786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91715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91715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991715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91715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91715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56644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656644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56644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656644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656644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321573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21573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21573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21573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21573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986502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86502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986502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986502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986502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651431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51431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51431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51431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651431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16360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316360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16360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316360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316360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981289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981289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981289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981289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981289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646218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646218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646218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646218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646218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9311147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311147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9311147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9311147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311147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976076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976076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9976076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9976076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9976076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0641005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0641005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641005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0641005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0641005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26300" y="5060698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17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26300" y="5495152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26300" y="5941239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5239" y="6396402"/>
            <a:ext cx="50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101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210"/>
              </p:ext>
            </p:extLst>
          </p:nvPr>
        </p:nvGraphicFramePr>
        <p:xfrm>
          <a:off x="575239" y="3886609"/>
          <a:ext cx="10607310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5822">
                  <a:extLst>
                    <a:ext uri="{9D8B030D-6E8A-4147-A177-3AD203B41FA5}">
                      <a16:colId xmlns:a16="http://schemas.microsoft.com/office/drawing/2014/main" val="2770482931"/>
                    </a:ext>
                  </a:extLst>
                </a:gridCol>
                <a:gridCol w="378573">
                  <a:extLst>
                    <a:ext uri="{9D8B030D-6E8A-4147-A177-3AD203B41FA5}">
                      <a16:colId xmlns:a16="http://schemas.microsoft.com/office/drawing/2014/main" val="3234290948"/>
                    </a:ext>
                  </a:extLst>
                </a:gridCol>
                <a:gridCol w="401871">
                  <a:extLst>
                    <a:ext uri="{9D8B030D-6E8A-4147-A177-3AD203B41FA5}">
                      <a16:colId xmlns:a16="http://schemas.microsoft.com/office/drawing/2014/main" val="735009901"/>
                    </a:ext>
                  </a:extLst>
                </a:gridCol>
                <a:gridCol w="393339">
                  <a:extLst>
                    <a:ext uri="{9D8B030D-6E8A-4147-A177-3AD203B41FA5}">
                      <a16:colId xmlns:a16="http://schemas.microsoft.com/office/drawing/2014/main" val="458780283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2637841627"/>
                    </a:ext>
                  </a:extLst>
                </a:gridCol>
                <a:gridCol w="419275">
                  <a:extLst>
                    <a:ext uri="{9D8B030D-6E8A-4147-A177-3AD203B41FA5}">
                      <a16:colId xmlns:a16="http://schemas.microsoft.com/office/drawing/2014/main" val="1248937164"/>
                    </a:ext>
                  </a:extLst>
                </a:gridCol>
                <a:gridCol w="306462">
                  <a:extLst>
                    <a:ext uri="{9D8B030D-6E8A-4147-A177-3AD203B41FA5}">
                      <a16:colId xmlns:a16="http://schemas.microsoft.com/office/drawing/2014/main" val="903225774"/>
                    </a:ext>
                  </a:extLst>
                </a:gridCol>
                <a:gridCol w="418522">
                  <a:extLst>
                    <a:ext uri="{9D8B030D-6E8A-4147-A177-3AD203B41FA5}">
                      <a16:colId xmlns:a16="http://schemas.microsoft.com/office/drawing/2014/main" val="1693123666"/>
                    </a:ext>
                  </a:extLst>
                </a:gridCol>
                <a:gridCol w="381615">
                  <a:extLst>
                    <a:ext uri="{9D8B030D-6E8A-4147-A177-3AD203B41FA5}">
                      <a16:colId xmlns:a16="http://schemas.microsoft.com/office/drawing/2014/main" val="2236594346"/>
                    </a:ext>
                  </a:extLst>
                </a:gridCol>
                <a:gridCol w="405891">
                  <a:extLst>
                    <a:ext uri="{9D8B030D-6E8A-4147-A177-3AD203B41FA5}">
                      <a16:colId xmlns:a16="http://schemas.microsoft.com/office/drawing/2014/main" val="3024792050"/>
                    </a:ext>
                  </a:extLst>
                </a:gridCol>
                <a:gridCol w="339607">
                  <a:extLst>
                    <a:ext uri="{9D8B030D-6E8A-4147-A177-3AD203B41FA5}">
                      <a16:colId xmlns:a16="http://schemas.microsoft.com/office/drawing/2014/main" val="4111917484"/>
                    </a:ext>
                  </a:extLst>
                </a:gridCol>
                <a:gridCol w="279562">
                  <a:extLst>
                    <a:ext uri="{9D8B030D-6E8A-4147-A177-3AD203B41FA5}">
                      <a16:colId xmlns:a16="http://schemas.microsoft.com/office/drawing/2014/main" val="5145311"/>
                    </a:ext>
                  </a:extLst>
                </a:gridCol>
                <a:gridCol w="279562">
                  <a:extLst>
                    <a:ext uri="{9D8B030D-6E8A-4147-A177-3AD203B41FA5}">
                      <a16:colId xmlns:a16="http://schemas.microsoft.com/office/drawing/2014/main" val="1659334711"/>
                    </a:ext>
                  </a:extLst>
                </a:gridCol>
                <a:gridCol w="285386">
                  <a:extLst>
                    <a:ext uri="{9D8B030D-6E8A-4147-A177-3AD203B41FA5}">
                      <a16:colId xmlns:a16="http://schemas.microsoft.com/office/drawing/2014/main" val="2529265511"/>
                    </a:ext>
                  </a:extLst>
                </a:gridCol>
                <a:gridCol w="267913">
                  <a:extLst>
                    <a:ext uri="{9D8B030D-6E8A-4147-A177-3AD203B41FA5}">
                      <a16:colId xmlns:a16="http://schemas.microsoft.com/office/drawing/2014/main" val="2660045699"/>
                    </a:ext>
                  </a:extLst>
                </a:gridCol>
                <a:gridCol w="331980">
                  <a:extLst>
                    <a:ext uri="{9D8B030D-6E8A-4147-A177-3AD203B41FA5}">
                      <a16:colId xmlns:a16="http://schemas.microsoft.com/office/drawing/2014/main" val="812341467"/>
                    </a:ext>
                  </a:extLst>
                </a:gridCol>
                <a:gridCol w="255138">
                  <a:extLst>
                    <a:ext uri="{9D8B030D-6E8A-4147-A177-3AD203B41FA5}">
                      <a16:colId xmlns:a16="http://schemas.microsoft.com/office/drawing/2014/main" val="2829358032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517546334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1178461193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1588975071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2150047548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2842173324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454412783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456409028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1901179497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4086802186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3955151709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2279189048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1199843730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4271051842"/>
                    </a:ext>
                  </a:extLst>
                </a:gridCol>
              </a:tblGrid>
              <a:tr h="295169"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99875"/>
                  </a:ext>
                </a:extLst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122308" y="3576061"/>
            <a:ext cx="202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array starts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279581" y="5085656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284147" y="5507803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79581" y="5943163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23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289484" y="6396402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98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22307" y="4295608"/>
            <a:ext cx="294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 medians are candidates</a:t>
            </a:r>
          </a:p>
        </p:txBody>
      </p:sp>
    </p:spTree>
    <p:extLst>
      <p:ext uri="{BB962C8B-B14F-4D97-AF65-F5344CB8AC3E}">
        <p14:creationId xmlns:p14="http://schemas.microsoft.com/office/powerpoint/2010/main" val="2104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Which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 candidates do you want?</a:t>
                </a:r>
              </a:p>
              <a:p>
                <a:endParaRPr lang="en-US" dirty="0"/>
              </a:p>
              <a:p>
                <a:r>
                  <a:rPr lang="en-US" dirty="0"/>
                  <a:t>How do we find the median of an array? </a:t>
                </a:r>
              </a:p>
              <a:p>
                <a:pPr lvl="1"/>
                <a:r>
                  <a:rPr lang="en-US" dirty="0" err="1"/>
                  <a:t>QuickSelect</a:t>
                </a:r>
                <a:r>
                  <a:rPr lang="en-US" dirty="0"/>
                  <a:t>! Another recursive call!</a:t>
                </a:r>
              </a:p>
              <a:p>
                <a:r>
                  <a:rPr lang="en-US" dirty="0"/>
                  <a:t>Is it the true median of the whole array? </a:t>
                </a:r>
              </a:p>
              <a:p>
                <a:pPr lvl="1"/>
                <a:r>
                  <a:rPr lang="en-US" dirty="0"/>
                  <a:t>Not necessarily. But it’s a good pivot, we’ll see how good in a second.</a:t>
                </a:r>
              </a:p>
              <a:p>
                <a:r>
                  <a:rPr lang="en-US" dirty="0"/>
                  <a:t>Let’s see the pseudocode again…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8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31601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PivotFinder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(A[])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Divide A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/5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groups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Find the median of each group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Let M contain each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/5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medians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return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(M, n/10)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//median of M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31601" cy="4845504"/>
              </a:xfrm>
              <a:blipFill>
                <a:blip r:embed="rId2"/>
                <a:stretch>
                  <a:fillRect l="-1226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289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PivotFinder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(B, k-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Left Brace 5"/>
          <p:cNvSpPr/>
          <p:nvPr/>
        </p:nvSpPr>
        <p:spPr>
          <a:xfrm rot="10800000">
            <a:off x="4936065" y="1871133"/>
            <a:ext cx="237066" cy="397933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a recursive call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blipFill>
                <a:blip r:embed="rId3"/>
                <a:stretch>
                  <a:fillRect l="-167" t="-10390" b="-27273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12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classic Divide &amp; Conquer Algorithm</a:t>
            </a:r>
          </a:p>
        </p:txBody>
      </p:sp>
    </p:spTree>
    <p:extLst>
      <p:ext uri="{BB962C8B-B14F-4D97-AF65-F5344CB8AC3E}">
        <p14:creationId xmlns:p14="http://schemas.microsoft.com/office/powerpoint/2010/main" val="148661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Our Pivot?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elements smaller than the pivot can you find?</a:t>
            </a:r>
          </a:p>
          <a:p>
            <a:r>
              <a:rPr lang="en-US" dirty="0"/>
              <a:t>Imagine we lay out the grid with medians increasing left to right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0284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0284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0284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20284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20284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1999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1999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1999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31999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31999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96928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6928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96928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96928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96928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61857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61857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1857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61857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61857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2693" y="3056497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2693" y="349428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2693" y="3916430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2693" y="436199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2693" y="480921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91715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91715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991715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91715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91715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56644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656644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56644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656644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656644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321573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21573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21573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21573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21573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986502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86502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986502" y="3896358"/>
            <a:ext cx="304216" cy="2835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86502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986502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651431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51431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51431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51431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651431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16360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316360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16360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316360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316360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981289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981289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981289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981289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981289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646218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646218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646218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646218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646218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9311147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311147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9311147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9311147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311147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976076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976076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9976076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9976076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9976076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0641005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0641005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641005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0641005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0641005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3279514" y="3449253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17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79514" y="3883707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79514" y="4329794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228453" y="4784957"/>
            <a:ext cx="50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279581" y="3474211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284147" y="3896358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279581" y="4331718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289484" y="4784957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98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1305934" y="303006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1305934" y="3467852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1305934" y="3889999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1305934" y="4335564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1305934" y="4782782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65936" y="2954731"/>
            <a:ext cx="6004754" cy="1304621"/>
          </a:xfrm>
          <a:prstGeom prst="rect">
            <a:avLst/>
          </a:prstGeom>
          <a:solidFill>
            <a:schemeClr val="accent6">
              <a:alpha val="63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463667" y="2571348"/>
            <a:ext cx="391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less than or equal to the pivot</a:t>
            </a:r>
          </a:p>
        </p:txBody>
      </p:sp>
      <p:sp>
        <p:nvSpPr>
          <p:cNvPr id="99" name="Right Brace 98"/>
          <p:cNvSpPr/>
          <p:nvPr/>
        </p:nvSpPr>
        <p:spPr>
          <a:xfrm rot="5400000">
            <a:off x="3234519" y="2398362"/>
            <a:ext cx="467587" cy="6072821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243427" y="5696404"/>
                <a:ext cx="2890275" cy="46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columns (half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427" y="5696404"/>
                <a:ext cx="2890275" cy="463204"/>
              </a:xfrm>
              <a:prstGeom prst="rect">
                <a:avLst/>
              </a:prstGeom>
              <a:blipFill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9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Our Pivot?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elements smaller than the pivot can you find?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groups, each with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elements less than the pivot.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many elements bigger? </a:t>
                </a:r>
              </a:p>
              <a:p>
                <a:pPr lvl="1"/>
                <a:r>
                  <a:rPr lang="en-US" dirty="0"/>
                  <a:t>Same analysis: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how big is that last recursive call?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what’s the size of the recursive call inside pivot selection?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576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running time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dirty="0"/>
                  <a:t> on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Non-recursive work?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161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PivotFinder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(A[0..n-1]) //assume n a multiple of 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n/5-1)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Find median of A[5i], A[5i+1],…,A[5i+4]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Add median to C[]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/10)</a:t>
            </a:r>
          </a:p>
        </p:txBody>
      </p:sp>
      <p:sp>
        <p:nvSpPr>
          <p:cNvPr id="4" name="Left Brace 3"/>
          <p:cNvSpPr/>
          <p:nvPr/>
        </p:nvSpPr>
        <p:spPr>
          <a:xfrm>
            <a:off x="1210733" y="1921933"/>
            <a:ext cx="287867" cy="11176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905" y="2249900"/>
                <a:ext cx="567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5" y="2249900"/>
                <a:ext cx="567266" cy="461665"/>
              </a:xfrm>
              <a:prstGeom prst="rect">
                <a:avLst/>
              </a:prstGeom>
              <a:blipFill>
                <a:blip r:embed="rId2"/>
                <a:stretch>
                  <a:fillRect l="-3226" r="-548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88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PivotFinder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(B, k-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Left Brace 3"/>
          <p:cNvSpPr/>
          <p:nvPr/>
        </p:nvSpPr>
        <p:spPr>
          <a:xfrm>
            <a:off x="1210733" y="2269066"/>
            <a:ext cx="287867" cy="2074334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7439" y="3075400"/>
                <a:ext cx="56726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39" y="3075400"/>
                <a:ext cx="567266" cy="461665"/>
              </a:xfrm>
              <a:prstGeom prst="rect">
                <a:avLst/>
              </a:prstGeom>
              <a:blipFill>
                <a:blip r:embed="rId2"/>
                <a:stretch>
                  <a:fillRect l="-2151" r="-55914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10800000">
            <a:off x="4936065" y="1871133"/>
            <a:ext cx="237066" cy="397933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a recursive call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blipFill>
                <a:blip r:embed="rId3"/>
                <a:stretch>
                  <a:fillRect l="-167" t="-10390" b="-27273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351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running time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dirty="0"/>
                  <a:t> on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Non-recursive work?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&lt;100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???+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31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running time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dirty="0"/>
                  <a:t> on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Non-recursive work?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&lt;100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290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So…what’s the closed form? Remember we need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 section solutions have a proof, for today, some intuition…</a:t>
                </a:r>
              </a:p>
              <a:p>
                <a:r>
                  <a:rPr lang="en-US" dirty="0"/>
                  <a:t>1. The total combined instance sizes add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. A constant factor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Two recursive calls of combined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 is no worse than one call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, as long as the function is concave or linear.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830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Wow! That was an unexpected algorithm.</a:t>
                </a:r>
              </a:p>
              <a:p>
                <a:r>
                  <a:rPr lang="en-US" dirty="0"/>
                  <a:t>You can implement quicksort with guaranteed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time!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dirty="0" err="1"/>
                  <a:t>QuickSelect</a:t>
                </a:r>
                <a:r>
                  <a:rPr lang="en-US" dirty="0"/>
                  <a:t> to find the pivot.</a:t>
                </a:r>
              </a:p>
              <a:p>
                <a:pPr lvl="1"/>
                <a:r>
                  <a:rPr lang="en-US" dirty="0"/>
                  <a:t>Don’t actually do this though. Median-of-3 or a uniformly random pivot are better in practice.</a:t>
                </a:r>
              </a:p>
              <a:p>
                <a:pPr lvl="1"/>
                <a:r>
                  <a:rPr lang="en-US" sz="2800" dirty="0"/>
                  <a:t>Generalizing a problem can make it easier to solve</a:t>
                </a:r>
              </a:p>
              <a:p>
                <a:pPr lvl="1"/>
                <a:r>
                  <a:rPr lang="en-US" dirty="0"/>
                  <a:t>Instead of just the median, finding a general index is recursive.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997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Detailed Analysis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You’re not responsible for this.</a:t>
            </a:r>
          </a:p>
        </p:txBody>
      </p:sp>
    </p:spTree>
    <p:extLst>
      <p:ext uri="{BB962C8B-B14F-4D97-AF65-F5344CB8AC3E}">
        <p14:creationId xmlns:p14="http://schemas.microsoft.com/office/powerpoint/2010/main" val="373683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Time 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Today’s algorithm is </a:t>
            </a:r>
            <a:r>
              <a:rPr lang="en-US" b="1" i="1" dirty="0"/>
              <a:t>not </a:t>
            </a:r>
            <a:r>
              <a:rPr lang="en-US" dirty="0"/>
              <a:t>practical. You will never use it in practice.</a:t>
            </a:r>
          </a:p>
          <a:p>
            <a:r>
              <a:rPr lang="en-US" b="1" i="1" dirty="0"/>
              <a:t>But </a:t>
            </a:r>
            <a:r>
              <a:rPr lang="en-US" dirty="0"/>
              <a:t>it is beautiful. </a:t>
            </a:r>
          </a:p>
          <a:p>
            <a:r>
              <a:rPr lang="en-US" dirty="0"/>
              <a:t>It shows the extent of what one can do with D&amp;C</a:t>
            </a:r>
          </a:p>
          <a:p>
            <a:r>
              <a:rPr lang="en-US" dirty="0"/>
              <a:t>And it is interesting for theoretical reasons.</a:t>
            </a:r>
          </a:p>
          <a:p>
            <a:endParaRPr lang="en-US" dirty="0"/>
          </a:p>
          <a:p>
            <a:r>
              <a:rPr lang="en-US" dirty="0"/>
              <a:t>Caveats for pseudocode/proofs today</a:t>
            </a:r>
          </a:p>
          <a:p>
            <a:r>
              <a:rPr lang="en-US" dirty="0"/>
              <a:t>We’re assuming all elements are distinct (makes code a bit cleaner)</a:t>
            </a:r>
          </a:p>
          <a:p>
            <a:r>
              <a:rPr lang="en-US" dirty="0"/>
              <a:t>There are about a million spots where you need to worry about ceilings/floors, off-by-ones, what to do if the number of elements isn’t exactly a multiple of something, etc. </a:t>
            </a:r>
          </a:p>
          <a:p>
            <a:r>
              <a:rPr lang="en-US" dirty="0"/>
              <a:t>You can work them all out on your own. I’m skipping them for this lecture…you’ll never actually implement this code anyway…</a:t>
            </a:r>
          </a:p>
        </p:txBody>
      </p:sp>
    </p:spTree>
    <p:extLst>
      <p:ext uri="{BB962C8B-B14F-4D97-AF65-F5344CB8AC3E}">
        <p14:creationId xmlns:p14="http://schemas.microsoft.com/office/powerpoint/2010/main" val="1319403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43000"/>
                <a:ext cx="11187258" cy="51663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200" dirty="0"/>
                  <a:t>Let’s solve this other recurrence for intuition: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200" b="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𝑐𝑛</m:t>
                        </m:r>
                      </m:e>
                    </m:nary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 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10/9</m:t>
                            </m:r>
                          </m:sub>
                        </m:sSub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10/9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43000"/>
                <a:ext cx="11187258" cy="5166361"/>
              </a:xfrm>
              <a:blipFill>
                <a:blip r:embed="rId2"/>
                <a:stretch>
                  <a:fillRect l="-163" t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20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groups of 5?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an odd number, so there’s a “real” median.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is too small.</a:t>
                </a:r>
              </a:p>
              <a:p>
                <a:r>
                  <a:rPr lang="en-US" dirty="0"/>
                  <a:t>The pivot-selection recursive call becomes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main recursive call becomes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the “combined recursion size” is still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That’s too big! We’ve “rearranged” work, not shrunk it.</a:t>
                </a:r>
              </a:p>
              <a:p>
                <a:r>
                  <a:rPr lang="en-US" dirty="0"/>
                  <a:t>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worse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: </a:t>
                </a:r>
              </a:p>
              <a:p>
                <a:r>
                  <a:rPr lang="en-US" dirty="0"/>
                  <a:t>Intuitively, the median-finding is a “quadratic” brute force, while the recursive part is linear. Want recursion to do as much work as possible.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707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pivot aimed at the median?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Why not “aim for” the spot you’re really interested in?</a:t>
                </a:r>
              </a:p>
              <a:p>
                <a:r>
                  <a:rPr lang="en-US" dirty="0"/>
                  <a:t>So if you’re looking for spot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have the pivot finder be searching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Spot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a group of </a:t>
                </a:r>
                <a:r>
                  <a:rPr lang="en-US" b="1" i="1" dirty="0"/>
                  <a:t>medians </a:t>
                </a:r>
                <a:r>
                  <a:rPr lang="en-US" dirty="0"/>
                  <a:t>is not necessarily extremely close to spot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i="1" dirty="0"/>
                  <a:t>. </a:t>
                </a:r>
                <a:r>
                  <a:rPr lang="en-US" dirty="0"/>
                  <a:t>Would have to change the brute force calculation as well.</a:t>
                </a:r>
              </a:p>
              <a:p>
                <a:r>
                  <a:rPr lang="en-US" dirty="0"/>
                  <a:t>Our pivot will always be an approximation. Need to make sure if we miss to the “small side” we’re still removing a substantial portion of the array. </a:t>
                </a:r>
              </a:p>
              <a:p>
                <a:r>
                  <a:rPr lang="en-US" dirty="0"/>
                  <a:t>That might be possible, but harder to write and analyze. And it can only help in constant factors, for an algorithm you aren’t going to implement!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531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Can’t do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section handout has a proof that you can’t find the median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Intuition: In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time, you can’t even look at every element. And if you don’t look at all the elements, you might not have seen the median itself!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97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Median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Input: </a:t>
            </a:r>
            <a:r>
              <a:rPr lang="en-US" dirty="0"/>
              <a:t>An unsorted array</a:t>
            </a:r>
          </a:p>
          <a:p>
            <a:r>
              <a:rPr lang="en-US" b="1" dirty="0"/>
              <a:t>Output: </a:t>
            </a:r>
            <a:r>
              <a:rPr lang="en-US" dirty="0"/>
              <a:t>the median element of the array.</a:t>
            </a:r>
          </a:p>
          <a:p>
            <a:endParaRPr lang="en-US" dirty="0"/>
          </a:p>
          <a:p>
            <a:r>
              <a:rPr lang="en-US" b="1" dirty="0"/>
              <a:t>Baseline</a:t>
            </a:r>
            <a:r>
              <a:rPr lang="en-US" dirty="0"/>
              <a:t>: </a:t>
            </a:r>
          </a:p>
          <a:p>
            <a:r>
              <a:rPr lang="en-US" dirty="0"/>
              <a:t>What’s the first algorithm you think of? 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14307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Median Finding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An unsorted array</a:t>
                </a:r>
              </a:p>
              <a:p>
                <a:r>
                  <a:rPr lang="en-US" b="1" dirty="0"/>
                  <a:t>Output: </a:t>
                </a:r>
                <a:r>
                  <a:rPr lang="en-US" dirty="0"/>
                  <a:t>the median element of the array.</a:t>
                </a:r>
              </a:p>
              <a:p>
                <a:endParaRPr lang="en-US" dirty="0"/>
              </a:p>
              <a:p>
                <a:r>
                  <a:rPr lang="en-US" b="1" dirty="0"/>
                  <a:t>Baseline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What’s the first algorithm you think of? What’s the running time?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Sort the array, return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running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09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idea behind quicksort.</a:t>
            </a:r>
          </a:p>
          <a:p>
            <a:endParaRPr lang="en-US" dirty="0"/>
          </a:p>
          <a:p>
            <a:r>
              <a:rPr lang="en-US" dirty="0"/>
              <a:t>Pick an element that you </a:t>
            </a:r>
            <a:r>
              <a:rPr lang="en-US" b="1" i="1" dirty="0"/>
              <a:t>hope </a:t>
            </a:r>
            <a:r>
              <a:rPr lang="en-US" dirty="0"/>
              <a:t>is near the median (“the pivot”).</a:t>
            </a:r>
          </a:p>
          <a:p>
            <a:r>
              <a:rPr lang="en-US" dirty="0"/>
              <a:t>Put everything smaller in one array, everything bigger in the other.</a:t>
            </a:r>
          </a:p>
          <a:p>
            <a:pPr lvl="1"/>
            <a:r>
              <a:rPr lang="en-US" dirty="0"/>
              <a:t>In the sorted array, the pivot goes between the “smaller” array and the “bigger” array.</a:t>
            </a:r>
          </a:p>
          <a:p>
            <a:r>
              <a:rPr lang="en-US" dirty="0"/>
              <a:t>Make recursive calls on each array and stick the arrays together.</a:t>
            </a:r>
          </a:p>
          <a:p>
            <a:endParaRPr lang="en-US" dirty="0"/>
          </a:p>
          <a:p>
            <a:r>
              <a:rPr lang="en-US" dirty="0"/>
              <a:t>We can adapt the idea to </a:t>
            </a:r>
            <a:r>
              <a:rPr lang="en-US" b="1" i="1" dirty="0"/>
              <a:t>just </a:t>
            </a:r>
            <a:r>
              <a:rPr lang="en-US" dirty="0"/>
              <a:t>find the median: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5670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MedianFind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TODO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n/2) return A[p] 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//A[p] is median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n/2)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…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//TODO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what goes here?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…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//TODO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what goes here?</a:t>
            </a:r>
          </a:p>
        </p:txBody>
      </p:sp>
    </p:spTree>
    <p:extLst>
      <p:ext uri="{BB962C8B-B14F-4D97-AF65-F5344CB8AC3E}">
        <p14:creationId xmlns:p14="http://schemas.microsoft.com/office/powerpoint/2010/main" val="20283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726455"/>
              </p:ext>
            </p:extLst>
          </p:nvPr>
        </p:nvGraphicFramePr>
        <p:xfrm>
          <a:off x="574675" y="1463675"/>
          <a:ext cx="1118711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60641712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99963967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71834774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51268100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5956653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664287854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14659978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30472842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321246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071111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2133600"/>
                <a:ext cx="32770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median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33600"/>
                <a:ext cx="3277094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3467" y="2895600"/>
                <a:ext cx="264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Pivot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2895600"/>
                <a:ext cx="2641600" cy="523220"/>
              </a:xfrm>
              <a:prstGeom prst="rect">
                <a:avLst/>
              </a:prstGeom>
              <a:blipFill>
                <a:blip r:embed="rId3"/>
                <a:stretch>
                  <a:fillRect l="-485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3467" y="4220462"/>
                <a:ext cx="264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Pivot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4220462"/>
                <a:ext cx="2641600" cy="523220"/>
              </a:xfrm>
              <a:prstGeom prst="rect">
                <a:avLst/>
              </a:prstGeom>
              <a:blipFill>
                <a:blip r:embed="rId4"/>
                <a:stretch>
                  <a:fillRect l="-485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3467" y="5376333"/>
                <a:ext cx="264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Pivot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5376333"/>
                <a:ext cx="2641600" cy="523220"/>
              </a:xfrm>
              <a:prstGeom prst="rect">
                <a:avLst/>
              </a:prstGeom>
              <a:blipFill>
                <a:blip r:embed="rId5"/>
                <a:stretch>
                  <a:fillRect l="-485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488653"/>
              </p:ext>
            </p:extLst>
          </p:nvPr>
        </p:nvGraphicFramePr>
        <p:xfrm>
          <a:off x="643467" y="3434646"/>
          <a:ext cx="508505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60641712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99963967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71834774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512681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586851"/>
              </p:ext>
            </p:extLst>
          </p:nvPr>
        </p:nvGraphicFramePr>
        <p:xfrm>
          <a:off x="6676735" y="3429000"/>
          <a:ext cx="508505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60641712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99963967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71834774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512681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777144"/>
              </p:ext>
            </p:extLst>
          </p:nvPr>
        </p:nvGraphicFramePr>
        <p:xfrm>
          <a:off x="5694121" y="3429000"/>
          <a:ext cx="101701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953290"/>
              </p:ext>
            </p:extLst>
          </p:nvPr>
        </p:nvGraphicFramePr>
        <p:xfrm>
          <a:off x="643467" y="4800927"/>
          <a:ext cx="305103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60641712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99963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075926"/>
              </p:ext>
            </p:extLst>
          </p:nvPr>
        </p:nvGraphicFramePr>
        <p:xfrm>
          <a:off x="3694497" y="4800927"/>
          <a:ext cx="101701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845563"/>
              </p:ext>
            </p:extLst>
          </p:nvPr>
        </p:nvGraphicFramePr>
        <p:xfrm>
          <a:off x="4711507" y="4800927"/>
          <a:ext cx="711907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51268100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5956653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664287854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14659978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30472842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321246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071111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060279"/>
              </p:ext>
            </p:extLst>
          </p:nvPr>
        </p:nvGraphicFramePr>
        <p:xfrm>
          <a:off x="643467" y="5978832"/>
          <a:ext cx="711907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51268100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5956653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664287854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14659978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30472842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321246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071111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683543"/>
              </p:ext>
            </p:extLst>
          </p:nvPr>
        </p:nvGraphicFramePr>
        <p:xfrm>
          <a:off x="7762537" y="5978832"/>
          <a:ext cx="101701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023847"/>
              </p:ext>
            </p:extLst>
          </p:nvPr>
        </p:nvGraphicFramePr>
        <p:xfrm>
          <a:off x="8779547" y="5978832"/>
          <a:ext cx="305103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60641712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99963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27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MedianFind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//TODO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n/2) return A[p] //A[p] is median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n/2)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//return element n/2 of SORTED version of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//return element n/2-S.length of SORTED version of B</a:t>
            </a:r>
          </a:p>
        </p:txBody>
      </p:sp>
    </p:spTree>
    <p:extLst>
      <p:ext uri="{BB962C8B-B14F-4D97-AF65-F5344CB8AC3E}">
        <p14:creationId xmlns:p14="http://schemas.microsoft.com/office/powerpoint/2010/main" val="4004080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1693</TotalTime>
  <Words>2582</Words>
  <Application>Microsoft Office PowerPoint</Application>
  <PresentationFormat>Widescreen</PresentationFormat>
  <Paragraphs>323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Divide &amp; Conquer</vt:lpstr>
      <vt:lpstr>Today</vt:lpstr>
      <vt:lpstr>Linear Time Median</vt:lpstr>
      <vt:lpstr>Goal: Median Finding</vt:lpstr>
      <vt:lpstr>Goal: Median Finding</vt:lpstr>
      <vt:lpstr>Find the Median</vt:lpstr>
      <vt:lpstr>Find The Median</vt:lpstr>
      <vt:lpstr>Examples</vt:lpstr>
      <vt:lpstr>Find The Median</vt:lpstr>
      <vt:lpstr>//Filling In The Comments</vt:lpstr>
      <vt:lpstr>Selection Problem</vt:lpstr>
      <vt:lpstr>Selection</vt:lpstr>
      <vt:lpstr>Selection</vt:lpstr>
      <vt:lpstr>Pivot Finding</vt:lpstr>
      <vt:lpstr>Pivot Finding</vt:lpstr>
      <vt:lpstr>Pivot Finding</vt:lpstr>
      <vt:lpstr>Pivot Finding</vt:lpstr>
      <vt:lpstr>Pivot Finding</vt:lpstr>
      <vt:lpstr>Selection</vt:lpstr>
      <vt:lpstr>How Good Is Our Pivot?</vt:lpstr>
      <vt:lpstr>How Good Is Our Pivot?</vt:lpstr>
      <vt:lpstr>Running Time Analysis</vt:lpstr>
      <vt:lpstr>Selection</vt:lpstr>
      <vt:lpstr>Selection</vt:lpstr>
      <vt:lpstr>Running Time Analysis</vt:lpstr>
      <vt:lpstr>Running Time Analysis</vt:lpstr>
      <vt:lpstr>Running Time Analysis</vt:lpstr>
      <vt:lpstr>Takeaways</vt:lpstr>
      <vt:lpstr>More Detailed Analysis</vt:lpstr>
      <vt:lpstr>A simpler analysis</vt:lpstr>
      <vt:lpstr>Why groups of 5?</vt:lpstr>
      <vt:lpstr>Why is the pivot aimed at the median?</vt:lpstr>
      <vt:lpstr>Can’t do better than O(n).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Divide &amp; Conquer</dc:title>
  <dc:creator>rtweber2</dc:creator>
  <cp:lastModifiedBy>rtweber2</cp:lastModifiedBy>
  <cp:revision>28</cp:revision>
  <cp:lastPrinted>2022-10-19T00:19:51Z</cp:lastPrinted>
  <dcterms:created xsi:type="dcterms:W3CDTF">2022-07-05T16:07:22Z</dcterms:created>
  <dcterms:modified xsi:type="dcterms:W3CDTF">2023-01-25T20:51:34Z</dcterms:modified>
</cp:coreProperties>
</file>