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74" r:id="rId20"/>
    <p:sldId id="257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2" r:id="rId38"/>
    <p:sldId id="293" r:id="rId39"/>
    <p:sldId id="294" r:id="rId40"/>
    <p:sldId id="291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8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3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5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8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6241FC-9604-4B8D-9CDC-9908E28D35A5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2023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36665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02371" y="2843182"/>
            <a:ext cx="11187258" cy="372069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input will be a list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doubles</a:t>
            </a:r>
            <a:r>
              <a:rPr lang="en-US" dirty="0"/>
              <a:t> (in no particular order).</a:t>
            </a:r>
          </a:p>
          <a:p>
            <a:r>
              <a:rPr lang="en-US" dirty="0"/>
              <a:t>What’s your algorithm?</a:t>
            </a:r>
          </a:p>
          <a:p>
            <a:endParaRPr lang="en-US" dirty="0"/>
          </a:p>
          <a:p>
            <a:r>
              <a:rPr lang="en-US" dirty="0"/>
              <a:t>Sort the list! Find the minimum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A[i+1])</a:t>
            </a:r>
            <a:endParaRPr lang="en-US" dirty="0"/>
          </a:p>
          <a:p>
            <a:r>
              <a:rPr lang="en-US" dirty="0"/>
              <a:t>Correctness: </a:t>
            </a:r>
          </a:p>
          <a:p>
            <a:r>
              <a:rPr lang="en-US" dirty="0"/>
              <a:t>Running time:</a:t>
            </a:r>
          </a:p>
        </p:txBody>
      </p:sp>
    </p:spTree>
    <p:extLst>
      <p:ext uri="{BB962C8B-B14F-4D97-AF65-F5344CB8AC3E}">
        <p14:creationId xmlns:p14="http://schemas.microsoft.com/office/powerpoint/2010/main" val="412346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502371" y="2843182"/>
                <a:ext cx="11187258" cy="372069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Your input will be a list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doubles</a:t>
                </a:r>
                <a:r>
                  <a:rPr lang="en-US" dirty="0"/>
                  <a:t> (in no particular order).</a:t>
                </a:r>
              </a:p>
              <a:p>
                <a:r>
                  <a:rPr lang="en-US" dirty="0"/>
                  <a:t>What’s your algorithm?</a:t>
                </a:r>
              </a:p>
              <a:p>
                <a:endParaRPr lang="en-US" dirty="0"/>
              </a:p>
              <a:p>
                <a:r>
                  <a:rPr lang="en-US" dirty="0"/>
                  <a:t>Sort the list! Find the minimum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 A[i+1])</a:t>
                </a:r>
                <a:endParaRPr lang="en-US" dirty="0"/>
              </a:p>
              <a:p>
                <a:r>
                  <a:rPr lang="en-US" dirty="0"/>
                  <a:t>Correctness: After sorting, closest elements must be consecutive.</a:t>
                </a:r>
              </a:p>
              <a:p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2843182"/>
                <a:ext cx="11187258" cy="3720696"/>
              </a:xfrm>
              <a:prstGeom prst="rect">
                <a:avLst/>
              </a:prstGeom>
              <a:blipFill>
                <a:blip r:embed="rId2"/>
                <a:stretch>
                  <a:fillRect l="-654" t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72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75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Need to Divide and Conquer. How do we divide?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73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Divide and Conquer. How do we divide?</a:t>
            </a:r>
            <a:br>
              <a:rPr lang="en-US" dirty="0"/>
            </a:br>
            <a:r>
              <a:rPr lang="en-US" dirty="0"/>
              <a:t>Median in one dimension seems like a good spot to split!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4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: conquer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1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Are we done? Just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654" t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0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Are we done? Just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br>
                  <a:rPr lang="en-US" dirty="0"/>
                </a:br>
                <a:r>
                  <a:rPr lang="en-US" b="0" i="0" dirty="0"/>
                  <a:t>No! What if the closest pair </a:t>
                </a:r>
                <a:r>
                  <a:rPr lang="en-US" dirty="0"/>
                  <a:t>goes from the left to the right?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545" t="-18487"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38907" y="4574883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22229" y="4636037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2"/>
          </p:cNvCxnSpPr>
          <p:nvPr/>
        </p:nvCxnSpPr>
        <p:spPr>
          <a:xfrm>
            <a:off x="5155391" y="4630181"/>
            <a:ext cx="166838" cy="6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14884" y="467466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64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just check every pair that goes from the left to the right?</a:t>
            </a:r>
          </a:p>
        </p:txBody>
      </p:sp>
    </p:spTree>
    <p:extLst>
      <p:ext uri="{BB962C8B-B14F-4D97-AF65-F5344CB8AC3E}">
        <p14:creationId xmlns:p14="http://schemas.microsoft.com/office/powerpoint/2010/main" val="402301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Questionable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min{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46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Conquer. Using recursion to solve problems efficiently.</a:t>
            </a:r>
          </a:p>
          <a:p>
            <a:r>
              <a:rPr lang="en-US" dirty="0"/>
              <a:t>Start on Dynamic Programming (a 2+ week adventure in using recursive thinking to solve problems efficiently). </a:t>
            </a:r>
          </a:p>
          <a:p>
            <a:r>
              <a:rPr lang="en-US" dirty="0"/>
              <a:t>Classic, beautiful algorithms.</a:t>
            </a:r>
          </a:p>
          <a:p>
            <a:pPr lvl="1"/>
            <a:r>
              <a:rPr lang="en-US" dirty="0"/>
              <a:t>Goal: see how far recursive thinking can take you.</a:t>
            </a:r>
          </a:p>
          <a:p>
            <a:r>
              <a:rPr lang="en-US" dirty="0"/>
              <a:t>Today:</a:t>
            </a:r>
          </a:p>
          <a:p>
            <a:r>
              <a:rPr lang="en-US" dirty="0"/>
              <a:t>What is D&amp;C?</a:t>
            </a:r>
          </a:p>
          <a:p>
            <a:r>
              <a:rPr lang="en-US" dirty="0"/>
              <a:t>A classic D&amp;C example</a:t>
            </a:r>
          </a:p>
          <a:p>
            <a:r>
              <a:rPr lang="en-US" dirty="0"/>
              <a:t>Define our problem for Wednesday</a:t>
            </a:r>
          </a:p>
        </p:txBody>
      </p:sp>
    </p:spTree>
    <p:extLst>
      <p:ext uri="{BB962C8B-B14F-4D97-AF65-F5344CB8AC3E}">
        <p14:creationId xmlns:p14="http://schemas.microsoft.com/office/powerpoint/2010/main" val="6286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just check every pair that goes from the left to the right?</a:t>
            </a:r>
          </a:p>
          <a:p>
            <a:r>
              <a:rPr lang="en-US" dirty="0"/>
              <a:t>Well…it’d, give us the right answer, but…</a:t>
            </a:r>
          </a:p>
          <a:p>
            <a:endParaRPr lang="en-US" dirty="0"/>
          </a:p>
          <a:p>
            <a:r>
              <a:rPr lang="en-US" dirty="0"/>
              <a:t>The key to divide &amp; conquer is making sure the conquer step is a faster calculation than brute force.</a:t>
            </a:r>
          </a:p>
          <a:p>
            <a:endParaRPr lang="en-US" dirty="0"/>
          </a:p>
          <a:p>
            <a:r>
              <a:rPr lang="en-US" dirty="0"/>
              <a:t>Otherwise it’s brute force all the way down!</a:t>
            </a:r>
          </a:p>
        </p:txBody>
      </p:sp>
    </p:spTree>
    <p:extLst>
      <p:ext uri="{BB962C8B-B14F-4D97-AF65-F5344CB8AC3E}">
        <p14:creationId xmlns:p14="http://schemas.microsoft.com/office/powerpoint/2010/main" val="100343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Questionable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Questionable Code on the last slide is equivalent to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:r>
                  <a:rPr lang="en-US" dirty="0"/>
                  <a:t> 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Literally. They both check every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questionable code just does the checks in a different order!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need to use the results of our recursive calls to narrow down the problem! 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help?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8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Breath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  <a:p>
            <a:r>
              <a:rPr lang="en-US" dirty="0"/>
              <a:t>We found the median, made two recursive calls.</a:t>
            </a:r>
          </a:p>
          <a:p>
            <a:endParaRPr lang="en-US" dirty="0"/>
          </a:p>
          <a:p>
            <a:r>
              <a:rPr lang="en-US" dirty="0"/>
              <a:t>We need to see if there is a pair with one point on the left, the other on the right, with a closer distance than the recursive calls gave.</a:t>
            </a:r>
          </a:p>
          <a:p>
            <a:r>
              <a:rPr lang="en-US" dirty="0"/>
              <a:t>And we need to do it without looking at all possible pairs.</a:t>
            </a:r>
          </a:p>
        </p:txBody>
      </p:sp>
    </p:spTree>
    <p:extLst>
      <p:ext uri="{BB962C8B-B14F-4D97-AF65-F5344CB8AC3E}">
        <p14:creationId xmlns:p14="http://schemas.microsoft.com/office/powerpoint/2010/main" val="85867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: conquer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19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Conquer: Find the closest “crossing pair.”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38907" y="4574883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22229" y="4636037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2"/>
          </p:cNvCxnSpPr>
          <p:nvPr/>
        </p:nvCxnSpPr>
        <p:spPr>
          <a:xfrm>
            <a:off x="5155391" y="4630181"/>
            <a:ext cx="166838" cy="6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14884" y="467466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374405" y="4574883"/>
            <a:ext cx="2296574" cy="545563"/>
          </a:xfrm>
          <a:prstGeom prst="wedgeRectCallout">
            <a:avLst>
              <a:gd name="adj1" fmla="val -44706"/>
              <a:gd name="adj2" fmla="val -730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we really need to check this point?</a:t>
            </a:r>
          </a:p>
        </p:txBody>
      </p:sp>
    </p:spTree>
    <p:extLst>
      <p:ext uri="{BB962C8B-B14F-4D97-AF65-F5344CB8AC3E}">
        <p14:creationId xmlns:p14="http://schemas.microsoft.com/office/powerpoint/2010/main" val="22505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 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: conquer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Idea: We only care about a particular point if it 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or less from the dividing line. Otherwise it can’t possibly be in a “crossing” pair.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20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Do we need to check every pair?</a:t>
                </a:r>
                <a:br>
                  <a:rPr lang="en-US" dirty="0"/>
                </a:br>
                <a:r>
                  <a:rPr lang="en-US" dirty="0"/>
                  <a:t>Only care if distance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(Won’t be right answer otherwise)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545" t="-18487"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6608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6120" y="2283966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5400000">
            <a:off x="4905884" y="6260964"/>
            <a:ext cx="208186" cy="5129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Can ignore the shaded regions. Only candidates are in the narrow strip.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6608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6120" y="2283966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5400000">
            <a:off x="4905884" y="6260964"/>
            <a:ext cx="208186" cy="5129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74403" y="2266251"/>
            <a:ext cx="4178282" cy="4116833"/>
          </a:xfrm>
          <a:prstGeom prst="rect">
            <a:avLst/>
          </a:prstGeom>
          <a:solidFill>
            <a:schemeClr val="bg2">
              <a:lumMod val="2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79938" y="2280622"/>
            <a:ext cx="5982559" cy="4116833"/>
          </a:xfrm>
          <a:prstGeom prst="rect">
            <a:avLst/>
          </a:prstGeom>
          <a:solidFill>
            <a:schemeClr val="bg2">
              <a:lumMod val="2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that example, we made the problem smaller because there were fewer points…</a:t>
            </a:r>
          </a:p>
          <a:p>
            <a:r>
              <a:rPr lang="en-US" dirty="0"/>
              <a:t>…That doesn’t always happen.</a:t>
            </a:r>
          </a:p>
          <a:p>
            <a:endParaRPr lang="en-US" dirty="0"/>
          </a:p>
          <a:p>
            <a:r>
              <a:rPr lang="en-US" dirty="0"/>
              <a:t>But we’ve still made our problem easier!</a:t>
            </a:r>
          </a:p>
          <a:p>
            <a:r>
              <a:rPr lang="en-US" dirty="0"/>
              <a:t>How? Are problem is “almost” one-dimensional.</a:t>
            </a:r>
          </a:p>
        </p:txBody>
      </p:sp>
    </p:spTree>
    <p:extLst>
      <p:ext uri="{BB962C8B-B14F-4D97-AF65-F5344CB8AC3E}">
        <p14:creationId xmlns:p14="http://schemas.microsoft.com/office/powerpoint/2010/main" val="190677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One-Dimensional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problem were </a:t>
                </a:r>
                <a:r>
                  <a:rPr lang="en-US" b="1" dirty="0"/>
                  <a:t>really </a:t>
                </a:r>
                <a:r>
                  <a:rPr lang="en-US" dirty="0"/>
                  <a:t>one-dimensional, we could just sort and check adjacent elements.</a:t>
                </a:r>
              </a:p>
              <a:p>
                <a:r>
                  <a:rPr lang="en-US" dirty="0"/>
                  <a:t>I.e. if P[</a:t>
                </a:r>
                <a:r>
                  <a:rPr lang="en-US" dirty="0" err="1"/>
                  <a:t>i</a:t>
                </a:r>
                <a:r>
                  <a:rPr lang="en-US" dirty="0"/>
                  <a:t>], P[j] were the closest points,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can get pretty close.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two points on the left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from each other. Only so much room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wide-strip to fit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height too.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4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2388" y="4101153"/>
                <a:ext cx="7465326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4101153"/>
                <a:ext cx="7465326" cy="1289713"/>
              </a:xfrm>
              <a:prstGeom prst="rect">
                <a:avLst/>
              </a:prstGeom>
              <a:blipFill>
                <a:blip r:embed="rId3"/>
                <a:stretch>
                  <a:fillRect l="-114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A34ECA3-8D20-4E70-9C15-29DB24867FDE}"/>
                  </a:ext>
                </a:extLst>
              </p:cNvPr>
              <p:cNvSpPr/>
              <p:nvPr/>
            </p:nvSpPr>
            <p:spPr>
              <a:xfrm>
                <a:off x="8579498" y="4063482"/>
                <a:ext cx="2645229" cy="1003040"/>
              </a:xfrm>
              <a:prstGeom prst="wedgeRoundRectCallout">
                <a:avLst>
                  <a:gd name="adj1" fmla="val -64396"/>
                  <a:gd name="adj2" fmla="val 5273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11 is a constant. Independent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EA34ECA3-8D20-4E70-9C15-29DB24867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98" y="4063482"/>
                <a:ext cx="2645229" cy="1003040"/>
              </a:xfrm>
              <a:prstGeom prst="wedgeRoundRectCallout">
                <a:avLst>
                  <a:gd name="adj1" fmla="val -64396"/>
                  <a:gd name="adj2" fmla="val 52732"/>
                  <a:gd name="adj3" fmla="val 16667"/>
                </a:avLst>
              </a:prstGeom>
              <a:blipFill>
                <a:blip r:embed="rId4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15E-9F2A-4894-99E1-C1353892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B161-643B-4137-B903-6216A3E5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Paradigm</a:t>
            </a:r>
          </a:p>
          <a:p>
            <a:endParaRPr lang="en-US" dirty="0"/>
          </a:p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  <a:p>
            <a:endParaRPr lang="en-US" dirty="0"/>
          </a:p>
          <a:p>
            <a:r>
              <a:rPr lang="en-US" dirty="0"/>
              <a:t>You’ve seen Divide &amp; Conquer before!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451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Strip is 4 squares wide.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9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1071154" y="1391716"/>
            <a:ext cx="156755" cy="593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 flipV="1">
            <a:off x="1537957" y="1675506"/>
            <a:ext cx="249581" cy="8696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54331" y="2235135"/>
                <a:ext cx="452846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1" y="2235135"/>
                <a:ext cx="452846" cy="639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958" y="1391716"/>
                <a:ext cx="452846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8" y="1391716"/>
                <a:ext cx="452846" cy="639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1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endParaRPr lang="en-US" dirty="0"/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the smallest distance between points on the same side (found via recursive calls).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41135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2634" y="2675804"/>
            <a:ext cx="167710" cy="15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3747" y="3135181"/>
            <a:ext cx="167710" cy="15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5"/>
            <a:endCxn id="12" idx="1"/>
          </p:cNvCxnSpPr>
          <p:nvPr/>
        </p:nvCxnSpPr>
        <p:spPr>
          <a:xfrm>
            <a:off x="595783" y="2809948"/>
            <a:ext cx="492525" cy="348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9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If two points have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they are in the same row, adjacent rows, or have one row between them.</a:t>
                </a:r>
              </a:p>
              <a:p>
                <a:endParaRPr lang="en-US" dirty="0"/>
              </a:p>
              <a:p>
                <a:r>
                  <a:rPr lang="en-US" dirty="0"/>
                  <a:t>Two rows between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distance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41257" y="3137358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4772" y="4595647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2025112" y="3294518"/>
            <a:ext cx="179320" cy="1301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1601275" y="3292771"/>
            <a:ext cx="233135" cy="123568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8429" y="3704419"/>
                <a:ext cx="452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29" y="3704419"/>
                <a:ext cx="4528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If two points have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they are in the same row, adjacent rows, or have one row between them.</a:t>
                </a:r>
              </a:p>
              <a:p>
                <a:r>
                  <a:rPr lang="en-US" dirty="0"/>
                  <a:t>How far apart can those points be in the array? </a:t>
                </a:r>
              </a:p>
              <a:p>
                <a:r>
                  <a:rPr lang="en-US" dirty="0"/>
                  <a:t>Only 12 elements can be in those rows, so when ordered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-coordinate, difference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 r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37710" y="2998021"/>
            <a:ext cx="167710" cy="157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4772" y="4038299"/>
            <a:ext cx="167710" cy="157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8436" y="31230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94376" y="31230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23460" y="304444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3004" y="3575942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01281" y="359066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14012" y="330343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1116" y="35585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973" y="394712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81722" y="394712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17050" y="3935252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720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formal proof of correctness would be by induction.</a:t>
                </a:r>
                <a:endParaRPr lang="en-US" b="1" i="1" dirty="0"/>
              </a:p>
              <a:p>
                <a:r>
                  <a:rPr lang="en-US" dirty="0"/>
                  <a:t>Idea for IS:</a:t>
                </a:r>
              </a:p>
              <a:p>
                <a:r>
                  <a:rPr lang="en-US" dirty="0"/>
                  <a:t>Closest pair in overall instance is in one half, the other, or split. By IH, recursive calls give distance between closest pairs in each half. </a:t>
                </a:r>
              </a:p>
              <a:p>
                <a:r>
                  <a:rPr lang="en-US" dirty="0"/>
                  <a:t>Case 1: closest pair is in a half,</a:t>
                </a:r>
              </a:p>
              <a:p>
                <a:r>
                  <a:rPr lang="en-US" dirty="0"/>
                  <a:t>Recursive call gives true shortest distance, by IH.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will never be overwritten because we only compare to other distances between points.</a:t>
                </a:r>
              </a:p>
              <a:p>
                <a:r>
                  <a:rPr lang="en-US" dirty="0"/>
                  <a:t>Case 2: closest pair crosses,</a:t>
                </a:r>
              </a:p>
              <a:p>
                <a:r>
                  <a:rPr lang="en-US" dirty="0"/>
                  <a:t>Then its distance is less than the (correct) distances found by the recursive calls. By lemma, we will check the closest pair, and since we take the min,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will be set to that value and (because we only compare to other distances) never overwritten.</a:t>
                </a:r>
              </a:p>
              <a:p>
                <a:r>
                  <a:rPr lang="en-US" dirty="0"/>
                  <a:t>In both cases we return the true shortest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72074"/>
              </a:xfrm>
              <a:blipFill>
                <a:blip r:embed="rId2"/>
                <a:stretch>
                  <a:fillRect l="-545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570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recurrence for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07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recurrence for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 rot="10800000" flipH="1" flipV="1">
                <a:off x="388961" y="2354240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388961" y="2354240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blipFill>
                <a:blip r:embed="rId3"/>
                <a:stretch>
                  <a:fillRect l="-5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 rot="10800000" flipH="1" flipV="1">
                <a:off x="102358" y="3032079"/>
                <a:ext cx="1319283" cy="559558"/>
              </a:xfrm>
              <a:prstGeom prst="wedgeRectCallout">
                <a:avLst>
                  <a:gd name="adj1" fmla="val 62072"/>
                  <a:gd name="adj2" fmla="val 53963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Recursive calls size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/2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02358" y="3032079"/>
                <a:ext cx="1319283" cy="559558"/>
              </a:xfrm>
              <a:prstGeom prst="wedgeRectCallout">
                <a:avLst>
                  <a:gd name="adj1" fmla="val 62072"/>
                  <a:gd name="adj2" fmla="val 53963"/>
                </a:avLst>
              </a:prstGeom>
              <a:blipFill>
                <a:blip r:embed="rId4"/>
                <a:stretch>
                  <a:fillRect b="-202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 rot="10800000" flipH="1" flipV="1">
                <a:off x="402611" y="3804182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02611" y="3804182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blipFill>
                <a:blip r:embed="rId5"/>
                <a:stretch>
                  <a:fillRect l="-481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7733505" y="5124734"/>
            <a:ext cx="250435" cy="85298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56569" y="5228060"/>
                <a:ext cx="1419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 iteration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69" y="5228060"/>
                <a:ext cx="1419367" cy="646331"/>
              </a:xfrm>
              <a:prstGeom prst="rect">
                <a:avLst/>
              </a:prstGeom>
              <a:blipFill>
                <a:blip r:embed="rId6"/>
                <a:stretch>
                  <a:fillRect l="-343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9324937" y="4708611"/>
            <a:ext cx="250435" cy="13714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48001" y="4811937"/>
                <a:ext cx="1419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01" y="4811937"/>
                <a:ext cx="1419367" cy="646331"/>
              </a:xfrm>
              <a:prstGeom prst="rect">
                <a:avLst/>
              </a:prstGeom>
              <a:blipFill>
                <a:blip r:embed="rId7"/>
                <a:stretch>
                  <a:fillRect l="-34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121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6448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≤100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Small optimization: just sort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once, and store the sorted versions.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 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sorting,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everything else;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64489"/>
              </a:xfrm>
              <a:blipFill>
                <a:blip r:embed="rId2"/>
                <a:stretch>
                  <a:fillRect l="-708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514477" y="2807626"/>
            <a:ext cx="3721210" cy="970059"/>
          </a:xfrm>
          <a:prstGeom prst="wedgeRectCallout">
            <a:avLst>
              <a:gd name="adj1" fmla="val -76660"/>
              <a:gd name="adj2" fmla="val -284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I find this closed form? </a:t>
            </a:r>
          </a:p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today, just believe it, we’ll give you a tool on Friday.</a:t>
            </a:r>
          </a:p>
        </p:txBody>
      </p:sp>
    </p:spTree>
    <p:extLst>
      <p:ext uri="{BB962C8B-B14F-4D97-AF65-F5344CB8AC3E}">
        <p14:creationId xmlns:p14="http://schemas.microsoft.com/office/powerpoint/2010/main" val="365704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722663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18514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grid thing was </a:t>
                </a:r>
                <a:r>
                  <a:rPr lang="en-US" b="1" i="1" dirty="0"/>
                  <a:t>just </a:t>
                </a:r>
                <a:r>
                  <a:rPr lang="en-US" dirty="0"/>
                  <a:t>for the proof. Look back at the pseudocode, the grid isn’t there.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clever algorithm for finding closest points.</a:t>
            </a:r>
          </a:p>
          <a:p>
            <a:r>
              <a:rPr lang="en-US" dirty="0"/>
              <a:t>To make divide &amp; conquer efficient, your conquer step must be faster than brute forcing the “crossing” pairs.</a:t>
            </a:r>
          </a:p>
          <a:p>
            <a:pPr lvl="1"/>
            <a:r>
              <a:rPr lang="en-US" dirty="0"/>
              <a:t>Look for how the problem becomes simpler.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2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1810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 –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2"/>
            <a:ext cx="11187258" cy="5055409"/>
          </a:xfrm>
        </p:spPr>
        <p:txBody>
          <a:bodyPr>
            <a:normAutofit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  <a:p>
            <a:endParaRPr lang="en-US" dirty="0"/>
          </a:p>
          <a:p>
            <a:r>
              <a:rPr lang="en-US" dirty="0"/>
              <a:t>What’s the first algorithm you can think of? What’s its running time?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 – Baseline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2"/>
                <a:ext cx="11187258" cy="50554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Given:</a:t>
                </a:r>
                <a:r>
                  <a:rPr lang="en-US" dirty="0"/>
                  <a:t> A list of points in 2-dimensions</a:t>
                </a:r>
                <a:br>
                  <a:rPr lang="en-US" dirty="0"/>
                </a:br>
                <a:r>
                  <a:rPr lang="en-US" b="1" dirty="0"/>
                  <a:t>Return:</a:t>
                </a:r>
                <a:r>
                  <a:rPr lang="en-US" dirty="0"/>
                  <a:t> The distance between the two points that are closest to each other.</a:t>
                </a:r>
              </a:p>
              <a:p>
                <a:endParaRPr lang="en-US" dirty="0"/>
              </a:p>
              <a:p>
                <a:r>
                  <a:rPr lang="en-US" dirty="0"/>
                  <a:t>What’s the first algorithm you can think of? What’s its running time?</a:t>
                </a:r>
              </a:p>
              <a:p>
                <a:endParaRPr lang="en-US" dirty="0"/>
              </a:p>
              <a:p>
                <a:r>
                  <a:rPr lang="en-US" dirty="0"/>
                  <a:t>Just calculate the distance between all pairs.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Keep in the back of your minds: if we aren’t doing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haven’t made any progress.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2"/>
                <a:ext cx="11187258" cy="5055409"/>
              </a:xfrm>
              <a:blipFill>
                <a:blip r:embed="rId2"/>
                <a:stretch>
                  <a:fillRect l="-708" t="-3016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3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02371" y="2843182"/>
            <a:ext cx="11187258" cy="372069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input will be a list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doubles</a:t>
            </a:r>
            <a:r>
              <a:rPr lang="en-US" dirty="0"/>
              <a:t> (in no particular order).</a:t>
            </a:r>
          </a:p>
          <a:p>
            <a:r>
              <a:rPr lang="en-US" dirty="0"/>
              <a:t>What’s your algorithm?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14376</TotalTime>
  <Words>2984</Words>
  <Application>Microsoft Office PowerPoint</Application>
  <PresentationFormat>Widescreen</PresentationFormat>
  <Paragraphs>440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Divide &amp; Conquer</vt:lpstr>
      <vt:lpstr>This Week</vt:lpstr>
      <vt:lpstr>Divide &amp; Conquer</vt:lpstr>
      <vt:lpstr>Merge Sort</vt:lpstr>
      <vt:lpstr>Merge Sort</vt:lpstr>
      <vt:lpstr>Our First Problem</vt:lpstr>
      <vt:lpstr>Our First Problem – Baseline</vt:lpstr>
      <vt:lpstr>Our First Problem – Baseline</vt:lpstr>
      <vt:lpstr>An Easier Version</vt:lpstr>
      <vt:lpstr>An Easier Version</vt:lpstr>
      <vt:lpstr>An Easier Version</vt:lpstr>
      <vt:lpstr>2D Closest Points</vt:lpstr>
      <vt:lpstr>2D Closest Points</vt:lpstr>
      <vt:lpstr>2D Closest Points</vt:lpstr>
      <vt:lpstr>Pseudocode</vt:lpstr>
      <vt:lpstr>2D Closest Points</vt:lpstr>
      <vt:lpstr>2D Closest Points</vt:lpstr>
      <vt:lpstr>Conquer</vt:lpstr>
      <vt:lpstr>Some Questionable Pseudocode</vt:lpstr>
      <vt:lpstr>Conquer</vt:lpstr>
      <vt:lpstr>Some Questionable Pseudocode</vt:lpstr>
      <vt:lpstr>Deep Breath</vt:lpstr>
      <vt:lpstr>Pseudocode</vt:lpstr>
      <vt:lpstr>2D Closest Points</vt:lpstr>
      <vt:lpstr>Pseudocode</vt:lpstr>
      <vt:lpstr>2D Closest Points</vt:lpstr>
      <vt:lpstr>2D Closest Points</vt:lpstr>
      <vt:lpstr>Conquering</vt:lpstr>
      <vt:lpstr>Almost One-Dimensional</vt:lpstr>
      <vt:lpstr>Pseudocode</vt:lpstr>
      <vt:lpstr>Prove the Lemma</vt:lpstr>
      <vt:lpstr>Prove the Lemma</vt:lpstr>
      <vt:lpstr>Prove the Lemma</vt:lpstr>
      <vt:lpstr>Prove the Lemma</vt:lpstr>
      <vt:lpstr>Prove the Lemma</vt:lpstr>
      <vt:lpstr>It works!</vt:lpstr>
      <vt:lpstr>Write a recurrence for the running time</vt:lpstr>
      <vt:lpstr>Write a recurrence for the running time</vt:lpstr>
      <vt:lpstr>Running Time</vt:lpstr>
      <vt:lpstr>It works!</vt:lpstr>
      <vt:lpstr>Takeaways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 &amp; Conquer</dc:title>
  <dc:creator>rtweber2</dc:creator>
  <cp:lastModifiedBy>rtweber2</cp:lastModifiedBy>
  <cp:revision>27</cp:revision>
  <cp:lastPrinted>2022-10-15T00:43:25Z</cp:lastPrinted>
  <dcterms:created xsi:type="dcterms:W3CDTF">2022-07-01T21:58:05Z</dcterms:created>
  <dcterms:modified xsi:type="dcterms:W3CDTF">2023-01-23T21:08:32Z</dcterms:modified>
</cp:coreProperties>
</file>