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453" r:id="rId3"/>
    <p:sldId id="350" r:id="rId4"/>
    <p:sldId id="337" r:id="rId5"/>
    <p:sldId id="338" r:id="rId6"/>
    <p:sldId id="344" r:id="rId7"/>
    <p:sldId id="345" r:id="rId8"/>
    <p:sldId id="346" r:id="rId9"/>
    <p:sldId id="347" r:id="rId10"/>
    <p:sldId id="339" r:id="rId11"/>
    <p:sldId id="348" r:id="rId12"/>
    <p:sldId id="340" r:id="rId13"/>
    <p:sldId id="349" r:id="rId14"/>
    <p:sldId id="319" r:id="rId15"/>
    <p:sldId id="331" r:id="rId16"/>
    <p:sldId id="333" r:id="rId17"/>
    <p:sldId id="332" r:id="rId18"/>
    <p:sldId id="334" r:id="rId19"/>
    <p:sldId id="320" r:id="rId20"/>
    <p:sldId id="343" r:id="rId21"/>
    <p:sldId id="322" r:id="rId22"/>
    <p:sldId id="351" r:id="rId23"/>
    <p:sldId id="440" r:id="rId24"/>
    <p:sldId id="257" r:id="rId25"/>
    <p:sldId id="258" r:id="rId26"/>
    <p:sldId id="436" r:id="rId27"/>
    <p:sldId id="259" r:id="rId28"/>
    <p:sldId id="412" r:id="rId29"/>
    <p:sldId id="296" r:id="rId30"/>
    <p:sldId id="261" r:id="rId31"/>
    <p:sldId id="395" r:id="rId32"/>
    <p:sldId id="396" r:id="rId33"/>
    <p:sldId id="303" r:id="rId34"/>
    <p:sldId id="415" r:id="rId35"/>
    <p:sldId id="416" r:id="rId36"/>
    <p:sldId id="417" r:id="rId37"/>
    <p:sldId id="262" r:id="rId38"/>
    <p:sldId id="263" r:id="rId39"/>
    <p:sldId id="264" r:id="rId40"/>
    <p:sldId id="288" r:id="rId41"/>
    <p:sldId id="289" r:id="rId42"/>
    <p:sldId id="419" r:id="rId43"/>
    <p:sldId id="420" r:id="rId44"/>
    <p:sldId id="441" r:id="rId45"/>
    <p:sldId id="451" r:id="rId46"/>
    <p:sldId id="452" r:id="rId47"/>
    <p:sldId id="265"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2" d="100"/>
          <a:sy n="82" d="100"/>
        </p:scale>
        <p:origin x="6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18AD8A5-1217-4B92-B7AA-15873EC14D8C}"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66753-6A58-40B6-B925-30B41862749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393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018AD8A5-1217-4B92-B7AA-15873EC14D8C}" type="datetimeFigureOut">
              <a:rPr lang="en-US" smtClean="0"/>
              <a:t>1/13/2023</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F366753-6A58-40B6-B925-30B41862749F}"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2583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018AD8A5-1217-4B92-B7AA-15873EC14D8C}" type="datetimeFigureOut">
              <a:rPr lang="en-US" smtClean="0"/>
              <a:t>1/13/2023</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F366753-6A58-40B6-B925-30B41862749F}"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73220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688796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18AD8A5-1217-4B92-B7AA-15873EC14D8C}"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66753-6A58-40B6-B925-30B41862749F}" type="slidenum">
              <a:rPr lang="en-US" smtClean="0"/>
              <a:t>‹#›</a:t>
            </a:fld>
            <a:endParaRPr lang="en-US"/>
          </a:p>
        </p:txBody>
      </p:sp>
    </p:spTree>
    <p:extLst>
      <p:ext uri="{BB962C8B-B14F-4D97-AF65-F5344CB8AC3E}">
        <p14:creationId xmlns:p14="http://schemas.microsoft.com/office/powerpoint/2010/main" val="3600870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3CF61896-0231-423E-B539-9D4CFD63CFB5}" type="datetimeFigureOut">
              <a:rPr lang="en-US" smtClean="0"/>
              <a:t>1/13/2023</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25B06277-B028-4632-B645-1C6FF56FF33C}"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003821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018AD8A5-1217-4B92-B7AA-15873EC14D8C}" type="datetimeFigureOut">
              <a:rPr lang="en-US" smtClean="0"/>
              <a:t>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366753-6A58-40B6-B925-30B41862749F}"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6707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8AD8A5-1217-4B92-B7AA-15873EC14D8C}" type="datetimeFigureOut">
              <a:rPr lang="en-US" smtClean="0"/>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366753-6A58-40B6-B925-30B41862749F}" type="slidenum">
              <a:rPr lang="en-US" smtClean="0"/>
              <a:t>‹#›</a:t>
            </a:fld>
            <a:endParaRPr lang="en-US"/>
          </a:p>
        </p:txBody>
      </p:sp>
    </p:spTree>
    <p:extLst>
      <p:ext uri="{BB962C8B-B14F-4D97-AF65-F5344CB8AC3E}">
        <p14:creationId xmlns:p14="http://schemas.microsoft.com/office/powerpoint/2010/main" val="2917622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18AD8A5-1217-4B92-B7AA-15873EC14D8C}"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366753-6A58-40B6-B925-30B41862749F}"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846263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8AD8A5-1217-4B92-B7AA-15873EC14D8C}"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66753-6A58-40B6-B925-30B41862749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59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8AD8A5-1217-4B92-B7AA-15873EC14D8C}" type="datetimeFigureOut">
              <a:rPr lang="en-US" smtClean="0"/>
              <a:t>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366753-6A58-40B6-B925-30B41862749F}" type="slidenum">
              <a:rPr lang="en-US" smtClean="0"/>
              <a:t>‹#›</a:t>
            </a:fld>
            <a:endParaRPr lang="en-US"/>
          </a:p>
        </p:txBody>
      </p:sp>
    </p:spTree>
    <p:extLst>
      <p:ext uri="{BB962C8B-B14F-4D97-AF65-F5344CB8AC3E}">
        <p14:creationId xmlns:p14="http://schemas.microsoft.com/office/powerpoint/2010/main" val="1024570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8AD8A5-1217-4B92-B7AA-15873EC14D8C}"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366753-6A58-40B6-B925-30B41862749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824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018AD8A5-1217-4B92-B7AA-15873EC14D8C}" type="datetimeFigureOut">
              <a:rPr lang="en-US" smtClean="0"/>
              <a:t>1/13/2023</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F366753-6A58-40B6-B925-30B41862749F}"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7910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7"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courses.cs.washington.edu/courses/cse421/23wi/resources/332blackboxe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C18BC-20AF-4DA8-ADB6-32E7705BCA9F}"/>
              </a:ext>
            </a:extLst>
          </p:cNvPr>
          <p:cNvSpPr>
            <a:spLocks noGrp="1"/>
          </p:cNvSpPr>
          <p:nvPr>
            <p:ph type="ctrTitle"/>
          </p:nvPr>
        </p:nvSpPr>
        <p:spPr/>
        <p:txBody>
          <a:bodyPr/>
          <a:lstStyle/>
          <a:p>
            <a:r>
              <a:rPr lang="en-US" dirty="0"/>
              <a:t>Graph Modeling </a:t>
            </a:r>
            <a:br>
              <a:rPr lang="en-US" dirty="0"/>
            </a:br>
            <a:r>
              <a:rPr lang="en-US" dirty="0"/>
              <a:t>and start of Greedy</a:t>
            </a:r>
          </a:p>
        </p:txBody>
      </p:sp>
      <p:sp>
        <p:nvSpPr>
          <p:cNvPr id="3" name="Subtitle 2">
            <a:extLst>
              <a:ext uri="{FF2B5EF4-FFF2-40B4-BE49-F238E27FC236}">
                <a16:creationId xmlns:a16="http://schemas.microsoft.com/office/drawing/2014/main" id="{460D8DCE-B89F-4E3F-B3A5-E42FCFA32DC5}"/>
              </a:ext>
            </a:extLst>
          </p:cNvPr>
          <p:cNvSpPr>
            <a:spLocks noGrp="1"/>
          </p:cNvSpPr>
          <p:nvPr>
            <p:ph type="subTitle" idx="1"/>
          </p:nvPr>
        </p:nvSpPr>
        <p:spPr/>
        <p:txBody>
          <a:bodyPr/>
          <a:lstStyle/>
          <a:p>
            <a:r>
              <a:rPr lang="en-US" dirty="0"/>
              <a:t>CSE 421 Winter 23</a:t>
            </a:r>
          </a:p>
          <a:p>
            <a:r>
              <a:rPr lang="en-US" dirty="0"/>
              <a:t>Lecture 5</a:t>
            </a:r>
          </a:p>
        </p:txBody>
      </p:sp>
    </p:spTree>
    <p:extLst>
      <p:ext uri="{BB962C8B-B14F-4D97-AF65-F5344CB8AC3E}">
        <p14:creationId xmlns:p14="http://schemas.microsoft.com/office/powerpoint/2010/main" val="2919389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Find SCCs?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11187258" cy="2129433"/>
              </a:xfrm>
            </p:spPr>
            <p:txBody>
              <a:bodyPr>
                <a:normAutofit/>
              </a:bodyPr>
              <a:lstStyle/>
              <a:p>
                <a:r>
                  <a:rPr lang="en-US" dirty="0"/>
                  <a:t>Let’s build a new graph out of them! Call it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𝐺</m:t>
                        </m:r>
                      </m:e>
                      <m:sup>
                        <m:r>
                          <a:rPr lang="en-US" b="0" i="1" smtClean="0">
                            <a:solidFill>
                              <a:schemeClr val="accent1"/>
                            </a:solidFill>
                            <a:latin typeface="Cambria Math" panose="02040503050406030204" pitchFamily="18" charset="0"/>
                          </a:rPr>
                          <m:t>𝑆𝐶𝐶</m:t>
                        </m:r>
                      </m:sup>
                    </m:sSup>
                  </m:oMath>
                </a14:m>
                <a:r>
                  <a:rPr lang="en-US" dirty="0">
                    <a:solidFill>
                      <a:schemeClr val="accent1"/>
                    </a:solidFill>
                  </a:rPr>
                  <a:t> </a:t>
                </a:r>
              </a:p>
              <a:p>
                <a:pPr lvl="1"/>
                <a:r>
                  <a:rPr lang="en-US" dirty="0"/>
                  <a:t>Have a vertex for each of the strongly connected components</a:t>
                </a:r>
              </a:p>
              <a:p>
                <a:pPr lvl="1"/>
                <a:r>
                  <a:rPr lang="en-US" dirty="0"/>
                  <a:t>Add an edge from component 1 to component 2 if there is an edge from a vertex inside 1 to one inside 2.</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11187258" cy="2129433"/>
              </a:xfrm>
              <a:blipFill>
                <a:blip r:embed="rId2"/>
                <a:stretch>
                  <a:fillRect l="-654" t="-4871"/>
                </a:stretch>
              </a:blipFill>
            </p:spPr>
            <p:txBody>
              <a:bodyPr/>
              <a:lstStyle/>
              <a:p>
                <a:r>
                  <a:rPr lang="en-US">
                    <a:noFill/>
                  </a:rPr>
                  <a:t> </a:t>
                </a:r>
              </a:p>
            </p:txBody>
          </p:sp>
        </mc:Fallback>
      </mc:AlternateContent>
      <p:sp>
        <p:nvSpPr>
          <p:cNvPr id="53" name="Oval 52"/>
          <p:cNvSpPr/>
          <p:nvPr/>
        </p:nvSpPr>
        <p:spPr>
          <a:xfrm>
            <a:off x="5907947" y="416678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54" name="Oval 53"/>
          <p:cNvSpPr/>
          <p:nvPr/>
        </p:nvSpPr>
        <p:spPr>
          <a:xfrm>
            <a:off x="5491850" y="4966930"/>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55" name="Oval 54"/>
          <p:cNvSpPr/>
          <p:nvPr/>
        </p:nvSpPr>
        <p:spPr>
          <a:xfrm>
            <a:off x="6553198" y="495390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cxnSp>
        <p:nvCxnSpPr>
          <p:cNvPr id="56" name="Straight Arrow Connector 55"/>
          <p:cNvCxnSpPr>
            <a:stCxn id="54" idx="7"/>
            <a:endCxn id="53" idx="3"/>
          </p:cNvCxnSpPr>
          <p:nvPr/>
        </p:nvCxnSpPr>
        <p:spPr>
          <a:xfrm flipV="1">
            <a:off x="5912525" y="4578474"/>
            <a:ext cx="67598" cy="45909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3" idx="5"/>
            <a:endCxn id="55" idx="0"/>
          </p:cNvCxnSpPr>
          <p:nvPr/>
        </p:nvCxnSpPr>
        <p:spPr>
          <a:xfrm>
            <a:off x="6328622" y="4578474"/>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3" idx="4"/>
            <a:endCxn id="54" idx="6"/>
          </p:cNvCxnSpPr>
          <p:nvPr/>
        </p:nvCxnSpPr>
        <p:spPr>
          <a:xfrm flipH="1">
            <a:off x="5984701" y="4649109"/>
            <a:ext cx="169672" cy="558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3283654" y="417086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60" name="Oval 59"/>
          <p:cNvSpPr/>
          <p:nvPr/>
        </p:nvSpPr>
        <p:spPr>
          <a:xfrm>
            <a:off x="7451055" y="417086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61" name="Straight Arrow Connector 60"/>
          <p:cNvCxnSpPr>
            <a:stCxn id="59" idx="6"/>
            <a:endCxn id="53" idx="2"/>
          </p:cNvCxnSpPr>
          <p:nvPr/>
        </p:nvCxnSpPr>
        <p:spPr>
          <a:xfrm flipV="1">
            <a:off x="3776505" y="4407945"/>
            <a:ext cx="2131442"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5" idx="7"/>
            <a:endCxn id="60" idx="3"/>
          </p:cNvCxnSpPr>
          <p:nvPr/>
        </p:nvCxnSpPr>
        <p:spPr>
          <a:xfrm flipV="1">
            <a:off x="6973873" y="4582559"/>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60" idx="2"/>
            <a:endCxn id="53" idx="6"/>
          </p:cNvCxnSpPr>
          <p:nvPr/>
        </p:nvCxnSpPr>
        <p:spPr>
          <a:xfrm flipH="1" flipV="1">
            <a:off x="6400798" y="4407945"/>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1544256" y="417981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65" name="Straight Arrow Connector 64"/>
          <p:cNvCxnSpPr>
            <a:stCxn id="64" idx="6"/>
            <a:endCxn id="59" idx="2"/>
          </p:cNvCxnSpPr>
          <p:nvPr/>
        </p:nvCxnSpPr>
        <p:spPr>
          <a:xfrm flipV="1">
            <a:off x="2037107" y="4412030"/>
            <a:ext cx="1246547" cy="895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9801890" y="421135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cxnSp>
        <p:nvCxnSpPr>
          <p:cNvPr id="67" name="Straight Arrow Connector 66"/>
          <p:cNvCxnSpPr>
            <a:stCxn id="60" idx="6"/>
            <a:endCxn id="66" idx="2"/>
          </p:cNvCxnSpPr>
          <p:nvPr/>
        </p:nvCxnSpPr>
        <p:spPr>
          <a:xfrm>
            <a:off x="7943906" y="4412030"/>
            <a:ext cx="1857984" cy="404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9309039" y="503756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cxnSp>
        <p:nvCxnSpPr>
          <p:cNvPr id="69" name="Straight Arrow Connector 68"/>
          <p:cNvCxnSpPr>
            <a:stCxn id="55" idx="6"/>
            <a:endCxn id="68" idx="2"/>
          </p:cNvCxnSpPr>
          <p:nvPr/>
        </p:nvCxnSpPr>
        <p:spPr>
          <a:xfrm>
            <a:off x="7046049" y="5195073"/>
            <a:ext cx="2262990" cy="8365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6" idx="4"/>
            <a:endCxn id="68" idx="7"/>
          </p:cNvCxnSpPr>
          <p:nvPr/>
        </p:nvCxnSpPr>
        <p:spPr>
          <a:xfrm flipH="1">
            <a:off x="9729714" y="4693679"/>
            <a:ext cx="318602"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8" idx="0"/>
            <a:endCxn id="66" idx="3"/>
          </p:cNvCxnSpPr>
          <p:nvPr/>
        </p:nvCxnSpPr>
        <p:spPr>
          <a:xfrm flipV="1">
            <a:off x="9555465" y="4623044"/>
            <a:ext cx="318601"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2" name="Right Arrow 71"/>
          <p:cNvSpPr/>
          <p:nvPr/>
        </p:nvSpPr>
        <p:spPr>
          <a:xfrm>
            <a:off x="2302846" y="4084678"/>
            <a:ext cx="722027" cy="260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72"/>
          <p:cNvSpPr/>
          <p:nvPr/>
        </p:nvSpPr>
        <p:spPr>
          <a:xfrm>
            <a:off x="4289324" y="4505565"/>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Arrow 73"/>
          <p:cNvSpPr/>
          <p:nvPr/>
        </p:nvSpPr>
        <p:spPr>
          <a:xfrm>
            <a:off x="8289540" y="4578474"/>
            <a:ext cx="722027" cy="388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1278517" y="4536043"/>
            <a:ext cx="290464"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1</a:t>
            </a:r>
          </a:p>
        </p:txBody>
      </p:sp>
      <p:sp>
        <p:nvSpPr>
          <p:cNvPr id="76" name="TextBox 75"/>
          <p:cNvSpPr txBox="1"/>
          <p:nvPr/>
        </p:nvSpPr>
        <p:spPr>
          <a:xfrm>
            <a:off x="7248552" y="5330445"/>
            <a:ext cx="333894"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200" dirty="0"/>
              <a:t>3</a:t>
            </a:r>
          </a:p>
        </p:txBody>
      </p:sp>
      <p:sp>
        <p:nvSpPr>
          <p:cNvPr id="77" name="TextBox 76"/>
          <p:cNvSpPr txBox="1"/>
          <p:nvPr/>
        </p:nvSpPr>
        <p:spPr>
          <a:xfrm>
            <a:off x="10174056" y="5270304"/>
            <a:ext cx="340158"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4</a:t>
            </a:r>
          </a:p>
        </p:txBody>
      </p:sp>
      <p:sp>
        <p:nvSpPr>
          <p:cNvPr id="78" name="TextBox 77"/>
          <p:cNvSpPr txBox="1"/>
          <p:nvPr/>
        </p:nvSpPr>
        <p:spPr>
          <a:xfrm>
            <a:off x="3013941" y="4669123"/>
            <a:ext cx="333746"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2</a:t>
            </a:r>
          </a:p>
        </p:txBody>
      </p:sp>
      <p:sp>
        <p:nvSpPr>
          <p:cNvPr id="79" name="Oval 78"/>
          <p:cNvSpPr/>
          <p:nvPr/>
        </p:nvSpPr>
        <p:spPr>
          <a:xfrm>
            <a:off x="1043195" y="3825216"/>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921291" y="3847396"/>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299773" y="3860067"/>
            <a:ext cx="2980051" cy="2079105"/>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9065704" y="3983782"/>
            <a:ext cx="1789532" cy="1966296"/>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462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1247B-94B6-4C73-A884-4F600D7818F1}"/>
              </a:ext>
            </a:extLst>
          </p:cNvPr>
          <p:cNvSpPr>
            <a:spLocks noGrp="1"/>
          </p:cNvSpPr>
          <p:nvPr>
            <p:ph type="title"/>
          </p:nvPr>
        </p:nvSpPr>
        <p:spPr/>
        <p:txBody>
          <a:bodyPr/>
          <a:lstStyle/>
          <a:p>
            <a:r>
              <a:rPr lang="en-US" dirty="0"/>
              <a:t>Designing New Graph Algorithms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A2B2C97-732E-46C5-BD9A-7845A4DD01C8}"/>
                  </a:ext>
                </a:extLst>
              </p:cNvPr>
              <p:cNvSpPr>
                <a:spLocks noGrp="1"/>
              </p:cNvSpPr>
              <p:nvPr>
                <p:ph idx="1"/>
              </p:nvPr>
            </p:nvSpPr>
            <p:spPr>
              <a:xfrm>
                <a:off x="321547" y="1463857"/>
                <a:ext cx="11440951" cy="4845504"/>
              </a:xfrm>
            </p:spPr>
            <p:txBody>
              <a:bodyPr>
                <a:normAutofit/>
              </a:bodyPr>
              <a:lstStyle/>
              <a:p>
                <a:r>
                  <a:rPr lang="en-US" dirty="0"/>
                  <a:t>Not a common task – most graph problems have been asked before.</a:t>
                </a:r>
              </a:p>
              <a:p>
                <a:r>
                  <a:rPr lang="en-US" dirty="0"/>
                  <a:t>When you need to do it, Robbie recommends:</a:t>
                </a:r>
              </a:p>
              <a:p>
                <a:r>
                  <a:rPr lang="en-US" dirty="0"/>
                  <a:t>Start with a simpler case (topo-sorted DAG or [strongly] connected graph).</a:t>
                </a:r>
              </a:p>
              <a:p>
                <a:r>
                  <a:rPr lang="en-US" dirty="0"/>
                  <a:t>One way to think about the 2-SAT problem on HW2</a:t>
                </a:r>
              </a:p>
              <a:p>
                <a:r>
                  <a:rPr lang="en-US" dirty="0"/>
                  <a:t>1. Figuring out what you’d do if the graph is strongly connected</a:t>
                </a:r>
              </a:p>
              <a:p>
                <a:r>
                  <a:rPr lang="en-US" dirty="0"/>
                  <a:t>2. Figuring out what you’d do if the graph is a topologically ordered DAG</a:t>
                </a:r>
              </a:p>
              <a:p>
                <a:r>
                  <a:rPr lang="en-US" dirty="0"/>
                  <a:t>3. Stitching together those two ideas (using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𝐺</m:t>
                        </m:r>
                      </m:e>
                      <m:sup>
                        <m:r>
                          <a:rPr lang="en-US" b="0" i="1" smtClean="0">
                            <a:latin typeface="Cambria Math" panose="02040503050406030204" pitchFamily="18" charset="0"/>
                          </a:rPr>
                          <m:t>𝑆𝐶𝐶</m:t>
                        </m:r>
                      </m:sup>
                    </m:sSup>
                  </m:oMath>
                </a14:m>
                <a:r>
                  <a:rPr lang="en-US" dirty="0"/>
                  <a:t>). </a:t>
                </a:r>
              </a:p>
            </p:txBody>
          </p:sp>
        </mc:Choice>
        <mc:Fallback>
          <p:sp>
            <p:nvSpPr>
              <p:cNvPr id="3" name="Content Placeholder 2">
                <a:extLst>
                  <a:ext uri="{FF2B5EF4-FFF2-40B4-BE49-F238E27FC236}">
                    <a16:creationId xmlns:a16="http://schemas.microsoft.com/office/drawing/2014/main" id="{9A2B2C97-732E-46C5-BD9A-7845A4DD01C8}"/>
                  </a:ext>
                </a:extLst>
              </p:cNvPr>
              <p:cNvSpPr>
                <a:spLocks noGrp="1" noRot="1" noChangeAspect="1" noMove="1" noResize="1" noEditPoints="1" noAdjustHandles="1" noChangeArrowheads="1" noChangeShapeType="1" noTextEdit="1"/>
              </p:cNvSpPr>
              <p:nvPr>
                <p:ph idx="1"/>
              </p:nvPr>
            </p:nvSpPr>
            <p:spPr>
              <a:xfrm>
                <a:off x="321547" y="1463857"/>
                <a:ext cx="11440951" cy="4845504"/>
              </a:xfrm>
              <a:blipFill>
                <a:blip r:embed="rId2"/>
                <a:stretch>
                  <a:fillRect l="-693" t="-2138"/>
                </a:stretch>
              </a:blipFill>
            </p:spPr>
            <p:txBody>
              <a:bodyPr/>
              <a:lstStyle/>
              <a:p>
                <a:r>
                  <a:rPr lang="en-US">
                    <a:noFill/>
                  </a:rPr>
                  <a:t> </a:t>
                </a:r>
              </a:p>
            </p:txBody>
          </p:sp>
        </mc:Fallback>
      </mc:AlternateContent>
    </p:spTree>
    <p:extLst>
      <p:ext uri="{BB962C8B-B14F-4D97-AF65-F5344CB8AC3E}">
        <p14:creationId xmlns:p14="http://schemas.microsoft.com/office/powerpoint/2010/main" val="343807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3DFC-9269-4DC7-98BC-262B646D2048}"/>
              </a:ext>
            </a:extLst>
          </p:cNvPr>
          <p:cNvSpPr>
            <a:spLocks noGrp="1"/>
          </p:cNvSpPr>
          <p:nvPr>
            <p:ph type="title"/>
          </p:nvPr>
        </p:nvSpPr>
        <p:spPr/>
        <p:txBody>
          <a:bodyPr/>
          <a:lstStyle/>
          <a:p>
            <a:r>
              <a:rPr lang="en-US" dirty="0"/>
              <a:t>Problem Solving Suggestions</a:t>
            </a:r>
          </a:p>
        </p:txBody>
      </p:sp>
      <p:sp>
        <p:nvSpPr>
          <p:cNvPr id="3" name="Content Placeholder 2">
            <a:extLst>
              <a:ext uri="{FF2B5EF4-FFF2-40B4-BE49-F238E27FC236}">
                <a16:creationId xmlns:a16="http://schemas.microsoft.com/office/drawing/2014/main" id="{B9A09931-EA78-4130-9798-4E8EEECA67E0}"/>
              </a:ext>
            </a:extLst>
          </p:cNvPr>
          <p:cNvSpPr>
            <a:spLocks noGrp="1"/>
          </p:cNvSpPr>
          <p:nvPr>
            <p:ph idx="1"/>
          </p:nvPr>
        </p:nvSpPr>
        <p:spPr/>
        <p:txBody>
          <a:bodyPr>
            <a:normAutofit/>
          </a:bodyPr>
          <a:lstStyle/>
          <a:p>
            <a:r>
              <a:rPr lang="en-US" dirty="0"/>
              <a:t>Read the problem carefully.</a:t>
            </a:r>
          </a:p>
          <a:p>
            <a:pPr lvl="1"/>
            <a:r>
              <a:rPr lang="en-US" dirty="0"/>
              <a:t>Are there any technical terms in the question? Any formulas?</a:t>
            </a:r>
          </a:p>
          <a:p>
            <a:pPr lvl="1"/>
            <a:r>
              <a:rPr lang="en-US" dirty="0"/>
              <a:t>What kind of object will you get as input? What type is your output?</a:t>
            </a:r>
          </a:p>
          <a:p>
            <a:r>
              <a:rPr lang="en-US" dirty="0"/>
              <a:t>Do you understand it? Write sample inputs and outputs</a:t>
            </a:r>
          </a:p>
          <a:p>
            <a:pPr lvl="1"/>
            <a:r>
              <a:rPr lang="en-US" dirty="0"/>
              <a:t>We’ll often give you samples, but it helps to add your own.</a:t>
            </a:r>
          </a:p>
          <a:p>
            <a:r>
              <a:rPr lang="en-US" dirty="0"/>
              <a:t>Now start thinking about solutions</a:t>
            </a:r>
          </a:p>
          <a:p>
            <a:pPr lvl="1"/>
            <a:r>
              <a:rPr lang="en-US" dirty="0"/>
              <a:t>On those examples, how would you get the solution?</a:t>
            </a:r>
          </a:p>
          <a:p>
            <a:pPr lvl="1"/>
            <a:r>
              <a:rPr lang="en-US" dirty="0"/>
              <a:t>Does this remind you of any algorithms from class?</a:t>
            </a:r>
          </a:p>
          <a:p>
            <a:pPr lvl="1"/>
            <a:r>
              <a:rPr lang="en-US" dirty="0"/>
              <a:t>Can you think of a new idea?</a:t>
            </a:r>
          </a:p>
          <a:p>
            <a:pPr lvl="1"/>
            <a:r>
              <a:rPr lang="en-US" dirty="0"/>
              <a:t>It’s ok to start with slow solutions and try to speed them up!</a:t>
            </a:r>
          </a:p>
          <a:p>
            <a:pPr lvl="1"/>
            <a:r>
              <a:rPr lang="en-US" dirty="0"/>
              <a:t>Try the graph modeling process.</a:t>
            </a:r>
          </a:p>
        </p:txBody>
      </p:sp>
    </p:spTree>
    <p:extLst>
      <p:ext uri="{BB962C8B-B14F-4D97-AF65-F5344CB8AC3E}">
        <p14:creationId xmlns:p14="http://schemas.microsoft.com/office/powerpoint/2010/main" val="2785002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BFB0-D8A2-4CEC-9140-151EF6A054C8}"/>
              </a:ext>
            </a:extLst>
          </p:cNvPr>
          <p:cNvSpPr>
            <a:spLocks noGrp="1"/>
          </p:cNvSpPr>
          <p:nvPr>
            <p:ph type="title"/>
          </p:nvPr>
        </p:nvSpPr>
        <p:spPr/>
        <p:txBody>
          <a:bodyPr/>
          <a:lstStyle/>
          <a:p>
            <a:r>
              <a:rPr lang="en-US" dirty="0"/>
              <a:t>Graph Modeling</a:t>
            </a:r>
          </a:p>
        </p:txBody>
      </p:sp>
      <p:sp>
        <p:nvSpPr>
          <p:cNvPr id="3" name="Content Placeholder 2">
            <a:extLst>
              <a:ext uri="{FF2B5EF4-FFF2-40B4-BE49-F238E27FC236}">
                <a16:creationId xmlns:a16="http://schemas.microsoft.com/office/drawing/2014/main" id="{0F556317-9F80-4438-B813-5C803B596679}"/>
              </a:ext>
            </a:extLst>
          </p:cNvPr>
          <p:cNvSpPr>
            <a:spLocks noGrp="1"/>
          </p:cNvSpPr>
          <p:nvPr>
            <p:ph idx="1"/>
          </p:nvPr>
        </p:nvSpPr>
        <p:spPr/>
        <p:txBody>
          <a:bodyPr/>
          <a:lstStyle/>
          <a:p>
            <a:r>
              <a:rPr lang="en-US" dirty="0"/>
              <a:t>But…Most of the time you don’t need a new graph algorithm.</a:t>
            </a:r>
          </a:p>
          <a:p>
            <a:r>
              <a:rPr lang="en-US" dirty="0"/>
              <a:t>What you need is to figure out what graph to make and which graph algorithm to run.</a:t>
            </a:r>
          </a:p>
          <a:p>
            <a:endParaRPr lang="en-US" dirty="0"/>
          </a:p>
          <a:p>
            <a:r>
              <a:rPr lang="en-US" dirty="0"/>
              <a:t>“Graph modeling”</a:t>
            </a:r>
          </a:p>
          <a:p>
            <a:r>
              <a:rPr lang="en-US" dirty="0"/>
              <a:t>Going from word problem to graph algorithm. </a:t>
            </a:r>
          </a:p>
          <a:p>
            <a:r>
              <a:rPr lang="en-US" dirty="0"/>
              <a:t>Often finding a clever way to turn your requirements into graph features. </a:t>
            </a:r>
          </a:p>
          <a:p>
            <a:r>
              <a:rPr lang="en-US" dirty="0"/>
              <a:t>Mix of “standard bag of tricks” and new creativity. </a:t>
            </a:r>
          </a:p>
        </p:txBody>
      </p:sp>
    </p:spTree>
    <p:extLst>
      <p:ext uri="{BB962C8B-B14F-4D97-AF65-F5344CB8AC3E}">
        <p14:creationId xmlns:p14="http://schemas.microsoft.com/office/powerpoint/2010/main" val="2088065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Graph Modeling Process</a:t>
            </a:r>
          </a:p>
        </p:txBody>
      </p:sp>
      <p:sp>
        <p:nvSpPr>
          <p:cNvPr id="9" name="Content Placeholder 8"/>
          <p:cNvSpPr>
            <a:spLocks noGrp="1"/>
          </p:cNvSpPr>
          <p:nvPr>
            <p:ph idx="1"/>
          </p:nvPr>
        </p:nvSpPr>
        <p:spPr/>
        <p:txBody>
          <a:bodyPr/>
          <a:lstStyle/>
          <a:p>
            <a:r>
              <a:rPr lang="en-US" dirty="0"/>
              <a:t>1. What are your fundamental objects?</a:t>
            </a:r>
          </a:p>
          <a:p>
            <a:pPr lvl="1"/>
            <a:r>
              <a:rPr lang="en-US" dirty="0"/>
              <a:t>Those will probably become your vertices.</a:t>
            </a:r>
          </a:p>
          <a:p>
            <a:r>
              <a:rPr lang="en-US" dirty="0"/>
              <a:t>2. How are those objects related?</a:t>
            </a:r>
          </a:p>
          <a:p>
            <a:pPr lvl="1"/>
            <a:r>
              <a:rPr lang="en-US" dirty="0"/>
              <a:t>Represent those relationships with edges.</a:t>
            </a:r>
          </a:p>
          <a:p>
            <a:r>
              <a:rPr lang="en-US" dirty="0"/>
              <a:t>3. How is what I’m looking for encoded in the graph?</a:t>
            </a:r>
          </a:p>
          <a:p>
            <a:pPr lvl="1"/>
            <a:r>
              <a:rPr lang="en-US" dirty="0"/>
              <a:t>Do I need a path from s to t? The shortest path from s to t? A minimum spanning tree? Something else?</a:t>
            </a:r>
          </a:p>
          <a:p>
            <a:r>
              <a:rPr lang="en-US" dirty="0"/>
              <a:t>4. Do I know how to find what I’m looking for?</a:t>
            </a:r>
          </a:p>
          <a:p>
            <a:pPr lvl="1"/>
            <a:r>
              <a:rPr lang="en-US" dirty="0"/>
              <a:t>Then run that algorithm/combination of algorithms</a:t>
            </a:r>
          </a:p>
          <a:p>
            <a:pPr lvl="1"/>
            <a:r>
              <a:rPr lang="en-US" dirty="0"/>
              <a:t>Otherwise go back to step 1 and try again.</a:t>
            </a:r>
          </a:p>
        </p:txBody>
      </p:sp>
    </p:spTree>
    <p:extLst>
      <p:ext uri="{BB962C8B-B14F-4D97-AF65-F5344CB8AC3E}">
        <p14:creationId xmlns:p14="http://schemas.microsoft.com/office/powerpoint/2010/main" val="1980650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2D6-47CE-47BC-8527-4B2CF948FE14}"/>
              </a:ext>
            </a:extLst>
          </p:cNvPr>
          <p:cNvSpPr>
            <a:spLocks noGrp="1"/>
          </p:cNvSpPr>
          <p:nvPr>
            <p:ph type="title"/>
          </p:nvPr>
        </p:nvSpPr>
        <p:spPr/>
        <p:txBody>
          <a:bodyPr/>
          <a:lstStyle/>
          <a:p>
            <a:r>
              <a:rPr lang="en-US" dirty="0"/>
              <a:t>Scenario #1</a:t>
            </a:r>
          </a:p>
        </p:txBody>
      </p:sp>
      <p:sp>
        <p:nvSpPr>
          <p:cNvPr id="4" name="TextBox 3">
            <a:extLst>
              <a:ext uri="{FF2B5EF4-FFF2-40B4-BE49-F238E27FC236}">
                <a16:creationId xmlns:a16="http://schemas.microsoft.com/office/drawing/2014/main" id="{6228E262-51E4-453B-B5FA-06D5014034F1}"/>
              </a:ext>
            </a:extLst>
          </p:cNvPr>
          <p:cNvSpPr txBox="1"/>
          <p:nvPr/>
        </p:nvSpPr>
        <p:spPr>
          <a:xfrm>
            <a:off x="7571280" y="1430343"/>
            <a:ext cx="4425884"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are the vertices?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the edges?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we looking for?</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do we run?</a:t>
            </a:r>
          </a:p>
        </p:txBody>
      </p:sp>
      <p:sp>
        <p:nvSpPr>
          <p:cNvPr id="8" name="Content Placeholder 2">
            <a:extLst>
              <a:ext uri="{FF2B5EF4-FFF2-40B4-BE49-F238E27FC236}">
                <a16:creationId xmlns:a16="http://schemas.microsoft.com/office/drawing/2014/main" id="{B0D125C6-4AB3-4C41-8FC0-B1AE8D70D205}"/>
              </a:ext>
            </a:extLst>
          </p:cNvPr>
          <p:cNvSpPr txBox="1">
            <a:spLocks/>
          </p:cNvSpPr>
          <p:nvPr/>
        </p:nvSpPr>
        <p:spPr>
          <a:xfrm>
            <a:off x="575240" y="1277943"/>
            <a:ext cx="6653991" cy="5276138"/>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400" dirty="0"/>
              <a:t>You’ve made a new social networking app, </a:t>
            </a:r>
            <a:r>
              <a:rPr lang="en-US" sz="2400" dirty="0" err="1"/>
              <a:t>Convrs</a:t>
            </a:r>
            <a:r>
              <a:rPr lang="en-US" sz="2400" dirty="0"/>
              <a:t>. Users on </a:t>
            </a:r>
            <a:r>
              <a:rPr lang="en-US" sz="2400" dirty="0" err="1"/>
              <a:t>Convrs</a:t>
            </a:r>
            <a:r>
              <a:rPr lang="en-US" sz="2400" dirty="0"/>
              <a:t> can have “asymmetric” following (I can follow you, without you following me). You decide to allow people to form multi-user direct messages, but only if people are probably in similar social circles (to avoid spamming).</a:t>
            </a:r>
          </a:p>
          <a:p>
            <a:r>
              <a:rPr lang="en-US" sz="2400" dirty="0"/>
              <a:t>You’ll allow a messaging channel to form only if for every pair of users </a:t>
            </a:r>
            <a:r>
              <a:rPr lang="en-US" sz="2400" dirty="0" err="1"/>
              <a:t>a,b</a:t>
            </a:r>
            <a:r>
              <a:rPr lang="en-US" sz="2400" dirty="0"/>
              <a:t> in the channel: a must follow b or follow someone who follows b or follow someone who follows someone who follows b, or …</a:t>
            </a:r>
            <a:br>
              <a:rPr lang="en-US" sz="2400" dirty="0"/>
            </a:br>
            <a:r>
              <a:rPr lang="en-US" sz="2400" dirty="0"/>
              <a:t>And the same for b to a. </a:t>
            </a:r>
          </a:p>
          <a:p>
            <a:r>
              <a:rPr lang="en-US" sz="2400" dirty="0"/>
              <a:t>You’d like to be able to quickly check for any new proposed channel whether it meets this condition.</a:t>
            </a:r>
          </a:p>
        </p:txBody>
      </p:sp>
    </p:spTree>
    <p:extLst>
      <p:ext uri="{BB962C8B-B14F-4D97-AF65-F5344CB8AC3E}">
        <p14:creationId xmlns:p14="http://schemas.microsoft.com/office/powerpoint/2010/main" val="2206314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2D6-47CE-47BC-8527-4B2CF948FE14}"/>
              </a:ext>
            </a:extLst>
          </p:cNvPr>
          <p:cNvSpPr>
            <a:spLocks noGrp="1"/>
          </p:cNvSpPr>
          <p:nvPr>
            <p:ph type="title"/>
          </p:nvPr>
        </p:nvSpPr>
        <p:spPr/>
        <p:txBody>
          <a:bodyPr/>
          <a:lstStyle/>
          <a:p>
            <a:r>
              <a:rPr lang="en-US" dirty="0"/>
              <a:t>Scenario #1</a:t>
            </a:r>
          </a:p>
        </p:txBody>
      </p:sp>
      <p:sp>
        <p:nvSpPr>
          <p:cNvPr id="3" name="Content Placeholder 2">
            <a:extLst>
              <a:ext uri="{FF2B5EF4-FFF2-40B4-BE49-F238E27FC236}">
                <a16:creationId xmlns:a16="http://schemas.microsoft.com/office/drawing/2014/main" id="{5B8F425E-F3FE-46F4-9405-03ACAF1816C3}"/>
              </a:ext>
            </a:extLst>
          </p:cNvPr>
          <p:cNvSpPr>
            <a:spLocks noGrp="1"/>
          </p:cNvSpPr>
          <p:nvPr>
            <p:ph idx="1"/>
          </p:nvPr>
        </p:nvSpPr>
        <p:spPr>
          <a:xfrm>
            <a:off x="575240" y="1277943"/>
            <a:ext cx="6653991" cy="5276138"/>
          </a:xfrm>
        </p:spPr>
        <p:txBody>
          <a:bodyPr>
            <a:normAutofit lnSpcReduction="10000"/>
          </a:bodyPr>
          <a:lstStyle/>
          <a:p>
            <a:r>
              <a:rPr lang="en-US" sz="2400" dirty="0"/>
              <a:t>You’ve made a new social networking app, </a:t>
            </a:r>
            <a:r>
              <a:rPr lang="en-US" sz="2400" dirty="0" err="1"/>
              <a:t>Convrs</a:t>
            </a:r>
            <a:r>
              <a:rPr lang="en-US" sz="2400" dirty="0"/>
              <a:t>. Users on </a:t>
            </a:r>
            <a:r>
              <a:rPr lang="en-US" sz="2400" dirty="0" err="1"/>
              <a:t>Convrs</a:t>
            </a:r>
            <a:r>
              <a:rPr lang="en-US" sz="2400" dirty="0"/>
              <a:t> can have “asymmetric” following (I can follow you, without you following me). You decide to allow people to form multi-user direct messages, but only if people are probably in similar social circles (to avoid spamming).</a:t>
            </a:r>
          </a:p>
          <a:p>
            <a:r>
              <a:rPr lang="en-US" sz="2400" dirty="0"/>
              <a:t>You’ll allow a messaging channel to form only if for every pair of users </a:t>
            </a:r>
            <a:r>
              <a:rPr lang="en-US" sz="2400" dirty="0" err="1"/>
              <a:t>a,b</a:t>
            </a:r>
            <a:r>
              <a:rPr lang="en-US" sz="2400" dirty="0"/>
              <a:t> in the channel: a must follow b or follow someone who follows b or follow someone who follows someone who follows b, or …</a:t>
            </a:r>
            <a:br>
              <a:rPr lang="en-US" sz="2400" dirty="0"/>
            </a:br>
            <a:r>
              <a:rPr lang="en-US" sz="2400" dirty="0"/>
              <a:t>And the same for b to a. </a:t>
            </a:r>
          </a:p>
          <a:p>
            <a:r>
              <a:rPr lang="en-US" sz="2400" dirty="0"/>
              <a:t>You’d like to be able to quickly check for any new proposed channel whether it meets this condition.</a:t>
            </a:r>
          </a:p>
        </p:txBody>
      </p:sp>
      <p:sp>
        <p:nvSpPr>
          <p:cNvPr id="4" name="TextBox 3">
            <a:extLst>
              <a:ext uri="{FF2B5EF4-FFF2-40B4-BE49-F238E27FC236}">
                <a16:creationId xmlns:a16="http://schemas.microsoft.com/office/drawing/2014/main" id="{6228E262-51E4-453B-B5FA-06D5014034F1}"/>
              </a:ext>
            </a:extLst>
          </p:cNvPr>
          <p:cNvSpPr txBox="1"/>
          <p:nvPr/>
        </p:nvSpPr>
        <p:spPr>
          <a:xfrm>
            <a:off x="7555584" y="1442301"/>
            <a:ext cx="4425884"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are the vertices?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the edges?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we looking for?</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do we run?</a:t>
            </a:r>
          </a:p>
        </p:txBody>
      </p:sp>
      <p:sp>
        <p:nvSpPr>
          <p:cNvPr id="5" name="TextBox 4">
            <a:extLst>
              <a:ext uri="{FF2B5EF4-FFF2-40B4-BE49-F238E27FC236}">
                <a16:creationId xmlns:a16="http://schemas.microsoft.com/office/drawing/2014/main" id="{FF649641-0DC1-40B4-81E0-342F617E12F4}"/>
              </a:ext>
            </a:extLst>
          </p:cNvPr>
          <p:cNvSpPr txBox="1"/>
          <p:nvPr/>
        </p:nvSpPr>
        <p:spPr>
          <a:xfrm>
            <a:off x="7805394" y="1965488"/>
            <a:ext cx="2318994" cy="523220"/>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Users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57B2184-1AAA-4185-A41A-D0E13B517C7A}"/>
                  </a:ext>
                </a:extLst>
              </p:cNvPr>
              <p:cNvSpPr txBox="1"/>
              <p:nvPr/>
            </p:nvSpPr>
            <p:spPr>
              <a:xfrm>
                <a:off x="7805394" y="3201970"/>
                <a:ext cx="3957104" cy="954107"/>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Directed – from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𝑢</m:t>
                    </m:r>
                  </m:oMath>
                </a14:m>
                <a:r>
                  <a:rPr lang="en-US" sz="2800" dirty="0">
                    <a:solidFill>
                      <a:schemeClr val="accent3"/>
                    </a:solidFill>
                    <a:latin typeface="Segoe UI Semilight" panose="020B0402040204020203" pitchFamily="34" charset="0"/>
                    <a:cs typeface="Segoe UI Semilight" panose="020B0402040204020203" pitchFamily="34" charset="0"/>
                  </a:rPr>
                  <a:t> to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𝑣</m:t>
                    </m:r>
                  </m:oMath>
                </a14:m>
                <a:r>
                  <a:rPr lang="en-US" sz="2800" dirty="0">
                    <a:solidFill>
                      <a:schemeClr val="accent3"/>
                    </a:solidFill>
                    <a:latin typeface="Segoe UI Semilight" panose="020B0402040204020203" pitchFamily="34" charset="0"/>
                    <a:cs typeface="Segoe UI Semilight" panose="020B0402040204020203" pitchFamily="34" charset="0"/>
                  </a:rPr>
                  <a:t> if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𝑢</m:t>
                    </m:r>
                  </m:oMath>
                </a14:m>
                <a:r>
                  <a:rPr lang="en-US" sz="2800" dirty="0">
                    <a:solidFill>
                      <a:schemeClr val="accent3"/>
                    </a:solidFill>
                    <a:latin typeface="Segoe UI Semilight" panose="020B0402040204020203" pitchFamily="34" charset="0"/>
                    <a:cs typeface="Segoe UI Semilight" panose="020B0402040204020203" pitchFamily="34" charset="0"/>
                  </a:rPr>
                  <a:t> follows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𝑣</m:t>
                    </m:r>
                  </m:oMath>
                </a14:m>
                <a:endParaRPr lang="en-US" sz="28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6" name="TextBox 5">
                <a:extLst>
                  <a:ext uri="{FF2B5EF4-FFF2-40B4-BE49-F238E27FC236}">
                    <a16:creationId xmlns:a16="http://schemas.microsoft.com/office/drawing/2014/main" id="{C57B2184-1AAA-4185-A41A-D0E13B517C7A}"/>
                  </a:ext>
                </a:extLst>
              </p:cNvPr>
              <p:cNvSpPr txBox="1">
                <a:spLocks noRot="1" noChangeAspect="1" noMove="1" noResize="1" noEditPoints="1" noAdjustHandles="1" noChangeArrowheads="1" noChangeShapeType="1" noTextEdit="1"/>
              </p:cNvSpPr>
              <p:nvPr/>
            </p:nvSpPr>
            <p:spPr>
              <a:xfrm>
                <a:off x="7805394" y="3201970"/>
                <a:ext cx="3957104" cy="954107"/>
              </a:xfrm>
              <a:prstGeom prst="rect">
                <a:avLst/>
              </a:prstGeom>
              <a:blipFill>
                <a:blip r:embed="rId2"/>
                <a:stretch>
                  <a:fillRect l="-3077" t="-6369" r="-2923" b="-1656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8229EB69-23B9-4DBA-908B-0DCD44DFC70A}"/>
              </a:ext>
            </a:extLst>
          </p:cNvPr>
          <p:cNvSpPr txBox="1"/>
          <p:nvPr/>
        </p:nvSpPr>
        <p:spPr>
          <a:xfrm>
            <a:off x="7486650" y="4392285"/>
            <a:ext cx="4744627" cy="954107"/>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If everyone in the channel is in the same SCC.</a:t>
            </a:r>
          </a:p>
        </p:txBody>
      </p:sp>
      <p:sp>
        <p:nvSpPr>
          <p:cNvPr id="8" name="TextBox 7">
            <a:extLst>
              <a:ext uri="{FF2B5EF4-FFF2-40B4-BE49-F238E27FC236}">
                <a16:creationId xmlns:a16="http://schemas.microsoft.com/office/drawing/2014/main" id="{7A192489-C1EA-4A81-8F51-C5989C74DA0C}"/>
              </a:ext>
            </a:extLst>
          </p:cNvPr>
          <p:cNvSpPr txBox="1"/>
          <p:nvPr/>
        </p:nvSpPr>
        <p:spPr>
          <a:xfrm>
            <a:off x="7058025" y="5723084"/>
            <a:ext cx="5242186" cy="830997"/>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Find SCCs, to test a new channel, make sure all are in same component.</a:t>
            </a:r>
          </a:p>
        </p:txBody>
      </p:sp>
    </p:spTree>
    <p:extLst>
      <p:ext uri="{BB962C8B-B14F-4D97-AF65-F5344CB8AC3E}">
        <p14:creationId xmlns:p14="http://schemas.microsoft.com/office/powerpoint/2010/main" val="2186095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9E32E-5498-435A-891A-94BF29EB5926}"/>
              </a:ext>
            </a:extLst>
          </p:cNvPr>
          <p:cNvSpPr>
            <a:spLocks noGrp="1"/>
          </p:cNvSpPr>
          <p:nvPr>
            <p:ph type="title"/>
          </p:nvPr>
        </p:nvSpPr>
        <p:spPr/>
        <p:txBody>
          <a:bodyPr/>
          <a:lstStyle/>
          <a:p>
            <a:r>
              <a:rPr lang="en-US" dirty="0"/>
              <a:t>Scenario #2</a:t>
            </a:r>
          </a:p>
        </p:txBody>
      </p:sp>
      <p:sp>
        <p:nvSpPr>
          <p:cNvPr id="3" name="Content Placeholder 2">
            <a:extLst>
              <a:ext uri="{FF2B5EF4-FFF2-40B4-BE49-F238E27FC236}">
                <a16:creationId xmlns:a16="http://schemas.microsoft.com/office/drawing/2014/main" id="{CF92BB20-DE42-4BD4-A490-FDD4B6AD20AE}"/>
              </a:ext>
            </a:extLst>
          </p:cNvPr>
          <p:cNvSpPr>
            <a:spLocks noGrp="1"/>
          </p:cNvSpPr>
          <p:nvPr>
            <p:ph idx="1"/>
          </p:nvPr>
        </p:nvSpPr>
        <p:spPr>
          <a:xfrm>
            <a:off x="575240" y="1463857"/>
            <a:ext cx="5616010" cy="4845504"/>
          </a:xfrm>
        </p:spPr>
        <p:txBody>
          <a:bodyPr/>
          <a:lstStyle/>
          <a:p>
            <a:r>
              <a:rPr lang="en-US" dirty="0"/>
              <a:t>Sports fans often use the “transitive law” to predict sports outcomes --  </a:t>
            </a:r>
            <a:br>
              <a:rPr lang="en-US" dirty="0"/>
            </a:br>
            <a:r>
              <a:rPr lang="en-US" dirty="0"/>
              <a:t>In general, if you think A is better than B, and B is also better than C, then you expect that A is better than C.</a:t>
            </a:r>
          </a:p>
          <a:p>
            <a:r>
              <a:rPr lang="en-US" dirty="0"/>
              <a:t>Teams don’t all play each other – from data of games that have been played, determine if the “transitive law” is realistic, or misleading about at least one outcome.  </a:t>
            </a:r>
          </a:p>
        </p:txBody>
      </p:sp>
      <p:sp>
        <p:nvSpPr>
          <p:cNvPr id="4" name="TextBox 3">
            <a:extLst>
              <a:ext uri="{FF2B5EF4-FFF2-40B4-BE49-F238E27FC236}">
                <a16:creationId xmlns:a16="http://schemas.microsoft.com/office/drawing/2014/main" id="{90505321-B4C6-4FE1-A579-A3D5CB42A368}"/>
              </a:ext>
            </a:extLst>
          </p:cNvPr>
          <p:cNvSpPr txBox="1"/>
          <p:nvPr/>
        </p:nvSpPr>
        <p:spPr>
          <a:xfrm>
            <a:off x="6888834" y="1463857"/>
            <a:ext cx="4425884"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are the vertices?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the edges?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we looking for?</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do we run?</a:t>
            </a:r>
          </a:p>
        </p:txBody>
      </p:sp>
    </p:spTree>
    <p:extLst>
      <p:ext uri="{BB962C8B-B14F-4D97-AF65-F5344CB8AC3E}">
        <p14:creationId xmlns:p14="http://schemas.microsoft.com/office/powerpoint/2010/main" val="2982433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9E32E-5498-435A-891A-94BF29EB5926}"/>
              </a:ext>
            </a:extLst>
          </p:cNvPr>
          <p:cNvSpPr>
            <a:spLocks noGrp="1"/>
          </p:cNvSpPr>
          <p:nvPr>
            <p:ph type="title"/>
          </p:nvPr>
        </p:nvSpPr>
        <p:spPr/>
        <p:txBody>
          <a:bodyPr/>
          <a:lstStyle/>
          <a:p>
            <a:r>
              <a:rPr lang="en-US" dirty="0"/>
              <a:t>Scenario #2</a:t>
            </a:r>
          </a:p>
        </p:txBody>
      </p:sp>
      <p:sp>
        <p:nvSpPr>
          <p:cNvPr id="3" name="Content Placeholder 2">
            <a:extLst>
              <a:ext uri="{FF2B5EF4-FFF2-40B4-BE49-F238E27FC236}">
                <a16:creationId xmlns:a16="http://schemas.microsoft.com/office/drawing/2014/main" id="{CF92BB20-DE42-4BD4-A490-FDD4B6AD20AE}"/>
              </a:ext>
            </a:extLst>
          </p:cNvPr>
          <p:cNvSpPr>
            <a:spLocks noGrp="1"/>
          </p:cNvSpPr>
          <p:nvPr>
            <p:ph idx="1"/>
          </p:nvPr>
        </p:nvSpPr>
        <p:spPr>
          <a:xfrm>
            <a:off x="575240" y="1463857"/>
            <a:ext cx="5616010" cy="4845504"/>
          </a:xfrm>
        </p:spPr>
        <p:txBody>
          <a:bodyPr/>
          <a:lstStyle/>
          <a:p>
            <a:r>
              <a:rPr lang="en-US" dirty="0"/>
              <a:t>Sports fans often use the “transitive law” to predict sports outcomes -- . </a:t>
            </a:r>
            <a:br>
              <a:rPr lang="en-US" dirty="0"/>
            </a:br>
            <a:r>
              <a:rPr lang="en-US" dirty="0"/>
              <a:t>In general, if you think A is better than B, and B is also better than C, then you expect that A is better than C.</a:t>
            </a:r>
          </a:p>
          <a:p>
            <a:r>
              <a:rPr lang="en-US" dirty="0"/>
              <a:t>Teams don’t all play each other – from data of games that have been played, determine if the “transitive law” is realistic, or misleading about at least one outcome.  </a:t>
            </a:r>
          </a:p>
        </p:txBody>
      </p:sp>
      <p:sp>
        <p:nvSpPr>
          <p:cNvPr id="4" name="TextBox 3">
            <a:extLst>
              <a:ext uri="{FF2B5EF4-FFF2-40B4-BE49-F238E27FC236}">
                <a16:creationId xmlns:a16="http://schemas.microsoft.com/office/drawing/2014/main" id="{90505321-B4C6-4FE1-A579-A3D5CB42A368}"/>
              </a:ext>
            </a:extLst>
          </p:cNvPr>
          <p:cNvSpPr txBox="1"/>
          <p:nvPr/>
        </p:nvSpPr>
        <p:spPr>
          <a:xfrm>
            <a:off x="6888834" y="1242328"/>
            <a:ext cx="4425884"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are the vertices?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the edges?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we looking for?</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do we run?</a:t>
            </a:r>
          </a:p>
        </p:txBody>
      </p:sp>
      <p:sp>
        <p:nvSpPr>
          <p:cNvPr id="5" name="TextBox 4">
            <a:extLst>
              <a:ext uri="{FF2B5EF4-FFF2-40B4-BE49-F238E27FC236}">
                <a16:creationId xmlns:a16="http://schemas.microsoft.com/office/drawing/2014/main" id="{AED8EC4A-9BA3-4390-892A-35E461FB13EB}"/>
              </a:ext>
            </a:extLst>
          </p:cNvPr>
          <p:cNvSpPr txBox="1"/>
          <p:nvPr/>
        </p:nvSpPr>
        <p:spPr>
          <a:xfrm>
            <a:off x="7164371" y="1758100"/>
            <a:ext cx="2318994" cy="523220"/>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Teams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0D8B147-47F3-4B6C-A307-14A34E7C6691}"/>
                  </a:ext>
                </a:extLst>
              </p:cNvPr>
              <p:cNvSpPr txBox="1"/>
              <p:nvPr/>
            </p:nvSpPr>
            <p:spPr>
              <a:xfrm>
                <a:off x="7164370" y="2945861"/>
                <a:ext cx="3601039" cy="954107"/>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Directed – Edge from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𝑢</m:t>
                    </m:r>
                  </m:oMath>
                </a14:m>
                <a:r>
                  <a:rPr lang="en-US" sz="2800" dirty="0">
                    <a:solidFill>
                      <a:schemeClr val="accent3"/>
                    </a:solidFill>
                    <a:latin typeface="Segoe UI Semilight" panose="020B0402040204020203" pitchFamily="34" charset="0"/>
                    <a:cs typeface="Segoe UI Semilight" panose="020B0402040204020203" pitchFamily="34" charset="0"/>
                  </a:rPr>
                  <a:t> to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𝑣</m:t>
                    </m:r>
                  </m:oMath>
                </a14:m>
                <a:r>
                  <a:rPr lang="en-US" sz="2800" dirty="0">
                    <a:solidFill>
                      <a:schemeClr val="accent3"/>
                    </a:solidFill>
                    <a:latin typeface="Segoe UI Semilight" panose="020B0402040204020203" pitchFamily="34" charset="0"/>
                    <a:cs typeface="Segoe UI Semilight" panose="020B0402040204020203" pitchFamily="34" charset="0"/>
                  </a:rPr>
                  <a:t> if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𝑢</m:t>
                    </m:r>
                  </m:oMath>
                </a14:m>
                <a:r>
                  <a:rPr lang="en-US" sz="2800" dirty="0">
                    <a:solidFill>
                      <a:schemeClr val="accent3"/>
                    </a:solidFill>
                    <a:latin typeface="Segoe UI Semilight" panose="020B0402040204020203" pitchFamily="34" charset="0"/>
                    <a:cs typeface="Segoe UI Semilight" panose="020B0402040204020203" pitchFamily="34" charset="0"/>
                  </a:rPr>
                  <a:t> beat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𝑣</m:t>
                    </m:r>
                  </m:oMath>
                </a14:m>
                <a:r>
                  <a:rPr lang="en-US" sz="2800" dirty="0">
                    <a:solidFill>
                      <a:schemeClr val="accent3"/>
                    </a:solidFill>
                    <a:latin typeface="Segoe UI Semilight" panose="020B0402040204020203" pitchFamily="34" charset="0"/>
                    <a:cs typeface="Segoe UI Semilight" panose="020B0402040204020203" pitchFamily="34" charset="0"/>
                  </a:rPr>
                  <a:t>.</a:t>
                </a:r>
              </a:p>
            </p:txBody>
          </p:sp>
        </mc:Choice>
        <mc:Fallback xmlns="">
          <p:sp>
            <p:nvSpPr>
              <p:cNvPr id="6" name="TextBox 5">
                <a:extLst>
                  <a:ext uri="{FF2B5EF4-FFF2-40B4-BE49-F238E27FC236}">
                    <a16:creationId xmlns:a16="http://schemas.microsoft.com/office/drawing/2014/main" id="{60D8B147-47F3-4B6C-A307-14A34E7C6691}"/>
                  </a:ext>
                </a:extLst>
              </p:cNvPr>
              <p:cNvSpPr txBox="1">
                <a:spLocks noRot="1" noChangeAspect="1" noMove="1" noResize="1" noEditPoints="1" noAdjustHandles="1" noChangeArrowheads="1" noChangeShapeType="1" noTextEdit="1"/>
              </p:cNvSpPr>
              <p:nvPr/>
            </p:nvSpPr>
            <p:spPr>
              <a:xfrm>
                <a:off x="7164370" y="2945861"/>
                <a:ext cx="3601039" cy="954107"/>
              </a:xfrm>
              <a:prstGeom prst="rect">
                <a:avLst/>
              </a:prstGeom>
              <a:blipFill>
                <a:blip r:embed="rId2"/>
                <a:stretch>
                  <a:fillRect l="-3384" t="-6369" b="-1656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2DB3304A-1907-4FF8-8F24-4248651BAA7B}"/>
              </a:ext>
            </a:extLst>
          </p:cNvPr>
          <p:cNvSpPr txBox="1"/>
          <p:nvPr/>
        </p:nvSpPr>
        <p:spPr>
          <a:xfrm>
            <a:off x="7128234" y="4282913"/>
            <a:ext cx="5063766" cy="830997"/>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A cycle would say it’s not realistic.</a:t>
            </a:r>
          </a:p>
          <a:p>
            <a:r>
              <a:rPr lang="en-US" sz="2400" dirty="0">
                <a:solidFill>
                  <a:schemeClr val="accent4"/>
                </a:solidFill>
                <a:latin typeface="Segoe UI Semilight" panose="020B0402040204020203" pitchFamily="34" charset="0"/>
                <a:cs typeface="Segoe UI Semilight" panose="020B0402040204020203" pitchFamily="34" charset="0"/>
              </a:rPr>
              <a:t>OR a topological sort would say it is.</a:t>
            </a:r>
          </a:p>
        </p:txBody>
      </p:sp>
      <p:sp>
        <p:nvSpPr>
          <p:cNvPr id="8" name="TextBox 7">
            <a:extLst>
              <a:ext uri="{FF2B5EF4-FFF2-40B4-BE49-F238E27FC236}">
                <a16:creationId xmlns:a16="http://schemas.microsoft.com/office/drawing/2014/main" id="{D5214DD3-9BCF-43BB-B842-659561D452D7}"/>
              </a:ext>
            </a:extLst>
          </p:cNvPr>
          <p:cNvSpPr txBox="1"/>
          <p:nvPr/>
        </p:nvSpPr>
        <p:spPr>
          <a:xfrm>
            <a:off x="7128234" y="5533397"/>
            <a:ext cx="5063766" cy="1200329"/>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Cycle-detection DFS.</a:t>
            </a:r>
          </a:p>
          <a:p>
            <a:r>
              <a:rPr lang="en-US" sz="2400" dirty="0">
                <a:solidFill>
                  <a:schemeClr val="accent4"/>
                </a:solidFill>
                <a:latin typeface="Segoe UI Semilight" panose="020B0402040204020203" pitchFamily="34" charset="0"/>
                <a:cs typeface="Segoe UI Semilight" panose="020B0402040204020203" pitchFamily="34" charset="0"/>
              </a:rPr>
              <a:t>a topological sort algorithm (with error detection)</a:t>
            </a:r>
          </a:p>
        </p:txBody>
      </p:sp>
    </p:spTree>
    <p:extLst>
      <p:ext uri="{BB962C8B-B14F-4D97-AF65-F5344CB8AC3E}">
        <p14:creationId xmlns:p14="http://schemas.microsoft.com/office/powerpoint/2010/main" val="1212391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#3</a:t>
            </a:r>
          </a:p>
        </p:txBody>
      </p:sp>
      <p:sp>
        <p:nvSpPr>
          <p:cNvPr id="8" name="Content Placeholder 2">
            <a:extLst>
              <a:ext uri="{FF2B5EF4-FFF2-40B4-BE49-F238E27FC236}">
                <a16:creationId xmlns:a16="http://schemas.microsoft.com/office/drawing/2014/main" id="{962802FD-77F5-544B-BCC5-4632BCF7C842}"/>
              </a:ext>
            </a:extLst>
          </p:cNvPr>
          <p:cNvSpPr txBox="1">
            <a:spLocks/>
          </p:cNvSpPr>
          <p:nvPr/>
        </p:nvSpPr>
        <p:spPr>
          <a:xfrm>
            <a:off x="575238" y="1123354"/>
            <a:ext cx="6494925" cy="550604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You are at Splash Mountain. Your best friend is at Space Mountain. You have to tell each other about your experiences in person as soon as possible. Where do you meet and how quickly can you get there?</a:t>
            </a:r>
          </a:p>
          <a:p>
            <a:r>
              <a:rPr lang="en-US" dirty="0"/>
              <a:t>What are the vertices? </a:t>
            </a:r>
          </a:p>
          <a:p>
            <a:endParaRPr lang="en-US" dirty="0"/>
          </a:p>
          <a:p>
            <a:r>
              <a:rPr lang="en-US" dirty="0"/>
              <a:t>What are the edges? </a:t>
            </a:r>
          </a:p>
          <a:p>
            <a:pPr marL="128016" lvl="1" indent="0">
              <a:buFont typeface="Segoe UI Semilight" panose="020B0402040204020203" pitchFamily="34" charset="0"/>
              <a:buNone/>
            </a:pPr>
            <a:r>
              <a:rPr lang="en-US" dirty="0">
                <a:solidFill>
                  <a:srgbClr val="4C3282"/>
                </a:solidFill>
              </a:rPr>
              <a:t> </a:t>
            </a:r>
          </a:p>
          <a:p>
            <a:r>
              <a:rPr lang="en-US" dirty="0"/>
              <a:t>What are we looking for?</a:t>
            </a:r>
          </a:p>
          <a:p>
            <a:pPr lvl="1"/>
            <a:endParaRPr lang="en-US" dirty="0">
              <a:solidFill>
                <a:srgbClr val="4C3282"/>
              </a:solidFill>
            </a:endParaRPr>
          </a:p>
          <a:p>
            <a:r>
              <a:rPr lang="en-US" dirty="0"/>
              <a:t>What do we run?</a:t>
            </a:r>
          </a:p>
        </p:txBody>
      </p:sp>
      <p:grpSp>
        <p:nvGrpSpPr>
          <p:cNvPr id="117" name="Group 116">
            <a:extLst>
              <a:ext uri="{FF2B5EF4-FFF2-40B4-BE49-F238E27FC236}">
                <a16:creationId xmlns:a16="http://schemas.microsoft.com/office/drawing/2014/main" id="{1E363727-313E-1941-8149-CB4F0876A0F4}"/>
              </a:ext>
            </a:extLst>
          </p:cNvPr>
          <p:cNvGrpSpPr/>
          <p:nvPr/>
        </p:nvGrpSpPr>
        <p:grpSpPr>
          <a:xfrm>
            <a:off x="5074873" y="704255"/>
            <a:ext cx="7028720" cy="5606846"/>
            <a:chOff x="1765004" y="980556"/>
            <a:chExt cx="7028720" cy="5606846"/>
          </a:xfrm>
        </p:grpSpPr>
        <p:grpSp>
          <p:nvGrpSpPr>
            <p:cNvPr id="118" name="Group 117">
              <a:extLst>
                <a:ext uri="{FF2B5EF4-FFF2-40B4-BE49-F238E27FC236}">
                  <a16:creationId xmlns:a16="http://schemas.microsoft.com/office/drawing/2014/main" id="{6D0AACF5-94E8-6444-BA21-B4216FD92DAA}"/>
                </a:ext>
              </a:extLst>
            </p:cNvPr>
            <p:cNvGrpSpPr/>
            <p:nvPr/>
          </p:nvGrpSpPr>
          <p:grpSpPr>
            <a:xfrm>
              <a:off x="5130244" y="3311583"/>
              <a:ext cx="838200" cy="838200"/>
              <a:chOff x="5115008" y="3216614"/>
              <a:chExt cx="838200" cy="838200"/>
            </a:xfrm>
          </p:grpSpPr>
          <p:sp>
            <p:nvSpPr>
              <p:cNvPr id="166" name="Oval 165">
                <a:extLst>
                  <a:ext uri="{FF2B5EF4-FFF2-40B4-BE49-F238E27FC236}">
                    <a16:creationId xmlns:a16="http://schemas.microsoft.com/office/drawing/2014/main" id="{3863D911-3B15-1A49-968B-40C873579C17}"/>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a:extLst>
                  <a:ext uri="{FF2B5EF4-FFF2-40B4-BE49-F238E27FC236}">
                    <a16:creationId xmlns:a16="http://schemas.microsoft.com/office/drawing/2014/main" id="{BFED6DC1-AC38-2848-A99D-CE2922AC4F66}"/>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119" name="Group 118">
              <a:extLst>
                <a:ext uri="{FF2B5EF4-FFF2-40B4-BE49-F238E27FC236}">
                  <a16:creationId xmlns:a16="http://schemas.microsoft.com/office/drawing/2014/main" id="{12CC05DF-2170-6A47-9BA2-A82AF57165E4}"/>
                </a:ext>
              </a:extLst>
            </p:cNvPr>
            <p:cNvGrpSpPr/>
            <p:nvPr/>
          </p:nvGrpSpPr>
          <p:grpSpPr>
            <a:xfrm>
              <a:off x="5163235" y="5391478"/>
              <a:ext cx="838200" cy="838200"/>
              <a:chOff x="5135573" y="5342583"/>
              <a:chExt cx="838200" cy="838200"/>
            </a:xfrm>
          </p:grpSpPr>
          <p:sp>
            <p:nvSpPr>
              <p:cNvPr id="164" name="Oval 163">
                <a:extLst>
                  <a:ext uri="{FF2B5EF4-FFF2-40B4-BE49-F238E27FC236}">
                    <a16:creationId xmlns:a16="http://schemas.microsoft.com/office/drawing/2014/main" id="{A4FD93E9-2F3D-084C-BCEC-2F00142364A3}"/>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E9A5A6DD-181F-F547-9FAF-0E2DB68547D1}"/>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120" name="Group 119">
              <a:extLst>
                <a:ext uri="{FF2B5EF4-FFF2-40B4-BE49-F238E27FC236}">
                  <a16:creationId xmlns:a16="http://schemas.microsoft.com/office/drawing/2014/main" id="{4B857DBC-75CC-AD41-83C4-DC8A008FB35D}"/>
                </a:ext>
              </a:extLst>
            </p:cNvPr>
            <p:cNvGrpSpPr/>
            <p:nvPr/>
          </p:nvGrpSpPr>
          <p:grpSpPr>
            <a:xfrm>
              <a:off x="4730935" y="1197207"/>
              <a:ext cx="838200" cy="838200"/>
              <a:chOff x="4730935" y="1197207"/>
              <a:chExt cx="838200" cy="838200"/>
            </a:xfrm>
          </p:grpSpPr>
          <p:sp>
            <p:nvSpPr>
              <p:cNvPr id="162" name="Oval 161">
                <a:extLst>
                  <a:ext uri="{FF2B5EF4-FFF2-40B4-BE49-F238E27FC236}">
                    <a16:creationId xmlns:a16="http://schemas.microsoft.com/office/drawing/2014/main" id="{5E878B05-54BE-FA48-B851-446C1BEBFF86}"/>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CB414EB2-E31E-8641-B4E2-5510AE598933}"/>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121" name="Group 120">
              <a:extLst>
                <a:ext uri="{FF2B5EF4-FFF2-40B4-BE49-F238E27FC236}">
                  <a16:creationId xmlns:a16="http://schemas.microsoft.com/office/drawing/2014/main" id="{C573F4B4-E1BB-5E4A-AB23-66681C83FD67}"/>
                </a:ext>
              </a:extLst>
            </p:cNvPr>
            <p:cNvGrpSpPr/>
            <p:nvPr/>
          </p:nvGrpSpPr>
          <p:grpSpPr>
            <a:xfrm>
              <a:off x="6425942" y="980556"/>
              <a:ext cx="838200" cy="842059"/>
              <a:chOff x="6425942" y="980556"/>
              <a:chExt cx="838200" cy="842059"/>
            </a:xfrm>
          </p:grpSpPr>
          <p:sp>
            <p:nvSpPr>
              <p:cNvPr id="160" name="Oval 159">
                <a:extLst>
                  <a:ext uri="{FF2B5EF4-FFF2-40B4-BE49-F238E27FC236}">
                    <a16:creationId xmlns:a16="http://schemas.microsoft.com/office/drawing/2014/main" id="{55791A0A-754E-4840-9470-77969D500C6B}"/>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579265AE-666F-9746-893E-9A5FF63A74B4}"/>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122" name="Group 121">
              <a:extLst>
                <a:ext uri="{FF2B5EF4-FFF2-40B4-BE49-F238E27FC236}">
                  <a16:creationId xmlns:a16="http://schemas.microsoft.com/office/drawing/2014/main" id="{974D6D86-D98D-7B48-BE1A-83AE2EE72D53}"/>
                </a:ext>
              </a:extLst>
            </p:cNvPr>
            <p:cNvGrpSpPr/>
            <p:nvPr/>
          </p:nvGrpSpPr>
          <p:grpSpPr>
            <a:xfrm>
              <a:off x="7026729" y="2643561"/>
              <a:ext cx="848635" cy="838200"/>
              <a:chOff x="7026729" y="2643561"/>
              <a:chExt cx="848635" cy="838200"/>
            </a:xfrm>
          </p:grpSpPr>
          <p:sp>
            <p:nvSpPr>
              <p:cNvPr id="158" name="Oval 157">
                <a:extLst>
                  <a:ext uri="{FF2B5EF4-FFF2-40B4-BE49-F238E27FC236}">
                    <a16:creationId xmlns:a16="http://schemas.microsoft.com/office/drawing/2014/main" id="{C5437DF4-969F-6E48-B8A4-40537B12BCA8}"/>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0B062662-6FE8-7D4D-A9F1-42B96F4AF9C5}"/>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123" name="Group 122">
              <a:extLst>
                <a:ext uri="{FF2B5EF4-FFF2-40B4-BE49-F238E27FC236}">
                  <a16:creationId xmlns:a16="http://schemas.microsoft.com/office/drawing/2014/main" id="{C46B99BA-DB64-6A4D-ABAC-ED1082E70CF0}"/>
                </a:ext>
              </a:extLst>
            </p:cNvPr>
            <p:cNvGrpSpPr/>
            <p:nvPr/>
          </p:nvGrpSpPr>
          <p:grpSpPr>
            <a:xfrm>
              <a:off x="7955524" y="4692014"/>
              <a:ext cx="838200" cy="838200"/>
              <a:chOff x="7955524" y="4692014"/>
              <a:chExt cx="838200" cy="838200"/>
            </a:xfrm>
          </p:grpSpPr>
          <p:sp>
            <p:nvSpPr>
              <p:cNvPr id="156" name="Oval 155">
                <a:extLst>
                  <a:ext uri="{FF2B5EF4-FFF2-40B4-BE49-F238E27FC236}">
                    <a16:creationId xmlns:a16="http://schemas.microsoft.com/office/drawing/2014/main" id="{357511F1-D354-2C46-99D2-475811CBD5AF}"/>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a:extLst>
                  <a:ext uri="{FF2B5EF4-FFF2-40B4-BE49-F238E27FC236}">
                    <a16:creationId xmlns:a16="http://schemas.microsoft.com/office/drawing/2014/main" id="{73AEAF8D-A965-1548-8AD7-11C5F053AADF}"/>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124" name="Group 123">
              <a:extLst>
                <a:ext uri="{FF2B5EF4-FFF2-40B4-BE49-F238E27FC236}">
                  <a16:creationId xmlns:a16="http://schemas.microsoft.com/office/drawing/2014/main" id="{5FA5551D-CCF6-494B-9F1F-C0FCE409DA4C}"/>
                </a:ext>
              </a:extLst>
            </p:cNvPr>
            <p:cNvGrpSpPr/>
            <p:nvPr/>
          </p:nvGrpSpPr>
          <p:grpSpPr>
            <a:xfrm>
              <a:off x="6578162" y="5255510"/>
              <a:ext cx="838200" cy="838200"/>
              <a:chOff x="6578162" y="5255510"/>
              <a:chExt cx="838200" cy="838200"/>
            </a:xfrm>
          </p:grpSpPr>
          <p:sp>
            <p:nvSpPr>
              <p:cNvPr id="154" name="Oval 153">
                <a:extLst>
                  <a:ext uri="{FF2B5EF4-FFF2-40B4-BE49-F238E27FC236}">
                    <a16:creationId xmlns:a16="http://schemas.microsoft.com/office/drawing/2014/main" id="{ACD047EF-924D-E346-840F-DB23475B04CE}"/>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id="{2CD86D0F-893E-CE4B-AF1E-3F05BCFA5A64}"/>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125" name="Group 124">
              <a:extLst>
                <a:ext uri="{FF2B5EF4-FFF2-40B4-BE49-F238E27FC236}">
                  <a16:creationId xmlns:a16="http://schemas.microsoft.com/office/drawing/2014/main" id="{29904DE7-04CC-9C48-BEC6-413367A8AB89}"/>
                </a:ext>
              </a:extLst>
            </p:cNvPr>
            <p:cNvGrpSpPr/>
            <p:nvPr/>
          </p:nvGrpSpPr>
          <p:grpSpPr>
            <a:xfrm>
              <a:off x="3544031" y="5749202"/>
              <a:ext cx="838200" cy="838200"/>
              <a:chOff x="3544031" y="5749202"/>
              <a:chExt cx="838200" cy="838200"/>
            </a:xfrm>
          </p:grpSpPr>
          <p:sp>
            <p:nvSpPr>
              <p:cNvPr id="152" name="Oval 151">
                <a:extLst>
                  <a:ext uri="{FF2B5EF4-FFF2-40B4-BE49-F238E27FC236}">
                    <a16:creationId xmlns:a16="http://schemas.microsoft.com/office/drawing/2014/main" id="{36C8F6B2-A16E-5C45-876C-77DA8F00F086}"/>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a:extLst>
                  <a:ext uri="{FF2B5EF4-FFF2-40B4-BE49-F238E27FC236}">
                    <a16:creationId xmlns:a16="http://schemas.microsoft.com/office/drawing/2014/main" id="{B08BAEA9-F514-2048-ADCC-4E2896B5BA72}"/>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126" name="Group 125">
              <a:extLst>
                <a:ext uri="{FF2B5EF4-FFF2-40B4-BE49-F238E27FC236}">
                  <a16:creationId xmlns:a16="http://schemas.microsoft.com/office/drawing/2014/main" id="{4A903D1F-8ED9-9949-8A39-EFF066925200}"/>
                </a:ext>
              </a:extLst>
            </p:cNvPr>
            <p:cNvGrpSpPr/>
            <p:nvPr/>
          </p:nvGrpSpPr>
          <p:grpSpPr>
            <a:xfrm>
              <a:off x="2455030" y="4790529"/>
              <a:ext cx="838200" cy="838200"/>
              <a:chOff x="2455030" y="4790529"/>
              <a:chExt cx="838200" cy="838200"/>
            </a:xfrm>
          </p:grpSpPr>
          <p:sp>
            <p:nvSpPr>
              <p:cNvPr id="150" name="TextBox 149">
                <a:extLst>
                  <a:ext uri="{FF2B5EF4-FFF2-40B4-BE49-F238E27FC236}">
                    <a16:creationId xmlns:a16="http://schemas.microsoft.com/office/drawing/2014/main" id="{1A25C948-7BCD-8B4D-BB3C-C2DBA93C3604}"/>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sp>
            <p:nvSpPr>
              <p:cNvPr id="151" name="Oval 150">
                <a:extLst>
                  <a:ext uri="{FF2B5EF4-FFF2-40B4-BE49-F238E27FC236}">
                    <a16:creationId xmlns:a16="http://schemas.microsoft.com/office/drawing/2014/main" id="{B30306B3-15B7-4242-BEBA-C91964F8BED2}"/>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4F87194D-A524-F847-96EA-2DDF58165C93}"/>
                </a:ext>
              </a:extLst>
            </p:cNvPr>
            <p:cNvGrpSpPr/>
            <p:nvPr/>
          </p:nvGrpSpPr>
          <p:grpSpPr>
            <a:xfrm>
              <a:off x="1765004" y="3363499"/>
              <a:ext cx="838200" cy="838200"/>
              <a:chOff x="1765004" y="3363499"/>
              <a:chExt cx="838200" cy="838200"/>
            </a:xfrm>
          </p:grpSpPr>
          <p:sp>
            <p:nvSpPr>
              <p:cNvPr id="148" name="Oval 147">
                <a:extLst>
                  <a:ext uri="{FF2B5EF4-FFF2-40B4-BE49-F238E27FC236}">
                    <a16:creationId xmlns:a16="http://schemas.microsoft.com/office/drawing/2014/main" id="{337107B7-7569-9940-9B37-9160D4CC5A69}"/>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DFD72169-332E-4D4D-B977-C21882ED1B50}"/>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128" name="Group 127">
              <a:extLst>
                <a:ext uri="{FF2B5EF4-FFF2-40B4-BE49-F238E27FC236}">
                  <a16:creationId xmlns:a16="http://schemas.microsoft.com/office/drawing/2014/main" id="{381604F1-78C5-C84E-9D08-CA394AC74F46}"/>
                </a:ext>
              </a:extLst>
            </p:cNvPr>
            <p:cNvGrpSpPr/>
            <p:nvPr/>
          </p:nvGrpSpPr>
          <p:grpSpPr>
            <a:xfrm>
              <a:off x="3454438" y="2842152"/>
              <a:ext cx="888385" cy="838200"/>
              <a:chOff x="3454438" y="2842152"/>
              <a:chExt cx="888385" cy="838200"/>
            </a:xfrm>
          </p:grpSpPr>
          <p:sp>
            <p:nvSpPr>
              <p:cNvPr id="146" name="Oval 145">
                <a:extLst>
                  <a:ext uri="{FF2B5EF4-FFF2-40B4-BE49-F238E27FC236}">
                    <a16:creationId xmlns:a16="http://schemas.microsoft.com/office/drawing/2014/main" id="{9AC1BBEC-42CB-1A4F-9FE8-DEB995D71213}"/>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A2BAC156-1828-B34F-AF96-424F5629ADBF}"/>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129" name="Straight Connector 128">
              <a:extLst>
                <a:ext uri="{FF2B5EF4-FFF2-40B4-BE49-F238E27FC236}">
                  <a16:creationId xmlns:a16="http://schemas.microsoft.com/office/drawing/2014/main" id="{3327CCAF-BB7A-4A4C-A604-6F82BBF0C574}"/>
                </a:ext>
              </a:extLst>
            </p:cNvPr>
            <p:cNvCxnSpPr>
              <a:stCxn id="166" idx="4"/>
              <a:endCxn id="164" idx="0"/>
            </p:cNvCxnSpPr>
            <p:nvPr/>
          </p:nvCxnSpPr>
          <p:spPr>
            <a:xfrm>
              <a:off x="5549344" y="4149783"/>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3627AF5-5590-F845-83E5-81ECE0B4FFDE}"/>
                </a:ext>
              </a:extLst>
            </p:cNvPr>
            <p:cNvCxnSpPr>
              <a:cxnSpLocks/>
              <a:stCxn id="151" idx="6"/>
              <a:endCxn id="164"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255462F-8712-4C4A-A05B-DE02E3F1A84A}"/>
                </a:ext>
              </a:extLst>
            </p:cNvPr>
            <p:cNvCxnSpPr>
              <a:cxnSpLocks/>
              <a:stCxn id="151" idx="5"/>
              <a:endCxn id="152" idx="1"/>
            </p:cNvCxnSpPr>
            <p:nvPr/>
          </p:nvCxnSpPr>
          <p:spPr>
            <a:xfrm>
              <a:off x="3170478" y="5505977"/>
              <a:ext cx="496305" cy="365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E5D3D85-2625-1649-997D-F80B17F0309C}"/>
                </a:ext>
              </a:extLst>
            </p:cNvPr>
            <p:cNvCxnSpPr>
              <a:cxnSpLocks/>
              <a:stCxn id="164" idx="3"/>
              <a:endCxn id="152" idx="6"/>
            </p:cNvCxnSpPr>
            <p:nvPr/>
          </p:nvCxnSpPr>
          <p:spPr>
            <a:xfrm flipH="1">
              <a:off x="4382231" y="6106926"/>
              <a:ext cx="903756" cy="61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21888E2-0AC1-AF4B-9ABE-34F325F6B892}"/>
                </a:ext>
              </a:extLst>
            </p:cNvPr>
            <p:cNvCxnSpPr>
              <a:cxnSpLocks/>
              <a:stCxn id="148" idx="4"/>
              <a:endCxn id="151" idx="1"/>
            </p:cNvCxnSpPr>
            <p:nvPr/>
          </p:nvCxnSpPr>
          <p:spPr>
            <a:xfrm>
              <a:off x="2184104" y="4201699"/>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3BD079F-AE39-334B-A69C-136231D41FDC}"/>
                </a:ext>
              </a:extLst>
            </p:cNvPr>
            <p:cNvCxnSpPr>
              <a:cxnSpLocks/>
              <a:stCxn id="146" idx="3"/>
              <a:endCxn id="151" idx="7"/>
            </p:cNvCxnSpPr>
            <p:nvPr/>
          </p:nvCxnSpPr>
          <p:spPr>
            <a:xfrm flipH="1">
              <a:off x="3170478" y="3557600"/>
              <a:ext cx="435175" cy="1355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6F399AB7-3FF8-804F-B9D1-DD679E07B6BD}"/>
                </a:ext>
              </a:extLst>
            </p:cNvPr>
            <p:cNvCxnSpPr>
              <a:cxnSpLocks/>
              <a:stCxn id="148" idx="7"/>
              <a:endCxn id="146" idx="2"/>
            </p:cNvCxnSpPr>
            <p:nvPr/>
          </p:nvCxnSpPr>
          <p:spPr>
            <a:xfrm flipV="1">
              <a:off x="2480452" y="3261252"/>
              <a:ext cx="1002449" cy="224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9A8F2B4-AD1B-1746-B82D-DA265AF311E3}"/>
                </a:ext>
              </a:extLst>
            </p:cNvPr>
            <p:cNvCxnSpPr>
              <a:cxnSpLocks/>
              <a:stCxn id="146" idx="7"/>
              <a:endCxn id="162"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FE618DE-52F1-254D-BC29-3C4650989760}"/>
                </a:ext>
              </a:extLst>
            </p:cNvPr>
            <p:cNvCxnSpPr>
              <a:cxnSpLocks/>
              <a:stCxn id="162" idx="4"/>
              <a:endCxn id="166" idx="0"/>
            </p:cNvCxnSpPr>
            <p:nvPr/>
          </p:nvCxnSpPr>
          <p:spPr>
            <a:xfrm>
              <a:off x="5150035" y="2035407"/>
              <a:ext cx="399309" cy="1276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FC9C64E1-5CF4-CB43-A924-2D497509F618}"/>
                </a:ext>
              </a:extLst>
            </p:cNvPr>
            <p:cNvCxnSpPr>
              <a:cxnSpLocks/>
              <a:stCxn id="162" idx="6"/>
              <a:endCxn id="160"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796989D6-F2F7-B14D-A67E-DB8B53B6A2AE}"/>
                </a:ext>
              </a:extLst>
            </p:cNvPr>
            <p:cNvCxnSpPr>
              <a:cxnSpLocks/>
              <a:stCxn id="166" idx="6"/>
              <a:endCxn id="158" idx="2"/>
            </p:cNvCxnSpPr>
            <p:nvPr/>
          </p:nvCxnSpPr>
          <p:spPr>
            <a:xfrm flipV="1">
              <a:off x="5968444" y="3062661"/>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B99F259-B541-2746-93A7-AAE37DD834AA}"/>
                </a:ext>
              </a:extLst>
            </p:cNvPr>
            <p:cNvCxnSpPr>
              <a:cxnSpLocks/>
              <a:stCxn id="166" idx="5"/>
              <a:endCxn id="156" idx="1"/>
            </p:cNvCxnSpPr>
            <p:nvPr/>
          </p:nvCxnSpPr>
          <p:spPr>
            <a:xfrm>
              <a:off x="5845692" y="4027031"/>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C80A4DE0-2938-AE4E-82C6-C09A4E6684B0}"/>
                </a:ext>
              </a:extLst>
            </p:cNvPr>
            <p:cNvCxnSpPr>
              <a:cxnSpLocks/>
              <a:stCxn id="166" idx="2"/>
              <a:endCxn id="146"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F4B38CB-8356-BA4D-9FC4-0DD98B14018D}"/>
                </a:ext>
              </a:extLst>
            </p:cNvPr>
            <p:cNvCxnSpPr>
              <a:cxnSpLocks/>
              <a:stCxn id="160" idx="3"/>
              <a:endCxn id="166" idx="7"/>
            </p:cNvCxnSpPr>
            <p:nvPr/>
          </p:nvCxnSpPr>
          <p:spPr>
            <a:xfrm flipH="1">
              <a:off x="5845692" y="1696004"/>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910EDA0-D720-0A49-8AB1-D93F91AF3495}"/>
                </a:ext>
              </a:extLst>
            </p:cNvPr>
            <p:cNvCxnSpPr>
              <a:cxnSpLocks/>
              <a:stCxn id="158" idx="5"/>
              <a:endCxn id="156"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6CABD4FB-BC71-3747-9E9B-61C6FB0DEB60}"/>
                </a:ext>
              </a:extLst>
            </p:cNvPr>
            <p:cNvCxnSpPr>
              <a:cxnSpLocks/>
              <a:stCxn id="160" idx="5"/>
              <a:endCxn id="158"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A9F91CC-EC76-FE4F-B92E-2F65E2867E36}"/>
                </a:ext>
              </a:extLst>
            </p:cNvPr>
            <p:cNvCxnSpPr>
              <a:cxnSpLocks/>
              <a:stCxn id="156" idx="3"/>
              <a:endCxn id="154" idx="6"/>
            </p:cNvCxnSpPr>
            <p:nvPr/>
          </p:nvCxnSpPr>
          <p:spPr>
            <a:xfrm flipH="1">
              <a:off x="7416362" y="5407462"/>
              <a:ext cx="661914" cy="267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5337255" y="909157"/>
            <a:ext cx="6488846" cy="5230646"/>
            <a:chOff x="5337255" y="909157"/>
            <a:chExt cx="6488846" cy="5230646"/>
          </a:xfrm>
        </p:grpSpPr>
        <p:sp>
          <p:nvSpPr>
            <p:cNvPr id="169" name="TextBox 168">
              <a:extLst>
                <a:ext uri="{FF2B5EF4-FFF2-40B4-BE49-F238E27FC236}">
                  <a16:creationId xmlns:a16="http://schemas.microsoft.com/office/drawing/2014/main" id="{43721F2B-4726-B14F-8EEF-E593B90A60F2}"/>
                </a:ext>
              </a:extLst>
            </p:cNvPr>
            <p:cNvSpPr txBox="1"/>
            <p:nvPr/>
          </p:nvSpPr>
          <p:spPr>
            <a:xfrm>
              <a:off x="8732455" y="5066232"/>
              <a:ext cx="288862" cy="338554"/>
            </a:xfrm>
            <a:prstGeom prst="rect">
              <a:avLst/>
            </a:prstGeom>
            <a:noFill/>
          </p:spPr>
          <p:txBody>
            <a:bodyPr wrap="none" rtlCol="0">
              <a:spAutoFit/>
            </a:bodyPr>
            <a:lstStyle/>
            <a:p>
              <a:r>
                <a:rPr lang="en-US" sz="1600" dirty="0">
                  <a:solidFill>
                    <a:srgbClr val="B6A479"/>
                  </a:solidFill>
                </a:rPr>
                <a:t>0</a:t>
              </a:r>
            </a:p>
          </p:txBody>
        </p:sp>
        <p:sp>
          <p:nvSpPr>
            <p:cNvPr id="170" name="TextBox 169">
              <a:extLst>
                <a:ext uri="{FF2B5EF4-FFF2-40B4-BE49-F238E27FC236}">
                  <a16:creationId xmlns:a16="http://schemas.microsoft.com/office/drawing/2014/main" id="{137B1D63-3680-3445-99C0-FCBC51B36ECE}"/>
                </a:ext>
              </a:extLst>
            </p:cNvPr>
            <p:cNvSpPr txBox="1"/>
            <p:nvPr/>
          </p:nvSpPr>
          <p:spPr>
            <a:xfrm>
              <a:off x="8710977" y="3010511"/>
              <a:ext cx="288862" cy="338554"/>
            </a:xfrm>
            <a:prstGeom prst="rect">
              <a:avLst/>
            </a:prstGeom>
            <a:noFill/>
          </p:spPr>
          <p:txBody>
            <a:bodyPr wrap="none" rtlCol="0">
              <a:spAutoFit/>
            </a:bodyPr>
            <a:lstStyle/>
            <a:p>
              <a:r>
                <a:rPr lang="en-US" sz="1600" dirty="0">
                  <a:solidFill>
                    <a:srgbClr val="B6A479"/>
                  </a:solidFill>
                </a:rPr>
                <a:t>1</a:t>
              </a:r>
            </a:p>
          </p:txBody>
        </p:sp>
        <p:sp>
          <p:nvSpPr>
            <p:cNvPr id="171" name="TextBox 170">
              <a:extLst>
                <a:ext uri="{FF2B5EF4-FFF2-40B4-BE49-F238E27FC236}">
                  <a16:creationId xmlns:a16="http://schemas.microsoft.com/office/drawing/2014/main" id="{53187642-07D6-654A-95D1-36531A49EED8}"/>
                </a:ext>
              </a:extLst>
            </p:cNvPr>
            <p:cNvSpPr txBox="1"/>
            <p:nvPr/>
          </p:nvSpPr>
          <p:spPr>
            <a:xfrm>
              <a:off x="7128568" y="5455903"/>
              <a:ext cx="288862" cy="338554"/>
            </a:xfrm>
            <a:prstGeom prst="rect">
              <a:avLst/>
            </a:prstGeom>
            <a:noFill/>
          </p:spPr>
          <p:txBody>
            <a:bodyPr wrap="none" rtlCol="0">
              <a:spAutoFit/>
            </a:bodyPr>
            <a:lstStyle/>
            <a:p>
              <a:r>
                <a:rPr lang="en-US" sz="1600" dirty="0">
                  <a:solidFill>
                    <a:srgbClr val="B6A479"/>
                  </a:solidFill>
                </a:rPr>
                <a:t>2</a:t>
              </a:r>
            </a:p>
          </p:txBody>
        </p:sp>
        <p:sp>
          <p:nvSpPr>
            <p:cNvPr id="172" name="TextBox 171">
              <a:extLst>
                <a:ext uri="{FF2B5EF4-FFF2-40B4-BE49-F238E27FC236}">
                  <a16:creationId xmlns:a16="http://schemas.microsoft.com/office/drawing/2014/main" id="{6AF547EC-C598-CA4A-BE23-E864AC0A6325}"/>
                </a:ext>
              </a:extLst>
            </p:cNvPr>
            <p:cNvSpPr txBox="1"/>
            <p:nvPr/>
          </p:nvSpPr>
          <p:spPr>
            <a:xfrm>
              <a:off x="6044468" y="4468776"/>
              <a:ext cx="288862" cy="338554"/>
            </a:xfrm>
            <a:prstGeom prst="rect">
              <a:avLst/>
            </a:prstGeom>
            <a:noFill/>
          </p:spPr>
          <p:txBody>
            <a:bodyPr wrap="none" rtlCol="0">
              <a:spAutoFit/>
            </a:bodyPr>
            <a:lstStyle/>
            <a:p>
              <a:r>
                <a:rPr lang="en-US" sz="1600" dirty="0">
                  <a:solidFill>
                    <a:srgbClr val="B6A479"/>
                  </a:solidFill>
                </a:rPr>
                <a:t>3</a:t>
              </a:r>
            </a:p>
          </p:txBody>
        </p:sp>
        <p:sp>
          <p:nvSpPr>
            <p:cNvPr id="173" name="TextBox 172">
              <a:extLst>
                <a:ext uri="{FF2B5EF4-FFF2-40B4-BE49-F238E27FC236}">
                  <a16:creationId xmlns:a16="http://schemas.microsoft.com/office/drawing/2014/main" id="{ED99D75F-42D3-214B-A389-EFC6396053AF}"/>
                </a:ext>
              </a:extLst>
            </p:cNvPr>
            <p:cNvSpPr txBox="1"/>
            <p:nvPr/>
          </p:nvSpPr>
          <p:spPr>
            <a:xfrm>
              <a:off x="5345248" y="3050781"/>
              <a:ext cx="288862" cy="338554"/>
            </a:xfrm>
            <a:prstGeom prst="rect">
              <a:avLst/>
            </a:prstGeom>
            <a:noFill/>
          </p:spPr>
          <p:txBody>
            <a:bodyPr wrap="none" rtlCol="0">
              <a:spAutoFit/>
            </a:bodyPr>
            <a:lstStyle/>
            <a:p>
              <a:r>
                <a:rPr lang="en-US" sz="1600" dirty="0">
                  <a:solidFill>
                    <a:srgbClr val="B6A479"/>
                  </a:solidFill>
                </a:rPr>
                <a:t>4</a:t>
              </a:r>
            </a:p>
          </p:txBody>
        </p:sp>
        <p:sp>
          <p:nvSpPr>
            <p:cNvPr id="174" name="TextBox 173">
              <a:extLst>
                <a:ext uri="{FF2B5EF4-FFF2-40B4-BE49-F238E27FC236}">
                  <a16:creationId xmlns:a16="http://schemas.microsoft.com/office/drawing/2014/main" id="{1567CE93-CBF8-2743-8B81-DC1C9DE51208}"/>
                </a:ext>
              </a:extLst>
            </p:cNvPr>
            <p:cNvSpPr txBox="1"/>
            <p:nvPr/>
          </p:nvSpPr>
          <p:spPr>
            <a:xfrm>
              <a:off x="7063145" y="2530214"/>
              <a:ext cx="288862" cy="338554"/>
            </a:xfrm>
            <a:prstGeom prst="rect">
              <a:avLst/>
            </a:prstGeom>
            <a:noFill/>
          </p:spPr>
          <p:txBody>
            <a:bodyPr wrap="none" rtlCol="0">
              <a:spAutoFit/>
            </a:bodyPr>
            <a:lstStyle/>
            <a:p>
              <a:r>
                <a:rPr lang="en-US" sz="1600" dirty="0">
                  <a:solidFill>
                    <a:srgbClr val="B6A479"/>
                  </a:solidFill>
                </a:rPr>
                <a:t>5</a:t>
              </a:r>
            </a:p>
          </p:txBody>
        </p:sp>
        <p:sp>
          <p:nvSpPr>
            <p:cNvPr id="175" name="TextBox 174">
              <a:extLst>
                <a:ext uri="{FF2B5EF4-FFF2-40B4-BE49-F238E27FC236}">
                  <a16:creationId xmlns:a16="http://schemas.microsoft.com/office/drawing/2014/main" id="{E3B732ED-D655-FA40-AA41-2781A96D7925}"/>
                </a:ext>
              </a:extLst>
            </p:cNvPr>
            <p:cNvSpPr txBox="1"/>
            <p:nvPr/>
          </p:nvSpPr>
          <p:spPr>
            <a:xfrm>
              <a:off x="8318464" y="909157"/>
              <a:ext cx="288862" cy="338554"/>
            </a:xfrm>
            <a:prstGeom prst="rect">
              <a:avLst/>
            </a:prstGeom>
            <a:noFill/>
          </p:spPr>
          <p:txBody>
            <a:bodyPr wrap="none" rtlCol="0">
              <a:spAutoFit/>
            </a:bodyPr>
            <a:lstStyle/>
            <a:p>
              <a:r>
                <a:rPr lang="en-US" sz="1600" dirty="0">
                  <a:solidFill>
                    <a:srgbClr val="B6A479"/>
                  </a:solidFill>
                </a:rPr>
                <a:t>6</a:t>
              </a:r>
            </a:p>
          </p:txBody>
        </p:sp>
        <p:sp>
          <p:nvSpPr>
            <p:cNvPr id="176" name="TextBox 175">
              <a:extLst>
                <a:ext uri="{FF2B5EF4-FFF2-40B4-BE49-F238E27FC236}">
                  <a16:creationId xmlns:a16="http://schemas.microsoft.com/office/drawing/2014/main" id="{A2927744-DC62-6C40-8EFF-FBE7A63ABEB9}"/>
                </a:ext>
              </a:extLst>
            </p:cNvPr>
            <p:cNvSpPr txBox="1"/>
            <p:nvPr/>
          </p:nvSpPr>
          <p:spPr>
            <a:xfrm>
              <a:off x="9719233" y="953008"/>
              <a:ext cx="288862" cy="338554"/>
            </a:xfrm>
            <a:prstGeom prst="rect">
              <a:avLst/>
            </a:prstGeom>
            <a:noFill/>
          </p:spPr>
          <p:txBody>
            <a:bodyPr wrap="none" rtlCol="0">
              <a:spAutoFit/>
            </a:bodyPr>
            <a:lstStyle/>
            <a:p>
              <a:r>
                <a:rPr lang="en-US" sz="1600" dirty="0">
                  <a:solidFill>
                    <a:srgbClr val="B6A479"/>
                  </a:solidFill>
                </a:rPr>
                <a:t>7</a:t>
              </a:r>
            </a:p>
          </p:txBody>
        </p:sp>
        <p:sp>
          <p:nvSpPr>
            <p:cNvPr id="177" name="TextBox 176">
              <a:extLst>
                <a:ext uri="{FF2B5EF4-FFF2-40B4-BE49-F238E27FC236}">
                  <a16:creationId xmlns:a16="http://schemas.microsoft.com/office/drawing/2014/main" id="{07F6A2ED-EE3A-FF48-9C31-D77965CE3BA3}"/>
                </a:ext>
              </a:extLst>
            </p:cNvPr>
            <p:cNvSpPr txBox="1"/>
            <p:nvPr/>
          </p:nvSpPr>
          <p:spPr>
            <a:xfrm>
              <a:off x="10624225" y="2343015"/>
              <a:ext cx="288862" cy="338554"/>
            </a:xfrm>
            <a:prstGeom prst="rect">
              <a:avLst/>
            </a:prstGeom>
            <a:noFill/>
          </p:spPr>
          <p:txBody>
            <a:bodyPr wrap="none" rtlCol="0">
              <a:spAutoFit/>
            </a:bodyPr>
            <a:lstStyle/>
            <a:p>
              <a:r>
                <a:rPr lang="en-US" sz="1600" dirty="0">
                  <a:solidFill>
                    <a:srgbClr val="B6A479"/>
                  </a:solidFill>
                </a:rPr>
                <a:t>8</a:t>
              </a:r>
            </a:p>
          </p:txBody>
        </p:sp>
        <p:sp>
          <p:nvSpPr>
            <p:cNvPr id="178" name="TextBox 177">
              <a:extLst>
                <a:ext uri="{FF2B5EF4-FFF2-40B4-BE49-F238E27FC236}">
                  <a16:creationId xmlns:a16="http://schemas.microsoft.com/office/drawing/2014/main" id="{13ACE1C5-DDC6-2043-8320-08B5720817B0}"/>
                </a:ext>
              </a:extLst>
            </p:cNvPr>
            <p:cNvSpPr txBox="1"/>
            <p:nvPr/>
          </p:nvSpPr>
          <p:spPr>
            <a:xfrm>
              <a:off x="11537239" y="4385876"/>
              <a:ext cx="288862" cy="338554"/>
            </a:xfrm>
            <a:prstGeom prst="rect">
              <a:avLst/>
            </a:prstGeom>
            <a:noFill/>
          </p:spPr>
          <p:txBody>
            <a:bodyPr wrap="none" rtlCol="0">
              <a:spAutoFit/>
            </a:bodyPr>
            <a:lstStyle/>
            <a:p>
              <a:r>
                <a:rPr lang="en-US" sz="1600" dirty="0">
                  <a:solidFill>
                    <a:srgbClr val="B6A479"/>
                  </a:solidFill>
                </a:rPr>
                <a:t>9</a:t>
              </a:r>
            </a:p>
          </p:txBody>
        </p:sp>
        <p:sp>
          <p:nvSpPr>
            <p:cNvPr id="179" name="TextBox 178">
              <a:extLst>
                <a:ext uri="{FF2B5EF4-FFF2-40B4-BE49-F238E27FC236}">
                  <a16:creationId xmlns:a16="http://schemas.microsoft.com/office/drawing/2014/main" id="{29039F01-BF30-CC48-8067-03497C6A4A92}"/>
                </a:ext>
              </a:extLst>
            </p:cNvPr>
            <p:cNvSpPr txBox="1"/>
            <p:nvPr/>
          </p:nvSpPr>
          <p:spPr>
            <a:xfrm>
              <a:off x="10112068" y="4933449"/>
              <a:ext cx="393056" cy="338554"/>
            </a:xfrm>
            <a:prstGeom prst="rect">
              <a:avLst/>
            </a:prstGeom>
            <a:noFill/>
          </p:spPr>
          <p:txBody>
            <a:bodyPr wrap="none" rtlCol="0">
              <a:spAutoFit/>
            </a:bodyPr>
            <a:lstStyle/>
            <a:p>
              <a:r>
                <a:rPr lang="en-US" sz="1600" dirty="0">
                  <a:solidFill>
                    <a:srgbClr val="B6A479"/>
                  </a:solidFill>
                </a:rPr>
                <a:t>10</a:t>
              </a:r>
            </a:p>
          </p:txBody>
        </p:sp>
        <p:sp>
          <p:nvSpPr>
            <p:cNvPr id="180" name="TextBox 179">
              <a:extLst>
                <a:ext uri="{FF2B5EF4-FFF2-40B4-BE49-F238E27FC236}">
                  <a16:creationId xmlns:a16="http://schemas.microsoft.com/office/drawing/2014/main" id="{33E02118-111C-3A4F-9218-122D9E2D34BC}"/>
                </a:ext>
              </a:extLst>
            </p:cNvPr>
            <p:cNvSpPr txBox="1"/>
            <p:nvPr/>
          </p:nvSpPr>
          <p:spPr>
            <a:xfrm>
              <a:off x="8538198" y="4296179"/>
              <a:ext cx="418704" cy="369332"/>
            </a:xfrm>
            <a:prstGeom prst="rect">
              <a:avLst/>
            </a:prstGeom>
            <a:noFill/>
          </p:spPr>
          <p:txBody>
            <a:bodyPr wrap="none" rtlCol="0">
              <a:spAutoFit/>
            </a:bodyPr>
            <a:lstStyle/>
            <a:p>
              <a:r>
                <a:rPr lang="en-US" dirty="0">
                  <a:solidFill>
                    <a:srgbClr val="4C3282"/>
                  </a:solidFill>
                </a:rPr>
                <a:t>11</a:t>
              </a:r>
            </a:p>
          </p:txBody>
        </p:sp>
        <p:sp>
          <p:nvSpPr>
            <p:cNvPr id="181" name="TextBox 180">
              <a:extLst>
                <a:ext uri="{FF2B5EF4-FFF2-40B4-BE49-F238E27FC236}">
                  <a16:creationId xmlns:a16="http://schemas.microsoft.com/office/drawing/2014/main" id="{1A820E3D-F901-7C4F-A344-2583606306EC}"/>
                </a:ext>
              </a:extLst>
            </p:cNvPr>
            <p:cNvSpPr txBox="1"/>
            <p:nvPr/>
          </p:nvSpPr>
          <p:spPr>
            <a:xfrm>
              <a:off x="7829041" y="3041194"/>
              <a:ext cx="301686" cy="369332"/>
            </a:xfrm>
            <a:prstGeom prst="rect">
              <a:avLst/>
            </a:prstGeom>
            <a:noFill/>
          </p:spPr>
          <p:txBody>
            <a:bodyPr wrap="none" rtlCol="0">
              <a:spAutoFit/>
            </a:bodyPr>
            <a:lstStyle/>
            <a:p>
              <a:r>
                <a:rPr lang="en-US" dirty="0">
                  <a:solidFill>
                    <a:srgbClr val="4C3282"/>
                  </a:solidFill>
                </a:rPr>
                <a:t>5</a:t>
              </a:r>
            </a:p>
          </p:txBody>
        </p:sp>
        <p:sp>
          <p:nvSpPr>
            <p:cNvPr id="182" name="TextBox 181">
              <a:extLst>
                <a:ext uri="{FF2B5EF4-FFF2-40B4-BE49-F238E27FC236}">
                  <a16:creationId xmlns:a16="http://schemas.microsoft.com/office/drawing/2014/main" id="{05A57B55-E397-7941-8DB4-E1AACE7002EC}"/>
                </a:ext>
              </a:extLst>
            </p:cNvPr>
            <p:cNvSpPr txBox="1"/>
            <p:nvPr/>
          </p:nvSpPr>
          <p:spPr>
            <a:xfrm>
              <a:off x="9955828" y="4077628"/>
              <a:ext cx="418704" cy="369332"/>
            </a:xfrm>
            <a:prstGeom prst="rect">
              <a:avLst/>
            </a:prstGeom>
            <a:noFill/>
          </p:spPr>
          <p:txBody>
            <a:bodyPr wrap="none" rtlCol="0">
              <a:spAutoFit/>
            </a:bodyPr>
            <a:lstStyle/>
            <a:p>
              <a:r>
                <a:rPr lang="en-US" dirty="0">
                  <a:solidFill>
                    <a:srgbClr val="4C3282"/>
                  </a:solidFill>
                </a:rPr>
                <a:t>17</a:t>
              </a:r>
            </a:p>
          </p:txBody>
        </p:sp>
        <p:sp>
          <p:nvSpPr>
            <p:cNvPr id="183" name="TextBox 182">
              <a:extLst>
                <a:ext uri="{FF2B5EF4-FFF2-40B4-BE49-F238E27FC236}">
                  <a16:creationId xmlns:a16="http://schemas.microsoft.com/office/drawing/2014/main" id="{5F06666A-17A6-9140-BDB3-2FB3E1D39859}"/>
                </a:ext>
              </a:extLst>
            </p:cNvPr>
            <p:cNvSpPr txBox="1"/>
            <p:nvPr/>
          </p:nvSpPr>
          <p:spPr>
            <a:xfrm>
              <a:off x="9791735" y="3020003"/>
              <a:ext cx="418704" cy="369332"/>
            </a:xfrm>
            <a:prstGeom prst="rect">
              <a:avLst/>
            </a:prstGeom>
            <a:noFill/>
          </p:spPr>
          <p:txBody>
            <a:bodyPr wrap="none" rtlCol="0">
              <a:spAutoFit/>
            </a:bodyPr>
            <a:lstStyle/>
            <a:p>
              <a:r>
                <a:rPr lang="en-US" dirty="0">
                  <a:solidFill>
                    <a:srgbClr val="4C3282"/>
                  </a:solidFill>
                </a:rPr>
                <a:t>13</a:t>
              </a:r>
            </a:p>
          </p:txBody>
        </p:sp>
        <p:sp>
          <p:nvSpPr>
            <p:cNvPr id="184" name="TextBox 183">
              <a:extLst>
                <a:ext uri="{FF2B5EF4-FFF2-40B4-BE49-F238E27FC236}">
                  <a16:creationId xmlns:a16="http://schemas.microsoft.com/office/drawing/2014/main" id="{3E7A0C07-5B07-7B40-897E-288D8F91439E}"/>
                </a:ext>
              </a:extLst>
            </p:cNvPr>
            <p:cNvSpPr txBox="1"/>
            <p:nvPr/>
          </p:nvSpPr>
          <p:spPr>
            <a:xfrm>
              <a:off x="9542357" y="2020608"/>
              <a:ext cx="418704" cy="369332"/>
            </a:xfrm>
            <a:prstGeom prst="rect">
              <a:avLst/>
            </a:prstGeom>
            <a:noFill/>
          </p:spPr>
          <p:txBody>
            <a:bodyPr wrap="none" rtlCol="0">
              <a:spAutoFit/>
            </a:bodyPr>
            <a:lstStyle/>
            <a:p>
              <a:r>
                <a:rPr lang="en-US" dirty="0">
                  <a:solidFill>
                    <a:srgbClr val="4C3282"/>
                  </a:solidFill>
                </a:rPr>
                <a:t>12</a:t>
              </a:r>
            </a:p>
          </p:txBody>
        </p:sp>
        <p:sp>
          <p:nvSpPr>
            <p:cNvPr id="185" name="TextBox 184">
              <a:extLst>
                <a:ext uri="{FF2B5EF4-FFF2-40B4-BE49-F238E27FC236}">
                  <a16:creationId xmlns:a16="http://schemas.microsoft.com/office/drawing/2014/main" id="{5337F8DB-3126-0E4C-AD58-4F27F9BA84A5}"/>
                </a:ext>
              </a:extLst>
            </p:cNvPr>
            <p:cNvSpPr txBox="1"/>
            <p:nvPr/>
          </p:nvSpPr>
          <p:spPr>
            <a:xfrm>
              <a:off x="8616549" y="2080176"/>
              <a:ext cx="418704" cy="369332"/>
            </a:xfrm>
            <a:prstGeom prst="rect">
              <a:avLst/>
            </a:prstGeom>
            <a:noFill/>
          </p:spPr>
          <p:txBody>
            <a:bodyPr wrap="none" rtlCol="0">
              <a:spAutoFit/>
            </a:bodyPr>
            <a:lstStyle/>
            <a:p>
              <a:r>
                <a:rPr lang="en-US" dirty="0">
                  <a:solidFill>
                    <a:srgbClr val="4C3282"/>
                  </a:solidFill>
                </a:rPr>
                <a:t>10</a:t>
              </a:r>
            </a:p>
          </p:txBody>
        </p:sp>
        <p:sp>
          <p:nvSpPr>
            <p:cNvPr id="186" name="TextBox 185">
              <a:extLst>
                <a:ext uri="{FF2B5EF4-FFF2-40B4-BE49-F238E27FC236}">
                  <a16:creationId xmlns:a16="http://schemas.microsoft.com/office/drawing/2014/main" id="{E7CF206B-F0DD-2B43-8A6E-329089009550}"/>
                </a:ext>
              </a:extLst>
            </p:cNvPr>
            <p:cNvSpPr txBox="1"/>
            <p:nvPr/>
          </p:nvSpPr>
          <p:spPr>
            <a:xfrm>
              <a:off x="10989682" y="5176146"/>
              <a:ext cx="301686" cy="369332"/>
            </a:xfrm>
            <a:prstGeom prst="rect">
              <a:avLst/>
            </a:prstGeom>
            <a:noFill/>
          </p:spPr>
          <p:txBody>
            <a:bodyPr wrap="none" rtlCol="0">
              <a:spAutoFit/>
            </a:bodyPr>
            <a:lstStyle/>
            <a:p>
              <a:r>
                <a:rPr lang="en-US" dirty="0">
                  <a:solidFill>
                    <a:srgbClr val="4C3282"/>
                  </a:solidFill>
                </a:rPr>
                <a:t>1</a:t>
              </a:r>
            </a:p>
          </p:txBody>
        </p:sp>
        <p:sp>
          <p:nvSpPr>
            <p:cNvPr id="187" name="TextBox 186">
              <a:extLst>
                <a:ext uri="{FF2B5EF4-FFF2-40B4-BE49-F238E27FC236}">
                  <a16:creationId xmlns:a16="http://schemas.microsoft.com/office/drawing/2014/main" id="{80BCFA89-F123-384F-A441-3DC19F863FF8}"/>
                </a:ext>
              </a:extLst>
            </p:cNvPr>
            <p:cNvSpPr txBox="1"/>
            <p:nvPr/>
          </p:nvSpPr>
          <p:spPr>
            <a:xfrm>
              <a:off x="11303204" y="3477512"/>
              <a:ext cx="301686" cy="369332"/>
            </a:xfrm>
            <a:prstGeom prst="rect">
              <a:avLst/>
            </a:prstGeom>
            <a:noFill/>
          </p:spPr>
          <p:txBody>
            <a:bodyPr wrap="none" rtlCol="0">
              <a:spAutoFit/>
            </a:bodyPr>
            <a:lstStyle/>
            <a:p>
              <a:r>
                <a:rPr lang="en-US" dirty="0">
                  <a:solidFill>
                    <a:srgbClr val="4C3282"/>
                  </a:solidFill>
                </a:rPr>
                <a:t>9</a:t>
              </a:r>
            </a:p>
          </p:txBody>
        </p:sp>
        <p:sp>
          <p:nvSpPr>
            <p:cNvPr id="188" name="TextBox 187">
              <a:extLst>
                <a:ext uri="{FF2B5EF4-FFF2-40B4-BE49-F238E27FC236}">
                  <a16:creationId xmlns:a16="http://schemas.microsoft.com/office/drawing/2014/main" id="{C87A2EB5-ECAD-0E4A-B435-879FF000B0FD}"/>
                </a:ext>
              </a:extLst>
            </p:cNvPr>
            <p:cNvSpPr txBox="1"/>
            <p:nvPr/>
          </p:nvSpPr>
          <p:spPr>
            <a:xfrm>
              <a:off x="10575388" y="1627529"/>
              <a:ext cx="301686" cy="369332"/>
            </a:xfrm>
            <a:prstGeom prst="rect">
              <a:avLst/>
            </a:prstGeom>
            <a:noFill/>
          </p:spPr>
          <p:txBody>
            <a:bodyPr wrap="none" rtlCol="0">
              <a:spAutoFit/>
            </a:bodyPr>
            <a:lstStyle/>
            <a:p>
              <a:r>
                <a:rPr lang="en-US" dirty="0">
                  <a:solidFill>
                    <a:srgbClr val="4C3282"/>
                  </a:solidFill>
                </a:rPr>
                <a:t>6</a:t>
              </a:r>
            </a:p>
          </p:txBody>
        </p:sp>
        <p:sp>
          <p:nvSpPr>
            <p:cNvPr id="189" name="TextBox 188">
              <a:extLst>
                <a:ext uri="{FF2B5EF4-FFF2-40B4-BE49-F238E27FC236}">
                  <a16:creationId xmlns:a16="http://schemas.microsoft.com/office/drawing/2014/main" id="{0F2726AA-2982-4D48-8392-6FC1106DCEB4}"/>
                </a:ext>
              </a:extLst>
            </p:cNvPr>
            <p:cNvSpPr txBox="1"/>
            <p:nvPr/>
          </p:nvSpPr>
          <p:spPr>
            <a:xfrm>
              <a:off x="9071491" y="921773"/>
              <a:ext cx="301686" cy="369332"/>
            </a:xfrm>
            <a:prstGeom prst="rect">
              <a:avLst/>
            </a:prstGeom>
            <a:noFill/>
          </p:spPr>
          <p:txBody>
            <a:bodyPr wrap="none" rtlCol="0">
              <a:spAutoFit/>
            </a:bodyPr>
            <a:lstStyle/>
            <a:p>
              <a:r>
                <a:rPr lang="en-US" dirty="0">
                  <a:solidFill>
                    <a:srgbClr val="4C3282"/>
                  </a:solidFill>
                </a:rPr>
                <a:t>4</a:t>
              </a:r>
            </a:p>
          </p:txBody>
        </p:sp>
        <p:sp>
          <p:nvSpPr>
            <p:cNvPr id="190" name="TextBox 189">
              <a:extLst>
                <a:ext uri="{FF2B5EF4-FFF2-40B4-BE49-F238E27FC236}">
                  <a16:creationId xmlns:a16="http://schemas.microsoft.com/office/drawing/2014/main" id="{8D6F64F2-4C69-AE4C-9925-668EA552AD1C}"/>
                </a:ext>
              </a:extLst>
            </p:cNvPr>
            <p:cNvSpPr txBox="1"/>
            <p:nvPr/>
          </p:nvSpPr>
          <p:spPr>
            <a:xfrm>
              <a:off x="7469254" y="1899101"/>
              <a:ext cx="418704" cy="369332"/>
            </a:xfrm>
            <a:prstGeom prst="rect">
              <a:avLst/>
            </a:prstGeom>
            <a:noFill/>
          </p:spPr>
          <p:txBody>
            <a:bodyPr wrap="none" rtlCol="0">
              <a:spAutoFit/>
            </a:bodyPr>
            <a:lstStyle/>
            <a:p>
              <a:r>
                <a:rPr lang="en-US" dirty="0">
                  <a:solidFill>
                    <a:srgbClr val="4C3282"/>
                  </a:solidFill>
                </a:rPr>
                <a:t>16</a:t>
              </a:r>
            </a:p>
          </p:txBody>
        </p:sp>
        <p:sp>
          <p:nvSpPr>
            <p:cNvPr id="191" name="TextBox 190">
              <a:extLst>
                <a:ext uri="{FF2B5EF4-FFF2-40B4-BE49-F238E27FC236}">
                  <a16:creationId xmlns:a16="http://schemas.microsoft.com/office/drawing/2014/main" id="{E20F7B95-3B56-4F41-9E84-B55A5D5EFF3D}"/>
                </a:ext>
              </a:extLst>
            </p:cNvPr>
            <p:cNvSpPr txBox="1"/>
            <p:nvPr/>
          </p:nvSpPr>
          <p:spPr>
            <a:xfrm>
              <a:off x="6668703" y="3726927"/>
              <a:ext cx="301686" cy="369332"/>
            </a:xfrm>
            <a:prstGeom prst="rect">
              <a:avLst/>
            </a:prstGeom>
            <a:noFill/>
          </p:spPr>
          <p:txBody>
            <a:bodyPr wrap="none" rtlCol="0">
              <a:spAutoFit/>
            </a:bodyPr>
            <a:lstStyle/>
            <a:p>
              <a:r>
                <a:rPr lang="en-US" dirty="0">
                  <a:solidFill>
                    <a:srgbClr val="4C3282"/>
                  </a:solidFill>
                </a:rPr>
                <a:t>7</a:t>
              </a:r>
            </a:p>
          </p:txBody>
        </p:sp>
        <p:sp>
          <p:nvSpPr>
            <p:cNvPr id="192" name="TextBox 191">
              <a:extLst>
                <a:ext uri="{FF2B5EF4-FFF2-40B4-BE49-F238E27FC236}">
                  <a16:creationId xmlns:a16="http://schemas.microsoft.com/office/drawing/2014/main" id="{78D3AFBF-95AE-8548-90B7-89C1DF899AE8}"/>
                </a:ext>
              </a:extLst>
            </p:cNvPr>
            <p:cNvSpPr txBox="1"/>
            <p:nvPr/>
          </p:nvSpPr>
          <p:spPr>
            <a:xfrm>
              <a:off x="7432798" y="4870683"/>
              <a:ext cx="301686" cy="369332"/>
            </a:xfrm>
            <a:prstGeom prst="rect">
              <a:avLst/>
            </a:prstGeom>
            <a:noFill/>
          </p:spPr>
          <p:txBody>
            <a:bodyPr wrap="none" rtlCol="0">
              <a:spAutoFit/>
            </a:bodyPr>
            <a:lstStyle/>
            <a:p>
              <a:r>
                <a:rPr lang="en-US" dirty="0">
                  <a:solidFill>
                    <a:srgbClr val="4C3282"/>
                  </a:solidFill>
                </a:rPr>
                <a:t>8</a:t>
              </a:r>
            </a:p>
          </p:txBody>
        </p:sp>
        <p:sp>
          <p:nvSpPr>
            <p:cNvPr id="193" name="TextBox 192">
              <a:extLst>
                <a:ext uri="{FF2B5EF4-FFF2-40B4-BE49-F238E27FC236}">
                  <a16:creationId xmlns:a16="http://schemas.microsoft.com/office/drawing/2014/main" id="{D4B9BBEE-6A33-3942-8504-15FF5B314758}"/>
                </a:ext>
              </a:extLst>
            </p:cNvPr>
            <p:cNvSpPr txBox="1"/>
            <p:nvPr/>
          </p:nvSpPr>
          <p:spPr>
            <a:xfrm>
              <a:off x="7994157" y="5770471"/>
              <a:ext cx="301686" cy="369332"/>
            </a:xfrm>
            <a:prstGeom prst="rect">
              <a:avLst/>
            </a:prstGeom>
            <a:noFill/>
          </p:spPr>
          <p:txBody>
            <a:bodyPr wrap="none" rtlCol="0">
              <a:spAutoFit/>
            </a:bodyPr>
            <a:lstStyle/>
            <a:p>
              <a:r>
                <a:rPr lang="en-US" dirty="0">
                  <a:solidFill>
                    <a:srgbClr val="4C3282"/>
                  </a:solidFill>
                </a:rPr>
                <a:t>3</a:t>
              </a:r>
            </a:p>
          </p:txBody>
        </p:sp>
        <p:sp>
          <p:nvSpPr>
            <p:cNvPr id="194" name="TextBox 193">
              <a:extLst>
                <a:ext uri="{FF2B5EF4-FFF2-40B4-BE49-F238E27FC236}">
                  <a16:creationId xmlns:a16="http://schemas.microsoft.com/office/drawing/2014/main" id="{90260696-5B6A-5B46-9429-86A7A63F8129}"/>
                </a:ext>
              </a:extLst>
            </p:cNvPr>
            <p:cNvSpPr txBox="1"/>
            <p:nvPr/>
          </p:nvSpPr>
          <p:spPr>
            <a:xfrm>
              <a:off x="6479812" y="5306874"/>
              <a:ext cx="301686" cy="369332"/>
            </a:xfrm>
            <a:prstGeom prst="rect">
              <a:avLst/>
            </a:prstGeom>
            <a:noFill/>
          </p:spPr>
          <p:txBody>
            <a:bodyPr wrap="none" rtlCol="0">
              <a:spAutoFit/>
            </a:bodyPr>
            <a:lstStyle/>
            <a:p>
              <a:r>
                <a:rPr lang="en-US" dirty="0">
                  <a:solidFill>
                    <a:srgbClr val="4C3282"/>
                  </a:solidFill>
                </a:rPr>
                <a:t>2</a:t>
              </a:r>
            </a:p>
          </p:txBody>
        </p:sp>
        <p:sp>
          <p:nvSpPr>
            <p:cNvPr id="195" name="TextBox 194">
              <a:extLst>
                <a:ext uri="{FF2B5EF4-FFF2-40B4-BE49-F238E27FC236}">
                  <a16:creationId xmlns:a16="http://schemas.microsoft.com/office/drawing/2014/main" id="{4F8573FB-8A30-4945-A62C-877F5B6E5FE3}"/>
                </a:ext>
              </a:extLst>
            </p:cNvPr>
            <p:cNvSpPr txBox="1"/>
            <p:nvPr/>
          </p:nvSpPr>
          <p:spPr>
            <a:xfrm>
              <a:off x="5337255" y="4118066"/>
              <a:ext cx="418704" cy="369332"/>
            </a:xfrm>
            <a:prstGeom prst="rect">
              <a:avLst/>
            </a:prstGeom>
            <a:noFill/>
          </p:spPr>
          <p:txBody>
            <a:bodyPr wrap="none" rtlCol="0">
              <a:spAutoFit/>
            </a:bodyPr>
            <a:lstStyle/>
            <a:p>
              <a:r>
                <a:rPr lang="en-US" dirty="0">
                  <a:solidFill>
                    <a:srgbClr val="4C3282"/>
                  </a:solidFill>
                </a:rPr>
                <a:t>15</a:t>
              </a:r>
            </a:p>
          </p:txBody>
        </p:sp>
        <p:sp>
          <p:nvSpPr>
            <p:cNvPr id="196" name="TextBox 195">
              <a:extLst>
                <a:ext uri="{FF2B5EF4-FFF2-40B4-BE49-F238E27FC236}">
                  <a16:creationId xmlns:a16="http://schemas.microsoft.com/office/drawing/2014/main" id="{52ABD77D-3BD7-6B4D-90D2-A0A78CB18C7C}"/>
                </a:ext>
              </a:extLst>
            </p:cNvPr>
            <p:cNvSpPr txBox="1"/>
            <p:nvPr/>
          </p:nvSpPr>
          <p:spPr>
            <a:xfrm>
              <a:off x="6016144" y="2770199"/>
              <a:ext cx="418704" cy="369332"/>
            </a:xfrm>
            <a:prstGeom prst="rect">
              <a:avLst/>
            </a:prstGeom>
            <a:noFill/>
          </p:spPr>
          <p:txBody>
            <a:bodyPr wrap="none" rtlCol="0">
              <a:spAutoFit/>
            </a:bodyPr>
            <a:lstStyle/>
            <a:p>
              <a:r>
                <a:rPr lang="en-US" dirty="0">
                  <a:solidFill>
                    <a:srgbClr val="4C3282"/>
                  </a:solidFill>
                </a:rPr>
                <a:t>14</a:t>
              </a:r>
            </a:p>
          </p:txBody>
        </p:sp>
      </p:grpSp>
      <p:grpSp>
        <p:nvGrpSpPr>
          <p:cNvPr id="208" name="Group 207"/>
          <p:cNvGrpSpPr/>
          <p:nvPr/>
        </p:nvGrpSpPr>
        <p:grpSpPr>
          <a:xfrm>
            <a:off x="5697104" y="1149683"/>
            <a:ext cx="6439166" cy="5260399"/>
            <a:chOff x="5697104" y="1149683"/>
            <a:chExt cx="6439166" cy="5260399"/>
          </a:xfrm>
        </p:grpSpPr>
        <p:sp>
          <p:nvSpPr>
            <p:cNvPr id="197" name="TextBox 196"/>
            <p:cNvSpPr txBox="1"/>
            <p:nvPr/>
          </p:nvSpPr>
          <p:spPr>
            <a:xfrm>
              <a:off x="5697104" y="3750730"/>
              <a:ext cx="247335" cy="367336"/>
            </a:xfrm>
            <a:prstGeom prst="rect">
              <a:avLst/>
            </a:prstGeom>
            <a:noFill/>
          </p:spPr>
          <p:txBody>
            <a:bodyPr wrap="square" rtlCol="0">
              <a:spAutoFit/>
            </a:bodyPr>
            <a:lstStyle/>
            <a:p>
              <a:endParaRPr lang="en-US" dirty="0">
                <a:solidFill>
                  <a:srgbClr val="FF0000"/>
                </a:solidFill>
              </a:endParaRPr>
            </a:p>
          </p:txBody>
        </p:sp>
        <p:sp>
          <p:nvSpPr>
            <p:cNvPr id="198" name="TextBox 197"/>
            <p:cNvSpPr txBox="1"/>
            <p:nvPr/>
          </p:nvSpPr>
          <p:spPr>
            <a:xfrm>
              <a:off x="6540171" y="4986622"/>
              <a:ext cx="508883" cy="369332"/>
            </a:xfrm>
            <a:prstGeom prst="rect">
              <a:avLst/>
            </a:prstGeom>
            <a:noFill/>
          </p:spPr>
          <p:txBody>
            <a:bodyPr wrap="square" rtlCol="0">
              <a:spAutoFit/>
            </a:bodyPr>
            <a:lstStyle/>
            <a:p>
              <a:endParaRPr lang="en-US" dirty="0">
                <a:solidFill>
                  <a:srgbClr val="FF0000"/>
                </a:solidFill>
              </a:endParaRPr>
            </a:p>
          </p:txBody>
        </p:sp>
        <p:sp>
          <p:nvSpPr>
            <p:cNvPr id="199" name="TextBox 198"/>
            <p:cNvSpPr txBox="1"/>
            <p:nvPr/>
          </p:nvSpPr>
          <p:spPr>
            <a:xfrm>
              <a:off x="7571271" y="2831268"/>
              <a:ext cx="466812" cy="369332"/>
            </a:xfrm>
            <a:prstGeom prst="rect">
              <a:avLst/>
            </a:prstGeom>
            <a:noFill/>
          </p:spPr>
          <p:txBody>
            <a:bodyPr wrap="square" rtlCol="0">
              <a:spAutoFit/>
            </a:bodyPr>
            <a:lstStyle/>
            <a:p>
              <a:endParaRPr lang="en-US" dirty="0">
                <a:solidFill>
                  <a:srgbClr val="FF0000"/>
                </a:solidFill>
              </a:endParaRPr>
            </a:p>
          </p:txBody>
        </p:sp>
        <p:sp>
          <p:nvSpPr>
            <p:cNvPr id="200" name="TextBox 199"/>
            <p:cNvSpPr txBox="1"/>
            <p:nvPr/>
          </p:nvSpPr>
          <p:spPr>
            <a:xfrm>
              <a:off x="8657495" y="1522124"/>
              <a:ext cx="489620" cy="369332"/>
            </a:xfrm>
            <a:prstGeom prst="rect">
              <a:avLst/>
            </a:prstGeom>
            <a:noFill/>
          </p:spPr>
          <p:txBody>
            <a:bodyPr wrap="square" rtlCol="0">
              <a:spAutoFit/>
            </a:bodyPr>
            <a:lstStyle/>
            <a:p>
              <a:endParaRPr lang="en-US" dirty="0">
                <a:solidFill>
                  <a:srgbClr val="FF0000"/>
                </a:solidFill>
              </a:endParaRPr>
            </a:p>
          </p:txBody>
        </p:sp>
        <p:sp>
          <p:nvSpPr>
            <p:cNvPr id="201" name="TextBox 200"/>
            <p:cNvSpPr txBox="1"/>
            <p:nvPr/>
          </p:nvSpPr>
          <p:spPr>
            <a:xfrm>
              <a:off x="10547920" y="1149683"/>
              <a:ext cx="455518" cy="369332"/>
            </a:xfrm>
            <a:prstGeom prst="rect">
              <a:avLst/>
            </a:prstGeom>
            <a:noFill/>
          </p:spPr>
          <p:txBody>
            <a:bodyPr wrap="square" rtlCol="0">
              <a:spAutoFit/>
            </a:bodyPr>
            <a:lstStyle/>
            <a:p>
              <a:endParaRPr lang="en-US" dirty="0">
                <a:solidFill>
                  <a:srgbClr val="FF0000"/>
                </a:solidFill>
              </a:endParaRPr>
            </a:p>
          </p:txBody>
        </p:sp>
        <p:sp>
          <p:nvSpPr>
            <p:cNvPr id="202" name="TextBox 201"/>
            <p:cNvSpPr txBox="1"/>
            <p:nvPr/>
          </p:nvSpPr>
          <p:spPr>
            <a:xfrm>
              <a:off x="11174798" y="2779267"/>
              <a:ext cx="628799" cy="369332"/>
            </a:xfrm>
            <a:prstGeom prst="rect">
              <a:avLst/>
            </a:prstGeom>
            <a:noFill/>
          </p:spPr>
          <p:txBody>
            <a:bodyPr wrap="square" rtlCol="0">
              <a:spAutoFit/>
            </a:bodyPr>
            <a:lstStyle/>
            <a:p>
              <a:endParaRPr lang="en-US" dirty="0">
                <a:solidFill>
                  <a:srgbClr val="FF0000"/>
                </a:solidFill>
              </a:endParaRPr>
            </a:p>
          </p:txBody>
        </p:sp>
        <p:sp>
          <p:nvSpPr>
            <p:cNvPr id="203" name="TextBox 202"/>
            <p:cNvSpPr txBox="1"/>
            <p:nvPr/>
          </p:nvSpPr>
          <p:spPr>
            <a:xfrm>
              <a:off x="9321129" y="3446318"/>
              <a:ext cx="470606" cy="369332"/>
            </a:xfrm>
            <a:prstGeom prst="rect">
              <a:avLst/>
            </a:prstGeom>
            <a:noFill/>
          </p:spPr>
          <p:txBody>
            <a:bodyPr wrap="square" rtlCol="0">
              <a:spAutoFit/>
            </a:bodyPr>
            <a:lstStyle/>
            <a:p>
              <a:endParaRPr lang="en-US" dirty="0">
                <a:solidFill>
                  <a:srgbClr val="FF0000"/>
                </a:solidFill>
              </a:endParaRPr>
            </a:p>
          </p:txBody>
        </p:sp>
        <p:sp>
          <p:nvSpPr>
            <p:cNvPr id="204" name="TextBox 203"/>
            <p:cNvSpPr txBox="1"/>
            <p:nvPr/>
          </p:nvSpPr>
          <p:spPr>
            <a:xfrm>
              <a:off x="7566274" y="6040750"/>
              <a:ext cx="686387" cy="369332"/>
            </a:xfrm>
            <a:prstGeom prst="rect">
              <a:avLst/>
            </a:prstGeom>
            <a:noFill/>
          </p:spPr>
          <p:txBody>
            <a:bodyPr wrap="square" rtlCol="0">
              <a:spAutoFit/>
            </a:bodyPr>
            <a:lstStyle/>
            <a:p>
              <a:endParaRPr lang="en-US" dirty="0">
                <a:solidFill>
                  <a:srgbClr val="FF0000"/>
                </a:solidFill>
              </a:endParaRPr>
            </a:p>
          </p:txBody>
        </p:sp>
        <p:sp>
          <p:nvSpPr>
            <p:cNvPr id="205" name="TextBox 204"/>
            <p:cNvSpPr txBox="1"/>
            <p:nvPr/>
          </p:nvSpPr>
          <p:spPr>
            <a:xfrm>
              <a:off x="9220291" y="5677041"/>
              <a:ext cx="606531" cy="369332"/>
            </a:xfrm>
            <a:prstGeom prst="rect">
              <a:avLst/>
            </a:prstGeom>
            <a:noFill/>
          </p:spPr>
          <p:txBody>
            <a:bodyPr wrap="square" rtlCol="0">
              <a:spAutoFit/>
            </a:bodyPr>
            <a:lstStyle/>
            <a:p>
              <a:endParaRPr lang="en-US" dirty="0">
                <a:solidFill>
                  <a:srgbClr val="FF0000"/>
                </a:solidFill>
              </a:endParaRPr>
            </a:p>
          </p:txBody>
        </p:sp>
        <p:sp>
          <p:nvSpPr>
            <p:cNvPr id="206" name="TextBox 205"/>
            <p:cNvSpPr txBox="1"/>
            <p:nvPr/>
          </p:nvSpPr>
          <p:spPr>
            <a:xfrm>
              <a:off x="10365971" y="5774958"/>
              <a:ext cx="511104" cy="369332"/>
            </a:xfrm>
            <a:prstGeom prst="rect">
              <a:avLst/>
            </a:prstGeom>
            <a:noFill/>
          </p:spPr>
          <p:txBody>
            <a:bodyPr wrap="square" rtlCol="0">
              <a:spAutoFit/>
            </a:bodyPr>
            <a:lstStyle/>
            <a:p>
              <a:endParaRPr lang="en-US" dirty="0">
                <a:solidFill>
                  <a:srgbClr val="FF0000"/>
                </a:solidFill>
              </a:endParaRPr>
            </a:p>
          </p:txBody>
        </p:sp>
        <p:sp>
          <p:nvSpPr>
            <p:cNvPr id="207" name="TextBox 206"/>
            <p:cNvSpPr txBox="1"/>
            <p:nvPr/>
          </p:nvSpPr>
          <p:spPr>
            <a:xfrm>
              <a:off x="11681670" y="5162488"/>
              <a:ext cx="454600" cy="369332"/>
            </a:xfrm>
            <a:prstGeom prst="rect">
              <a:avLst/>
            </a:prstGeom>
            <a:noFill/>
          </p:spPr>
          <p:txBody>
            <a:bodyPr wrap="square" rtlCol="0">
              <a:spAutoFit/>
            </a:bodyPr>
            <a:lstStyle/>
            <a:p>
              <a:endParaRPr lang="en-US" dirty="0">
                <a:solidFill>
                  <a:srgbClr val="FF0000"/>
                </a:solidFill>
              </a:endParaRPr>
            </a:p>
          </p:txBody>
        </p:sp>
      </p:grpSp>
      <p:grpSp>
        <p:nvGrpSpPr>
          <p:cNvPr id="221" name="Group 220"/>
          <p:cNvGrpSpPr/>
          <p:nvPr/>
        </p:nvGrpSpPr>
        <p:grpSpPr>
          <a:xfrm>
            <a:off x="5837241" y="739187"/>
            <a:ext cx="6353696" cy="5193451"/>
            <a:chOff x="5837241" y="739187"/>
            <a:chExt cx="6353696" cy="5193451"/>
          </a:xfrm>
        </p:grpSpPr>
        <p:sp>
          <p:nvSpPr>
            <p:cNvPr id="210" name="TextBox 209"/>
            <p:cNvSpPr txBox="1"/>
            <p:nvPr/>
          </p:nvSpPr>
          <p:spPr>
            <a:xfrm>
              <a:off x="5837241" y="3340234"/>
              <a:ext cx="477862" cy="369332"/>
            </a:xfrm>
            <a:prstGeom prst="rect">
              <a:avLst/>
            </a:prstGeom>
            <a:noFill/>
          </p:spPr>
          <p:txBody>
            <a:bodyPr wrap="square" rtlCol="0">
              <a:spAutoFit/>
            </a:bodyPr>
            <a:lstStyle/>
            <a:p>
              <a:endParaRPr lang="en-US" dirty="0">
                <a:solidFill>
                  <a:srgbClr val="00B0F0"/>
                </a:solidFill>
              </a:endParaRPr>
            </a:p>
          </p:txBody>
        </p:sp>
        <p:sp>
          <p:nvSpPr>
            <p:cNvPr id="211" name="TextBox 210"/>
            <p:cNvSpPr txBox="1"/>
            <p:nvPr/>
          </p:nvSpPr>
          <p:spPr>
            <a:xfrm>
              <a:off x="6680308" y="4576126"/>
              <a:ext cx="508883" cy="369332"/>
            </a:xfrm>
            <a:prstGeom prst="rect">
              <a:avLst/>
            </a:prstGeom>
            <a:noFill/>
          </p:spPr>
          <p:txBody>
            <a:bodyPr wrap="square" rtlCol="0">
              <a:spAutoFit/>
            </a:bodyPr>
            <a:lstStyle/>
            <a:p>
              <a:endParaRPr lang="en-US" dirty="0">
                <a:solidFill>
                  <a:srgbClr val="00B0F0"/>
                </a:solidFill>
              </a:endParaRPr>
            </a:p>
          </p:txBody>
        </p:sp>
        <p:sp>
          <p:nvSpPr>
            <p:cNvPr id="212" name="TextBox 211"/>
            <p:cNvSpPr txBox="1"/>
            <p:nvPr/>
          </p:nvSpPr>
          <p:spPr>
            <a:xfrm>
              <a:off x="7711408" y="2420772"/>
              <a:ext cx="466812" cy="369332"/>
            </a:xfrm>
            <a:prstGeom prst="rect">
              <a:avLst/>
            </a:prstGeom>
            <a:noFill/>
          </p:spPr>
          <p:txBody>
            <a:bodyPr wrap="square" rtlCol="0">
              <a:spAutoFit/>
            </a:bodyPr>
            <a:lstStyle/>
            <a:p>
              <a:endParaRPr lang="en-US" dirty="0">
                <a:solidFill>
                  <a:srgbClr val="00B0F0"/>
                </a:solidFill>
              </a:endParaRPr>
            </a:p>
          </p:txBody>
        </p:sp>
        <p:sp>
          <p:nvSpPr>
            <p:cNvPr id="213" name="TextBox 212"/>
            <p:cNvSpPr txBox="1"/>
            <p:nvPr/>
          </p:nvSpPr>
          <p:spPr>
            <a:xfrm>
              <a:off x="8627268" y="761216"/>
              <a:ext cx="489620" cy="369332"/>
            </a:xfrm>
            <a:prstGeom prst="rect">
              <a:avLst/>
            </a:prstGeom>
            <a:noFill/>
          </p:spPr>
          <p:txBody>
            <a:bodyPr wrap="square" rtlCol="0">
              <a:spAutoFit/>
            </a:bodyPr>
            <a:lstStyle/>
            <a:p>
              <a:endParaRPr lang="en-US" dirty="0">
                <a:solidFill>
                  <a:srgbClr val="00B0F0"/>
                </a:solidFill>
              </a:endParaRPr>
            </a:p>
          </p:txBody>
        </p:sp>
        <p:sp>
          <p:nvSpPr>
            <p:cNvPr id="214" name="TextBox 213"/>
            <p:cNvSpPr txBox="1"/>
            <p:nvPr/>
          </p:nvSpPr>
          <p:spPr>
            <a:xfrm>
              <a:off x="10688057" y="739187"/>
              <a:ext cx="455518" cy="369332"/>
            </a:xfrm>
            <a:prstGeom prst="rect">
              <a:avLst/>
            </a:prstGeom>
            <a:noFill/>
          </p:spPr>
          <p:txBody>
            <a:bodyPr wrap="square" rtlCol="0">
              <a:spAutoFit/>
            </a:bodyPr>
            <a:lstStyle/>
            <a:p>
              <a:endParaRPr lang="en-US" dirty="0">
                <a:solidFill>
                  <a:srgbClr val="00B0F0"/>
                </a:solidFill>
              </a:endParaRPr>
            </a:p>
          </p:txBody>
        </p:sp>
        <p:sp>
          <p:nvSpPr>
            <p:cNvPr id="215" name="TextBox 214"/>
            <p:cNvSpPr txBox="1"/>
            <p:nvPr/>
          </p:nvSpPr>
          <p:spPr>
            <a:xfrm>
              <a:off x="10985494" y="2262766"/>
              <a:ext cx="628799" cy="369332"/>
            </a:xfrm>
            <a:prstGeom prst="rect">
              <a:avLst/>
            </a:prstGeom>
            <a:noFill/>
          </p:spPr>
          <p:txBody>
            <a:bodyPr wrap="square" rtlCol="0">
              <a:spAutoFit/>
            </a:bodyPr>
            <a:lstStyle/>
            <a:p>
              <a:endParaRPr lang="en-US" dirty="0">
                <a:solidFill>
                  <a:srgbClr val="00B0F0"/>
                </a:solidFill>
              </a:endParaRPr>
            </a:p>
          </p:txBody>
        </p:sp>
        <p:sp>
          <p:nvSpPr>
            <p:cNvPr id="216" name="TextBox 215"/>
            <p:cNvSpPr txBox="1"/>
            <p:nvPr/>
          </p:nvSpPr>
          <p:spPr>
            <a:xfrm>
              <a:off x="9234750" y="3005574"/>
              <a:ext cx="697122" cy="369332"/>
            </a:xfrm>
            <a:prstGeom prst="rect">
              <a:avLst/>
            </a:prstGeom>
            <a:noFill/>
          </p:spPr>
          <p:txBody>
            <a:bodyPr wrap="square" rtlCol="0">
              <a:spAutoFit/>
            </a:bodyPr>
            <a:lstStyle/>
            <a:p>
              <a:endParaRPr lang="en-US" dirty="0">
                <a:solidFill>
                  <a:srgbClr val="00B0F0"/>
                </a:solidFill>
              </a:endParaRPr>
            </a:p>
          </p:txBody>
        </p:sp>
        <p:sp>
          <p:nvSpPr>
            <p:cNvPr id="217" name="TextBox 216"/>
            <p:cNvSpPr txBox="1"/>
            <p:nvPr/>
          </p:nvSpPr>
          <p:spPr>
            <a:xfrm>
              <a:off x="7651044" y="5563306"/>
              <a:ext cx="400245" cy="369332"/>
            </a:xfrm>
            <a:prstGeom prst="rect">
              <a:avLst/>
            </a:prstGeom>
            <a:noFill/>
          </p:spPr>
          <p:txBody>
            <a:bodyPr wrap="square" rtlCol="0">
              <a:spAutoFit/>
            </a:bodyPr>
            <a:lstStyle/>
            <a:p>
              <a:endParaRPr lang="en-US" dirty="0">
                <a:solidFill>
                  <a:srgbClr val="00B0F0"/>
                </a:solidFill>
              </a:endParaRPr>
            </a:p>
          </p:txBody>
        </p:sp>
        <p:sp>
          <p:nvSpPr>
            <p:cNvPr id="218" name="TextBox 217"/>
            <p:cNvSpPr txBox="1"/>
            <p:nvPr/>
          </p:nvSpPr>
          <p:spPr>
            <a:xfrm>
              <a:off x="9234171" y="5171288"/>
              <a:ext cx="431238" cy="369332"/>
            </a:xfrm>
            <a:prstGeom prst="rect">
              <a:avLst/>
            </a:prstGeom>
            <a:noFill/>
          </p:spPr>
          <p:txBody>
            <a:bodyPr wrap="square" rtlCol="0">
              <a:spAutoFit/>
            </a:bodyPr>
            <a:lstStyle/>
            <a:p>
              <a:endParaRPr lang="en-US" dirty="0">
                <a:solidFill>
                  <a:srgbClr val="00B0F0"/>
                </a:solidFill>
              </a:endParaRPr>
            </a:p>
          </p:txBody>
        </p:sp>
        <p:sp>
          <p:nvSpPr>
            <p:cNvPr id="220" name="TextBox 219"/>
            <p:cNvSpPr txBox="1"/>
            <p:nvPr/>
          </p:nvSpPr>
          <p:spPr>
            <a:xfrm>
              <a:off x="11736337" y="4115087"/>
              <a:ext cx="454600" cy="369332"/>
            </a:xfrm>
            <a:prstGeom prst="rect">
              <a:avLst/>
            </a:prstGeom>
            <a:noFill/>
          </p:spPr>
          <p:txBody>
            <a:bodyPr wrap="square" rtlCol="0">
              <a:spAutoFit/>
            </a:bodyPr>
            <a:lstStyle/>
            <a:p>
              <a:endParaRPr lang="en-US" dirty="0">
                <a:solidFill>
                  <a:srgbClr val="00B0F0"/>
                </a:solidFill>
              </a:endParaRPr>
            </a:p>
          </p:txBody>
        </p:sp>
      </p:grpSp>
    </p:spTree>
    <p:extLst>
      <p:ext uri="{BB962C8B-B14F-4D97-AF65-F5344CB8AC3E}">
        <p14:creationId xmlns:p14="http://schemas.microsoft.com/office/powerpoint/2010/main" val="254730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fade">
                                      <p:cBhvr>
                                        <p:cTn id="10" dur="500"/>
                                        <p:tgtEl>
                                          <p:spTgt spid="8">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animEffect transition="in" filter="fade">
                                      <p:cBhvr>
                                        <p:cTn id="13" dur="500"/>
                                        <p:tgtEl>
                                          <p:spTgt spid="8">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7" end="7"/>
                                            </p:txEl>
                                          </p:spTgt>
                                        </p:tgtEl>
                                        <p:attrNameLst>
                                          <p:attrName>style.visibility</p:attrName>
                                        </p:attrNameLst>
                                      </p:cBhvr>
                                      <p:to>
                                        <p:strVal val="visible"/>
                                      </p:to>
                                    </p:set>
                                    <p:animEffect transition="in" filter="fade">
                                      <p:cBhvr>
                                        <p:cTn id="16" dur="500"/>
                                        <p:tgtEl>
                                          <p:spTgt spid="8">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500"/>
                                        <p:tgtEl>
                                          <p:spTgt spid="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68"/>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0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330AF-4F5C-4CB7-BE3F-3E0255A4EA65}"/>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8CB93E88-A4A1-4581-A886-56A938FBBE55}"/>
              </a:ext>
            </a:extLst>
          </p:cNvPr>
          <p:cNvSpPr>
            <a:spLocks noGrp="1"/>
          </p:cNvSpPr>
          <p:nvPr>
            <p:ph idx="1"/>
          </p:nvPr>
        </p:nvSpPr>
        <p:spPr/>
        <p:txBody>
          <a:bodyPr/>
          <a:lstStyle/>
          <a:p>
            <a:r>
              <a:rPr lang="en-US" dirty="0"/>
              <a:t>Monday is a holiday!</a:t>
            </a:r>
          </a:p>
          <a:p>
            <a:pPr lvl="1"/>
            <a:r>
              <a:rPr lang="en-US" dirty="0"/>
              <a:t>Office hours will be shifted around a bit (see the calendar)</a:t>
            </a:r>
          </a:p>
          <a:p>
            <a:pPr lvl="1"/>
            <a:r>
              <a:rPr lang="en-US" dirty="0"/>
              <a:t>No lecture Monday</a:t>
            </a:r>
          </a:p>
          <a:p>
            <a:pPr lvl="1"/>
            <a:endParaRPr lang="en-US" dirty="0"/>
          </a:p>
          <a:p>
            <a:pPr lvl="1"/>
            <a:r>
              <a:rPr lang="en-US" sz="2800" dirty="0"/>
              <a:t>When proving things on the homework:</a:t>
            </a:r>
          </a:p>
          <a:p>
            <a:pPr lvl="1"/>
            <a:r>
              <a:rPr lang="en-US" sz="2800" dirty="0"/>
              <a:t>This isn’t 311. Two big differences:</a:t>
            </a:r>
          </a:p>
          <a:p>
            <a:pPr lvl="1"/>
            <a:r>
              <a:rPr lang="en-US" dirty="0"/>
              <a:t>In 311 we want to see you know how proofs work; here we want to know you know how the problem works.</a:t>
            </a:r>
          </a:p>
          <a:p>
            <a:pPr lvl="1"/>
            <a:r>
              <a:rPr lang="en-US" dirty="0"/>
              <a:t>In 311 the statement was always true. Here, you’re proving your own submission correct. You might be trying to prove something false!</a:t>
            </a:r>
          </a:p>
          <a:p>
            <a:pPr lvl="1"/>
            <a:r>
              <a:rPr lang="en-US" sz="2800" dirty="0"/>
              <a:t>The proof is a chance for you to check your own work!</a:t>
            </a:r>
          </a:p>
        </p:txBody>
      </p:sp>
    </p:spTree>
    <p:extLst>
      <p:ext uri="{BB962C8B-B14F-4D97-AF65-F5344CB8AC3E}">
        <p14:creationId xmlns:p14="http://schemas.microsoft.com/office/powerpoint/2010/main" val="571007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#3</a:t>
            </a:r>
          </a:p>
        </p:txBody>
      </p:sp>
      <p:sp>
        <p:nvSpPr>
          <p:cNvPr id="8" name="Content Placeholder 2">
            <a:extLst>
              <a:ext uri="{FF2B5EF4-FFF2-40B4-BE49-F238E27FC236}">
                <a16:creationId xmlns:a16="http://schemas.microsoft.com/office/drawing/2014/main" id="{962802FD-77F5-544B-BCC5-4632BCF7C842}"/>
              </a:ext>
            </a:extLst>
          </p:cNvPr>
          <p:cNvSpPr txBox="1">
            <a:spLocks/>
          </p:cNvSpPr>
          <p:nvPr/>
        </p:nvSpPr>
        <p:spPr>
          <a:xfrm>
            <a:off x="575238" y="1123354"/>
            <a:ext cx="6494925" cy="5506045"/>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You are at Splash Mountain. Your best friend is at Space Mountain. You have to tell each other about your experiences in person as soon as possible. Where do you meet and how quickly can you get there?</a:t>
            </a:r>
          </a:p>
          <a:p>
            <a:r>
              <a:rPr lang="en-US" dirty="0"/>
              <a:t>What are the vertices? </a:t>
            </a:r>
          </a:p>
          <a:p>
            <a:pPr marL="128016" lvl="1" indent="0">
              <a:buFont typeface="Segoe UI Semilight" panose="020B0402040204020203" pitchFamily="34" charset="0"/>
              <a:buNone/>
            </a:pPr>
            <a:r>
              <a:rPr lang="en-US" dirty="0">
                <a:solidFill>
                  <a:srgbClr val="4C3282"/>
                </a:solidFill>
              </a:rPr>
              <a:t>Rides</a:t>
            </a:r>
          </a:p>
          <a:p>
            <a:r>
              <a:rPr lang="en-US" dirty="0"/>
              <a:t>What are the edges? </a:t>
            </a:r>
          </a:p>
          <a:p>
            <a:pPr marL="128016" lvl="1" indent="0">
              <a:buFont typeface="Segoe UI Semilight" panose="020B0402040204020203" pitchFamily="34" charset="0"/>
              <a:buNone/>
            </a:pPr>
            <a:r>
              <a:rPr lang="en-US" dirty="0">
                <a:solidFill>
                  <a:srgbClr val="4C3282"/>
                </a:solidFill>
              </a:rPr>
              <a:t>Walkways with how long it would take to walk</a:t>
            </a:r>
          </a:p>
          <a:p>
            <a:r>
              <a:rPr lang="en-US" dirty="0"/>
              <a:t>What are we looking for?</a:t>
            </a:r>
          </a:p>
          <a:p>
            <a:pPr lvl="1"/>
            <a:r>
              <a:rPr lang="en-US" dirty="0">
                <a:solidFill>
                  <a:srgbClr val="4C3282"/>
                </a:solidFill>
              </a:rPr>
              <a:t>The “midpoint” </a:t>
            </a:r>
          </a:p>
          <a:p>
            <a:r>
              <a:rPr lang="en-US" dirty="0"/>
              <a:t>What do we run?</a:t>
            </a:r>
          </a:p>
          <a:p>
            <a:pPr lvl="1"/>
            <a:r>
              <a:rPr lang="en-US" dirty="0">
                <a:solidFill>
                  <a:srgbClr val="4C3282"/>
                </a:solidFill>
              </a:rPr>
              <a:t>Run </a:t>
            </a:r>
            <a:r>
              <a:rPr lang="en-US" dirty="0" err="1">
                <a:solidFill>
                  <a:srgbClr val="4C3282"/>
                </a:solidFill>
              </a:rPr>
              <a:t>Dijkstra’s</a:t>
            </a:r>
            <a:r>
              <a:rPr lang="en-US" dirty="0">
                <a:solidFill>
                  <a:srgbClr val="4C3282"/>
                </a:solidFill>
              </a:rPr>
              <a:t> from Splash Mountain, store distances</a:t>
            </a:r>
          </a:p>
          <a:p>
            <a:pPr lvl="1"/>
            <a:r>
              <a:rPr lang="en-US" dirty="0">
                <a:solidFill>
                  <a:srgbClr val="4C3282"/>
                </a:solidFill>
              </a:rPr>
              <a:t>Run </a:t>
            </a:r>
            <a:r>
              <a:rPr lang="en-US" dirty="0" err="1">
                <a:solidFill>
                  <a:srgbClr val="4C3282"/>
                </a:solidFill>
              </a:rPr>
              <a:t>Dijkstra’s</a:t>
            </a:r>
            <a:r>
              <a:rPr lang="en-US" dirty="0">
                <a:solidFill>
                  <a:srgbClr val="4C3282"/>
                </a:solidFill>
              </a:rPr>
              <a:t> from Space Mountain, store distances</a:t>
            </a:r>
          </a:p>
          <a:p>
            <a:pPr lvl="1"/>
            <a:r>
              <a:rPr lang="en-US" dirty="0">
                <a:solidFill>
                  <a:srgbClr val="4C3282"/>
                </a:solidFill>
              </a:rPr>
              <a:t>Iterate over vertices, for each vertex remember max of two</a:t>
            </a:r>
          </a:p>
          <a:p>
            <a:pPr lvl="1"/>
            <a:r>
              <a:rPr lang="en-US" dirty="0">
                <a:solidFill>
                  <a:srgbClr val="4C3282"/>
                </a:solidFill>
              </a:rPr>
              <a:t>Iterate over vertices, find minimum of remembered numbers</a:t>
            </a:r>
          </a:p>
        </p:txBody>
      </p:sp>
      <p:grpSp>
        <p:nvGrpSpPr>
          <p:cNvPr id="117" name="Group 116">
            <a:extLst>
              <a:ext uri="{FF2B5EF4-FFF2-40B4-BE49-F238E27FC236}">
                <a16:creationId xmlns:a16="http://schemas.microsoft.com/office/drawing/2014/main" id="{1E363727-313E-1941-8149-CB4F0876A0F4}"/>
              </a:ext>
            </a:extLst>
          </p:cNvPr>
          <p:cNvGrpSpPr/>
          <p:nvPr/>
        </p:nvGrpSpPr>
        <p:grpSpPr>
          <a:xfrm>
            <a:off x="5074873" y="704255"/>
            <a:ext cx="7028720" cy="5606846"/>
            <a:chOff x="1765004" y="980556"/>
            <a:chExt cx="7028720" cy="5606846"/>
          </a:xfrm>
        </p:grpSpPr>
        <p:grpSp>
          <p:nvGrpSpPr>
            <p:cNvPr id="118" name="Group 117">
              <a:extLst>
                <a:ext uri="{FF2B5EF4-FFF2-40B4-BE49-F238E27FC236}">
                  <a16:creationId xmlns:a16="http://schemas.microsoft.com/office/drawing/2014/main" id="{6D0AACF5-94E8-6444-BA21-B4216FD92DAA}"/>
                </a:ext>
              </a:extLst>
            </p:cNvPr>
            <p:cNvGrpSpPr/>
            <p:nvPr/>
          </p:nvGrpSpPr>
          <p:grpSpPr>
            <a:xfrm>
              <a:off x="5130244" y="3311583"/>
              <a:ext cx="838200" cy="838200"/>
              <a:chOff x="5115008" y="3216614"/>
              <a:chExt cx="838200" cy="838200"/>
            </a:xfrm>
          </p:grpSpPr>
          <p:sp>
            <p:nvSpPr>
              <p:cNvPr id="166" name="Oval 165">
                <a:extLst>
                  <a:ext uri="{FF2B5EF4-FFF2-40B4-BE49-F238E27FC236}">
                    <a16:creationId xmlns:a16="http://schemas.microsoft.com/office/drawing/2014/main" id="{3863D911-3B15-1A49-968B-40C873579C17}"/>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a:extLst>
                  <a:ext uri="{FF2B5EF4-FFF2-40B4-BE49-F238E27FC236}">
                    <a16:creationId xmlns:a16="http://schemas.microsoft.com/office/drawing/2014/main" id="{BFED6DC1-AC38-2848-A99D-CE2922AC4F66}"/>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119" name="Group 118">
              <a:extLst>
                <a:ext uri="{FF2B5EF4-FFF2-40B4-BE49-F238E27FC236}">
                  <a16:creationId xmlns:a16="http://schemas.microsoft.com/office/drawing/2014/main" id="{12CC05DF-2170-6A47-9BA2-A82AF57165E4}"/>
                </a:ext>
              </a:extLst>
            </p:cNvPr>
            <p:cNvGrpSpPr/>
            <p:nvPr/>
          </p:nvGrpSpPr>
          <p:grpSpPr>
            <a:xfrm>
              <a:off x="5163235" y="5391478"/>
              <a:ext cx="838200" cy="838200"/>
              <a:chOff x="5135573" y="5342583"/>
              <a:chExt cx="838200" cy="838200"/>
            </a:xfrm>
          </p:grpSpPr>
          <p:sp>
            <p:nvSpPr>
              <p:cNvPr id="164" name="Oval 163">
                <a:extLst>
                  <a:ext uri="{FF2B5EF4-FFF2-40B4-BE49-F238E27FC236}">
                    <a16:creationId xmlns:a16="http://schemas.microsoft.com/office/drawing/2014/main" id="{A4FD93E9-2F3D-084C-BCEC-2F00142364A3}"/>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E9A5A6DD-181F-F547-9FAF-0E2DB68547D1}"/>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120" name="Group 119">
              <a:extLst>
                <a:ext uri="{FF2B5EF4-FFF2-40B4-BE49-F238E27FC236}">
                  <a16:creationId xmlns:a16="http://schemas.microsoft.com/office/drawing/2014/main" id="{4B857DBC-75CC-AD41-83C4-DC8A008FB35D}"/>
                </a:ext>
              </a:extLst>
            </p:cNvPr>
            <p:cNvGrpSpPr/>
            <p:nvPr/>
          </p:nvGrpSpPr>
          <p:grpSpPr>
            <a:xfrm>
              <a:off x="4730935" y="1197207"/>
              <a:ext cx="838200" cy="838200"/>
              <a:chOff x="4730935" y="1197207"/>
              <a:chExt cx="838200" cy="838200"/>
            </a:xfrm>
          </p:grpSpPr>
          <p:sp>
            <p:nvSpPr>
              <p:cNvPr id="162" name="Oval 161">
                <a:extLst>
                  <a:ext uri="{FF2B5EF4-FFF2-40B4-BE49-F238E27FC236}">
                    <a16:creationId xmlns:a16="http://schemas.microsoft.com/office/drawing/2014/main" id="{5E878B05-54BE-FA48-B851-446C1BEBFF86}"/>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CB414EB2-E31E-8641-B4E2-5510AE598933}"/>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121" name="Group 120">
              <a:extLst>
                <a:ext uri="{FF2B5EF4-FFF2-40B4-BE49-F238E27FC236}">
                  <a16:creationId xmlns:a16="http://schemas.microsoft.com/office/drawing/2014/main" id="{C573F4B4-E1BB-5E4A-AB23-66681C83FD67}"/>
                </a:ext>
              </a:extLst>
            </p:cNvPr>
            <p:cNvGrpSpPr/>
            <p:nvPr/>
          </p:nvGrpSpPr>
          <p:grpSpPr>
            <a:xfrm>
              <a:off x="6425942" y="980556"/>
              <a:ext cx="838200" cy="842059"/>
              <a:chOff x="6425942" y="980556"/>
              <a:chExt cx="838200" cy="842059"/>
            </a:xfrm>
          </p:grpSpPr>
          <p:sp>
            <p:nvSpPr>
              <p:cNvPr id="160" name="Oval 159">
                <a:extLst>
                  <a:ext uri="{FF2B5EF4-FFF2-40B4-BE49-F238E27FC236}">
                    <a16:creationId xmlns:a16="http://schemas.microsoft.com/office/drawing/2014/main" id="{55791A0A-754E-4840-9470-77969D500C6B}"/>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579265AE-666F-9746-893E-9A5FF63A74B4}"/>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122" name="Group 121">
              <a:extLst>
                <a:ext uri="{FF2B5EF4-FFF2-40B4-BE49-F238E27FC236}">
                  <a16:creationId xmlns:a16="http://schemas.microsoft.com/office/drawing/2014/main" id="{974D6D86-D98D-7B48-BE1A-83AE2EE72D53}"/>
                </a:ext>
              </a:extLst>
            </p:cNvPr>
            <p:cNvGrpSpPr/>
            <p:nvPr/>
          </p:nvGrpSpPr>
          <p:grpSpPr>
            <a:xfrm>
              <a:off x="7026729" y="2643561"/>
              <a:ext cx="848635" cy="838200"/>
              <a:chOff x="7026729" y="2643561"/>
              <a:chExt cx="848635" cy="838200"/>
            </a:xfrm>
          </p:grpSpPr>
          <p:sp>
            <p:nvSpPr>
              <p:cNvPr id="158" name="Oval 157">
                <a:extLst>
                  <a:ext uri="{FF2B5EF4-FFF2-40B4-BE49-F238E27FC236}">
                    <a16:creationId xmlns:a16="http://schemas.microsoft.com/office/drawing/2014/main" id="{C5437DF4-969F-6E48-B8A4-40537B12BCA8}"/>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0B062662-6FE8-7D4D-A9F1-42B96F4AF9C5}"/>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123" name="Group 122">
              <a:extLst>
                <a:ext uri="{FF2B5EF4-FFF2-40B4-BE49-F238E27FC236}">
                  <a16:creationId xmlns:a16="http://schemas.microsoft.com/office/drawing/2014/main" id="{C46B99BA-DB64-6A4D-ABAC-ED1082E70CF0}"/>
                </a:ext>
              </a:extLst>
            </p:cNvPr>
            <p:cNvGrpSpPr/>
            <p:nvPr/>
          </p:nvGrpSpPr>
          <p:grpSpPr>
            <a:xfrm>
              <a:off x="7955524" y="4692014"/>
              <a:ext cx="838200" cy="838200"/>
              <a:chOff x="7955524" y="4692014"/>
              <a:chExt cx="838200" cy="838200"/>
            </a:xfrm>
          </p:grpSpPr>
          <p:sp>
            <p:nvSpPr>
              <p:cNvPr id="156" name="Oval 155">
                <a:extLst>
                  <a:ext uri="{FF2B5EF4-FFF2-40B4-BE49-F238E27FC236}">
                    <a16:creationId xmlns:a16="http://schemas.microsoft.com/office/drawing/2014/main" id="{357511F1-D354-2C46-99D2-475811CBD5AF}"/>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a:extLst>
                  <a:ext uri="{FF2B5EF4-FFF2-40B4-BE49-F238E27FC236}">
                    <a16:creationId xmlns:a16="http://schemas.microsoft.com/office/drawing/2014/main" id="{73AEAF8D-A965-1548-8AD7-11C5F053AADF}"/>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124" name="Group 123">
              <a:extLst>
                <a:ext uri="{FF2B5EF4-FFF2-40B4-BE49-F238E27FC236}">
                  <a16:creationId xmlns:a16="http://schemas.microsoft.com/office/drawing/2014/main" id="{5FA5551D-CCF6-494B-9F1F-C0FCE409DA4C}"/>
                </a:ext>
              </a:extLst>
            </p:cNvPr>
            <p:cNvGrpSpPr/>
            <p:nvPr/>
          </p:nvGrpSpPr>
          <p:grpSpPr>
            <a:xfrm>
              <a:off x="6578162" y="5255510"/>
              <a:ext cx="838200" cy="838200"/>
              <a:chOff x="6578162" y="5255510"/>
              <a:chExt cx="838200" cy="838200"/>
            </a:xfrm>
          </p:grpSpPr>
          <p:sp>
            <p:nvSpPr>
              <p:cNvPr id="154" name="Oval 153">
                <a:extLst>
                  <a:ext uri="{FF2B5EF4-FFF2-40B4-BE49-F238E27FC236}">
                    <a16:creationId xmlns:a16="http://schemas.microsoft.com/office/drawing/2014/main" id="{ACD047EF-924D-E346-840F-DB23475B04CE}"/>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id="{2CD86D0F-893E-CE4B-AF1E-3F05BCFA5A64}"/>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125" name="Group 124">
              <a:extLst>
                <a:ext uri="{FF2B5EF4-FFF2-40B4-BE49-F238E27FC236}">
                  <a16:creationId xmlns:a16="http://schemas.microsoft.com/office/drawing/2014/main" id="{29904DE7-04CC-9C48-BEC6-413367A8AB89}"/>
                </a:ext>
              </a:extLst>
            </p:cNvPr>
            <p:cNvGrpSpPr/>
            <p:nvPr/>
          </p:nvGrpSpPr>
          <p:grpSpPr>
            <a:xfrm>
              <a:off x="3544031" y="5749202"/>
              <a:ext cx="838200" cy="838200"/>
              <a:chOff x="3544031" y="5749202"/>
              <a:chExt cx="838200" cy="838200"/>
            </a:xfrm>
          </p:grpSpPr>
          <p:sp>
            <p:nvSpPr>
              <p:cNvPr id="152" name="Oval 151">
                <a:extLst>
                  <a:ext uri="{FF2B5EF4-FFF2-40B4-BE49-F238E27FC236}">
                    <a16:creationId xmlns:a16="http://schemas.microsoft.com/office/drawing/2014/main" id="{36C8F6B2-A16E-5C45-876C-77DA8F00F086}"/>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a:extLst>
                  <a:ext uri="{FF2B5EF4-FFF2-40B4-BE49-F238E27FC236}">
                    <a16:creationId xmlns:a16="http://schemas.microsoft.com/office/drawing/2014/main" id="{B08BAEA9-F514-2048-ADCC-4E2896B5BA72}"/>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126" name="Group 125">
              <a:extLst>
                <a:ext uri="{FF2B5EF4-FFF2-40B4-BE49-F238E27FC236}">
                  <a16:creationId xmlns:a16="http://schemas.microsoft.com/office/drawing/2014/main" id="{4A903D1F-8ED9-9949-8A39-EFF066925200}"/>
                </a:ext>
              </a:extLst>
            </p:cNvPr>
            <p:cNvGrpSpPr/>
            <p:nvPr/>
          </p:nvGrpSpPr>
          <p:grpSpPr>
            <a:xfrm>
              <a:off x="2455030" y="4790529"/>
              <a:ext cx="838200" cy="838200"/>
              <a:chOff x="2455030" y="4790529"/>
              <a:chExt cx="838200" cy="838200"/>
            </a:xfrm>
          </p:grpSpPr>
          <p:sp>
            <p:nvSpPr>
              <p:cNvPr id="150" name="TextBox 149">
                <a:extLst>
                  <a:ext uri="{FF2B5EF4-FFF2-40B4-BE49-F238E27FC236}">
                    <a16:creationId xmlns:a16="http://schemas.microsoft.com/office/drawing/2014/main" id="{1A25C948-7BCD-8B4D-BB3C-C2DBA93C3604}"/>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sp>
            <p:nvSpPr>
              <p:cNvPr id="151" name="Oval 150">
                <a:extLst>
                  <a:ext uri="{FF2B5EF4-FFF2-40B4-BE49-F238E27FC236}">
                    <a16:creationId xmlns:a16="http://schemas.microsoft.com/office/drawing/2014/main" id="{B30306B3-15B7-4242-BEBA-C91964F8BED2}"/>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4F87194D-A524-F847-96EA-2DDF58165C93}"/>
                </a:ext>
              </a:extLst>
            </p:cNvPr>
            <p:cNvGrpSpPr/>
            <p:nvPr/>
          </p:nvGrpSpPr>
          <p:grpSpPr>
            <a:xfrm>
              <a:off x="1765004" y="3363499"/>
              <a:ext cx="838200" cy="838200"/>
              <a:chOff x="1765004" y="3363499"/>
              <a:chExt cx="838200" cy="838200"/>
            </a:xfrm>
          </p:grpSpPr>
          <p:sp>
            <p:nvSpPr>
              <p:cNvPr id="148" name="Oval 147">
                <a:extLst>
                  <a:ext uri="{FF2B5EF4-FFF2-40B4-BE49-F238E27FC236}">
                    <a16:creationId xmlns:a16="http://schemas.microsoft.com/office/drawing/2014/main" id="{337107B7-7569-9940-9B37-9160D4CC5A69}"/>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DFD72169-332E-4D4D-B977-C21882ED1B50}"/>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128" name="Group 127">
              <a:extLst>
                <a:ext uri="{FF2B5EF4-FFF2-40B4-BE49-F238E27FC236}">
                  <a16:creationId xmlns:a16="http://schemas.microsoft.com/office/drawing/2014/main" id="{381604F1-78C5-C84E-9D08-CA394AC74F46}"/>
                </a:ext>
              </a:extLst>
            </p:cNvPr>
            <p:cNvGrpSpPr/>
            <p:nvPr/>
          </p:nvGrpSpPr>
          <p:grpSpPr>
            <a:xfrm>
              <a:off x="3454438" y="2842152"/>
              <a:ext cx="888385" cy="838200"/>
              <a:chOff x="3454438" y="2842152"/>
              <a:chExt cx="888385" cy="838200"/>
            </a:xfrm>
          </p:grpSpPr>
          <p:sp>
            <p:nvSpPr>
              <p:cNvPr id="146" name="Oval 145">
                <a:extLst>
                  <a:ext uri="{FF2B5EF4-FFF2-40B4-BE49-F238E27FC236}">
                    <a16:creationId xmlns:a16="http://schemas.microsoft.com/office/drawing/2014/main" id="{9AC1BBEC-42CB-1A4F-9FE8-DEB995D71213}"/>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A2BAC156-1828-B34F-AF96-424F5629ADBF}"/>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129" name="Straight Connector 128">
              <a:extLst>
                <a:ext uri="{FF2B5EF4-FFF2-40B4-BE49-F238E27FC236}">
                  <a16:creationId xmlns:a16="http://schemas.microsoft.com/office/drawing/2014/main" id="{3327CCAF-BB7A-4A4C-A604-6F82BBF0C574}"/>
                </a:ext>
              </a:extLst>
            </p:cNvPr>
            <p:cNvCxnSpPr>
              <a:stCxn id="166" idx="4"/>
              <a:endCxn id="164" idx="0"/>
            </p:cNvCxnSpPr>
            <p:nvPr/>
          </p:nvCxnSpPr>
          <p:spPr>
            <a:xfrm>
              <a:off x="5549344" y="4149783"/>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3627AF5-5590-F845-83E5-81ECE0B4FFDE}"/>
                </a:ext>
              </a:extLst>
            </p:cNvPr>
            <p:cNvCxnSpPr>
              <a:cxnSpLocks/>
              <a:stCxn id="151" idx="6"/>
              <a:endCxn id="164"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255462F-8712-4C4A-A05B-DE02E3F1A84A}"/>
                </a:ext>
              </a:extLst>
            </p:cNvPr>
            <p:cNvCxnSpPr>
              <a:cxnSpLocks/>
              <a:stCxn id="151" idx="5"/>
              <a:endCxn id="152" idx="1"/>
            </p:cNvCxnSpPr>
            <p:nvPr/>
          </p:nvCxnSpPr>
          <p:spPr>
            <a:xfrm>
              <a:off x="3170478" y="5505977"/>
              <a:ext cx="496305" cy="365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E5D3D85-2625-1649-997D-F80B17F0309C}"/>
                </a:ext>
              </a:extLst>
            </p:cNvPr>
            <p:cNvCxnSpPr>
              <a:cxnSpLocks/>
              <a:stCxn id="164" idx="3"/>
              <a:endCxn id="152" idx="6"/>
            </p:cNvCxnSpPr>
            <p:nvPr/>
          </p:nvCxnSpPr>
          <p:spPr>
            <a:xfrm flipH="1">
              <a:off x="4382231" y="6106926"/>
              <a:ext cx="903756" cy="61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21888E2-0AC1-AF4B-9ABE-34F325F6B892}"/>
                </a:ext>
              </a:extLst>
            </p:cNvPr>
            <p:cNvCxnSpPr>
              <a:cxnSpLocks/>
              <a:stCxn id="148" idx="4"/>
              <a:endCxn id="151" idx="1"/>
            </p:cNvCxnSpPr>
            <p:nvPr/>
          </p:nvCxnSpPr>
          <p:spPr>
            <a:xfrm>
              <a:off x="2184104" y="4201699"/>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3BD079F-AE39-334B-A69C-136231D41FDC}"/>
                </a:ext>
              </a:extLst>
            </p:cNvPr>
            <p:cNvCxnSpPr>
              <a:cxnSpLocks/>
              <a:stCxn id="146" idx="3"/>
              <a:endCxn id="151" idx="7"/>
            </p:cNvCxnSpPr>
            <p:nvPr/>
          </p:nvCxnSpPr>
          <p:spPr>
            <a:xfrm flipH="1">
              <a:off x="3170478" y="3557600"/>
              <a:ext cx="435175" cy="1355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6F399AB7-3FF8-804F-B9D1-DD679E07B6BD}"/>
                </a:ext>
              </a:extLst>
            </p:cNvPr>
            <p:cNvCxnSpPr>
              <a:cxnSpLocks/>
              <a:stCxn id="148" idx="7"/>
              <a:endCxn id="146" idx="2"/>
            </p:cNvCxnSpPr>
            <p:nvPr/>
          </p:nvCxnSpPr>
          <p:spPr>
            <a:xfrm flipV="1">
              <a:off x="2480452" y="3261252"/>
              <a:ext cx="1002449" cy="224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9A8F2B4-AD1B-1746-B82D-DA265AF311E3}"/>
                </a:ext>
              </a:extLst>
            </p:cNvPr>
            <p:cNvCxnSpPr>
              <a:cxnSpLocks/>
              <a:stCxn id="146" idx="7"/>
              <a:endCxn id="162"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FE618DE-52F1-254D-BC29-3C4650989760}"/>
                </a:ext>
              </a:extLst>
            </p:cNvPr>
            <p:cNvCxnSpPr>
              <a:cxnSpLocks/>
              <a:stCxn id="162" idx="4"/>
              <a:endCxn id="166" idx="0"/>
            </p:cNvCxnSpPr>
            <p:nvPr/>
          </p:nvCxnSpPr>
          <p:spPr>
            <a:xfrm>
              <a:off x="5150035" y="2035407"/>
              <a:ext cx="399309" cy="1276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FC9C64E1-5CF4-CB43-A924-2D497509F618}"/>
                </a:ext>
              </a:extLst>
            </p:cNvPr>
            <p:cNvCxnSpPr>
              <a:cxnSpLocks/>
              <a:stCxn id="162" idx="6"/>
              <a:endCxn id="160"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796989D6-F2F7-B14D-A67E-DB8B53B6A2AE}"/>
                </a:ext>
              </a:extLst>
            </p:cNvPr>
            <p:cNvCxnSpPr>
              <a:cxnSpLocks/>
              <a:stCxn id="166" idx="6"/>
              <a:endCxn id="158" idx="2"/>
            </p:cNvCxnSpPr>
            <p:nvPr/>
          </p:nvCxnSpPr>
          <p:spPr>
            <a:xfrm flipV="1">
              <a:off x="5968444" y="3062661"/>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B99F259-B541-2746-93A7-AAE37DD834AA}"/>
                </a:ext>
              </a:extLst>
            </p:cNvPr>
            <p:cNvCxnSpPr>
              <a:cxnSpLocks/>
              <a:stCxn id="166" idx="5"/>
              <a:endCxn id="156" idx="1"/>
            </p:cNvCxnSpPr>
            <p:nvPr/>
          </p:nvCxnSpPr>
          <p:spPr>
            <a:xfrm>
              <a:off x="5845692" y="4027031"/>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C80A4DE0-2938-AE4E-82C6-C09A4E6684B0}"/>
                </a:ext>
              </a:extLst>
            </p:cNvPr>
            <p:cNvCxnSpPr>
              <a:cxnSpLocks/>
              <a:stCxn id="166" idx="2"/>
              <a:endCxn id="146"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F4B38CB-8356-BA4D-9FC4-0DD98B14018D}"/>
                </a:ext>
              </a:extLst>
            </p:cNvPr>
            <p:cNvCxnSpPr>
              <a:cxnSpLocks/>
              <a:stCxn id="160" idx="3"/>
              <a:endCxn id="166" idx="7"/>
            </p:cNvCxnSpPr>
            <p:nvPr/>
          </p:nvCxnSpPr>
          <p:spPr>
            <a:xfrm flipH="1">
              <a:off x="5845692" y="1696004"/>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910EDA0-D720-0A49-8AB1-D93F91AF3495}"/>
                </a:ext>
              </a:extLst>
            </p:cNvPr>
            <p:cNvCxnSpPr>
              <a:cxnSpLocks/>
              <a:stCxn id="158" idx="5"/>
              <a:endCxn id="156"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6CABD4FB-BC71-3747-9E9B-61C6FB0DEB60}"/>
                </a:ext>
              </a:extLst>
            </p:cNvPr>
            <p:cNvCxnSpPr>
              <a:cxnSpLocks/>
              <a:stCxn id="160" idx="5"/>
              <a:endCxn id="158"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A9F91CC-EC76-FE4F-B92E-2F65E2867E36}"/>
                </a:ext>
              </a:extLst>
            </p:cNvPr>
            <p:cNvCxnSpPr>
              <a:cxnSpLocks/>
              <a:stCxn id="156" idx="3"/>
              <a:endCxn id="154" idx="6"/>
            </p:cNvCxnSpPr>
            <p:nvPr/>
          </p:nvCxnSpPr>
          <p:spPr>
            <a:xfrm flipH="1">
              <a:off x="7416362" y="5407462"/>
              <a:ext cx="661914" cy="267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5337255" y="909157"/>
            <a:ext cx="6488846" cy="5230646"/>
            <a:chOff x="5337255" y="909157"/>
            <a:chExt cx="6488846" cy="5230646"/>
          </a:xfrm>
        </p:grpSpPr>
        <p:sp>
          <p:nvSpPr>
            <p:cNvPr id="169" name="TextBox 168">
              <a:extLst>
                <a:ext uri="{FF2B5EF4-FFF2-40B4-BE49-F238E27FC236}">
                  <a16:creationId xmlns:a16="http://schemas.microsoft.com/office/drawing/2014/main" id="{43721F2B-4726-B14F-8EEF-E593B90A60F2}"/>
                </a:ext>
              </a:extLst>
            </p:cNvPr>
            <p:cNvSpPr txBox="1"/>
            <p:nvPr/>
          </p:nvSpPr>
          <p:spPr>
            <a:xfrm>
              <a:off x="8732455" y="5066232"/>
              <a:ext cx="288862" cy="338554"/>
            </a:xfrm>
            <a:prstGeom prst="rect">
              <a:avLst/>
            </a:prstGeom>
            <a:noFill/>
          </p:spPr>
          <p:txBody>
            <a:bodyPr wrap="none" rtlCol="0">
              <a:spAutoFit/>
            </a:bodyPr>
            <a:lstStyle/>
            <a:p>
              <a:r>
                <a:rPr lang="en-US" sz="1600" dirty="0">
                  <a:solidFill>
                    <a:srgbClr val="B6A479"/>
                  </a:solidFill>
                </a:rPr>
                <a:t>0</a:t>
              </a:r>
            </a:p>
          </p:txBody>
        </p:sp>
        <p:sp>
          <p:nvSpPr>
            <p:cNvPr id="170" name="TextBox 169">
              <a:extLst>
                <a:ext uri="{FF2B5EF4-FFF2-40B4-BE49-F238E27FC236}">
                  <a16:creationId xmlns:a16="http://schemas.microsoft.com/office/drawing/2014/main" id="{137B1D63-3680-3445-99C0-FCBC51B36ECE}"/>
                </a:ext>
              </a:extLst>
            </p:cNvPr>
            <p:cNvSpPr txBox="1"/>
            <p:nvPr/>
          </p:nvSpPr>
          <p:spPr>
            <a:xfrm>
              <a:off x="8710977" y="3010511"/>
              <a:ext cx="288862" cy="338554"/>
            </a:xfrm>
            <a:prstGeom prst="rect">
              <a:avLst/>
            </a:prstGeom>
            <a:noFill/>
          </p:spPr>
          <p:txBody>
            <a:bodyPr wrap="none" rtlCol="0">
              <a:spAutoFit/>
            </a:bodyPr>
            <a:lstStyle/>
            <a:p>
              <a:r>
                <a:rPr lang="en-US" sz="1600" dirty="0">
                  <a:solidFill>
                    <a:srgbClr val="B6A479"/>
                  </a:solidFill>
                </a:rPr>
                <a:t>1</a:t>
              </a:r>
            </a:p>
          </p:txBody>
        </p:sp>
        <p:sp>
          <p:nvSpPr>
            <p:cNvPr id="171" name="TextBox 170">
              <a:extLst>
                <a:ext uri="{FF2B5EF4-FFF2-40B4-BE49-F238E27FC236}">
                  <a16:creationId xmlns:a16="http://schemas.microsoft.com/office/drawing/2014/main" id="{53187642-07D6-654A-95D1-36531A49EED8}"/>
                </a:ext>
              </a:extLst>
            </p:cNvPr>
            <p:cNvSpPr txBox="1"/>
            <p:nvPr/>
          </p:nvSpPr>
          <p:spPr>
            <a:xfrm>
              <a:off x="7128568" y="5455903"/>
              <a:ext cx="288862" cy="338554"/>
            </a:xfrm>
            <a:prstGeom prst="rect">
              <a:avLst/>
            </a:prstGeom>
            <a:noFill/>
          </p:spPr>
          <p:txBody>
            <a:bodyPr wrap="none" rtlCol="0">
              <a:spAutoFit/>
            </a:bodyPr>
            <a:lstStyle/>
            <a:p>
              <a:r>
                <a:rPr lang="en-US" sz="1600" dirty="0">
                  <a:solidFill>
                    <a:srgbClr val="B6A479"/>
                  </a:solidFill>
                </a:rPr>
                <a:t>2</a:t>
              </a:r>
            </a:p>
          </p:txBody>
        </p:sp>
        <p:sp>
          <p:nvSpPr>
            <p:cNvPr id="172" name="TextBox 171">
              <a:extLst>
                <a:ext uri="{FF2B5EF4-FFF2-40B4-BE49-F238E27FC236}">
                  <a16:creationId xmlns:a16="http://schemas.microsoft.com/office/drawing/2014/main" id="{6AF547EC-C598-CA4A-BE23-E864AC0A6325}"/>
                </a:ext>
              </a:extLst>
            </p:cNvPr>
            <p:cNvSpPr txBox="1"/>
            <p:nvPr/>
          </p:nvSpPr>
          <p:spPr>
            <a:xfrm>
              <a:off x="6044468" y="4468776"/>
              <a:ext cx="288862" cy="338554"/>
            </a:xfrm>
            <a:prstGeom prst="rect">
              <a:avLst/>
            </a:prstGeom>
            <a:noFill/>
          </p:spPr>
          <p:txBody>
            <a:bodyPr wrap="none" rtlCol="0">
              <a:spAutoFit/>
            </a:bodyPr>
            <a:lstStyle/>
            <a:p>
              <a:r>
                <a:rPr lang="en-US" sz="1600" dirty="0">
                  <a:solidFill>
                    <a:srgbClr val="B6A479"/>
                  </a:solidFill>
                </a:rPr>
                <a:t>3</a:t>
              </a:r>
            </a:p>
          </p:txBody>
        </p:sp>
        <p:sp>
          <p:nvSpPr>
            <p:cNvPr id="173" name="TextBox 172">
              <a:extLst>
                <a:ext uri="{FF2B5EF4-FFF2-40B4-BE49-F238E27FC236}">
                  <a16:creationId xmlns:a16="http://schemas.microsoft.com/office/drawing/2014/main" id="{ED99D75F-42D3-214B-A389-EFC6396053AF}"/>
                </a:ext>
              </a:extLst>
            </p:cNvPr>
            <p:cNvSpPr txBox="1"/>
            <p:nvPr/>
          </p:nvSpPr>
          <p:spPr>
            <a:xfrm>
              <a:off x="5345248" y="3050781"/>
              <a:ext cx="288862" cy="338554"/>
            </a:xfrm>
            <a:prstGeom prst="rect">
              <a:avLst/>
            </a:prstGeom>
            <a:noFill/>
          </p:spPr>
          <p:txBody>
            <a:bodyPr wrap="none" rtlCol="0">
              <a:spAutoFit/>
            </a:bodyPr>
            <a:lstStyle/>
            <a:p>
              <a:r>
                <a:rPr lang="en-US" sz="1600" dirty="0">
                  <a:solidFill>
                    <a:srgbClr val="B6A479"/>
                  </a:solidFill>
                </a:rPr>
                <a:t>4</a:t>
              </a:r>
            </a:p>
          </p:txBody>
        </p:sp>
        <p:sp>
          <p:nvSpPr>
            <p:cNvPr id="174" name="TextBox 173">
              <a:extLst>
                <a:ext uri="{FF2B5EF4-FFF2-40B4-BE49-F238E27FC236}">
                  <a16:creationId xmlns:a16="http://schemas.microsoft.com/office/drawing/2014/main" id="{1567CE93-CBF8-2743-8B81-DC1C9DE51208}"/>
                </a:ext>
              </a:extLst>
            </p:cNvPr>
            <p:cNvSpPr txBox="1"/>
            <p:nvPr/>
          </p:nvSpPr>
          <p:spPr>
            <a:xfrm>
              <a:off x="7063145" y="2530214"/>
              <a:ext cx="288862" cy="338554"/>
            </a:xfrm>
            <a:prstGeom prst="rect">
              <a:avLst/>
            </a:prstGeom>
            <a:noFill/>
          </p:spPr>
          <p:txBody>
            <a:bodyPr wrap="none" rtlCol="0">
              <a:spAutoFit/>
            </a:bodyPr>
            <a:lstStyle/>
            <a:p>
              <a:r>
                <a:rPr lang="en-US" sz="1600" dirty="0">
                  <a:solidFill>
                    <a:srgbClr val="B6A479"/>
                  </a:solidFill>
                </a:rPr>
                <a:t>5</a:t>
              </a:r>
            </a:p>
          </p:txBody>
        </p:sp>
        <p:sp>
          <p:nvSpPr>
            <p:cNvPr id="175" name="TextBox 174">
              <a:extLst>
                <a:ext uri="{FF2B5EF4-FFF2-40B4-BE49-F238E27FC236}">
                  <a16:creationId xmlns:a16="http://schemas.microsoft.com/office/drawing/2014/main" id="{E3B732ED-D655-FA40-AA41-2781A96D7925}"/>
                </a:ext>
              </a:extLst>
            </p:cNvPr>
            <p:cNvSpPr txBox="1"/>
            <p:nvPr/>
          </p:nvSpPr>
          <p:spPr>
            <a:xfrm>
              <a:off x="8318464" y="909157"/>
              <a:ext cx="288862" cy="338554"/>
            </a:xfrm>
            <a:prstGeom prst="rect">
              <a:avLst/>
            </a:prstGeom>
            <a:noFill/>
          </p:spPr>
          <p:txBody>
            <a:bodyPr wrap="none" rtlCol="0">
              <a:spAutoFit/>
            </a:bodyPr>
            <a:lstStyle/>
            <a:p>
              <a:r>
                <a:rPr lang="en-US" sz="1600" dirty="0">
                  <a:solidFill>
                    <a:srgbClr val="B6A479"/>
                  </a:solidFill>
                </a:rPr>
                <a:t>6</a:t>
              </a:r>
            </a:p>
          </p:txBody>
        </p:sp>
        <p:sp>
          <p:nvSpPr>
            <p:cNvPr id="176" name="TextBox 175">
              <a:extLst>
                <a:ext uri="{FF2B5EF4-FFF2-40B4-BE49-F238E27FC236}">
                  <a16:creationId xmlns:a16="http://schemas.microsoft.com/office/drawing/2014/main" id="{A2927744-DC62-6C40-8EFF-FBE7A63ABEB9}"/>
                </a:ext>
              </a:extLst>
            </p:cNvPr>
            <p:cNvSpPr txBox="1"/>
            <p:nvPr/>
          </p:nvSpPr>
          <p:spPr>
            <a:xfrm>
              <a:off x="9719233" y="953008"/>
              <a:ext cx="288862" cy="338554"/>
            </a:xfrm>
            <a:prstGeom prst="rect">
              <a:avLst/>
            </a:prstGeom>
            <a:noFill/>
          </p:spPr>
          <p:txBody>
            <a:bodyPr wrap="none" rtlCol="0">
              <a:spAutoFit/>
            </a:bodyPr>
            <a:lstStyle/>
            <a:p>
              <a:r>
                <a:rPr lang="en-US" sz="1600" dirty="0">
                  <a:solidFill>
                    <a:srgbClr val="B6A479"/>
                  </a:solidFill>
                </a:rPr>
                <a:t>7</a:t>
              </a:r>
            </a:p>
          </p:txBody>
        </p:sp>
        <p:sp>
          <p:nvSpPr>
            <p:cNvPr id="177" name="TextBox 176">
              <a:extLst>
                <a:ext uri="{FF2B5EF4-FFF2-40B4-BE49-F238E27FC236}">
                  <a16:creationId xmlns:a16="http://schemas.microsoft.com/office/drawing/2014/main" id="{07F6A2ED-EE3A-FF48-9C31-D77965CE3BA3}"/>
                </a:ext>
              </a:extLst>
            </p:cNvPr>
            <p:cNvSpPr txBox="1"/>
            <p:nvPr/>
          </p:nvSpPr>
          <p:spPr>
            <a:xfrm>
              <a:off x="10624225" y="2343015"/>
              <a:ext cx="288862" cy="338554"/>
            </a:xfrm>
            <a:prstGeom prst="rect">
              <a:avLst/>
            </a:prstGeom>
            <a:noFill/>
          </p:spPr>
          <p:txBody>
            <a:bodyPr wrap="none" rtlCol="0">
              <a:spAutoFit/>
            </a:bodyPr>
            <a:lstStyle/>
            <a:p>
              <a:r>
                <a:rPr lang="en-US" sz="1600" dirty="0">
                  <a:solidFill>
                    <a:srgbClr val="B6A479"/>
                  </a:solidFill>
                </a:rPr>
                <a:t>8</a:t>
              </a:r>
            </a:p>
          </p:txBody>
        </p:sp>
        <p:sp>
          <p:nvSpPr>
            <p:cNvPr id="178" name="TextBox 177">
              <a:extLst>
                <a:ext uri="{FF2B5EF4-FFF2-40B4-BE49-F238E27FC236}">
                  <a16:creationId xmlns:a16="http://schemas.microsoft.com/office/drawing/2014/main" id="{13ACE1C5-DDC6-2043-8320-08B5720817B0}"/>
                </a:ext>
              </a:extLst>
            </p:cNvPr>
            <p:cNvSpPr txBox="1"/>
            <p:nvPr/>
          </p:nvSpPr>
          <p:spPr>
            <a:xfrm>
              <a:off x="11537239" y="4385876"/>
              <a:ext cx="288862" cy="338554"/>
            </a:xfrm>
            <a:prstGeom prst="rect">
              <a:avLst/>
            </a:prstGeom>
            <a:noFill/>
          </p:spPr>
          <p:txBody>
            <a:bodyPr wrap="none" rtlCol="0">
              <a:spAutoFit/>
            </a:bodyPr>
            <a:lstStyle/>
            <a:p>
              <a:r>
                <a:rPr lang="en-US" sz="1600" dirty="0">
                  <a:solidFill>
                    <a:srgbClr val="B6A479"/>
                  </a:solidFill>
                </a:rPr>
                <a:t>9</a:t>
              </a:r>
            </a:p>
          </p:txBody>
        </p:sp>
        <p:sp>
          <p:nvSpPr>
            <p:cNvPr id="179" name="TextBox 178">
              <a:extLst>
                <a:ext uri="{FF2B5EF4-FFF2-40B4-BE49-F238E27FC236}">
                  <a16:creationId xmlns:a16="http://schemas.microsoft.com/office/drawing/2014/main" id="{29039F01-BF30-CC48-8067-03497C6A4A92}"/>
                </a:ext>
              </a:extLst>
            </p:cNvPr>
            <p:cNvSpPr txBox="1"/>
            <p:nvPr/>
          </p:nvSpPr>
          <p:spPr>
            <a:xfrm>
              <a:off x="10112068" y="4933449"/>
              <a:ext cx="393056" cy="338554"/>
            </a:xfrm>
            <a:prstGeom prst="rect">
              <a:avLst/>
            </a:prstGeom>
            <a:noFill/>
          </p:spPr>
          <p:txBody>
            <a:bodyPr wrap="none" rtlCol="0">
              <a:spAutoFit/>
            </a:bodyPr>
            <a:lstStyle/>
            <a:p>
              <a:r>
                <a:rPr lang="en-US" sz="1600" dirty="0">
                  <a:solidFill>
                    <a:srgbClr val="B6A479"/>
                  </a:solidFill>
                </a:rPr>
                <a:t>10</a:t>
              </a:r>
            </a:p>
          </p:txBody>
        </p:sp>
        <p:sp>
          <p:nvSpPr>
            <p:cNvPr id="180" name="TextBox 179">
              <a:extLst>
                <a:ext uri="{FF2B5EF4-FFF2-40B4-BE49-F238E27FC236}">
                  <a16:creationId xmlns:a16="http://schemas.microsoft.com/office/drawing/2014/main" id="{33E02118-111C-3A4F-9218-122D9E2D34BC}"/>
                </a:ext>
              </a:extLst>
            </p:cNvPr>
            <p:cNvSpPr txBox="1"/>
            <p:nvPr/>
          </p:nvSpPr>
          <p:spPr>
            <a:xfrm>
              <a:off x="8538198" y="4296179"/>
              <a:ext cx="418704" cy="369332"/>
            </a:xfrm>
            <a:prstGeom prst="rect">
              <a:avLst/>
            </a:prstGeom>
            <a:noFill/>
          </p:spPr>
          <p:txBody>
            <a:bodyPr wrap="none" rtlCol="0">
              <a:spAutoFit/>
            </a:bodyPr>
            <a:lstStyle/>
            <a:p>
              <a:r>
                <a:rPr lang="en-US" dirty="0">
                  <a:solidFill>
                    <a:srgbClr val="4C3282"/>
                  </a:solidFill>
                </a:rPr>
                <a:t>11</a:t>
              </a:r>
            </a:p>
          </p:txBody>
        </p:sp>
        <p:sp>
          <p:nvSpPr>
            <p:cNvPr id="181" name="TextBox 180">
              <a:extLst>
                <a:ext uri="{FF2B5EF4-FFF2-40B4-BE49-F238E27FC236}">
                  <a16:creationId xmlns:a16="http://schemas.microsoft.com/office/drawing/2014/main" id="{1A820E3D-F901-7C4F-A344-2583606306EC}"/>
                </a:ext>
              </a:extLst>
            </p:cNvPr>
            <p:cNvSpPr txBox="1"/>
            <p:nvPr/>
          </p:nvSpPr>
          <p:spPr>
            <a:xfrm>
              <a:off x="7829041" y="3041194"/>
              <a:ext cx="301686" cy="369332"/>
            </a:xfrm>
            <a:prstGeom prst="rect">
              <a:avLst/>
            </a:prstGeom>
            <a:noFill/>
          </p:spPr>
          <p:txBody>
            <a:bodyPr wrap="none" rtlCol="0">
              <a:spAutoFit/>
            </a:bodyPr>
            <a:lstStyle/>
            <a:p>
              <a:r>
                <a:rPr lang="en-US" dirty="0">
                  <a:solidFill>
                    <a:srgbClr val="4C3282"/>
                  </a:solidFill>
                </a:rPr>
                <a:t>5</a:t>
              </a:r>
            </a:p>
          </p:txBody>
        </p:sp>
        <p:sp>
          <p:nvSpPr>
            <p:cNvPr id="182" name="TextBox 181">
              <a:extLst>
                <a:ext uri="{FF2B5EF4-FFF2-40B4-BE49-F238E27FC236}">
                  <a16:creationId xmlns:a16="http://schemas.microsoft.com/office/drawing/2014/main" id="{05A57B55-E397-7941-8DB4-E1AACE7002EC}"/>
                </a:ext>
              </a:extLst>
            </p:cNvPr>
            <p:cNvSpPr txBox="1"/>
            <p:nvPr/>
          </p:nvSpPr>
          <p:spPr>
            <a:xfrm>
              <a:off x="9955828" y="4077628"/>
              <a:ext cx="418704" cy="369332"/>
            </a:xfrm>
            <a:prstGeom prst="rect">
              <a:avLst/>
            </a:prstGeom>
            <a:noFill/>
          </p:spPr>
          <p:txBody>
            <a:bodyPr wrap="none" rtlCol="0">
              <a:spAutoFit/>
            </a:bodyPr>
            <a:lstStyle/>
            <a:p>
              <a:r>
                <a:rPr lang="en-US" dirty="0">
                  <a:solidFill>
                    <a:srgbClr val="4C3282"/>
                  </a:solidFill>
                </a:rPr>
                <a:t>17</a:t>
              </a:r>
            </a:p>
          </p:txBody>
        </p:sp>
        <p:sp>
          <p:nvSpPr>
            <p:cNvPr id="183" name="TextBox 182">
              <a:extLst>
                <a:ext uri="{FF2B5EF4-FFF2-40B4-BE49-F238E27FC236}">
                  <a16:creationId xmlns:a16="http://schemas.microsoft.com/office/drawing/2014/main" id="{5F06666A-17A6-9140-BDB3-2FB3E1D39859}"/>
                </a:ext>
              </a:extLst>
            </p:cNvPr>
            <p:cNvSpPr txBox="1"/>
            <p:nvPr/>
          </p:nvSpPr>
          <p:spPr>
            <a:xfrm>
              <a:off x="9791735" y="3020003"/>
              <a:ext cx="418704" cy="369332"/>
            </a:xfrm>
            <a:prstGeom prst="rect">
              <a:avLst/>
            </a:prstGeom>
            <a:noFill/>
          </p:spPr>
          <p:txBody>
            <a:bodyPr wrap="none" rtlCol="0">
              <a:spAutoFit/>
            </a:bodyPr>
            <a:lstStyle/>
            <a:p>
              <a:r>
                <a:rPr lang="en-US" dirty="0">
                  <a:solidFill>
                    <a:srgbClr val="4C3282"/>
                  </a:solidFill>
                </a:rPr>
                <a:t>13</a:t>
              </a:r>
            </a:p>
          </p:txBody>
        </p:sp>
        <p:sp>
          <p:nvSpPr>
            <p:cNvPr id="184" name="TextBox 183">
              <a:extLst>
                <a:ext uri="{FF2B5EF4-FFF2-40B4-BE49-F238E27FC236}">
                  <a16:creationId xmlns:a16="http://schemas.microsoft.com/office/drawing/2014/main" id="{3E7A0C07-5B07-7B40-897E-288D8F91439E}"/>
                </a:ext>
              </a:extLst>
            </p:cNvPr>
            <p:cNvSpPr txBox="1"/>
            <p:nvPr/>
          </p:nvSpPr>
          <p:spPr>
            <a:xfrm>
              <a:off x="9542357" y="2020608"/>
              <a:ext cx="418704" cy="369332"/>
            </a:xfrm>
            <a:prstGeom prst="rect">
              <a:avLst/>
            </a:prstGeom>
            <a:noFill/>
          </p:spPr>
          <p:txBody>
            <a:bodyPr wrap="none" rtlCol="0">
              <a:spAutoFit/>
            </a:bodyPr>
            <a:lstStyle/>
            <a:p>
              <a:r>
                <a:rPr lang="en-US" dirty="0">
                  <a:solidFill>
                    <a:srgbClr val="4C3282"/>
                  </a:solidFill>
                </a:rPr>
                <a:t>12</a:t>
              </a:r>
            </a:p>
          </p:txBody>
        </p:sp>
        <p:sp>
          <p:nvSpPr>
            <p:cNvPr id="185" name="TextBox 184">
              <a:extLst>
                <a:ext uri="{FF2B5EF4-FFF2-40B4-BE49-F238E27FC236}">
                  <a16:creationId xmlns:a16="http://schemas.microsoft.com/office/drawing/2014/main" id="{5337F8DB-3126-0E4C-AD58-4F27F9BA84A5}"/>
                </a:ext>
              </a:extLst>
            </p:cNvPr>
            <p:cNvSpPr txBox="1"/>
            <p:nvPr/>
          </p:nvSpPr>
          <p:spPr>
            <a:xfrm>
              <a:off x="8616549" y="2080176"/>
              <a:ext cx="418704" cy="369332"/>
            </a:xfrm>
            <a:prstGeom prst="rect">
              <a:avLst/>
            </a:prstGeom>
            <a:noFill/>
          </p:spPr>
          <p:txBody>
            <a:bodyPr wrap="none" rtlCol="0">
              <a:spAutoFit/>
            </a:bodyPr>
            <a:lstStyle/>
            <a:p>
              <a:r>
                <a:rPr lang="en-US" dirty="0">
                  <a:solidFill>
                    <a:srgbClr val="4C3282"/>
                  </a:solidFill>
                </a:rPr>
                <a:t>10</a:t>
              </a:r>
            </a:p>
          </p:txBody>
        </p:sp>
        <p:sp>
          <p:nvSpPr>
            <p:cNvPr id="186" name="TextBox 185">
              <a:extLst>
                <a:ext uri="{FF2B5EF4-FFF2-40B4-BE49-F238E27FC236}">
                  <a16:creationId xmlns:a16="http://schemas.microsoft.com/office/drawing/2014/main" id="{E7CF206B-F0DD-2B43-8A6E-329089009550}"/>
                </a:ext>
              </a:extLst>
            </p:cNvPr>
            <p:cNvSpPr txBox="1"/>
            <p:nvPr/>
          </p:nvSpPr>
          <p:spPr>
            <a:xfrm>
              <a:off x="10989682" y="5176146"/>
              <a:ext cx="301686" cy="369332"/>
            </a:xfrm>
            <a:prstGeom prst="rect">
              <a:avLst/>
            </a:prstGeom>
            <a:noFill/>
          </p:spPr>
          <p:txBody>
            <a:bodyPr wrap="none" rtlCol="0">
              <a:spAutoFit/>
            </a:bodyPr>
            <a:lstStyle/>
            <a:p>
              <a:r>
                <a:rPr lang="en-US" dirty="0">
                  <a:solidFill>
                    <a:srgbClr val="4C3282"/>
                  </a:solidFill>
                </a:rPr>
                <a:t>1</a:t>
              </a:r>
            </a:p>
          </p:txBody>
        </p:sp>
        <p:sp>
          <p:nvSpPr>
            <p:cNvPr id="187" name="TextBox 186">
              <a:extLst>
                <a:ext uri="{FF2B5EF4-FFF2-40B4-BE49-F238E27FC236}">
                  <a16:creationId xmlns:a16="http://schemas.microsoft.com/office/drawing/2014/main" id="{80BCFA89-F123-384F-A441-3DC19F863FF8}"/>
                </a:ext>
              </a:extLst>
            </p:cNvPr>
            <p:cNvSpPr txBox="1"/>
            <p:nvPr/>
          </p:nvSpPr>
          <p:spPr>
            <a:xfrm>
              <a:off x="11303204" y="3477512"/>
              <a:ext cx="301686" cy="369332"/>
            </a:xfrm>
            <a:prstGeom prst="rect">
              <a:avLst/>
            </a:prstGeom>
            <a:noFill/>
          </p:spPr>
          <p:txBody>
            <a:bodyPr wrap="none" rtlCol="0">
              <a:spAutoFit/>
            </a:bodyPr>
            <a:lstStyle/>
            <a:p>
              <a:r>
                <a:rPr lang="en-US" dirty="0">
                  <a:solidFill>
                    <a:srgbClr val="4C3282"/>
                  </a:solidFill>
                </a:rPr>
                <a:t>9</a:t>
              </a:r>
            </a:p>
          </p:txBody>
        </p:sp>
        <p:sp>
          <p:nvSpPr>
            <p:cNvPr id="188" name="TextBox 187">
              <a:extLst>
                <a:ext uri="{FF2B5EF4-FFF2-40B4-BE49-F238E27FC236}">
                  <a16:creationId xmlns:a16="http://schemas.microsoft.com/office/drawing/2014/main" id="{C87A2EB5-ECAD-0E4A-B435-879FF000B0FD}"/>
                </a:ext>
              </a:extLst>
            </p:cNvPr>
            <p:cNvSpPr txBox="1"/>
            <p:nvPr/>
          </p:nvSpPr>
          <p:spPr>
            <a:xfrm>
              <a:off x="10575388" y="1627529"/>
              <a:ext cx="301686" cy="369332"/>
            </a:xfrm>
            <a:prstGeom prst="rect">
              <a:avLst/>
            </a:prstGeom>
            <a:noFill/>
          </p:spPr>
          <p:txBody>
            <a:bodyPr wrap="none" rtlCol="0">
              <a:spAutoFit/>
            </a:bodyPr>
            <a:lstStyle/>
            <a:p>
              <a:r>
                <a:rPr lang="en-US" dirty="0">
                  <a:solidFill>
                    <a:srgbClr val="4C3282"/>
                  </a:solidFill>
                </a:rPr>
                <a:t>6</a:t>
              </a:r>
            </a:p>
          </p:txBody>
        </p:sp>
        <p:sp>
          <p:nvSpPr>
            <p:cNvPr id="189" name="TextBox 188">
              <a:extLst>
                <a:ext uri="{FF2B5EF4-FFF2-40B4-BE49-F238E27FC236}">
                  <a16:creationId xmlns:a16="http://schemas.microsoft.com/office/drawing/2014/main" id="{0F2726AA-2982-4D48-8392-6FC1106DCEB4}"/>
                </a:ext>
              </a:extLst>
            </p:cNvPr>
            <p:cNvSpPr txBox="1"/>
            <p:nvPr/>
          </p:nvSpPr>
          <p:spPr>
            <a:xfrm>
              <a:off x="9071491" y="921773"/>
              <a:ext cx="301686" cy="369332"/>
            </a:xfrm>
            <a:prstGeom prst="rect">
              <a:avLst/>
            </a:prstGeom>
            <a:noFill/>
          </p:spPr>
          <p:txBody>
            <a:bodyPr wrap="none" rtlCol="0">
              <a:spAutoFit/>
            </a:bodyPr>
            <a:lstStyle/>
            <a:p>
              <a:r>
                <a:rPr lang="en-US" dirty="0">
                  <a:solidFill>
                    <a:srgbClr val="4C3282"/>
                  </a:solidFill>
                </a:rPr>
                <a:t>4</a:t>
              </a:r>
            </a:p>
          </p:txBody>
        </p:sp>
        <p:sp>
          <p:nvSpPr>
            <p:cNvPr id="190" name="TextBox 189">
              <a:extLst>
                <a:ext uri="{FF2B5EF4-FFF2-40B4-BE49-F238E27FC236}">
                  <a16:creationId xmlns:a16="http://schemas.microsoft.com/office/drawing/2014/main" id="{8D6F64F2-4C69-AE4C-9925-668EA552AD1C}"/>
                </a:ext>
              </a:extLst>
            </p:cNvPr>
            <p:cNvSpPr txBox="1"/>
            <p:nvPr/>
          </p:nvSpPr>
          <p:spPr>
            <a:xfrm>
              <a:off x="7469254" y="1899101"/>
              <a:ext cx="418704" cy="369332"/>
            </a:xfrm>
            <a:prstGeom prst="rect">
              <a:avLst/>
            </a:prstGeom>
            <a:noFill/>
          </p:spPr>
          <p:txBody>
            <a:bodyPr wrap="none" rtlCol="0">
              <a:spAutoFit/>
            </a:bodyPr>
            <a:lstStyle/>
            <a:p>
              <a:r>
                <a:rPr lang="en-US" dirty="0">
                  <a:solidFill>
                    <a:srgbClr val="4C3282"/>
                  </a:solidFill>
                </a:rPr>
                <a:t>16</a:t>
              </a:r>
            </a:p>
          </p:txBody>
        </p:sp>
        <p:sp>
          <p:nvSpPr>
            <p:cNvPr id="191" name="TextBox 190">
              <a:extLst>
                <a:ext uri="{FF2B5EF4-FFF2-40B4-BE49-F238E27FC236}">
                  <a16:creationId xmlns:a16="http://schemas.microsoft.com/office/drawing/2014/main" id="{E20F7B95-3B56-4F41-9E84-B55A5D5EFF3D}"/>
                </a:ext>
              </a:extLst>
            </p:cNvPr>
            <p:cNvSpPr txBox="1"/>
            <p:nvPr/>
          </p:nvSpPr>
          <p:spPr>
            <a:xfrm>
              <a:off x="6668703" y="3726927"/>
              <a:ext cx="301686" cy="369332"/>
            </a:xfrm>
            <a:prstGeom prst="rect">
              <a:avLst/>
            </a:prstGeom>
            <a:noFill/>
          </p:spPr>
          <p:txBody>
            <a:bodyPr wrap="none" rtlCol="0">
              <a:spAutoFit/>
            </a:bodyPr>
            <a:lstStyle/>
            <a:p>
              <a:r>
                <a:rPr lang="en-US" dirty="0">
                  <a:solidFill>
                    <a:srgbClr val="4C3282"/>
                  </a:solidFill>
                </a:rPr>
                <a:t>7</a:t>
              </a:r>
            </a:p>
          </p:txBody>
        </p:sp>
        <p:sp>
          <p:nvSpPr>
            <p:cNvPr id="192" name="TextBox 191">
              <a:extLst>
                <a:ext uri="{FF2B5EF4-FFF2-40B4-BE49-F238E27FC236}">
                  <a16:creationId xmlns:a16="http://schemas.microsoft.com/office/drawing/2014/main" id="{78D3AFBF-95AE-8548-90B7-89C1DF899AE8}"/>
                </a:ext>
              </a:extLst>
            </p:cNvPr>
            <p:cNvSpPr txBox="1"/>
            <p:nvPr/>
          </p:nvSpPr>
          <p:spPr>
            <a:xfrm>
              <a:off x="7432798" y="4870683"/>
              <a:ext cx="301686" cy="369332"/>
            </a:xfrm>
            <a:prstGeom prst="rect">
              <a:avLst/>
            </a:prstGeom>
            <a:noFill/>
          </p:spPr>
          <p:txBody>
            <a:bodyPr wrap="none" rtlCol="0">
              <a:spAutoFit/>
            </a:bodyPr>
            <a:lstStyle/>
            <a:p>
              <a:r>
                <a:rPr lang="en-US" dirty="0">
                  <a:solidFill>
                    <a:srgbClr val="4C3282"/>
                  </a:solidFill>
                </a:rPr>
                <a:t>8</a:t>
              </a:r>
            </a:p>
          </p:txBody>
        </p:sp>
        <p:sp>
          <p:nvSpPr>
            <p:cNvPr id="193" name="TextBox 192">
              <a:extLst>
                <a:ext uri="{FF2B5EF4-FFF2-40B4-BE49-F238E27FC236}">
                  <a16:creationId xmlns:a16="http://schemas.microsoft.com/office/drawing/2014/main" id="{D4B9BBEE-6A33-3942-8504-15FF5B314758}"/>
                </a:ext>
              </a:extLst>
            </p:cNvPr>
            <p:cNvSpPr txBox="1"/>
            <p:nvPr/>
          </p:nvSpPr>
          <p:spPr>
            <a:xfrm>
              <a:off x="7994157" y="5770471"/>
              <a:ext cx="301686" cy="369332"/>
            </a:xfrm>
            <a:prstGeom prst="rect">
              <a:avLst/>
            </a:prstGeom>
            <a:noFill/>
          </p:spPr>
          <p:txBody>
            <a:bodyPr wrap="none" rtlCol="0">
              <a:spAutoFit/>
            </a:bodyPr>
            <a:lstStyle/>
            <a:p>
              <a:r>
                <a:rPr lang="en-US" dirty="0">
                  <a:solidFill>
                    <a:srgbClr val="4C3282"/>
                  </a:solidFill>
                </a:rPr>
                <a:t>3</a:t>
              </a:r>
            </a:p>
          </p:txBody>
        </p:sp>
        <p:sp>
          <p:nvSpPr>
            <p:cNvPr id="194" name="TextBox 193">
              <a:extLst>
                <a:ext uri="{FF2B5EF4-FFF2-40B4-BE49-F238E27FC236}">
                  <a16:creationId xmlns:a16="http://schemas.microsoft.com/office/drawing/2014/main" id="{90260696-5B6A-5B46-9429-86A7A63F8129}"/>
                </a:ext>
              </a:extLst>
            </p:cNvPr>
            <p:cNvSpPr txBox="1"/>
            <p:nvPr/>
          </p:nvSpPr>
          <p:spPr>
            <a:xfrm>
              <a:off x="6479812" y="5306874"/>
              <a:ext cx="301686" cy="369332"/>
            </a:xfrm>
            <a:prstGeom prst="rect">
              <a:avLst/>
            </a:prstGeom>
            <a:noFill/>
          </p:spPr>
          <p:txBody>
            <a:bodyPr wrap="none" rtlCol="0">
              <a:spAutoFit/>
            </a:bodyPr>
            <a:lstStyle/>
            <a:p>
              <a:r>
                <a:rPr lang="en-US" dirty="0">
                  <a:solidFill>
                    <a:srgbClr val="4C3282"/>
                  </a:solidFill>
                </a:rPr>
                <a:t>2</a:t>
              </a:r>
            </a:p>
          </p:txBody>
        </p:sp>
        <p:sp>
          <p:nvSpPr>
            <p:cNvPr id="195" name="TextBox 194">
              <a:extLst>
                <a:ext uri="{FF2B5EF4-FFF2-40B4-BE49-F238E27FC236}">
                  <a16:creationId xmlns:a16="http://schemas.microsoft.com/office/drawing/2014/main" id="{4F8573FB-8A30-4945-A62C-877F5B6E5FE3}"/>
                </a:ext>
              </a:extLst>
            </p:cNvPr>
            <p:cNvSpPr txBox="1"/>
            <p:nvPr/>
          </p:nvSpPr>
          <p:spPr>
            <a:xfrm>
              <a:off x="5337255" y="4118066"/>
              <a:ext cx="418704" cy="369332"/>
            </a:xfrm>
            <a:prstGeom prst="rect">
              <a:avLst/>
            </a:prstGeom>
            <a:noFill/>
          </p:spPr>
          <p:txBody>
            <a:bodyPr wrap="none" rtlCol="0">
              <a:spAutoFit/>
            </a:bodyPr>
            <a:lstStyle/>
            <a:p>
              <a:r>
                <a:rPr lang="en-US" dirty="0">
                  <a:solidFill>
                    <a:srgbClr val="4C3282"/>
                  </a:solidFill>
                </a:rPr>
                <a:t>15</a:t>
              </a:r>
            </a:p>
          </p:txBody>
        </p:sp>
        <p:sp>
          <p:nvSpPr>
            <p:cNvPr id="196" name="TextBox 195">
              <a:extLst>
                <a:ext uri="{FF2B5EF4-FFF2-40B4-BE49-F238E27FC236}">
                  <a16:creationId xmlns:a16="http://schemas.microsoft.com/office/drawing/2014/main" id="{52ABD77D-3BD7-6B4D-90D2-A0A78CB18C7C}"/>
                </a:ext>
              </a:extLst>
            </p:cNvPr>
            <p:cNvSpPr txBox="1"/>
            <p:nvPr/>
          </p:nvSpPr>
          <p:spPr>
            <a:xfrm>
              <a:off x="6016144" y="2770199"/>
              <a:ext cx="418704" cy="369332"/>
            </a:xfrm>
            <a:prstGeom prst="rect">
              <a:avLst/>
            </a:prstGeom>
            <a:noFill/>
          </p:spPr>
          <p:txBody>
            <a:bodyPr wrap="none" rtlCol="0">
              <a:spAutoFit/>
            </a:bodyPr>
            <a:lstStyle/>
            <a:p>
              <a:r>
                <a:rPr lang="en-US" dirty="0">
                  <a:solidFill>
                    <a:srgbClr val="4C3282"/>
                  </a:solidFill>
                </a:rPr>
                <a:t>14</a:t>
              </a:r>
            </a:p>
          </p:txBody>
        </p:sp>
      </p:grpSp>
      <p:grpSp>
        <p:nvGrpSpPr>
          <p:cNvPr id="208" name="Group 207"/>
          <p:cNvGrpSpPr/>
          <p:nvPr/>
        </p:nvGrpSpPr>
        <p:grpSpPr>
          <a:xfrm>
            <a:off x="5697104" y="1149683"/>
            <a:ext cx="6439166" cy="5260399"/>
            <a:chOff x="5697104" y="1149683"/>
            <a:chExt cx="6439166" cy="5260399"/>
          </a:xfrm>
        </p:grpSpPr>
        <p:sp>
          <p:nvSpPr>
            <p:cNvPr id="197" name="TextBox 196"/>
            <p:cNvSpPr txBox="1"/>
            <p:nvPr/>
          </p:nvSpPr>
          <p:spPr>
            <a:xfrm>
              <a:off x="5697104" y="3750730"/>
              <a:ext cx="247335" cy="367336"/>
            </a:xfrm>
            <a:prstGeom prst="rect">
              <a:avLst/>
            </a:prstGeom>
            <a:noFill/>
          </p:spPr>
          <p:txBody>
            <a:bodyPr wrap="square" rtlCol="0">
              <a:spAutoFit/>
            </a:bodyPr>
            <a:lstStyle/>
            <a:p>
              <a:r>
                <a:rPr lang="en-US" dirty="0">
                  <a:solidFill>
                    <a:srgbClr val="FF0000"/>
                  </a:solidFill>
                </a:rPr>
                <a:t>0</a:t>
              </a:r>
            </a:p>
          </p:txBody>
        </p:sp>
        <p:sp>
          <p:nvSpPr>
            <p:cNvPr id="198" name="TextBox 197"/>
            <p:cNvSpPr txBox="1"/>
            <p:nvPr/>
          </p:nvSpPr>
          <p:spPr>
            <a:xfrm>
              <a:off x="6540171" y="4986622"/>
              <a:ext cx="508883" cy="369332"/>
            </a:xfrm>
            <a:prstGeom prst="rect">
              <a:avLst/>
            </a:prstGeom>
            <a:noFill/>
          </p:spPr>
          <p:txBody>
            <a:bodyPr wrap="square" rtlCol="0">
              <a:spAutoFit/>
            </a:bodyPr>
            <a:lstStyle/>
            <a:p>
              <a:r>
                <a:rPr lang="en-US" dirty="0">
                  <a:solidFill>
                    <a:srgbClr val="FF0000"/>
                  </a:solidFill>
                </a:rPr>
                <a:t>15</a:t>
              </a:r>
            </a:p>
          </p:txBody>
        </p:sp>
        <p:sp>
          <p:nvSpPr>
            <p:cNvPr id="199" name="TextBox 198"/>
            <p:cNvSpPr txBox="1"/>
            <p:nvPr/>
          </p:nvSpPr>
          <p:spPr>
            <a:xfrm>
              <a:off x="7571271" y="2831268"/>
              <a:ext cx="466812" cy="369332"/>
            </a:xfrm>
            <a:prstGeom prst="rect">
              <a:avLst/>
            </a:prstGeom>
            <a:noFill/>
          </p:spPr>
          <p:txBody>
            <a:bodyPr wrap="square" rtlCol="0">
              <a:spAutoFit/>
            </a:bodyPr>
            <a:lstStyle/>
            <a:p>
              <a:r>
                <a:rPr lang="en-US" dirty="0">
                  <a:solidFill>
                    <a:srgbClr val="FF0000"/>
                  </a:solidFill>
                </a:rPr>
                <a:t>14</a:t>
              </a:r>
            </a:p>
          </p:txBody>
        </p:sp>
        <p:sp>
          <p:nvSpPr>
            <p:cNvPr id="200" name="TextBox 199"/>
            <p:cNvSpPr txBox="1"/>
            <p:nvPr/>
          </p:nvSpPr>
          <p:spPr>
            <a:xfrm>
              <a:off x="8657495" y="1522124"/>
              <a:ext cx="489620" cy="369332"/>
            </a:xfrm>
            <a:prstGeom prst="rect">
              <a:avLst/>
            </a:prstGeom>
            <a:noFill/>
          </p:spPr>
          <p:txBody>
            <a:bodyPr wrap="square" rtlCol="0">
              <a:spAutoFit/>
            </a:bodyPr>
            <a:lstStyle/>
            <a:p>
              <a:r>
                <a:rPr lang="en-US" dirty="0">
                  <a:solidFill>
                    <a:srgbClr val="FF0000"/>
                  </a:solidFill>
                </a:rPr>
                <a:t>29</a:t>
              </a:r>
            </a:p>
          </p:txBody>
        </p:sp>
        <p:sp>
          <p:nvSpPr>
            <p:cNvPr id="201" name="TextBox 200"/>
            <p:cNvSpPr txBox="1"/>
            <p:nvPr/>
          </p:nvSpPr>
          <p:spPr>
            <a:xfrm>
              <a:off x="10547920" y="1149683"/>
              <a:ext cx="455518" cy="369332"/>
            </a:xfrm>
            <a:prstGeom prst="rect">
              <a:avLst/>
            </a:prstGeom>
            <a:noFill/>
          </p:spPr>
          <p:txBody>
            <a:bodyPr wrap="square" rtlCol="0">
              <a:spAutoFit/>
            </a:bodyPr>
            <a:lstStyle/>
            <a:p>
              <a:r>
                <a:rPr lang="en-US" dirty="0">
                  <a:solidFill>
                    <a:srgbClr val="FF0000"/>
                  </a:solidFill>
                </a:rPr>
                <a:t>33</a:t>
              </a:r>
            </a:p>
          </p:txBody>
        </p:sp>
        <p:sp>
          <p:nvSpPr>
            <p:cNvPr id="202" name="TextBox 201"/>
            <p:cNvSpPr txBox="1"/>
            <p:nvPr/>
          </p:nvSpPr>
          <p:spPr>
            <a:xfrm>
              <a:off x="11174798" y="2779267"/>
              <a:ext cx="628799" cy="369332"/>
            </a:xfrm>
            <a:prstGeom prst="rect">
              <a:avLst/>
            </a:prstGeom>
            <a:noFill/>
          </p:spPr>
          <p:txBody>
            <a:bodyPr wrap="square" rtlCol="0">
              <a:spAutoFit/>
            </a:bodyPr>
            <a:lstStyle/>
            <a:p>
              <a:r>
                <a:rPr lang="en-US" dirty="0">
                  <a:solidFill>
                    <a:srgbClr val="FF0000"/>
                  </a:solidFill>
                </a:rPr>
                <a:t>32</a:t>
              </a:r>
            </a:p>
          </p:txBody>
        </p:sp>
        <p:sp>
          <p:nvSpPr>
            <p:cNvPr id="203" name="TextBox 202"/>
            <p:cNvSpPr txBox="1"/>
            <p:nvPr/>
          </p:nvSpPr>
          <p:spPr>
            <a:xfrm>
              <a:off x="9321129" y="3446318"/>
              <a:ext cx="470606" cy="369332"/>
            </a:xfrm>
            <a:prstGeom prst="rect">
              <a:avLst/>
            </a:prstGeom>
            <a:noFill/>
          </p:spPr>
          <p:txBody>
            <a:bodyPr wrap="square" rtlCol="0">
              <a:spAutoFit/>
            </a:bodyPr>
            <a:lstStyle/>
            <a:p>
              <a:r>
                <a:rPr lang="en-US" dirty="0">
                  <a:solidFill>
                    <a:srgbClr val="FF0000"/>
                  </a:solidFill>
                </a:rPr>
                <a:t>19</a:t>
              </a:r>
            </a:p>
          </p:txBody>
        </p:sp>
        <p:sp>
          <p:nvSpPr>
            <p:cNvPr id="204" name="TextBox 203"/>
            <p:cNvSpPr txBox="1"/>
            <p:nvPr/>
          </p:nvSpPr>
          <p:spPr>
            <a:xfrm>
              <a:off x="7566274" y="6040750"/>
              <a:ext cx="686387" cy="369332"/>
            </a:xfrm>
            <a:prstGeom prst="rect">
              <a:avLst/>
            </a:prstGeom>
            <a:noFill/>
          </p:spPr>
          <p:txBody>
            <a:bodyPr wrap="square" rtlCol="0">
              <a:spAutoFit/>
            </a:bodyPr>
            <a:lstStyle/>
            <a:p>
              <a:r>
                <a:rPr lang="en-US" dirty="0">
                  <a:solidFill>
                    <a:srgbClr val="FF0000"/>
                  </a:solidFill>
                </a:rPr>
                <a:t>17</a:t>
              </a:r>
            </a:p>
          </p:txBody>
        </p:sp>
        <p:sp>
          <p:nvSpPr>
            <p:cNvPr id="205" name="TextBox 204"/>
            <p:cNvSpPr txBox="1"/>
            <p:nvPr/>
          </p:nvSpPr>
          <p:spPr>
            <a:xfrm>
              <a:off x="9220291" y="5677041"/>
              <a:ext cx="606531" cy="369332"/>
            </a:xfrm>
            <a:prstGeom prst="rect">
              <a:avLst/>
            </a:prstGeom>
            <a:noFill/>
          </p:spPr>
          <p:txBody>
            <a:bodyPr wrap="square" rtlCol="0">
              <a:spAutoFit/>
            </a:bodyPr>
            <a:lstStyle/>
            <a:p>
              <a:r>
                <a:rPr lang="en-US" dirty="0">
                  <a:solidFill>
                    <a:srgbClr val="FF0000"/>
                  </a:solidFill>
                </a:rPr>
                <a:t>20</a:t>
              </a:r>
            </a:p>
          </p:txBody>
        </p:sp>
        <p:sp>
          <p:nvSpPr>
            <p:cNvPr id="206" name="TextBox 205"/>
            <p:cNvSpPr txBox="1"/>
            <p:nvPr/>
          </p:nvSpPr>
          <p:spPr>
            <a:xfrm>
              <a:off x="10365971" y="5774958"/>
              <a:ext cx="511104" cy="369332"/>
            </a:xfrm>
            <a:prstGeom prst="rect">
              <a:avLst/>
            </a:prstGeom>
            <a:noFill/>
          </p:spPr>
          <p:txBody>
            <a:bodyPr wrap="square" rtlCol="0">
              <a:spAutoFit/>
            </a:bodyPr>
            <a:lstStyle/>
            <a:p>
              <a:r>
                <a:rPr lang="en-US" dirty="0">
                  <a:solidFill>
                    <a:srgbClr val="FF0000"/>
                  </a:solidFill>
                </a:rPr>
                <a:t>37</a:t>
              </a:r>
            </a:p>
          </p:txBody>
        </p:sp>
        <p:sp>
          <p:nvSpPr>
            <p:cNvPr id="207" name="TextBox 206"/>
            <p:cNvSpPr txBox="1"/>
            <p:nvPr/>
          </p:nvSpPr>
          <p:spPr>
            <a:xfrm>
              <a:off x="11681670" y="5162488"/>
              <a:ext cx="454600" cy="369332"/>
            </a:xfrm>
            <a:prstGeom prst="rect">
              <a:avLst/>
            </a:prstGeom>
            <a:noFill/>
          </p:spPr>
          <p:txBody>
            <a:bodyPr wrap="square" rtlCol="0">
              <a:spAutoFit/>
            </a:bodyPr>
            <a:lstStyle/>
            <a:p>
              <a:r>
                <a:rPr lang="en-US" dirty="0">
                  <a:solidFill>
                    <a:srgbClr val="FF0000"/>
                  </a:solidFill>
                </a:rPr>
                <a:t>36</a:t>
              </a:r>
            </a:p>
          </p:txBody>
        </p:sp>
      </p:grpSp>
      <p:sp>
        <p:nvSpPr>
          <p:cNvPr id="219" name="TextBox 218"/>
          <p:cNvSpPr txBox="1"/>
          <p:nvPr/>
        </p:nvSpPr>
        <p:spPr>
          <a:xfrm>
            <a:off x="10562607" y="4841532"/>
            <a:ext cx="425815" cy="369332"/>
          </a:xfrm>
          <a:prstGeom prst="rect">
            <a:avLst/>
          </a:prstGeom>
          <a:noFill/>
        </p:spPr>
        <p:txBody>
          <a:bodyPr wrap="square" rtlCol="0">
            <a:spAutoFit/>
          </a:bodyPr>
          <a:lstStyle/>
          <a:p>
            <a:r>
              <a:rPr lang="en-US" dirty="0">
                <a:solidFill>
                  <a:srgbClr val="00B0F0"/>
                </a:solidFill>
              </a:rPr>
              <a:t>1</a:t>
            </a:r>
          </a:p>
        </p:txBody>
      </p:sp>
      <p:grpSp>
        <p:nvGrpSpPr>
          <p:cNvPr id="221" name="Group 220"/>
          <p:cNvGrpSpPr/>
          <p:nvPr/>
        </p:nvGrpSpPr>
        <p:grpSpPr>
          <a:xfrm>
            <a:off x="5837241" y="739187"/>
            <a:ext cx="6353696" cy="5193451"/>
            <a:chOff x="5837241" y="739187"/>
            <a:chExt cx="6353696" cy="5193451"/>
          </a:xfrm>
        </p:grpSpPr>
        <p:sp>
          <p:nvSpPr>
            <p:cNvPr id="210" name="TextBox 209"/>
            <p:cNvSpPr txBox="1"/>
            <p:nvPr/>
          </p:nvSpPr>
          <p:spPr>
            <a:xfrm>
              <a:off x="5837241" y="3340234"/>
              <a:ext cx="477862" cy="369332"/>
            </a:xfrm>
            <a:prstGeom prst="rect">
              <a:avLst/>
            </a:prstGeom>
            <a:noFill/>
          </p:spPr>
          <p:txBody>
            <a:bodyPr wrap="square" rtlCol="0">
              <a:spAutoFit/>
            </a:bodyPr>
            <a:lstStyle/>
            <a:p>
              <a:r>
                <a:rPr lang="en-US" dirty="0">
                  <a:solidFill>
                    <a:srgbClr val="00B0F0"/>
                  </a:solidFill>
                </a:rPr>
                <a:t>36</a:t>
              </a:r>
            </a:p>
          </p:txBody>
        </p:sp>
        <p:sp>
          <p:nvSpPr>
            <p:cNvPr id="211" name="TextBox 210"/>
            <p:cNvSpPr txBox="1"/>
            <p:nvPr/>
          </p:nvSpPr>
          <p:spPr>
            <a:xfrm>
              <a:off x="6680308" y="4576126"/>
              <a:ext cx="508883" cy="369332"/>
            </a:xfrm>
            <a:prstGeom prst="rect">
              <a:avLst/>
            </a:prstGeom>
            <a:noFill/>
          </p:spPr>
          <p:txBody>
            <a:bodyPr wrap="square" rtlCol="0">
              <a:spAutoFit/>
            </a:bodyPr>
            <a:lstStyle/>
            <a:p>
              <a:r>
                <a:rPr lang="en-US" dirty="0">
                  <a:solidFill>
                    <a:srgbClr val="00B0F0"/>
                  </a:solidFill>
                </a:rPr>
                <a:t>29</a:t>
              </a:r>
            </a:p>
          </p:txBody>
        </p:sp>
        <p:sp>
          <p:nvSpPr>
            <p:cNvPr id="212" name="TextBox 211"/>
            <p:cNvSpPr txBox="1"/>
            <p:nvPr/>
          </p:nvSpPr>
          <p:spPr>
            <a:xfrm>
              <a:off x="7711408" y="2420772"/>
              <a:ext cx="466812" cy="369332"/>
            </a:xfrm>
            <a:prstGeom prst="rect">
              <a:avLst/>
            </a:prstGeom>
            <a:noFill/>
          </p:spPr>
          <p:txBody>
            <a:bodyPr wrap="square" rtlCol="0">
              <a:spAutoFit/>
            </a:bodyPr>
            <a:lstStyle/>
            <a:p>
              <a:r>
                <a:rPr lang="en-US" dirty="0">
                  <a:solidFill>
                    <a:srgbClr val="00B0F0"/>
                  </a:solidFill>
                </a:rPr>
                <a:t>22</a:t>
              </a:r>
            </a:p>
          </p:txBody>
        </p:sp>
        <p:sp>
          <p:nvSpPr>
            <p:cNvPr id="213" name="TextBox 212"/>
            <p:cNvSpPr txBox="1"/>
            <p:nvPr/>
          </p:nvSpPr>
          <p:spPr>
            <a:xfrm>
              <a:off x="8627268" y="761216"/>
              <a:ext cx="489620" cy="369332"/>
            </a:xfrm>
            <a:prstGeom prst="rect">
              <a:avLst/>
            </a:prstGeom>
            <a:noFill/>
          </p:spPr>
          <p:txBody>
            <a:bodyPr wrap="square" rtlCol="0">
              <a:spAutoFit/>
            </a:bodyPr>
            <a:lstStyle/>
            <a:p>
              <a:r>
                <a:rPr lang="en-US" dirty="0">
                  <a:solidFill>
                    <a:srgbClr val="00B0F0"/>
                  </a:solidFill>
                </a:rPr>
                <a:t>19</a:t>
              </a:r>
            </a:p>
          </p:txBody>
        </p:sp>
        <p:sp>
          <p:nvSpPr>
            <p:cNvPr id="214" name="TextBox 213"/>
            <p:cNvSpPr txBox="1"/>
            <p:nvPr/>
          </p:nvSpPr>
          <p:spPr>
            <a:xfrm>
              <a:off x="10688057" y="739187"/>
              <a:ext cx="455518" cy="369332"/>
            </a:xfrm>
            <a:prstGeom prst="rect">
              <a:avLst/>
            </a:prstGeom>
            <a:noFill/>
          </p:spPr>
          <p:txBody>
            <a:bodyPr wrap="square" rtlCol="0">
              <a:spAutoFit/>
            </a:bodyPr>
            <a:lstStyle/>
            <a:p>
              <a:r>
                <a:rPr lang="en-US" dirty="0">
                  <a:solidFill>
                    <a:srgbClr val="00B0F0"/>
                  </a:solidFill>
                </a:rPr>
                <a:t>15</a:t>
              </a:r>
            </a:p>
          </p:txBody>
        </p:sp>
        <p:sp>
          <p:nvSpPr>
            <p:cNvPr id="215" name="TextBox 214"/>
            <p:cNvSpPr txBox="1"/>
            <p:nvPr/>
          </p:nvSpPr>
          <p:spPr>
            <a:xfrm>
              <a:off x="10985494" y="2262766"/>
              <a:ext cx="628799" cy="369332"/>
            </a:xfrm>
            <a:prstGeom prst="rect">
              <a:avLst/>
            </a:prstGeom>
            <a:noFill/>
          </p:spPr>
          <p:txBody>
            <a:bodyPr wrap="square" rtlCol="0">
              <a:spAutoFit/>
            </a:bodyPr>
            <a:lstStyle/>
            <a:p>
              <a:r>
                <a:rPr lang="en-US" dirty="0">
                  <a:solidFill>
                    <a:srgbClr val="00B0F0"/>
                  </a:solidFill>
                </a:rPr>
                <a:t>9</a:t>
              </a:r>
            </a:p>
          </p:txBody>
        </p:sp>
        <p:sp>
          <p:nvSpPr>
            <p:cNvPr id="216" name="TextBox 215"/>
            <p:cNvSpPr txBox="1"/>
            <p:nvPr/>
          </p:nvSpPr>
          <p:spPr>
            <a:xfrm>
              <a:off x="9234750" y="3005574"/>
              <a:ext cx="697122" cy="369332"/>
            </a:xfrm>
            <a:prstGeom prst="rect">
              <a:avLst/>
            </a:prstGeom>
            <a:noFill/>
          </p:spPr>
          <p:txBody>
            <a:bodyPr wrap="square" rtlCol="0">
              <a:spAutoFit/>
            </a:bodyPr>
            <a:lstStyle/>
            <a:p>
              <a:r>
                <a:rPr lang="en-US" dirty="0">
                  <a:solidFill>
                    <a:srgbClr val="00B0F0"/>
                  </a:solidFill>
                </a:rPr>
                <a:t>17</a:t>
              </a:r>
            </a:p>
          </p:txBody>
        </p:sp>
        <p:sp>
          <p:nvSpPr>
            <p:cNvPr id="217" name="TextBox 216"/>
            <p:cNvSpPr txBox="1"/>
            <p:nvPr/>
          </p:nvSpPr>
          <p:spPr>
            <a:xfrm>
              <a:off x="7651044" y="5563306"/>
              <a:ext cx="547390" cy="369332"/>
            </a:xfrm>
            <a:prstGeom prst="rect">
              <a:avLst/>
            </a:prstGeom>
            <a:noFill/>
          </p:spPr>
          <p:txBody>
            <a:bodyPr wrap="square" rtlCol="0">
              <a:spAutoFit/>
            </a:bodyPr>
            <a:lstStyle/>
            <a:p>
              <a:r>
                <a:rPr lang="en-US" dirty="0">
                  <a:solidFill>
                    <a:srgbClr val="00B0F0"/>
                  </a:solidFill>
                </a:rPr>
                <a:t>31</a:t>
              </a:r>
            </a:p>
          </p:txBody>
        </p:sp>
        <p:sp>
          <p:nvSpPr>
            <p:cNvPr id="218" name="TextBox 217"/>
            <p:cNvSpPr txBox="1"/>
            <p:nvPr/>
          </p:nvSpPr>
          <p:spPr>
            <a:xfrm>
              <a:off x="9234171" y="5166623"/>
              <a:ext cx="600926" cy="369332"/>
            </a:xfrm>
            <a:prstGeom prst="rect">
              <a:avLst/>
            </a:prstGeom>
            <a:noFill/>
          </p:spPr>
          <p:txBody>
            <a:bodyPr wrap="square" rtlCol="0">
              <a:spAutoFit/>
            </a:bodyPr>
            <a:lstStyle/>
            <a:p>
              <a:r>
                <a:rPr lang="en-US" dirty="0">
                  <a:solidFill>
                    <a:srgbClr val="00B0F0"/>
                  </a:solidFill>
                </a:rPr>
                <a:t>28</a:t>
              </a:r>
            </a:p>
          </p:txBody>
        </p:sp>
        <p:sp>
          <p:nvSpPr>
            <p:cNvPr id="220" name="TextBox 219"/>
            <p:cNvSpPr txBox="1"/>
            <p:nvPr/>
          </p:nvSpPr>
          <p:spPr>
            <a:xfrm>
              <a:off x="11736337" y="4115087"/>
              <a:ext cx="454600" cy="369332"/>
            </a:xfrm>
            <a:prstGeom prst="rect">
              <a:avLst/>
            </a:prstGeom>
            <a:noFill/>
          </p:spPr>
          <p:txBody>
            <a:bodyPr wrap="square" rtlCol="0">
              <a:spAutoFit/>
            </a:bodyPr>
            <a:lstStyle/>
            <a:p>
              <a:r>
                <a:rPr lang="en-US" dirty="0">
                  <a:solidFill>
                    <a:srgbClr val="00B0F0"/>
                  </a:solidFill>
                </a:rPr>
                <a:t>0</a:t>
              </a:r>
            </a:p>
          </p:txBody>
        </p:sp>
      </p:grpSp>
    </p:spTree>
    <p:extLst>
      <p:ext uri="{BB962C8B-B14F-4D97-AF65-F5344CB8AC3E}">
        <p14:creationId xmlns:p14="http://schemas.microsoft.com/office/powerpoint/2010/main" val="178210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fade">
                                      <p:cBhvr>
                                        <p:cTn id="10" dur="500"/>
                                        <p:tgtEl>
                                          <p:spTgt spid="8">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animEffect transition="in" filter="fade">
                                      <p:cBhvr>
                                        <p:cTn id="13" dur="500"/>
                                        <p:tgtEl>
                                          <p:spTgt spid="8">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7" end="7"/>
                                            </p:txEl>
                                          </p:spTgt>
                                        </p:tgtEl>
                                        <p:attrNameLst>
                                          <p:attrName>style.visibility</p:attrName>
                                        </p:attrNameLst>
                                      </p:cBhvr>
                                      <p:to>
                                        <p:strVal val="visible"/>
                                      </p:to>
                                    </p:set>
                                    <p:animEffect transition="in" filter="fade">
                                      <p:cBhvr>
                                        <p:cTn id="16" dur="500"/>
                                        <p:tgtEl>
                                          <p:spTgt spid="8">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5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fade">
                                      <p:cBhvr>
                                        <p:cTn id="26" dur="500"/>
                                        <p:tgtEl>
                                          <p:spTgt spid="8">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fade">
                                      <p:cBhvr>
                                        <p:cTn id="42" dur="500"/>
                                        <p:tgtEl>
                                          <p:spTgt spid="8">
                                            <p:txEl>
                                              <p:pRg st="8" end="8"/>
                                            </p:txEl>
                                          </p:spTgt>
                                        </p:tgtEl>
                                      </p:cBhvr>
                                    </p:animEffect>
                                  </p:childTnLst>
                                </p:cTn>
                              </p:par>
                              <p:par>
                                <p:cTn id="43" presetID="1" presetClass="entr" presetSubtype="0" fill="hold" nodeType="withEffect">
                                  <p:stCondLst>
                                    <p:cond delay="0"/>
                                  </p:stCondLst>
                                  <p:childTnLst>
                                    <p:set>
                                      <p:cBhvr>
                                        <p:cTn id="44" dur="1" fill="hold">
                                          <p:stCondLst>
                                            <p:cond delay="0"/>
                                          </p:stCondLst>
                                        </p:cTn>
                                        <p:tgtEl>
                                          <p:spTgt spid="20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
                                            <p:txEl>
                                              <p:pRg st="9" end="9"/>
                                            </p:txEl>
                                          </p:spTgt>
                                        </p:tgtEl>
                                        <p:attrNameLst>
                                          <p:attrName>style.visibility</p:attrName>
                                        </p:attrNameLst>
                                      </p:cBhvr>
                                      <p:to>
                                        <p:strVal val="visible"/>
                                      </p:to>
                                    </p:set>
                                    <p:animEffect transition="in" filter="fade">
                                      <p:cBhvr>
                                        <p:cTn id="49" dur="500"/>
                                        <p:tgtEl>
                                          <p:spTgt spid="8">
                                            <p:txEl>
                                              <p:pRg st="9" end="9"/>
                                            </p:txEl>
                                          </p:spTgt>
                                        </p:tgtEl>
                                      </p:cBhvr>
                                    </p:animEffect>
                                  </p:childTnLst>
                                </p:cTn>
                              </p:par>
                              <p:par>
                                <p:cTn id="50" presetID="1" presetClass="entr" presetSubtype="0" fill="hold" nodeType="withEffect">
                                  <p:stCondLst>
                                    <p:cond delay="0"/>
                                  </p:stCondLst>
                                  <p:childTnLst>
                                    <p:set>
                                      <p:cBhvr>
                                        <p:cTn id="51" dur="1" fill="hold">
                                          <p:stCondLst>
                                            <p:cond delay="0"/>
                                          </p:stCondLst>
                                        </p:cTn>
                                        <p:tgtEl>
                                          <p:spTgt spid="22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8">
                                            <p:txEl>
                                              <p:pRg st="10" end="10"/>
                                            </p:txEl>
                                          </p:spTgt>
                                        </p:tgtEl>
                                        <p:attrNameLst>
                                          <p:attrName>style.visibility</p:attrName>
                                        </p:attrNameLst>
                                      </p:cBhvr>
                                      <p:to>
                                        <p:strVal val="visible"/>
                                      </p:to>
                                    </p:set>
                                    <p:animEffect transition="in" filter="fade">
                                      <p:cBhvr>
                                        <p:cTn id="56" dur="500"/>
                                        <p:tgtEl>
                                          <p:spTgt spid="8">
                                            <p:txEl>
                                              <p:pRg st="10" end="1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8">
                                            <p:txEl>
                                              <p:pRg st="11" end="11"/>
                                            </p:txEl>
                                          </p:spTgt>
                                        </p:tgtEl>
                                        <p:attrNameLst>
                                          <p:attrName>style.visibility</p:attrName>
                                        </p:attrNameLst>
                                      </p:cBhvr>
                                      <p:to>
                                        <p:strVal val="visible"/>
                                      </p:to>
                                    </p:set>
                                    <p:animEffect transition="in" filter="fade">
                                      <p:cBhvr>
                                        <p:cTn id="61"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239" y="318977"/>
            <a:ext cx="11187259" cy="803518"/>
          </a:xfrm>
        </p:spPr>
        <p:txBody>
          <a:bodyPr/>
          <a:lstStyle/>
          <a:p>
            <a:r>
              <a:rPr lang="en-US" dirty="0"/>
              <a:t>Scenario #4</a:t>
            </a:r>
          </a:p>
        </p:txBody>
      </p:sp>
      <p:sp>
        <p:nvSpPr>
          <p:cNvPr id="5" name="Slide Number Placeholder 4"/>
          <p:cNvSpPr>
            <a:spLocks noGrp="1"/>
          </p:cNvSpPr>
          <p:nvPr>
            <p:ph type="sldNum" sz="quarter" idx="12"/>
          </p:nvPr>
        </p:nvSpPr>
        <p:spPr/>
        <p:txBody>
          <a:bodyPr/>
          <a:lstStyle/>
          <a:p>
            <a:fld id="{659665DE-58FC-41F4-AC58-2C90A5E00527}" type="slidenum">
              <a:rPr lang="en-US" smtClean="0"/>
              <a:t>21</a:t>
            </a:fld>
            <a:endParaRPr lang="en-US"/>
          </a:p>
        </p:txBody>
      </p:sp>
      <p:sp>
        <p:nvSpPr>
          <p:cNvPr id="6" name="Content Placeholder 2">
            <a:extLst>
              <a:ext uri="{FF2B5EF4-FFF2-40B4-BE49-F238E27FC236}">
                <a16:creationId xmlns:a16="http://schemas.microsoft.com/office/drawing/2014/main" id="{962802FD-77F5-544B-BCC5-4632BCF7C842}"/>
              </a:ext>
            </a:extLst>
          </p:cNvPr>
          <p:cNvSpPr txBox="1">
            <a:spLocks/>
          </p:cNvSpPr>
          <p:nvPr/>
        </p:nvSpPr>
        <p:spPr>
          <a:xfrm>
            <a:off x="575238" y="1123354"/>
            <a:ext cx="11041522" cy="550604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You’re a Disneyland employee, working the front of the Splash Mountain line. </a:t>
            </a:r>
            <a:r>
              <a:rPr lang="en-US"/>
              <a:t>Suddenly, </a:t>
            </a:r>
            <a:r>
              <a:rPr lang="en-US" dirty="0"/>
              <a:t>the crowd-control gates fall over and the line degrades into an unordered mass of people.</a:t>
            </a:r>
          </a:p>
          <a:p>
            <a:r>
              <a:rPr lang="en-US" dirty="0"/>
              <a:t>Sometimes you can tell who was in line before who; for other groups you aren’t quite sure. </a:t>
            </a:r>
            <a:br>
              <a:rPr lang="en-US" dirty="0"/>
            </a:br>
            <a:r>
              <a:rPr lang="en-US" dirty="0"/>
              <a:t>You need to restore the line, while ensuring if you </a:t>
            </a:r>
            <a:r>
              <a:rPr lang="en-US" b="1" dirty="0"/>
              <a:t>knew </a:t>
            </a:r>
            <a:r>
              <a:rPr lang="en-US" dirty="0"/>
              <a:t>A came before B before the incident, they will still be in the right order afterward.</a:t>
            </a:r>
            <a:br>
              <a:rPr lang="en-US" dirty="0"/>
            </a:br>
            <a:br>
              <a:rPr lang="en-US" dirty="0"/>
            </a:br>
            <a:r>
              <a:rPr lang="en-US" dirty="0"/>
              <a:t>What are the vertices? </a:t>
            </a:r>
          </a:p>
          <a:p>
            <a:pPr marL="128016" lvl="1" indent="0">
              <a:buFont typeface="Segoe UI Semilight" panose="020B0402040204020203" pitchFamily="34" charset="0"/>
              <a:buNone/>
            </a:pPr>
            <a:r>
              <a:rPr lang="en-US" dirty="0">
                <a:solidFill>
                  <a:srgbClr val="4C3282"/>
                </a:solidFill>
              </a:rPr>
              <a:t>People</a:t>
            </a:r>
          </a:p>
          <a:p>
            <a:r>
              <a:rPr lang="en-US" dirty="0"/>
              <a:t>What are the edges? </a:t>
            </a:r>
          </a:p>
          <a:p>
            <a:pPr marL="128016" lvl="1" indent="0">
              <a:buFont typeface="Segoe UI Semilight" panose="020B0402040204020203" pitchFamily="34" charset="0"/>
              <a:buNone/>
            </a:pPr>
            <a:r>
              <a:rPr lang="en-US" dirty="0">
                <a:solidFill>
                  <a:srgbClr val="4C3282"/>
                </a:solidFill>
              </a:rPr>
              <a:t>Edges are directed, have an edge from X to Y if you know X came before Y.</a:t>
            </a:r>
          </a:p>
          <a:p>
            <a:r>
              <a:rPr lang="en-US" dirty="0"/>
              <a:t>What are we looking for?</a:t>
            </a:r>
          </a:p>
          <a:p>
            <a:pPr lvl="1"/>
            <a:r>
              <a:rPr lang="en-US" dirty="0">
                <a:solidFill>
                  <a:srgbClr val="4C3282"/>
                </a:solidFill>
              </a:rPr>
              <a:t>A total ordering consistent with all the ordering we do know.</a:t>
            </a:r>
          </a:p>
          <a:p>
            <a:r>
              <a:rPr lang="en-US" dirty="0"/>
              <a:t>What do we run?</a:t>
            </a:r>
          </a:p>
          <a:p>
            <a:pPr lvl="1"/>
            <a:r>
              <a:rPr lang="en-US" dirty="0">
                <a:solidFill>
                  <a:srgbClr val="4C3282"/>
                </a:solidFill>
              </a:rPr>
              <a:t>Topological Sort!</a:t>
            </a:r>
          </a:p>
        </p:txBody>
      </p:sp>
    </p:spTree>
    <p:extLst>
      <p:ext uri="{BB962C8B-B14F-4D97-AF65-F5344CB8AC3E}">
        <p14:creationId xmlns:p14="http://schemas.microsoft.com/office/powerpoint/2010/main" val="290798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animEffect transition="in" filter="fade">
                                      <p:cBhvr>
                                        <p:cTn id="16" dur="500"/>
                                        <p:tgtEl>
                                          <p:spTgt spid="6">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Effect transition="in" filter="fade">
                                      <p:cBhvr>
                                        <p:cTn id="19" dur="500"/>
                                        <p:tgtEl>
                                          <p:spTgt spid="6">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500"/>
                                        <p:tgtEl>
                                          <p:spTgt spid="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500"/>
                                        <p:tgtEl>
                                          <p:spTgt spid="6">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6C63C7-40FD-41C0-9549-D18AAF098CA5}"/>
              </a:ext>
            </a:extLst>
          </p:cNvPr>
          <p:cNvSpPr>
            <a:spLocks noGrp="1"/>
          </p:cNvSpPr>
          <p:nvPr>
            <p:ph type="title"/>
          </p:nvPr>
        </p:nvSpPr>
        <p:spPr/>
        <p:txBody>
          <a:bodyPr/>
          <a:lstStyle/>
          <a:p>
            <a:r>
              <a:rPr lang="en-US" dirty="0"/>
              <a:t>Greedy Algorithms</a:t>
            </a:r>
          </a:p>
        </p:txBody>
      </p:sp>
      <p:sp>
        <p:nvSpPr>
          <p:cNvPr id="5" name="Text Placeholder 4">
            <a:extLst>
              <a:ext uri="{FF2B5EF4-FFF2-40B4-BE49-F238E27FC236}">
                <a16:creationId xmlns:a16="http://schemas.microsoft.com/office/drawing/2014/main" id="{58DDDD54-07B8-4F0A-8FBF-882DE78726E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41464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Next Topic</a:t>
            </a:r>
          </a:p>
        </p:txBody>
      </p:sp>
      <p:sp>
        <p:nvSpPr>
          <p:cNvPr id="3" name="Content Placeholder 2"/>
          <p:cNvSpPr>
            <a:spLocks noGrp="1"/>
          </p:cNvSpPr>
          <p:nvPr>
            <p:ph idx="1"/>
          </p:nvPr>
        </p:nvSpPr>
        <p:spPr/>
        <p:txBody>
          <a:bodyPr/>
          <a:lstStyle/>
          <a:p>
            <a:r>
              <a:rPr lang="en-US" dirty="0"/>
              <a:t>Another abrupt change of topic.</a:t>
            </a:r>
          </a:p>
          <a:p>
            <a:r>
              <a:rPr lang="en-US" dirty="0"/>
              <a:t>In fact, the whole course is a sequence of seemingly-abrupt topic changes…</a:t>
            </a:r>
          </a:p>
          <a:p>
            <a:r>
              <a:rPr lang="en-US" dirty="0"/>
              <a:t>We’re giving you a list of tools – a list of common ways of thinking when approaching a new problem.</a:t>
            </a:r>
          </a:p>
          <a:p>
            <a:endParaRPr lang="en-US" dirty="0"/>
          </a:p>
          <a:p>
            <a:r>
              <a:rPr lang="en-US" dirty="0"/>
              <a:t>Think of each week as a new tool in your toolbox.</a:t>
            </a:r>
          </a:p>
        </p:txBody>
      </p:sp>
    </p:spTree>
    <p:extLst>
      <p:ext uri="{BB962C8B-B14F-4D97-AF65-F5344CB8AC3E}">
        <p14:creationId xmlns:p14="http://schemas.microsoft.com/office/powerpoint/2010/main" val="1333289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119C2-60CA-4138-B23F-0C0AD023B637}"/>
              </a:ext>
            </a:extLst>
          </p:cNvPr>
          <p:cNvSpPr>
            <a:spLocks noGrp="1"/>
          </p:cNvSpPr>
          <p:nvPr>
            <p:ph type="title"/>
          </p:nvPr>
        </p:nvSpPr>
        <p:spPr/>
        <p:txBody>
          <a:bodyPr/>
          <a:lstStyle/>
          <a:p>
            <a:r>
              <a:rPr lang="en-US" dirty="0"/>
              <a:t>Greedy Algorithms</a:t>
            </a:r>
          </a:p>
        </p:txBody>
      </p:sp>
      <p:sp>
        <p:nvSpPr>
          <p:cNvPr id="3" name="Content Placeholder 2">
            <a:extLst>
              <a:ext uri="{FF2B5EF4-FFF2-40B4-BE49-F238E27FC236}">
                <a16:creationId xmlns:a16="http://schemas.microsoft.com/office/drawing/2014/main" id="{BFECDF09-669E-44D2-823D-66AF4BBDBF60}"/>
              </a:ext>
            </a:extLst>
          </p:cNvPr>
          <p:cNvSpPr>
            <a:spLocks noGrp="1"/>
          </p:cNvSpPr>
          <p:nvPr>
            <p:ph idx="1"/>
          </p:nvPr>
        </p:nvSpPr>
        <p:spPr/>
        <p:txBody>
          <a:bodyPr/>
          <a:lstStyle/>
          <a:p>
            <a:r>
              <a:rPr lang="en-US" dirty="0"/>
              <a:t>What’s a greedy algorithm?</a:t>
            </a:r>
          </a:p>
          <a:p>
            <a:endParaRPr lang="en-US" dirty="0"/>
          </a:p>
          <a:p>
            <a:r>
              <a:rPr lang="en-US" dirty="0"/>
              <a:t>An algorithm that builds a solution by:</a:t>
            </a:r>
          </a:p>
          <a:p>
            <a:r>
              <a:rPr lang="en-US" dirty="0"/>
              <a:t>Considering objects one at a time, in some </a:t>
            </a:r>
            <a:r>
              <a:rPr lang="en-US" b="1" dirty="0"/>
              <a:t>order</a:t>
            </a:r>
            <a:r>
              <a:rPr lang="en-US" dirty="0"/>
              <a:t>.</a:t>
            </a:r>
          </a:p>
          <a:p>
            <a:r>
              <a:rPr lang="en-US" dirty="0"/>
              <a:t>Using a </a:t>
            </a:r>
            <a:r>
              <a:rPr lang="en-US" b="1" dirty="0"/>
              <a:t>simple rule</a:t>
            </a:r>
            <a:r>
              <a:rPr lang="en-US" dirty="0"/>
              <a:t> to decide on each object.</a:t>
            </a:r>
          </a:p>
          <a:p>
            <a:r>
              <a:rPr lang="en-US" dirty="0"/>
              <a:t>Never goes back and changes its mind. </a:t>
            </a:r>
          </a:p>
          <a:p>
            <a:endParaRPr lang="en-US" dirty="0"/>
          </a:p>
          <a:p>
            <a:r>
              <a:rPr lang="en-US" b="1" i="1" dirty="0"/>
              <a:t>Greedily </a:t>
            </a:r>
            <a:r>
              <a:rPr lang="en-US" dirty="0"/>
              <a:t>do what looks best for you right here, right now.</a:t>
            </a:r>
            <a:endParaRPr lang="en-US" b="1" i="1" dirty="0"/>
          </a:p>
        </p:txBody>
      </p:sp>
    </p:spTree>
    <p:extLst>
      <p:ext uri="{BB962C8B-B14F-4D97-AF65-F5344CB8AC3E}">
        <p14:creationId xmlns:p14="http://schemas.microsoft.com/office/powerpoint/2010/main" val="220598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BFF3-A39C-41EF-B218-EDA5612E007C}"/>
              </a:ext>
            </a:extLst>
          </p:cNvPr>
          <p:cNvSpPr>
            <a:spLocks noGrp="1"/>
          </p:cNvSpPr>
          <p:nvPr>
            <p:ph type="title"/>
          </p:nvPr>
        </p:nvSpPr>
        <p:spPr/>
        <p:txBody>
          <a:bodyPr/>
          <a:lstStyle/>
          <a:p>
            <a:r>
              <a:rPr lang="en-US" dirty="0"/>
              <a:t>Greedy Algorithms</a:t>
            </a:r>
          </a:p>
        </p:txBody>
      </p:sp>
      <p:sp>
        <p:nvSpPr>
          <p:cNvPr id="6" name="Text Placeholder 5">
            <a:extLst>
              <a:ext uri="{FF2B5EF4-FFF2-40B4-BE49-F238E27FC236}">
                <a16:creationId xmlns:a16="http://schemas.microsoft.com/office/drawing/2014/main" id="{60B16E49-4706-477B-B6FB-05E69B250AE6}"/>
              </a:ext>
            </a:extLst>
          </p:cNvPr>
          <p:cNvSpPr>
            <a:spLocks noGrp="1"/>
          </p:cNvSpPr>
          <p:nvPr>
            <p:ph type="body" idx="1"/>
          </p:nvPr>
        </p:nvSpPr>
        <p:spPr/>
        <p:txBody>
          <a:bodyPr/>
          <a:lstStyle/>
          <a:p>
            <a:r>
              <a:rPr lang="en-US" dirty="0"/>
              <a:t>Pros</a:t>
            </a:r>
          </a:p>
        </p:txBody>
      </p:sp>
      <p:sp>
        <p:nvSpPr>
          <p:cNvPr id="7" name="Content Placeholder 6">
            <a:extLst>
              <a:ext uri="{FF2B5EF4-FFF2-40B4-BE49-F238E27FC236}">
                <a16:creationId xmlns:a16="http://schemas.microsoft.com/office/drawing/2014/main" id="{FE59DD5F-21B2-4D7F-B9F4-6F7767A43CF4}"/>
              </a:ext>
            </a:extLst>
          </p:cNvPr>
          <p:cNvSpPr>
            <a:spLocks noGrp="1"/>
          </p:cNvSpPr>
          <p:nvPr>
            <p:ph sz="half" idx="13"/>
          </p:nvPr>
        </p:nvSpPr>
        <p:spPr/>
        <p:txBody>
          <a:bodyPr/>
          <a:lstStyle/>
          <a:p>
            <a:r>
              <a:rPr lang="en-US" dirty="0"/>
              <a:t>Simple</a:t>
            </a:r>
          </a:p>
          <a:p>
            <a:endParaRPr lang="en-US" dirty="0"/>
          </a:p>
          <a:p>
            <a:endParaRPr lang="en-US" dirty="0"/>
          </a:p>
        </p:txBody>
      </p:sp>
      <p:sp>
        <p:nvSpPr>
          <p:cNvPr id="8" name="Text Placeholder 7">
            <a:extLst>
              <a:ext uri="{FF2B5EF4-FFF2-40B4-BE49-F238E27FC236}">
                <a16:creationId xmlns:a16="http://schemas.microsoft.com/office/drawing/2014/main" id="{480CD3E0-0B0A-4F10-8EF3-9E49862FAFA6}"/>
              </a:ext>
            </a:extLst>
          </p:cNvPr>
          <p:cNvSpPr>
            <a:spLocks noGrp="1"/>
          </p:cNvSpPr>
          <p:nvPr>
            <p:ph type="body" idx="14"/>
          </p:nvPr>
        </p:nvSpPr>
        <p:spPr/>
        <p:txBody>
          <a:bodyPr/>
          <a:lstStyle/>
          <a:p>
            <a:r>
              <a:rPr lang="en-US" dirty="0"/>
              <a:t>Cons</a:t>
            </a:r>
          </a:p>
        </p:txBody>
      </p:sp>
      <p:sp>
        <p:nvSpPr>
          <p:cNvPr id="9" name="Content Placeholder 8">
            <a:extLst>
              <a:ext uri="{FF2B5EF4-FFF2-40B4-BE49-F238E27FC236}">
                <a16:creationId xmlns:a16="http://schemas.microsoft.com/office/drawing/2014/main" id="{57FC6177-2BE6-4406-AD21-1CF03887CE3A}"/>
              </a:ext>
            </a:extLst>
          </p:cNvPr>
          <p:cNvSpPr>
            <a:spLocks noGrp="1"/>
          </p:cNvSpPr>
          <p:nvPr>
            <p:ph sz="half" idx="15"/>
          </p:nvPr>
        </p:nvSpPr>
        <p:spPr/>
        <p:txBody>
          <a:bodyPr/>
          <a:lstStyle/>
          <a:p>
            <a:r>
              <a:rPr lang="en-US" dirty="0"/>
              <a:t>Rarely correct</a:t>
            </a:r>
          </a:p>
          <a:p>
            <a:endParaRPr lang="en-US" dirty="0"/>
          </a:p>
          <a:p>
            <a:r>
              <a:rPr lang="en-US" dirty="0"/>
              <a:t>Often multiple equally intuitive options</a:t>
            </a:r>
          </a:p>
          <a:p>
            <a:endParaRPr lang="en-US" dirty="0"/>
          </a:p>
          <a:p>
            <a:r>
              <a:rPr lang="en-US" dirty="0"/>
              <a:t>Hard to prove correct</a:t>
            </a:r>
          </a:p>
          <a:p>
            <a:pPr lvl="1"/>
            <a:r>
              <a:rPr lang="en-US" dirty="0"/>
              <a:t>Usually need a fancy “structural result”</a:t>
            </a:r>
          </a:p>
          <a:p>
            <a:pPr lvl="1"/>
            <a:r>
              <a:rPr lang="en-US" dirty="0"/>
              <a:t>Or complicated proof by contradiction</a:t>
            </a:r>
          </a:p>
          <a:p>
            <a:pPr lvl="1"/>
            <a:r>
              <a:rPr lang="en-US" dirty="0"/>
              <a:t>Or subtle proof by induction</a:t>
            </a:r>
          </a:p>
        </p:txBody>
      </p:sp>
      <p:sp>
        <p:nvSpPr>
          <p:cNvPr id="10" name="TextBox 9">
            <a:extLst>
              <a:ext uri="{FF2B5EF4-FFF2-40B4-BE49-F238E27FC236}">
                <a16:creationId xmlns:a16="http://schemas.microsoft.com/office/drawing/2014/main" id="{8D60E4FD-597F-43A9-9B43-0A32EA06DEA3}"/>
              </a:ext>
            </a:extLst>
          </p:cNvPr>
          <p:cNvSpPr txBox="1"/>
          <p:nvPr/>
        </p:nvSpPr>
        <p:spPr>
          <a:xfrm rot="10800000" flipH="1" flipV="1">
            <a:off x="3672058" y="3946290"/>
            <a:ext cx="2423942" cy="954107"/>
          </a:xfrm>
          <a:prstGeom prst="rect">
            <a:avLst/>
          </a:prstGeom>
          <a:noFill/>
          <a:ln w="28575">
            <a:solidFill>
              <a:schemeClr val="accent2"/>
            </a:solidFill>
          </a:ln>
        </p:spPr>
        <p:txBody>
          <a:bodyPr wrap="square" rtlCol="0">
            <a:spAutoFit/>
          </a:bodyPr>
          <a:lstStyle/>
          <a:p>
            <a:r>
              <a:rPr lang="en-US" sz="2800" dirty="0">
                <a:latin typeface="Segoe UI Semilight" panose="020B0402040204020203" pitchFamily="34" charset="0"/>
                <a:cs typeface="Segoe UI Semilight" panose="020B0402040204020203" pitchFamily="34" charset="0"/>
              </a:rPr>
              <a:t>Need to focus on proofs!</a:t>
            </a:r>
          </a:p>
        </p:txBody>
      </p:sp>
    </p:spTree>
    <p:extLst>
      <p:ext uri="{BB962C8B-B14F-4D97-AF65-F5344CB8AC3E}">
        <p14:creationId xmlns:p14="http://schemas.microsoft.com/office/powerpoint/2010/main" val="143521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A7335AA-A2AA-4D08-BCAA-C9583382A19D}"/>
              </a:ext>
            </a:extLst>
          </p:cNvPr>
          <p:cNvSpPr>
            <a:spLocks noGrp="1"/>
          </p:cNvSpPr>
          <p:nvPr>
            <p:ph type="title"/>
          </p:nvPr>
        </p:nvSpPr>
        <p:spPr/>
        <p:txBody>
          <a:bodyPr/>
          <a:lstStyle/>
          <a:p>
            <a:r>
              <a:rPr lang="en-US" dirty="0"/>
              <a:t>Your Takeaways</a:t>
            </a:r>
          </a:p>
        </p:txBody>
      </p:sp>
      <p:sp>
        <p:nvSpPr>
          <p:cNvPr id="9" name="Content Placeholder 8">
            <a:extLst>
              <a:ext uri="{FF2B5EF4-FFF2-40B4-BE49-F238E27FC236}">
                <a16:creationId xmlns:a16="http://schemas.microsoft.com/office/drawing/2014/main" id="{178F8859-BD24-41AD-87A1-DBDAC852919D}"/>
              </a:ext>
            </a:extLst>
          </p:cNvPr>
          <p:cNvSpPr>
            <a:spLocks noGrp="1"/>
          </p:cNvSpPr>
          <p:nvPr>
            <p:ph idx="1"/>
          </p:nvPr>
        </p:nvSpPr>
        <p:spPr/>
        <p:txBody>
          <a:bodyPr/>
          <a:lstStyle/>
          <a:p>
            <a:r>
              <a:rPr lang="en-US" dirty="0"/>
              <a:t>Greedy algorithms are great </a:t>
            </a:r>
            <a:r>
              <a:rPr lang="en-US" i="1" dirty="0"/>
              <a:t>when they work.</a:t>
            </a:r>
          </a:p>
          <a:p>
            <a:r>
              <a:rPr lang="en-US" dirty="0"/>
              <a:t>But it’s hard to tell when they work – the proofs are subtle.</a:t>
            </a:r>
          </a:p>
          <a:p>
            <a:r>
              <a:rPr lang="en-US" dirty="0"/>
              <a:t>And you can often invent 2-3 different greedy algorithms; it’s rare that 1 gives you the best answer, extremely rare that all would.</a:t>
            </a:r>
          </a:p>
          <a:p>
            <a:pPr lvl="1"/>
            <a:r>
              <a:rPr lang="en-US" dirty="0"/>
              <a:t>So you have to be EXTREMELY careful.</a:t>
            </a:r>
          </a:p>
          <a:p>
            <a:pPr lvl="1"/>
            <a:endParaRPr lang="en-US" dirty="0"/>
          </a:p>
          <a:p>
            <a:pPr lvl="1"/>
            <a:r>
              <a:rPr lang="en-US" sz="2800" dirty="0"/>
              <a:t>But they are very often useful when you need an answer that is very good, but not optimal (more on Friday).</a:t>
            </a:r>
          </a:p>
        </p:txBody>
      </p:sp>
    </p:spTree>
    <p:extLst>
      <p:ext uri="{BB962C8B-B14F-4D97-AF65-F5344CB8AC3E}">
        <p14:creationId xmlns:p14="http://schemas.microsoft.com/office/powerpoint/2010/main" val="1139918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AC4A1E8-6B42-4A82-8982-F8CBE588F797}"/>
              </a:ext>
            </a:extLst>
          </p:cNvPr>
          <p:cNvSpPr>
            <a:spLocks noGrp="1"/>
          </p:cNvSpPr>
          <p:nvPr>
            <p:ph type="title"/>
          </p:nvPr>
        </p:nvSpPr>
        <p:spPr/>
        <p:txBody>
          <a:bodyPr/>
          <a:lstStyle/>
          <a:p>
            <a:r>
              <a:rPr lang="en-US" dirty="0"/>
              <a:t>Three Common Proof Styles</a:t>
            </a:r>
          </a:p>
        </p:txBody>
      </p:sp>
      <p:sp>
        <p:nvSpPr>
          <p:cNvPr id="8" name="Content Placeholder 7">
            <a:extLst>
              <a:ext uri="{FF2B5EF4-FFF2-40B4-BE49-F238E27FC236}">
                <a16:creationId xmlns:a16="http://schemas.microsoft.com/office/drawing/2014/main" id="{04133EE3-EDEC-4E82-AA94-CFD8A402DABC}"/>
              </a:ext>
            </a:extLst>
          </p:cNvPr>
          <p:cNvSpPr>
            <a:spLocks noGrp="1"/>
          </p:cNvSpPr>
          <p:nvPr>
            <p:ph idx="1"/>
          </p:nvPr>
        </p:nvSpPr>
        <p:spPr/>
        <p:txBody>
          <a:bodyPr/>
          <a:lstStyle/>
          <a:p>
            <a:r>
              <a:rPr lang="en-US" dirty="0"/>
              <a:t>“Structural result” – the best solution </a:t>
            </a:r>
            <a:r>
              <a:rPr lang="en-US" b="1" dirty="0"/>
              <a:t>must </a:t>
            </a:r>
            <a:r>
              <a:rPr lang="en-US" dirty="0"/>
              <a:t>look like this, and the algorithm produces something that looks like this.</a:t>
            </a:r>
          </a:p>
          <a:p>
            <a:r>
              <a:rPr lang="en-US" dirty="0"/>
              <a:t>Greedy stays ahead – at every step of the algorithm, the greedy algorithm is at least as good as anything else could be.</a:t>
            </a:r>
          </a:p>
          <a:p>
            <a:r>
              <a:rPr lang="en-US" dirty="0"/>
              <a:t>Exchange – Contradiction proof, suppose we swapped in an element from the (hypothetical) “better” solution.</a:t>
            </a:r>
          </a:p>
        </p:txBody>
      </p:sp>
      <p:sp>
        <p:nvSpPr>
          <p:cNvPr id="2" name="TextBox 1">
            <a:extLst>
              <a:ext uri="{FF2B5EF4-FFF2-40B4-BE49-F238E27FC236}">
                <a16:creationId xmlns:a16="http://schemas.microsoft.com/office/drawing/2014/main" id="{2C6AB3CF-DA68-48FB-A451-E9FA4422750E}"/>
              </a:ext>
            </a:extLst>
          </p:cNvPr>
          <p:cNvSpPr txBox="1"/>
          <p:nvPr/>
        </p:nvSpPr>
        <p:spPr>
          <a:xfrm>
            <a:off x="833377" y="4734046"/>
            <a:ext cx="10833904" cy="954107"/>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Where to start? With some greedy algorithms you’ve already seen. </a:t>
            </a:r>
          </a:p>
          <a:p>
            <a:r>
              <a:rPr lang="en-US" sz="2800" dirty="0">
                <a:latin typeface="Segoe UI Semilight" panose="020B0402040204020203" pitchFamily="34" charset="0"/>
                <a:cs typeface="Segoe UI Semilight" panose="020B0402040204020203" pitchFamily="34" charset="0"/>
              </a:rPr>
              <a:t>Minimum Spanning Trees!</a:t>
            </a:r>
          </a:p>
        </p:txBody>
      </p:sp>
    </p:spTree>
    <p:extLst>
      <p:ext uri="{BB962C8B-B14F-4D97-AF65-F5344CB8AC3E}">
        <p14:creationId xmlns:p14="http://schemas.microsoft.com/office/powerpoint/2010/main" val="269248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Spanning Trees</a:t>
            </a:r>
          </a:p>
        </p:txBody>
      </p:sp>
      <p:sp>
        <p:nvSpPr>
          <p:cNvPr id="3" name="Content Placeholder 2"/>
          <p:cNvSpPr>
            <a:spLocks noGrp="1"/>
          </p:cNvSpPr>
          <p:nvPr>
            <p:ph idx="1"/>
          </p:nvPr>
        </p:nvSpPr>
        <p:spPr>
          <a:xfrm>
            <a:off x="575240" y="1463857"/>
            <a:ext cx="11187258" cy="730703"/>
          </a:xfrm>
        </p:spPr>
        <p:txBody>
          <a:bodyPr>
            <a:noAutofit/>
          </a:bodyPr>
          <a:lstStyle/>
          <a:p>
            <a:r>
              <a:rPr lang="en-US" sz="2800" dirty="0"/>
              <a:t>It’s the 1920’s. Your friend at the electric company needs to choose where to build wires to connect all these cities to the plant. </a:t>
            </a:r>
          </a:p>
        </p:txBody>
      </p:sp>
      <p:sp>
        <p:nvSpPr>
          <p:cNvPr id="6" name="Oval 5"/>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 name="Oval 6"/>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8" name="Oval 7"/>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9" name="Oval 8"/>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1" name="Oval 10"/>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20" name="Straight Connector 19"/>
          <p:cNvCxnSpPr>
            <a:stCxn id="7" idx="2"/>
            <a:endCxn id="6"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5"/>
            <a:endCxn id="8" idx="2"/>
          </p:cNvCxnSpPr>
          <p:nvPr/>
        </p:nvCxnSpPr>
        <p:spPr>
          <a:xfrm>
            <a:off x="3452622" y="418234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0"/>
            <a:endCxn id="11"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2"/>
            <a:endCxn id="6"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1" idx="7"/>
            <a:endCxn id="10"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 idx="4"/>
            <a:endCxn id="9"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9" idx="3"/>
            <a:endCxn id="8" idx="6"/>
          </p:cNvCxnSpPr>
          <p:nvPr/>
        </p:nvCxnSpPr>
        <p:spPr>
          <a:xfrm flipH="1" flipV="1">
            <a:off x="4797472" y="4988060"/>
            <a:ext cx="1955530" cy="170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1"/>
            <a:endCxn id="7"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0" idx="3"/>
            <a:endCxn id="8"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1" idx="5"/>
            <a:endCxn id="9"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55" name="TextBox 54"/>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56" name="TextBox 55"/>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57" name="TextBox 56"/>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58" name="TextBox 57"/>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59" name="TextBox 58"/>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60" name="TextBox 59"/>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61" name="TextBox 60"/>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62" name="TextBox 61"/>
          <p:cNvSpPr txBox="1"/>
          <p:nvPr/>
        </p:nvSpPr>
        <p:spPr>
          <a:xfrm>
            <a:off x="4953496" y="3846890"/>
            <a:ext cx="532776" cy="369332"/>
          </a:xfrm>
          <a:prstGeom prst="rect">
            <a:avLst/>
          </a:prstGeom>
          <a:noFill/>
        </p:spPr>
        <p:txBody>
          <a:bodyPr wrap="square" rtlCol="0">
            <a:spAutoFit/>
          </a:bodyPr>
          <a:lstStyle/>
          <a:p>
            <a:r>
              <a:rPr lang="en-US" dirty="0"/>
              <a:t>10</a:t>
            </a:r>
          </a:p>
        </p:txBody>
      </p:sp>
      <p:sp>
        <p:nvSpPr>
          <p:cNvPr id="63" name="TextBox 62"/>
          <p:cNvSpPr txBox="1"/>
          <p:nvPr/>
        </p:nvSpPr>
        <p:spPr>
          <a:xfrm>
            <a:off x="4821304" y="4390448"/>
            <a:ext cx="317944" cy="369667"/>
          </a:xfrm>
          <a:prstGeom prst="rect">
            <a:avLst/>
          </a:prstGeom>
          <a:noFill/>
        </p:spPr>
        <p:txBody>
          <a:bodyPr wrap="square" rtlCol="0">
            <a:spAutoFit/>
          </a:bodyPr>
          <a:lstStyle/>
          <a:p>
            <a:r>
              <a:rPr lang="en-US" dirty="0"/>
              <a:t>7</a:t>
            </a:r>
          </a:p>
        </p:txBody>
      </p:sp>
      <p:sp>
        <p:nvSpPr>
          <p:cNvPr id="64" name="TextBox 63"/>
          <p:cNvSpPr txBox="1"/>
          <p:nvPr/>
        </p:nvSpPr>
        <p:spPr>
          <a:xfrm>
            <a:off x="575239" y="5312664"/>
            <a:ext cx="11187260" cy="138499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She knows how much it would cost to lay electric wires between any pair of cities, and wants the cheapest way to make sure electricity from the plant to every city.</a:t>
            </a:r>
          </a:p>
        </p:txBody>
      </p:sp>
      <p:pic>
        <p:nvPicPr>
          <p:cNvPr id="1026" name="Picture 2" descr="Factory on Microsoft Windows 10 April 2018 Upd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136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Spanning Trees</a:t>
            </a:r>
          </a:p>
        </p:txBody>
      </p:sp>
      <p:sp>
        <p:nvSpPr>
          <p:cNvPr id="3" name="Content Placeholder 2"/>
          <p:cNvSpPr>
            <a:spLocks noGrp="1"/>
          </p:cNvSpPr>
          <p:nvPr>
            <p:ph idx="1"/>
          </p:nvPr>
        </p:nvSpPr>
        <p:spPr/>
        <p:txBody>
          <a:bodyPr>
            <a:normAutofit/>
          </a:bodyPr>
          <a:lstStyle/>
          <a:p>
            <a:r>
              <a:rPr lang="en-US" dirty="0"/>
              <a:t>What do we need? A set of edges such that:</a:t>
            </a:r>
          </a:p>
          <a:p>
            <a:pPr lvl="1"/>
            <a:r>
              <a:rPr lang="en-US" dirty="0"/>
              <a:t>Every vertex touches at least one of the edges. (the edges </a:t>
            </a:r>
            <a:r>
              <a:rPr lang="en-US" b="1" dirty="0"/>
              <a:t>span</a:t>
            </a:r>
            <a:r>
              <a:rPr lang="en-US" dirty="0"/>
              <a:t> the graph)</a:t>
            </a:r>
          </a:p>
          <a:p>
            <a:pPr lvl="1"/>
            <a:r>
              <a:rPr lang="en-US" dirty="0"/>
              <a:t>The graph on just those edges is </a:t>
            </a:r>
            <a:r>
              <a:rPr lang="en-US" b="1" dirty="0"/>
              <a:t>connected</a:t>
            </a:r>
            <a:r>
              <a:rPr lang="en-US" dirty="0"/>
              <a:t>.</a:t>
            </a:r>
          </a:p>
          <a:p>
            <a:pPr lvl="1"/>
            <a:r>
              <a:rPr lang="en-US" dirty="0"/>
              <a:t>The minimum weight set of edges that meet those conditions.</a:t>
            </a:r>
          </a:p>
        </p:txBody>
      </p:sp>
      <p:sp>
        <p:nvSpPr>
          <p:cNvPr id="77" name="Rectangle 76">
            <a:extLst>
              <a:ext uri="{FF2B5EF4-FFF2-40B4-BE49-F238E27FC236}">
                <a16:creationId xmlns:a16="http://schemas.microsoft.com/office/drawing/2014/main" id="{50C0946E-D883-404D-B5E2-B197C51FF750}"/>
              </a:ext>
            </a:extLst>
          </p:cNvPr>
          <p:cNvSpPr/>
          <p:nvPr/>
        </p:nvSpPr>
        <p:spPr>
          <a:xfrm>
            <a:off x="642131" y="3330290"/>
            <a:ext cx="7724202" cy="184301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a:p>
            <a:r>
              <a:rPr lang="en-US" sz="2400" b="1" dirty="0"/>
              <a:t>Given</a:t>
            </a:r>
            <a:r>
              <a:rPr lang="en-US" sz="2400" dirty="0"/>
              <a:t>: an undirected, weighted graph G</a:t>
            </a:r>
          </a:p>
          <a:p>
            <a:r>
              <a:rPr lang="en-US" sz="2400" b="1" dirty="0"/>
              <a:t>Find</a:t>
            </a:r>
            <a:r>
              <a:rPr lang="en-US" sz="2400" dirty="0"/>
              <a:t>: A minimum-weight set of edges such that you can get from any vertex of G to any other on only those edges.</a:t>
            </a:r>
          </a:p>
        </p:txBody>
      </p:sp>
      <p:sp>
        <p:nvSpPr>
          <p:cNvPr id="78" name="Rectangle 77">
            <a:extLst>
              <a:ext uri="{FF2B5EF4-FFF2-40B4-BE49-F238E27FC236}">
                <a16:creationId xmlns:a16="http://schemas.microsoft.com/office/drawing/2014/main" id="{FE15F618-2850-4E96-8A9F-B1DC214C5160}"/>
              </a:ext>
            </a:extLst>
          </p:cNvPr>
          <p:cNvSpPr/>
          <p:nvPr/>
        </p:nvSpPr>
        <p:spPr>
          <a:xfrm>
            <a:off x="642131" y="3330291"/>
            <a:ext cx="7724202" cy="54950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Minimum Spanning Tree Problem</a:t>
            </a:r>
          </a:p>
        </p:txBody>
      </p:sp>
    </p:spTree>
    <p:extLst>
      <p:ext uri="{BB962C8B-B14F-4D97-AF65-F5344CB8AC3E}">
        <p14:creationId xmlns:p14="http://schemas.microsoft.com/office/powerpoint/2010/main" val="273906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AA5854-AA5D-4399-888F-5F8974A1C12B}"/>
              </a:ext>
            </a:extLst>
          </p:cNvPr>
          <p:cNvSpPr>
            <a:spLocks noGrp="1"/>
          </p:cNvSpPr>
          <p:nvPr>
            <p:ph type="title"/>
          </p:nvPr>
        </p:nvSpPr>
        <p:spPr/>
        <p:txBody>
          <a:bodyPr/>
          <a:lstStyle/>
          <a:p>
            <a:r>
              <a:rPr lang="en-US" dirty="0"/>
              <a:t>Graph Modeling</a:t>
            </a:r>
          </a:p>
        </p:txBody>
      </p:sp>
      <p:sp>
        <p:nvSpPr>
          <p:cNvPr id="8" name="Text Placeholder 7">
            <a:extLst>
              <a:ext uri="{FF2B5EF4-FFF2-40B4-BE49-F238E27FC236}">
                <a16:creationId xmlns:a16="http://schemas.microsoft.com/office/drawing/2014/main" id="{7F0DE6B6-0DDA-4947-9550-C968FAAD298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15058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22C7-9A3A-4C17-B11E-75E386FEAD6B}"/>
              </a:ext>
            </a:extLst>
          </p:cNvPr>
          <p:cNvSpPr>
            <a:spLocks noGrp="1"/>
          </p:cNvSpPr>
          <p:nvPr>
            <p:ph type="title"/>
          </p:nvPr>
        </p:nvSpPr>
        <p:spPr/>
        <p:txBody>
          <a:bodyPr/>
          <a:lstStyle/>
          <a:p>
            <a:r>
              <a:rPr lang="en-US" dirty="0"/>
              <a:t>Greedy MST algorithms</a:t>
            </a:r>
          </a:p>
        </p:txBody>
      </p:sp>
      <p:sp>
        <p:nvSpPr>
          <p:cNvPr id="3" name="Content Placeholder 2">
            <a:extLst>
              <a:ext uri="{FF2B5EF4-FFF2-40B4-BE49-F238E27FC236}">
                <a16:creationId xmlns:a16="http://schemas.microsoft.com/office/drawing/2014/main" id="{B29A444B-63AE-44B4-89C4-8CAF12E61430}"/>
              </a:ext>
            </a:extLst>
          </p:cNvPr>
          <p:cNvSpPr>
            <a:spLocks noGrp="1"/>
          </p:cNvSpPr>
          <p:nvPr>
            <p:ph idx="1"/>
          </p:nvPr>
        </p:nvSpPr>
        <p:spPr/>
        <p:txBody>
          <a:bodyPr/>
          <a:lstStyle/>
          <a:p>
            <a:r>
              <a:rPr lang="en-US" dirty="0"/>
              <a:t>You’ve seen two algorithms for MSTs</a:t>
            </a:r>
          </a:p>
          <a:p>
            <a:r>
              <a:rPr lang="en-US" b="1" dirty="0"/>
              <a:t>Kruskal’s Algorithm</a:t>
            </a:r>
            <a:r>
              <a:rPr lang="en-US" dirty="0"/>
              <a:t>:</a:t>
            </a:r>
          </a:p>
          <a:p>
            <a:r>
              <a:rPr lang="en-US" b="1" dirty="0"/>
              <a:t>Order</a:t>
            </a:r>
            <a:r>
              <a:rPr lang="en-US" dirty="0"/>
              <a:t>: Sort the edges in increasing weight order</a:t>
            </a:r>
          </a:p>
          <a:p>
            <a:r>
              <a:rPr lang="en-US" b="1" dirty="0"/>
              <a:t>Rule: </a:t>
            </a:r>
            <a:r>
              <a:rPr lang="en-US" dirty="0"/>
              <a:t>If connect new vertices (doesn’t form a cycle), add the edge.</a:t>
            </a:r>
          </a:p>
          <a:p>
            <a:endParaRPr lang="en-US" b="1" dirty="0"/>
          </a:p>
          <a:p>
            <a:r>
              <a:rPr lang="en-US" b="1" dirty="0"/>
              <a:t>Prim’s Algorithm:</a:t>
            </a:r>
          </a:p>
          <a:p>
            <a:r>
              <a:rPr lang="en-US" b="1" dirty="0"/>
              <a:t>Order: </a:t>
            </a:r>
            <a:r>
              <a:rPr lang="en-US" dirty="0"/>
              <a:t>lightest weight edge that adds a new vertex to our current component</a:t>
            </a:r>
          </a:p>
          <a:p>
            <a:r>
              <a:rPr lang="en-US" b="1" dirty="0"/>
              <a:t>Rule: </a:t>
            </a:r>
            <a:r>
              <a:rPr lang="en-US" dirty="0"/>
              <a:t>Just add it!</a:t>
            </a:r>
            <a:endParaRPr lang="en-US" b="1" dirty="0"/>
          </a:p>
        </p:txBody>
      </p:sp>
    </p:spTree>
    <p:extLst>
      <p:ext uri="{BB962C8B-B14F-4D97-AF65-F5344CB8AC3E}">
        <p14:creationId xmlns:p14="http://schemas.microsoft.com/office/powerpoint/2010/main" val="228669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Kruskal’s</a:t>
            </a:r>
            <a:r>
              <a:rPr lang="en-US" dirty="0"/>
              <a:t> Algorithm</a:t>
            </a:r>
          </a:p>
        </p:txBody>
      </p:sp>
      <p:sp>
        <p:nvSpPr>
          <p:cNvPr id="7" name="TextBox 6"/>
          <p:cNvSpPr txBox="1"/>
          <p:nvPr/>
        </p:nvSpPr>
        <p:spPr>
          <a:xfrm>
            <a:off x="575238" y="1604461"/>
            <a:ext cx="11187259" cy="3621504"/>
          </a:xfrm>
          <a:prstGeom prst="rect">
            <a:avLst/>
          </a:prstGeom>
          <a:noFill/>
        </p:spPr>
        <p:txBody>
          <a:bodyPr wrap="square" rtlCol="0">
            <a:spAutoFit/>
          </a:bodyPr>
          <a:lstStyle/>
          <a:p>
            <a:pPr>
              <a:spcBef>
                <a:spcPts val="200"/>
              </a:spcBef>
            </a:pPr>
            <a:r>
              <a:rPr lang="en-US" sz="2400" dirty="0" err="1">
                <a:latin typeface="Courier New" panose="02070309020205020404" pitchFamily="49" charset="0"/>
                <a:cs typeface="Courier New" panose="02070309020205020404" pitchFamily="49" charset="0"/>
              </a:rPr>
              <a:t>KruskalMST</a:t>
            </a:r>
            <a:r>
              <a:rPr lang="en-US" sz="2400" dirty="0">
                <a:latin typeface="Courier New" panose="02070309020205020404" pitchFamily="49" charset="0"/>
                <a:cs typeface="Courier New" panose="02070309020205020404" pitchFamily="49" charset="0"/>
              </a:rPr>
              <a:t>(Graph G) </a:t>
            </a:r>
          </a:p>
          <a:p>
            <a:pPr>
              <a:spcBef>
                <a:spcPts val="200"/>
              </a:spcBef>
            </a:pPr>
            <a:r>
              <a:rPr lang="en-US" sz="2400" dirty="0">
                <a:latin typeface="Courier New" panose="02070309020205020404" pitchFamily="49" charset="0"/>
                <a:cs typeface="Courier New" panose="02070309020205020404" pitchFamily="49" charset="0"/>
              </a:rPr>
              <a:t>   initialize each vertex to be its own component</a:t>
            </a:r>
            <a:endParaRPr lang="en-US" sz="2400" b="0" dirty="0">
              <a:latin typeface="Courier New" panose="02070309020205020404" pitchFamily="49" charset="0"/>
              <a:cs typeface="Courier New" panose="02070309020205020404" pitchFamily="49" charset="0"/>
            </a:endParaRPr>
          </a:p>
          <a:p>
            <a:pPr>
              <a:spcBef>
                <a:spcPts val="200"/>
              </a:spcBef>
            </a:pPr>
            <a:r>
              <a:rPr lang="en-US" sz="2400" dirty="0">
                <a:latin typeface="Courier New" panose="02070309020205020404" pitchFamily="49" charset="0"/>
                <a:cs typeface="Courier New" panose="02070309020205020404" pitchFamily="49" charset="0"/>
              </a:rPr>
              <a:t>   sort the edges by weight</a:t>
            </a:r>
          </a:p>
          <a:p>
            <a:pPr>
              <a:spcBef>
                <a:spcPts val="200"/>
              </a:spcBef>
            </a:pPr>
            <a:r>
              <a:rPr lang="en-US" sz="2400" dirty="0">
                <a:latin typeface="Courier New" panose="02070309020205020404" pitchFamily="49" charset="0"/>
                <a:cs typeface="Courier New" panose="02070309020205020404" pitchFamily="49" charset="0"/>
              </a:rPr>
              <a:t>   foreach(edge (u, v) in sorted order){</a:t>
            </a:r>
          </a:p>
          <a:p>
            <a:pPr>
              <a:spcBef>
                <a:spcPts val="200"/>
              </a:spcBef>
            </a:pPr>
            <a:r>
              <a:rPr lang="en-US" sz="2400" dirty="0">
                <a:latin typeface="Courier New" panose="02070309020205020404" pitchFamily="49" charset="0"/>
                <a:cs typeface="Courier New" panose="02070309020205020404" pitchFamily="49" charset="0"/>
              </a:rPr>
              <a:t>      if(u and v are in different components){</a:t>
            </a:r>
          </a:p>
          <a:p>
            <a:pPr>
              <a:spcBef>
                <a:spcPts val="200"/>
              </a:spcBef>
            </a:pPr>
            <a:r>
              <a:rPr lang="en-US" sz="2400" dirty="0">
                <a:latin typeface="Courier New" panose="02070309020205020404" pitchFamily="49" charset="0"/>
                <a:cs typeface="Courier New" panose="02070309020205020404" pitchFamily="49" charset="0"/>
              </a:rPr>
              <a:t>         add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to the MST</a:t>
            </a:r>
          </a:p>
          <a:p>
            <a:pPr>
              <a:spcBef>
                <a:spcPts val="200"/>
              </a:spcBef>
            </a:pPr>
            <a:r>
              <a:rPr lang="en-US" sz="24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2400" dirty="0">
                <a:latin typeface="Courier New" panose="02070309020205020404" pitchFamily="49" charset="0"/>
                <a:cs typeface="Courier New" panose="02070309020205020404" pitchFamily="49" charset="0"/>
              </a:rPr>
              <a:t>      }</a:t>
            </a:r>
          </a:p>
          <a:p>
            <a:pPr>
              <a:spcBef>
                <a:spcPts val="200"/>
              </a:spcBef>
            </a:pPr>
            <a:r>
              <a:rPr lang="en-US" sz="2400" dirty="0">
                <a:latin typeface="Courier New" panose="02070309020205020404" pitchFamily="49" charset="0"/>
                <a:cs typeface="Courier New" panose="02070309020205020404" pitchFamily="49" charset="0"/>
              </a:rPr>
              <a:t>   }</a:t>
            </a:r>
            <a:endParaRPr lang="en-US" sz="2400" dirty="0"/>
          </a:p>
        </p:txBody>
      </p:sp>
    </p:spTree>
    <p:extLst>
      <p:ext uri="{BB962C8B-B14F-4D97-AF65-F5344CB8AC3E}">
        <p14:creationId xmlns:p14="http://schemas.microsoft.com/office/powerpoint/2010/main" val="223941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6" name="Oval 5"/>
          <p:cNvSpPr/>
          <p:nvPr/>
        </p:nvSpPr>
        <p:spPr>
          <a:xfrm>
            <a:off x="7625716" y="1988165"/>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7" name="Oval 6"/>
          <p:cNvSpPr/>
          <p:nvPr/>
        </p:nvSpPr>
        <p:spPr>
          <a:xfrm>
            <a:off x="9323958" y="329414"/>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8" name="Oval 7"/>
          <p:cNvSpPr/>
          <p:nvPr/>
        </p:nvSpPr>
        <p:spPr>
          <a:xfrm>
            <a:off x="8928719" y="28927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9" name="Oval 8"/>
          <p:cNvSpPr/>
          <p:nvPr/>
        </p:nvSpPr>
        <p:spPr>
          <a:xfrm>
            <a:off x="11059690" y="2825644"/>
            <a:ext cx="590240" cy="577637"/>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p>
        </p:txBody>
      </p:sp>
      <p:sp>
        <p:nvSpPr>
          <p:cNvPr id="10" name="Oval 9"/>
          <p:cNvSpPr/>
          <p:nvPr/>
        </p:nvSpPr>
        <p:spPr>
          <a:xfrm>
            <a:off x="11255947" y="11821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11" name="Oval 10"/>
          <p:cNvSpPr/>
          <p:nvPr/>
        </p:nvSpPr>
        <p:spPr>
          <a:xfrm>
            <a:off x="9038208" y="1807826"/>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cxnSp>
        <p:nvCxnSpPr>
          <p:cNvPr id="12" name="Straight Connector 11"/>
          <p:cNvCxnSpPr>
            <a:stCxn id="7" idx="2"/>
            <a:endCxn id="6" idx="7"/>
          </p:cNvCxnSpPr>
          <p:nvPr/>
        </p:nvCxnSpPr>
        <p:spPr>
          <a:xfrm flipH="1">
            <a:off x="7996061" y="541725"/>
            <a:ext cx="1327897" cy="15086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a:endCxn id="8" idx="2"/>
          </p:cNvCxnSpPr>
          <p:nvPr/>
        </p:nvCxnSpPr>
        <p:spPr>
          <a:xfrm>
            <a:off x="7996061" y="2350603"/>
            <a:ext cx="932658" cy="7544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11" idx="4"/>
          </p:cNvCxnSpPr>
          <p:nvPr/>
        </p:nvCxnSpPr>
        <p:spPr>
          <a:xfrm flipV="1">
            <a:off x="9145662" y="2232448"/>
            <a:ext cx="109489" cy="660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6" idx="6"/>
          </p:cNvCxnSpPr>
          <p:nvPr/>
        </p:nvCxnSpPr>
        <p:spPr>
          <a:xfrm flipH="1">
            <a:off x="8059602" y="2020137"/>
            <a:ext cx="978606"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7"/>
            <a:endCxn id="10" idx="2"/>
          </p:cNvCxnSpPr>
          <p:nvPr/>
        </p:nvCxnSpPr>
        <p:spPr>
          <a:xfrm flipV="1">
            <a:off x="9408553" y="1394462"/>
            <a:ext cx="1847394" cy="4755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4"/>
            <a:endCxn id="9" idx="0"/>
          </p:cNvCxnSpPr>
          <p:nvPr/>
        </p:nvCxnSpPr>
        <p:spPr>
          <a:xfrm flipH="1">
            <a:off x="11354810" y="1606773"/>
            <a:ext cx="118080" cy="12188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8" idx="6"/>
          </p:cNvCxnSpPr>
          <p:nvPr/>
        </p:nvCxnSpPr>
        <p:spPr>
          <a:xfrm flipH="1" flipV="1">
            <a:off x="9362605" y="3105062"/>
            <a:ext cx="1783524" cy="213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7" idx="6"/>
          </p:cNvCxnSpPr>
          <p:nvPr/>
        </p:nvCxnSpPr>
        <p:spPr>
          <a:xfrm flipH="1" flipV="1">
            <a:off x="9757844" y="541725"/>
            <a:ext cx="1388285" cy="23685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a:endCxn id="8" idx="7"/>
          </p:cNvCxnSpPr>
          <p:nvPr/>
        </p:nvCxnSpPr>
        <p:spPr>
          <a:xfrm flipH="1">
            <a:off x="9299064" y="1544589"/>
            <a:ext cx="2020424" cy="1410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5"/>
            <a:endCxn id="9" idx="2"/>
          </p:cNvCxnSpPr>
          <p:nvPr/>
        </p:nvCxnSpPr>
        <p:spPr>
          <a:xfrm>
            <a:off x="9408553" y="2170264"/>
            <a:ext cx="1651137" cy="944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207738" y="961188"/>
            <a:ext cx="317944" cy="523220"/>
          </a:xfrm>
          <a:prstGeom prst="rect">
            <a:avLst/>
          </a:prstGeom>
          <a:noFill/>
        </p:spPr>
        <p:txBody>
          <a:bodyPr wrap="square" rtlCol="0">
            <a:spAutoFit/>
          </a:bodyPr>
          <a:lstStyle/>
          <a:p>
            <a:r>
              <a:rPr lang="en-US" sz="2800" dirty="0"/>
              <a:t>3</a:t>
            </a:r>
          </a:p>
        </p:txBody>
      </p:sp>
      <p:sp>
        <p:nvSpPr>
          <p:cNvPr id="23" name="TextBox 22"/>
          <p:cNvSpPr txBox="1"/>
          <p:nvPr/>
        </p:nvSpPr>
        <p:spPr>
          <a:xfrm>
            <a:off x="10051405" y="840373"/>
            <a:ext cx="317944" cy="523220"/>
          </a:xfrm>
          <a:prstGeom prst="rect">
            <a:avLst/>
          </a:prstGeom>
          <a:noFill/>
        </p:spPr>
        <p:txBody>
          <a:bodyPr wrap="square" rtlCol="0">
            <a:spAutoFit/>
          </a:bodyPr>
          <a:lstStyle/>
          <a:p>
            <a:r>
              <a:rPr lang="en-US" sz="2800" dirty="0"/>
              <a:t>6</a:t>
            </a:r>
          </a:p>
        </p:txBody>
      </p:sp>
      <p:sp>
        <p:nvSpPr>
          <p:cNvPr id="24" name="TextBox 23"/>
          <p:cNvSpPr txBox="1"/>
          <p:nvPr/>
        </p:nvSpPr>
        <p:spPr>
          <a:xfrm>
            <a:off x="9605955" y="1330537"/>
            <a:ext cx="317944" cy="523220"/>
          </a:xfrm>
          <a:prstGeom prst="rect">
            <a:avLst/>
          </a:prstGeom>
          <a:noFill/>
        </p:spPr>
        <p:txBody>
          <a:bodyPr wrap="square" rtlCol="0">
            <a:spAutoFit/>
          </a:bodyPr>
          <a:lstStyle/>
          <a:p>
            <a:r>
              <a:rPr lang="en-US" sz="2800" dirty="0"/>
              <a:t>2</a:t>
            </a:r>
          </a:p>
        </p:txBody>
      </p:sp>
      <p:sp>
        <p:nvSpPr>
          <p:cNvPr id="25" name="TextBox 24"/>
          <p:cNvSpPr txBox="1"/>
          <p:nvPr/>
        </p:nvSpPr>
        <p:spPr>
          <a:xfrm>
            <a:off x="8481984" y="1634535"/>
            <a:ext cx="317944" cy="523220"/>
          </a:xfrm>
          <a:prstGeom prst="rect">
            <a:avLst/>
          </a:prstGeom>
          <a:noFill/>
        </p:spPr>
        <p:txBody>
          <a:bodyPr wrap="square" rtlCol="0">
            <a:spAutoFit/>
          </a:bodyPr>
          <a:lstStyle/>
          <a:p>
            <a:r>
              <a:rPr lang="en-US" sz="2800" dirty="0"/>
              <a:t>1</a:t>
            </a:r>
          </a:p>
        </p:txBody>
      </p:sp>
      <p:sp>
        <p:nvSpPr>
          <p:cNvPr id="26" name="TextBox 25"/>
          <p:cNvSpPr txBox="1"/>
          <p:nvPr/>
        </p:nvSpPr>
        <p:spPr>
          <a:xfrm>
            <a:off x="8319444" y="2774690"/>
            <a:ext cx="317944" cy="523220"/>
          </a:xfrm>
          <a:prstGeom prst="rect">
            <a:avLst/>
          </a:prstGeom>
          <a:noFill/>
        </p:spPr>
        <p:txBody>
          <a:bodyPr wrap="square" rtlCol="0">
            <a:spAutoFit/>
          </a:bodyPr>
          <a:lstStyle/>
          <a:p>
            <a:r>
              <a:rPr lang="en-US" sz="2800" dirty="0"/>
              <a:t>4</a:t>
            </a:r>
          </a:p>
        </p:txBody>
      </p:sp>
      <p:sp>
        <p:nvSpPr>
          <p:cNvPr id="27" name="TextBox 26"/>
          <p:cNvSpPr txBox="1"/>
          <p:nvPr/>
        </p:nvSpPr>
        <p:spPr>
          <a:xfrm>
            <a:off x="8905743" y="2313586"/>
            <a:ext cx="317944" cy="523220"/>
          </a:xfrm>
          <a:prstGeom prst="rect">
            <a:avLst/>
          </a:prstGeom>
          <a:noFill/>
        </p:spPr>
        <p:txBody>
          <a:bodyPr wrap="square" rtlCol="0">
            <a:spAutoFit/>
          </a:bodyPr>
          <a:lstStyle/>
          <a:p>
            <a:r>
              <a:rPr lang="en-US" sz="2800" dirty="0"/>
              <a:t>5</a:t>
            </a:r>
          </a:p>
        </p:txBody>
      </p:sp>
      <p:sp>
        <p:nvSpPr>
          <p:cNvPr id="28" name="TextBox 27"/>
          <p:cNvSpPr txBox="1"/>
          <p:nvPr/>
        </p:nvSpPr>
        <p:spPr>
          <a:xfrm>
            <a:off x="10051405" y="3219551"/>
            <a:ext cx="317944" cy="523220"/>
          </a:xfrm>
          <a:prstGeom prst="rect">
            <a:avLst/>
          </a:prstGeom>
          <a:noFill/>
        </p:spPr>
        <p:txBody>
          <a:bodyPr wrap="square" rtlCol="0">
            <a:spAutoFit/>
          </a:bodyPr>
          <a:lstStyle/>
          <a:p>
            <a:r>
              <a:rPr lang="en-US" sz="2800" dirty="0"/>
              <a:t>8</a:t>
            </a:r>
          </a:p>
        </p:txBody>
      </p:sp>
      <p:sp>
        <p:nvSpPr>
          <p:cNvPr id="29" name="TextBox 28"/>
          <p:cNvSpPr txBox="1"/>
          <p:nvPr/>
        </p:nvSpPr>
        <p:spPr>
          <a:xfrm>
            <a:off x="11585615" y="2191493"/>
            <a:ext cx="317944" cy="523220"/>
          </a:xfrm>
          <a:prstGeom prst="rect">
            <a:avLst/>
          </a:prstGeom>
          <a:noFill/>
        </p:spPr>
        <p:txBody>
          <a:bodyPr wrap="square" rtlCol="0">
            <a:spAutoFit/>
          </a:bodyPr>
          <a:lstStyle/>
          <a:p>
            <a:r>
              <a:rPr lang="en-US" sz="2800" dirty="0"/>
              <a:t>9</a:t>
            </a:r>
          </a:p>
        </p:txBody>
      </p:sp>
      <p:sp>
        <p:nvSpPr>
          <p:cNvPr id="30" name="TextBox 29"/>
          <p:cNvSpPr txBox="1"/>
          <p:nvPr/>
        </p:nvSpPr>
        <p:spPr>
          <a:xfrm>
            <a:off x="9476612" y="1945007"/>
            <a:ext cx="619638" cy="523220"/>
          </a:xfrm>
          <a:prstGeom prst="rect">
            <a:avLst/>
          </a:prstGeom>
          <a:noFill/>
        </p:spPr>
        <p:txBody>
          <a:bodyPr wrap="square" rtlCol="0">
            <a:spAutoFit/>
          </a:bodyPr>
          <a:lstStyle/>
          <a:p>
            <a:r>
              <a:rPr lang="en-US" sz="2800" dirty="0"/>
              <a:t>10</a:t>
            </a:r>
          </a:p>
        </p:txBody>
      </p:sp>
      <p:sp>
        <p:nvSpPr>
          <p:cNvPr id="31" name="TextBox 30"/>
          <p:cNvSpPr txBox="1"/>
          <p:nvPr/>
        </p:nvSpPr>
        <p:spPr>
          <a:xfrm>
            <a:off x="9595471" y="2543695"/>
            <a:ext cx="317944" cy="523220"/>
          </a:xfrm>
          <a:prstGeom prst="rect">
            <a:avLst/>
          </a:prstGeom>
          <a:noFill/>
        </p:spPr>
        <p:txBody>
          <a:bodyPr wrap="square" rtlCol="0">
            <a:spAutoFit/>
          </a:bodyPr>
          <a:lstStyle/>
          <a:p>
            <a:r>
              <a:rPr lang="en-US" sz="2800" dirty="0"/>
              <a:t>7</a:t>
            </a:r>
          </a:p>
        </p:txBody>
      </p:sp>
      <p:sp>
        <p:nvSpPr>
          <p:cNvPr id="33" name="TextBox 32"/>
          <p:cNvSpPr txBox="1"/>
          <p:nvPr/>
        </p:nvSpPr>
        <p:spPr>
          <a:xfrm>
            <a:off x="629320" y="1329016"/>
            <a:ext cx="7155347" cy="2544286"/>
          </a:xfrm>
          <a:prstGeom prst="rect">
            <a:avLst/>
          </a:prstGeom>
          <a:noFill/>
        </p:spPr>
        <p:txBody>
          <a:bodyPr wrap="square" rtlCol="0">
            <a:spAutoFit/>
          </a:bodyPr>
          <a:lstStyle/>
          <a:p>
            <a:pPr>
              <a:spcBef>
                <a:spcPts val="200"/>
              </a:spcBef>
            </a:pPr>
            <a:r>
              <a:rPr lang="en-US" sz="1600" dirty="0" err="1">
                <a:latin typeface="Courier New" panose="02070309020205020404" pitchFamily="49" charset="0"/>
                <a:cs typeface="Courier New" panose="02070309020205020404" pitchFamily="49" charset="0"/>
              </a:rPr>
              <a:t>KruskalMST</a:t>
            </a:r>
            <a:r>
              <a:rPr lang="en-US" sz="1600" dirty="0">
                <a:latin typeface="Courier New" panose="02070309020205020404" pitchFamily="49" charset="0"/>
                <a:cs typeface="Courier New" panose="02070309020205020404" pitchFamily="49" charset="0"/>
              </a:rPr>
              <a:t>(Graph G) </a:t>
            </a:r>
          </a:p>
          <a:p>
            <a:pPr>
              <a:spcBef>
                <a:spcPts val="200"/>
              </a:spcBef>
            </a:pPr>
            <a:r>
              <a:rPr lang="en-US" sz="1600" dirty="0">
                <a:latin typeface="Courier New" panose="02070309020205020404" pitchFamily="49" charset="0"/>
                <a:cs typeface="Courier New" panose="02070309020205020404" pitchFamily="49" charset="0"/>
              </a:rPr>
              <a:t>   initialize each vertex to be its own component</a:t>
            </a:r>
            <a:endParaRPr lang="en-US" sz="1600" b="0" dirty="0">
              <a:latin typeface="Courier New" panose="02070309020205020404" pitchFamily="49" charset="0"/>
              <a:cs typeface="Courier New" panose="02070309020205020404" pitchFamily="49" charset="0"/>
            </a:endParaRPr>
          </a:p>
          <a:p>
            <a:pPr>
              <a:spcBef>
                <a:spcPts val="200"/>
              </a:spcBef>
            </a:pPr>
            <a:r>
              <a:rPr lang="en-US" sz="1600" dirty="0">
                <a:latin typeface="Courier New" panose="02070309020205020404" pitchFamily="49" charset="0"/>
                <a:cs typeface="Courier New" panose="02070309020205020404" pitchFamily="49" charset="0"/>
              </a:rPr>
              <a:t>	sort the edges by weight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foreach</a:t>
            </a:r>
            <a:r>
              <a:rPr lang="en-US" sz="1600" dirty="0">
                <a:latin typeface="Courier New" panose="02070309020205020404" pitchFamily="49" charset="0"/>
                <a:cs typeface="Courier New" panose="02070309020205020404" pitchFamily="49" charset="0"/>
              </a:rPr>
              <a:t>(edge (u, v) in sorted order){</a:t>
            </a:r>
          </a:p>
          <a:p>
            <a:pPr>
              <a:spcBef>
                <a:spcPts val="200"/>
              </a:spcBef>
            </a:pPr>
            <a:r>
              <a:rPr lang="en-US" sz="1600" dirty="0">
                <a:latin typeface="Courier New" panose="02070309020205020404" pitchFamily="49" charset="0"/>
                <a:cs typeface="Courier New" panose="02070309020205020404" pitchFamily="49" charset="0"/>
              </a:rPr>
              <a:t>		if(u and v are in different components){</a:t>
            </a:r>
          </a:p>
          <a:p>
            <a:pPr>
              <a:spcBef>
                <a:spcPts val="200"/>
              </a:spcBef>
            </a:pPr>
            <a:r>
              <a:rPr lang="en-US" sz="1600" dirty="0">
                <a:latin typeface="Courier New" panose="02070309020205020404" pitchFamily="49" charset="0"/>
                <a:cs typeface="Courier New" panose="02070309020205020404" pitchFamily="49" charset="0"/>
              </a:rPr>
              <a:t>			add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to the MST</a:t>
            </a:r>
          </a:p>
          <a:p>
            <a:pPr>
              <a:spcBef>
                <a:spcPts val="200"/>
              </a:spcBef>
            </a:pPr>
            <a:r>
              <a:rPr lang="en-US" sz="16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a:t>
            </a:r>
            <a:endParaRPr lang="en-US" sz="1600" dirty="0"/>
          </a:p>
        </p:txBody>
      </p:sp>
      <p:graphicFrame>
        <p:nvGraphicFramePr>
          <p:cNvPr id="44" name="Table 43"/>
          <p:cNvGraphicFramePr>
            <a:graphicFrameLocks noGrp="1"/>
          </p:cNvGraphicFramePr>
          <p:nvPr/>
        </p:nvGraphicFramePr>
        <p:xfrm>
          <a:off x="1519295" y="4036208"/>
          <a:ext cx="4778313" cy="2560320"/>
        </p:xfrm>
        <a:graphic>
          <a:graphicData uri="http://schemas.openxmlformats.org/drawingml/2006/table">
            <a:tbl>
              <a:tblPr firstRow="1" bandRow="1">
                <a:tableStyleId>{5C22544A-7EE6-4342-B048-85BDC9FD1C3A}</a:tableStyleId>
              </a:tblPr>
              <a:tblGrid>
                <a:gridCol w="1592771">
                  <a:extLst>
                    <a:ext uri="{9D8B030D-6E8A-4147-A177-3AD203B41FA5}">
                      <a16:colId xmlns:a16="http://schemas.microsoft.com/office/drawing/2014/main" val="20000"/>
                    </a:ext>
                  </a:extLst>
                </a:gridCol>
                <a:gridCol w="1176269">
                  <a:extLst>
                    <a:ext uri="{9D8B030D-6E8A-4147-A177-3AD203B41FA5}">
                      <a16:colId xmlns:a16="http://schemas.microsoft.com/office/drawing/2014/main" val="20001"/>
                    </a:ext>
                  </a:extLst>
                </a:gridCol>
                <a:gridCol w="2009273">
                  <a:extLst>
                    <a:ext uri="{9D8B030D-6E8A-4147-A177-3AD203B41FA5}">
                      <a16:colId xmlns:a16="http://schemas.microsoft.com/office/drawing/2014/main" val="20002"/>
                    </a:ext>
                  </a:extLst>
                </a:gridCol>
              </a:tblGrid>
              <a:tr h="0">
                <a:tc>
                  <a:txBody>
                    <a:bodyPr/>
                    <a:lstStyle/>
                    <a:p>
                      <a:r>
                        <a:rPr lang="en-US" sz="2200" dirty="0"/>
                        <a:t>Edge</a:t>
                      </a:r>
                    </a:p>
                  </a:txBody>
                  <a:tcPr/>
                </a:tc>
                <a:tc>
                  <a:txBody>
                    <a:bodyPr/>
                    <a:lstStyle/>
                    <a:p>
                      <a:r>
                        <a:rPr lang="en-US" sz="2200" dirty="0"/>
                        <a:t>Include?</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(A,C)</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sz="2200" dirty="0"/>
                        <a:t>(C,E)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sz="2200" dirty="0"/>
                        <a:t>(A,B)</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sz="2200" dirty="0"/>
                        <a:t>(A,D)</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sz="2200" dirty="0"/>
                        <a:t>(C,D)</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graphicFrame>
        <p:nvGraphicFramePr>
          <p:cNvPr id="45" name="Table 44"/>
          <p:cNvGraphicFramePr>
            <a:graphicFrameLocks noGrp="1"/>
          </p:cNvGraphicFramePr>
          <p:nvPr/>
        </p:nvGraphicFramePr>
        <p:xfrm>
          <a:off x="6600482" y="4013225"/>
          <a:ext cx="4778313" cy="2560320"/>
        </p:xfrm>
        <a:graphic>
          <a:graphicData uri="http://schemas.openxmlformats.org/drawingml/2006/table">
            <a:tbl>
              <a:tblPr firstRow="1" bandRow="1">
                <a:tableStyleId>{5C22544A-7EE6-4342-B048-85BDC9FD1C3A}</a:tableStyleId>
              </a:tblPr>
              <a:tblGrid>
                <a:gridCol w="1725371">
                  <a:extLst>
                    <a:ext uri="{9D8B030D-6E8A-4147-A177-3AD203B41FA5}">
                      <a16:colId xmlns:a16="http://schemas.microsoft.com/office/drawing/2014/main" val="20000"/>
                    </a:ext>
                  </a:extLst>
                </a:gridCol>
                <a:gridCol w="791998">
                  <a:extLst>
                    <a:ext uri="{9D8B030D-6E8A-4147-A177-3AD203B41FA5}">
                      <a16:colId xmlns:a16="http://schemas.microsoft.com/office/drawing/2014/main" val="20001"/>
                    </a:ext>
                  </a:extLst>
                </a:gridCol>
                <a:gridCol w="2260944">
                  <a:extLst>
                    <a:ext uri="{9D8B030D-6E8A-4147-A177-3AD203B41FA5}">
                      <a16:colId xmlns:a16="http://schemas.microsoft.com/office/drawing/2014/main" val="20002"/>
                    </a:ext>
                  </a:extLst>
                </a:gridCol>
              </a:tblGrid>
              <a:tr h="0">
                <a:tc>
                  <a:txBody>
                    <a:bodyPr/>
                    <a:lstStyle/>
                    <a:p>
                      <a:r>
                        <a:rPr lang="en-US" sz="2200" dirty="0"/>
                        <a:t>Edge (cont.)</a:t>
                      </a:r>
                    </a:p>
                  </a:txBody>
                  <a:tcPr/>
                </a:tc>
                <a:tc>
                  <a:txBody>
                    <a:bodyPr/>
                    <a:lstStyle/>
                    <a:p>
                      <a:r>
                        <a:rPr lang="en-US" sz="2200" dirty="0" err="1"/>
                        <a:t>Inc</a:t>
                      </a:r>
                      <a:r>
                        <a:rPr lang="en-US" sz="2200" dirty="0"/>
                        <a:t>?</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(B,F)</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sz="2200" dirty="0"/>
                        <a:t>(D,E)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sz="2200" dirty="0"/>
                        <a:t>(D,F)</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sz="2200" dirty="0"/>
                        <a:t>(E,F)</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sz="2200" dirty="0"/>
                        <a:t>(C,F)</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823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15"/>
                                        </p:tgtEl>
                                        <p:attrNameLst>
                                          <p:attrName>stroke.color</p:attrName>
                                        </p:attrNameLst>
                                      </p:cBhvr>
                                      <p:to>
                                        <a:srgbClr val="00B050"/>
                                      </p:to>
                                    </p:animClr>
                                    <p:set>
                                      <p:cBhvr>
                                        <p:cTn id="7" dur="2000" fill="hold"/>
                                        <p:tgtEl>
                                          <p:spTgt spid="15"/>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nodeType="clickEffect">
                                  <p:stCondLst>
                                    <p:cond delay="0"/>
                                  </p:stCondLst>
                                  <p:childTnLst>
                                    <p:animClr clrSpc="rgb" dir="cw">
                                      <p:cBhvr>
                                        <p:cTn id="11" dur="2000" fill="hold"/>
                                        <p:tgtEl>
                                          <p:spTgt spid="16"/>
                                        </p:tgtEl>
                                        <p:attrNameLst>
                                          <p:attrName>stroke.color</p:attrName>
                                        </p:attrNameLst>
                                      </p:cBhvr>
                                      <p:to>
                                        <a:srgbClr val="00B050"/>
                                      </p:to>
                                    </p:animClr>
                                    <p:set>
                                      <p:cBhvr>
                                        <p:cTn id="12" dur="2000" fill="hold"/>
                                        <p:tgtEl>
                                          <p:spTgt spid="16"/>
                                        </p:tgtEl>
                                        <p:attrNameLst>
                                          <p:attrName>stroke.on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2000" fill="hold"/>
                                        <p:tgtEl>
                                          <p:spTgt spid="12"/>
                                        </p:tgtEl>
                                        <p:attrNameLst>
                                          <p:attrName>stroke.color</p:attrName>
                                        </p:attrNameLst>
                                      </p:cBhvr>
                                      <p:to>
                                        <a:srgbClr val="00B050"/>
                                      </p:to>
                                    </p:animClr>
                                    <p:set>
                                      <p:cBhvr>
                                        <p:cTn id="17" dur="2000" fill="hold"/>
                                        <p:tgtEl>
                                          <p:spTgt spid="12"/>
                                        </p:tgtEl>
                                        <p:attrNameLst>
                                          <p:attrName>stroke.on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childTnLst>
                                    <p:animClr clrSpc="rgb" dir="cw">
                                      <p:cBhvr>
                                        <p:cTn id="21" dur="2000" fill="hold"/>
                                        <p:tgtEl>
                                          <p:spTgt spid="13"/>
                                        </p:tgtEl>
                                        <p:attrNameLst>
                                          <p:attrName>stroke.color</p:attrName>
                                        </p:attrNameLst>
                                      </p:cBhvr>
                                      <p:to>
                                        <a:srgbClr val="00B050"/>
                                      </p:to>
                                    </p:animClr>
                                    <p:set>
                                      <p:cBhvr>
                                        <p:cTn id="22" dur="2000" fill="hold"/>
                                        <p:tgtEl>
                                          <p:spTgt spid="13"/>
                                        </p:tgtEl>
                                        <p:attrNameLst>
                                          <p:attrName>stroke.on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7" presetClass="emph" presetSubtype="2" fill="hold" nodeType="clickEffect">
                                  <p:stCondLst>
                                    <p:cond delay="0"/>
                                  </p:stCondLst>
                                  <p:childTnLst>
                                    <p:animClr clrSpc="rgb" dir="cw">
                                      <p:cBhvr>
                                        <p:cTn id="26" dur="2000" fill="hold"/>
                                        <p:tgtEl>
                                          <p:spTgt spid="14"/>
                                        </p:tgtEl>
                                        <p:attrNameLst>
                                          <p:attrName>stroke.color</p:attrName>
                                        </p:attrNameLst>
                                      </p:cBhvr>
                                      <p:to>
                                        <a:srgbClr val="FF0000"/>
                                      </p:to>
                                    </p:animClr>
                                    <p:set>
                                      <p:cBhvr>
                                        <p:cTn id="27" dur="2000" fill="hold"/>
                                        <p:tgtEl>
                                          <p:spTgt spid="14"/>
                                        </p:tgtEl>
                                        <p:attrNameLst>
                                          <p:attrName>stroke.on</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7" presetClass="emph" presetSubtype="2" fill="hold" nodeType="clickEffect">
                                  <p:stCondLst>
                                    <p:cond delay="0"/>
                                  </p:stCondLst>
                                  <p:childTnLst>
                                    <p:animClr clrSpc="rgb" dir="cw">
                                      <p:cBhvr>
                                        <p:cTn id="31" dur="2000" fill="hold"/>
                                        <p:tgtEl>
                                          <p:spTgt spid="19"/>
                                        </p:tgtEl>
                                        <p:attrNameLst>
                                          <p:attrName>stroke.color</p:attrName>
                                        </p:attrNameLst>
                                      </p:cBhvr>
                                      <p:to>
                                        <a:srgbClr val="00B050"/>
                                      </p:to>
                                    </p:animClr>
                                    <p:set>
                                      <p:cBhvr>
                                        <p:cTn id="32" dur="2000" fill="hold"/>
                                        <p:tgtEl>
                                          <p:spTgt spid="19"/>
                                        </p:tgtEl>
                                        <p:attrNameLst>
                                          <p:attrName>stroke.on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7" presetClass="emph" presetSubtype="2" fill="hold" nodeType="clickEffect">
                                  <p:stCondLst>
                                    <p:cond delay="0"/>
                                  </p:stCondLst>
                                  <p:childTnLst>
                                    <p:animClr clrSpc="rgb" dir="cw">
                                      <p:cBhvr>
                                        <p:cTn id="36" dur="2000" fill="hold"/>
                                        <p:tgtEl>
                                          <p:spTgt spid="20"/>
                                        </p:tgtEl>
                                        <p:attrNameLst>
                                          <p:attrName>stroke.color</p:attrName>
                                        </p:attrNameLst>
                                      </p:cBhvr>
                                      <p:to>
                                        <a:srgbClr val="FF0000"/>
                                      </p:to>
                                    </p:animClr>
                                    <p:set>
                                      <p:cBhvr>
                                        <p:cTn id="37" dur="2000" fill="hold"/>
                                        <p:tgtEl>
                                          <p:spTgt spid="20"/>
                                        </p:tgtEl>
                                        <p:attrNameLst>
                                          <p:attrName>stroke.on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7" presetClass="emph" presetSubtype="2" fill="hold" nodeType="clickEffect">
                                  <p:stCondLst>
                                    <p:cond delay="0"/>
                                  </p:stCondLst>
                                  <p:childTnLst>
                                    <p:animClr clrSpc="rgb" dir="cw">
                                      <p:cBhvr>
                                        <p:cTn id="41" dur="2000" fill="hold"/>
                                        <p:tgtEl>
                                          <p:spTgt spid="18"/>
                                        </p:tgtEl>
                                        <p:attrNameLst>
                                          <p:attrName>stroke.color</p:attrName>
                                        </p:attrNameLst>
                                      </p:cBhvr>
                                      <p:to>
                                        <a:srgbClr val="FF0000"/>
                                      </p:to>
                                    </p:animClr>
                                    <p:set>
                                      <p:cBhvr>
                                        <p:cTn id="42" dur="2000" fill="hold"/>
                                        <p:tgtEl>
                                          <p:spTgt spid="18"/>
                                        </p:tgtEl>
                                        <p:attrNameLst>
                                          <p:attrName>stroke.on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7" presetClass="emph" presetSubtype="2" fill="hold" nodeType="clickEffect">
                                  <p:stCondLst>
                                    <p:cond delay="0"/>
                                  </p:stCondLst>
                                  <p:childTnLst>
                                    <p:animClr clrSpc="rgb" dir="cw">
                                      <p:cBhvr>
                                        <p:cTn id="46" dur="2000" fill="hold"/>
                                        <p:tgtEl>
                                          <p:spTgt spid="17"/>
                                        </p:tgtEl>
                                        <p:attrNameLst>
                                          <p:attrName>stroke.color</p:attrName>
                                        </p:attrNameLst>
                                      </p:cBhvr>
                                      <p:to>
                                        <a:srgbClr val="FF0000"/>
                                      </p:to>
                                    </p:animClr>
                                    <p:set>
                                      <p:cBhvr>
                                        <p:cTn id="47" dur="2000" fill="hold"/>
                                        <p:tgtEl>
                                          <p:spTgt spid="17"/>
                                        </p:tgtEl>
                                        <p:attrNameLst>
                                          <p:attrName>stroke.on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7" presetClass="emph" presetSubtype="2" fill="hold" nodeType="clickEffect">
                                  <p:stCondLst>
                                    <p:cond delay="0"/>
                                  </p:stCondLst>
                                  <p:childTnLst>
                                    <p:animClr clrSpc="rgb" dir="cw">
                                      <p:cBhvr>
                                        <p:cTn id="51" dur="2000" fill="hold"/>
                                        <p:tgtEl>
                                          <p:spTgt spid="21"/>
                                        </p:tgtEl>
                                        <p:attrNameLst>
                                          <p:attrName>stroke.color</p:attrName>
                                        </p:attrNameLst>
                                      </p:cBhvr>
                                      <p:to>
                                        <a:srgbClr val="FF0000"/>
                                      </p:to>
                                    </p:animClr>
                                    <p:set>
                                      <p:cBhvr>
                                        <p:cTn id="52" dur="2000" fill="hold"/>
                                        <p:tgtEl>
                                          <p:spTgt spid="2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6" name="Oval 5"/>
          <p:cNvSpPr/>
          <p:nvPr/>
        </p:nvSpPr>
        <p:spPr>
          <a:xfrm>
            <a:off x="7625716" y="1988165"/>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7" name="Oval 6"/>
          <p:cNvSpPr/>
          <p:nvPr/>
        </p:nvSpPr>
        <p:spPr>
          <a:xfrm>
            <a:off x="9323958" y="329414"/>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8" name="Oval 7"/>
          <p:cNvSpPr/>
          <p:nvPr/>
        </p:nvSpPr>
        <p:spPr>
          <a:xfrm>
            <a:off x="8928719" y="28927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9" name="Oval 8"/>
          <p:cNvSpPr/>
          <p:nvPr/>
        </p:nvSpPr>
        <p:spPr>
          <a:xfrm>
            <a:off x="11059690" y="2825644"/>
            <a:ext cx="590240" cy="577637"/>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p>
        </p:txBody>
      </p:sp>
      <p:sp>
        <p:nvSpPr>
          <p:cNvPr id="10" name="Oval 9"/>
          <p:cNvSpPr/>
          <p:nvPr/>
        </p:nvSpPr>
        <p:spPr>
          <a:xfrm>
            <a:off x="11255947" y="11821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11" name="Oval 10"/>
          <p:cNvSpPr/>
          <p:nvPr/>
        </p:nvSpPr>
        <p:spPr>
          <a:xfrm>
            <a:off x="9038208" y="1807826"/>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cxnSp>
        <p:nvCxnSpPr>
          <p:cNvPr id="12" name="Straight Connector 11"/>
          <p:cNvCxnSpPr>
            <a:stCxn id="7" idx="2"/>
            <a:endCxn id="6" idx="7"/>
          </p:cNvCxnSpPr>
          <p:nvPr/>
        </p:nvCxnSpPr>
        <p:spPr>
          <a:xfrm flipH="1">
            <a:off x="7996061" y="541725"/>
            <a:ext cx="1327897" cy="15086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a:endCxn id="8" idx="2"/>
          </p:cNvCxnSpPr>
          <p:nvPr/>
        </p:nvCxnSpPr>
        <p:spPr>
          <a:xfrm>
            <a:off x="7996061" y="2350603"/>
            <a:ext cx="932658" cy="7544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11" idx="4"/>
          </p:cNvCxnSpPr>
          <p:nvPr/>
        </p:nvCxnSpPr>
        <p:spPr>
          <a:xfrm flipV="1">
            <a:off x="9145662" y="2232448"/>
            <a:ext cx="109489" cy="660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6" idx="6"/>
          </p:cNvCxnSpPr>
          <p:nvPr/>
        </p:nvCxnSpPr>
        <p:spPr>
          <a:xfrm flipH="1">
            <a:off x="8059602" y="2020137"/>
            <a:ext cx="978606"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7"/>
            <a:endCxn id="10" idx="2"/>
          </p:cNvCxnSpPr>
          <p:nvPr/>
        </p:nvCxnSpPr>
        <p:spPr>
          <a:xfrm flipV="1">
            <a:off x="9408553" y="1394462"/>
            <a:ext cx="1847394" cy="4755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4"/>
            <a:endCxn id="9" idx="0"/>
          </p:cNvCxnSpPr>
          <p:nvPr/>
        </p:nvCxnSpPr>
        <p:spPr>
          <a:xfrm flipH="1">
            <a:off x="11354810" y="1606773"/>
            <a:ext cx="118080" cy="12188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8" idx="6"/>
          </p:cNvCxnSpPr>
          <p:nvPr/>
        </p:nvCxnSpPr>
        <p:spPr>
          <a:xfrm flipH="1" flipV="1">
            <a:off x="9362605" y="3105062"/>
            <a:ext cx="1783524" cy="213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7" idx="6"/>
          </p:cNvCxnSpPr>
          <p:nvPr/>
        </p:nvCxnSpPr>
        <p:spPr>
          <a:xfrm flipH="1" flipV="1">
            <a:off x="9757844" y="541725"/>
            <a:ext cx="1388285" cy="23685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a:endCxn id="8" idx="7"/>
          </p:cNvCxnSpPr>
          <p:nvPr/>
        </p:nvCxnSpPr>
        <p:spPr>
          <a:xfrm flipH="1">
            <a:off x="9299064" y="1544589"/>
            <a:ext cx="2020424" cy="1410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5"/>
            <a:endCxn id="9" idx="2"/>
          </p:cNvCxnSpPr>
          <p:nvPr/>
        </p:nvCxnSpPr>
        <p:spPr>
          <a:xfrm>
            <a:off x="9408553" y="2170264"/>
            <a:ext cx="1651137" cy="944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207738" y="961188"/>
            <a:ext cx="317944" cy="523220"/>
          </a:xfrm>
          <a:prstGeom prst="rect">
            <a:avLst/>
          </a:prstGeom>
          <a:noFill/>
        </p:spPr>
        <p:txBody>
          <a:bodyPr wrap="square" rtlCol="0">
            <a:spAutoFit/>
          </a:bodyPr>
          <a:lstStyle/>
          <a:p>
            <a:r>
              <a:rPr lang="en-US" sz="2800" dirty="0"/>
              <a:t>3</a:t>
            </a:r>
          </a:p>
        </p:txBody>
      </p:sp>
      <p:sp>
        <p:nvSpPr>
          <p:cNvPr id="23" name="TextBox 22"/>
          <p:cNvSpPr txBox="1"/>
          <p:nvPr/>
        </p:nvSpPr>
        <p:spPr>
          <a:xfrm>
            <a:off x="10051405" y="840373"/>
            <a:ext cx="317944" cy="523220"/>
          </a:xfrm>
          <a:prstGeom prst="rect">
            <a:avLst/>
          </a:prstGeom>
          <a:noFill/>
        </p:spPr>
        <p:txBody>
          <a:bodyPr wrap="square" rtlCol="0">
            <a:spAutoFit/>
          </a:bodyPr>
          <a:lstStyle/>
          <a:p>
            <a:r>
              <a:rPr lang="en-US" sz="2800" dirty="0"/>
              <a:t>6</a:t>
            </a:r>
          </a:p>
        </p:txBody>
      </p:sp>
      <p:sp>
        <p:nvSpPr>
          <p:cNvPr id="24" name="TextBox 23"/>
          <p:cNvSpPr txBox="1"/>
          <p:nvPr/>
        </p:nvSpPr>
        <p:spPr>
          <a:xfrm>
            <a:off x="9605955" y="1330537"/>
            <a:ext cx="317944" cy="523220"/>
          </a:xfrm>
          <a:prstGeom prst="rect">
            <a:avLst/>
          </a:prstGeom>
          <a:noFill/>
        </p:spPr>
        <p:txBody>
          <a:bodyPr wrap="square" rtlCol="0">
            <a:spAutoFit/>
          </a:bodyPr>
          <a:lstStyle/>
          <a:p>
            <a:r>
              <a:rPr lang="en-US" sz="2800" dirty="0"/>
              <a:t>2</a:t>
            </a:r>
          </a:p>
        </p:txBody>
      </p:sp>
      <p:sp>
        <p:nvSpPr>
          <p:cNvPr id="25" name="TextBox 24"/>
          <p:cNvSpPr txBox="1"/>
          <p:nvPr/>
        </p:nvSpPr>
        <p:spPr>
          <a:xfrm>
            <a:off x="8481984" y="1634535"/>
            <a:ext cx="317944" cy="523220"/>
          </a:xfrm>
          <a:prstGeom prst="rect">
            <a:avLst/>
          </a:prstGeom>
          <a:noFill/>
        </p:spPr>
        <p:txBody>
          <a:bodyPr wrap="square" rtlCol="0">
            <a:spAutoFit/>
          </a:bodyPr>
          <a:lstStyle/>
          <a:p>
            <a:r>
              <a:rPr lang="en-US" sz="2800" dirty="0"/>
              <a:t>1</a:t>
            </a:r>
          </a:p>
        </p:txBody>
      </p:sp>
      <p:sp>
        <p:nvSpPr>
          <p:cNvPr id="26" name="TextBox 25"/>
          <p:cNvSpPr txBox="1"/>
          <p:nvPr/>
        </p:nvSpPr>
        <p:spPr>
          <a:xfrm>
            <a:off x="8319444" y="2774690"/>
            <a:ext cx="317944" cy="523220"/>
          </a:xfrm>
          <a:prstGeom prst="rect">
            <a:avLst/>
          </a:prstGeom>
          <a:noFill/>
        </p:spPr>
        <p:txBody>
          <a:bodyPr wrap="square" rtlCol="0">
            <a:spAutoFit/>
          </a:bodyPr>
          <a:lstStyle/>
          <a:p>
            <a:r>
              <a:rPr lang="en-US" sz="2800" dirty="0"/>
              <a:t>4</a:t>
            </a:r>
          </a:p>
        </p:txBody>
      </p:sp>
      <p:sp>
        <p:nvSpPr>
          <p:cNvPr id="27" name="TextBox 26"/>
          <p:cNvSpPr txBox="1"/>
          <p:nvPr/>
        </p:nvSpPr>
        <p:spPr>
          <a:xfrm>
            <a:off x="8905743" y="2313586"/>
            <a:ext cx="317944" cy="523220"/>
          </a:xfrm>
          <a:prstGeom prst="rect">
            <a:avLst/>
          </a:prstGeom>
          <a:noFill/>
        </p:spPr>
        <p:txBody>
          <a:bodyPr wrap="square" rtlCol="0">
            <a:spAutoFit/>
          </a:bodyPr>
          <a:lstStyle/>
          <a:p>
            <a:r>
              <a:rPr lang="en-US" sz="2800" dirty="0"/>
              <a:t>5</a:t>
            </a:r>
          </a:p>
        </p:txBody>
      </p:sp>
      <p:sp>
        <p:nvSpPr>
          <p:cNvPr id="28" name="TextBox 27"/>
          <p:cNvSpPr txBox="1"/>
          <p:nvPr/>
        </p:nvSpPr>
        <p:spPr>
          <a:xfrm>
            <a:off x="10051405" y="3219551"/>
            <a:ext cx="317944" cy="523220"/>
          </a:xfrm>
          <a:prstGeom prst="rect">
            <a:avLst/>
          </a:prstGeom>
          <a:noFill/>
        </p:spPr>
        <p:txBody>
          <a:bodyPr wrap="square" rtlCol="0">
            <a:spAutoFit/>
          </a:bodyPr>
          <a:lstStyle/>
          <a:p>
            <a:r>
              <a:rPr lang="en-US" sz="2800" dirty="0"/>
              <a:t>8</a:t>
            </a:r>
          </a:p>
        </p:txBody>
      </p:sp>
      <p:sp>
        <p:nvSpPr>
          <p:cNvPr id="29" name="TextBox 28"/>
          <p:cNvSpPr txBox="1"/>
          <p:nvPr/>
        </p:nvSpPr>
        <p:spPr>
          <a:xfrm>
            <a:off x="11585615" y="2191493"/>
            <a:ext cx="317944" cy="523220"/>
          </a:xfrm>
          <a:prstGeom prst="rect">
            <a:avLst/>
          </a:prstGeom>
          <a:noFill/>
        </p:spPr>
        <p:txBody>
          <a:bodyPr wrap="square" rtlCol="0">
            <a:spAutoFit/>
          </a:bodyPr>
          <a:lstStyle/>
          <a:p>
            <a:r>
              <a:rPr lang="en-US" sz="2800" dirty="0"/>
              <a:t>9</a:t>
            </a:r>
          </a:p>
        </p:txBody>
      </p:sp>
      <p:sp>
        <p:nvSpPr>
          <p:cNvPr id="30" name="TextBox 29"/>
          <p:cNvSpPr txBox="1"/>
          <p:nvPr/>
        </p:nvSpPr>
        <p:spPr>
          <a:xfrm>
            <a:off x="9476612" y="1945007"/>
            <a:ext cx="619638" cy="523220"/>
          </a:xfrm>
          <a:prstGeom prst="rect">
            <a:avLst/>
          </a:prstGeom>
          <a:noFill/>
        </p:spPr>
        <p:txBody>
          <a:bodyPr wrap="square" rtlCol="0">
            <a:spAutoFit/>
          </a:bodyPr>
          <a:lstStyle/>
          <a:p>
            <a:r>
              <a:rPr lang="en-US" sz="2800" dirty="0"/>
              <a:t>10</a:t>
            </a:r>
          </a:p>
        </p:txBody>
      </p:sp>
      <p:sp>
        <p:nvSpPr>
          <p:cNvPr id="31" name="TextBox 30"/>
          <p:cNvSpPr txBox="1"/>
          <p:nvPr/>
        </p:nvSpPr>
        <p:spPr>
          <a:xfrm>
            <a:off x="9595471" y="2543695"/>
            <a:ext cx="317944" cy="523220"/>
          </a:xfrm>
          <a:prstGeom prst="rect">
            <a:avLst/>
          </a:prstGeom>
          <a:noFill/>
        </p:spPr>
        <p:txBody>
          <a:bodyPr wrap="square" rtlCol="0">
            <a:spAutoFit/>
          </a:bodyPr>
          <a:lstStyle/>
          <a:p>
            <a:r>
              <a:rPr lang="en-US" sz="2800" dirty="0"/>
              <a:t>7</a:t>
            </a:r>
          </a:p>
        </p:txBody>
      </p:sp>
      <p:sp>
        <p:nvSpPr>
          <p:cNvPr id="33" name="TextBox 32"/>
          <p:cNvSpPr txBox="1"/>
          <p:nvPr/>
        </p:nvSpPr>
        <p:spPr>
          <a:xfrm>
            <a:off x="179039" y="1528614"/>
            <a:ext cx="7534656" cy="2605842"/>
          </a:xfrm>
          <a:prstGeom prst="rect">
            <a:avLst/>
          </a:prstGeom>
          <a:noFill/>
        </p:spPr>
        <p:txBody>
          <a:bodyPr wrap="square" rtlCol="0">
            <a:spAutoFit/>
          </a:bodyPr>
          <a:lstStyle/>
          <a:p>
            <a:pPr>
              <a:spcBef>
                <a:spcPts val="200"/>
              </a:spcBef>
            </a:pPr>
            <a:r>
              <a:rPr lang="en-US" sz="1600" dirty="0" err="1">
                <a:latin typeface="Courier New" panose="02070309020205020404" pitchFamily="49" charset="0"/>
                <a:cs typeface="Courier New" panose="02070309020205020404" pitchFamily="49" charset="0"/>
              </a:rPr>
              <a:t>KruskalMST</a:t>
            </a:r>
            <a:r>
              <a:rPr lang="en-US" sz="1600" dirty="0">
                <a:latin typeface="Courier New" panose="02070309020205020404" pitchFamily="49" charset="0"/>
                <a:cs typeface="Courier New" panose="02070309020205020404" pitchFamily="49" charset="0"/>
              </a:rPr>
              <a:t>(Graph G) </a:t>
            </a:r>
          </a:p>
          <a:p>
            <a:pPr>
              <a:spcBef>
                <a:spcPts val="200"/>
              </a:spcBef>
            </a:pPr>
            <a:r>
              <a:rPr lang="en-US" sz="1600" dirty="0">
                <a:latin typeface="Courier New" panose="02070309020205020404" pitchFamily="49" charset="0"/>
                <a:cs typeface="Courier New" panose="02070309020205020404" pitchFamily="49" charset="0"/>
              </a:rPr>
              <a:t>   initialize each vertex to be its own component</a:t>
            </a:r>
            <a:endParaRPr lang="en-US" sz="1600" b="0" dirty="0">
              <a:latin typeface="Courier New" panose="02070309020205020404" pitchFamily="49" charset="0"/>
              <a:cs typeface="Courier New" panose="02070309020205020404" pitchFamily="49" charset="0"/>
            </a:endParaRPr>
          </a:p>
          <a:p>
            <a:pPr>
              <a:spcBef>
                <a:spcPts val="200"/>
              </a:spcBef>
            </a:pPr>
            <a:r>
              <a:rPr lang="en-US" sz="1600" dirty="0">
                <a:latin typeface="Courier New" panose="02070309020205020404" pitchFamily="49" charset="0"/>
                <a:cs typeface="Courier New" panose="02070309020205020404" pitchFamily="49" charset="0"/>
              </a:rPr>
              <a:t>	sort the edges by weight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foreach</a:t>
            </a:r>
            <a:r>
              <a:rPr lang="en-US" sz="1600" dirty="0">
                <a:latin typeface="Courier New" panose="02070309020205020404" pitchFamily="49" charset="0"/>
                <a:cs typeface="Courier New" panose="02070309020205020404" pitchFamily="49" charset="0"/>
              </a:rPr>
              <a:t>(edge (u, v) in sorted order){</a:t>
            </a:r>
          </a:p>
          <a:p>
            <a:pPr>
              <a:spcBef>
                <a:spcPts val="200"/>
              </a:spcBef>
            </a:pPr>
            <a:r>
              <a:rPr lang="en-US" sz="1600" dirty="0">
                <a:latin typeface="Courier New" panose="02070309020205020404" pitchFamily="49" charset="0"/>
                <a:cs typeface="Courier New" panose="02070309020205020404" pitchFamily="49" charset="0"/>
              </a:rPr>
              <a:t>		if(u and v are in different components){</a:t>
            </a:r>
          </a:p>
          <a:p>
            <a:pPr>
              <a:spcBef>
                <a:spcPts val="200"/>
              </a:spcBef>
            </a:pPr>
            <a:r>
              <a:rPr lang="en-US" sz="1600" dirty="0">
                <a:latin typeface="Courier New" panose="02070309020205020404" pitchFamily="49" charset="0"/>
                <a:cs typeface="Courier New" panose="02070309020205020404" pitchFamily="49" charset="0"/>
              </a:rPr>
              <a:t>			add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to the MST</a:t>
            </a:r>
          </a:p>
          <a:p>
            <a:pPr>
              <a:spcBef>
                <a:spcPts val="200"/>
              </a:spcBef>
            </a:pPr>
            <a:r>
              <a:rPr lang="en-US" sz="16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a:t>
            </a:r>
            <a:endParaRPr lang="en-US" sz="1600" dirty="0"/>
          </a:p>
        </p:txBody>
      </p:sp>
      <p:graphicFrame>
        <p:nvGraphicFramePr>
          <p:cNvPr id="44" name="Table 43"/>
          <p:cNvGraphicFramePr>
            <a:graphicFrameLocks noGrp="1"/>
          </p:cNvGraphicFramePr>
          <p:nvPr/>
        </p:nvGraphicFramePr>
        <p:xfrm>
          <a:off x="1519295" y="4036208"/>
          <a:ext cx="4778313" cy="2560320"/>
        </p:xfrm>
        <a:graphic>
          <a:graphicData uri="http://schemas.openxmlformats.org/drawingml/2006/table">
            <a:tbl>
              <a:tblPr firstRow="1" bandRow="1">
                <a:tableStyleId>{5C22544A-7EE6-4342-B048-85BDC9FD1C3A}</a:tableStyleId>
              </a:tblPr>
              <a:tblGrid>
                <a:gridCol w="1592771">
                  <a:extLst>
                    <a:ext uri="{9D8B030D-6E8A-4147-A177-3AD203B41FA5}">
                      <a16:colId xmlns:a16="http://schemas.microsoft.com/office/drawing/2014/main" val="20000"/>
                    </a:ext>
                  </a:extLst>
                </a:gridCol>
                <a:gridCol w="1176269">
                  <a:extLst>
                    <a:ext uri="{9D8B030D-6E8A-4147-A177-3AD203B41FA5}">
                      <a16:colId xmlns:a16="http://schemas.microsoft.com/office/drawing/2014/main" val="20001"/>
                    </a:ext>
                  </a:extLst>
                </a:gridCol>
                <a:gridCol w="2009273">
                  <a:extLst>
                    <a:ext uri="{9D8B030D-6E8A-4147-A177-3AD203B41FA5}">
                      <a16:colId xmlns:a16="http://schemas.microsoft.com/office/drawing/2014/main" val="20002"/>
                    </a:ext>
                  </a:extLst>
                </a:gridCol>
              </a:tblGrid>
              <a:tr h="0">
                <a:tc>
                  <a:txBody>
                    <a:bodyPr/>
                    <a:lstStyle/>
                    <a:p>
                      <a:r>
                        <a:rPr lang="en-US" sz="2200" dirty="0"/>
                        <a:t>Edge</a:t>
                      </a:r>
                    </a:p>
                  </a:txBody>
                  <a:tcPr/>
                </a:tc>
                <a:tc>
                  <a:txBody>
                    <a:bodyPr/>
                    <a:lstStyle/>
                    <a:p>
                      <a:r>
                        <a:rPr lang="en-US" sz="2200" dirty="0"/>
                        <a:t>Include?</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(A,C)</a:t>
                      </a:r>
                    </a:p>
                  </a:txBody>
                  <a:tcPr/>
                </a:tc>
                <a:tc>
                  <a:txBody>
                    <a:bodyPr/>
                    <a:lstStyle/>
                    <a:p>
                      <a:r>
                        <a:rPr lang="en-US" sz="2200" dirty="0"/>
                        <a:t>Yes</a:t>
                      </a:r>
                    </a:p>
                  </a:txBody>
                  <a:tcPr/>
                </a:tc>
                <a:tc>
                  <a:txBody>
                    <a:bodyPr/>
                    <a:lstStyle/>
                    <a:p>
                      <a:endParaRPr lang="en-US" sz="2200"/>
                    </a:p>
                  </a:txBody>
                  <a:tcPr/>
                </a:tc>
                <a:extLst>
                  <a:ext uri="{0D108BD9-81ED-4DB2-BD59-A6C34878D82A}">
                    <a16:rowId xmlns:a16="http://schemas.microsoft.com/office/drawing/2014/main" val="10001"/>
                  </a:ext>
                </a:extLst>
              </a:tr>
              <a:tr h="370840">
                <a:tc>
                  <a:txBody>
                    <a:bodyPr/>
                    <a:lstStyle/>
                    <a:p>
                      <a:r>
                        <a:rPr lang="en-US" sz="2200" dirty="0"/>
                        <a:t>(C,E)</a:t>
                      </a:r>
                    </a:p>
                  </a:txBody>
                  <a:tcPr/>
                </a:tc>
                <a:tc>
                  <a:txBody>
                    <a:bodyPr/>
                    <a:lstStyle/>
                    <a:p>
                      <a:r>
                        <a:rPr lang="en-US" sz="2200" dirty="0"/>
                        <a:t>Yes</a:t>
                      </a:r>
                    </a:p>
                  </a:txBody>
                  <a:tcPr/>
                </a:tc>
                <a:tc>
                  <a:txBody>
                    <a:bodyPr/>
                    <a:lstStyle/>
                    <a:p>
                      <a:endParaRPr lang="en-US" sz="2200"/>
                    </a:p>
                  </a:txBody>
                  <a:tcPr/>
                </a:tc>
                <a:extLst>
                  <a:ext uri="{0D108BD9-81ED-4DB2-BD59-A6C34878D82A}">
                    <a16:rowId xmlns:a16="http://schemas.microsoft.com/office/drawing/2014/main" val="10002"/>
                  </a:ext>
                </a:extLst>
              </a:tr>
              <a:tr h="370840">
                <a:tc>
                  <a:txBody>
                    <a:bodyPr/>
                    <a:lstStyle/>
                    <a:p>
                      <a:r>
                        <a:rPr lang="en-US" sz="2200" dirty="0"/>
                        <a:t>(A,B)</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3"/>
                  </a:ext>
                </a:extLst>
              </a:tr>
              <a:tr h="370840">
                <a:tc>
                  <a:txBody>
                    <a:bodyPr/>
                    <a:lstStyle/>
                    <a:p>
                      <a:r>
                        <a:rPr lang="en-US" sz="2200" dirty="0"/>
                        <a:t>(A,D)</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4"/>
                  </a:ext>
                </a:extLst>
              </a:tr>
              <a:tr h="370840">
                <a:tc>
                  <a:txBody>
                    <a:bodyPr/>
                    <a:lstStyle/>
                    <a:p>
                      <a:r>
                        <a:rPr lang="en-US" sz="2200" dirty="0"/>
                        <a:t>(C,D)</a:t>
                      </a:r>
                    </a:p>
                  </a:txBody>
                  <a:tcPr/>
                </a:tc>
                <a:tc>
                  <a:txBody>
                    <a:bodyPr/>
                    <a:lstStyle/>
                    <a:p>
                      <a:r>
                        <a:rPr lang="en-US" sz="2200" dirty="0"/>
                        <a:t>No</a:t>
                      </a:r>
                    </a:p>
                  </a:txBody>
                  <a:tcPr/>
                </a:tc>
                <a:tc>
                  <a:txBody>
                    <a:bodyPr/>
                    <a:lstStyle/>
                    <a:p>
                      <a:r>
                        <a:rPr lang="en-US" sz="2200" dirty="0"/>
                        <a:t>Cycle A,C,D,A</a:t>
                      </a:r>
                    </a:p>
                  </a:txBody>
                  <a:tcPr/>
                </a:tc>
                <a:extLst>
                  <a:ext uri="{0D108BD9-81ED-4DB2-BD59-A6C34878D82A}">
                    <a16:rowId xmlns:a16="http://schemas.microsoft.com/office/drawing/2014/main" val="10005"/>
                  </a:ext>
                </a:extLst>
              </a:tr>
            </a:tbl>
          </a:graphicData>
        </a:graphic>
      </p:graphicFrame>
      <p:graphicFrame>
        <p:nvGraphicFramePr>
          <p:cNvPr id="45" name="Table 44"/>
          <p:cNvGraphicFramePr>
            <a:graphicFrameLocks noGrp="1"/>
          </p:cNvGraphicFramePr>
          <p:nvPr/>
        </p:nvGraphicFramePr>
        <p:xfrm>
          <a:off x="6600482" y="4013225"/>
          <a:ext cx="4778313" cy="2560320"/>
        </p:xfrm>
        <a:graphic>
          <a:graphicData uri="http://schemas.openxmlformats.org/drawingml/2006/table">
            <a:tbl>
              <a:tblPr firstRow="1" bandRow="1">
                <a:tableStyleId>{5C22544A-7EE6-4342-B048-85BDC9FD1C3A}</a:tableStyleId>
              </a:tblPr>
              <a:tblGrid>
                <a:gridCol w="1725371">
                  <a:extLst>
                    <a:ext uri="{9D8B030D-6E8A-4147-A177-3AD203B41FA5}">
                      <a16:colId xmlns:a16="http://schemas.microsoft.com/office/drawing/2014/main" val="20000"/>
                    </a:ext>
                  </a:extLst>
                </a:gridCol>
                <a:gridCol w="791998">
                  <a:extLst>
                    <a:ext uri="{9D8B030D-6E8A-4147-A177-3AD203B41FA5}">
                      <a16:colId xmlns:a16="http://schemas.microsoft.com/office/drawing/2014/main" val="20001"/>
                    </a:ext>
                  </a:extLst>
                </a:gridCol>
                <a:gridCol w="2260944">
                  <a:extLst>
                    <a:ext uri="{9D8B030D-6E8A-4147-A177-3AD203B41FA5}">
                      <a16:colId xmlns:a16="http://schemas.microsoft.com/office/drawing/2014/main" val="20002"/>
                    </a:ext>
                  </a:extLst>
                </a:gridCol>
              </a:tblGrid>
              <a:tr h="0">
                <a:tc>
                  <a:txBody>
                    <a:bodyPr/>
                    <a:lstStyle/>
                    <a:p>
                      <a:r>
                        <a:rPr lang="en-US" sz="2200" dirty="0"/>
                        <a:t>Edge (cont.)</a:t>
                      </a:r>
                    </a:p>
                  </a:txBody>
                  <a:tcPr/>
                </a:tc>
                <a:tc>
                  <a:txBody>
                    <a:bodyPr/>
                    <a:lstStyle/>
                    <a:p>
                      <a:r>
                        <a:rPr lang="en-US" sz="2200" dirty="0" err="1"/>
                        <a:t>Inc</a:t>
                      </a:r>
                      <a:r>
                        <a:rPr lang="en-US" sz="2200" dirty="0"/>
                        <a:t>?</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(B,F)</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1"/>
                  </a:ext>
                </a:extLst>
              </a:tr>
              <a:tr h="370840">
                <a:tc>
                  <a:txBody>
                    <a:bodyPr/>
                    <a:lstStyle/>
                    <a:p>
                      <a:r>
                        <a:rPr lang="en-US" sz="2200" dirty="0"/>
                        <a:t>(D,E)</a:t>
                      </a:r>
                    </a:p>
                  </a:txBody>
                  <a:tcPr/>
                </a:tc>
                <a:tc>
                  <a:txBody>
                    <a:bodyPr/>
                    <a:lstStyle/>
                    <a:p>
                      <a:r>
                        <a:rPr lang="en-US" sz="2200" dirty="0"/>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Cycle A,C,E,D,A</a:t>
                      </a:r>
                    </a:p>
                  </a:txBody>
                  <a:tcPr/>
                </a:tc>
                <a:extLst>
                  <a:ext uri="{0D108BD9-81ED-4DB2-BD59-A6C34878D82A}">
                    <a16:rowId xmlns:a16="http://schemas.microsoft.com/office/drawing/2014/main" val="10002"/>
                  </a:ext>
                </a:extLst>
              </a:tr>
              <a:tr h="370840">
                <a:tc>
                  <a:txBody>
                    <a:bodyPr/>
                    <a:lstStyle/>
                    <a:p>
                      <a:r>
                        <a:rPr lang="en-US" sz="2200" dirty="0"/>
                        <a:t>(D,F)</a:t>
                      </a:r>
                    </a:p>
                  </a:txBody>
                  <a:tcPr/>
                </a:tc>
                <a:tc>
                  <a:txBody>
                    <a:bodyPr/>
                    <a:lstStyle/>
                    <a:p>
                      <a:r>
                        <a:rPr lang="en-US" sz="2200" dirty="0"/>
                        <a:t>No</a:t>
                      </a:r>
                    </a:p>
                  </a:txBody>
                  <a:tcPr/>
                </a:tc>
                <a:tc>
                  <a:txBody>
                    <a:bodyPr/>
                    <a:lstStyle/>
                    <a:p>
                      <a:r>
                        <a:rPr lang="en-US" sz="2200" dirty="0"/>
                        <a:t>Cycle A,D,F,B,A</a:t>
                      </a:r>
                    </a:p>
                  </a:txBody>
                  <a:tcPr/>
                </a:tc>
                <a:extLst>
                  <a:ext uri="{0D108BD9-81ED-4DB2-BD59-A6C34878D82A}">
                    <a16:rowId xmlns:a16="http://schemas.microsoft.com/office/drawing/2014/main" val="10003"/>
                  </a:ext>
                </a:extLst>
              </a:tr>
              <a:tr h="370840">
                <a:tc>
                  <a:txBody>
                    <a:bodyPr/>
                    <a:lstStyle/>
                    <a:p>
                      <a:r>
                        <a:rPr lang="en-US" sz="2200" dirty="0"/>
                        <a:t>(E,F)</a:t>
                      </a:r>
                    </a:p>
                  </a:txBody>
                  <a:tcPr/>
                </a:tc>
                <a:tc>
                  <a:txBody>
                    <a:bodyPr/>
                    <a:lstStyle/>
                    <a:p>
                      <a:r>
                        <a:rPr lang="en-US" sz="2200" dirty="0"/>
                        <a:t>No</a:t>
                      </a:r>
                    </a:p>
                  </a:txBody>
                  <a:tcPr/>
                </a:tc>
                <a:tc>
                  <a:txBody>
                    <a:bodyPr/>
                    <a:lstStyle/>
                    <a:p>
                      <a:r>
                        <a:rPr lang="en-US" sz="2200" dirty="0"/>
                        <a:t>Cycle A,C,E,F,D,A</a:t>
                      </a:r>
                    </a:p>
                  </a:txBody>
                  <a:tcPr/>
                </a:tc>
                <a:extLst>
                  <a:ext uri="{0D108BD9-81ED-4DB2-BD59-A6C34878D82A}">
                    <a16:rowId xmlns:a16="http://schemas.microsoft.com/office/drawing/2014/main" val="10004"/>
                  </a:ext>
                </a:extLst>
              </a:tr>
              <a:tr h="370840">
                <a:tc>
                  <a:txBody>
                    <a:bodyPr/>
                    <a:lstStyle/>
                    <a:p>
                      <a:r>
                        <a:rPr lang="en-US" sz="2200" dirty="0"/>
                        <a:t>(C,F)</a:t>
                      </a:r>
                    </a:p>
                  </a:txBody>
                  <a:tcPr/>
                </a:tc>
                <a:tc>
                  <a:txBody>
                    <a:bodyPr/>
                    <a:lstStyle/>
                    <a:p>
                      <a:r>
                        <a:rPr lang="en-US" sz="2200" dirty="0"/>
                        <a:t>No</a:t>
                      </a:r>
                    </a:p>
                  </a:txBody>
                  <a:tcPr/>
                </a:tc>
                <a:tc>
                  <a:txBody>
                    <a:bodyPr/>
                    <a:lstStyle/>
                    <a:p>
                      <a:r>
                        <a:rPr lang="en-US" sz="2200" dirty="0"/>
                        <a:t>Cycle C,A,B,F,C</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9158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0"/>
                                  </p:stCondLst>
                                  <p:childTnLst>
                                    <p:animClr clrSpc="rgb" dir="cw">
                                      <p:cBhvr>
                                        <p:cTn id="6" dur="2000" fill="hold"/>
                                        <p:tgtEl>
                                          <p:spTgt spid="15"/>
                                        </p:tgtEl>
                                        <p:attrNameLst>
                                          <p:attrName>stroke.color</p:attrName>
                                        </p:attrNameLst>
                                      </p:cBhvr>
                                      <p:to>
                                        <a:srgbClr val="00B050"/>
                                      </p:to>
                                    </p:animClr>
                                    <p:set>
                                      <p:cBhvr>
                                        <p:cTn id="7" dur="2000" fill="hold"/>
                                        <p:tgtEl>
                                          <p:spTgt spid="15"/>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2000" fill="hold"/>
                                        <p:tgtEl>
                                          <p:spTgt spid="16"/>
                                        </p:tgtEl>
                                        <p:attrNameLst>
                                          <p:attrName>stroke.color</p:attrName>
                                        </p:attrNameLst>
                                      </p:cBhvr>
                                      <p:to>
                                        <a:srgbClr val="00B050"/>
                                      </p:to>
                                    </p:animClr>
                                    <p:set>
                                      <p:cBhvr>
                                        <p:cTn id="10" dur="2000" fill="hold"/>
                                        <p:tgtEl>
                                          <p:spTgt spid="16"/>
                                        </p:tgtEl>
                                        <p:attrNameLst>
                                          <p:attrName>stroke.on</p:attrName>
                                        </p:attrNameLst>
                                      </p:cBhvr>
                                      <p:to>
                                        <p:strVal val="true"/>
                                      </p:to>
                                    </p:set>
                                  </p:childTnLst>
                                </p:cTn>
                              </p:par>
                              <p:par>
                                <p:cTn id="11" presetID="7" presetClass="emph" presetSubtype="2" fill="hold" nodeType="withEffect">
                                  <p:stCondLst>
                                    <p:cond delay="0"/>
                                  </p:stCondLst>
                                  <p:childTnLst>
                                    <p:animClr clrSpc="rgb" dir="cw">
                                      <p:cBhvr>
                                        <p:cTn id="12" dur="2000" fill="hold"/>
                                        <p:tgtEl>
                                          <p:spTgt spid="12"/>
                                        </p:tgtEl>
                                        <p:attrNameLst>
                                          <p:attrName>stroke.color</p:attrName>
                                        </p:attrNameLst>
                                      </p:cBhvr>
                                      <p:to>
                                        <a:srgbClr val="00B050"/>
                                      </p:to>
                                    </p:animClr>
                                    <p:set>
                                      <p:cBhvr>
                                        <p:cTn id="13" dur="2000" fill="hold"/>
                                        <p:tgtEl>
                                          <p:spTgt spid="12"/>
                                        </p:tgtEl>
                                        <p:attrNameLst>
                                          <p:attrName>stroke.on</p:attrName>
                                        </p:attrNameLst>
                                      </p:cBhvr>
                                      <p:to>
                                        <p:strVal val="true"/>
                                      </p:to>
                                    </p:set>
                                  </p:childTnLst>
                                </p:cTn>
                              </p:par>
                              <p:par>
                                <p:cTn id="14" presetID="7" presetClass="emph" presetSubtype="2" fill="hold" nodeType="withEffect">
                                  <p:stCondLst>
                                    <p:cond delay="0"/>
                                  </p:stCondLst>
                                  <p:childTnLst>
                                    <p:animClr clrSpc="rgb" dir="cw">
                                      <p:cBhvr>
                                        <p:cTn id="15" dur="2000" fill="hold"/>
                                        <p:tgtEl>
                                          <p:spTgt spid="13"/>
                                        </p:tgtEl>
                                        <p:attrNameLst>
                                          <p:attrName>stroke.color</p:attrName>
                                        </p:attrNameLst>
                                      </p:cBhvr>
                                      <p:to>
                                        <a:srgbClr val="00B050"/>
                                      </p:to>
                                    </p:animClr>
                                    <p:set>
                                      <p:cBhvr>
                                        <p:cTn id="16" dur="2000" fill="hold"/>
                                        <p:tgtEl>
                                          <p:spTgt spid="13"/>
                                        </p:tgtEl>
                                        <p:attrNameLst>
                                          <p:attrName>stroke.on</p:attrName>
                                        </p:attrNameLst>
                                      </p:cBhvr>
                                      <p:to>
                                        <p:strVal val="true"/>
                                      </p:to>
                                    </p:set>
                                  </p:childTnLst>
                                </p:cTn>
                              </p:par>
                              <p:par>
                                <p:cTn id="17" presetID="7" presetClass="emph" presetSubtype="2" fill="hold" nodeType="withEffect">
                                  <p:stCondLst>
                                    <p:cond delay="0"/>
                                  </p:stCondLst>
                                  <p:childTnLst>
                                    <p:animClr clrSpc="rgb" dir="cw">
                                      <p:cBhvr>
                                        <p:cTn id="18" dur="2000" fill="hold"/>
                                        <p:tgtEl>
                                          <p:spTgt spid="14"/>
                                        </p:tgtEl>
                                        <p:attrNameLst>
                                          <p:attrName>stroke.color</p:attrName>
                                        </p:attrNameLst>
                                      </p:cBhvr>
                                      <p:to>
                                        <a:srgbClr val="FF0000"/>
                                      </p:to>
                                    </p:animClr>
                                    <p:set>
                                      <p:cBhvr>
                                        <p:cTn id="19" dur="2000" fill="hold"/>
                                        <p:tgtEl>
                                          <p:spTgt spid="14"/>
                                        </p:tgtEl>
                                        <p:attrNameLst>
                                          <p:attrName>stroke.on</p:attrName>
                                        </p:attrNameLst>
                                      </p:cBhvr>
                                      <p:to>
                                        <p:strVal val="true"/>
                                      </p:to>
                                    </p:set>
                                  </p:childTnLst>
                                </p:cTn>
                              </p:par>
                              <p:par>
                                <p:cTn id="20" presetID="7" presetClass="emph" presetSubtype="2" fill="hold" nodeType="withEffect">
                                  <p:stCondLst>
                                    <p:cond delay="0"/>
                                  </p:stCondLst>
                                  <p:childTnLst>
                                    <p:animClr clrSpc="rgb" dir="cw">
                                      <p:cBhvr>
                                        <p:cTn id="21" dur="2000" fill="hold"/>
                                        <p:tgtEl>
                                          <p:spTgt spid="19"/>
                                        </p:tgtEl>
                                        <p:attrNameLst>
                                          <p:attrName>stroke.color</p:attrName>
                                        </p:attrNameLst>
                                      </p:cBhvr>
                                      <p:to>
                                        <a:srgbClr val="00B050"/>
                                      </p:to>
                                    </p:animClr>
                                    <p:set>
                                      <p:cBhvr>
                                        <p:cTn id="22" dur="2000" fill="hold"/>
                                        <p:tgtEl>
                                          <p:spTgt spid="19"/>
                                        </p:tgtEl>
                                        <p:attrNameLst>
                                          <p:attrName>stroke.on</p:attrName>
                                        </p:attrNameLst>
                                      </p:cBhvr>
                                      <p:to>
                                        <p:strVal val="true"/>
                                      </p:to>
                                    </p:set>
                                  </p:childTnLst>
                                </p:cTn>
                              </p:par>
                              <p:par>
                                <p:cTn id="23" presetID="7" presetClass="emph" presetSubtype="2" fill="hold" nodeType="withEffect">
                                  <p:stCondLst>
                                    <p:cond delay="0"/>
                                  </p:stCondLst>
                                  <p:childTnLst>
                                    <p:animClr clrSpc="rgb" dir="cw">
                                      <p:cBhvr>
                                        <p:cTn id="24" dur="2000" fill="hold"/>
                                        <p:tgtEl>
                                          <p:spTgt spid="20"/>
                                        </p:tgtEl>
                                        <p:attrNameLst>
                                          <p:attrName>stroke.color</p:attrName>
                                        </p:attrNameLst>
                                      </p:cBhvr>
                                      <p:to>
                                        <a:srgbClr val="FF0000"/>
                                      </p:to>
                                    </p:animClr>
                                    <p:set>
                                      <p:cBhvr>
                                        <p:cTn id="25" dur="2000" fill="hold"/>
                                        <p:tgtEl>
                                          <p:spTgt spid="20"/>
                                        </p:tgtEl>
                                        <p:attrNameLst>
                                          <p:attrName>stroke.on</p:attrName>
                                        </p:attrNameLst>
                                      </p:cBhvr>
                                      <p:to>
                                        <p:strVal val="true"/>
                                      </p:to>
                                    </p:set>
                                  </p:childTnLst>
                                </p:cTn>
                              </p:par>
                              <p:par>
                                <p:cTn id="26" presetID="7" presetClass="emph" presetSubtype="2" fill="hold" nodeType="withEffect">
                                  <p:stCondLst>
                                    <p:cond delay="0"/>
                                  </p:stCondLst>
                                  <p:childTnLst>
                                    <p:animClr clrSpc="rgb" dir="cw">
                                      <p:cBhvr>
                                        <p:cTn id="27" dur="2000" fill="hold"/>
                                        <p:tgtEl>
                                          <p:spTgt spid="18"/>
                                        </p:tgtEl>
                                        <p:attrNameLst>
                                          <p:attrName>stroke.color</p:attrName>
                                        </p:attrNameLst>
                                      </p:cBhvr>
                                      <p:to>
                                        <a:srgbClr val="FF0000"/>
                                      </p:to>
                                    </p:animClr>
                                    <p:set>
                                      <p:cBhvr>
                                        <p:cTn id="28" dur="2000" fill="hold"/>
                                        <p:tgtEl>
                                          <p:spTgt spid="18"/>
                                        </p:tgtEl>
                                        <p:attrNameLst>
                                          <p:attrName>stroke.on</p:attrName>
                                        </p:attrNameLst>
                                      </p:cBhvr>
                                      <p:to>
                                        <p:strVal val="true"/>
                                      </p:to>
                                    </p:set>
                                  </p:childTnLst>
                                </p:cTn>
                              </p:par>
                              <p:par>
                                <p:cTn id="29" presetID="7" presetClass="emph" presetSubtype="2" fill="hold" nodeType="withEffect">
                                  <p:stCondLst>
                                    <p:cond delay="0"/>
                                  </p:stCondLst>
                                  <p:childTnLst>
                                    <p:animClr clrSpc="rgb" dir="cw">
                                      <p:cBhvr>
                                        <p:cTn id="30" dur="2000" fill="hold"/>
                                        <p:tgtEl>
                                          <p:spTgt spid="17"/>
                                        </p:tgtEl>
                                        <p:attrNameLst>
                                          <p:attrName>stroke.color</p:attrName>
                                        </p:attrNameLst>
                                      </p:cBhvr>
                                      <p:to>
                                        <a:srgbClr val="FF0000"/>
                                      </p:to>
                                    </p:animClr>
                                    <p:set>
                                      <p:cBhvr>
                                        <p:cTn id="31" dur="2000" fill="hold"/>
                                        <p:tgtEl>
                                          <p:spTgt spid="17"/>
                                        </p:tgtEl>
                                        <p:attrNameLst>
                                          <p:attrName>stroke.on</p:attrName>
                                        </p:attrNameLst>
                                      </p:cBhvr>
                                      <p:to>
                                        <p:strVal val="true"/>
                                      </p:to>
                                    </p:set>
                                  </p:childTnLst>
                                </p:cTn>
                              </p:par>
                              <p:par>
                                <p:cTn id="32" presetID="7" presetClass="emph" presetSubtype="2" fill="hold" nodeType="withEffect">
                                  <p:stCondLst>
                                    <p:cond delay="0"/>
                                  </p:stCondLst>
                                  <p:childTnLst>
                                    <p:animClr clrSpc="rgb" dir="cw">
                                      <p:cBhvr>
                                        <p:cTn id="33" dur="2000" fill="hold"/>
                                        <p:tgtEl>
                                          <p:spTgt spid="21"/>
                                        </p:tgtEl>
                                        <p:attrNameLst>
                                          <p:attrName>stroke.color</p:attrName>
                                        </p:attrNameLst>
                                      </p:cBhvr>
                                      <p:to>
                                        <a:srgbClr val="FF0000"/>
                                      </p:to>
                                    </p:animClr>
                                    <p:set>
                                      <p:cBhvr>
                                        <p:cTn id="34" dur="2000" fill="hold"/>
                                        <p:tgtEl>
                                          <p:spTgt spid="2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Prim’s Algorithm</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575239" y="1041023"/>
                <a:ext cx="11187258" cy="5816977"/>
              </a:xfrm>
              <a:prstGeom prst="rect">
                <a:avLst/>
              </a:prstGeom>
              <a:noFill/>
            </p:spPr>
            <p:txBody>
              <a:bodyPr wrap="square" rtlCol="0">
                <a:spAutoFit/>
              </a:bodyPr>
              <a:lstStyle/>
              <a:p>
                <a:pPr>
                  <a:spcBef>
                    <a:spcPts val="200"/>
                  </a:spcBef>
                </a:pPr>
                <a:r>
                  <a:rPr lang="en-US" dirty="0" err="1">
                    <a:latin typeface="Courier New" panose="02070309020205020404" pitchFamily="49" charset="0"/>
                    <a:cs typeface="Courier New" panose="02070309020205020404" pitchFamily="49" charset="0"/>
                  </a:rPr>
                  <a:t>PrimMST</a:t>
                </a:r>
                <a:r>
                  <a:rPr lang="en-US" dirty="0">
                    <a:latin typeface="Courier New" panose="02070309020205020404" pitchFamily="49" charset="0"/>
                    <a:cs typeface="Courier New" panose="02070309020205020404" pitchFamily="49" charset="0"/>
                  </a:rPr>
                  <a:t>(Graph G) </a:t>
                </a:r>
              </a:p>
              <a:p>
                <a:pPr>
                  <a:spcBef>
                    <a:spcPts val="200"/>
                  </a:spcBef>
                </a:pPr>
                <a:r>
                  <a:rPr lang="en-US" dirty="0">
                    <a:latin typeface="Courier New" panose="02070309020205020404" pitchFamily="49" charset="0"/>
                    <a:cs typeface="Courier New" panose="02070309020205020404" pitchFamily="49" charset="0"/>
                  </a:rPr>
                  <a:t>  	initialize </a:t>
                </a:r>
                <a:r>
                  <a:rPr lang="en-US" dirty="0" err="1">
                    <a:latin typeface="Courier New" panose="02070309020205020404" pitchFamily="49" charset="0"/>
                    <a:cs typeface="Courier New" panose="02070309020205020404" pitchFamily="49" charset="0"/>
                  </a:rPr>
                  <a:t>costToAdd</a:t>
                </a:r>
                <a:r>
                  <a:rPr lang="en-US" dirty="0">
                    <a:latin typeface="Courier New" panose="02070309020205020404" pitchFamily="49" charset="0"/>
                    <a:cs typeface="Courier New" panose="02070309020205020404" pitchFamily="49" charset="0"/>
                  </a:rPr>
                  <a:t> to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endParaRPr lang="en-US" b="0"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mark source as </a:t>
                </a:r>
                <a:r>
                  <a:rPr lang="en-US" dirty="0" err="1">
                    <a:latin typeface="Courier New" panose="02070309020205020404" pitchFamily="49" charset="0"/>
                    <a:cs typeface="Courier New" panose="02070309020205020404" pitchFamily="49" charset="0"/>
                  </a:rPr>
                  <a:t>costToAdd</a:t>
                </a:r>
                <a:r>
                  <a:rPr lang="en-US" dirty="0">
                    <a:latin typeface="Courier New" panose="02070309020205020404" pitchFamily="49" charset="0"/>
                    <a:cs typeface="Courier New" panose="02070309020205020404" pitchFamily="49" charset="0"/>
                  </a:rPr>
                  <a:t> 0</a:t>
                </a:r>
              </a:p>
              <a:p>
                <a:pPr>
                  <a:spcBef>
                    <a:spcPts val="200"/>
                  </a:spcBef>
                </a:pPr>
                <a:r>
                  <a:rPr lang="en-US" dirty="0">
                    <a:latin typeface="Courier New" panose="02070309020205020404" pitchFamily="49" charset="0"/>
                    <a:cs typeface="Courier New" panose="02070309020205020404" pitchFamily="49" charset="0"/>
                  </a:rPr>
                  <a:t>	mark all vertices unprocessed, mark source as processed</a:t>
                </a:r>
              </a:p>
              <a:p>
                <a:pPr>
                  <a:spcBef>
                    <a:spcPts val="200"/>
                  </a:spcBef>
                </a:pPr>
                <a:r>
                  <a:rPr lang="en-US" dirty="0">
                    <a:latin typeface="Courier New" panose="02070309020205020404" pitchFamily="49" charset="0"/>
                    <a:cs typeface="Courier New" panose="02070309020205020404" pitchFamily="49" charset="0"/>
                  </a:rPr>
                  <a:t>	foreach(edge (source, v) ) {</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v.costToAdd</a:t>
                </a:r>
                <a:r>
                  <a:rPr lang="en-US" dirty="0">
                    <a:latin typeface="Courier New" panose="02070309020205020404" pitchFamily="49" charset="0"/>
                    <a:cs typeface="Courier New" panose="02070309020205020404" pitchFamily="49" charset="0"/>
                  </a:rPr>
                  <a:t> = weight(</a:t>
                </a:r>
                <a:r>
                  <a:rPr lang="en-US" dirty="0" err="1">
                    <a:latin typeface="Courier New" panose="02070309020205020404" pitchFamily="49" charset="0"/>
                    <a:cs typeface="Courier New" panose="02070309020205020404" pitchFamily="49" charset="0"/>
                  </a:rPr>
                  <a:t>source,v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v.bestEdge</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source,v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while(there are unprocessed vertices){</a:t>
                </a:r>
              </a:p>
              <a:p>
                <a:pPr>
                  <a:spcBef>
                    <a:spcPts val="200"/>
                  </a:spcBef>
                </a:pPr>
                <a:r>
                  <a:rPr lang="en-US" dirty="0">
                    <a:latin typeface="Courier New" panose="02070309020205020404" pitchFamily="49" charset="0"/>
                    <a:cs typeface="Courier New" panose="02070309020205020404" pitchFamily="49" charset="0"/>
                  </a:rPr>
                  <a:t>   		let u be the cheapest to add unprocessed vertex</a:t>
                </a:r>
              </a:p>
              <a:p>
                <a:pPr>
                  <a:spcBef>
                    <a:spcPts val="200"/>
                  </a:spcBef>
                </a:pPr>
                <a:r>
                  <a:rPr lang="en-US" dirty="0">
                    <a:latin typeface="Courier New" panose="02070309020205020404" pitchFamily="49" charset="0"/>
                    <a:cs typeface="Courier New" panose="02070309020205020404" pitchFamily="49" charset="0"/>
                  </a:rPr>
                  <a:t>		add </a:t>
                </a:r>
                <a:r>
                  <a:rPr lang="en-US" dirty="0" err="1">
                    <a:latin typeface="Courier New" panose="02070309020205020404" pitchFamily="49" charset="0"/>
                    <a:cs typeface="Courier New" panose="02070309020205020404" pitchFamily="49" charset="0"/>
                  </a:rPr>
                  <a:t>u.bestEdge</a:t>
                </a:r>
                <a:r>
                  <a:rPr lang="en-US" dirty="0">
                    <a:latin typeface="Courier New" panose="02070309020205020404" pitchFamily="49" charset="0"/>
                    <a:cs typeface="Courier New" panose="02070309020205020404" pitchFamily="49" charset="0"/>
                  </a:rPr>
                  <a:t> to spanning tree</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leaving u){</a:t>
                </a:r>
              </a:p>
              <a:p>
                <a:pPr>
                  <a:spcBef>
                    <a:spcPts val="200"/>
                  </a:spcBef>
                </a:pPr>
                <a:r>
                  <a:rPr lang="en-US" dirty="0">
                    <a:latin typeface="Courier New" panose="02070309020205020404" pitchFamily="49" charset="0"/>
                    <a:cs typeface="Courier New" panose="02070309020205020404" pitchFamily="49" charset="0"/>
                  </a:rPr>
                  <a:t>		 	if(weight(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v.costToAdd</a:t>
                </a:r>
                <a:r>
                  <a:rPr lang="en-US" dirty="0">
                    <a:latin typeface="Courier New" panose="02070309020205020404" pitchFamily="49" charset="0"/>
                    <a:cs typeface="Courier New" panose="02070309020205020404" pitchFamily="49" charset="0"/>
                  </a:rPr>
                  <a:t> AND v not processed){</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v.costToAdd</a:t>
                </a:r>
                <a:r>
                  <a:rPr lang="en-US" dirty="0">
                    <a:latin typeface="Courier New" panose="02070309020205020404" pitchFamily="49" charset="0"/>
                    <a:cs typeface="Courier New" panose="02070309020205020404" pitchFamily="49" charset="0"/>
                  </a:rPr>
                  <a:t> = weight(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v.bestEdge</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mark u as processed</a:t>
                </a:r>
              </a:p>
              <a:p>
                <a:pPr>
                  <a:spcBef>
                    <a:spcPts val="200"/>
                  </a:spcBef>
                </a:pPr>
                <a:r>
                  <a:rPr lang="en-US" dirty="0">
                    <a:latin typeface="Courier New" panose="02070309020205020404" pitchFamily="49" charset="0"/>
                    <a:cs typeface="Courier New" panose="02070309020205020404" pitchFamily="49" charset="0"/>
                  </a:rPr>
                  <a:t>	}</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575239" y="1041023"/>
                <a:ext cx="11187258" cy="5816977"/>
              </a:xfrm>
              <a:prstGeom prst="rect">
                <a:avLst/>
              </a:prstGeom>
              <a:blipFill>
                <a:blip r:embed="rId2"/>
                <a:stretch>
                  <a:fillRect l="-436" t="-629" b="-839"/>
                </a:stretch>
              </a:blipFill>
            </p:spPr>
            <p:txBody>
              <a:bodyPr/>
              <a:lstStyle/>
              <a:p>
                <a:r>
                  <a:rPr lang="en-US">
                    <a:noFill/>
                  </a:rPr>
                  <a:t> </a:t>
                </a:r>
              </a:p>
            </p:txBody>
          </p:sp>
        </mc:Fallback>
      </mc:AlternateContent>
    </p:spTree>
    <p:extLst>
      <p:ext uri="{BB962C8B-B14F-4D97-AF65-F5344CB8AC3E}">
        <p14:creationId xmlns:p14="http://schemas.microsoft.com/office/powerpoint/2010/main" val="1392283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graphicFrame>
        <p:nvGraphicFramePr>
          <p:cNvPr id="34" name="Table 33"/>
          <p:cNvGraphicFramePr>
            <a:graphicFrameLocks noGrp="1"/>
          </p:cNvGraphicFramePr>
          <p:nvPr>
            <p:extLst/>
          </p:nvPr>
        </p:nvGraphicFramePr>
        <p:xfrm>
          <a:off x="6789883" y="3074892"/>
          <a:ext cx="5300743" cy="3444240"/>
        </p:xfrm>
        <a:graphic>
          <a:graphicData uri="http://schemas.openxmlformats.org/drawingml/2006/table">
            <a:tbl>
              <a:tblPr firstRow="1" bandRow="1">
                <a:tableStyleId>{5C22544A-7EE6-4342-B048-85BDC9FD1C3A}</a:tableStyleId>
              </a:tblPr>
              <a:tblGrid>
                <a:gridCol w="978252">
                  <a:extLst>
                    <a:ext uri="{9D8B030D-6E8A-4147-A177-3AD203B41FA5}">
                      <a16:colId xmlns:a16="http://schemas.microsoft.com/office/drawing/2014/main" val="20000"/>
                    </a:ext>
                  </a:extLst>
                </a:gridCol>
                <a:gridCol w="1526867">
                  <a:extLst>
                    <a:ext uri="{9D8B030D-6E8A-4147-A177-3AD203B41FA5}">
                      <a16:colId xmlns:a16="http://schemas.microsoft.com/office/drawing/2014/main" val="20001"/>
                    </a:ext>
                  </a:extLst>
                </a:gridCol>
                <a:gridCol w="1409350">
                  <a:extLst>
                    <a:ext uri="{9D8B030D-6E8A-4147-A177-3AD203B41FA5}">
                      <a16:colId xmlns:a16="http://schemas.microsoft.com/office/drawing/2014/main" val="20002"/>
                    </a:ext>
                  </a:extLst>
                </a:gridCol>
                <a:gridCol w="1386274">
                  <a:extLst>
                    <a:ext uri="{9D8B030D-6E8A-4147-A177-3AD203B41FA5}">
                      <a16:colId xmlns:a16="http://schemas.microsoft.com/office/drawing/2014/main" val="20003"/>
                    </a:ext>
                  </a:extLst>
                </a:gridCol>
              </a:tblGrid>
              <a:tr h="370840">
                <a:tc>
                  <a:txBody>
                    <a:bodyPr/>
                    <a:lstStyle/>
                    <a:p>
                      <a:r>
                        <a:rPr lang="en-US" sz="2200" dirty="0">
                          <a:solidFill>
                            <a:schemeClr val="bg1"/>
                          </a:solidFill>
                        </a:rPr>
                        <a:t>Vertex</a:t>
                      </a:r>
                    </a:p>
                  </a:txBody>
                  <a:tcPr>
                    <a:solidFill>
                      <a:schemeClr val="accent1"/>
                    </a:solidFill>
                  </a:tcPr>
                </a:tc>
                <a:tc>
                  <a:txBody>
                    <a:bodyPr/>
                    <a:lstStyle/>
                    <a:p>
                      <a:r>
                        <a:rPr lang="en-US" sz="2400" dirty="0" err="1"/>
                        <a:t>costToAdd</a:t>
                      </a:r>
                      <a:endParaRPr lang="en-US" sz="2400" dirty="0"/>
                    </a:p>
                  </a:txBody>
                  <a:tcPr/>
                </a:tc>
                <a:tc>
                  <a:txBody>
                    <a:bodyPr/>
                    <a:lstStyle/>
                    <a:p>
                      <a:r>
                        <a:rPr lang="en-US" sz="2400" dirty="0"/>
                        <a:t>Best Edge</a:t>
                      </a:r>
                    </a:p>
                  </a:txBody>
                  <a:tcPr/>
                </a:tc>
                <a:tc>
                  <a:txBody>
                    <a:bodyPr/>
                    <a:lstStyle/>
                    <a:p>
                      <a:r>
                        <a:rPr lang="en-US" sz="2200" dirty="0"/>
                        <a:t>Processed</a:t>
                      </a:r>
                    </a:p>
                  </a:txBody>
                  <a:tcPr/>
                </a:tc>
                <a:extLst>
                  <a:ext uri="{0D108BD9-81ED-4DB2-BD59-A6C34878D82A}">
                    <a16:rowId xmlns:a16="http://schemas.microsoft.com/office/drawing/2014/main" val="10000"/>
                  </a:ext>
                </a:extLst>
              </a:tr>
              <a:tr h="370840">
                <a:tc>
                  <a:txBody>
                    <a:bodyPr/>
                    <a:lstStyle/>
                    <a:p>
                      <a:r>
                        <a:rPr lang="en-US" sz="2200" dirty="0"/>
                        <a:t>A</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1"/>
                  </a:ext>
                </a:extLst>
              </a:tr>
              <a:tr h="370840">
                <a:tc>
                  <a:txBody>
                    <a:bodyPr/>
                    <a:lstStyle/>
                    <a:p>
                      <a:r>
                        <a:rPr lang="en-US" sz="2200" dirty="0"/>
                        <a:t>B</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2"/>
                  </a:ext>
                </a:extLst>
              </a:tr>
              <a:tr h="370840">
                <a:tc>
                  <a:txBody>
                    <a:bodyPr/>
                    <a:lstStyle/>
                    <a:p>
                      <a:r>
                        <a:rPr lang="en-US" sz="2200" dirty="0"/>
                        <a:t>C</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3"/>
                  </a:ext>
                </a:extLst>
              </a:tr>
              <a:tr h="370840">
                <a:tc>
                  <a:txBody>
                    <a:bodyPr/>
                    <a:lstStyle/>
                    <a:p>
                      <a:r>
                        <a:rPr lang="en-US" sz="2200" dirty="0"/>
                        <a:t>D</a:t>
                      </a:r>
                    </a:p>
                  </a:txBody>
                  <a:tcPr/>
                </a:tc>
                <a:tc>
                  <a:txBody>
                    <a:bodyPr/>
                    <a:lstStyle/>
                    <a:p>
                      <a:endParaRPr lang="en-US" sz="2200" dirty="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4"/>
                  </a:ext>
                </a:extLst>
              </a:tr>
              <a:tr h="370840">
                <a:tc>
                  <a:txBody>
                    <a:bodyPr/>
                    <a:lstStyle/>
                    <a:p>
                      <a:r>
                        <a:rPr lang="en-US" sz="2200" dirty="0"/>
                        <a:t>E</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5"/>
                  </a:ext>
                </a:extLst>
              </a:tr>
              <a:tr h="370840">
                <a:tc>
                  <a:txBody>
                    <a:bodyPr/>
                    <a:lstStyle/>
                    <a:p>
                      <a:r>
                        <a:rPr lang="en-US" sz="2200" dirty="0"/>
                        <a:t>F</a:t>
                      </a:r>
                    </a:p>
                  </a:txBody>
                  <a:tcPr/>
                </a:tc>
                <a:tc>
                  <a:txBody>
                    <a:bodyPr/>
                    <a:lstStyle/>
                    <a:p>
                      <a:endParaRPr lang="en-US" sz="2200"/>
                    </a:p>
                  </a:txBody>
                  <a:tcPr/>
                </a:tc>
                <a:tc>
                  <a:txBody>
                    <a:bodyPr/>
                    <a:lstStyle/>
                    <a:p>
                      <a:endParaRPr lang="en-US" sz="2200"/>
                    </a:p>
                  </a:txBody>
                  <a:tcPr/>
                </a:tc>
                <a:tc>
                  <a:txBody>
                    <a:bodyPr/>
                    <a:lstStyle/>
                    <a:p>
                      <a:endParaRPr lang="en-US" sz="2200" dirty="0"/>
                    </a:p>
                  </a:txBody>
                  <a:tcPr/>
                </a:tc>
                <a:extLst>
                  <a:ext uri="{0D108BD9-81ED-4DB2-BD59-A6C34878D82A}">
                    <a16:rowId xmlns:a16="http://schemas.microsoft.com/office/drawing/2014/main" val="10006"/>
                  </a:ext>
                </a:extLst>
              </a:tr>
              <a:tr h="370840">
                <a:tc>
                  <a:txBody>
                    <a:bodyPr/>
                    <a:lstStyle/>
                    <a:p>
                      <a:r>
                        <a:rPr lang="en-US" sz="2200" dirty="0"/>
                        <a:t>G</a:t>
                      </a:r>
                    </a:p>
                  </a:txBody>
                  <a:tcPr/>
                </a:tc>
                <a:tc>
                  <a:txBody>
                    <a:bodyPr/>
                    <a:lstStyle/>
                    <a:p>
                      <a:endParaRPr lang="en-US" sz="2200" dirty="0"/>
                    </a:p>
                  </a:txBody>
                  <a:tcPr/>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2105797843"/>
                  </a:ext>
                </a:extLst>
              </a:tr>
            </a:tbl>
          </a:graphicData>
        </a:graphic>
      </p:graphicFrame>
      <p:grpSp>
        <p:nvGrpSpPr>
          <p:cNvPr id="3" name="Group 2"/>
          <p:cNvGrpSpPr/>
          <p:nvPr/>
        </p:nvGrpSpPr>
        <p:grpSpPr>
          <a:xfrm>
            <a:off x="6971156" y="0"/>
            <a:ext cx="4477023" cy="3220006"/>
            <a:chOff x="7204647" y="675195"/>
            <a:chExt cx="4129707" cy="2970206"/>
          </a:xfrm>
        </p:grpSpPr>
        <p:sp>
          <p:nvSpPr>
            <p:cNvPr id="7" name="Oval 6"/>
            <p:cNvSpPr/>
            <p:nvPr/>
          </p:nvSpPr>
          <p:spPr>
            <a:xfrm>
              <a:off x="7204647" y="213313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8" name="Oval 7"/>
            <p:cNvSpPr/>
            <p:nvPr/>
          </p:nvSpPr>
          <p:spPr>
            <a:xfrm>
              <a:off x="9115073" y="107777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9" name="Oval 8"/>
            <p:cNvSpPr/>
            <p:nvPr/>
          </p:nvSpPr>
          <p:spPr>
            <a:xfrm>
              <a:off x="8507650" y="30377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0" name="Oval 9"/>
            <p:cNvSpPr/>
            <p:nvPr/>
          </p:nvSpPr>
          <p:spPr>
            <a:xfrm>
              <a:off x="10547393" y="2832648"/>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11" name="Oval 10"/>
            <p:cNvSpPr/>
            <p:nvPr/>
          </p:nvSpPr>
          <p:spPr>
            <a:xfrm>
              <a:off x="10834878" y="13271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2" name="Oval 11"/>
            <p:cNvSpPr/>
            <p:nvPr/>
          </p:nvSpPr>
          <p:spPr>
            <a:xfrm>
              <a:off x="8617139" y="19527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3" name="Straight Connector 12"/>
            <p:cNvCxnSpPr>
              <a:cxnSpLocks/>
            </p:cNvCxnSpPr>
            <p:nvPr/>
          </p:nvCxnSpPr>
          <p:spPr>
            <a:xfrm flipH="1">
              <a:off x="7448550" y="1264738"/>
              <a:ext cx="1666523" cy="9564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9" idx="2"/>
            </p:cNvCxnSpPr>
            <p:nvPr/>
          </p:nvCxnSpPr>
          <p:spPr>
            <a:xfrm>
              <a:off x="7448550" y="2371832"/>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9" idx="0"/>
              <a:endCxn id="12" idx="4"/>
            </p:cNvCxnSpPr>
            <p:nvPr/>
          </p:nvCxnSpPr>
          <p:spPr>
            <a:xfrm flipV="1">
              <a:off x="8650525" y="2232447"/>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a:endCxn id="7" idx="6"/>
            </p:cNvCxnSpPr>
            <p:nvPr/>
          </p:nvCxnSpPr>
          <p:spPr>
            <a:xfrm flipH="1">
              <a:off x="7490397" y="2092623"/>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1" idx="2"/>
            </p:cNvCxnSpPr>
            <p:nvPr/>
          </p:nvCxnSpPr>
          <p:spPr>
            <a:xfrm flipV="1">
              <a:off x="8861042" y="1466948"/>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0" idx="0"/>
            </p:cNvCxnSpPr>
            <p:nvPr/>
          </p:nvCxnSpPr>
          <p:spPr>
            <a:xfrm flipH="1">
              <a:off x="10741754" y="1606772"/>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9" idx="6"/>
            </p:cNvCxnSpPr>
            <p:nvPr/>
          </p:nvCxnSpPr>
          <p:spPr>
            <a:xfrm flipH="1">
              <a:off x="8793400" y="3157358"/>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11" idx="2"/>
              <a:endCxn id="8" idx="6"/>
            </p:cNvCxnSpPr>
            <p:nvPr/>
          </p:nvCxnSpPr>
          <p:spPr>
            <a:xfrm flipH="1" flipV="1">
              <a:off x="9400823" y="1217604"/>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9" idx="7"/>
            </p:cNvCxnSpPr>
            <p:nvPr/>
          </p:nvCxnSpPr>
          <p:spPr>
            <a:xfrm flipH="1">
              <a:off x="8751553" y="1565818"/>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4"/>
              <a:endCxn id="10" idx="2"/>
            </p:cNvCxnSpPr>
            <p:nvPr/>
          </p:nvCxnSpPr>
          <p:spPr>
            <a:xfrm>
              <a:off x="9257948" y="1357428"/>
              <a:ext cx="1289445" cy="1665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418025" y="675195"/>
              <a:ext cx="534408" cy="461665"/>
            </a:xfrm>
            <a:prstGeom prst="rect">
              <a:avLst/>
            </a:prstGeom>
            <a:noFill/>
          </p:spPr>
          <p:txBody>
            <a:bodyPr wrap="square" rtlCol="0">
              <a:spAutoFit/>
            </a:bodyPr>
            <a:lstStyle/>
            <a:p>
              <a:r>
                <a:rPr lang="en-US" sz="2400" dirty="0"/>
                <a:t>50</a:t>
              </a:r>
            </a:p>
          </p:txBody>
        </p:sp>
        <p:sp>
          <p:nvSpPr>
            <p:cNvPr id="24" name="TextBox 23"/>
            <p:cNvSpPr txBox="1"/>
            <p:nvPr/>
          </p:nvSpPr>
          <p:spPr>
            <a:xfrm>
              <a:off x="9482200" y="840373"/>
              <a:ext cx="317944" cy="461665"/>
            </a:xfrm>
            <a:prstGeom prst="rect">
              <a:avLst/>
            </a:prstGeom>
            <a:noFill/>
          </p:spPr>
          <p:txBody>
            <a:bodyPr wrap="square" rtlCol="0">
              <a:spAutoFit/>
            </a:bodyPr>
            <a:lstStyle/>
            <a:p>
              <a:r>
                <a:rPr lang="en-US" sz="2400" dirty="0"/>
                <a:t>6</a:t>
              </a:r>
            </a:p>
          </p:txBody>
        </p:sp>
        <p:sp>
          <p:nvSpPr>
            <p:cNvPr id="25" name="TextBox 24"/>
            <p:cNvSpPr txBox="1"/>
            <p:nvPr/>
          </p:nvSpPr>
          <p:spPr>
            <a:xfrm>
              <a:off x="9342879" y="1315425"/>
              <a:ext cx="317944" cy="461665"/>
            </a:xfrm>
            <a:prstGeom prst="rect">
              <a:avLst/>
            </a:prstGeom>
            <a:noFill/>
          </p:spPr>
          <p:txBody>
            <a:bodyPr wrap="square" rtlCol="0">
              <a:spAutoFit/>
            </a:bodyPr>
            <a:lstStyle/>
            <a:p>
              <a:r>
                <a:rPr lang="en-US" sz="2400" dirty="0"/>
                <a:t>3</a:t>
              </a:r>
            </a:p>
          </p:txBody>
        </p:sp>
        <p:sp>
          <p:nvSpPr>
            <p:cNvPr id="26" name="TextBox 25"/>
            <p:cNvSpPr txBox="1"/>
            <p:nvPr/>
          </p:nvSpPr>
          <p:spPr>
            <a:xfrm>
              <a:off x="7997348" y="1880736"/>
              <a:ext cx="317944" cy="461665"/>
            </a:xfrm>
            <a:prstGeom prst="rect">
              <a:avLst/>
            </a:prstGeom>
            <a:noFill/>
          </p:spPr>
          <p:txBody>
            <a:bodyPr wrap="square" rtlCol="0">
              <a:spAutoFit/>
            </a:bodyPr>
            <a:lstStyle/>
            <a:p>
              <a:r>
                <a:rPr lang="en-US" sz="2400" dirty="0"/>
                <a:t>4</a:t>
              </a:r>
            </a:p>
          </p:txBody>
        </p:sp>
        <p:sp>
          <p:nvSpPr>
            <p:cNvPr id="27" name="TextBox 26"/>
            <p:cNvSpPr txBox="1"/>
            <p:nvPr/>
          </p:nvSpPr>
          <p:spPr>
            <a:xfrm>
              <a:off x="7750239" y="2774690"/>
              <a:ext cx="317944" cy="461665"/>
            </a:xfrm>
            <a:prstGeom prst="rect">
              <a:avLst/>
            </a:prstGeom>
            <a:noFill/>
          </p:spPr>
          <p:txBody>
            <a:bodyPr wrap="square" rtlCol="0">
              <a:spAutoFit/>
            </a:bodyPr>
            <a:lstStyle/>
            <a:p>
              <a:r>
                <a:rPr lang="en-US" sz="2400" dirty="0"/>
                <a:t>7</a:t>
              </a:r>
            </a:p>
          </p:txBody>
        </p:sp>
        <p:sp>
          <p:nvSpPr>
            <p:cNvPr id="28" name="TextBox 27"/>
            <p:cNvSpPr txBox="1"/>
            <p:nvPr/>
          </p:nvSpPr>
          <p:spPr>
            <a:xfrm>
              <a:off x="8436809" y="2376237"/>
              <a:ext cx="317944" cy="461665"/>
            </a:xfrm>
            <a:prstGeom prst="rect">
              <a:avLst/>
            </a:prstGeom>
            <a:noFill/>
          </p:spPr>
          <p:txBody>
            <a:bodyPr wrap="square" rtlCol="0">
              <a:spAutoFit/>
            </a:bodyPr>
            <a:lstStyle/>
            <a:p>
              <a:r>
                <a:rPr lang="en-US" sz="2400" dirty="0"/>
                <a:t>2</a:t>
              </a:r>
            </a:p>
          </p:txBody>
        </p:sp>
        <p:sp>
          <p:nvSpPr>
            <p:cNvPr id="29" name="TextBox 28"/>
            <p:cNvSpPr txBox="1"/>
            <p:nvPr/>
          </p:nvSpPr>
          <p:spPr>
            <a:xfrm>
              <a:off x="9482200" y="3219551"/>
              <a:ext cx="317944" cy="425850"/>
            </a:xfrm>
            <a:prstGeom prst="rect">
              <a:avLst/>
            </a:prstGeom>
            <a:noFill/>
          </p:spPr>
          <p:txBody>
            <a:bodyPr wrap="square" rtlCol="0">
              <a:spAutoFit/>
            </a:bodyPr>
            <a:lstStyle/>
            <a:p>
              <a:r>
                <a:rPr lang="en-US" sz="2400" dirty="0"/>
                <a:t>8</a:t>
              </a:r>
            </a:p>
          </p:txBody>
        </p:sp>
        <p:sp>
          <p:nvSpPr>
            <p:cNvPr id="30" name="TextBox 29"/>
            <p:cNvSpPr txBox="1"/>
            <p:nvPr/>
          </p:nvSpPr>
          <p:spPr>
            <a:xfrm>
              <a:off x="11016410" y="2191493"/>
              <a:ext cx="317944" cy="461665"/>
            </a:xfrm>
            <a:prstGeom prst="rect">
              <a:avLst/>
            </a:prstGeom>
            <a:noFill/>
          </p:spPr>
          <p:txBody>
            <a:bodyPr wrap="square" rtlCol="0">
              <a:spAutoFit/>
            </a:bodyPr>
            <a:lstStyle/>
            <a:p>
              <a:r>
                <a:rPr lang="en-US" sz="2400" dirty="0"/>
                <a:t>9</a:t>
              </a:r>
            </a:p>
          </p:txBody>
        </p:sp>
        <p:sp>
          <p:nvSpPr>
            <p:cNvPr id="31" name="TextBox 30"/>
            <p:cNvSpPr txBox="1"/>
            <p:nvPr/>
          </p:nvSpPr>
          <p:spPr>
            <a:xfrm>
              <a:off x="8968623" y="1904122"/>
              <a:ext cx="405270" cy="461665"/>
            </a:xfrm>
            <a:prstGeom prst="rect">
              <a:avLst/>
            </a:prstGeom>
            <a:noFill/>
          </p:spPr>
          <p:txBody>
            <a:bodyPr wrap="square" rtlCol="0">
              <a:spAutoFit/>
            </a:bodyPr>
            <a:lstStyle/>
            <a:p>
              <a:r>
                <a:rPr lang="en-US" sz="2400" dirty="0"/>
                <a:t>5</a:t>
              </a:r>
            </a:p>
          </p:txBody>
        </p:sp>
        <p:sp>
          <p:nvSpPr>
            <p:cNvPr id="32" name="TextBox 31"/>
            <p:cNvSpPr txBox="1"/>
            <p:nvPr/>
          </p:nvSpPr>
          <p:spPr>
            <a:xfrm>
              <a:off x="8817232" y="2579936"/>
              <a:ext cx="317944" cy="461665"/>
            </a:xfrm>
            <a:prstGeom prst="rect">
              <a:avLst/>
            </a:prstGeom>
            <a:noFill/>
          </p:spPr>
          <p:txBody>
            <a:bodyPr wrap="square" rtlCol="0">
              <a:spAutoFit/>
            </a:bodyPr>
            <a:lstStyle/>
            <a:p>
              <a:r>
                <a:rPr lang="en-US" sz="2400" dirty="0"/>
                <a:t>7</a:t>
              </a:r>
            </a:p>
          </p:txBody>
        </p:sp>
        <p:sp>
          <p:nvSpPr>
            <p:cNvPr id="47" name="Oval 46">
              <a:extLst>
                <a:ext uri="{FF2B5EF4-FFF2-40B4-BE49-F238E27FC236}">
                  <a16:creationId xmlns:a16="http://schemas.microsoft.com/office/drawing/2014/main" id="{634C006E-6A19-4FDB-A0C9-EE9701E3B614}"/>
                </a:ext>
              </a:extLst>
            </p:cNvPr>
            <p:cNvSpPr/>
            <p:nvPr/>
          </p:nvSpPr>
          <p:spPr>
            <a:xfrm>
              <a:off x="7794589" y="83666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48" name="Straight Connector 47">
              <a:extLst>
                <a:ext uri="{FF2B5EF4-FFF2-40B4-BE49-F238E27FC236}">
                  <a16:creationId xmlns:a16="http://schemas.microsoft.com/office/drawing/2014/main" id="{C6ED3B5E-B60D-451E-BC34-825E05362B47}"/>
                </a:ext>
              </a:extLst>
            </p:cNvPr>
            <p:cNvCxnSpPr>
              <a:cxnSpLocks/>
              <a:stCxn id="8" idx="1"/>
              <a:endCxn id="47" idx="5"/>
            </p:cNvCxnSpPr>
            <p:nvPr/>
          </p:nvCxnSpPr>
          <p:spPr>
            <a:xfrm flipH="1" flipV="1">
              <a:off x="8038491" y="1075360"/>
              <a:ext cx="1118429" cy="433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D37B693-82C5-4A12-B222-B4D4AFC73A40}"/>
                </a:ext>
              </a:extLst>
            </p:cNvPr>
            <p:cNvSpPr txBox="1"/>
            <p:nvPr/>
          </p:nvSpPr>
          <p:spPr>
            <a:xfrm>
              <a:off x="8081843" y="1272813"/>
              <a:ext cx="534408" cy="461665"/>
            </a:xfrm>
            <a:prstGeom prst="rect">
              <a:avLst/>
            </a:prstGeom>
            <a:noFill/>
          </p:spPr>
          <p:txBody>
            <a:bodyPr wrap="square" rtlCol="0">
              <a:spAutoFit/>
            </a:bodyPr>
            <a:lstStyle/>
            <a:p>
              <a:r>
                <a:rPr lang="en-US" sz="2400" dirty="0"/>
                <a:t>2</a:t>
              </a:r>
            </a:p>
          </p:txBody>
        </p:sp>
      </p:gr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CBA3F32-4613-417C-979C-E1D949656F4B}"/>
                  </a:ext>
                </a:extLst>
              </p:cNvPr>
              <p:cNvSpPr txBox="1"/>
              <p:nvPr/>
            </p:nvSpPr>
            <p:spPr>
              <a:xfrm>
                <a:off x="-53678" y="1362149"/>
                <a:ext cx="7332778" cy="5586145"/>
              </a:xfrm>
              <a:prstGeom prst="rect">
                <a:avLst/>
              </a:prstGeom>
              <a:noFill/>
            </p:spPr>
            <p:txBody>
              <a:bodyPr wrap="square" rtlCol="0">
                <a:spAutoFit/>
              </a:bodyPr>
              <a:lstStyle/>
              <a:p>
                <a:r>
                  <a:rPr lang="en-US" sz="1700" dirty="0" err="1">
                    <a:latin typeface="Courier New" panose="02070309020205020404" pitchFamily="49" charset="0"/>
                    <a:cs typeface="Courier New" panose="02070309020205020404" pitchFamily="49" charset="0"/>
                  </a:rPr>
                  <a:t>PrimMST</a:t>
                </a:r>
                <a:r>
                  <a:rPr lang="en-US" sz="1700" dirty="0">
                    <a:latin typeface="Courier New" panose="02070309020205020404" pitchFamily="49" charset="0"/>
                    <a:cs typeface="Courier New" panose="02070309020205020404" pitchFamily="49" charset="0"/>
                  </a:rPr>
                  <a:t>(Graph G) </a:t>
                </a:r>
              </a:p>
              <a:p>
                <a:r>
                  <a:rPr lang="en-US" sz="1700" dirty="0">
                    <a:latin typeface="Courier New" panose="02070309020205020404" pitchFamily="49" charset="0"/>
                    <a:cs typeface="Courier New" panose="02070309020205020404" pitchFamily="49" charset="0"/>
                  </a:rPr>
                  <a:t>   initialize </a:t>
                </a:r>
                <a:r>
                  <a:rPr lang="en-US" sz="1700" dirty="0" err="1">
                    <a:latin typeface="Courier New" panose="02070309020205020404" pitchFamily="49" charset="0"/>
                    <a:cs typeface="Courier New" panose="02070309020205020404" pitchFamily="49" charset="0"/>
                  </a:rPr>
                  <a:t>costToAdd</a:t>
                </a:r>
                <a:r>
                  <a:rPr lang="en-US" sz="1700" dirty="0">
                    <a:latin typeface="Courier New" panose="02070309020205020404" pitchFamily="49" charset="0"/>
                    <a:cs typeface="Courier New" panose="02070309020205020404" pitchFamily="49" charset="0"/>
                  </a:rPr>
                  <a:t> to </a:t>
                </a:r>
                <a14:m>
                  <m:oMath xmlns:m="http://schemas.openxmlformats.org/officeDocument/2006/math">
                    <m:r>
                      <a:rPr lang="en-US" sz="1700" b="0" i="1" smtClean="0">
                        <a:latin typeface="Cambria Math" panose="02040503050406030204" pitchFamily="18" charset="0"/>
                        <a:cs typeface="Courier New" panose="02070309020205020404" pitchFamily="49" charset="0"/>
                      </a:rPr>
                      <m:t>∞</m:t>
                    </m:r>
                  </m:oMath>
                </a14:m>
                <a:endParaRPr lang="en-US" sz="1700" b="0" dirty="0">
                  <a:latin typeface="Courier New" panose="02070309020205020404" pitchFamily="49" charset="0"/>
                  <a:cs typeface="Courier New" panose="02070309020205020404" pitchFamily="49" charset="0"/>
                </a:endParaRPr>
              </a:p>
              <a:p>
                <a:r>
                  <a:rPr lang="en-US" sz="1700" dirty="0">
                    <a:latin typeface="Courier New" panose="02070309020205020404" pitchFamily="49" charset="0"/>
                    <a:cs typeface="Courier New" panose="02070309020205020404" pitchFamily="49" charset="0"/>
                  </a:rPr>
                  <a:t>   mark source as </a:t>
                </a:r>
                <a:r>
                  <a:rPr lang="en-US" sz="1700" dirty="0" err="1">
                    <a:latin typeface="Courier New" panose="02070309020205020404" pitchFamily="49" charset="0"/>
                    <a:cs typeface="Courier New" panose="02070309020205020404" pitchFamily="49" charset="0"/>
                  </a:rPr>
                  <a:t>costToAdd</a:t>
                </a:r>
                <a:r>
                  <a:rPr lang="en-US" sz="1700" dirty="0">
                    <a:latin typeface="Courier New" panose="02070309020205020404" pitchFamily="49" charset="0"/>
                    <a:cs typeface="Courier New" panose="02070309020205020404" pitchFamily="49" charset="0"/>
                  </a:rPr>
                  <a:t> 0</a:t>
                </a:r>
              </a:p>
              <a:p>
                <a:r>
                  <a:rPr lang="en-US" sz="1700" dirty="0">
                    <a:latin typeface="Courier New" panose="02070309020205020404" pitchFamily="49" charset="0"/>
                    <a:cs typeface="Courier New" panose="02070309020205020404" pitchFamily="49" charset="0"/>
                  </a:rPr>
                  <a:t>   mark all vertices unprocessed</a:t>
                </a:r>
              </a:p>
              <a:p>
                <a:r>
                  <a:rPr lang="en-US" sz="1700" dirty="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 mark source as processed</a:t>
                </a:r>
                <a:endParaRPr lang="en-US" sz="1700" dirty="0">
                  <a:latin typeface="Courier New" panose="02070309020205020404" pitchFamily="49" charset="0"/>
                  <a:cs typeface="Courier New" panose="02070309020205020404" pitchFamily="49" charset="0"/>
                </a:endParaRPr>
              </a:p>
              <a:p>
                <a:r>
                  <a:rPr lang="en-US" sz="1700" dirty="0">
                    <a:latin typeface="Courier New" panose="02070309020205020404" pitchFamily="49" charset="0"/>
                    <a:cs typeface="Courier New" panose="02070309020205020404" pitchFamily="49" charset="0"/>
                  </a:rPr>
                  <a:t>   foreach(edge (source, v) ) {</a:t>
                </a:r>
              </a:p>
              <a:p>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v.costToAdd</a:t>
                </a:r>
                <a:r>
                  <a:rPr lang="en-US" sz="1700" dirty="0">
                    <a:latin typeface="Courier New" panose="02070309020205020404" pitchFamily="49" charset="0"/>
                    <a:cs typeface="Courier New" panose="02070309020205020404" pitchFamily="49" charset="0"/>
                  </a:rPr>
                  <a:t> = weight(</a:t>
                </a:r>
                <a:r>
                  <a:rPr lang="en-US" sz="1700" dirty="0" err="1">
                    <a:latin typeface="Courier New" panose="02070309020205020404" pitchFamily="49" charset="0"/>
                    <a:cs typeface="Courier New" panose="02070309020205020404" pitchFamily="49" charset="0"/>
                  </a:rPr>
                  <a:t>source,v</a:t>
                </a:r>
                <a:r>
                  <a:rPr lang="en-US" sz="1700" dirty="0">
                    <a:latin typeface="Courier New" panose="02070309020205020404" pitchFamily="49" charset="0"/>
                    <a:cs typeface="Courier New" panose="02070309020205020404" pitchFamily="49" charset="0"/>
                  </a:rPr>
                  <a:t>)</a:t>
                </a:r>
              </a:p>
              <a:p>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v.bestEdge</a:t>
                </a:r>
                <a:r>
                  <a:rPr lang="en-US" sz="1700" dirty="0">
                    <a:latin typeface="Courier New" panose="02070309020205020404" pitchFamily="49" charset="0"/>
                    <a:cs typeface="Courier New" panose="02070309020205020404" pitchFamily="49" charset="0"/>
                  </a:rPr>
                  <a:t> = (</a:t>
                </a:r>
                <a:r>
                  <a:rPr lang="en-US" sz="1700" dirty="0" err="1">
                    <a:latin typeface="Courier New" panose="02070309020205020404" pitchFamily="49" charset="0"/>
                    <a:cs typeface="Courier New" panose="02070309020205020404" pitchFamily="49" charset="0"/>
                  </a:rPr>
                  <a:t>source,v</a:t>
                </a:r>
                <a:r>
                  <a:rPr lang="en-US" sz="1700" dirty="0">
                    <a:latin typeface="Courier New" panose="02070309020205020404" pitchFamily="49" charset="0"/>
                    <a:cs typeface="Courier New" panose="02070309020205020404" pitchFamily="49" charset="0"/>
                  </a:rPr>
                  <a:t>)</a:t>
                </a:r>
              </a:p>
              <a:p>
                <a:r>
                  <a:rPr lang="en-US" sz="1700" dirty="0">
                    <a:latin typeface="Courier New" panose="02070309020205020404" pitchFamily="49" charset="0"/>
                    <a:cs typeface="Courier New" panose="02070309020205020404" pitchFamily="49" charset="0"/>
                  </a:rPr>
                  <a:t>   }</a:t>
                </a:r>
              </a:p>
              <a:p>
                <a:r>
                  <a:rPr lang="en-US" sz="1700" dirty="0">
                    <a:latin typeface="Courier New" panose="02070309020205020404" pitchFamily="49" charset="0"/>
                    <a:cs typeface="Courier New" panose="02070309020205020404" pitchFamily="49" charset="0"/>
                  </a:rPr>
                  <a:t>   while(there are unprocessed vertices) {</a:t>
                </a:r>
              </a:p>
              <a:p>
                <a:r>
                  <a:rPr lang="en-US" sz="1700" dirty="0">
                    <a:latin typeface="Courier New" panose="02070309020205020404" pitchFamily="49" charset="0"/>
                    <a:cs typeface="Courier New" panose="02070309020205020404" pitchFamily="49" charset="0"/>
                  </a:rPr>
                  <a:t>   	     let u be the cheapest unprocessed vertex</a:t>
                </a:r>
              </a:p>
              <a:p>
                <a:r>
                  <a:rPr lang="en-US" sz="1700" dirty="0">
                    <a:latin typeface="Courier New" panose="02070309020205020404" pitchFamily="49" charset="0"/>
                    <a:cs typeface="Courier New" panose="02070309020205020404" pitchFamily="49" charset="0"/>
                  </a:rPr>
                  <a:t>	     add </a:t>
                </a:r>
                <a:r>
                  <a:rPr lang="en-US" sz="1700" dirty="0" err="1">
                    <a:latin typeface="Courier New" panose="02070309020205020404" pitchFamily="49" charset="0"/>
                    <a:cs typeface="Courier New" panose="02070309020205020404" pitchFamily="49" charset="0"/>
                  </a:rPr>
                  <a:t>u.bestEdge</a:t>
                </a:r>
                <a:r>
                  <a:rPr lang="en-US" sz="1700" dirty="0">
                    <a:latin typeface="Courier New" panose="02070309020205020404" pitchFamily="49" charset="0"/>
                    <a:cs typeface="Courier New" panose="02070309020205020404" pitchFamily="49" charset="0"/>
                  </a:rPr>
                  <a:t> to spanning tree</a:t>
                </a:r>
              </a:p>
              <a:p>
                <a:r>
                  <a:rPr lang="en-US" sz="1700" dirty="0">
                    <a:latin typeface="Courier New" panose="02070309020205020404" pitchFamily="49" charset="0"/>
                    <a:cs typeface="Courier New" panose="02070309020205020404" pitchFamily="49" charset="0"/>
                  </a:rPr>
                  <a:t>	     foreach(edge (</a:t>
                </a:r>
                <a:r>
                  <a:rPr lang="en-US" sz="1700" dirty="0" err="1">
                    <a:latin typeface="Courier New" panose="02070309020205020404" pitchFamily="49" charset="0"/>
                    <a:cs typeface="Courier New" panose="02070309020205020404" pitchFamily="49" charset="0"/>
                  </a:rPr>
                  <a:t>u,v</a:t>
                </a:r>
                <a:r>
                  <a:rPr lang="en-US" sz="1700" dirty="0">
                    <a:latin typeface="Courier New" panose="02070309020205020404" pitchFamily="49" charset="0"/>
                    <a:cs typeface="Courier New" panose="02070309020205020404" pitchFamily="49" charset="0"/>
                  </a:rPr>
                  <a:t>) leaving u){</a:t>
                </a:r>
              </a:p>
              <a:p>
                <a:r>
                  <a:rPr lang="en-US" sz="1700" dirty="0">
                    <a:latin typeface="Courier New" panose="02070309020205020404" pitchFamily="49" charset="0"/>
                    <a:cs typeface="Courier New" panose="02070309020205020404" pitchFamily="49" charset="0"/>
                  </a:rPr>
                  <a:t>		 </a:t>
                </a:r>
                <a:r>
                  <a:rPr lang="en-US" sz="1700" b="1" dirty="0">
                    <a:latin typeface="Courier New" panose="02070309020205020404" pitchFamily="49" charset="0"/>
                    <a:cs typeface="Courier New" panose="02070309020205020404" pitchFamily="49" charset="0"/>
                  </a:rPr>
                  <a:t>if(weight(</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 &lt; </a:t>
                </a:r>
                <a:r>
                  <a:rPr lang="en-US" sz="1700" b="1" dirty="0" err="1">
                    <a:latin typeface="Courier New" panose="02070309020205020404" pitchFamily="49" charset="0"/>
                    <a:cs typeface="Courier New" panose="02070309020205020404" pitchFamily="49" charset="0"/>
                  </a:rPr>
                  <a:t>v.costToAdd</a:t>
                </a:r>
                <a:r>
                  <a:rPr lang="en-US" sz="1700" b="1" dirty="0">
                    <a:latin typeface="Courier New" panose="02070309020205020404" pitchFamily="49" charset="0"/>
                    <a:cs typeface="Courier New" panose="02070309020205020404" pitchFamily="49" charset="0"/>
                  </a:rPr>
                  <a:t> </a:t>
                </a:r>
              </a:p>
              <a:p>
                <a:r>
                  <a:rPr lang="en-US" sz="1700" b="1" dirty="0">
                    <a:latin typeface="Courier New" panose="02070309020205020404" pitchFamily="49" charset="0"/>
                    <a:cs typeface="Courier New" panose="02070309020205020404" pitchFamily="49" charset="0"/>
                  </a:rPr>
                  <a:t>		    AND v not processed){</a:t>
                </a:r>
              </a:p>
              <a:p>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v.costToAdd</a:t>
                </a:r>
                <a:r>
                  <a:rPr lang="en-US" sz="1700" b="1" dirty="0">
                    <a:latin typeface="Courier New" panose="02070309020205020404" pitchFamily="49" charset="0"/>
                    <a:cs typeface="Courier New" panose="02070309020205020404" pitchFamily="49" charset="0"/>
                  </a:rPr>
                  <a:t> = weight(</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a:t>
                </a:r>
              </a:p>
              <a:p>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v.bestEdge</a:t>
                </a:r>
                <a:r>
                  <a:rPr lang="en-US" sz="1700" b="1" dirty="0">
                    <a:latin typeface="Courier New" panose="02070309020205020404" pitchFamily="49" charset="0"/>
                    <a:cs typeface="Courier New" panose="02070309020205020404" pitchFamily="49" charset="0"/>
                  </a:rPr>
                  <a:t> = (</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a:t>
                </a:r>
              </a:p>
              <a:p>
                <a:r>
                  <a:rPr lang="en-US" sz="1700" b="1" dirty="0">
                    <a:latin typeface="Courier New" panose="02070309020205020404" pitchFamily="49" charset="0"/>
                    <a:cs typeface="Courier New" panose="02070309020205020404" pitchFamily="49" charset="0"/>
                  </a:rPr>
                  <a:t>          	   }</a:t>
                </a:r>
              </a:p>
              <a:p>
                <a:r>
                  <a:rPr lang="en-US" sz="1700" dirty="0">
                    <a:latin typeface="Courier New" panose="02070309020205020404" pitchFamily="49" charset="0"/>
                    <a:cs typeface="Courier New" panose="02070309020205020404" pitchFamily="49" charset="0"/>
                  </a:rPr>
                  <a:t>	     } </a:t>
                </a:r>
              </a:p>
              <a:p>
                <a:r>
                  <a:rPr lang="en-US" sz="1700" dirty="0">
                    <a:latin typeface="Courier New" panose="02070309020205020404" pitchFamily="49" charset="0"/>
                    <a:cs typeface="Courier New" panose="02070309020205020404" pitchFamily="49" charset="0"/>
                  </a:rPr>
                  <a:t>            mark u as processed</a:t>
                </a:r>
              </a:p>
              <a:p>
                <a:r>
                  <a:rPr lang="en-US" sz="1700" dirty="0">
                    <a:latin typeface="Courier New" panose="02070309020205020404" pitchFamily="49" charset="0"/>
                    <a:cs typeface="Courier New" panose="02070309020205020404" pitchFamily="49" charset="0"/>
                  </a:rPr>
                  <a:t>	  }</a:t>
                </a:r>
                <a:endParaRPr lang="en-US" sz="1700" dirty="0"/>
              </a:p>
            </p:txBody>
          </p:sp>
        </mc:Choice>
        <mc:Fallback xmlns="">
          <p:sp>
            <p:nvSpPr>
              <p:cNvPr id="36" name="TextBox 35">
                <a:extLst>
                  <a:ext uri="{FF2B5EF4-FFF2-40B4-BE49-F238E27FC236}">
                    <a16:creationId xmlns:a16="http://schemas.microsoft.com/office/drawing/2014/main" id="{2CBA3F32-4613-417C-979C-E1D949656F4B}"/>
                  </a:ext>
                </a:extLst>
              </p:cNvPr>
              <p:cNvSpPr txBox="1">
                <a:spLocks noRot="1" noChangeAspect="1" noMove="1" noResize="1" noEditPoints="1" noAdjustHandles="1" noChangeArrowheads="1" noChangeShapeType="1" noTextEdit="1"/>
              </p:cNvSpPr>
              <p:nvPr/>
            </p:nvSpPr>
            <p:spPr>
              <a:xfrm>
                <a:off x="-53678" y="1362149"/>
                <a:ext cx="7332778" cy="5586145"/>
              </a:xfrm>
              <a:prstGeom prst="rect">
                <a:avLst/>
              </a:prstGeom>
              <a:blipFill>
                <a:blip r:embed="rId2"/>
                <a:stretch>
                  <a:fillRect l="-499" t="-218" b="-654"/>
                </a:stretch>
              </a:blipFill>
            </p:spPr>
            <p:txBody>
              <a:bodyPr/>
              <a:lstStyle/>
              <a:p>
                <a:r>
                  <a:rPr lang="en-US">
                    <a:noFill/>
                  </a:rPr>
                  <a:t> </a:t>
                </a:r>
              </a:p>
            </p:txBody>
          </p:sp>
        </mc:Fallback>
      </mc:AlternateContent>
    </p:spTree>
    <p:extLst>
      <p:ext uri="{BB962C8B-B14F-4D97-AF65-F5344CB8AC3E}">
        <p14:creationId xmlns:p14="http://schemas.microsoft.com/office/powerpoint/2010/main" val="4014470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graphicFrame>
        <p:nvGraphicFramePr>
          <p:cNvPr id="34" name="Table 33"/>
          <p:cNvGraphicFramePr>
            <a:graphicFrameLocks noGrp="1"/>
          </p:cNvGraphicFramePr>
          <p:nvPr>
            <p:extLst/>
          </p:nvPr>
        </p:nvGraphicFramePr>
        <p:xfrm>
          <a:off x="6789883" y="3024446"/>
          <a:ext cx="5300743" cy="3444240"/>
        </p:xfrm>
        <a:graphic>
          <a:graphicData uri="http://schemas.openxmlformats.org/drawingml/2006/table">
            <a:tbl>
              <a:tblPr firstRow="1" bandRow="1">
                <a:tableStyleId>{5C22544A-7EE6-4342-B048-85BDC9FD1C3A}</a:tableStyleId>
              </a:tblPr>
              <a:tblGrid>
                <a:gridCol w="978252">
                  <a:extLst>
                    <a:ext uri="{9D8B030D-6E8A-4147-A177-3AD203B41FA5}">
                      <a16:colId xmlns:a16="http://schemas.microsoft.com/office/drawing/2014/main" val="20000"/>
                    </a:ext>
                  </a:extLst>
                </a:gridCol>
                <a:gridCol w="1518478">
                  <a:extLst>
                    <a:ext uri="{9D8B030D-6E8A-4147-A177-3AD203B41FA5}">
                      <a16:colId xmlns:a16="http://schemas.microsoft.com/office/drawing/2014/main" val="20001"/>
                    </a:ext>
                  </a:extLst>
                </a:gridCol>
                <a:gridCol w="1451295">
                  <a:extLst>
                    <a:ext uri="{9D8B030D-6E8A-4147-A177-3AD203B41FA5}">
                      <a16:colId xmlns:a16="http://schemas.microsoft.com/office/drawing/2014/main" val="20002"/>
                    </a:ext>
                  </a:extLst>
                </a:gridCol>
                <a:gridCol w="1352718">
                  <a:extLst>
                    <a:ext uri="{9D8B030D-6E8A-4147-A177-3AD203B41FA5}">
                      <a16:colId xmlns:a16="http://schemas.microsoft.com/office/drawing/2014/main" val="20003"/>
                    </a:ext>
                  </a:extLst>
                </a:gridCol>
              </a:tblGrid>
              <a:tr h="370840">
                <a:tc>
                  <a:txBody>
                    <a:bodyPr/>
                    <a:lstStyle/>
                    <a:p>
                      <a:r>
                        <a:rPr lang="en-US" sz="2200" dirty="0">
                          <a:solidFill>
                            <a:schemeClr val="bg1"/>
                          </a:solidFill>
                        </a:rPr>
                        <a:t>Vertex</a:t>
                      </a:r>
                    </a:p>
                  </a:txBody>
                  <a:tcPr>
                    <a:solidFill>
                      <a:schemeClr val="accent1"/>
                    </a:solidFill>
                  </a:tcPr>
                </a:tc>
                <a:tc>
                  <a:txBody>
                    <a:bodyPr/>
                    <a:lstStyle/>
                    <a:p>
                      <a:r>
                        <a:rPr lang="en-US" sz="2400" dirty="0" err="1"/>
                        <a:t>costToAdd</a:t>
                      </a:r>
                      <a:endParaRPr lang="en-US" sz="2400" dirty="0"/>
                    </a:p>
                  </a:txBody>
                  <a:tcPr/>
                </a:tc>
                <a:tc>
                  <a:txBody>
                    <a:bodyPr/>
                    <a:lstStyle/>
                    <a:p>
                      <a:r>
                        <a:rPr lang="en-US" sz="2400" dirty="0"/>
                        <a:t>Best Edge</a:t>
                      </a:r>
                    </a:p>
                  </a:txBody>
                  <a:tcPr/>
                </a:tc>
                <a:tc>
                  <a:txBody>
                    <a:bodyPr/>
                    <a:lstStyle/>
                    <a:p>
                      <a:r>
                        <a:rPr lang="en-US" sz="2200" dirty="0"/>
                        <a:t>Processed</a:t>
                      </a:r>
                    </a:p>
                  </a:txBody>
                  <a:tcPr/>
                </a:tc>
                <a:extLst>
                  <a:ext uri="{0D108BD9-81ED-4DB2-BD59-A6C34878D82A}">
                    <a16:rowId xmlns:a16="http://schemas.microsoft.com/office/drawing/2014/main" val="10000"/>
                  </a:ext>
                </a:extLst>
              </a:tr>
              <a:tr h="370840">
                <a:tc>
                  <a:txBody>
                    <a:bodyPr/>
                    <a:lstStyle/>
                    <a:p>
                      <a:r>
                        <a:rPr lang="en-US" sz="2200" dirty="0"/>
                        <a:t>A</a:t>
                      </a:r>
                    </a:p>
                  </a:txBody>
                  <a:tcPr/>
                </a:tc>
                <a:tc>
                  <a:txBody>
                    <a:bodyPr/>
                    <a:lstStyle/>
                    <a:p>
                      <a:r>
                        <a:rPr lang="en-US" sz="2200" dirty="0"/>
                        <a:t>--</a:t>
                      </a:r>
                    </a:p>
                  </a:txBody>
                  <a:tcPr/>
                </a:tc>
                <a:tc>
                  <a:txBody>
                    <a:bodyPr/>
                    <a:lstStyle/>
                    <a:p>
                      <a:r>
                        <a:rPr lang="en-US" sz="2200" dirty="0"/>
                        <a:t>--</a:t>
                      </a:r>
                    </a:p>
                  </a:txBody>
                  <a:tcPr/>
                </a:tc>
                <a:tc>
                  <a:txBody>
                    <a:bodyPr/>
                    <a:lstStyle/>
                    <a:p>
                      <a:r>
                        <a:rPr lang="en-US" sz="2200" dirty="0"/>
                        <a:t>Yes</a:t>
                      </a:r>
                    </a:p>
                  </a:txBody>
                  <a:tcPr/>
                </a:tc>
                <a:extLst>
                  <a:ext uri="{0D108BD9-81ED-4DB2-BD59-A6C34878D82A}">
                    <a16:rowId xmlns:a16="http://schemas.microsoft.com/office/drawing/2014/main" val="10001"/>
                  </a:ext>
                </a:extLst>
              </a:tr>
              <a:tr h="370840">
                <a:tc>
                  <a:txBody>
                    <a:bodyPr/>
                    <a:lstStyle/>
                    <a:p>
                      <a:r>
                        <a:rPr lang="en-US" sz="2200" dirty="0"/>
                        <a:t>B</a:t>
                      </a:r>
                    </a:p>
                  </a:txBody>
                  <a:tcPr/>
                </a:tc>
                <a:tc>
                  <a:txBody>
                    <a:bodyPr/>
                    <a:lstStyle/>
                    <a:p>
                      <a:r>
                        <a:rPr lang="en-US" sz="2200" dirty="0"/>
                        <a:t>2</a:t>
                      </a:r>
                    </a:p>
                  </a:txBody>
                  <a:tcPr/>
                </a:tc>
                <a:tc>
                  <a:txBody>
                    <a:bodyPr/>
                    <a:lstStyle/>
                    <a:p>
                      <a:r>
                        <a:rPr lang="en-US" sz="2200" dirty="0"/>
                        <a:t>(A,B)</a:t>
                      </a:r>
                    </a:p>
                  </a:txBody>
                  <a:tcPr/>
                </a:tc>
                <a:tc>
                  <a:txBody>
                    <a:bodyPr/>
                    <a:lstStyle/>
                    <a:p>
                      <a:r>
                        <a:rPr lang="en-US" sz="2200" dirty="0"/>
                        <a:t>Yes</a:t>
                      </a:r>
                    </a:p>
                  </a:txBody>
                  <a:tcPr/>
                </a:tc>
                <a:extLst>
                  <a:ext uri="{0D108BD9-81ED-4DB2-BD59-A6C34878D82A}">
                    <a16:rowId xmlns:a16="http://schemas.microsoft.com/office/drawing/2014/main" val="10002"/>
                  </a:ext>
                </a:extLst>
              </a:tr>
              <a:tr h="370840">
                <a:tc>
                  <a:txBody>
                    <a:bodyPr/>
                    <a:lstStyle/>
                    <a:p>
                      <a:r>
                        <a:rPr lang="en-US" sz="2200" dirty="0"/>
                        <a:t>C</a:t>
                      </a:r>
                    </a:p>
                  </a:txBody>
                  <a:tcPr/>
                </a:tc>
                <a:tc>
                  <a:txBody>
                    <a:bodyPr/>
                    <a:lstStyle/>
                    <a:p>
                      <a:r>
                        <a:rPr lang="en-US" sz="2200" dirty="0"/>
                        <a:t>4</a:t>
                      </a:r>
                    </a:p>
                  </a:txBody>
                  <a:tcPr/>
                </a:tc>
                <a:tc>
                  <a:txBody>
                    <a:bodyPr/>
                    <a:lstStyle/>
                    <a:p>
                      <a:r>
                        <a:rPr lang="en-US" sz="2200" dirty="0"/>
                        <a:t>(A,C)</a:t>
                      </a:r>
                    </a:p>
                  </a:txBody>
                  <a:tcPr/>
                </a:tc>
                <a:tc>
                  <a:txBody>
                    <a:bodyPr/>
                    <a:lstStyle/>
                    <a:p>
                      <a:r>
                        <a:rPr lang="en-US" sz="2200" dirty="0"/>
                        <a:t>Yes</a:t>
                      </a:r>
                    </a:p>
                  </a:txBody>
                  <a:tcPr/>
                </a:tc>
                <a:extLst>
                  <a:ext uri="{0D108BD9-81ED-4DB2-BD59-A6C34878D82A}">
                    <a16:rowId xmlns:a16="http://schemas.microsoft.com/office/drawing/2014/main" val="10003"/>
                  </a:ext>
                </a:extLst>
              </a:tr>
              <a:tr h="370840">
                <a:tc>
                  <a:txBody>
                    <a:bodyPr/>
                    <a:lstStyle/>
                    <a:p>
                      <a:r>
                        <a:rPr lang="en-US" sz="2200" dirty="0"/>
                        <a:t>D</a:t>
                      </a:r>
                    </a:p>
                  </a:txBody>
                  <a:tcPr/>
                </a:tc>
                <a:tc>
                  <a:txBody>
                    <a:bodyPr/>
                    <a:lstStyle/>
                    <a:p>
                      <a:r>
                        <a:rPr lang="en-US" sz="2200" strike="sngStrike" dirty="0"/>
                        <a:t>7 </a:t>
                      </a:r>
                      <a:r>
                        <a:rPr lang="en-US" sz="2200" strike="noStrike" dirty="0"/>
                        <a:t>2</a:t>
                      </a:r>
                    </a:p>
                  </a:txBody>
                  <a:tcPr/>
                </a:tc>
                <a:tc>
                  <a:txBody>
                    <a:bodyPr/>
                    <a:lstStyle/>
                    <a:p>
                      <a:r>
                        <a:rPr lang="en-US" sz="2200" strike="sngStrike" dirty="0"/>
                        <a:t>(A,D)</a:t>
                      </a:r>
                      <a:r>
                        <a:rPr lang="en-US" sz="2200" strike="noStrike" dirty="0"/>
                        <a:t>(C,D)</a:t>
                      </a:r>
                    </a:p>
                  </a:txBody>
                  <a:tcPr/>
                </a:tc>
                <a:tc>
                  <a:txBody>
                    <a:bodyPr/>
                    <a:lstStyle/>
                    <a:p>
                      <a:r>
                        <a:rPr lang="en-US" sz="2200" dirty="0"/>
                        <a:t>Yes</a:t>
                      </a:r>
                    </a:p>
                  </a:txBody>
                  <a:tcPr/>
                </a:tc>
                <a:extLst>
                  <a:ext uri="{0D108BD9-81ED-4DB2-BD59-A6C34878D82A}">
                    <a16:rowId xmlns:a16="http://schemas.microsoft.com/office/drawing/2014/main" val="10004"/>
                  </a:ext>
                </a:extLst>
              </a:tr>
              <a:tr h="370840">
                <a:tc>
                  <a:txBody>
                    <a:bodyPr/>
                    <a:lstStyle/>
                    <a:p>
                      <a:r>
                        <a:rPr lang="en-US" sz="2200" dirty="0"/>
                        <a:t>E</a:t>
                      </a:r>
                    </a:p>
                  </a:txBody>
                  <a:tcPr/>
                </a:tc>
                <a:tc>
                  <a:txBody>
                    <a:bodyPr/>
                    <a:lstStyle/>
                    <a:p>
                      <a:r>
                        <a:rPr lang="en-US" sz="2200" strike="sngStrike" dirty="0"/>
                        <a:t>6 </a:t>
                      </a:r>
                      <a:r>
                        <a:rPr lang="en-US" sz="2200" strike="noStrike" dirty="0"/>
                        <a:t>5</a:t>
                      </a:r>
                      <a:endParaRPr lang="en-US" sz="2200" dirty="0"/>
                    </a:p>
                  </a:txBody>
                  <a:tcPr/>
                </a:tc>
                <a:tc>
                  <a:txBody>
                    <a:bodyPr/>
                    <a:lstStyle/>
                    <a:p>
                      <a:r>
                        <a:rPr lang="en-US" sz="2200" strike="sngStrike" dirty="0"/>
                        <a:t>(B,E)</a:t>
                      </a:r>
                      <a:r>
                        <a:rPr lang="en-US" sz="2200" dirty="0"/>
                        <a:t>(C,E)</a:t>
                      </a:r>
                    </a:p>
                  </a:txBody>
                  <a:tcPr/>
                </a:tc>
                <a:tc>
                  <a:txBody>
                    <a:bodyPr/>
                    <a:lstStyle/>
                    <a:p>
                      <a:r>
                        <a:rPr lang="en-US" sz="2200" dirty="0"/>
                        <a:t>Yes</a:t>
                      </a:r>
                    </a:p>
                  </a:txBody>
                  <a:tcPr/>
                </a:tc>
                <a:extLst>
                  <a:ext uri="{0D108BD9-81ED-4DB2-BD59-A6C34878D82A}">
                    <a16:rowId xmlns:a16="http://schemas.microsoft.com/office/drawing/2014/main" val="10005"/>
                  </a:ext>
                </a:extLst>
              </a:tr>
              <a:tr h="370840">
                <a:tc>
                  <a:txBody>
                    <a:bodyPr/>
                    <a:lstStyle/>
                    <a:p>
                      <a:r>
                        <a:rPr lang="en-US" sz="2200" dirty="0"/>
                        <a:t>F</a:t>
                      </a:r>
                    </a:p>
                  </a:txBody>
                  <a:tcPr/>
                </a:tc>
                <a:tc>
                  <a:txBody>
                    <a:bodyPr/>
                    <a:lstStyle/>
                    <a:p>
                      <a:r>
                        <a:rPr lang="en-US" sz="2200" dirty="0"/>
                        <a:t>3</a:t>
                      </a:r>
                    </a:p>
                  </a:txBody>
                  <a:tcPr/>
                </a:tc>
                <a:tc>
                  <a:txBody>
                    <a:bodyPr/>
                    <a:lstStyle/>
                    <a:p>
                      <a:r>
                        <a:rPr lang="en-US" sz="2200" dirty="0"/>
                        <a:t>(B,F)</a:t>
                      </a:r>
                    </a:p>
                  </a:txBody>
                  <a:tcPr/>
                </a:tc>
                <a:tc>
                  <a:txBody>
                    <a:bodyPr/>
                    <a:lstStyle/>
                    <a:p>
                      <a:r>
                        <a:rPr lang="en-US" sz="2200" dirty="0"/>
                        <a:t>Yes</a:t>
                      </a:r>
                    </a:p>
                  </a:txBody>
                  <a:tcPr/>
                </a:tc>
                <a:extLst>
                  <a:ext uri="{0D108BD9-81ED-4DB2-BD59-A6C34878D82A}">
                    <a16:rowId xmlns:a16="http://schemas.microsoft.com/office/drawing/2014/main" val="10006"/>
                  </a:ext>
                </a:extLst>
              </a:tr>
              <a:tr h="370840">
                <a:tc>
                  <a:txBody>
                    <a:bodyPr/>
                    <a:lstStyle/>
                    <a:p>
                      <a:r>
                        <a:rPr lang="en-US" sz="2200" dirty="0"/>
                        <a:t>G</a:t>
                      </a:r>
                    </a:p>
                  </a:txBody>
                  <a:tcPr/>
                </a:tc>
                <a:tc>
                  <a:txBody>
                    <a:bodyPr/>
                    <a:lstStyle/>
                    <a:p>
                      <a:r>
                        <a:rPr lang="en-US" sz="2200" dirty="0"/>
                        <a:t>50</a:t>
                      </a:r>
                    </a:p>
                  </a:txBody>
                  <a:tcPr/>
                </a:tc>
                <a:tc>
                  <a:txBody>
                    <a:bodyPr/>
                    <a:lstStyle/>
                    <a:p>
                      <a:r>
                        <a:rPr lang="en-US" sz="2200" dirty="0"/>
                        <a:t>(B,G)</a:t>
                      </a:r>
                    </a:p>
                  </a:txBody>
                  <a:tcPr/>
                </a:tc>
                <a:tc>
                  <a:txBody>
                    <a:bodyPr/>
                    <a:lstStyle/>
                    <a:p>
                      <a:r>
                        <a:rPr lang="en-US" sz="2200" dirty="0"/>
                        <a:t>Yes</a:t>
                      </a:r>
                    </a:p>
                  </a:txBody>
                  <a:tcPr/>
                </a:tc>
                <a:extLst>
                  <a:ext uri="{0D108BD9-81ED-4DB2-BD59-A6C34878D82A}">
                    <a16:rowId xmlns:a16="http://schemas.microsoft.com/office/drawing/2014/main" val="2105797843"/>
                  </a:ext>
                </a:extLst>
              </a:tr>
            </a:tbl>
          </a:graphicData>
        </a:graphic>
      </p:graphicFrame>
      <p:grpSp>
        <p:nvGrpSpPr>
          <p:cNvPr id="3" name="Group 2"/>
          <p:cNvGrpSpPr/>
          <p:nvPr/>
        </p:nvGrpSpPr>
        <p:grpSpPr>
          <a:xfrm>
            <a:off x="6971156" y="0"/>
            <a:ext cx="4477023" cy="3220006"/>
            <a:chOff x="7204647" y="675195"/>
            <a:chExt cx="4129707" cy="2970206"/>
          </a:xfrm>
        </p:grpSpPr>
        <p:sp>
          <p:nvSpPr>
            <p:cNvPr id="7" name="Oval 6"/>
            <p:cNvSpPr/>
            <p:nvPr/>
          </p:nvSpPr>
          <p:spPr>
            <a:xfrm>
              <a:off x="7204647" y="213313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8" name="Oval 7"/>
            <p:cNvSpPr/>
            <p:nvPr/>
          </p:nvSpPr>
          <p:spPr>
            <a:xfrm>
              <a:off x="9115073" y="107777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9" name="Oval 8"/>
            <p:cNvSpPr/>
            <p:nvPr/>
          </p:nvSpPr>
          <p:spPr>
            <a:xfrm>
              <a:off x="8507650" y="30377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0" name="Oval 9"/>
            <p:cNvSpPr/>
            <p:nvPr/>
          </p:nvSpPr>
          <p:spPr>
            <a:xfrm>
              <a:off x="10547393" y="2832648"/>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11" name="Oval 10"/>
            <p:cNvSpPr/>
            <p:nvPr/>
          </p:nvSpPr>
          <p:spPr>
            <a:xfrm>
              <a:off x="10834878" y="13271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2" name="Oval 11"/>
            <p:cNvSpPr/>
            <p:nvPr/>
          </p:nvSpPr>
          <p:spPr>
            <a:xfrm>
              <a:off x="8617139" y="19527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3" name="Straight Connector 12"/>
            <p:cNvCxnSpPr>
              <a:cxnSpLocks/>
            </p:cNvCxnSpPr>
            <p:nvPr/>
          </p:nvCxnSpPr>
          <p:spPr>
            <a:xfrm flipH="1">
              <a:off x="7448550" y="1264738"/>
              <a:ext cx="1666523" cy="95648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9" idx="2"/>
            </p:cNvCxnSpPr>
            <p:nvPr/>
          </p:nvCxnSpPr>
          <p:spPr>
            <a:xfrm>
              <a:off x="7448550" y="2371832"/>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9" idx="0"/>
              <a:endCxn id="12" idx="4"/>
            </p:cNvCxnSpPr>
            <p:nvPr/>
          </p:nvCxnSpPr>
          <p:spPr>
            <a:xfrm flipV="1">
              <a:off x="8650525" y="2232447"/>
              <a:ext cx="109489" cy="80527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a:endCxn id="7" idx="6"/>
            </p:cNvCxnSpPr>
            <p:nvPr/>
          </p:nvCxnSpPr>
          <p:spPr>
            <a:xfrm flipH="1">
              <a:off x="7490397" y="2092623"/>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1" idx="2"/>
            </p:cNvCxnSpPr>
            <p:nvPr/>
          </p:nvCxnSpPr>
          <p:spPr>
            <a:xfrm flipV="1">
              <a:off x="8861042" y="1466948"/>
              <a:ext cx="1973836" cy="5268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0" idx="0"/>
            </p:cNvCxnSpPr>
            <p:nvPr/>
          </p:nvCxnSpPr>
          <p:spPr>
            <a:xfrm flipH="1">
              <a:off x="10741754" y="1606772"/>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9" idx="6"/>
            </p:cNvCxnSpPr>
            <p:nvPr/>
          </p:nvCxnSpPr>
          <p:spPr>
            <a:xfrm flipH="1">
              <a:off x="8793400" y="3157358"/>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11" idx="2"/>
              <a:endCxn id="8" idx="6"/>
            </p:cNvCxnSpPr>
            <p:nvPr/>
          </p:nvCxnSpPr>
          <p:spPr>
            <a:xfrm flipH="1" flipV="1">
              <a:off x="9400823" y="1217604"/>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9" idx="7"/>
            </p:cNvCxnSpPr>
            <p:nvPr/>
          </p:nvCxnSpPr>
          <p:spPr>
            <a:xfrm flipH="1">
              <a:off x="8751553" y="1565818"/>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4"/>
              <a:endCxn id="10" idx="2"/>
            </p:cNvCxnSpPr>
            <p:nvPr/>
          </p:nvCxnSpPr>
          <p:spPr>
            <a:xfrm>
              <a:off x="9257948" y="1357428"/>
              <a:ext cx="1289445" cy="166543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418025" y="675195"/>
              <a:ext cx="534408" cy="461665"/>
            </a:xfrm>
            <a:prstGeom prst="rect">
              <a:avLst/>
            </a:prstGeom>
            <a:noFill/>
          </p:spPr>
          <p:txBody>
            <a:bodyPr wrap="square" rtlCol="0">
              <a:spAutoFit/>
            </a:bodyPr>
            <a:lstStyle/>
            <a:p>
              <a:r>
                <a:rPr lang="en-US" sz="2400" dirty="0"/>
                <a:t>50</a:t>
              </a:r>
            </a:p>
          </p:txBody>
        </p:sp>
        <p:sp>
          <p:nvSpPr>
            <p:cNvPr id="24" name="TextBox 23"/>
            <p:cNvSpPr txBox="1"/>
            <p:nvPr/>
          </p:nvSpPr>
          <p:spPr>
            <a:xfrm>
              <a:off x="9482200" y="840373"/>
              <a:ext cx="317944" cy="461665"/>
            </a:xfrm>
            <a:prstGeom prst="rect">
              <a:avLst/>
            </a:prstGeom>
            <a:noFill/>
          </p:spPr>
          <p:txBody>
            <a:bodyPr wrap="square" rtlCol="0">
              <a:spAutoFit/>
            </a:bodyPr>
            <a:lstStyle/>
            <a:p>
              <a:r>
                <a:rPr lang="en-US" sz="2400" dirty="0"/>
                <a:t>6</a:t>
              </a:r>
            </a:p>
          </p:txBody>
        </p:sp>
        <p:sp>
          <p:nvSpPr>
            <p:cNvPr id="25" name="TextBox 24"/>
            <p:cNvSpPr txBox="1"/>
            <p:nvPr/>
          </p:nvSpPr>
          <p:spPr>
            <a:xfrm>
              <a:off x="9342879" y="1315425"/>
              <a:ext cx="317944" cy="461665"/>
            </a:xfrm>
            <a:prstGeom prst="rect">
              <a:avLst/>
            </a:prstGeom>
            <a:noFill/>
          </p:spPr>
          <p:txBody>
            <a:bodyPr wrap="square" rtlCol="0">
              <a:spAutoFit/>
            </a:bodyPr>
            <a:lstStyle/>
            <a:p>
              <a:r>
                <a:rPr lang="en-US" sz="2400" dirty="0"/>
                <a:t>3</a:t>
              </a:r>
            </a:p>
          </p:txBody>
        </p:sp>
        <p:sp>
          <p:nvSpPr>
            <p:cNvPr id="26" name="TextBox 25"/>
            <p:cNvSpPr txBox="1"/>
            <p:nvPr/>
          </p:nvSpPr>
          <p:spPr>
            <a:xfrm>
              <a:off x="7997348" y="1880736"/>
              <a:ext cx="317944" cy="461665"/>
            </a:xfrm>
            <a:prstGeom prst="rect">
              <a:avLst/>
            </a:prstGeom>
            <a:noFill/>
          </p:spPr>
          <p:txBody>
            <a:bodyPr wrap="square" rtlCol="0">
              <a:spAutoFit/>
            </a:bodyPr>
            <a:lstStyle/>
            <a:p>
              <a:r>
                <a:rPr lang="en-US" sz="2400" dirty="0"/>
                <a:t>4</a:t>
              </a:r>
            </a:p>
          </p:txBody>
        </p:sp>
        <p:sp>
          <p:nvSpPr>
            <p:cNvPr id="27" name="TextBox 26"/>
            <p:cNvSpPr txBox="1"/>
            <p:nvPr/>
          </p:nvSpPr>
          <p:spPr>
            <a:xfrm>
              <a:off x="7750239" y="2774690"/>
              <a:ext cx="317944" cy="461665"/>
            </a:xfrm>
            <a:prstGeom prst="rect">
              <a:avLst/>
            </a:prstGeom>
            <a:noFill/>
          </p:spPr>
          <p:txBody>
            <a:bodyPr wrap="square" rtlCol="0">
              <a:spAutoFit/>
            </a:bodyPr>
            <a:lstStyle/>
            <a:p>
              <a:r>
                <a:rPr lang="en-US" sz="2400" dirty="0"/>
                <a:t>7</a:t>
              </a:r>
            </a:p>
          </p:txBody>
        </p:sp>
        <p:sp>
          <p:nvSpPr>
            <p:cNvPr id="28" name="TextBox 27"/>
            <p:cNvSpPr txBox="1"/>
            <p:nvPr/>
          </p:nvSpPr>
          <p:spPr>
            <a:xfrm>
              <a:off x="8436809" y="2376237"/>
              <a:ext cx="317944" cy="461665"/>
            </a:xfrm>
            <a:prstGeom prst="rect">
              <a:avLst/>
            </a:prstGeom>
            <a:noFill/>
          </p:spPr>
          <p:txBody>
            <a:bodyPr wrap="square" rtlCol="0">
              <a:spAutoFit/>
            </a:bodyPr>
            <a:lstStyle/>
            <a:p>
              <a:r>
                <a:rPr lang="en-US" sz="2400" dirty="0"/>
                <a:t>2</a:t>
              </a:r>
            </a:p>
          </p:txBody>
        </p:sp>
        <p:sp>
          <p:nvSpPr>
            <p:cNvPr id="29" name="TextBox 28"/>
            <p:cNvSpPr txBox="1"/>
            <p:nvPr/>
          </p:nvSpPr>
          <p:spPr>
            <a:xfrm>
              <a:off x="9482200" y="3219551"/>
              <a:ext cx="317944" cy="425850"/>
            </a:xfrm>
            <a:prstGeom prst="rect">
              <a:avLst/>
            </a:prstGeom>
            <a:noFill/>
          </p:spPr>
          <p:txBody>
            <a:bodyPr wrap="square" rtlCol="0">
              <a:spAutoFit/>
            </a:bodyPr>
            <a:lstStyle/>
            <a:p>
              <a:r>
                <a:rPr lang="en-US" sz="2400" dirty="0"/>
                <a:t>8</a:t>
              </a:r>
            </a:p>
          </p:txBody>
        </p:sp>
        <p:sp>
          <p:nvSpPr>
            <p:cNvPr id="30" name="TextBox 29"/>
            <p:cNvSpPr txBox="1"/>
            <p:nvPr/>
          </p:nvSpPr>
          <p:spPr>
            <a:xfrm>
              <a:off x="11016410" y="2191493"/>
              <a:ext cx="317944" cy="461665"/>
            </a:xfrm>
            <a:prstGeom prst="rect">
              <a:avLst/>
            </a:prstGeom>
            <a:noFill/>
          </p:spPr>
          <p:txBody>
            <a:bodyPr wrap="square" rtlCol="0">
              <a:spAutoFit/>
            </a:bodyPr>
            <a:lstStyle/>
            <a:p>
              <a:r>
                <a:rPr lang="en-US" sz="2400" dirty="0"/>
                <a:t>9</a:t>
              </a:r>
            </a:p>
          </p:txBody>
        </p:sp>
        <p:sp>
          <p:nvSpPr>
            <p:cNvPr id="31" name="TextBox 30"/>
            <p:cNvSpPr txBox="1"/>
            <p:nvPr/>
          </p:nvSpPr>
          <p:spPr>
            <a:xfrm>
              <a:off x="8968623" y="1904122"/>
              <a:ext cx="405270" cy="461665"/>
            </a:xfrm>
            <a:prstGeom prst="rect">
              <a:avLst/>
            </a:prstGeom>
            <a:noFill/>
          </p:spPr>
          <p:txBody>
            <a:bodyPr wrap="square" rtlCol="0">
              <a:spAutoFit/>
            </a:bodyPr>
            <a:lstStyle/>
            <a:p>
              <a:r>
                <a:rPr lang="en-US" sz="2400" dirty="0"/>
                <a:t>5</a:t>
              </a:r>
            </a:p>
          </p:txBody>
        </p:sp>
        <p:sp>
          <p:nvSpPr>
            <p:cNvPr id="32" name="TextBox 31"/>
            <p:cNvSpPr txBox="1"/>
            <p:nvPr/>
          </p:nvSpPr>
          <p:spPr>
            <a:xfrm>
              <a:off x="8817232" y="2579936"/>
              <a:ext cx="317944" cy="461665"/>
            </a:xfrm>
            <a:prstGeom prst="rect">
              <a:avLst/>
            </a:prstGeom>
            <a:noFill/>
          </p:spPr>
          <p:txBody>
            <a:bodyPr wrap="square" rtlCol="0">
              <a:spAutoFit/>
            </a:bodyPr>
            <a:lstStyle/>
            <a:p>
              <a:r>
                <a:rPr lang="en-US" sz="2400" dirty="0"/>
                <a:t>7</a:t>
              </a:r>
            </a:p>
          </p:txBody>
        </p:sp>
        <p:sp>
          <p:nvSpPr>
            <p:cNvPr id="47" name="Oval 46">
              <a:extLst>
                <a:ext uri="{FF2B5EF4-FFF2-40B4-BE49-F238E27FC236}">
                  <a16:creationId xmlns:a16="http://schemas.microsoft.com/office/drawing/2014/main" id="{634C006E-6A19-4FDB-A0C9-EE9701E3B614}"/>
                </a:ext>
              </a:extLst>
            </p:cNvPr>
            <p:cNvSpPr/>
            <p:nvPr/>
          </p:nvSpPr>
          <p:spPr>
            <a:xfrm>
              <a:off x="7794589" y="83666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48" name="Straight Connector 47">
              <a:extLst>
                <a:ext uri="{FF2B5EF4-FFF2-40B4-BE49-F238E27FC236}">
                  <a16:creationId xmlns:a16="http://schemas.microsoft.com/office/drawing/2014/main" id="{C6ED3B5E-B60D-451E-BC34-825E05362B47}"/>
                </a:ext>
              </a:extLst>
            </p:cNvPr>
            <p:cNvCxnSpPr>
              <a:cxnSpLocks/>
              <a:stCxn id="8" idx="1"/>
              <a:endCxn id="47" idx="5"/>
            </p:cNvCxnSpPr>
            <p:nvPr/>
          </p:nvCxnSpPr>
          <p:spPr>
            <a:xfrm flipH="1" flipV="1">
              <a:off x="8038491" y="1075360"/>
              <a:ext cx="1118429" cy="4337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D37B693-82C5-4A12-B222-B4D4AFC73A40}"/>
                </a:ext>
              </a:extLst>
            </p:cNvPr>
            <p:cNvSpPr txBox="1"/>
            <p:nvPr/>
          </p:nvSpPr>
          <p:spPr>
            <a:xfrm>
              <a:off x="8081843" y="1272813"/>
              <a:ext cx="534408" cy="461665"/>
            </a:xfrm>
            <a:prstGeom prst="rect">
              <a:avLst/>
            </a:prstGeom>
            <a:noFill/>
          </p:spPr>
          <p:txBody>
            <a:bodyPr wrap="square" rtlCol="0">
              <a:spAutoFit/>
            </a:bodyPr>
            <a:lstStyle/>
            <a:p>
              <a:r>
                <a:rPr lang="en-US" sz="2400" dirty="0"/>
                <a:t>2</a:t>
              </a:r>
            </a:p>
          </p:txBody>
        </p:sp>
      </p:gr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A11080D2-762A-4A8B-974B-315EF0F7B0FF}"/>
                  </a:ext>
                </a:extLst>
              </p:cNvPr>
              <p:cNvSpPr txBox="1"/>
              <p:nvPr/>
            </p:nvSpPr>
            <p:spPr>
              <a:xfrm>
                <a:off x="-53678" y="1362149"/>
                <a:ext cx="7332778" cy="5586145"/>
              </a:xfrm>
              <a:prstGeom prst="rect">
                <a:avLst/>
              </a:prstGeom>
              <a:noFill/>
            </p:spPr>
            <p:txBody>
              <a:bodyPr wrap="square" rtlCol="0">
                <a:spAutoFit/>
              </a:bodyPr>
              <a:lstStyle/>
              <a:p>
                <a:r>
                  <a:rPr lang="en-US" sz="1700" dirty="0" err="1">
                    <a:latin typeface="Courier New" panose="02070309020205020404" pitchFamily="49" charset="0"/>
                    <a:cs typeface="Courier New" panose="02070309020205020404" pitchFamily="49" charset="0"/>
                  </a:rPr>
                  <a:t>PrimMST</a:t>
                </a:r>
                <a:r>
                  <a:rPr lang="en-US" sz="1700" dirty="0">
                    <a:latin typeface="Courier New" panose="02070309020205020404" pitchFamily="49" charset="0"/>
                    <a:cs typeface="Courier New" panose="02070309020205020404" pitchFamily="49" charset="0"/>
                  </a:rPr>
                  <a:t>(Graph G) </a:t>
                </a:r>
              </a:p>
              <a:p>
                <a:r>
                  <a:rPr lang="en-US" sz="1700" dirty="0">
                    <a:latin typeface="Courier New" panose="02070309020205020404" pitchFamily="49" charset="0"/>
                    <a:cs typeface="Courier New" panose="02070309020205020404" pitchFamily="49" charset="0"/>
                  </a:rPr>
                  <a:t>   initialize </a:t>
                </a:r>
                <a:r>
                  <a:rPr lang="en-US" sz="1700" dirty="0" err="1">
                    <a:latin typeface="Courier New" panose="02070309020205020404" pitchFamily="49" charset="0"/>
                    <a:cs typeface="Courier New" panose="02070309020205020404" pitchFamily="49" charset="0"/>
                  </a:rPr>
                  <a:t>costToAdd</a:t>
                </a:r>
                <a:r>
                  <a:rPr lang="en-US" sz="1700" dirty="0">
                    <a:latin typeface="Courier New" panose="02070309020205020404" pitchFamily="49" charset="0"/>
                    <a:cs typeface="Courier New" panose="02070309020205020404" pitchFamily="49" charset="0"/>
                  </a:rPr>
                  <a:t> to </a:t>
                </a:r>
                <a14:m>
                  <m:oMath xmlns:m="http://schemas.openxmlformats.org/officeDocument/2006/math">
                    <m:r>
                      <a:rPr lang="en-US" sz="1700" b="0" i="1" smtClean="0">
                        <a:latin typeface="Cambria Math" panose="02040503050406030204" pitchFamily="18" charset="0"/>
                        <a:cs typeface="Courier New" panose="02070309020205020404" pitchFamily="49" charset="0"/>
                      </a:rPr>
                      <m:t>∞</m:t>
                    </m:r>
                  </m:oMath>
                </a14:m>
                <a:endParaRPr lang="en-US" sz="1700" b="0" dirty="0">
                  <a:latin typeface="Courier New" panose="02070309020205020404" pitchFamily="49" charset="0"/>
                  <a:cs typeface="Courier New" panose="02070309020205020404" pitchFamily="49" charset="0"/>
                </a:endParaRPr>
              </a:p>
              <a:p>
                <a:r>
                  <a:rPr lang="en-US" sz="1700" dirty="0">
                    <a:latin typeface="Courier New" panose="02070309020205020404" pitchFamily="49" charset="0"/>
                    <a:cs typeface="Courier New" panose="02070309020205020404" pitchFamily="49" charset="0"/>
                  </a:rPr>
                  <a:t>   mark source as </a:t>
                </a:r>
                <a:r>
                  <a:rPr lang="en-US" sz="1700" dirty="0" err="1">
                    <a:latin typeface="Courier New" panose="02070309020205020404" pitchFamily="49" charset="0"/>
                    <a:cs typeface="Courier New" panose="02070309020205020404" pitchFamily="49" charset="0"/>
                  </a:rPr>
                  <a:t>costToAdd</a:t>
                </a:r>
                <a:r>
                  <a:rPr lang="en-US" sz="1700" dirty="0">
                    <a:latin typeface="Courier New" panose="02070309020205020404" pitchFamily="49" charset="0"/>
                    <a:cs typeface="Courier New" panose="02070309020205020404" pitchFamily="49" charset="0"/>
                  </a:rPr>
                  <a:t> 0</a:t>
                </a:r>
              </a:p>
              <a:p>
                <a:r>
                  <a:rPr lang="en-US" sz="1700" dirty="0">
                    <a:latin typeface="Courier New" panose="02070309020205020404" pitchFamily="49" charset="0"/>
                    <a:cs typeface="Courier New" panose="02070309020205020404" pitchFamily="49" charset="0"/>
                  </a:rPr>
                  <a:t>   mark all vertices unprocessed</a:t>
                </a:r>
              </a:p>
              <a:p>
                <a:r>
                  <a:rPr lang="en-US" sz="1700" dirty="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 mark source as processed</a:t>
                </a:r>
                <a:endParaRPr lang="en-US" sz="1700" dirty="0">
                  <a:latin typeface="Courier New" panose="02070309020205020404" pitchFamily="49" charset="0"/>
                  <a:cs typeface="Courier New" panose="02070309020205020404" pitchFamily="49" charset="0"/>
                </a:endParaRPr>
              </a:p>
              <a:p>
                <a:r>
                  <a:rPr lang="en-US" sz="1700" dirty="0">
                    <a:latin typeface="Courier New" panose="02070309020205020404" pitchFamily="49" charset="0"/>
                    <a:cs typeface="Courier New" panose="02070309020205020404" pitchFamily="49" charset="0"/>
                  </a:rPr>
                  <a:t>   foreach(edge (source, v) ) {</a:t>
                </a:r>
              </a:p>
              <a:p>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v.costToAdd</a:t>
                </a:r>
                <a:r>
                  <a:rPr lang="en-US" sz="1700" dirty="0">
                    <a:latin typeface="Courier New" panose="02070309020205020404" pitchFamily="49" charset="0"/>
                    <a:cs typeface="Courier New" panose="02070309020205020404" pitchFamily="49" charset="0"/>
                  </a:rPr>
                  <a:t> = weight(</a:t>
                </a:r>
                <a:r>
                  <a:rPr lang="en-US" sz="1700" dirty="0" err="1">
                    <a:latin typeface="Courier New" panose="02070309020205020404" pitchFamily="49" charset="0"/>
                    <a:cs typeface="Courier New" panose="02070309020205020404" pitchFamily="49" charset="0"/>
                  </a:rPr>
                  <a:t>source,v</a:t>
                </a:r>
                <a:r>
                  <a:rPr lang="en-US" sz="1700" dirty="0">
                    <a:latin typeface="Courier New" panose="02070309020205020404" pitchFamily="49" charset="0"/>
                    <a:cs typeface="Courier New" panose="02070309020205020404" pitchFamily="49" charset="0"/>
                  </a:rPr>
                  <a:t>)</a:t>
                </a:r>
              </a:p>
              <a:p>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v.bestEdge</a:t>
                </a:r>
                <a:r>
                  <a:rPr lang="en-US" sz="1700" dirty="0">
                    <a:latin typeface="Courier New" panose="02070309020205020404" pitchFamily="49" charset="0"/>
                    <a:cs typeface="Courier New" panose="02070309020205020404" pitchFamily="49" charset="0"/>
                  </a:rPr>
                  <a:t> = (</a:t>
                </a:r>
                <a:r>
                  <a:rPr lang="en-US" sz="1700" dirty="0" err="1">
                    <a:latin typeface="Courier New" panose="02070309020205020404" pitchFamily="49" charset="0"/>
                    <a:cs typeface="Courier New" panose="02070309020205020404" pitchFamily="49" charset="0"/>
                  </a:rPr>
                  <a:t>source,v</a:t>
                </a:r>
                <a:r>
                  <a:rPr lang="en-US" sz="1700" dirty="0">
                    <a:latin typeface="Courier New" panose="02070309020205020404" pitchFamily="49" charset="0"/>
                    <a:cs typeface="Courier New" panose="02070309020205020404" pitchFamily="49" charset="0"/>
                  </a:rPr>
                  <a:t>)</a:t>
                </a:r>
              </a:p>
              <a:p>
                <a:r>
                  <a:rPr lang="en-US" sz="1700" dirty="0">
                    <a:latin typeface="Courier New" panose="02070309020205020404" pitchFamily="49" charset="0"/>
                    <a:cs typeface="Courier New" panose="02070309020205020404" pitchFamily="49" charset="0"/>
                  </a:rPr>
                  <a:t>   }</a:t>
                </a:r>
              </a:p>
              <a:p>
                <a:r>
                  <a:rPr lang="en-US" sz="1700" dirty="0">
                    <a:latin typeface="Courier New" panose="02070309020205020404" pitchFamily="49" charset="0"/>
                    <a:cs typeface="Courier New" panose="02070309020205020404" pitchFamily="49" charset="0"/>
                  </a:rPr>
                  <a:t>   while(there are unprocessed vertices) {</a:t>
                </a:r>
              </a:p>
              <a:p>
                <a:r>
                  <a:rPr lang="en-US" sz="1700" dirty="0">
                    <a:latin typeface="Courier New" panose="02070309020205020404" pitchFamily="49" charset="0"/>
                    <a:cs typeface="Courier New" panose="02070309020205020404" pitchFamily="49" charset="0"/>
                  </a:rPr>
                  <a:t>   	     let u be the cheapest unprocessed vertex</a:t>
                </a:r>
              </a:p>
              <a:p>
                <a:r>
                  <a:rPr lang="en-US" sz="1700" dirty="0">
                    <a:latin typeface="Courier New" panose="02070309020205020404" pitchFamily="49" charset="0"/>
                    <a:cs typeface="Courier New" panose="02070309020205020404" pitchFamily="49" charset="0"/>
                  </a:rPr>
                  <a:t>	     add </a:t>
                </a:r>
                <a:r>
                  <a:rPr lang="en-US" sz="1700" dirty="0" err="1">
                    <a:latin typeface="Courier New" panose="02070309020205020404" pitchFamily="49" charset="0"/>
                    <a:cs typeface="Courier New" panose="02070309020205020404" pitchFamily="49" charset="0"/>
                  </a:rPr>
                  <a:t>u.bestEdge</a:t>
                </a:r>
                <a:r>
                  <a:rPr lang="en-US" sz="1700" dirty="0">
                    <a:latin typeface="Courier New" panose="02070309020205020404" pitchFamily="49" charset="0"/>
                    <a:cs typeface="Courier New" panose="02070309020205020404" pitchFamily="49" charset="0"/>
                  </a:rPr>
                  <a:t> to spanning tree</a:t>
                </a:r>
              </a:p>
              <a:p>
                <a:r>
                  <a:rPr lang="en-US" sz="1700" dirty="0">
                    <a:latin typeface="Courier New" panose="02070309020205020404" pitchFamily="49" charset="0"/>
                    <a:cs typeface="Courier New" panose="02070309020205020404" pitchFamily="49" charset="0"/>
                  </a:rPr>
                  <a:t>	     foreach(edge (</a:t>
                </a:r>
                <a:r>
                  <a:rPr lang="en-US" sz="1700" dirty="0" err="1">
                    <a:latin typeface="Courier New" panose="02070309020205020404" pitchFamily="49" charset="0"/>
                    <a:cs typeface="Courier New" panose="02070309020205020404" pitchFamily="49" charset="0"/>
                  </a:rPr>
                  <a:t>u,v</a:t>
                </a:r>
                <a:r>
                  <a:rPr lang="en-US" sz="1700" dirty="0">
                    <a:latin typeface="Courier New" panose="02070309020205020404" pitchFamily="49" charset="0"/>
                    <a:cs typeface="Courier New" panose="02070309020205020404" pitchFamily="49" charset="0"/>
                  </a:rPr>
                  <a:t>) leaving u){</a:t>
                </a:r>
              </a:p>
              <a:p>
                <a:r>
                  <a:rPr lang="en-US" sz="1700" dirty="0">
                    <a:latin typeface="Courier New" panose="02070309020205020404" pitchFamily="49" charset="0"/>
                    <a:cs typeface="Courier New" panose="02070309020205020404" pitchFamily="49" charset="0"/>
                  </a:rPr>
                  <a:t>		 </a:t>
                </a:r>
                <a:r>
                  <a:rPr lang="en-US" sz="1700" b="1" dirty="0">
                    <a:latin typeface="Courier New" panose="02070309020205020404" pitchFamily="49" charset="0"/>
                    <a:cs typeface="Courier New" panose="02070309020205020404" pitchFamily="49" charset="0"/>
                  </a:rPr>
                  <a:t>if(weight(</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 &lt; </a:t>
                </a:r>
                <a:r>
                  <a:rPr lang="en-US" sz="1700" b="1" dirty="0" err="1">
                    <a:latin typeface="Courier New" panose="02070309020205020404" pitchFamily="49" charset="0"/>
                    <a:cs typeface="Courier New" panose="02070309020205020404" pitchFamily="49" charset="0"/>
                  </a:rPr>
                  <a:t>v.costToAdd</a:t>
                </a:r>
                <a:r>
                  <a:rPr lang="en-US" sz="1700" b="1" dirty="0">
                    <a:latin typeface="Courier New" panose="02070309020205020404" pitchFamily="49" charset="0"/>
                    <a:cs typeface="Courier New" panose="02070309020205020404" pitchFamily="49" charset="0"/>
                  </a:rPr>
                  <a:t> </a:t>
                </a:r>
              </a:p>
              <a:p>
                <a:r>
                  <a:rPr lang="en-US" sz="1700" b="1" dirty="0">
                    <a:latin typeface="Courier New" panose="02070309020205020404" pitchFamily="49" charset="0"/>
                    <a:cs typeface="Courier New" panose="02070309020205020404" pitchFamily="49" charset="0"/>
                  </a:rPr>
                  <a:t>		    AND v not processed){</a:t>
                </a:r>
              </a:p>
              <a:p>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v.costToAdd</a:t>
                </a:r>
                <a:r>
                  <a:rPr lang="en-US" sz="1700" b="1" dirty="0">
                    <a:latin typeface="Courier New" panose="02070309020205020404" pitchFamily="49" charset="0"/>
                    <a:cs typeface="Courier New" panose="02070309020205020404" pitchFamily="49" charset="0"/>
                  </a:rPr>
                  <a:t> = weight(</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a:t>
                </a:r>
              </a:p>
              <a:p>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v.bestEdge</a:t>
                </a:r>
                <a:r>
                  <a:rPr lang="en-US" sz="1700" b="1" dirty="0">
                    <a:latin typeface="Courier New" panose="02070309020205020404" pitchFamily="49" charset="0"/>
                    <a:cs typeface="Courier New" panose="02070309020205020404" pitchFamily="49" charset="0"/>
                  </a:rPr>
                  <a:t> = (</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a:t>
                </a:r>
              </a:p>
              <a:p>
                <a:r>
                  <a:rPr lang="en-US" sz="1700" b="1" dirty="0">
                    <a:latin typeface="Courier New" panose="02070309020205020404" pitchFamily="49" charset="0"/>
                    <a:cs typeface="Courier New" panose="02070309020205020404" pitchFamily="49" charset="0"/>
                  </a:rPr>
                  <a:t>          	   }</a:t>
                </a:r>
              </a:p>
              <a:p>
                <a:r>
                  <a:rPr lang="en-US" sz="1700" dirty="0">
                    <a:latin typeface="Courier New" panose="02070309020205020404" pitchFamily="49" charset="0"/>
                    <a:cs typeface="Courier New" panose="02070309020205020404" pitchFamily="49" charset="0"/>
                  </a:rPr>
                  <a:t>	     } </a:t>
                </a:r>
              </a:p>
              <a:p>
                <a:r>
                  <a:rPr lang="en-US" sz="1700" dirty="0">
                    <a:latin typeface="Courier New" panose="02070309020205020404" pitchFamily="49" charset="0"/>
                    <a:cs typeface="Courier New" panose="02070309020205020404" pitchFamily="49" charset="0"/>
                  </a:rPr>
                  <a:t>            mark u as processed</a:t>
                </a:r>
              </a:p>
              <a:p>
                <a:r>
                  <a:rPr lang="en-US" sz="1700" dirty="0">
                    <a:latin typeface="Courier New" panose="02070309020205020404" pitchFamily="49" charset="0"/>
                    <a:cs typeface="Courier New" panose="02070309020205020404" pitchFamily="49" charset="0"/>
                  </a:rPr>
                  <a:t>	  }</a:t>
                </a:r>
                <a:endParaRPr lang="en-US" sz="1700" dirty="0"/>
              </a:p>
            </p:txBody>
          </p:sp>
        </mc:Choice>
        <mc:Fallback xmlns="">
          <p:sp>
            <p:nvSpPr>
              <p:cNvPr id="36" name="TextBox 35">
                <a:extLst>
                  <a:ext uri="{FF2B5EF4-FFF2-40B4-BE49-F238E27FC236}">
                    <a16:creationId xmlns:a16="http://schemas.microsoft.com/office/drawing/2014/main" id="{A11080D2-762A-4A8B-974B-315EF0F7B0FF}"/>
                  </a:ext>
                </a:extLst>
              </p:cNvPr>
              <p:cNvSpPr txBox="1">
                <a:spLocks noRot="1" noChangeAspect="1" noMove="1" noResize="1" noEditPoints="1" noAdjustHandles="1" noChangeArrowheads="1" noChangeShapeType="1" noTextEdit="1"/>
              </p:cNvSpPr>
              <p:nvPr/>
            </p:nvSpPr>
            <p:spPr>
              <a:xfrm>
                <a:off x="-53678" y="1362149"/>
                <a:ext cx="7332778" cy="5586145"/>
              </a:xfrm>
              <a:prstGeom prst="rect">
                <a:avLst/>
              </a:prstGeom>
              <a:blipFill>
                <a:blip r:embed="rId2"/>
                <a:stretch>
                  <a:fillRect l="-499" t="-218" b="-654"/>
                </a:stretch>
              </a:blipFill>
            </p:spPr>
            <p:txBody>
              <a:bodyPr/>
              <a:lstStyle/>
              <a:p>
                <a:r>
                  <a:rPr lang="en-US">
                    <a:noFill/>
                  </a:rPr>
                  <a:t> </a:t>
                </a:r>
              </a:p>
            </p:txBody>
          </p:sp>
        </mc:Fallback>
      </mc:AlternateContent>
    </p:spTree>
    <p:extLst>
      <p:ext uri="{BB962C8B-B14F-4D97-AF65-F5344CB8AC3E}">
        <p14:creationId xmlns:p14="http://schemas.microsoft.com/office/powerpoint/2010/main" val="38178067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2B4CB-C892-476B-A064-73BD9EE6C127}"/>
              </a:ext>
            </a:extLst>
          </p:cNvPr>
          <p:cNvSpPr>
            <a:spLocks noGrp="1"/>
          </p:cNvSpPr>
          <p:nvPr>
            <p:ph type="title"/>
          </p:nvPr>
        </p:nvSpPr>
        <p:spPr/>
        <p:txBody>
          <a:bodyPr/>
          <a:lstStyle/>
          <a:p>
            <a:r>
              <a:rPr lang="en-US" dirty="0"/>
              <a:t>Correctness</a:t>
            </a:r>
          </a:p>
        </p:txBody>
      </p:sp>
      <p:sp>
        <p:nvSpPr>
          <p:cNvPr id="3" name="Content Placeholder 2">
            <a:extLst>
              <a:ext uri="{FF2B5EF4-FFF2-40B4-BE49-F238E27FC236}">
                <a16:creationId xmlns:a16="http://schemas.microsoft.com/office/drawing/2014/main" id="{8AFD73AA-101E-4917-B32C-FF9935E28B1F}"/>
              </a:ext>
            </a:extLst>
          </p:cNvPr>
          <p:cNvSpPr>
            <a:spLocks noGrp="1"/>
          </p:cNvSpPr>
          <p:nvPr>
            <p:ph idx="1"/>
          </p:nvPr>
        </p:nvSpPr>
        <p:spPr/>
        <p:txBody>
          <a:bodyPr/>
          <a:lstStyle/>
          <a:p>
            <a:r>
              <a:rPr lang="en-US" dirty="0"/>
              <a:t>You’re already familiar with the algorithms. </a:t>
            </a:r>
          </a:p>
          <a:p>
            <a:r>
              <a:rPr lang="en-US" dirty="0"/>
              <a:t>We’ll use this problem to practice the proof techniques.</a:t>
            </a:r>
          </a:p>
          <a:p>
            <a:endParaRPr lang="en-US" dirty="0"/>
          </a:p>
          <a:p>
            <a:r>
              <a:rPr lang="en-US" dirty="0"/>
              <a:t>We’ll do both </a:t>
            </a:r>
            <a:r>
              <a:rPr lang="en-US" b="1" dirty="0"/>
              <a:t>structural </a:t>
            </a:r>
            <a:r>
              <a:rPr lang="en-US" dirty="0"/>
              <a:t>and</a:t>
            </a:r>
            <a:r>
              <a:rPr lang="en-US" b="1" dirty="0"/>
              <a:t> exchange</a:t>
            </a:r>
            <a:r>
              <a:rPr lang="en-US" dirty="0"/>
              <a:t> </a:t>
            </a:r>
          </a:p>
        </p:txBody>
      </p:sp>
    </p:spTree>
    <p:extLst>
      <p:ext uri="{BB962C8B-B14F-4D97-AF65-F5344CB8AC3E}">
        <p14:creationId xmlns:p14="http://schemas.microsoft.com/office/powerpoint/2010/main" val="1768300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7E631-1E01-4FF5-A3CF-A31AED406500}"/>
              </a:ext>
            </a:extLst>
          </p:cNvPr>
          <p:cNvSpPr>
            <a:spLocks noGrp="1"/>
          </p:cNvSpPr>
          <p:nvPr>
            <p:ph type="title"/>
          </p:nvPr>
        </p:nvSpPr>
        <p:spPr/>
        <p:txBody>
          <a:bodyPr/>
          <a:lstStyle/>
          <a:p>
            <a:r>
              <a:rPr lang="en-US" dirty="0"/>
              <a:t>Structural Proof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D457846-932B-4906-9D2D-F212F87C54F6}"/>
                  </a:ext>
                </a:extLst>
              </p:cNvPr>
              <p:cNvSpPr>
                <a:spLocks noGrp="1"/>
              </p:cNvSpPr>
              <p:nvPr>
                <p:ph idx="1"/>
              </p:nvPr>
            </p:nvSpPr>
            <p:spPr/>
            <p:txBody>
              <a:bodyPr>
                <a:normAutofit/>
              </a:bodyPr>
              <a:lstStyle/>
              <a:p>
                <a:pPr marL="0" indent="0">
                  <a:buNone/>
                </a:pPr>
                <a:r>
                  <a:rPr lang="en-US" dirty="0"/>
                  <a:t>For simplicity – assume all edge weights are distinct and that there is only one minimum spanning tree.</a:t>
                </a:r>
              </a:p>
              <a:p>
                <a:pPr marL="0" indent="0">
                  <a:buNone/>
                </a:pPr>
                <a:endParaRPr lang="en-US" dirty="0"/>
              </a:p>
              <a:p>
                <a:pPr marL="0" indent="0">
                  <a:buNone/>
                </a:pPr>
                <a:r>
                  <a:rPr lang="en-US" dirty="0"/>
                  <a:t>“</a:t>
                </a:r>
                <a:r>
                  <a:rPr lang="en-US" dirty="0">
                    <a:solidFill>
                      <a:schemeClr val="accent3"/>
                    </a:solidFill>
                  </a:rPr>
                  <a:t>Structural result</a:t>
                </a:r>
                <a:r>
                  <a:rPr lang="en-US" dirty="0"/>
                  <a:t>” – the best solution </a:t>
                </a:r>
                <a:r>
                  <a:rPr lang="en-US" b="1" dirty="0"/>
                  <a:t>must </a:t>
                </a:r>
                <a:r>
                  <a:rPr lang="en-US" dirty="0"/>
                  <a:t>look like this, and the algorithm produces something that looks like this.</a:t>
                </a:r>
              </a:p>
              <a:p>
                <a:pPr marL="0" indent="0">
                  <a:buNone/>
                </a:pPr>
                <a:endParaRPr lang="en-US" dirty="0"/>
              </a:p>
              <a:p>
                <a:pPr marL="0" indent="0">
                  <a:buNone/>
                </a:pPr>
                <a:r>
                  <a:rPr lang="en-US" dirty="0"/>
                  <a:t>Example: every spanning tree has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−1 </m:t>
                    </m:r>
                  </m:oMath>
                </a14:m>
                <a:r>
                  <a:rPr lang="en-US" dirty="0"/>
                  <a:t>edges. </a:t>
                </a:r>
                <a:br>
                  <a:rPr lang="en-US" dirty="0"/>
                </a:br>
                <a:r>
                  <a:rPr lang="en-US" dirty="0"/>
                  <a:t>So we better have our algorithm produce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edges.</a:t>
                </a:r>
              </a:p>
              <a:p>
                <a:pPr marL="0" indent="0">
                  <a:buNone/>
                </a:pPr>
                <a:r>
                  <a:rPr lang="en-US" dirty="0"/>
                  <a:t>Is that enough? No! Lots of different trees (including non minimum ones) have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−1 </m:t>
                    </m:r>
                  </m:oMath>
                </a14:m>
                <a:r>
                  <a:rPr lang="en-US" dirty="0"/>
                  <a:t>edges. Need to say which edges are in the tree.</a:t>
                </a:r>
              </a:p>
            </p:txBody>
          </p:sp>
        </mc:Choice>
        <mc:Fallback xmlns="">
          <p:sp>
            <p:nvSpPr>
              <p:cNvPr id="3" name="Content Placeholder 2">
                <a:extLst>
                  <a:ext uri="{FF2B5EF4-FFF2-40B4-BE49-F238E27FC236}">
                    <a16:creationId xmlns:a16="http://schemas.microsoft.com/office/drawing/2014/main" id="{AD457846-932B-4906-9D2D-F212F87C54F6}"/>
                  </a:ext>
                </a:extLst>
              </p:cNvPr>
              <p:cNvSpPr>
                <a:spLocks noGrp="1" noRot="1" noChangeAspect="1" noMove="1" noResize="1" noEditPoints="1" noAdjustHandles="1" noChangeArrowheads="1" noChangeShapeType="1" noTextEdit="1"/>
              </p:cNvSpPr>
              <p:nvPr>
                <p:ph idx="1"/>
              </p:nvPr>
            </p:nvSpPr>
            <p:spPr>
              <a:blipFill>
                <a:blip r:embed="rId2"/>
                <a:stretch>
                  <a:fillRect l="-1525" t="-2138" b="-3019"/>
                </a:stretch>
              </a:blipFill>
            </p:spPr>
            <p:txBody>
              <a:bodyPr/>
              <a:lstStyle/>
              <a:p>
                <a:r>
                  <a:rPr lang="en-US">
                    <a:noFill/>
                  </a:rPr>
                  <a:t> </a:t>
                </a:r>
              </a:p>
            </p:txBody>
          </p:sp>
        </mc:Fallback>
      </mc:AlternateContent>
    </p:spTree>
    <p:extLst>
      <p:ext uri="{BB962C8B-B14F-4D97-AF65-F5344CB8AC3E}">
        <p14:creationId xmlns:p14="http://schemas.microsoft.com/office/powerpoint/2010/main" val="79477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4BD4-7FB6-47FE-A174-2C76858F020B}"/>
              </a:ext>
            </a:extLst>
          </p:cNvPr>
          <p:cNvSpPr>
            <a:spLocks noGrp="1"/>
          </p:cNvSpPr>
          <p:nvPr>
            <p:ph type="title"/>
          </p:nvPr>
        </p:nvSpPr>
        <p:spPr/>
        <p:txBody>
          <a:bodyPr/>
          <a:lstStyle/>
          <a:p>
            <a:r>
              <a:rPr lang="en-US" dirty="0"/>
              <a:t>Safe Edge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8607E5-3A30-4910-BF82-0879213E4A90}"/>
                  </a:ext>
                </a:extLst>
              </p:cNvPr>
              <p:cNvSpPr>
                <a:spLocks noGrp="1"/>
              </p:cNvSpPr>
              <p:nvPr>
                <p:ph idx="1"/>
              </p:nvPr>
            </p:nvSpPr>
            <p:spPr/>
            <p:txBody>
              <a:bodyPr>
                <a:normAutofit/>
              </a:bodyPr>
              <a:lstStyle/>
              <a:p>
                <a:pPr marL="0" indent="0">
                  <a:buNone/>
                </a:pPr>
                <a:r>
                  <a:rPr lang="en-US" dirty="0"/>
                  <a:t>A “cut”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𝑆</m:t>
                        </m:r>
                      </m:e>
                    </m:d>
                  </m:oMath>
                </a14:m>
                <a:r>
                  <a:rPr lang="en-US" dirty="0"/>
                  <a:t> is a split of the vertices into a subset </a:t>
                </a:r>
                <a14:m>
                  <m:oMath xmlns:m="http://schemas.openxmlformats.org/officeDocument/2006/math">
                    <m:r>
                      <a:rPr lang="en-US" i="1">
                        <a:latin typeface="Cambria Math" panose="02040503050406030204" pitchFamily="18" charset="0"/>
                      </a:rPr>
                      <m:t>𝑆</m:t>
                    </m:r>
                  </m:oMath>
                </a14:m>
                <a:r>
                  <a:rPr lang="en-US" dirty="0"/>
                  <a:t> and the remaining vertices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dirty="0"/>
                  <a:t>.</a:t>
                </a:r>
              </a:p>
              <a:p>
                <a:endParaRPr lang="en-US" dirty="0"/>
              </a:p>
              <a:p>
                <a:endParaRPr lang="en-US" dirty="0"/>
              </a:p>
              <a:p>
                <a:endParaRPr lang="en-US" dirty="0"/>
              </a:p>
              <a:p>
                <a:endParaRPr lang="en-US" dirty="0"/>
              </a:p>
              <a:p>
                <a:endParaRPr lang="en-US" dirty="0"/>
              </a:p>
              <a:p>
                <a:endParaRPr lang="en-US" dirty="0"/>
              </a:p>
              <a:p>
                <a:r>
                  <a:rPr lang="en-US" dirty="0"/>
                  <a:t>Edges in red “span” or “cross” the cut (go from </a:t>
                </a:r>
                <a14:m>
                  <m:oMath xmlns:m="http://schemas.openxmlformats.org/officeDocument/2006/math">
                    <m:r>
                      <a:rPr lang="en-US" b="0" i="1" smtClean="0">
                        <a:latin typeface="Cambria Math" panose="02040503050406030204" pitchFamily="18" charset="0"/>
                      </a:rPr>
                      <m:t>𝑆</m:t>
                    </m:r>
                  </m:oMath>
                </a14:m>
                <a:r>
                  <a:rPr lang="en-US" dirty="0"/>
                  <a:t> to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dirty="0"/>
                  <a:t>).</a:t>
                </a:r>
              </a:p>
            </p:txBody>
          </p:sp>
        </mc:Choice>
        <mc:Fallback xmlns="">
          <p:sp>
            <p:nvSpPr>
              <p:cNvPr id="3" name="Content Placeholder 2">
                <a:extLst>
                  <a:ext uri="{FF2B5EF4-FFF2-40B4-BE49-F238E27FC236}">
                    <a16:creationId xmlns:a16="http://schemas.microsoft.com/office/drawing/2014/main" id="{FE8607E5-3A30-4910-BF82-0879213E4A90}"/>
                  </a:ext>
                </a:extLst>
              </p:cNvPr>
              <p:cNvSpPr>
                <a:spLocks noGrp="1" noRot="1" noChangeAspect="1" noMove="1" noResize="1" noEditPoints="1" noAdjustHandles="1" noChangeArrowheads="1" noChangeShapeType="1" noTextEdit="1"/>
              </p:cNvSpPr>
              <p:nvPr>
                <p:ph idx="1"/>
              </p:nvPr>
            </p:nvSpPr>
            <p:spPr>
              <a:blipFill>
                <a:blip r:embed="rId2"/>
                <a:stretch>
                  <a:fillRect l="-1525" t="-2138" b="-2390"/>
                </a:stretch>
              </a:blipFill>
            </p:spPr>
            <p:txBody>
              <a:bodyPr/>
              <a:lstStyle/>
              <a:p>
                <a:r>
                  <a:rPr lang="en-US">
                    <a:noFill/>
                  </a:rPr>
                  <a:t> </a:t>
                </a:r>
              </a:p>
            </p:txBody>
          </p:sp>
        </mc:Fallback>
      </mc:AlternateContent>
      <p:grpSp>
        <p:nvGrpSpPr>
          <p:cNvPr id="41" name="Group 40">
            <a:extLst>
              <a:ext uri="{FF2B5EF4-FFF2-40B4-BE49-F238E27FC236}">
                <a16:creationId xmlns:a16="http://schemas.microsoft.com/office/drawing/2014/main" id="{80AD7060-A1A7-4097-9772-115717ACA89B}"/>
              </a:ext>
            </a:extLst>
          </p:cNvPr>
          <p:cNvGrpSpPr/>
          <p:nvPr/>
        </p:nvGrpSpPr>
        <p:grpSpPr>
          <a:xfrm>
            <a:off x="3930356" y="2401665"/>
            <a:ext cx="4477023" cy="3297110"/>
            <a:chOff x="3930356" y="2401665"/>
            <a:chExt cx="4477023" cy="3297110"/>
          </a:xfrm>
        </p:grpSpPr>
        <p:sp>
          <p:nvSpPr>
            <p:cNvPr id="5" name="Oval 4">
              <a:extLst>
                <a:ext uri="{FF2B5EF4-FFF2-40B4-BE49-F238E27FC236}">
                  <a16:creationId xmlns:a16="http://schemas.microsoft.com/office/drawing/2014/main" id="{0ACFA628-0F8E-4B82-BC10-40AF1735D937}"/>
                </a:ext>
              </a:extLst>
            </p:cNvPr>
            <p:cNvSpPr/>
            <p:nvPr/>
          </p:nvSpPr>
          <p:spPr>
            <a:xfrm>
              <a:off x="3930356" y="4050219"/>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6" name="Oval 5">
              <a:extLst>
                <a:ext uri="{FF2B5EF4-FFF2-40B4-BE49-F238E27FC236}">
                  <a16:creationId xmlns:a16="http://schemas.microsoft.com/office/drawing/2014/main" id="{10EB3424-89A1-409D-98AF-5C3779255E08}"/>
                </a:ext>
              </a:extLst>
            </p:cNvPr>
            <p:cNvSpPr/>
            <p:nvPr/>
          </p:nvSpPr>
          <p:spPr>
            <a:xfrm>
              <a:off x="6414058" y="3015177"/>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7" name="Oval 6">
              <a:extLst>
                <a:ext uri="{FF2B5EF4-FFF2-40B4-BE49-F238E27FC236}">
                  <a16:creationId xmlns:a16="http://schemas.microsoft.com/office/drawing/2014/main" id="{71834560-1124-42A4-8507-E662206FDA65}"/>
                </a:ext>
              </a:extLst>
            </p:cNvPr>
            <p:cNvSpPr/>
            <p:nvPr/>
          </p:nvSpPr>
          <p:spPr>
            <a:xfrm>
              <a:off x="5342944" y="5030882"/>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8" name="Oval 7">
              <a:extLst>
                <a:ext uri="{FF2B5EF4-FFF2-40B4-BE49-F238E27FC236}">
                  <a16:creationId xmlns:a16="http://schemas.microsoft.com/office/drawing/2014/main" id="{88F91D1F-935A-4CCD-83C6-1FA24A18FD88}"/>
                </a:ext>
              </a:extLst>
            </p:cNvPr>
            <p:cNvSpPr/>
            <p:nvPr/>
          </p:nvSpPr>
          <p:spPr>
            <a:xfrm>
              <a:off x="7554233" y="4808560"/>
              <a:ext cx="421414" cy="412416"/>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9" name="Oval 8">
              <a:extLst>
                <a:ext uri="{FF2B5EF4-FFF2-40B4-BE49-F238E27FC236}">
                  <a16:creationId xmlns:a16="http://schemas.microsoft.com/office/drawing/2014/main" id="{E311D936-EFEE-44AC-A556-4FD09F662894}"/>
                </a:ext>
              </a:extLst>
            </p:cNvPr>
            <p:cNvSpPr/>
            <p:nvPr/>
          </p:nvSpPr>
          <p:spPr>
            <a:xfrm>
              <a:off x="7865896" y="3176417"/>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0" name="Oval 9">
              <a:extLst>
                <a:ext uri="{FF2B5EF4-FFF2-40B4-BE49-F238E27FC236}">
                  <a16:creationId xmlns:a16="http://schemas.microsoft.com/office/drawing/2014/main" id="{7306C5A5-64E5-44B4-A70E-AA4A12DA1C82}"/>
                </a:ext>
              </a:extLst>
            </p:cNvPr>
            <p:cNvSpPr/>
            <p:nvPr/>
          </p:nvSpPr>
          <p:spPr>
            <a:xfrm>
              <a:off x="5461641" y="3854713"/>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1" name="Straight Connector 10">
              <a:extLst>
                <a:ext uri="{FF2B5EF4-FFF2-40B4-BE49-F238E27FC236}">
                  <a16:creationId xmlns:a16="http://schemas.microsoft.com/office/drawing/2014/main" id="{339B4B68-9615-43FF-B11E-1F19DB51D4D0}"/>
                </a:ext>
              </a:extLst>
            </p:cNvPr>
            <p:cNvCxnSpPr>
              <a:cxnSpLocks/>
              <a:stCxn id="6" idx="2"/>
            </p:cNvCxnSpPr>
            <p:nvPr/>
          </p:nvCxnSpPr>
          <p:spPr>
            <a:xfrm flipH="1">
              <a:off x="4194774" y="3166761"/>
              <a:ext cx="2219284" cy="9789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81CC535-2DEA-499F-8FC2-85804F15F688}"/>
                </a:ext>
              </a:extLst>
            </p:cNvPr>
            <p:cNvCxnSpPr>
              <a:stCxn id="5" idx="5"/>
              <a:endCxn id="7" idx="2"/>
            </p:cNvCxnSpPr>
            <p:nvPr/>
          </p:nvCxnSpPr>
          <p:spPr>
            <a:xfrm>
              <a:off x="4194772" y="4308988"/>
              <a:ext cx="1148172" cy="8734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AC18534-8B6F-4C5C-840C-10261F3BB2B2}"/>
                </a:ext>
              </a:extLst>
            </p:cNvPr>
            <p:cNvCxnSpPr>
              <a:cxnSpLocks/>
              <a:stCxn id="7" idx="0"/>
              <a:endCxn id="10" idx="4"/>
            </p:cNvCxnSpPr>
            <p:nvPr/>
          </p:nvCxnSpPr>
          <p:spPr>
            <a:xfrm flipV="1">
              <a:off x="5497835" y="4157881"/>
              <a:ext cx="118697" cy="8730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9B7DF9-C6AD-461C-8742-0667E7C79AB6}"/>
                </a:ext>
              </a:extLst>
            </p:cNvPr>
            <p:cNvCxnSpPr>
              <a:stCxn id="10" idx="2"/>
              <a:endCxn id="5" idx="6"/>
            </p:cNvCxnSpPr>
            <p:nvPr/>
          </p:nvCxnSpPr>
          <p:spPr>
            <a:xfrm flipH="1">
              <a:off x="4240138" y="4006297"/>
              <a:ext cx="1221503" cy="1955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856A1B-C0CE-4D81-962D-62368C4074DD}"/>
                </a:ext>
              </a:extLst>
            </p:cNvPr>
            <p:cNvCxnSpPr>
              <a:stCxn id="10" idx="7"/>
              <a:endCxn id="9" idx="2"/>
            </p:cNvCxnSpPr>
            <p:nvPr/>
          </p:nvCxnSpPr>
          <p:spPr>
            <a:xfrm flipV="1">
              <a:off x="5726057" y="3328002"/>
              <a:ext cx="2139839" cy="5711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EE3AF41-F930-4303-B65A-05E1411AF479}"/>
                </a:ext>
              </a:extLst>
            </p:cNvPr>
            <p:cNvCxnSpPr>
              <a:stCxn id="9" idx="4"/>
              <a:endCxn id="8" idx="0"/>
            </p:cNvCxnSpPr>
            <p:nvPr/>
          </p:nvCxnSpPr>
          <p:spPr>
            <a:xfrm flipH="1">
              <a:off x="7764940" y="3479585"/>
              <a:ext cx="255847" cy="1328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30BC3D4-32B7-4F39-ACB2-3A36373F7183}"/>
                </a:ext>
              </a:extLst>
            </p:cNvPr>
            <p:cNvCxnSpPr>
              <a:stCxn id="8" idx="3"/>
              <a:endCxn id="7" idx="6"/>
            </p:cNvCxnSpPr>
            <p:nvPr/>
          </p:nvCxnSpPr>
          <p:spPr>
            <a:xfrm flipH="1">
              <a:off x="5652726" y="5160579"/>
              <a:ext cx="1963222" cy="218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4377BE2-8D17-4A22-9EC0-9515BB67B4E4}"/>
                </a:ext>
              </a:extLst>
            </p:cNvPr>
            <p:cNvCxnSpPr>
              <a:cxnSpLocks/>
              <a:stCxn id="9" idx="2"/>
              <a:endCxn id="6" idx="6"/>
            </p:cNvCxnSpPr>
            <p:nvPr/>
          </p:nvCxnSpPr>
          <p:spPr>
            <a:xfrm flipH="1" flipV="1">
              <a:off x="6723840" y="3166761"/>
              <a:ext cx="1142056" cy="1612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B8652F-C1AA-4E38-B6AA-FF255670931E}"/>
                </a:ext>
              </a:extLst>
            </p:cNvPr>
            <p:cNvCxnSpPr>
              <a:stCxn id="9" idx="3"/>
              <a:endCxn id="7" idx="7"/>
            </p:cNvCxnSpPr>
            <p:nvPr/>
          </p:nvCxnSpPr>
          <p:spPr>
            <a:xfrm flipH="1">
              <a:off x="5607360" y="3435187"/>
              <a:ext cx="2303903" cy="16400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D5E7C87-9BB7-4CBB-BA7E-58FFD091801F}"/>
                </a:ext>
              </a:extLst>
            </p:cNvPr>
            <p:cNvCxnSpPr>
              <a:cxnSpLocks/>
              <a:stCxn id="6" idx="4"/>
              <a:endCxn id="8" idx="2"/>
            </p:cNvCxnSpPr>
            <p:nvPr/>
          </p:nvCxnSpPr>
          <p:spPr>
            <a:xfrm>
              <a:off x="6568949" y="3318345"/>
              <a:ext cx="985284" cy="16964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0640E40-B1E1-4EEC-B91D-933E69828886}"/>
                </a:ext>
              </a:extLst>
            </p:cNvPr>
            <p:cNvSpPr txBox="1"/>
            <p:nvPr/>
          </p:nvSpPr>
          <p:spPr>
            <a:xfrm>
              <a:off x="5245781" y="2469661"/>
              <a:ext cx="579353" cy="500492"/>
            </a:xfrm>
            <a:prstGeom prst="rect">
              <a:avLst/>
            </a:prstGeom>
            <a:noFill/>
          </p:spPr>
          <p:txBody>
            <a:bodyPr wrap="square" rtlCol="0">
              <a:spAutoFit/>
            </a:bodyPr>
            <a:lstStyle/>
            <a:p>
              <a:r>
                <a:rPr lang="en-US" sz="2400" dirty="0"/>
                <a:t>50</a:t>
              </a:r>
            </a:p>
          </p:txBody>
        </p:sp>
        <p:sp>
          <p:nvSpPr>
            <p:cNvPr id="22" name="TextBox 21">
              <a:extLst>
                <a:ext uri="{FF2B5EF4-FFF2-40B4-BE49-F238E27FC236}">
                  <a16:creationId xmlns:a16="http://schemas.microsoft.com/office/drawing/2014/main" id="{0639C1C8-7C48-43EA-BDEA-B9A0EB2DC09B}"/>
                </a:ext>
              </a:extLst>
            </p:cNvPr>
            <p:cNvSpPr txBox="1"/>
            <p:nvPr/>
          </p:nvSpPr>
          <p:spPr>
            <a:xfrm>
              <a:off x="7009009" y="2823558"/>
              <a:ext cx="344684" cy="500492"/>
            </a:xfrm>
            <a:prstGeom prst="rect">
              <a:avLst/>
            </a:prstGeom>
            <a:noFill/>
          </p:spPr>
          <p:txBody>
            <a:bodyPr wrap="square" rtlCol="0">
              <a:spAutoFit/>
            </a:bodyPr>
            <a:lstStyle/>
            <a:p>
              <a:r>
                <a:rPr lang="en-US" sz="2400" dirty="0"/>
                <a:t>6</a:t>
              </a:r>
            </a:p>
          </p:txBody>
        </p:sp>
        <p:sp>
          <p:nvSpPr>
            <p:cNvPr id="23" name="TextBox 22">
              <a:extLst>
                <a:ext uri="{FF2B5EF4-FFF2-40B4-BE49-F238E27FC236}">
                  <a16:creationId xmlns:a16="http://schemas.microsoft.com/office/drawing/2014/main" id="{1F04A826-1294-4FA1-90EE-ECC939D248BF}"/>
                </a:ext>
              </a:extLst>
            </p:cNvPr>
            <p:cNvSpPr txBox="1"/>
            <p:nvPr/>
          </p:nvSpPr>
          <p:spPr>
            <a:xfrm>
              <a:off x="6382903" y="3256408"/>
              <a:ext cx="344684" cy="500492"/>
            </a:xfrm>
            <a:prstGeom prst="rect">
              <a:avLst/>
            </a:prstGeom>
            <a:noFill/>
          </p:spPr>
          <p:txBody>
            <a:bodyPr wrap="square" rtlCol="0">
              <a:spAutoFit/>
            </a:bodyPr>
            <a:lstStyle/>
            <a:p>
              <a:r>
                <a:rPr lang="en-US" sz="2400" dirty="0"/>
                <a:t>3</a:t>
              </a:r>
            </a:p>
          </p:txBody>
        </p:sp>
        <p:sp>
          <p:nvSpPr>
            <p:cNvPr id="24" name="TextBox 23">
              <a:extLst>
                <a:ext uri="{FF2B5EF4-FFF2-40B4-BE49-F238E27FC236}">
                  <a16:creationId xmlns:a16="http://schemas.microsoft.com/office/drawing/2014/main" id="{A1D10198-9437-4624-9102-E89D23EE1743}"/>
                </a:ext>
              </a:extLst>
            </p:cNvPr>
            <p:cNvSpPr txBox="1"/>
            <p:nvPr/>
          </p:nvSpPr>
          <p:spPr>
            <a:xfrm>
              <a:off x="4789725" y="3776590"/>
              <a:ext cx="344684" cy="500492"/>
            </a:xfrm>
            <a:prstGeom prst="rect">
              <a:avLst/>
            </a:prstGeom>
            <a:noFill/>
          </p:spPr>
          <p:txBody>
            <a:bodyPr wrap="square" rtlCol="0">
              <a:spAutoFit/>
            </a:bodyPr>
            <a:lstStyle/>
            <a:p>
              <a:r>
                <a:rPr lang="en-US" sz="2400" dirty="0"/>
                <a:t>4</a:t>
              </a:r>
            </a:p>
          </p:txBody>
        </p:sp>
        <p:sp>
          <p:nvSpPr>
            <p:cNvPr id="25" name="TextBox 24">
              <a:extLst>
                <a:ext uri="{FF2B5EF4-FFF2-40B4-BE49-F238E27FC236}">
                  <a16:creationId xmlns:a16="http://schemas.microsoft.com/office/drawing/2014/main" id="{E5BFADA6-DBD4-4F60-A9E1-D388F8737C53}"/>
                </a:ext>
              </a:extLst>
            </p:cNvPr>
            <p:cNvSpPr txBox="1"/>
            <p:nvPr/>
          </p:nvSpPr>
          <p:spPr>
            <a:xfrm>
              <a:off x="4521833" y="4745728"/>
              <a:ext cx="344684" cy="500492"/>
            </a:xfrm>
            <a:prstGeom prst="rect">
              <a:avLst/>
            </a:prstGeom>
            <a:noFill/>
          </p:spPr>
          <p:txBody>
            <a:bodyPr wrap="square" rtlCol="0">
              <a:spAutoFit/>
            </a:bodyPr>
            <a:lstStyle/>
            <a:p>
              <a:r>
                <a:rPr lang="en-US" sz="2400" dirty="0"/>
                <a:t>7</a:t>
              </a:r>
            </a:p>
          </p:txBody>
        </p:sp>
        <p:sp>
          <p:nvSpPr>
            <p:cNvPr id="26" name="TextBox 25">
              <a:extLst>
                <a:ext uri="{FF2B5EF4-FFF2-40B4-BE49-F238E27FC236}">
                  <a16:creationId xmlns:a16="http://schemas.microsoft.com/office/drawing/2014/main" id="{9C6C4F24-E74B-429C-8646-87C99C8C602C}"/>
                </a:ext>
              </a:extLst>
            </p:cNvPr>
            <p:cNvSpPr txBox="1"/>
            <p:nvPr/>
          </p:nvSpPr>
          <p:spPr>
            <a:xfrm>
              <a:off x="5266145" y="4313764"/>
              <a:ext cx="344684" cy="500492"/>
            </a:xfrm>
            <a:prstGeom prst="rect">
              <a:avLst/>
            </a:prstGeom>
            <a:noFill/>
            <a:ln>
              <a:noFill/>
            </a:ln>
          </p:spPr>
          <p:txBody>
            <a:bodyPr wrap="square" rtlCol="0">
              <a:spAutoFit/>
            </a:bodyPr>
            <a:lstStyle/>
            <a:p>
              <a:r>
                <a:rPr lang="en-US" sz="2400" dirty="0"/>
                <a:t>2</a:t>
              </a:r>
            </a:p>
          </p:txBody>
        </p:sp>
        <p:sp>
          <p:nvSpPr>
            <p:cNvPr id="27" name="TextBox 26">
              <a:extLst>
                <a:ext uri="{FF2B5EF4-FFF2-40B4-BE49-F238E27FC236}">
                  <a16:creationId xmlns:a16="http://schemas.microsoft.com/office/drawing/2014/main" id="{16CF6A40-FD8C-4488-AFFC-D8707B061DD6}"/>
                </a:ext>
              </a:extLst>
            </p:cNvPr>
            <p:cNvSpPr txBox="1"/>
            <p:nvPr/>
          </p:nvSpPr>
          <p:spPr>
            <a:xfrm>
              <a:off x="6399455" y="5228002"/>
              <a:ext cx="344684" cy="461665"/>
            </a:xfrm>
            <a:prstGeom prst="rect">
              <a:avLst/>
            </a:prstGeom>
            <a:noFill/>
          </p:spPr>
          <p:txBody>
            <a:bodyPr wrap="square" rtlCol="0">
              <a:spAutoFit/>
            </a:bodyPr>
            <a:lstStyle/>
            <a:p>
              <a:r>
                <a:rPr lang="en-US" sz="2400" dirty="0"/>
                <a:t>8</a:t>
              </a:r>
            </a:p>
          </p:txBody>
        </p:sp>
        <p:sp>
          <p:nvSpPr>
            <p:cNvPr id="28" name="TextBox 27">
              <a:extLst>
                <a:ext uri="{FF2B5EF4-FFF2-40B4-BE49-F238E27FC236}">
                  <a16:creationId xmlns:a16="http://schemas.microsoft.com/office/drawing/2014/main" id="{3D9D6145-44EB-4684-B990-96DF1C7A106A}"/>
                </a:ext>
              </a:extLst>
            </p:cNvPr>
            <p:cNvSpPr txBox="1"/>
            <p:nvPr/>
          </p:nvSpPr>
          <p:spPr>
            <a:xfrm>
              <a:off x="8062695" y="4113483"/>
              <a:ext cx="344684" cy="500492"/>
            </a:xfrm>
            <a:prstGeom prst="rect">
              <a:avLst/>
            </a:prstGeom>
            <a:noFill/>
          </p:spPr>
          <p:txBody>
            <a:bodyPr wrap="square" rtlCol="0">
              <a:spAutoFit/>
            </a:bodyPr>
            <a:lstStyle/>
            <a:p>
              <a:r>
                <a:rPr lang="en-US" sz="2400" dirty="0"/>
                <a:t>9</a:t>
              </a:r>
            </a:p>
          </p:txBody>
        </p:sp>
        <p:sp>
          <p:nvSpPr>
            <p:cNvPr id="29" name="TextBox 28">
              <a:extLst>
                <a:ext uri="{FF2B5EF4-FFF2-40B4-BE49-F238E27FC236}">
                  <a16:creationId xmlns:a16="http://schemas.microsoft.com/office/drawing/2014/main" id="{429CCA46-419B-4EFC-B4E3-6467212B19EF}"/>
                </a:ext>
              </a:extLst>
            </p:cNvPr>
            <p:cNvSpPr txBox="1"/>
            <p:nvPr/>
          </p:nvSpPr>
          <p:spPr>
            <a:xfrm>
              <a:off x="5847222" y="3680481"/>
              <a:ext cx="439354" cy="500492"/>
            </a:xfrm>
            <a:prstGeom prst="rect">
              <a:avLst/>
            </a:prstGeom>
            <a:noFill/>
          </p:spPr>
          <p:txBody>
            <a:bodyPr wrap="square" rtlCol="0">
              <a:spAutoFit/>
            </a:bodyPr>
            <a:lstStyle/>
            <a:p>
              <a:r>
                <a:rPr lang="en-US" sz="2400" dirty="0"/>
                <a:t>5</a:t>
              </a:r>
            </a:p>
          </p:txBody>
        </p:sp>
        <p:sp>
          <p:nvSpPr>
            <p:cNvPr id="30" name="TextBox 29">
              <a:extLst>
                <a:ext uri="{FF2B5EF4-FFF2-40B4-BE49-F238E27FC236}">
                  <a16:creationId xmlns:a16="http://schemas.microsoft.com/office/drawing/2014/main" id="{DBC5F961-3631-4ED9-A597-D4A4055CF7F3}"/>
                </a:ext>
              </a:extLst>
            </p:cNvPr>
            <p:cNvSpPr txBox="1"/>
            <p:nvPr/>
          </p:nvSpPr>
          <p:spPr>
            <a:xfrm>
              <a:off x="5678562" y="4534594"/>
              <a:ext cx="344684" cy="500492"/>
            </a:xfrm>
            <a:prstGeom prst="rect">
              <a:avLst/>
            </a:prstGeom>
            <a:noFill/>
          </p:spPr>
          <p:txBody>
            <a:bodyPr wrap="square" rtlCol="0">
              <a:spAutoFit/>
            </a:bodyPr>
            <a:lstStyle/>
            <a:p>
              <a:r>
                <a:rPr lang="en-US" sz="2400" dirty="0"/>
                <a:t>7</a:t>
              </a:r>
            </a:p>
          </p:txBody>
        </p:sp>
        <p:sp>
          <p:nvSpPr>
            <p:cNvPr id="31" name="Oval 30">
              <a:extLst>
                <a:ext uri="{FF2B5EF4-FFF2-40B4-BE49-F238E27FC236}">
                  <a16:creationId xmlns:a16="http://schemas.microsoft.com/office/drawing/2014/main" id="{15AD065B-9CEA-4DA5-9BAB-FE4BB8865296}"/>
                </a:ext>
              </a:extLst>
            </p:cNvPr>
            <p:cNvSpPr/>
            <p:nvPr/>
          </p:nvSpPr>
          <p:spPr>
            <a:xfrm>
              <a:off x="4569913" y="2644711"/>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32" name="Straight Connector 31">
              <a:extLst>
                <a:ext uri="{FF2B5EF4-FFF2-40B4-BE49-F238E27FC236}">
                  <a16:creationId xmlns:a16="http://schemas.microsoft.com/office/drawing/2014/main" id="{16E1EE98-4C16-43BF-9879-17603BA5262E}"/>
                </a:ext>
              </a:extLst>
            </p:cNvPr>
            <p:cNvCxnSpPr>
              <a:cxnSpLocks/>
              <a:stCxn id="6" idx="1"/>
              <a:endCxn id="31" idx="5"/>
            </p:cNvCxnSpPr>
            <p:nvPr/>
          </p:nvCxnSpPr>
          <p:spPr>
            <a:xfrm flipH="1" flipV="1">
              <a:off x="4834328" y="2903481"/>
              <a:ext cx="1625097" cy="1560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20590FD-D950-4FBC-899C-9ADED8D07153}"/>
                </a:ext>
              </a:extLst>
            </p:cNvPr>
            <p:cNvSpPr txBox="1"/>
            <p:nvPr/>
          </p:nvSpPr>
          <p:spPr>
            <a:xfrm>
              <a:off x="5134409" y="3291734"/>
              <a:ext cx="579353" cy="500492"/>
            </a:xfrm>
            <a:prstGeom prst="rect">
              <a:avLst/>
            </a:prstGeom>
            <a:noFill/>
          </p:spPr>
          <p:txBody>
            <a:bodyPr wrap="square" rtlCol="0">
              <a:spAutoFit/>
            </a:bodyPr>
            <a:lstStyle/>
            <a:p>
              <a:r>
                <a:rPr lang="en-US" sz="2400" dirty="0"/>
                <a:t>2</a:t>
              </a:r>
            </a:p>
          </p:txBody>
        </p:sp>
        <p:cxnSp>
          <p:nvCxnSpPr>
            <p:cNvPr id="39" name="Connector: Elbow 38">
              <a:extLst>
                <a:ext uri="{FF2B5EF4-FFF2-40B4-BE49-F238E27FC236}">
                  <a16:creationId xmlns:a16="http://schemas.microsoft.com/office/drawing/2014/main" id="{7BFDAB46-550D-4E45-A6B0-8555A44B9787}"/>
                </a:ext>
              </a:extLst>
            </p:cNvPr>
            <p:cNvCxnSpPr/>
            <p:nvPr/>
          </p:nvCxnSpPr>
          <p:spPr>
            <a:xfrm rot="16200000" flipH="1">
              <a:off x="4331445" y="3918442"/>
              <a:ext cx="3297110" cy="263555"/>
            </a:xfrm>
            <a:prstGeom prst="bentConnector3">
              <a:avLst/>
            </a:prstGeom>
            <a:ln w="38100"/>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0E906E0-5004-4387-8B10-3DC3C8B6A388}"/>
                  </a:ext>
                </a:extLst>
              </p:cNvPr>
              <p:cNvSpPr txBox="1"/>
              <p:nvPr/>
            </p:nvSpPr>
            <p:spPr>
              <a:xfrm>
                <a:off x="2601684" y="5170524"/>
                <a:ext cx="263102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𝑆</m:t>
                      </m:r>
                      <m:r>
                        <a:rPr lang="en-US" sz="2800" b="0" i="1" smtClean="0">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𝐴</m:t>
                      </m:r>
                      <m:r>
                        <a:rPr lang="en-US" sz="2800" b="0" i="1" smtClean="0">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𝐶</m:t>
                      </m:r>
                      <m:r>
                        <a:rPr lang="en-US" sz="2800" b="0" i="1" smtClean="0">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𝐷</m:t>
                      </m:r>
                      <m:r>
                        <a:rPr lang="en-US" sz="2800" b="0" i="1" smtClean="0">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𝐺</m:t>
                      </m:r>
                      <m:r>
                        <a:rPr lang="en-US" sz="2800" b="0" i="1" smtClean="0">
                          <a:solidFill>
                            <a:schemeClr val="accent3"/>
                          </a:solidFill>
                          <a:latin typeface="Cambria Math" panose="02040503050406030204" pitchFamily="18" charset="0"/>
                        </a:rPr>
                        <m:t>}</m:t>
                      </m:r>
                    </m:oMath>
                  </m:oMathPara>
                </a14:m>
                <a:endParaRPr lang="en-US" sz="2800" dirty="0"/>
              </a:p>
            </p:txBody>
          </p:sp>
        </mc:Choice>
        <mc:Fallback xmlns="">
          <p:sp>
            <p:nvSpPr>
              <p:cNvPr id="40" name="TextBox 39">
                <a:extLst>
                  <a:ext uri="{FF2B5EF4-FFF2-40B4-BE49-F238E27FC236}">
                    <a16:creationId xmlns:a16="http://schemas.microsoft.com/office/drawing/2014/main" id="{70E906E0-5004-4387-8B10-3DC3C8B6A388}"/>
                  </a:ext>
                </a:extLst>
              </p:cNvPr>
              <p:cNvSpPr txBox="1">
                <a:spLocks noRot="1" noChangeAspect="1" noMove="1" noResize="1" noEditPoints="1" noAdjustHandles="1" noChangeArrowheads="1" noChangeShapeType="1" noTextEdit="1"/>
              </p:cNvSpPr>
              <p:nvPr/>
            </p:nvSpPr>
            <p:spPr>
              <a:xfrm>
                <a:off x="2601684" y="5170524"/>
                <a:ext cx="2631029" cy="52322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08446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1: Ordering Dependencies	</a:t>
            </a:r>
          </a:p>
        </p:txBody>
      </p:sp>
      <p:sp>
        <p:nvSpPr>
          <p:cNvPr id="3" name="Content Placeholder 2"/>
          <p:cNvSpPr>
            <a:spLocks noGrp="1"/>
          </p:cNvSpPr>
          <p:nvPr>
            <p:ph idx="1"/>
          </p:nvPr>
        </p:nvSpPr>
        <p:spPr>
          <a:xfrm>
            <a:off x="575240" y="1463857"/>
            <a:ext cx="11187258" cy="1433133"/>
          </a:xfrm>
        </p:spPr>
        <p:txBody>
          <a:bodyPr>
            <a:normAutofit fontScale="92500" lnSpcReduction="20000"/>
          </a:bodyPr>
          <a:lstStyle/>
          <a:p>
            <a:r>
              <a:rPr lang="en-US" dirty="0"/>
              <a:t>Given a directed graph G, where we have an edge from u to v if u must happen before v.</a:t>
            </a:r>
          </a:p>
          <a:p>
            <a:r>
              <a:rPr lang="en-US" dirty="0"/>
              <a:t>We can only do things one at a time, can we find an order that </a:t>
            </a:r>
            <a:r>
              <a:rPr lang="en-US" b="1" dirty="0"/>
              <a:t>respects dependencies</a:t>
            </a:r>
            <a:r>
              <a:rPr lang="en-US" dirty="0"/>
              <a:t>?</a:t>
            </a:r>
          </a:p>
        </p:txBody>
      </p:sp>
      <p:sp>
        <p:nvSpPr>
          <p:cNvPr id="6" name="Rectangle 5"/>
          <p:cNvSpPr/>
          <p:nvPr/>
        </p:nvSpPr>
        <p:spPr>
          <a:xfrm>
            <a:off x="575239" y="2896990"/>
            <a:ext cx="8072372"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b="1" dirty="0"/>
              <a:t>Given: </a:t>
            </a:r>
            <a:r>
              <a:rPr lang="en-US" sz="2200" dirty="0"/>
              <a:t>a directed graph G</a:t>
            </a:r>
          </a:p>
          <a:p>
            <a:r>
              <a:rPr lang="en-US" sz="2200" b="1" dirty="0"/>
              <a:t>Find: </a:t>
            </a:r>
            <a:r>
              <a:rPr lang="en-US" sz="2200" dirty="0"/>
              <a:t>an ordering of the vertices so all edges go from left to right. </a:t>
            </a:r>
          </a:p>
        </p:txBody>
      </p:sp>
      <p:sp>
        <p:nvSpPr>
          <p:cNvPr id="7" name="Rectangle 6"/>
          <p:cNvSpPr/>
          <p:nvPr/>
        </p:nvSpPr>
        <p:spPr>
          <a:xfrm>
            <a:off x="575239" y="2896990"/>
            <a:ext cx="8072372"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Topological Sort (aka Topological Ordering)</a:t>
            </a:r>
          </a:p>
        </p:txBody>
      </p:sp>
      <p:sp>
        <p:nvSpPr>
          <p:cNvPr id="8" name="Rectangle 7"/>
          <p:cNvSpPr/>
          <p:nvPr/>
        </p:nvSpPr>
        <p:spPr>
          <a:xfrm>
            <a:off x="575238" y="4545893"/>
            <a:ext cx="11041521" cy="1107996"/>
          </a:xfrm>
          <a:prstGeom prst="rect">
            <a:avLst/>
          </a:prstGeom>
        </p:spPr>
        <p:txBody>
          <a:bodyPr wrap="square">
            <a:spAutoFit/>
          </a:bodyPr>
          <a:lstStyle/>
          <a:p>
            <a:r>
              <a:rPr lang="en-US" sz="2200" dirty="0"/>
              <a:t>Uses: </a:t>
            </a:r>
          </a:p>
          <a:p>
            <a:r>
              <a:rPr lang="en-US" sz="2200" dirty="0"/>
              <a:t>Compiling multiple files</a:t>
            </a:r>
          </a:p>
          <a:p>
            <a:r>
              <a:rPr lang="en-US" sz="2200" dirty="0"/>
              <a:t>Graduating</a:t>
            </a:r>
          </a:p>
        </p:txBody>
      </p:sp>
    </p:spTree>
    <p:extLst>
      <p:ext uri="{BB962C8B-B14F-4D97-AF65-F5344CB8AC3E}">
        <p14:creationId xmlns:p14="http://schemas.microsoft.com/office/powerpoint/2010/main" val="227841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6409F-6AE2-40EA-884F-14FF44D08F00}"/>
              </a:ext>
            </a:extLst>
          </p:cNvPr>
          <p:cNvSpPr>
            <a:spLocks noGrp="1"/>
          </p:cNvSpPr>
          <p:nvPr>
            <p:ph type="title"/>
          </p:nvPr>
        </p:nvSpPr>
        <p:spPr/>
        <p:txBody>
          <a:bodyPr/>
          <a:lstStyle/>
          <a:p>
            <a:r>
              <a:rPr lang="en-US" dirty="0"/>
              <a:t>Safe Edge</a:t>
            </a:r>
          </a:p>
        </p:txBody>
      </p:sp>
      <p:grpSp>
        <p:nvGrpSpPr>
          <p:cNvPr id="35" name="Group 34">
            <a:extLst>
              <a:ext uri="{FF2B5EF4-FFF2-40B4-BE49-F238E27FC236}">
                <a16:creationId xmlns:a16="http://schemas.microsoft.com/office/drawing/2014/main" id="{0644BA49-7428-42F8-A7DB-907A76792162}"/>
              </a:ext>
            </a:extLst>
          </p:cNvPr>
          <p:cNvGrpSpPr/>
          <p:nvPr/>
        </p:nvGrpSpPr>
        <p:grpSpPr>
          <a:xfrm>
            <a:off x="201974" y="3066082"/>
            <a:ext cx="4477023" cy="3297110"/>
            <a:chOff x="201974" y="3066082"/>
            <a:chExt cx="4477023" cy="3297110"/>
          </a:xfrm>
        </p:grpSpPr>
        <p:sp>
          <p:nvSpPr>
            <p:cNvPr id="5" name="Oval 4">
              <a:extLst>
                <a:ext uri="{FF2B5EF4-FFF2-40B4-BE49-F238E27FC236}">
                  <a16:creationId xmlns:a16="http://schemas.microsoft.com/office/drawing/2014/main" id="{B22FA124-3322-438F-97CE-0BB9219E8D4D}"/>
                </a:ext>
              </a:extLst>
            </p:cNvPr>
            <p:cNvSpPr/>
            <p:nvPr/>
          </p:nvSpPr>
          <p:spPr>
            <a:xfrm>
              <a:off x="201974" y="4660805"/>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6" name="Oval 5">
              <a:extLst>
                <a:ext uri="{FF2B5EF4-FFF2-40B4-BE49-F238E27FC236}">
                  <a16:creationId xmlns:a16="http://schemas.microsoft.com/office/drawing/2014/main" id="{5A5BA24F-3C5E-4442-9A54-8E15E70643E1}"/>
                </a:ext>
              </a:extLst>
            </p:cNvPr>
            <p:cNvSpPr/>
            <p:nvPr/>
          </p:nvSpPr>
          <p:spPr>
            <a:xfrm>
              <a:off x="2685676" y="3625763"/>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7" name="Oval 6">
              <a:extLst>
                <a:ext uri="{FF2B5EF4-FFF2-40B4-BE49-F238E27FC236}">
                  <a16:creationId xmlns:a16="http://schemas.microsoft.com/office/drawing/2014/main" id="{4EEA8FA6-3036-4133-AF50-0211D41F9604}"/>
                </a:ext>
              </a:extLst>
            </p:cNvPr>
            <p:cNvSpPr/>
            <p:nvPr/>
          </p:nvSpPr>
          <p:spPr>
            <a:xfrm>
              <a:off x="1614562" y="5641468"/>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8" name="Oval 7">
              <a:extLst>
                <a:ext uri="{FF2B5EF4-FFF2-40B4-BE49-F238E27FC236}">
                  <a16:creationId xmlns:a16="http://schemas.microsoft.com/office/drawing/2014/main" id="{B2607F8A-CDF5-44F2-B592-E40349E417D6}"/>
                </a:ext>
              </a:extLst>
            </p:cNvPr>
            <p:cNvSpPr/>
            <p:nvPr/>
          </p:nvSpPr>
          <p:spPr>
            <a:xfrm>
              <a:off x="3825851" y="5419146"/>
              <a:ext cx="421414" cy="412416"/>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9" name="Oval 8">
              <a:extLst>
                <a:ext uri="{FF2B5EF4-FFF2-40B4-BE49-F238E27FC236}">
                  <a16:creationId xmlns:a16="http://schemas.microsoft.com/office/drawing/2014/main" id="{F24B2181-A1BE-4E8C-9541-83DC2889367F}"/>
                </a:ext>
              </a:extLst>
            </p:cNvPr>
            <p:cNvSpPr/>
            <p:nvPr/>
          </p:nvSpPr>
          <p:spPr>
            <a:xfrm>
              <a:off x="4137514" y="3787003"/>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0" name="Oval 9">
              <a:extLst>
                <a:ext uri="{FF2B5EF4-FFF2-40B4-BE49-F238E27FC236}">
                  <a16:creationId xmlns:a16="http://schemas.microsoft.com/office/drawing/2014/main" id="{CD50B29C-EA1A-42CF-8720-BB7EC7D49010}"/>
                </a:ext>
              </a:extLst>
            </p:cNvPr>
            <p:cNvSpPr/>
            <p:nvPr/>
          </p:nvSpPr>
          <p:spPr>
            <a:xfrm>
              <a:off x="1733259" y="4465299"/>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1" name="Straight Connector 10">
              <a:extLst>
                <a:ext uri="{FF2B5EF4-FFF2-40B4-BE49-F238E27FC236}">
                  <a16:creationId xmlns:a16="http://schemas.microsoft.com/office/drawing/2014/main" id="{75A6F5F2-A125-4F7F-8998-657E30066D37}"/>
                </a:ext>
              </a:extLst>
            </p:cNvPr>
            <p:cNvCxnSpPr>
              <a:cxnSpLocks/>
              <a:stCxn id="6" idx="2"/>
            </p:cNvCxnSpPr>
            <p:nvPr/>
          </p:nvCxnSpPr>
          <p:spPr>
            <a:xfrm flipH="1">
              <a:off x="466392" y="3777347"/>
              <a:ext cx="2219284" cy="9789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48F0622-61EA-468C-AC0A-301AAF32E5F4}"/>
                </a:ext>
              </a:extLst>
            </p:cNvPr>
            <p:cNvCxnSpPr>
              <a:stCxn id="5" idx="5"/>
              <a:endCxn id="7" idx="2"/>
            </p:cNvCxnSpPr>
            <p:nvPr/>
          </p:nvCxnSpPr>
          <p:spPr>
            <a:xfrm>
              <a:off x="466390" y="4919574"/>
              <a:ext cx="1148172" cy="8734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E339FD6-6EA2-49A3-AD29-435E71BCEBF4}"/>
                </a:ext>
              </a:extLst>
            </p:cNvPr>
            <p:cNvCxnSpPr>
              <a:cxnSpLocks/>
              <a:stCxn id="7" idx="0"/>
              <a:endCxn id="10" idx="4"/>
            </p:cNvCxnSpPr>
            <p:nvPr/>
          </p:nvCxnSpPr>
          <p:spPr>
            <a:xfrm flipV="1">
              <a:off x="1769453" y="4768467"/>
              <a:ext cx="118697" cy="8730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A958B15-85CC-4EF0-9C80-B14F2EAEF0DE}"/>
                </a:ext>
              </a:extLst>
            </p:cNvPr>
            <p:cNvCxnSpPr>
              <a:stCxn id="10" idx="2"/>
              <a:endCxn id="5" idx="6"/>
            </p:cNvCxnSpPr>
            <p:nvPr/>
          </p:nvCxnSpPr>
          <p:spPr>
            <a:xfrm flipH="1">
              <a:off x="511756" y="4616883"/>
              <a:ext cx="1221503" cy="1955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3D9EEA-28BD-460F-9918-4BF0425D05A9}"/>
                </a:ext>
              </a:extLst>
            </p:cNvPr>
            <p:cNvCxnSpPr>
              <a:stCxn id="10" idx="7"/>
              <a:endCxn id="9" idx="2"/>
            </p:cNvCxnSpPr>
            <p:nvPr/>
          </p:nvCxnSpPr>
          <p:spPr>
            <a:xfrm flipV="1">
              <a:off x="1997675" y="3938588"/>
              <a:ext cx="2139839" cy="5711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5681385-50A1-4549-9F8F-C25BACE46F32}"/>
                </a:ext>
              </a:extLst>
            </p:cNvPr>
            <p:cNvCxnSpPr>
              <a:stCxn id="9" idx="4"/>
              <a:endCxn id="8" idx="0"/>
            </p:cNvCxnSpPr>
            <p:nvPr/>
          </p:nvCxnSpPr>
          <p:spPr>
            <a:xfrm flipH="1">
              <a:off x="4036558" y="4090171"/>
              <a:ext cx="255847" cy="1328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365DE8-94D4-4A09-BFB0-584D68D419D2}"/>
                </a:ext>
              </a:extLst>
            </p:cNvPr>
            <p:cNvCxnSpPr>
              <a:stCxn id="8" idx="3"/>
              <a:endCxn id="7" idx="6"/>
            </p:cNvCxnSpPr>
            <p:nvPr/>
          </p:nvCxnSpPr>
          <p:spPr>
            <a:xfrm flipH="1">
              <a:off x="1924344" y="5771165"/>
              <a:ext cx="1963222" cy="218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02277CA-49ED-45C2-B594-7CD0A6825107}"/>
                </a:ext>
              </a:extLst>
            </p:cNvPr>
            <p:cNvCxnSpPr>
              <a:cxnSpLocks/>
              <a:stCxn id="9" idx="2"/>
              <a:endCxn id="6" idx="6"/>
            </p:cNvCxnSpPr>
            <p:nvPr/>
          </p:nvCxnSpPr>
          <p:spPr>
            <a:xfrm flipH="1" flipV="1">
              <a:off x="2995458" y="3777347"/>
              <a:ext cx="1142056" cy="1612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00CDA76-B46A-4BE8-ADCD-7536D797FECA}"/>
                </a:ext>
              </a:extLst>
            </p:cNvPr>
            <p:cNvCxnSpPr>
              <a:stCxn id="9" idx="3"/>
              <a:endCxn id="7" idx="7"/>
            </p:cNvCxnSpPr>
            <p:nvPr/>
          </p:nvCxnSpPr>
          <p:spPr>
            <a:xfrm flipH="1">
              <a:off x="1878978" y="4045773"/>
              <a:ext cx="2303903" cy="16400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E4784FB-C94F-4052-A7B5-D7E7B89F19AC}"/>
                </a:ext>
              </a:extLst>
            </p:cNvPr>
            <p:cNvCxnSpPr>
              <a:cxnSpLocks/>
              <a:stCxn id="6" idx="4"/>
              <a:endCxn id="8" idx="2"/>
            </p:cNvCxnSpPr>
            <p:nvPr/>
          </p:nvCxnSpPr>
          <p:spPr>
            <a:xfrm>
              <a:off x="2840567" y="3928931"/>
              <a:ext cx="985284" cy="16964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E31F914-E494-4065-8DD2-30BFE61C6E1F}"/>
                </a:ext>
              </a:extLst>
            </p:cNvPr>
            <p:cNvSpPr txBox="1"/>
            <p:nvPr/>
          </p:nvSpPr>
          <p:spPr>
            <a:xfrm>
              <a:off x="1517399" y="3080247"/>
              <a:ext cx="579353" cy="500492"/>
            </a:xfrm>
            <a:prstGeom prst="rect">
              <a:avLst/>
            </a:prstGeom>
            <a:noFill/>
          </p:spPr>
          <p:txBody>
            <a:bodyPr wrap="square" rtlCol="0">
              <a:spAutoFit/>
            </a:bodyPr>
            <a:lstStyle/>
            <a:p>
              <a:r>
                <a:rPr lang="en-US" sz="2400" dirty="0"/>
                <a:t>50</a:t>
              </a:r>
            </a:p>
          </p:txBody>
        </p:sp>
        <p:sp>
          <p:nvSpPr>
            <p:cNvPr id="22" name="TextBox 21">
              <a:extLst>
                <a:ext uri="{FF2B5EF4-FFF2-40B4-BE49-F238E27FC236}">
                  <a16:creationId xmlns:a16="http://schemas.microsoft.com/office/drawing/2014/main" id="{419B4C52-277C-4F5A-B105-F4BF36E911C2}"/>
                </a:ext>
              </a:extLst>
            </p:cNvPr>
            <p:cNvSpPr txBox="1"/>
            <p:nvPr/>
          </p:nvSpPr>
          <p:spPr>
            <a:xfrm>
              <a:off x="3280627" y="3434144"/>
              <a:ext cx="344684" cy="500492"/>
            </a:xfrm>
            <a:prstGeom prst="rect">
              <a:avLst/>
            </a:prstGeom>
            <a:noFill/>
          </p:spPr>
          <p:txBody>
            <a:bodyPr wrap="square" rtlCol="0">
              <a:spAutoFit/>
            </a:bodyPr>
            <a:lstStyle/>
            <a:p>
              <a:r>
                <a:rPr lang="en-US" sz="2400" dirty="0"/>
                <a:t>6</a:t>
              </a:r>
            </a:p>
          </p:txBody>
        </p:sp>
        <p:sp>
          <p:nvSpPr>
            <p:cNvPr id="23" name="TextBox 22">
              <a:extLst>
                <a:ext uri="{FF2B5EF4-FFF2-40B4-BE49-F238E27FC236}">
                  <a16:creationId xmlns:a16="http://schemas.microsoft.com/office/drawing/2014/main" id="{81B07959-5347-46F7-9891-E6D740681B97}"/>
                </a:ext>
              </a:extLst>
            </p:cNvPr>
            <p:cNvSpPr txBox="1"/>
            <p:nvPr/>
          </p:nvSpPr>
          <p:spPr>
            <a:xfrm>
              <a:off x="2654521" y="3866994"/>
              <a:ext cx="344684" cy="500492"/>
            </a:xfrm>
            <a:prstGeom prst="rect">
              <a:avLst/>
            </a:prstGeom>
            <a:noFill/>
          </p:spPr>
          <p:txBody>
            <a:bodyPr wrap="square" rtlCol="0">
              <a:spAutoFit/>
            </a:bodyPr>
            <a:lstStyle/>
            <a:p>
              <a:r>
                <a:rPr lang="en-US" sz="2400" dirty="0"/>
                <a:t>3</a:t>
              </a:r>
            </a:p>
          </p:txBody>
        </p:sp>
        <p:sp>
          <p:nvSpPr>
            <p:cNvPr id="24" name="TextBox 23">
              <a:extLst>
                <a:ext uri="{FF2B5EF4-FFF2-40B4-BE49-F238E27FC236}">
                  <a16:creationId xmlns:a16="http://schemas.microsoft.com/office/drawing/2014/main" id="{F0101CDF-6AE8-4216-A914-E33C7F2AD848}"/>
                </a:ext>
              </a:extLst>
            </p:cNvPr>
            <p:cNvSpPr txBox="1"/>
            <p:nvPr/>
          </p:nvSpPr>
          <p:spPr>
            <a:xfrm>
              <a:off x="1061343" y="4387176"/>
              <a:ext cx="344684" cy="500492"/>
            </a:xfrm>
            <a:prstGeom prst="rect">
              <a:avLst/>
            </a:prstGeom>
            <a:noFill/>
          </p:spPr>
          <p:txBody>
            <a:bodyPr wrap="square" rtlCol="0">
              <a:spAutoFit/>
            </a:bodyPr>
            <a:lstStyle/>
            <a:p>
              <a:r>
                <a:rPr lang="en-US" sz="2400" dirty="0"/>
                <a:t>4</a:t>
              </a:r>
            </a:p>
          </p:txBody>
        </p:sp>
        <p:sp>
          <p:nvSpPr>
            <p:cNvPr id="25" name="TextBox 24">
              <a:extLst>
                <a:ext uri="{FF2B5EF4-FFF2-40B4-BE49-F238E27FC236}">
                  <a16:creationId xmlns:a16="http://schemas.microsoft.com/office/drawing/2014/main" id="{FC8B8476-C34D-4AE5-BD4D-9D03E1A73C30}"/>
                </a:ext>
              </a:extLst>
            </p:cNvPr>
            <p:cNvSpPr txBox="1"/>
            <p:nvPr/>
          </p:nvSpPr>
          <p:spPr>
            <a:xfrm>
              <a:off x="793451" y="5356314"/>
              <a:ext cx="344684" cy="500492"/>
            </a:xfrm>
            <a:prstGeom prst="rect">
              <a:avLst/>
            </a:prstGeom>
            <a:noFill/>
          </p:spPr>
          <p:txBody>
            <a:bodyPr wrap="square" rtlCol="0">
              <a:spAutoFit/>
            </a:bodyPr>
            <a:lstStyle/>
            <a:p>
              <a:r>
                <a:rPr lang="en-US" sz="2400" dirty="0"/>
                <a:t>7</a:t>
              </a:r>
            </a:p>
          </p:txBody>
        </p:sp>
        <p:sp>
          <p:nvSpPr>
            <p:cNvPr id="26" name="TextBox 25">
              <a:extLst>
                <a:ext uri="{FF2B5EF4-FFF2-40B4-BE49-F238E27FC236}">
                  <a16:creationId xmlns:a16="http://schemas.microsoft.com/office/drawing/2014/main" id="{6E742477-A2A9-44B3-B351-2CBFD3EFD595}"/>
                </a:ext>
              </a:extLst>
            </p:cNvPr>
            <p:cNvSpPr txBox="1"/>
            <p:nvPr/>
          </p:nvSpPr>
          <p:spPr>
            <a:xfrm>
              <a:off x="1537763" y="4924350"/>
              <a:ext cx="344684" cy="500492"/>
            </a:xfrm>
            <a:prstGeom prst="rect">
              <a:avLst/>
            </a:prstGeom>
            <a:noFill/>
            <a:ln>
              <a:noFill/>
            </a:ln>
          </p:spPr>
          <p:txBody>
            <a:bodyPr wrap="square" rtlCol="0">
              <a:spAutoFit/>
            </a:bodyPr>
            <a:lstStyle/>
            <a:p>
              <a:r>
                <a:rPr lang="en-US" sz="2400" dirty="0"/>
                <a:t>2</a:t>
              </a:r>
            </a:p>
          </p:txBody>
        </p:sp>
        <p:sp>
          <p:nvSpPr>
            <p:cNvPr id="27" name="TextBox 26">
              <a:extLst>
                <a:ext uri="{FF2B5EF4-FFF2-40B4-BE49-F238E27FC236}">
                  <a16:creationId xmlns:a16="http://schemas.microsoft.com/office/drawing/2014/main" id="{08EA763E-C276-4F5B-B838-F090801EBB3A}"/>
                </a:ext>
              </a:extLst>
            </p:cNvPr>
            <p:cNvSpPr txBox="1"/>
            <p:nvPr/>
          </p:nvSpPr>
          <p:spPr>
            <a:xfrm>
              <a:off x="2671073" y="5838588"/>
              <a:ext cx="344684" cy="461665"/>
            </a:xfrm>
            <a:prstGeom prst="rect">
              <a:avLst/>
            </a:prstGeom>
            <a:noFill/>
          </p:spPr>
          <p:txBody>
            <a:bodyPr wrap="square" rtlCol="0">
              <a:spAutoFit/>
            </a:bodyPr>
            <a:lstStyle/>
            <a:p>
              <a:r>
                <a:rPr lang="en-US" sz="2400" dirty="0"/>
                <a:t>8</a:t>
              </a:r>
            </a:p>
          </p:txBody>
        </p:sp>
        <p:sp>
          <p:nvSpPr>
            <p:cNvPr id="28" name="TextBox 27">
              <a:extLst>
                <a:ext uri="{FF2B5EF4-FFF2-40B4-BE49-F238E27FC236}">
                  <a16:creationId xmlns:a16="http://schemas.microsoft.com/office/drawing/2014/main" id="{B9863075-1347-4016-BF07-EF35624EE10A}"/>
                </a:ext>
              </a:extLst>
            </p:cNvPr>
            <p:cNvSpPr txBox="1"/>
            <p:nvPr/>
          </p:nvSpPr>
          <p:spPr>
            <a:xfrm>
              <a:off x="4334313" y="4724069"/>
              <a:ext cx="344684" cy="500492"/>
            </a:xfrm>
            <a:prstGeom prst="rect">
              <a:avLst/>
            </a:prstGeom>
            <a:noFill/>
          </p:spPr>
          <p:txBody>
            <a:bodyPr wrap="square" rtlCol="0">
              <a:spAutoFit/>
            </a:bodyPr>
            <a:lstStyle/>
            <a:p>
              <a:r>
                <a:rPr lang="en-US" sz="2400" dirty="0"/>
                <a:t>9</a:t>
              </a:r>
            </a:p>
          </p:txBody>
        </p:sp>
        <p:sp>
          <p:nvSpPr>
            <p:cNvPr id="29" name="TextBox 28">
              <a:extLst>
                <a:ext uri="{FF2B5EF4-FFF2-40B4-BE49-F238E27FC236}">
                  <a16:creationId xmlns:a16="http://schemas.microsoft.com/office/drawing/2014/main" id="{BD02A820-ED9A-4678-8B23-06448355480E}"/>
                </a:ext>
              </a:extLst>
            </p:cNvPr>
            <p:cNvSpPr txBox="1"/>
            <p:nvPr/>
          </p:nvSpPr>
          <p:spPr>
            <a:xfrm>
              <a:off x="2118840" y="4291067"/>
              <a:ext cx="439354" cy="500492"/>
            </a:xfrm>
            <a:prstGeom prst="rect">
              <a:avLst/>
            </a:prstGeom>
            <a:noFill/>
          </p:spPr>
          <p:txBody>
            <a:bodyPr wrap="square" rtlCol="0">
              <a:spAutoFit/>
            </a:bodyPr>
            <a:lstStyle/>
            <a:p>
              <a:r>
                <a:rPr lang="en-US" sz="2400" dirty="0"/>
                <a:t>5</a:t>
              </a:r>
            </a:p>
          </p:txBody>
        </p:sp>
        <p:sp>
          <p:nvSpPr>
            <p:cNvPr id="30" name="TextBox 29">
              <a:extLst>
                <a:ext uri="{FF2B5EF4-FFF2-40B4-BE49-F238E27FC236}">
                  <a16:creationId xmlns:a16="http://schemas.microsoft.com/office/drawing/2014/main" id="{FD74FFBD-F6BF-4F38-BB9C-83DC4013C77D}"/>
                </a:ext>
              </a:extLst>
            </p:cNvPr>
            <p:cNvSpPr txBox="1"/>
            <p:nvPr/>
          </p:nvSpPr>
          <p:spPr>
            <a:xfrm>
              <a:off x="1950180" y="5145180"/>
              <a:ext cx="344684" cy="500492"/>
            </a:xfrm>
            <a:prstGeom prst="rect">
              <a:avLst/>
            </a:prstGeom>
            <a:noFill/>
          </p:spPr>
          <p:txBody>
            <a:bodyPr wrap="square" rtlCol="0">
              <a:spAutoFit/>
            </a:bodyPr>
            <a:lstStyle/>
            <a:p>
              <a:r>
                <a:rPr lang="en-US" sz="2400" dirty="0"/>
                <a:t>7</a:t>
              </a:r>
            </a:p>
          </p:txBody>
        </p:sp>
        <p:sp>
          <p:nvSpPr>
            <p:cNvPr id="31" name="Oval 30">
              <a:extLst>
                <a:ext uri="{FF2B5EF4-FFF2-40B4-BE49-F238E27FC236}">
                  <a16:creationId xmlns:a16="http://schemas.microsoft.com/office/drawing/2014/main" id="{2FED7AC7-2ED6-412D-A28B-14267EF2B990}"/>
                </a:ext>
              </a:extLst>
            </p:cNvPr>
            <p:cNvSpPr/>
            <p:nvPr/>
          </p:nvSpPr>
          <p:spPr>
            <a:xfrm>
              <a:off x="841531" y="3255297"/>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32" name="Straight Connector 31">
              <a:extLst>
                <a:ext uri="{FF2B5EF4-FFF2-40B4-BE49-F238E27FC236}">
                  <a16:creationId xmlns:a16="http://schemas.microsoft.com/office/drawing/2014/main" id="{06F364BB-D992-4482-B19D-8D91769AEF91}"/>
                </a:ext>
              </a:extLst>
            </p:cNvPr>
            <p:cNvCxnSpPr>
              <a:cxnSpLocks/>
              <a:stCxn id="6" idx="1"/>
              <a:endCxn id="31" idx="5"/>
            </p:cNvCxnSpPr>
            <p:nvPr/>
          </p:nvCxnSpPr>
          <p:spPr>
            <a:xfrm flipH="1" flipV="1">
              <a:off x="1105946" y="3514067"/>
              <a:ext cx="1625097" cy="1560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323E313-49D6-4943-9F56-5C3AF002BFE3}"/>
                </a:ext>
              </a:extLst>
            </p:cNvPr>
            <p:cNvSpPr txBox="1"/>
            <p:nvPr/>
          </p:nvSpPr>
          <p:spPr>
            <a:xfrm>
              <a:off x="1406027" y="3902320"/>
              <a:ext cx="579353" cy="500492"/>
            </a:xfrm>
            <a:prstGeom prst="rect">
              <a:avLst/>
            </a:prstGeom>
            <a:noFill/>
          </p:spPr>
          <p:txBody>
            <a:bodyPr wrap="square" rtlCol="0">
              <a:spAutoFit/>
            </a:bodyPr>
            <a:lstStyle/>
            <a:p>
              <a:r>
                <a:rPr lang="en-US" sz="2400" dirty="0"/>
                <a:t>2</a:t>
              </a:r>
            </a:p>
          </p:txBody>
        </p:sp>
        <p:cxnSp>
          <p:nvCxnSpPr>
            <p:cNvPr id="34" name="Connector: Elbow 33">
              <a:extLst>
                <a:ext uri="{FF2B5EF4-FFF2-40B4-BE49-F238E27FC236}">
                  <a16:creationId xmlns:a16="http://schemas.microsoft.com/office/drawing/2014/main" id="{2DC99457-B2FA-46FC-A865-4465333B2780}"/>
                </a:ext>
              </a:extLst>
            </p:cNvPr>
            <p:cNvCxnSpPr/>
            <p:nvPr/>
          </p:nvCxnSpPr>
          <p:spPr>
            <a:xfrm rot="16200000" flipH="1">
              <a:off x="583055" y="4582859"/>
              <a:ext cx="3297110" cy="263555"/>
            </a:xfrm>
            <a:prstGeom prst="bentConnector3">
              <a:avLst/>
            </a:prstGeom>
            <a:ln w="38100"/>
          </p:spPr>
          <p:style>
            <a:lnRef idx="1">
              <a:schemeClr val="accent1"/>
            </a:lnRef>
            <a:fillRef idx="0">
              <a:schemeClr val="accent1"/>
            </a:fillRef>
            <a:effectRef idx="0">
              <a:schemeClr val="accent1"/>
            </a:effectRef>
            <a:fontRef idx="minor">
              <a:schemeClr val="tx1"/>
            </a:fontRef>
          </p:style>
        </p:cxnSp>
      </p:grpSp>
      <p:sp>
        <p:nvSpPr>
          <p:cNvPr id="36" name="Oval 35">
            <a:extLst>
              <a:ext uri="{FF2B5EF4-FFF2-40B4-BE49-F238E27FC236}">
                <a16:creationId xmlns:a16="http://schemas.microsoft.com/office/drawing/2014/main" id="{0D450236-9602-444E-9ABD-8DFDF2E21414}"/>
              </a:ext>
            </a:extLst>
          </p:cNvPr>
          <p:cNvSpPr/>
          <p:nvPr/>
        </p:nvSpPr>
        <p:spPr>
          <a:xfrm>
            <a:off x="7500898" y="4426762"/>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37" name="Oval 36">
            <a:extLst>
              <a:ext uri="{FF2B5EF4-FFF2-40B4-BE49-F238E27FC236}">
                <a16:creationId xmlns:a16="http://schemas.microsoft.com/office/drawing/2014/main" id="{A2D62FD0-93D3-4AC9-AD01-4FC818EDAF54}"/>
              </a:ext>
            </a:extLst>
          </p:cNvPr>
          <p:cNvSpPr/>
          <p:nvPr/>
        </p:nvSpPr>
        <p:spPr>
          <a:xfrm>
            <a:off x="9984600" y="3391720"/>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38" name="Oval 37">
            <a:extLst>
              <a:ext uri="{FF2B5EF4-FFF2-40B4-BE49-F238E27FC236}">
                <a16:creationId xmlns:a16="http://schemas.microsoft.com/office/drawing/2014/main" id="{75D0BD8B-B315-40D7-9D98-F2BC5DB7644A}"/>
              </a:ext>
            </a:extLst>
          </p:cNvPr>
          <p:cNvSpPr/>
          <p:nvPr/>
        </p:nvSpPr>
        <p:spPr>
          <a:xfrm>
            <a:off x="8913486" y="5407425"/>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39" name="Oval 38">
            <a:extLst>
              <a:ext uri="{FF2B5EF4-FFF2-40B4-BE49-F238E27FC236}">
                <a16:creationId xmlns:a16="http://schemas.microsoft.com/office/drawing/2014/main" id="{4421BB83-9F61-4D1B-A930-03AA8746AB49}"/>
              </a:ext>
            </a:extLst>
          </p:cNvPr>
          <p:cNvSpPr/>
          <p:nvPr/>
        </p:nvSpPr>
        <p:spPr>
          <a:xfrm>
            <a:off x="11124775" y="5185103"/>
            <a:ext cx="421414" cy="412416"/>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40" name="Oval 39">
            <a:extLst>
              <a:ext uri="{FF2B5EF4-FFF2-40B4-BE49-F238E27FC236}">
                <a16:creationId xmlns:a16="http://schemas.microsoft.com/office/drawing/2014/main" id="{1C24E25C-587C-4346-A509-0875AB8D5057}"/>
              </a:ext>
            </a:extLst>
          </p:cNvPr>
          <p:cNvSpPr/>
          <p:nvPr/>
        </p:nvSpPr>
        <p:spPr>
          <a:xfrm>
            <a:off x="11436438" y="3552960"/>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41" name="Oval 40">
            <a:extLst>
              <a:ext uri="{FF2B5EF4-FFF2-40B4-BE49-F238E27FC236}">
                <a16:creationId xmlns:a16="http://schemas.microsoft.com/office/drawing/2014/main" id="{2DE5485E-B5C6-427B-8CE5-10E95371CDB3}"/>
              </a:ext>
            </a:extLst>
          </p:cNvPr>
          <p:cNvSpPr/>
          <p:nvPr/>
        </p:nvSpPr>
        <p:spPr>
          <a:xfrm>
            <a:off x="9032183" y="4231256"/>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42" name="Straight Connector 41">
            <a:extLst>
              <a:ext uri="{FF2B5EF4-FFF2-40B4-BE49-F238E27FC236}">
                <a16:creationId xmlns:a16="http://schemas.microsoft.com/office/drawing/2014/main" id="{8C9B3B2D-F7A8-4D3B-9117-4B68D658BE6D}"/>
              </a:ext>
            </a:extLst>
          </p:cNvPr>
          <p:cNvCxnSpPr>
            <a:cxnSpLocks/>
            <a:stCxn id="37" idx="2"/>
          </p:cNvCxnSpPr>
          <p:nvPr/>
        </p:nvCxnSpPr>
        <p:spPr>
          <a:xfrm flipH="1">
            <a:off x="7765316" y="3543304"/>
            <a:ext cx="2219284" cy="9789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C96AAAD-DFDE-4277-BC4E-5FDAB9042312}"/>
              </a:ext>
            </a:extLst>
          </p:cNvPr>
          <p:cNvCxnSpPr>
            <a:stCxn id="36" idx="5"/>
            <a:endCxn id="38" idx="2"/>
          </p:cNvCxnSpPr>
          <p:nvPr/>
        </p:nvCxnSpPr>
        <p:spPr>
          <a:xfrm>
            <a:off x="7765314" y="4685531"/>
            <a:ext cx="1148172" cy="8734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18D0CCB-A479-4AFC-B330-2B2FDB575571}"/>
              </a:ext>
            </a:extLst>
          </p:cNvPr>
          <p:cNvCxnSpPr>
            <a:cxnSpLocks/>
            <a:stCxn id="38" idx="0"/>
            <a:endCxn id="41" idx="4"/>
          </p:cNvCxnSpPr>
          <p:nvPr/>
        </p:nvCxnSpPr>
        <p:spPr>
          <a:xfrm flipV="1">
            <a:off x="9068377" y="4534424"/>
            <a:ext cx="118697" cy="87300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6B28D92-199E-45FD-B0CB-463BF1DA1626}"/>
              </a:ext>
            </a:extLst>
          </p:cNvPr>
          <p:cNvCxnSpPr>
            <a:stCxn id="41" idx="2"/>
            <a:endCxn id="36" idx="6"/>
          </p:cNvCxnSpPr>
          <p:nvPr/>
        </p:nvCxnSpPr>
        <p:spPr>
          <a:xfrm flipH="1">
            <a:off x="7810680" y="4382840"/>
            <a:ext cx="1221503" cy="1955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DB1D16F-0D1B-482B-88E0-0A0048C41798}"/>
              </a:ext>
            </a:extLst>
          </p:cNvPr>
          <p:cNvCxnSpPr>
            <a:stCxn id="41" idx="7"/>
            <a:endCxn id="40" idx="2"/>
          </p:cNvCxnSpPr>
          <p:nvPr/>
        </p:nvCxnSpPr>
        <p:spPr>
          <a:xfrm flipV="1">
            <a:off x="9296599" y="3704545"/>
            <a:ext cx="2139839" cy="5711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78F20DF-3210-4883-AFA3-00E193985DE0}"/>
              </a:ext>
            </a:extLst>
          </p:cNvPr>
          <p:cNvCxnSpPr>
            <a:stCxn id="40" idx="4"/>
            <a:endCxn id="39" idx="0"/>
          </p:cNvCxnSpPr>
          <p:nvPr/>
        </p:nvCxnSpPr>
        <p:spPr>
          <a:xfrm flipH="1">
            <a:off x="11335482" y="3856128"/>
            <a:ext cx="255847" cy="1328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AF96471-2CDA-40C1-ADB6-E0482A03C919}"/>
              </a:ext>
            </a:extLst>
          </p:cNvPr>
          <p:cNvCxnSpPr>
            <a:stCxn id="39" idx="3"/>
            <a:endCxn id="38" idx="6"/>
          </p:cNvCxnSpPr>
          <p:nvPr/>
        </p:nvCxnSpPr>
        <p:spPr>
          <a:xfrm flipH="1">
            <a:off x="9223268" y="5537122"/>
            <a:ext cx="1963222" cy="218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CCFA026-442A-489E-86D9-5232A8529809}"/>
              </a:ext>
            </a:extLst>
          </p:cNvPr>
          <p:cNvCxnSpPr>
            <a:cxnSpLocks/>
            <a:stCxn id="40" idx="2"/>
            <a:endCxn id="37" idx="6"/>
          </p:cNvCxnSpPr>
          <p:nvPr/>
        </p:nvCxnSpPr>
        <p:spPr>
          <a:xfrm flipH="1" flipV="1">
            <a:off x="10294382" y="3543304"/>
            <a:ext cx="1142056" cy="1612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87E9E4D-A7DA-4CED-BED8-94DAAD5EAB1E}"/>
              </a:ext>
            </a:extLst>
          </p:cNvPr>
          <p:cNvCxnSpPr>
            <a:cxnSpLocks/>
          </p:cNvCxnSpPr>
          <p:nvPr/>
        </p:nvCxnSpPr>
        <p:spPr>
          <a:xfrm flipH="1">
            <a:off x="9177902" y="3812698"/>
            <a:ext cx="2303903" cy="16400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723A441-7546-43A0-B9C9-2C027BA5C9B7}"/>
              </a:ext>
            </a:extLst>
          </p:cNvPr>
          <p:cNvCxnSpPr>
            <a:cxnSpLocks/>
            <a:stCxn id="37" idx="4"/>
            <a:endCxn id="39" idx="2"/>
          </p:cNvCxnSpPr>
          <p:nvPr/>
        </p:nvCxnSpPr>
        <p:spPr>
          <a:xfrm>
            <a:off x="10139491" y="3694888"/>
            <a:ext cx="985284" cy="16964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53E96CA1-7093-4B54-BA5F-114B5F94A06E}"/>
              </a:ext>
            </a:extLst>
          </p:cNvPr>
          <p:cNvSpPr txBox="1"/>
          <p:nvPr/>
        </p:nvSpPr>
        <p:spPr>
          <a:xfrm>
            <a:off x="8816323" y="2846204"/>
            <a:ext cx="579353" cy="500492"/>
          </a:xfrm>
          <a:prstGeom prst="rect">
            <a:avLst/>
          </a:prstGeom>
          <a:noFill/>
        </p:spPr>
        <p:txBody>
          <a:bodyPr wrap="square" rtlCol="0">
            <a:spAutoFit/>
          </a:bodyPr>
          <a:lstStyle/>
          <a:p>
            <a:r>
              <a:rPr lang="en-US" sz="2400" dirty="0"/>
              <a:t>50</a:t>
            </a:r>
          </a:p>
        </p:txBody>
      </p:sp>
      <p:sp>
        <p:nvSpPr>
          <p:cNvPr id="53" name="TextBox 52">
            <a:extLst>
              <a:ext uri="{FF2B5EF4-FFF2-40B4-BE49-F238E27FC236}">
                <a16:creationId xmlns:a16="http://schemas.microsoft.com/office/drawing/2014/main" id="{9CAA89F4-2713-462E-AA6E-D42F91A73275}"/>
              </a:ext>
            </a:extLst>
          </p:cNvPr>
          <p:cNvSpPr txBox="1"/>
          <p:nvPr/>
        </p:nvSpPr>
        <p:spPr>
          <a:xfrm>
            <a:off x="10579551" y="3200101"/>
            <a:ext cx="344684" cy="500492"/>
          </a:xfrm>
          <a:prstGeom prst="rect">
            <a:avLst/>
          </a:prstGeom>
          <a:noFill/>
        </p:spPr>
        <p:txBody>
          <a:bodyPr wrap="square" rtlCol="0">
            <a:spAutoFit/>
          </a:bodyPr>
          <a:lstStyle/>
          <a:p>
            <a:r>
              <a:rPr lang="en-US" sz="2400" dirty="0"/>
              <a:t>6</a:t>
            </a:r>
          </a:p>
        </p:txBody>
      </p:sp>
      <p:sp>
        <p:nvSpPr>
          <p:cNvPr id="54" name="TextBox 53">
            <a:extLst>
              <a:ext uri="{FF2B5EF4-FFF2-40B4-BE49-F238E27FC236}">
                <a16:creationId xmlns:a16="http://schemas.microsoft.com/office/drawing/2014/main" id="{C30D3480-B021-44EF-ABB9-6551FD45B8D3}"/>
              </a:ext>
            </a:extLst>
          </p:cNvPr>
          <p:cNvSpPr txBox="1"/>
          <p:nvPr/>
        </p:nvSpPr>
        <p:spPr>
          <a:xfrm>
            <a:off x="9953445" y="3632951"/>
            <a:ext cx="344684" cy="500492"/>
          </a:xfrm>
          <a:prstGeom prst="rect">
            <a:avLst/>
          </a:prstGeom>
          <a:noFill/>
        </p:spPr>
        <p:txBody>
          <a:bodyPr wrap="square" rtlCol="0">
            <a:spAutoFit/>
          </a:bodyPr>
          <a:lstStyle/>
          <a:p>
            <a:r>
              <a:rPr lang="en-US" sz="2400" dirty="0"/>
              <a:t>3</a:t>
            </a:r>
          </a:p>
        </p:txBody>
      </p:sp>
      <p:sp>
        <p:nvSpPr>
          <p:cNvPr id="55" name="TextBox 54">
            <a:extLst>
              <a:ext uri="{FF2B5EF4-FFF2-40B4-BE49-F238E27FC236}">
                <a16:creationId xmlns:a16="http://schemas.microsoft.com/office/drawing/2014/main" id="{1F122CF5-3873-401A-9431-8BCE9DE0088B}"/>
              </a:ext>
            </a:extLst>
          </p:cNvPr>
          <p:cNvSpPr txBox="1"/>
          <p:nvPr/>
        </p:nvSpPr>
        <p:spPr>
          <a:xfrm>
            <a:off x="8360267" y="4153133"/>
            <a:ext cx="344684" cy="500492"/>
          </a:xfrm>
          <a:prstGeom prst="rect">
            <a:avLst/>
          </a:prstGeom>
          <a:noFill/>
        </p:spPr>
        <p:txBody>
          <a:bodyPr wrap="square" rtlCol="0">
            <a:spAutoFit/>
          </a:bodyPr>
          <a:lstStyle/>
          <a:p>
            <a:r>
              <a:rPr lang="en-US" sz="2400" dirty="0"/>
              <a:t>4</a:t>
            </a:r>
          </a:p>
        </p:txBody>
      </p:sp>
      <p:sp>
        <p:nvSpPr>
          <p:cNvPr id="56" name="TextBox 55">
            <a:extLst>
              <a:ext uri="{FF2B5EF4-FFF2-40B4-BE49-F238E27FC236}">
                <a16:creationId xmlns:a16="http://schemas.microsoft.com/office/drawing/2014/main" id="{09048DDF-99E2-434F-AEB4-B0FAE51E3362}"/>
              </a:ext>
            </a:extLst>
          </p:cNvPr>
          <p:cNvSpPr txBox="1"/>
          <p:nvPr/>
        </p:nvSpPr>
        <p:spPr>
          <a:xfrm>
            <a:off x="8092375" y="5122271"/>
            <a:ext cx="344684" cy="500492"/>
          </a:xfrm>
          <a:prstGeom prst="rect">
            <a:avLst/>
          </a:prstGeom>
          <a:noFill/>
        </p:spPr>
        <p:txBody>
          <a:bodyPr wrap="square" rtlCol="0">
            <a:spAutoFit/>
          </a:bodyPr>
          <a:lstStyle/>
          <a:p>
            <a:r>
              <a:rPr lang="en-US" sz="2400" dirty="0"/>
              <a:t>7</a:t>
            </a:r>
          </a:p>
        </p:txBody>
      </p:sp>
      <p:sp>
        <p:nvSpPr>
          <p:cNvPr id="57" name="TextBox 56">
            <a:extLst>
              <a:ext uri="{FF2B5EF4-FFF2-40B4-BE49-F238E27FC236}">
                <a16:creationId xmlns:a16="http://schemas.microsoft.com/office/drawing/2014/main" id="{05B68FCB-0B42-47AA-9CB7-0966D66E26D0}"/>
              </a:ext>
            </a:extLst>
          </p:cNvPr>
          <p:cNvSpPr txBox="1"/>
          <p:nvPr/>
        </p:nvSpPr>
        <p:spPr>
          <a:xfrm>
            <a:off x="8836687" y="4690307"/>
            <a:ext cx="344684" cy="500492"/>
          </a:xfrm>
          <a:prstGeom prst="rect">
            <a:avLst/>
          </a:prstGeom>
          <a:noFill/>
          <a:ln>
            <a:noFill/>
          </a:ln>
        </p:spPr>
        <p:txBody>
          <a:bodyPr wrap="square" rtlCol="0">
            <a:spAutoFit/>
          </a:bodyPr>
          <a:lstStyle/>
          <a:p>
            <a:r>
              <a:rPr lang="en-US" sz="2400" dirty="0"/>
              <a:t>2</a:t>
            </a:r>
          </a:p>
        </p:txBody>
      </p:sp>
      <p:sp>
        <p:nvSpPr>
          <p:cNvPr id="58" name="TextBox 57">
            <a:extLst>
              <a:ext uri="{FF2B5EF4-FFF2-40B4-BE49-F238E27FC236}">
                <a16:creationId xmlns:a16="http://schemas.microsoft.com/office/drawing/2014/main" id="{78BF5209-57B5-48C0-89FD-3C9F1AE2B8DE}"/>
              </a:ext>
            </a:extLst>
          </p:cNvPr>
          <p:cNvSpPr txBox="1"/>
          <p:nvPr/>
        </p:nvSpPr>
        <p:spPr>
          <a:xfrm>
            <a:off x="9969997" y="5604545"/>
            <a:ext cx="344684" cy="461665"/>
          </a:xfrm>
          <a:prstGeom prst="rect">
            <a:avLst/>
          </a:prstGeom>
          <a:noFill/>
        </p:spPr>
        <p:txBody>
          <a:bodyPr wrap="square" rtlCol="0">
            <a:spAutoFit/>
          </a:bodyPr>
          <a:lstStyle/>
          <a:p>
            <a:r>
              <a:rPr lang="en-US" sz="2400" dirty="0"/>
              <a:t>8</a:t>
            </a:r>
          </a:p>
        </p:txBody>
      </p:sp>
      <p:sp>
        <p:nvSpPr>
          <p:cNvPr id="59" name="TextBox 58">
            <a:extLst>
              <a:ext uri="{FF2B5EF4-FFF2-40B4-BE49-F238E27FC236}">
                <a16:creationId xmlns:a16="http://schemas.microsoft.com/office/drawing/2014/main" id="{48321687-C427-4134-BC55-BCE8EC9E857C}"/>
              </a:ext>
            </a:extLst>
          </p:cNvPr>
          <p:cNvSpPr txBox="1"/>
          <p:nvPr/>
        </p:nvSpPr>
        <p:spPr>
          <a:xfrm>
            <a:off x="11633237" y="4490026"/>
            <a:ext cx="344684" cy="500492"/>
          </a:xfrm>
          <a:prstGeom prst="rect">
            <a:avLst/>
          </a:prstGeom>
          <a:noFill/>
        </p:spPr>
        <p:txBody>
          <a:bodyPr wrap="square" rtlCol="0">
            <a:spAutoFit/>
          </a:bodyPr>
          <a:lstStyle/>
          <a:p>
            <a:r>
              <a:rPr lang="en-US" sz="2400" dirty="0"/>
              <a:t>9</a:t>
            </a:r>
          </a:p>
        </p:txBody>
      </p:sp>
      <p:sp>
        <p:nvSpPr>
          <p:cNvPr id="60" name="TextBox 59">
            <a:extLst>
              <a:ext uri="{FF2B5EF4-FFF2-40B4-BE49-F238E27FC236}">
                <a16:creationId xmlns:a16="http://schemas.microsoft.com/office/drawing/2014/main" id="{DE880226-8BF1-45EA-B0FD-AC7BF5AFC536}"/>
              </a:ext>
            </a:extLst>
          </p:cNvPr>
          <p:cNvSpPr txBox="1"/>
          <p:nvPr/>
        </p:nvSpPr>
        <p:spPr>
          <a:xfrm>
            <a:off x="9417764" y="4057024"/>
            <a:ext cx="439354" cy="500492"/>
          </a:xfrm>
          <a:prstGeom prst="rect">
            <a:avLst/>
          </a:prstGeom>
          <a:noFill/>
        </p:spPr>
        <p:txBody>
          <a:bodyPr wrap="square" rtlCol="0">
            <a:spAutoFit/>
          </a:bodyPr>
          <a:lstStyle/>
          <a:p>
            <a:r>
              <a:rPr lang="en-US" sz="2400" dirty="0"/>
              <a:t>5</a:t>
            </a:r>
          </a:p>
        </p:txBody>
      </p:sp>
      <p:sp>
        <p:nvSpPr>
          <p:cNvPr id="61" name="TextBox 60">
            <a:extLst>
              <a:ext uri="{FF2B5EF4-FFF2-40B4-BE49-F238E27FC236}">
                <a16:creationId xmlns:a16="http://schemas.microsoft.com/office/drawing/2014/main" id="{57607F4F-FF10-450F-BB39-90562F7D5DE0}"/>
              </a:ext>
            </a:extLst>
          </p:cNvPr>
          <p:cNvSpPr txBox="1"/>
          <p:nvPr/>
        </p:nvSpPr>
        <p:spPr>
          <a:xfrm>
            <a:off x="9309605" y="4835188"/>
            <a:ext cx="344684" cy="500492"/>
          </a:xfrm>
          <a:prstGeom prst="rect">
            <a:avLst/>
          </a:prstGeom>
          <a:noFill/>
        </p:spPr>
        <p:txBody>
          <a:bodyPr wrap="square" rtlCol="0">
            <a:spAutoFit/>
          </a:bodyPr>
          <a:lstStyle/>
          <a:p>
            <a:r>
              <a:rPr lang="en-US" sz="2400" dirty="0"/>
              <a:t>7</a:t>
            </a:r>
          </a:p>
        </p:txBody>
      </p:sp>
      <p:sp>
        <p:nvSpPr>
          <p:cNvPr id="62" name="Oval 61">
            <a:extLst>
              <a:ext uri="{FF2B5EF4-FFF2-40B4-BE49-F238E27FC236}">
                <a16:creationId xmlns:a16="http://schemas.microsoft.com/office/drawing/2014/main" id="{085D45E0-FAE9-45B7-926B-AA1FF6128C18}"/>
              </a:ext>
            </a:extLst>
          </p:cNvPr>
          <p:cNvSpPr/>
          <p:nvPr/>
        </p:nvSpPr>
        <p:spPr>
          <a:xfrm>
            <a:off x="8140455" y="3021254"/>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63" name="Straight Connector 62">
            <a:extLst>
              <a:ext uri="{FF2B5EF4-FFF2-40B4-BE49-F238E27FC236}">
                <a16:creationId xmlns:a16="http://schemas.microsoft.com/office/drawing/2014/main" id="{95371BA1-82AB-45E0-8561-E0867DD0861E}"/>
              </a:ext>
            </a:extLst>
          </p:cNvPr>
          <p:cNvCxnSpPr>
            <a:cxnSpLocks/>
            <a:stCxn id="37" idx="1"/>
            <a:endCxn id="62" idx="5"/>
          </p:cNvCxnSpPr>
          <p:nvPr/>
        </p:nvCxnSpPr>
        <p:spPr>
          <a:xfrm flipH="1" flipV="1">
            <a:off x="8404870" y="3280024"/>
            <a:ext cx="1625097" cy="1560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0972A713-73EE-4529-A9AE-4144E2A6D35B}"/>
              </a:ext>
            </a:extLst>
          </p:cNvPr>
          <p:cNvSpPr txBox="1"/>
          <p:nvPr/>
        </p:nvSpPr>
        <p:spPr>
          <a:xfrm>
            <a:off x="8704951" y="3668277"/>
            <a:ext cx="579353" cy="500492"/>
          </a:xfrm>
          <a:prstGeom prst="rect">
            <a:avLst/>
          </a:prstGeom>
          <a:noFill/>
        </p:spPr>
        <p:txBody>
          <a:bodyPr wrap="square" rtlCol="0">
            <a:spAutoFit/>
          </a:bodyPr>
          <a:lstStyle/>
          <a:p>
            <a:r>
              <a:rPr lang="en-US" sz="2400" dirty="0"/>
              <a:t>2</a:t>
            </a:r>
          </a:p>
        </p:txBody>
      </p:sp>
      <p:sp>
        <p:nvSpPr>
          <p:cNvPr id="66" name="Arc 65">
            <a:extLst>
              <a:ext uri="{FF2B5EF4-FFF2-40B4-BE49-F238E27FC236}">
                <a16:creationId xmlns:a16="http://schemas.microsoft.com/office/drawing/2014/main" id="{3C2AC742-6555-4BC2-A15E-2ABF98F488E6}"/>
              </a:ext>
            </a:extLst>
          </p:cNvPr>
          <p:cNvSpPr/>
          <p:nvPr/>
        </p:nvSpPr>
        <p:spPr>
          <a:xfrm>
            <a:off x="6787243" y="5214657"/>
            <a:ext cx="2812284" cy="1138961"/>
          </a:xfrm>
          <a:prstGeom prst="arc">
            <a:avLst>
              <a:gd name="adj1" fmla="val 16200000"/>
              <a:gd name="adj2" fmla="val 358565"/>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9B8F28BD-2EE4-4ACA-A4AA-3C6DDC4020C0}"/>
              </a:ext>
            </a:extLst>
          </p:cNvPr>
          <p:cNvSpPr txBox="1"/>
          <p:nvPr/>
        </p:nvSpPr>
        <p:spPr>
          <a:xfrm>
            <a:off x="3280627" y="5944636"/>
            <a:ext cx="3843839"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(A,B) is a safe edge</a:t>
            </a:r>
          </a:p>
        </p:txBody>
      </p:sp>
      <p:sp>
        <p:nvSpPr>
          <p:cNvPr id="67" name="TextBox 66">
            <a:extLst>
              <a:ext uri="{FF2B5EF4-FFF2-40B4-BE49-F238E27FC236}">
                <a16:creationId xmlns:a16="http://schemas.microsoft.com/office/drawing/2014/main" id="{7B4674AE-AFB6-4FF0-AA90-C35C250691A7}"/>
              </a:ext>
            </a:extLst>
          </p:cNvPr>
          <p:cNvSpPr txBox="1"/>
          <p:nvPr/>
        </p:nvSpPr>
        <p:spPr>
          <a:xfrm>
            <a:off x="9128860" y="2426807"/>
            <a:ext cx="2849061"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(C,D) is a safe edge</a:t>
            </a:r>
          </a:p>
        </p:txBody>
      </p:sp>
      <mc:AlternateContent xmlns:mc="http://schemas.openxmlformats.org/markup-compatibility/2006" xmlns:a14="http://schemas.microsoft.com/office/drawing/2010/main">
        <mc:Choice Requires="a14">
          <p:sp>
            <p:nvSpPr>
              <p:cNvPr id="65" name="Rectangle 64"/>
              <p:cNvSpPr/>
              <p:nvPr/>
            </p:nvSpPr>
            <p:spPr>
              <a:xfrm>
                <a:off x="575239" y="1469877"/>
                <a:ext cx="8842525" cy="9569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Call an edge, </a:t>
                </a:r>
                <a14:m>
                  <m:oMath xmlns:m="http://schemas.openxmlformats.org/officeDocument/2006/math">
                    <m:r>
                      <a:rPr lang="en-US" sz="2800" i="1">
                        <a:latin typeface="Cambria Math" panose="02040503050406030204" pitchFamily="18" charset="0"/>
                      </a:rPr>
                      <m:t>𝑒</m:t>
                    </m:r>
                  </m:oMath>
                </a14:m>
                <a:r>
                  <a:rPr lang="en-US" sz="2800" dirty="0"/>
                  <a:t>, a “</a:t>
                </a:r>
                <a:r>
                  <a:rPr lang="en-US" sz="2800" b="1" dirty="0"/>
                  <a:t>safe edge</a:t>
                </a:r>
                <a:r>
                  <a:rPr lang="en-US" sz="2800" dirty="0"/>
                  <a:t>” if there is some cut </a:t>
                </a:r>
                <a14:m>
                  <m:oMath xmlns:m="http://schemas.openxmlformats.org/officeDocument/2006/math">
                    <m:r>
                      <a:rPr lang="en-US" sz="2800" i="1">
                        <a:latin typeface="Cambria Math" panose="02040503050406030204" pitchFamily="18" charset="0"/>
                      </a:rPr>
                      <m:t>(</m:t>
                    </m:r>
                    <m:r>
                      <a:rPr lang="en-US" sz="2800" i="1">
                        <a:latin typeface="Cambria Math" panose="02040503050406030204" pitchFamily="18" charset="0"/>
                      </a:rPr>
                      <m:t>𝑆</m:t>
                    </m:r>
                    <m:r>
                      <a:rPr lang="en-US" sz="2800" i="1">
                        <a:latin typeface="Cambria Math" panose="02040503050406030204" pitchFamily="18" charset="0"/>
                      </a:rPr>
                      <m:t>,</m:t>
                    </m:r>
                    <m:r>
                      <a:rPr lang="en-US" sz="2800" i="1">
                        <a:latin typeface="Cambria Math" panose="02040503050406030204" pitchFamily="18" charset="0"/>
                      </a:rPr>
                      <m:t>𝑉</m:t>
                    </m:r>
                    <m:r>
                      <a:rPr lang="en-US" sz="2800" i="1">
                        <a:latin typeface="Cambria Math" panose="02040503050406030204" pitchFamily="18" charset="0"/>
                      </a:rPr>
                      <m:t>∖</m:t>
                    </m:r>
                    <m:r>
                      <a:rPr lang="en-US" sz="2800" i="1">
                        <a:latin typeface="Cambria Math" panose="02040503050406030204" pitchFamily="18" charset="0"/>
                      </a:rPr>
                      <m:t>𝑆</m:t>
                    </m:r>
                    <m:r>
                      <a:rPr lang="en-US" sz="2800" i="1">
                        <a:latin typeface="Cambria Math" panose="02040503050406030204" pitchFamily="18" charset="0"/>
                      </a:rPr>
                      <m:t>)</m:t>
                    </m:r>
                  </m:oMath>
                </a14:m>
                <a:r>
                  <a:rPr lang="en-US" sz="2800" dirty="0"/>
                  <a:t> where </a:t>
                </a:r>
                <a14:m>
                  <m:oMath xmlns:m="http://schemas.openxmlformats.org/officeDocument/2006/math">
                    <m:r>
                      <a:rPr lang="en-US" sz="2800" i="1">
                        <a:latin typeface="Cambria Math" panose="02040503050406030204" pitchFamily="18" charset="0"/>
                      </a:rPr>
                      <m:t>𝑒</m:t>
                    </m:r>
                  </m:oMath>
                </a14:m>
                <a:r>
                  <a:rPr lang="en-US" sz="2800" dirty="0"/>
                  <a:t> is the minimum edge spanning that cut</a:t>
                </a:r>
              </a:p>
            </p:txBody>
          </p:sp>
        </mc:Choice>
        <mc:Fallback xmlns="">
          <p:sp>
            <p:nvSpPr>
              <p:cNvPr id="65" name="Rectangle 64"/>
              <p:cNvSpPr>
                <a:spLocks noRot="1" noChangeAspect="1" noMove="1" noResize="1" noEditPoints="1" noAdjustHandles="1" noChangeArrowheads="1" noChangeShapeType="1" noTextEdit="1"/>
              </p:cNvSpPr>
              <p:nvPr/>
            </p:nvSpPr>
            <p:spPr>
              <a:xfrm>
                <a:off x="575239" y="1469877"/>
                <a:ext cx="8842525" cy="956930"/>
              </a:xfrm>
              <a:prstGeom prst="rect">
                <a:avLst/>
              </a:prstGeom>
              <a:blipFill>
                <a:blip r:embed="rId2"/>
                <a:stretch>
                  <a:fillRect l="-1378" t="-5732" b="-1719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756968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E9C1-7E8E-4597-BBA7-73BAE4363EDD}"/>
              </a:ext>
            </a:extLst>
          </p:cNvPr>
          <p:cNvSpPr>
            <a:spLocks noGrp="1"/>
          </p:cNvSpPr>
          <p:nvPr>
            <p:ph type="title"/>
          </p:nvPr>
        </p:nvSpPr>
        <p:spPr/>
        <p:txBody>
          <a:bodyPr/>
          <a:lstStyle/>
          <a:p>
            <a:r>
              <a:rPr lang="en-US" dirty="0"/>
              <a:t>MSTs and Safe Edges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A40E48-50CE-443B-9D67-9AE40C3492E1}"/>
                  </a:ext>
                </a:extLst>
              </p:cNvPr>
              <p:cNvSpPr>
                <a:spLocks noGrp="1"/>
              </p:cNvSpPr>
              <p:nvPr>
                <p:ph idx="1"/>
              </p:nvPr>
            </p:nvSpPr>
            <p:spPr>
              <a:xfrm>
                <a:off x="575240" y="1463857"/>
                <a:ext cx="11187258" cy="2524984"/>
              </a:xfrm>
            </p:spPr>
            <p:txBody>
              <a:bodyPr>
                <a:normAutofit lnSpcReduction="10000"/>
              </a:bodyPr>
              <a:lstStyle/>
              <a:p>
                <a:r>
                  <a:rPr lang="en-US" b="1" dirty="0"/>
                  <a:t>Claim:</a:t>
                </a:r>
                <a:r>
                  <a:rPr lang="en-US" dirty="0"/>
                  <a:t> Every safe edge is in the MST. </a:t>
                </a:r>
              </a:p>
              <a:p>
                <a:r>
                  <a:rPr lang="en-US" b="1" dirty="0"/>
                  <a:t>Proof: </a:t>
                </a:r>
                <a:r>
                  <a:rPr lang="en-US" dirty="0"/>
                  <a:t>Suppose, for the sake of contradiction, that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is a safe edge, but not in the MST. </a:t>
                </a:r>
              </a:p>
              <a:p>
                <a:r>
                  <a:rPr lang="en-US" dirty="0"/>
                  <a:t>Let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b="1" dirty="0"/>
                  <a:t> </a:t>
                </a:r>
                <a:r>
                  <a:rPr lang="en-US" dirty="0"/>
                  <a:t>be a cut where </a:t>
                </a:r>
                <a14:m>
                  <m:oMath xmlns:m="http://schemas.openxmlformats.org/officeDocument/2006/math">
                    <m:r>
                      <a:rPr lang="en-US" b="0" i="1" smtClean="0">
                        <a:latin typeface="Cambria Math" panose="02040503050406030204" pitchFamily="18" charset="0"/>
                      </a:rPr>
                      <m:t>𝑒</m:t>
                    </m:r>
                  </m:oMath>
                </a14:m>
                <a:r>
                  <a:rPr lang="en-US" dirty="0"/>
                  <a:t> is the minimum edge spanning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Let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be the MST. The MST has (at least one) an edge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that crosses the cut (since we can get from </a:t>
                </a:r>
                <a14:m>
                  <m:oMath xmlns:m="http://schemas.openxmlformats.org/officeDocument/2006/math">
                    <m:r>
                      <a:rPr lang="en-US" b="0" i="1" smtClean="0">
                        <a:latin typeface="Cambria Math" panose="02040503050406030204" pitchFamily="18" charset="0"/>
                      </a:rPr>
                      <m:t>𝑢</m:t>
                    </m:r>
                  </m:oMath>
                </a14:m>
                <a:r>
                  <a:rPr lang="en-US" dirty="0"/>
                  <a:t> to </a:t>
                </a:r>
                <a14:m>
                  <m:oMath xmlns:m="http://schemas.openxmlformats.org/officeDocument/2006/math">
                    <m:r>
                      <a:rPr lang="en-US" b="0" i="1" smtClean="0">
                        <a:latin typeface="Cambria Math" panose="02040503050406030204" pitchFamily="18" charset="0"/>
                      </a:rPr>
                      <m:t>𝑣</m:t>
                    </m:r>
                  </m:oMath>
                </a14:m>
                <a:r>
                  <a:rPr lang="en-US" dirty="0"/>
                  <a:t> in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9CA40E48-50CE-443B-9D67-9AE40C3492E1}"/>
                  </a:ext>
                </a:extLst>
              </p:cNvPr>
              <p:cNvSpPr>
                <a:spLocks noGrp="1" noRot="1" noChangeAspect="1" noMove="1" noResize="1" noEditPoints="1" noAdjustHandles="1" noChangeArrowheads="1" noChangeShapeType="1" noTextEdit="1"/>
              </p:cNvSpPr>
              <p:nvPr>
                <p:ph idx="1"/>
              </p:nvPr>
            </p:nvSpPr>
            <p:spPr>
              <a:xfrm>
                <a:off x="575240" y="1463857"/>
                <a:ext cx="11187258" cy="2524984"/>
              </a:xfrm>
              <a:blipFill>
                <a:blip r:embed="rId2"/>
                <a:stretch>
                  <a:fillRect l="-708" t="-5797" r="-2233" b="-5556"/>
                </a:stretch>
              </a:blipFill>
            </p:spPr>
            <p:txBody>
              <a:bodyPr/>
              <a:lstStyle/>
              <a:p>
                <a:r>
                  <a:rPr lang="en-US">
                    <a:noFill/>
                  </a:rPr>
                  <a:t> </a:t>
                </a:r>
              </a:p>
            </p:txBody>
          </p:sp>
        </mc:Fallback>
      </mc:AlternateContent>
      <p:sp>
        <p:nvSpPr>
          <p:cNvPr id="4" name="Cloud 3">
            <a:extLst>
              <a:ext uri="{FF2B5EF4-FFF2-40B4-BE49-F238E27FC236}">
                <a16:creationId xmlns:a16="http://schemas.microsoft.com/office/drawing/2014/main" id="{68B1DFD8-97EA-486C-9178-DAAA9F09A68A}"/>
              </a:ext>
            </a:extLst>
          </p:cNvPr>
          <p:cNvSpPr/>
          <p:nvPr/>
        </p:nvSpPr>
        <p:spPr>
          <a:xfrm>
            <a:off x="2503714" y="4087586"/>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a:extLst>
              <a:ext uri="{FF2B5EF4-FFF2-40B4-BE49-F238E27FC236}">
                <a16:creationId xmlns:a16="http://schemas.microsoft.com/office/drawing/2014/main" id="{214E1F6E-6269-4F95-9187-594C826DA771}"/>
              </a:ext>
            </a:extLst>
          </p:cNvPr>
          <p:cNvSpPr/>
          <p:nvPr/>
        </p:nvSpPr>
        <p:spPr>
          <a:xfrm rot="1232419">
            <a:off x="6403706" y="3918857"/>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41AD74B3-0935-4A25-8102-A8C2D87FFAF7}"/>
              </a:ext>
            </a:extLst>
          </p:cNvPr>
          <p:cNvCxnSpPr/>
          <p:nvPr/>
        </p:nvCxnSpPr>
        <p:spPr>
          <a:xfrm flipV="1">
            <a:off x="4555671" y="4359729"/>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ACF0A86-262A-430F-A4B3-60926EB398C6}"/>
              </a:ext>
            </a:extLst>
          </p:cNvPr>
          <p:cNvCxnSpPr/>
          <p:nvPr/>
        </p:nvCxnSpPr>
        <p:spPr>
          <a:xfrm flipV="1">
            <a:off x="4557782" y="4827814"/>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3B6277-0B1E-4B3D-B7E7-331C2688052B}"/>
              </a:ext>
            </a:extLst>
          </p:cNvPr>
          <p:cNvCxnSpPr/>
          <p:nvPr/>
        </p:nvCxnSpPr>
        <p:spPr>
          <a:xfrm flipV="1">
            <a:off x="4542675" y="5246915"/>
            <a:ext cx="2476500" cy="14151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0EE4C97-45ED-4D2E-9143-2B1242B291DF}"/>
                  </a:ext>
                </a:extLst>
              </p:cNvPr>
              <p:cNvSpPr txBox="1"/>
              <p:nvPr/>
            </p:nvSpPr>
            <p:spPr>
              <a:xfrm>
                <a:off x="5110232" y="4079910"/>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𝑒</m:t>
                      </m:r>
                    </m:oMath>
                  </m:oMathPara>
                </a14:m>
                <a:endParaRPr lang="en-US" sz="2400" dirty="0"/>
              </a:p>
            </p:txBody>
          </p:sp>
        </mc:Choice>
        <mc:Fallback xmlns="">
          <p:sp>
            <p:nvSpPr>
              <p:cNvPr id="20" name="TextBox 19">
                <a:extLst>
                  <a:ext uri="{FF2B5EF4-FFF2-40B4-BE49-F238E27FC236}">
                    <a16:creationId xmlns:a16="http://schemas.microsoft.com/office/drawing/2014/main" id="{20EE4C97-45ED-4D2E-9143-2B1242B291DF}"/>
                  </a:ext>
                </a:extLst>
              </p:cNvPr>
              <p:cNvSpPr txBox="1">
                <a:spLocks noRot="1" noChangeAspect="1" noMove="1" noResize="1" noEditPoints="1" noAdjustHandles="1" noChangeArrowheads="1" noChangeShapeType="1" noTextEdit="1"/>
              </p:cNvSpPr>
              <p:nvPr/>
            </p:nvSpPr>
            <p:spPr>
              <a:xfrm>
                <a:off x="5110232" y="4079910"/>
                <a:ext cx="498633"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D8AF18F-EFB1-409C-8481-D4DC35EE3BFC}"/>
                  </a:ext>
                </a:extLst>
              </p:cNvPr>
              <p:cNvSpPr txBox="1"/>
              <p:nvPr/>
            </p:nvSpPr>
            <p:spPr>
              <a:xfrm>
                <a:off x="5210313" y="5297652"/>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𝑒</m:t>
                      </m:r>
                      <m:r>
                        <a:rPr lang="en-US" sz="2400" b="0" i="1" smtClean="0">
                          <a:solidFill>
                            <a:schemeClr val="accent1"/>
                          </a:solidFill>
                          <a:latin typeface="Cambria Math" panose="02040503050406030204" pitchFamily="18" charset="0"/>
                        </a:rPr>
                        <m:t>′</m:t>
                      </m:r>
                    </m:oMath>
                  </m:oMathPara>
                </a14:m>
                <a:endParaRPr lang="en-US" sz="2400" dirty="0">
                  <a:solidFill>
                    <a:schemeClr val="accent1"/>
                  </a:solidFill>
                </a:endParaRPr>
              </a:p>
            </p:txBody>
          </p:sp>
        </mc:Choice>
        <mc:Fallback xmlns="">
          <p:sp>
            <p:nvSpPr>
              <p:cNvPr id="21" name="TextBox 20">
                <a:extLst>
                  <a:ext uri="{FF2B5EF4-FFF2-40B4-BE49-F238E27FC236}">
                    <a16:creationId xmlns:a16="http://schemas.microsoft.com/office/drawing/2014/main" id="{AD8AF18F-EFB1-409C-8481-D4DC35EE3BFC}"/>
                  </a:ext>
                </a:extLst>
              </p:cNvPr>
              <p:cNvSpPr txBox="1">
                <a:spLocks noRot="1" noChangeAspect="1" noMove="1" noResize="1" noEditPoints="1" noAdjustHandles="1" noChangeArrowheads="1" noChangeShapeType="1" noTextEdit="1"/>
              </p:cNvSpPr>
              <p:nvPr/>
            </p:nvSpPr>
            <p:spPr>
              <a:xfrm>
                <a:off x="5210313" y="5297652"/>
                <a:ext cx="498633"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6FA4953-4E78-4892-9CA3-B8B374FAD114}"/>
                  </a:ext>
                </a:extLst>
              </p:cNvPr>
              <p:cNvSpPr txBox="1"/>
              <p:nvPr/>
            </p:nvSpPr>
            <p:spPr>
              <a:xfrm>
                <a:off x="3162300" y="5159829"/>
                <a:ext cx="3156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2" name="TextBox 21">
                <a:extLst>
                  <a:ext uri="{FF2B5EF4-FFF2-40B4-BE49-F238E27FC236}">
                    <a16:creationId xmlns:a16="http://schemas.microsoft.com/office/drawing/2014/main" id="{56FA4953-4E78-4892-9CA3-B8B374FAD114}"/>
                  </a:ext>
                </a:extLst>
              </p:cNvPr>
              <p:cNvSpPr txBox="1">
                <a:spLocks noRot="1" noChangeAspect="1" noMove="1" noResize="1" noEditPoints="1" noAdjustHandles="1" noChangeArrowheads="1" noChangeShapeType="1" noTextEdit="1"/>
              </p:cNvSpPr>
              <p:nvPr/>
            </p:nvSpPr>
            <p:spPr>
              <a:xfrm>
                <a:off x="3162300" y="5159829"/>
                <a:ext cx="315686" cy="461665"/>
              </a:xfrm>
              <a:prstGeom prst="rect">
                <a:avLst/>
              </a:prstGeom>
              <a:blipFill>
                <a:blip r:embed="rId6"/>
                <a:stretch>
                  <a:fillRect l="-5769" r="-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DE1F2AE-B9DF-4DEA-9784-D6FBC7F7E5E5}"/>
                  </a:ext>
                </a:extLst>
              </p:cNvPr>
              <p:cNvSpPr txBox="1"/>
              <p:nvPr/>
            </p:nvSpPr>
            <p:spPr>
              <a:xfrm>
                <a:off x="7440386" y="5016082"/>
                <a:ext cx="96341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𝑉</m:t>
                      </m:r>
                      <m:r>
                        <a:rPr lang="en-US" sz="2400" b="0" i="1" smtClean="0">
                          <a:solidFill>
                            <a:schemeClr val="accent3"/>
                          </a:solidFill>
                          <a:latin typeface="Cambria Math" panose="02040503050406030204" pitchFamily="18" charset="0"/>
                        </a:rPr>
                        <m:t>∖</m:t>
                      </m:r>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3" name="TextBox 22">
                <a:extLst>
                  <a:ext uri="{FF2B5EF4-FFF2-40B4-BE49-F238E27FC236}">
                    <a16:creationId xmlns:a16="http://schemas.microsoft.com/office/drawing/2014/main" id="{ADE1F2AE-B9DF-4DEA-9784-D6FBC7F7E5E5}"/>
                  </a:ext>
                </a:extLst>
              </p:cNvPr>
              <p:cNvSpPr txBox="1">
                <a:spLocks noRot="1" noChangeAspect="1" noMove="1" noResize="1" noEditPoints="1" noAdjustHandles="1" noChangeArrowheads="1" noChangeShapeType="1" noTextEdit="1"/>
              </p:cNvSpPr>
              <p:nvPr/>
            </p:nvSpPr>
            <p:spPr>
              <a:xfrm>
                <a:off x="7440386" y="5016082"/>
                <a:ext cx="963418" cy="461665"/>
              </a:xfrm>
              <a:prstGeom prst="rect">
                <a:avLst/>
              </a:prstGeom>
              <a:blipFill>
                <a:blip r:embed="rId7"/>
                <a:stretch>
                  <a:fillRect b="-17105"/>
                </a:stretch>
              </a:blipFill>
            </p:spPr>
            <p:txBody>
              <a:bodyPr/>
              <a:lstStyle/>
              <a:p>
                <a:r>
                  <a:rPr lang="en-US">
                    <a:noFill/>
                  </a:rPr>
                  <a:t> </a:t>
                </a:r>
              </a:p>
            </p:txBody>
          </p:sp>
        </mc:Fallback>
      </mc:AlternateContent>
    </p:spTree>
    <p:extLst>
      <p:ext uri="{BB962C8B-B14F-4D97-AF65-F5344CB8AC3E}">
        <p14:creationId xmlns:p14="http://schemas.microsoft.com/office/powerpoint/2010/main" val="13077627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E9C1-7E8E-4597-BBA7-73BAE4363EDD}"/>
              </a:ext>
            </a:extLst>
          </p:cNvPr>
          <p:cNvSpPr>
            <a:spLocks noGrp="1"/>
          </p:cNvSpPr>
          <p:nvPr>
            <p:ph type="title"/>
          </p:nvPr>
        </p:nvSpPr>
        <p:spPr/>
        <p:txBody>
          <a:bodyPr/>
          <a:lstStyle/>
          <a:p>
            <a:r>
              <a:rPr lang="en-US" dirty="0"/>
              <a:t>MSTs and Safe Edges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A40E48-50CE-443B-9D67-9AE40C3492E1}"/>
                  </a:ext>
                </a:extLst>
              </p:cNvPr>
              <p:cNvSpPr>
                <a:spLocks noGrp="1"/>
              </p:cNvSpPr>
              <p:nvPr>
                <p:ph idx="1"/>
              </p:nvPr>
            </p:nvSpPr>
            <p:spPr>
              <a:xfrm>
                <a:off x="575240" y="1463857"/>
                <a:ext cx="11187258" cy="2524984"/>
              </a:xfrm>
            </p:spPr>
            <p:txBody>
              <a:bodyPr>
                <a:normAutofit/>
              </a:bodyPr>
              <a:lstStyle/>
              <a:p>
                <a:r>
                  <a:rPr lang="en-US" dirty="0"/>
                  <a:t>Add </a:t>
                </a:r>
                <a14:m>
                  <m:oMath xmlns:m="http://schemas.openxmlformats.org/officeDocument/2006/math">
                    <m:r>
                      <a:rPr lang="en-US" b="0" i="1" smtClean="0">
                        <a:latin typeface="Cambria Math" panose="02040503050406030204" pitchFamily="18" charset="0"/>
                      </a:rPr>
                      <m:t>𝑒</m:t>
                    </m:r>
                  </m:oMath>
                </a14:m>
                <a:r>
                  <a:rPr lang="en-US" dirty="0"/>
                  <a:t>=</a:t>
                </a:r>
                <a14:m>
                  <m:oMath xmlns:m="http://schemas.openxmlformats.org/officeDocument/2006/math">
                    <m:r>
                      <a:rPr lang="en-US" i="1" dirty="0" smtClean="0">
                        <a:latin typeface="Cambria Math" panose="02040503050406030204" pitchFamily="18" charset="0"/>
                      </a:rPr>
                      <m:t>(</m:t>
                    </m:r>
                    <m:r>
                      <a:rPr lang="en-US" i="1" dirty="0" err="1" smtClean="0">
                        <a:latin typeface="Cambria Math" panose="02040503050406030204" pitchFamily="18" charset="0"/>
                      </a:rPr>
                      <m:t>𝑢</m:t>
                    </m:r>
                    <m:r>
                      <a:rPr lang="en-US" i="1" dirty="0" err="1" smtClean="0">
                        <a:latin typeface="Cambria Math" panose="02040503050406030204" pitchFamily="18" charset="0"/>
                      </a:rPr>
                      <m:t>,</m:t>
                    </m:r>
                    <m:r>
                      <a:rPr lang="en-US" i="1" dirty="0" err="1" smtClean="0">
                        <a:latin typeface="Cambria Math" panose="02040503050406030204" pitchFamily="18" charset="0"/>
                      </a:rPr>
                      <m:t>𝑣</m:t>
                    </m:r>
                    <m:r>
                      <a:rPr lang="en-US" i="1" dirty="0" smtClean="0">
                        <a:latin typeface="Cambria Math" panose="02040503050406030204" pitchFamily="18" charset="0"/>
                      </a:rPr>
                      <m:t>)</m:t>
                    </m:r>
                  </m:oMath>
                </a14:m>
                <a:r>
                  <a:rPr lang="en-US" dirty="0"/>
                  <a:t> to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a:t>
                </a:r>
              </a:p>
              <a:p>
                <a:r>
                  <a:rPr lang="en-US" dirty="0"/>
                  <a:t>The new graph has a cycle including both </a:t>
                </a:r>
                <a14:m>
                  <m:oMath xmlns:m="http://schemas.openxmlformats.org/officeDocument/2006/math">
                    <m:r>
                      <a:rPr lang="en-US" b="0" i="1" smtClean="0">
                        <a:latin typeface="Cambria Math" panose="02040503050406030204" pitchFamily="18" charset="0"/>
                      </a:rPr>
                      <m:t>𝑒</m:t>
                    </m:r>
                  </m:oMath>
                </a14:m>
                <a:r>
                  <a:rPr lang="en-US" dirty="0"/>
                  <a:t> and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𝑒</m:t>
                        </m:r>
                      </m:e>
                      <m:sup>
                        <m:r>
                          <a:rPr lang="en-US" b="0" i="1" smtClean="0">
                            <a:solidFill>
                              <a:schemeClr val="accent1"/>
                            </a:solidFill>
                            <a:latin typeface="Cambria Math" panose="02040503050406030204" pitchFamily="18" charset="0"/>
                          </a:rPr>
                          <m:t>′</m:t>
                        </m:r>
                      </m:sup>
                    </m:sSup>
                  </m:oMath>
                </a14:m>
                <a:r>
                  <a:rPr lang="en-US" dirty="0"/>
                  <a:t>, The cycle exists because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were connected to each other in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𝑇</m:t>
                        </m:r>
                      </m:e>
                      <m:sup>
                        <m:r>
                          <a:rPr lang="en-US" b="0" i="1" smtClean="0">
                            <a:solidFill>
                              <a:schemeClr val="accent1"/>
                            </a:solidFill>
                            <a:latin typeface="Cambria Math" panose="02040503050406030204" pitchFamily="18" charset="0"/>
                          </a:rPr>
                          <m:t>′</m:t>
                        </m:r>
                      </m:sup>
                    </m:sSup>
                  </m:oMath>
                </a14:m>
                <a:r>
                  <a:rPr lang="en-US" dirty="0"/>
                  <a:t> (since it was a spanning tree).</a:t>
                </a:r>
              </a:p>
              <a:p>
                <a:r>
                  <a:rPr lang="en-US" dirty="0"/>
                  <a:t>Consider </a:t>
                </a:r>
                <a14:m>
                  <m:oMath xmlns:m="http://schemas.openxmlformats.org/officeDocument/2006/math">
                    <m:r>
                      <a:rPr lang="en-US" b="0" i="1" smtClean="0">
                        <a:solidFill>
                          <a:schemeClr val="accent5"/>
                        </a:solidFill>
                        <a:latin typeface="Cambria Math" panose="02040503050406030204" pitchFamily="18" charset="0"/>
                      </a:rPr>
                      <m:t>𝑇</m:t>
                    </m:r>
                    <m:r>
                      <a:rPr lang="en-US" b="0" i="1" smtClean="0">
                        <a:solidFill>
                          <a:schemeClr val="accent5"/>
                        </a:solidFill>
                        <a:latin typeface="Cambria Math" panose="02040503050406030204" pitchFamily="18" charset="0"/>
                      </a:rPr>
                      <m:t>′′</m:t>
                    </m:r>
                  </m:oMath>
                </a14:m>
                <a:r>
                  <a:rPr lang="en-US" dirty="0"/>
                  <a:t>, which is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with </a:t>
                </a:r>
                <a14:m>
                  <m:oMath xmlns:m="http://schemas.openxmlformats.org/officeDocument/2006/math">
                    <m:r>
                      <a:rPr lang="en-US" b="0" i="1" smtClean="0">
                        <a:latin typeface="Cambria Math" panose="02040503050406030204" pitchFamily="18" charset="0"/>
                      </a:rPr>
                      <m:t>𝑒</m:t>
                    </m:r>
                  </m:oMath>
                </a14:m>
                <a:r>
                  <a:rPr lang="en-US" dirty="0"/>
                  <a:t> added and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removed.</a:t>
                </a:r>
              </a:p>
            </p:txBody>
          </p:sp>
        </mc:Choice>
        <mc:Fallback xmlns="">
          <p:sp>
            <p:nvSpPr>
              <p:cNvPr id="3" name="Content Placeholder 2">
                <a:extLst>
                  <a:ext uri="{FF2B5EF4-FFF2-40B4-BE49-F238E27FC236}">
                    <a16:creationId xmlns:a16="http://schemas.microsoft.com/office/drawing/2014/main" id="{9CA40E48-50CE-443B-9D67-9AE40C3492E1}"/>
                  </a:ext>
                </a:extLst>
              </p:cNvPr>
              <p:cNvSpPr>
                <a:spLocks noGrp="1" noRot="1" noChangeAspect="1" noMove="1" noResize="1" noEditPoints="1" noAdjustHandles="1" noChangeArrowheads="1" noChangeShapeType="1" noTextEdit="1"/>
              </p:cNvSpPr>
              <p:nvPr>
                <p:ph idx="1"/>
              </p:nvPr>
            </p:nvSpPr>
            <p:spPr>
              <a:xfrm>
                <a:off x="575240" y="1463857"/>
                <a:ext cx="11187258" cy="2524984"/>
              </a:xfrm>
              <a:blipFill>
                <a:blip r:embed="rId2"/>
                <a:stretch>
                  <a:fillRect l="-708" t="-4106" b="-483"/>
                </a:stretch>
              </a:blipFill>
            </p:spPr>
            <p:txBody>
              <a:bodyPr/>
              <a:lstStyle/>
              <a:p>
                <a:r>
                  <a:rPr lang="en-US">
                    <a:noFill/>
                  </a:rPr>
                  <a:t> </a:t>
                </a:r>
              </a:p>
            </p:txBody>
          </p:sp>
        </mc:Fallback>
      </mc:AlternateContent>
      <p:sp>
        <p:nvSpPr>
          <p:cNvPr id="4" name="Cloud 3">
            <a:extLst>
              <a:ext uri="{FF2B5EF4-FFF2-40B4-BE49-F238E27FC236}">
                <a16:creationId xmlns:a16="http://schemas.microsoft.com/office/drawing/2014/main" id="{68B1DFD8-97EA-486C-9178-DAAA9F09A68A}"/>
              </a:ext>
            </a:extLst>
          </p:cNvPr>
          <p:cNvSpPr/>
          <p:nvPr/>
        </p:nvSpPr>
        <p:spPr>
          <a:xfrm>
            <a:off x="2503714" y="4087586"/>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a:extLst>
              <a:ext uri="{FF2B5EF4-FFF2-40B4-BE49-F238E27FC236}">
                <a16:creationId xmlns:a16="http://schemas.microsoft.com/office/drawing/2014/main" id="{214E1F6E-6269-4F95-9187-594C826DA771}"/>
              </a:ext>
            </a:extLst>
          </p:cNvPr>
          <p:cNvSpPr/>
          <p:nvPr/>
        </p:nvSpPr>
        <p:spPr>
          <a:xfrm rot="1232419">
            <a:off x="6403706" y="3918857"/>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41AD74B3-0935-4A25-8102-A8C2D87FFAF7}"/>
              </a:ext>
            </a:extLst>
          </p:cNvPr>
          <p:cNvCxnSpPr/>
          <p:nvPr/>
        </p:nvCxnSpPr>
        <p:spPr>
          <a:xfrm flipV="1">
            <a:off x="4555671" y="4359729"/>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ACF0A86-262A-430F-A4B3-60926EB398C6}"/>
              </a:ext>
            </a:extLst>
          </p:cNvPr>
          <p:cNvCxnSpPr/>
          <p:nvPr/>
        </p:nvCxnSpPr>
        <p:spPr>
          <a:xfrm flipV="1">
            <a:off x="4557782" y="4827814"/>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3B6277-0B1E-4B3D-B7E7-331C2688052B}"/>
              </a:ext>
            </a:extLst>
          </p:cNvPr>
          <p:cNvCxnSpPr/>
          <p:nvPr/>
        </p:nvCxnSpPr>
        <p:spPr>
          <a:xfrm flipV="1">
            <a:off x="4542675" y="5246915"/>
            <a:ext cx="2476500" cy="14151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0EE4C97-45ED-4D2E-9143-2B1242B291DF}"/>
                  </a:ext>
                </a:extLst>
              </p:cNvPr>
              <p:cNvSpPr txBox="1"/>
              <p:nvPr/>
            </p:nvSpPr>
            <p:spPr>
              <a:xfrm>
                <a:off x="5110232" y="4079910"/>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𝑒</m:t>
                      </m:r>
                    </m:oMath>
                  </m:oMathPara>
                </a14:m>
                <a:endParaRPr lang="en-US" sz="2400" dirty="0"/>
              </a:p>
            </p:txBody>
          </p:sp>
        </mc:Choice>
        <mc:Fallback xmlns="">
          <p:sp>
            <p:nvSpPr>
              <p:cNvPr id="20" name="TextBox 19">
                <a:extLst>
                  <a:ext uri="{FF2B5EF4-FFF2-40B4-BE49-F238E27FC236}">
                    <a16:creationId xmlns:a16="http://schemas.microsoft.com/office/drawing/2014/main" id="{20EE4C97-45ED-4D2E-9143-2B1242B291DF}"/>
                  </a:ext>
                </a:extLst>
              </p:cNvPr>
              <p:cNvSpPr txBox="1">
                <a:spLocks noRot="1" noChangeAspect="1" noMove="1" noResize="1" noEditPoints="1" noAdjustHandles="1" noChangeArrowheads="1" noChangeShapeType="1" noTextEdit="1"/>
              </p:cNvSpPr>
              <p:nvPr/>
            </p:nvSpPr>
            <p:spPr>
              <a:xfrm>
                <a:off x="5110232" y="4079910"/>
                <a:ext cx="498633"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D8AF18F-EFB1-409C-8481-D4DC35EE3BFC}"/>
                  </a:ext>
                </a:extLst>
              </p:cNvPr>
              <p:cNvSpPr txBox="1"/>
              <p:nvPr/>
            </p:nvSpPr>
            <p:spPr>
              <a:xfrm>
                <a:off x="5210313" y="5297652"/>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𝑒</m:t>
                      </m:r>
                      <m:r>
                        <a:rPr lang="en-US" sz="2400" b="0" i="1" smtClean="0">
                          <a:solidFill>
                            <a:schemeClr val="accent1"/>
                          </a:solidFill>
                          <a:latin typeface="Cambria Math" panose="02040503050406030204" pitchFamily="18" charset="0"/>
                        </a:rPr>
                        <m:t>′</m:t>
                      </m:r>
                    </m:oMath>
                  </m:oMathPara>
                </a14:m>
                <a:endParaRPr lang="en-US" sz="2400" dirty="0">
                  <a:solidFill>
                    <a:schemeClr val="accent1"/>
                  </a:solidFill>
                </a:endParaRPr>
              </a:p>
            </p:txBody>
          </p:sp>
        </mc:Choice>
        <mc:Fallback xmlns="">
          <p:sp>
            <p:nvSpPr>
              <p:cNvPr id="21" name="TextBox 20">
                <a:extLst>
                  <a:ext uri="{FF2B5EF4-FFF2-40B4-BE49-F238E27FC236}">
                    <a16:creationId xmlns:a16="http://schemas.microsoft.com/office/drawing/2014/main" id="{AD8AF18F-EFB1-409C-8481-D4DC35EE3BFC}"/>
                  </a:ext>
                </a:extLst>
              </p:cNvPr>
              <p:cNvSpPr txBox="1">
                <a:spLocks noRot="1" noChangeAspect="1" noMove="1" noResize="1" noEditPoints="1" noAdjustHandles="1" noChangeArrowheads="1" noChangeShapeType="1" noTextEdit="1"/>
              </p:cNvSpPr>
              <p:nvPr/>
            </p:nvSpPr>
            <p:spPr>
              <a:xfrm>
                <a:off x="5210313" y="5297652"/>
                <a:ext cx="498633"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6FA4953-4E78-4892-9CA3-B8B374FAD114}"/>
                  </a:ext>
                </a:extLst>
              </p:cNvPr>
              <p:cNvSpPr txBox="1"/>
              <p:nvPr/>
            </p:nvSpPr>
            <p:spPr>
              <a:xfrm>
                <a:off x="3162300" y="5159829"/>
                <a:ext cx="3156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2" name="TextBox 21">
                <a:extLst>
                  <a:ext uri="{FF2B5EF4-FFF2-40B4-BE49-F238E27FC236}">
                    <a16:creationId xmlns:a16="http://schemas.microsoft.com/office/drawing/2014/main" id="{56FA4953-4E78-4892-9CA3-B8B374FAD114}"/>
                  </a:ext>
                </a:extLst>
              </p:cNvPr>
              <p:cNvSpPr txBox="1">
                <a:spLocks noRot="1" noChangeAspect="1" noMove="1" noResize="1" noEditPoints="1" noAdjustHandles="1" noChangeArrowheads="1" noChangeShapeType="1" noTextEdit="1"/>
              </p:cNvSpPr>
              <p:nvPr/>
            </p:nvSpPr>
            <p:spPr>
              <a:xfrm>
                <a:off x="3162300" y="5159829"/>
                <a:ext cx="315686" cy="461665"/>
              </a:xfrm>
              <a:prstGeom prst="rect">
                <a:avLst/>
              </a:prstGeom>
              <a:blipFill>
                <a:blip r:embed="rId5"/>
                <a:stretch>
                  <a:fillRect l="-5769" r="-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DE1F2AE-B9DF-4DEA-9784-D6FBC7F7E5E5}"/>
                  </a:ext>
                </a:extLst>
              </p:cNvPr>
              <p:cNvSpPr txBox="1"/>
              <p:nvPr/>
            </p:nvSpPr>
            <p:spPr>
              <a:xfrm>
                <a:off x="7440386" y="5016082"/>
                <a:ext cx="96341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𝑉</m:t>
                      </m:r>
                      <m:r>
                        <a:rPr lang="en-US" sz="2400" b="0" i="1" smtClean="0">
                          <a:solidFill>
                            <a:schemeClr val="accent3"/>
                          </a:solidFill>
                          <a:latin typeface="Cambria Math" panose="02040503050406030204" pitchFamily="18" charset="0"/>
                        </a:rPr>
                        <m:t>∖</m:t>
                      </m:r>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3" name="TextBox 22">
                <a:extLst>
                  <a:ext uri="{FF2B5EF4-FFF2-40B4-BE49-F238E27FC236}">
                    <a16:creationId xmlns:a16="http://schemas.microsoft.com/office/drawing/2014/main" id="{ADE1F2AE-B9DF-4DEA-9784-D6FBC7F7E5E5}"/>
                  </a:ext>
                </a:extLst>
              </p:cNvPr>
              <p:cNvSpPr txBox="1">
                <a:spLocks noRot="1" noChangeAspect="1" noMove="1" noResize="1" noEditPoints="1" noAdjustHandles="1" noChangeArrowheads="1" noChangeShapeType="1" noTextEdit="1"/>
              </p:cNvSpPr>
              <p:nvPr/>
            </p:nvSpPr>
            <p:spPr>
              <a:xfrm>
                <a:off x="7440386" y="5016082"/>
                <a:ext cx="963418" cy="461665"/>
              </a:xfrm>
              <a:prstGeom prst="rect">
                <a:avLst/>
              </a:prstGeom>
              <a:blipFill>
                <a:blip r:embed="rId6"/>
                <a:stretch>
                  <a:fillRect b="-17105"/>
                </a:stretch>
              </a:blipFill>
            </p:spPr>
            <p:txBody>
              <a:bodyPr/>
              <a:lstStyle/>
              <a:p>
                <a:r>
                  <a:rPr lang="en-US">
                    <a:noFill/>
                  </a:rPr>
                  <a:t> </a:t>
                </a:r>
              </a:p>
            </p:txBody>
          </p:sp>
        </mc:Fallback>
      </mc:AlternateContent>
      <p:sp>
        <p:nvSpPr>
          <p:cNvPr id="6" name="Rectangle 5"/>
          <p:cNvSpPr/>
          <p:nvPr/>
        </p:nvSpPr>
        <p:spPr>
          <a:xfrm>
            <a:off x="8195417" y="59820"/>
            <a:ext cx="3922520" cy="5383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Claim: Every safe edge is in the MST.</a:t>
            </a:r>
          </a:p>
        </p:txBody>
      </p:sp>
    </p:spTree>
    <p:extLst>
      <p:ext uri="{BB962C8B-B14F-4D97-AF65-F5344CB8AC3E}">
        <p14:creationId xmlns:p14="http://schemas.microsoft.com/office/powerpoint/2010/main" val="4191925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E9C1-7E8E-4597-BBA7-73BAE4363EDD}"/>
              </a:ext>
            </a:extLst>
          </p:cNvPr>
          <p:cNvSpPr>
            <a:spLocks noGrp="1"/>
          </p:cNvSpPr>
          <p:nvPr>
            <p:ph type="title"/>
          </p:nvPr>
        </p:nvSpPr>
        <p:spPr/>
        <p:txBody>
          <a:bodyPr/>
          <a:lstStyle/>
          <a:p>
            <a:r>
              <a:rPr lang="en-US" dirty="0"/>
              <a:t>MSTs and Safe Edges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A40E48-50CE-443B-9D67-9AE40C3492E1}"/>
                  </a:ext>
                </a:extLst>
              </p:cNvPr>
              <p:cNvSpPr>
                <a:spLocks noGrp="1"/>
              </p:cNvSpPr>
              <p:nvPr>
                <p:ph idx="1"/>
              </p:nvPr>
            </p:nvSpPr>
            <p:spPr>
              <a:xfrm>
                <a:off x="575240" y="1463856"/>
                <a:ext cx="11187258" cy="3129917"/>
              </a:xfrm>
            </p:spPr>
            <p:txBody>
              <a:bodyPr>
                <a:normAutofit lnSpcReduction="10000"/>
              </a:bodyPr>
              <a:lstStyle/>
              <a:p>
                <a:r>
                  <a:rPr lang="en-US" dirty="0"/>
                  <a:t>Consider </a:t>
                </a:r>
                <a14:m>
                  <m:oMath xmlns:m="http://schemas.openxmlformats.org/officeDocument/2006/math">
                    <m:r>
                      <a:rPr lang="en-US" b="0" i="1" smtClean="0">
                        <a:solidFill>
                          <a:schemeClr val="accent5"/>
                        </a:solidFill>
                        <a:latin typeface="Cambria Math" panose="02040503050406030204" pitchFamily="18" charset="0"/>
                      </a:rPr>
                      <m:t>𝑇</m:t>
                    </m:r>
                    <m:r>
                      <a:rPr lang="en-US" b="0" i="1" smtClean="0">
                        <a:solidFill>
                          <a:schemeClr val="accent5"/>
                        </a:solidFill>
                        <a:latin typeface="Cambria Math" panose="02040503050406030204" pitchFamily="18" charset="0"/>
                      </a:rPr>
                      <m:t>′′</m:t>
                    </m:r>
                  </m:oMath>
                </a14:m>
                <a:r>
                  <a:rPr lang="en-US" dirty="0"/>
                  <a:t>, which is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with </a:t>
                </a:r>
                <a14:m>
                  <m:oMath xmlns:m="http://schemas.openxmlformats.org/officeDocument/2006/math">
                    <m:r>
                      <a:rPr lang="en-US" b="0" i="1" smtClean="0">
                        <a:latin typeface="Cambria Math" panose="02040503050406030204" pitchFamily="18" charset="0"/>
                      </a:rPr>
                      <m:t>𝑒</m:t>
                    </m:r>
                  </m:oMath>
                </a14:m>
                <a:r>
                  <a:rPr lang="en-US" dirty="0"/>
                  <a:t> added and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removed.</a:t>
                </a:r>
              </a:p>
              <a:p>
                <a14:m>
                  <m:oMath xmlns:m="http://schemas.openxmlformats.org/officeDocument/2006/math">
                    <m:sSup>
                      <m:sSupPr>
                        <m:ctrlPr>
                          <a:rPr lang="en-US" b="0"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𝑇</m:t>
                        </m:r>
                      </m:e>
                      <m:sup>
                        <m:r>
                          <a:rPr lang="en-US" b="0" i="1" smtClean="0">
                            <a:solidFill>
                              <a:srgbClr val="00B050"/>
                            </a:solidFill>
                            <a:latin typeface="Cambria Math" panose="02040503050406030204" pitchFamily="18" charset="0"/>
                          </a:rPr>
                          <m:t>′′</m:t>
                        </m:r>
                      </m:sup>
                    </m:sSup>
                  </m:oMath>
                </a14:m>
                <a:r>
                  <a:rPr lang="en-US" dirty="0"/>
                  <a:t> spans: if the path from </a:t>
                </a:r>
                <a14:m>
                  <m:oMath xmlns:m="http://schemas.openxmlformats.org/officeDocument/2006/math">
                    <m:r>
                      <a:rPr lang="en-US" b="0" i="1" smtClean="0">
                        <a:latin typeface="Cambria Math" panose="02040503050406030204" pitchFamily="18" charset="0"/>
                      </a:rPr>
                      <m:t>𝑥</m:t>
                    </m:r>
                  </m:oMath>
                </a14:m>
                <a:r>
                  <a:rPr lang="en-US" dirty="0"/>
                  <a:t> to </a:t>
                </a:r>
                <a14:m>
                  <m:oMath xmlns:m="http://schemas.openxmlformats.org/officeDocument/2006/math">
                    <m:r>
                      <a:rPr lang="en-US" b="0" i="1" smtClean="0">
                        <a:latin typeface="Cambria Math" panose="02040503050406030204" pitchFamily="18" charset="0"/>
                      </a:rPr>
                      <m:t>𝑦</m:t>
                    </m:r>
                  </m:oMath>
                </a14:m>
                <a:r>
                  <a:rPr lang="en-US" dirty="0"/>
                  <a:t> in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didn’t use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it still exists. If it did use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follow along the path to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along the cycle through </a:t>
                </a:r>
                <a14:m>
                  <m:oMath xmlns:m="http://schemas.openxmlformats.org/officeDocument/2006/math">
                    <m:r>
                      <a:rPr lang="en-US" b="0" i="1" smtClean="0">
                        <a:latin typeface="Cambria Math" panose="02040503050406030204" pitchFamily="18" charset="0"/>
                      </a:rPr>
                      <m:t>𝑒</m:t>
                    </m:r>
                  </m:oMath>
                </a14:m>
                <a:r>
                  <a:rPr lang="en-US" dirty="0"/>
                  <a:t> to the other side. </a:t>
                </a:r>
              </a:p>
              <a:p>
                <a:r>
                  <a:rPr lang="en-US" dirty="0"/>
                  <a:t>And it’s a tree (it has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edges). </a:t>
                </a:r>
              </a:p>
              <a:p>
                <a:r>
                  <a:rPr lang="en-US" dirty="0"/>
                  <a:t>What’s its weight? Less than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𝑒</m:t>
                    </m:r>
                  </m:oMath>
                </a14:m>
                <a:r>
                  <a:rPr lang="en-US" dirty="0"/>
                  <a:t> was the lightest edge spanning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That’s a contradiction!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was the minimum spanning tree.</a:t>
                </a:r>
              </a:p>
            </p:txBody>
          </p:sp>
        </mc:Choice>
        <mc:Fallback xmlns="">
          <p:sp>
            <p:nvSpPr>
              <p:cNvPr id="3" name="Content Placeholder 2">
                <a:extLst>
                  <a:ext uri="{FF2B5EF4-FFF2-40B4-BE49-F238E27FC236}">
                    <a16:creationId xmlns:a16="http://schemas.microsoft.com/office/drawing/2014/main" id="{9CA40E48-50CE-443B-9D67-9AE40C3492E1}"/>
                  </a:ext>
                </a:extLst>
              </p:cNvPr>
              <p:cNvSpPr>
                <a:spLocks noGrp="1" noRot="1" noChangeAspect="1" noMove="1" noResize="1" noEditPoints="1" noAdjustHandles="1" noChangeArrowheads="1" noChangeShapeType="1" noTextEdit="1"/>
              </p:cNvSpPr>
              <p:nvPr>
                <p:ph idx="1"/>
              </p:nvPr>
            </p:nvSpPr>
            <p:spPr>
              <a:xfrm>
                <a:off x="575240" y="1463856"/>
                <a:ext cx="11187258" cy="3129917"/>
              </a:xfrm>
              <a:blipFill>
                <a:blip r:embed="rId2"/>
                <a:stretch>
                  <a:fillRect l="-708" t="-4669" b="-1556"/>
                </a:stretch>
              </a:blipFill>
            </p:spPr>
            <p:txBody>
              <a:bodyPr/>
              <a:lstStyle/>
              <a:p>
                <a:r>
                  <a:rPr lang="en-US">
                    <a:noFill/>
                  </a:rPr>
                  <a:t> </a:t>
                </a:r>
              </a:p>
            </p:txBody>
          </p:sp>
        </mc:Fallback>
      </mc:AlternateContent>
      <p:sp>
        <p:nvSpPr>
          <p:cNvPr id="4" name="Cloud 3">
            <a:extLst>
              <a:ext uri="{FF2B5EF4-FFF2-40B4-BE49-F238E27FC236}">
                <a16:creationId xmlns:a16="http://schemas.microsoft.com/office/drawing/2014/main" id="{68B1DFD8-97EA-486C-9178-DAAA9F09A68A}"/>
              </a:ext>
            </a:extLst>
          </p:cNvPr>
          <p:cNvSpPr/>
          <p:nvPr/>
        </p:nvSpPr>
        <p:spPr>
          <a:xfrm>
            <a:off x="2503714" y="4920344"/>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a:extLst>
              <a:ext uri="{FF2B5EF4-FFF2-40B4-BE49-F238E27FC236}">
                <a16:creationId xmlns:a16="http://schemas.microsoft.com/office/drawing/2014/main" id="{214E1F6E-6269-4F95-9187-594C826DA771}"/>
              </a:ext>
            </a:extLst>
          </p:cNvPr>
          <p:cNvSpPr/>
          <p:nvPr/>
        </p:nvSpPr>
        <p:spPr>
          <a:xfrm rot="1232419">
            <a:off x="6403706" y="4751615"/>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41AD74B3-0935-4A25-8102-A8C2D87FFAF7}"/>
              </a:ext>
            </a:extLst>
          </p:cNvPr>
          <p:cNvCxnSpPr/>
          <p:nvPr/>
        </p:nvCxnSpPr>
        <p:spPr>
          <a:xfrm flipV="1">
            <a:off x="4555671" y="5192487"/>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ACF0A86-262A-430F-A4B3-60926EB398C6}"/>
              </a:ext>
            </a:extLst>
          </p:cNvPr>
          <p:cNvCxnSpPr/>
          <p:nvPr/>
        </p:nvCxnSpPr>
        <p:spPr>
          <a:xfrm flipV="1">
            <a:off x="4557782" y="5660572"/>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3B6277-0B1E-4B3D-B7E7-331C2688052B}"/>
              </a:ext>
            </a:extLst>
          </p:cNvPr>
          <p:cNvCxnSpPr/>
          <p:nvPr/>
        </p:nvCxnSpPr>
        <p:spPr>
          <a:xfrm flipV="1">
            <a:off x="4542675" y="6079673"/>
            <a:ext cx="2476500" cy="14151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0EE4C97-45ED-4D2E-9143-2B1242B291DF}"/>
                  </a:ext>
                </a:extLst>
              </p:cNvPr>
              <p:cNvSpPr txBox="1"/>
              <p:nvPr/>
            </p:nvSpPr>
            <p:spPr>
              <a:xfrm>
                <a:off x="5110232" y="4912668"/>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𝑒</m:t>
                      </m:r>
                    </m:oMath>
                  </m:oMathPara>
                </a14:m>
                <a:endParaRPr lang="en-US" sz="2400" dirty="0"/>
              </a:p>
            </p:txBody>
          </p:sp>
        </mc:Choice>
        <mc:Fallback xmlns="">
          <p:sp>
            <p:nvSpPr>
              <p:cNvPr id="20" name="TextBox 19">
                <a:extLst>
                  <a:ext uri="{FF2B5EF4-FFF2-40B4-BE49-F238E27FC236}">
                    <a16:creationId xmlns:a16="http://schemas.microsoft.com/office/drawing/2014/main" id="{20EE4C97-45ED-4D2E-9143-2B1242B291DF}"/>
                  </a:ext>
                </a:extLst>
              </p:cNvPr>
              <p:cNvSpPr txBox="1">
                <a:spLocks noRot="1" noChangeAspect="1" noMove="1" noResize="1" noEditPoints="1" noAdjustHandles="1" noChangeArrowheads="1" noChangeShapeType="1" noTextEdit="1"/>
              </p:cNvSpPr>
              <p:nvPr/>
            </p:nvSpPr>
            <p:spPr>
              <a:xfrm>
                <a:off x="5110232" y="4912668"/>
                <a:ext cx="498633"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D8AF18F-EFB1-409C-8481-D4DC35EE3BFC}"/>
                  </a:ext>
                </a:extLst>
              </p:cNvPr>
              <p:cNvSpPr txBox="1"/>
              <p:nvPr/>
            </p:nvSpPr>
            <p:spPr>
              <a:xfrm>
                <a:off x="5210313" y="6130410"/>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𝑒</m:t>
                      </m:r>
                      <m:r>
                        <a:rPr lang="en-US" sz="2400" b="0" i="1" smtClean="0">
                          <a:solidFill>
                            <a:schemeClr val="accent1"/>
                          </a:solidFill>
                          <a:latin typeface="Cambria Math" panose="02040503050406030204" pitchFamily="18" charset="0"/>
                        </a:rPr>
                        <m:t>′</m:t>
                      </m:r>
                    </m:oMath>
                  </m:oMathPara>
                </a14:m>
                <a:endParaRPr lang="en-US" sz="2400" dirty="0">
                  <a:solidFill>
                    <a:schemeClr val="accent1"/>
                  </a:solidFill>
                </a:endParaRPr>
              </a:p>
            </p:txBody>
          </p:sp>
        </mc:Choice>
        <mc:Fallback xmlns="">
          <p:sp>
            <p:nvSpPr>
              <p:cNvPr id="21" name="TextBox 20">
                <a:extLst>
                  <a:ext uri="{FF2B5EF4-FFF2-40B4-BE49-F238E27FC236}">
                    <a16:creationId xmlns:a16="http://schemas.microsoft.com/office/drawing/2014/main" id="{AD8AF18F-EFB1-409C-8481-D4DC35EE3BFC}"/>
                  </a:ext>
                </a:extLst>
              </p:cNvPr>
              <p:cNvSpPr txBox="1">
                <a:spLocks noRot="1" noChangeAspect="1" noMove="1" noResize="1" noEditPoints="1" noAdjustHandles="1" noChangeArrowheads="1" noChangeShapeType="1" noTextEdit="1"/>
              </p:cNvSpPr>
              <p:nvPr/>
            </p:nvSpPr>
            <p:spPr>
              <a:xfrm>
                <a:off x="5210313" y="6130410"/>
                <a:ext cx="498633"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6FA4953-4E78-4892-9CA3-B8B374FAD114}"/>
                  </a:ext>
                </a:extLst>
              </p:cNvPr>
              <p:cNvSpPr txBox="1"/>
              <p:nvPr/>
            </p:nvSpPr>
            <p:spPr>
              <a:xfrm>
                <a:off x="3162300" y="5992587"/>
                <a:ext cx="3156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2" name="TextBox 21">
                <a:extLst>
                  <a:ext uri="{FF2B5EF4-FFF2-40B4-BE49-F238E27FC236}">
                    <a16:creationId xmlns:a16="http://schemas.microsoft.com/office/drawing/2014/main" id="{56FA4953-4E78-4892-9CA3-B8B374FAD114}"/>
                  </a:ext>
                </a:extLst>
              </p:cNvPr>
              <p:cNvSpPr txBox="1">
                <a:spLocks noRot="1" noChangeAspect="1" noMove="1" noResize="1" noEditPoints="1" noAdjustHandles="1" noChangeArrowheads="1" noChangeShapeType="1" noTextEdit="1"/>
              </p:cNvSpPr>
              <p:nvPr/>
            </p:nvSpPr>
            <p:spPr>
              <a:xfrm>
                <a:off x="3162300" y="5992587"/>
                <a:ext cx="315686" cy="461665"/>
              </a:xfrm>
              <a:prstGeom prst="rect">
                <a:avLst/>
              </a:prstGeom>
              <a:blipFill>
                <a:blip r:embed="rId5"/>
                <a:stretch>
                  <a:fillRect l="-5769" r="-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DE1F2AE-B9DF-4DEA-9784-D6FBC7F7E5E5}"/>
                  </a:ext>
                </a:extLst>
              </p:cNvPr>
              <p:cNvSpPr txBox="1"/>
              <p:nvPr/>
            </p:nvSpPr>
            <p:spPr>
              <a:xfrm>
                <a:off x="7440386" y="5848840"/>
                <a:ext cx="96341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𝑉</m:t>
                      </m:r>
                      <m:r>
                        <a:rPr lang="en-US" sz="2400" b="0" i="1" smtClean="0">
                          <a:solidFill>
                            <a:schemeClr val="accent3"/>
                          </a:solidFill>
                          <a:latin typeface="Cambria Math" panose="02040503050406030204" pitchFamily="18" charset="0"/>
                        </a:rPr>
                        <m:t>∖</m:t>
                      </m:r>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3" name="TextBox 22">
                <a:extLst>
                  <a:ext uri="{FF2B5EF4-FFF2-40B4-BE49-F238E27FC236}">
                    <a16:creationId xmlns:a16="http://schemas.microsoft.com/office/drawing/2014/main" id="{ADE1F2AE-B9DF-4DEA-9784-D6FBC7F7E5E5}"/>
                  </a:ext>
                </a:extLst>
              </p:cNvPr>
              <p:cNvSpPr txBox="1">
                <a:spLocks noRot="1" noChangeAspect="1" noMove="1" noResize="1" noEditPoints="1" noAdjustHandles="1" noChangeArrowheads="1" noChangeShapeType="1" noTextEdit="1"/>
              </p:cNvSpPr>
              <p:nvPr/>
            </p:nvSpPr>
            <p:spPr>
              <a:xfrm>
                <a:off x="7440386" y="5848840"/>
                <a:ext cx="963418" cy="461665"/>
              </a:xfrm>
              <a:prstGeom prst="rect">
                <a:avLst/>
              </a:prstGeom>
              <a:blipFill>
                <a:blip r:embed="rId6"/>
                <a:stretch>
                  <a:fillRect b="-17105"/>
                </a:stretch>
              </a:blipFill>
            </p:spPr>
            <p:txBody>
              <a:bodyPr/>
              <a:lstStyle/>
              <a:p>
                <a:r>
                  <a:rPr lang="en-US">
                    <a:noFill/>
                  </a:rPr>
                  <a:t> </a:t>
                </a:r>
              </a:p>
            </p:txBody>
          </p:sp>
        </mc:Fallback>
      </mc:AlternateContent>
      <p:sp>
        <p:nvSpPr>
          <p:cNvPr id="13" name="Rectangle 12"/>
          <p:cNvSpPr/>
          <p:nvPr/>
        </p:nvSpPr>
        <p:spPr>
          <a:xfrm>
            <a:off x="8195417" y="59820"/>
            <a:ext cx="3922520" cy="5383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Claim: Every safe edge is in the MST.</a:t>
            </a:r>
          </a:p>
        </p:txBody>
      </p:sp>
    </p:spTree>
    <p:extLst>
      <p:ext uri="{BB962C8B-B14F-4D97-AF65-F5344CB8AC3E}">
        <p14:creationId xmlns:p14="http://schemas.microsoft.com/office/powerpoint/2010/main" val="34043237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Result</a:t>
            </a:r>
          </a:p>
        </p:txBody>
      </p:sp>
      <p:sp>
        <p:nvSpPr>
          <p:cNvPr id="3" name="Content Placeholder 2"/>
          <p:cNvSpPr>
            <a:spLocks noGrp="1"/>
          </p:cNvSpPr>
          <p:nvPr>
            <p:ph idx="1"/>
          </p:nvPr>
        </p:nvSpPr>
        <p:spPr/>
        <p:txBody>
          <a:bodyPr/>
          <a:lstStyle/>
          <a:p>
            <a:r>
              <a:rPr lang="en-US" dirty="0"/>
              <a:t>That’s the structural result.</a:t>
            </a:r>
          </a:p>
          <a:p>
            <a:endParaRPr lang="en-US" dirty="0"/>
          </a:p>
          <a:p>
            <a:endParaRPr lang="en-US" dirty="0"/>
          </a:p>
          <a:p>
            <a:pPr marL="0" indent="0">
              <a:buNone/>
            </a:pPr>
            <a:endParaRPr lang="en-US" dirty="0"/>
          </a:p>
          <a:p>
            <a:r>
              <a:rPr lang="en-US" dirty="0"/>
              <a:t>So what? The goal is to analyze an algorithm!</a:t>
            </a:r>
          </a:p>
          <a:p>
            <a:r>
              <a:rPr lang="en-US" dirty="0"/>
              <a:t>Let’s start with Prim’s!</a:t>
            </a:r>
          </a:p>
        </p:txBody>
      </p:sp>
      <mc:AlternateContent xmlns:mc="http://schemas.openxmlformats.org/markup-compatibility/2006" xmlns:a14="http://schemas.microsoft.com/office/drawing/2010/main">
        <mc:Choice Requires="a14">
          <p:sp>
            <p:nvSpPr>
              <p:cNvPr id="4" name="Rectangle 3"/>
              <p:cNvSpPr/>
              <p:nvPr/>
            </p:nvSpPr>
            <p:spPr>
              <a:xfrm>
                <a:off x="726390" y="2042894"/>
                <a:ext cx="6178611" cy="8284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2400" i="1">
                        <a:latin typeface="Cambria Math" panose="02040503050406030204" pitchFamily="18" charset="0"/>
                      </a:rPr>
                      <m:t>𝑒</m:t>
                    </m:r>
                  </m:oMath>
                </a14:m>
                <a:r>
                  <a:rPr lang="en-US" sz="2400" dirty="0"/>
                  <a:t> is a “</a:t>
                </a:r>
                <a:r>
                  <a:rPr lang="en-US" sz="2400" b="1" dirty="0"/>
                  <a:t>safe edge</a:t>
                </a:r>
                <a:r>
                  <a:rPr lang="en-US" sz="2400" dirty="0"/>
                  <a:t>” if there is some cut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𝑆</m:t>
                    </m:r>
                    <m:r>
                      <a:rPr lang="en-US" sz="2400" i="1">
                        <a:latin typeface="Cambria Math" panose="02040503050406030204" pitchFamily="18" charset="0"/>
                      </a:rPr>
                      <m:t>,</m:t>
                    </m:r>
                    <m:r>
                      <a:rPr lang="en-US" sz="2400" i="1">
                        <a:latin typeface="Cambria Math" panose="02040503050406030204" pitchFamily="18" charset="0"/>
                      </a:rPr>
                      <m:t>𝑉</m:t>
                    </m:r>
                    <m:r>
                      <a:rPr lang="en-US" sz="2400" i="1">
                        <a:latin typeface="Cambria Math" panose="02040503050406030204" pitchFamily="18" charset="0"/>
                      </a:rPr>
                      <m:t>∖</m:t>
                    </m:r>
                    <m:r>
                      <a:rPr lang="en-US" sz="2400" i="1">
                        <a:latin typeface="Cambria Math" panose="02040503050406030204" pitchFamily="18" charset="0"/>
                      </a:rPr>
                      <m:t>𝑆</m:t>
                    </m:r>
                    <m:r>
                      <a:rPr lang="en-US" sz="2400" i="1">
                        <a:latin typeface="Cambria Math" panose="02040503050406030204" pitchFamily="18" charset="0"/>
                      </a:rPr>
                      <m:t>)</m:t>
                    </m:r>
                  </m:oMath>
                </a14:m>
                <a:r>
                  <a:rPr lang="en-US" sz="2400" dirty="0"/>
                  <a:t> where </a:t>
                </a:r>
                <a14:m>
                  <m:oMath xmlns:m="http://schemas.openxmlformats.org/officeDocument/2006/math">
                    <m:r>
                      <a:rPr lang="en-US" sz="2400" i="1">
                        <a:latin typeface="Cambria Math" panose="02040503050406030204" pitchFamily="18" charset="0"/>
                      </a:rPr>
                      <m:t>𝑒</m:t>
                    </m:r>
                  </m:oMath>
                </a14:m>
                <a:r>
                  <a:rPr lang="en-US" sz="2400" dirty="0"/>
                  <a:t> is the minimum edge spanning that cut.</a:t>
                </a:r>
              </a:p>
            </p:txBody>
          </p:sp>
        </mc:Choice>
        <mc:Fallback xmlns="">
          <p:sp>
            <p:nvSpPr>
              <p:cNvPr id="4" name="Rectangle 3"/>
              <p:cNvSpPr>
                <a:spLocks noRot="1" noChangeAspect="1" noMove="1" noResize="1" noEditPoints="1" noAdjustHandles="1" noChangeArrowheads="1" noChangeShapeType="1" noTextEdit="1"/>
              </p:cNvSpPr>
              <p:nvPr/>
            </p:nvSpPr>
            <p:spPr>
              <a:xfrm>
                <a:off x="726390" y="2042894"/>
                <a:ext cx="6178611" cy="828492"/>
              </a:xfrm>
              <a:prstGeom prst="rect">
                <a:avLst/>
              </a:prstGeom>
              <a:blipFill>
                <a:blip r:embed="rId2"/>
                <a:stretch>
                  <a:fillRect l="-1479" t="-5147" b="-16912"/>
                </a:stretch>
              </a:blipFill>
              <a:ln>
                <a:noFill/>
              </a:ln>
            </p:spPr>
            <p:txBody>
              <a:bodyPr/>
              <a:lstStyle/>
              <a:p>
                <a:r>
                  <a:rPr lang="en-US">
                    <a:noFill/>
                  </a:rPr>
                  <a:t> </a:t>
                </a:r>
              </a:p>
            </p:txBody>
          </p:sp>
        </mc:Fallback>
      </mc:AlternateContent>
      <p:sp>
        <p:nvSpPr>
          <p:cNvPr id="5" name="Rectangle 4"/>
          <p:cNvSpPr/>
          <p:nvPr/>
        </p:nvSpPr>
        <p:spPr>
          <a:xfrm>
            <a:off x="726390" y="3057300"/>
            <a:ext cx="7118648" cy="5383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Theorem: Every safe edge is in the MST.</a:t>
            </a:r>
          </a:p>
        </p:txBody>
      </p:sp>
    </p:spTree>
    <p:extLst>
      <p:ext uri="{BB962C8B-B14F-4D97-AF65-F5344CB8AC3E}">
        <p14:creationId xmlns:p14="http://schemas.microsoft.com/office/powerpoint/2010/main" val="27183232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0DAE6-C17B-4D9F-B0D7-1854C686AD12}"/>
              </a:ext>
            </a:extLst>
          </p:cNvPr>
          <p:cNvSpPr>
            <a:spLocks noGrp="1"/>
          </p:cNvSpPr>
          <p:nvPr>
            <p:ph type="title"/>
          </p:nvPr>
        </p:nvSpPr>
        <p:spPr/>
        <p:txBody>
          <a:bodyPr/>
          <a:lstStyle/>
          <a:p>
            <a:r>
              <a:rPr lang="en-US" dirty="0"/>
              <a:t>Prim’s only adds safe edges</a:t>
            </a:r>
          </a:p>
        </p:txBody>
      </p:sp>
      <p:sp>
        <p:nvSpPr>
          <p:cNvPr id="3" name="Content Placeholder 2">
            <a:extLst>
              <a:ext uri="{FF2B5EF4-FFF2-40B4-BE49-F238E27FC236}">
                <a16:creationId xmlns:a16="http://schemas.microsoft.com/office/drawing/2014/main" id="{714DA741-5AE2-4906-892F-4645786EF022}"/>
              </a:ext>
            </a:extLst>
          </p:cNvPr>
          <p:cNvSpPr>
            <a:spLocks noGrp="1"/>
          </p:cNvSpPr>
          <p:nvPr>
            <p:ph idx="1"/>
          </p:nvPr>
        </p:nvSpPr>
        <p:spPr/>
        <p:txBody>
          <a:bodyPr/>
          <a:lstStyle/>
          <a:p>
            <a:r>
              <a:rPr lang="en-US" b="1" dirty="0"/>
              <a:t>Claim: </a:t>
            </a:r>
            <a:r>
              <a:rPr lang="en-US" dirty="0"/>
              <a:t>Prim’s only adds safe edges. </a:t>
            </a:r>
          </a:p>
          <a:p>
            <a:r>
              <a:rPr lang="en-US" dirty="0"/>
              <a:t>When we add an edge, we add the minimum weight one among those that span from the already connected vertices to the not-yet-connected ones. </a:t>
            </a:r>
          </a:p>
          <a:p>
            <a:r>
              <a:rPr lang="en-US" dirty="0"/>
              <a:t>That’s a cut! And that cut shows the edge we added is safe!</a:t>
            </a:r>
          </a:p>
          <a:p>
            <a:endParaRPr lang="en-US" dirty="0"/>
          </a:p>
          <a:p>
            <a:r>
              <a:rPr lang="en-US" i="1" dirty="0"/>
              <a:t>Are we done? Do we know Prim’s Algorithm is correct now?</a:t>
            </a:r>
          </a:p>
          <a:p>
            <a:r>
              <a:rPr lang="en-US" i="1" dirty="0">
                <a:solidFill>
                  <a:schemeClr val="accent2"/>
                </a:solidFill>
              </a:rPr>
              <a:t>Not yet! What if there are still other edges to add!</a:t>
            </a:r>
          </a:p>
          <a:p>
            <a:endParaRPr lang="en-US" i="1" dirty="0">
              <a:solidFill>
                <a:schemeClr val="accent2"/>
              </a:solidFill>
            </a:endParaRPr>
          </a:p>
        </p:txBody>
      </p:sp>
    </p:spTree>
    <p:extLst>
      <p:ext uri="{BB962C8B-B14F-4D97-AF65-F5344CB8AC3E}">
        <p14:creationId xmlns:p14="http://schemas.microsoft.com/office/powerpoint/2010/main" val="110781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Aren’t We Done?</a:t>
            </a:r>
          </a:p>
        </p:txBody>
      </p:sp>
      <p:sp>
        <p:nvSpPr>
          <p:cNvPr id="3" name="Content Placeholder 2"/>
          <p:cNvSpPr>
            <a:spLocks noGrp="1"/>
          </p:cNvSpPr>
          <p:nvPr>
            <p:ph idx="1"/>
          </p:nvPr>
        </p:nvSpPr>
        <p:spPr/>
        <p:txBody>
          <a:bodyPr/>
          <a:lstStyle/>
          <a:p>
            <a:r>
              <a:rPr lang="en-US" dirty="0"/>
              <a:t>Imagine we define an “ultra-safe” edge as an edge that is lighter than every other edge in the graph. </a:t>
            </a:r>
          </a:p>
          <a:p>
            <a:r>
              <a:rPr lang="en-US" dirty="0"/>
              <a:t>With a similar proof to our last one, you can show every “ultra-safe” edge is in the MST.</a:t>
            </a:r>
          </a:p>
          <a:p>
            <a:r>
              <a:rPr lang="en-US" dirty="0"/>
              <a:t>Now imagine Brim’s Algorithm: sort the edges by increasing weight, add the first edge in the sorted list. </a:t>
            </a:r>
          </a:p>
          <a:p>
            <a:endParaRPr lang="en-US" dirty="0"/>
          </a:p>
          <a:p>
            <a:r>
              <a:rPr lang="en-US" dirty="0"/>
              <a:t>Brim’s algorithm only adds ultra-safe edges! </a:t>
            </a:r>
          </a:p>
          <a:p>
            <a:r>
              <a:rPr lang="en-US" dirty="0"/>
              <a:t>But that’s not a correct MST algorithm!!!</a:t>
            </a:r>
          </a:p>
        </p:txBody>
      </p:sp>
    </p:spTree>
    <p:extLst>
      <p:ext uri="{BB962C8B-B14F-4D97-AF65-F5344CB8AC3E}">
        <p14:creationId xmlns:p14="http://schemas.microsoft.com/office/powerpoint/2010/main" val="10824010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0DAE6-C17B-4D9F-B0D7-1854C686AD12}"/>
              </a:ext>
            </a:extLst>
          </p:cNvPr>
          <p:cNvSpPr>
            <a:spLocks noGrp="1"/>
          </p:cNvSpPr>
          <p:nvPr>
            <p:ph type="title"/>
          </p:nvPr>
        </p:nvSpPr>
        <p:spPr/>
        <p:txBody>
          <a:bodyPr/>
          <a:lstStyle/>
          <a:p>
            <a:r>
              <a:rPr lang="en-US" dirty="0"/>
              <a:t>Prim’s only adds safe edges</a:t>
            </a:r>
          </a:p>
        </p:txBody>
      </p:sp>
      <p:sp>
        <p:nvSpPr>
          <p:cNvPr id="3" name="Content Placeholder 2">
            <a:extLst>
              <a:ext uri="{FF2B5EF4-FFF2-40B4-BE49-F238E27FC236}">
                <a16:creationId xmlns:a16="http://schemas.microsoft.com/office/drawing/2014/main" id="{714DA741-5AE2-4906-892F-4645786EF022}"/>
              </a:ext>
            </a:extLst>
          </p:cNvPr>
          <p:cNvSpPr>
            <a:spLocks noGrp="1"/>
          </p:cNvSpPr>
          <p:nvPr>
            <p:ph idx="1"/>
          </p:nvPr>
        </p:nvSpPr>
        <p:spPr/>
        <p:txBody>
          <a:bodyPr/>
          <a:lstStyle/>
          <a:p>
            <a:r>
              <a:rPr lang="en-US" b="1" dirty="0"/>
              <a:t>Claim: </a:t>
            </a:r>
            <a:r>
              <a:rPr lang="en-US" dirty="0"/>
              <a:t>Prim’s only adds safe edges. </a:t>
            </a:r>
          </a:p>
          <a:p>
            <a:r>
              <a:rPr lang="en-US" dirty="0"/>
              <a:t>When we add an edge, we add the minimum weight one among those that span from the already connected vertices to the not-yet-connected ones. </a:t>
            </a:r>
          </a:p>
          <a:p>
            <a:r>
              <a:rPr lang="en-US" dirty="0"/>
              <a:t>That’s a cut! And that cut shows the edge we added is safe!</a:t>
            </a:r>
          </a:p>
          <a:p>
            <a:endParaRPr lang="en-US" dirty="0"/>
          </a:p>
          <a:p>
            <a:r>
              <a:rPr lang="en-US" dirty="0"/>
              <a:t>So we only add safe edges…</a:t>
            </a:r>
          </a:p>
          <a:p>
            <a:r>
              <a:rPr lang="en-US" dirty="0"/>
              <a:t>…and we produce an acyclic, connected, spanning graph (since each edge must connect new vertices, we can’t create a cycle; the loop ends only when the graph is connected). So we have a (full) spanning tree.</a:t>
            </a:r>
          </a:p>
        </p:txBody>
      </p:sp>
    </p:spTree>
    <p:extLst>
      <p:ext uri="{BB962C8B-B14F-4D97-AF65-F5344CB8AC3E}">
        <p14:creationId xmlns:p14="http://schemas.microsoft.com/office/powerpoint/2010/main" val="2480148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Topological Ordering</a:t>
            </a:r>
          </a:p>
        </p:txBody>
      </p:sp>
      <p:sp>
        <p:nvSpPr>
          <p:cNvPr id="3" name="Content Placeholder 2"/>
          <p:cNvSpPr>
            <a:spLocks noGrp="1"/>
          </p:cNvSpPr>
          <p:nvPr>
            <p:ph idx="1"/>
          </p:nvPr>
        </p:nvSpPr>
        <p:spPr>
          <a:xfrm>
            <a:off x="575240" y="1463857"/>
            <a:ext cx="11187258" cy="879489"/>
          </a:xfrm>
        </p:spPr>
        <p:txBody>
          <a:bodyPr/>
          <a:lstStyle/>
          <a:p>
            <a:r>
              <a:rPr lang="en-US" dirty="0"/>
              <a:t>A course prerequisite chart and a possible topological ordering.</a:t>
            </a:r>
          </a:p>
          <a:p>
            <a:endParaRPr lang="en-US" dirty="0"/>
          </a:p>
        </p:txBody>
      </p:sp>
      <p:sp>
        <p:nvSpPr>
          <p:cNvPr id="6" name="Rectangle 5"/>
          <p:cNvSpPr/>
          <p:nvPr/>
        </p:nvSpPr>
        <p:spPr>
          <a:xfrm>
            <a:off x="1793105" y="2381795"/>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Math 126</a:t>
            </a:r>
          </a:p>
        </p:txBody>
      </p:sp>
      <p:sp>
        <p:nvSpPr>
          <p:cNvPr id="7" name="Rectangle 6"/>
          <p:cNvSpPr/>
          <p:nvPr/>
        </p:nvSpPr>
        <p:spPr>
          <a:xfrm>
            <a:off x="1793105" y="3216947"/>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142</a:t>
            </a:r>
          </a:p>
        </p:txBody>
      </p:sp>
      <p:sp>
        <p:nvSpPr>
          <p:cNvPr id="8" name="Rectangle 7"/>
          <p:cNvSpPr/>
          <p:nvPr/>
        </p:nvSpPr>
        <p:spPr>
          <a:xfrm>
            <a:off x="3754203" y="2774216"/>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143</a:t>
            </a:r>
          </a:p>
        </p:txBody>
      </p:sp>
      <p:sp>
        <p:nvSpPr>
          <p:cNvPr id="9" name="Rectangle 8"/>
          <p:cNvSpPr/>
          <p:nvPr/>
        </p:nvSpPr>
        <p:spPr>
          <a:xfrm>
            <a:off x="5845932" y="3454600"/>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373</a:t>
            </a:r>
          </a:p>
        </p:txBody>
      </p:sp>
      <p:sp>
        <p:nvSpPr>
          <p:cNvPr id="10" name="Rectangle 9"/>
          <p:cNvSpPr/>
          <p:nvPr/>
        </p:nvSpPr>
        <p:spPr>
          <a:xfrm>
            <a:off x="5880554" y="22793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374</a:t>
            </a:r>
          </a:p>
        </p:txBody>
      </p:sp>
      <p:sp>
        <p:nvSpPr>
          <p:cNvPr id="11" name="Rectangle 10"/>
          <p:cNvSpPr/>
          <p:nvPr/>
        </p:nvSpPr>
        <p:spPr>
          <a:xfrm>
            <a:off x="8180392" y="3965153"/>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417</a:t>
            </a:r>
          </a:p>
        </p:txBody>
      </p:sp>
      <p:cxnSp>
        <p:nvCxnSpPr>
          <p:cNvPr id="12" name="Straight Arrow Connector 11"/>
          <p:cNvCxnSpPr>
            <a:stCxn id="6" idx="3"/>
            <a:endCxn id="8" idx="1"/>
          </p:cNvCxnSpPr>
          <p:nvPr/>
        </p:nvCxnSpPr>
        <p:spPr>
          <a:xfrm>
            <a:off x="3182993" y="2592107"/>
            <a:ext cx="571210" cy="3924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3"/>
            <a:endCxn id="8" idx="1"/>
          </p:cNvCxnSpPr>
          <p:nvPr/>
        </p:nvCxnSpPr>
        <p:spPr>
          <a:xfrm flipV="1">
            <a:off x="3182993" y="2984528"/>
            <a:ext cx="571210" cy="44273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3"/>
            <a:endCxn id="10" idx="1"/>
          </p:cNvCxnSpPr>
          <p:nvPr/>
        </p:nvCxnSpPr>
        <p:spPr>
          <a:xfrm flipV="1">
            <a:off x="5144091" y="2489613"/>
            <a:ext cx="736463" cy="4949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9" idx="1"/>
          </p:cNvCxnSpPr>
          <p:nvPr/>
        </p:nvCxnSpPr>
        <p:spPr>
          <a:xfrm>
            <a:off x="5144091" y="2984528"/>
            <a:ext cx="701841" cy="68038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3"/>
            <a:endCxn id="11" idx="1"/>
          </p:cNvCxnSpPr>
          <p:nvPr/>
        </p:nvCxnSpPr>
        <p:spPr>
          <a:xfrm>
            <a:off x="7235820" y="3664912"/>
            <a:ext cx="944572" cy="51055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207455" y="55404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Math 126</a:t>
            </a:r>
          </a:p>
        </p:txBody>
      </p:sp>
      <p:sp>
        <p:nvSpPr>
          <p:cNvPr id="18" name="Rectangle 17"/>
          <p:cNvSpPr/>
          <p:nvPr/>
        </p:nvSpPr>
        <p:spPr>
          <a:xfrm>
            <a:off x="2942640" y="55404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142</a:t>
            </a:r>
          </a:p>
        </p:txBody>
      </p:sp>
      <p:sp>
        <p:nvSpPr>
          <p:cNvPr id="19" name="Rectangle 18"/>
          <p:cNvSpPr/>
          <p:nvPr/>
        </p:nvSpPr>
        <p:spPr>
          <a:xfrm>
            <a:off x="4766575" y="55404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143</a:t>
            </a:r>
          </a:p>
        </p:txBody>
      </p:sp>
      <p:sp>
        <p:nvSpPr>
          <p:cNvPr id="20" name="Rectangle 19"/>
          <p:cNvSpPr/>
          <p:nvPr/>
        </p:nvSpPr>
        <p:spPr>
          <a:xfrm>
            <a:off x="6536620" y="5547508"/>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373</a:t>
            </a:r>
          </a:p>
        </p:txBody>
      </p:sp>
      <p:sp>
        <p:nvSpPr>
          <p:cNvPr id="21" name="Rectangle 20"/>
          <p:cNvSpPr/>
          <p:nvPr/>
        </p:nvSpPr>
        <p:spPr>
          <a:xfrm>
            <a:off x="8364440" y="5552576"/>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374</a:t>
            </a:r>
          </a:p>
        </p:txBody>
      </p:sp>
      <p:sp>
        <p:nvSpPr>
          <p:cNvPr id="22" name="Rectangle 21"/>
          <p:cNvSpPr/>
          <p:nvPr/>
        </p:nvSpPr>
        <p:spPr>
          <a:xfrm>
            <a:off x="10171661" y="55404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417</a:t>
            </a:r>
          </a:p>
        </p:txBody>
      </p:sp>
      <p:cxnSp>
        <p:nvCxnSpPr>
          <p:cNvPr id="25" name="Curved Connector 24"/>
          <p:cNvCxnSpPr>
            <a:stCxn id="17" idx="2"/>
            <a:endCxn id="19" idx="2"/>
          </p:cNvCxnSpPr>
          <p:nvPr/>
        </p:nvCxnSpPr>
        <p:spPr>
          <a:xfrm rot="16200000" flipH="1">
            <a:off x="3681959" y="4181465"/>
            <a:ext cx="12700" cy="3559120"/>
          </a:xfrm>
          <a:prstGeom prst="curvedConnector3">
            <a:avLst>
              <a:gd name="adj1" fmla="val 180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18" idx="0"/>
            <a:endCxn id="19" idx="0"/>
          </p:cNvCxnSpPr>
          <p:nvPr/>
        </p:nvCxnSpPr>
        <p:spPr>
          <a:xfrm rot="5400000" flipH="1" flipV="1">
            <a:off x="4549551" y="4628434"/>
            <a:ext cx="12700" cy="1823935"/>
          </a:xfrm>
          <a:prstGeom prst="curvedConnector3">
            <a:avLst>
              <a:gd name="adj1" fmla="val 180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Curved Connector 32"/>
          <p:cNvCxnSpPr>
            <a:stCxn id="19" idx="0"/>
          </p:cNvCxnSpPr>
          <p:nvPr/>
        </p:nvCxnSpPr>
        <p:spPr>
          <a:xfrm rot="16200000" flipH="1">
            <a:off x="6310883" y="4691036"/>
            <a:ext cx="20991" cy="1719721"/>
          </a:xfrm>
          <a:prstGeom prst="curvedConnector4">
            <a:avLst>
              <a:gd name="adj1" fmla="val -1089038"/>
              <a:gd name="adj2" fmla="val 9679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Curved Connector 38"/>
          <p:cNvCxnSpPr>
            <a:stCxn id="19" idx="2"/>
          </p:cNvCxnSpPr>
          <p:nvPr/>
        </p:nvCxnSpPr>
        <p:spPr>
          <a:xfrm rot="5400000" flipH="1" flipV="1">
            <a:off x="7312892" y="4081153"/>
            <a:ext cx="28498" cy="3731245"/>
          </a:xfrm>
          <a:prstGeom prst="curvedConnector4">
            <a:avLst>
              <a:gd name="adj1" fmla="val -802162"/>
              <a:gd name="adj2" fmla="val 1002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Curved Connector 47"/>
          <p:cNvCxnSpPr>
            <a:stCxn id="20" idx="0"/>
            <a:endCxn id="22" idx="0"/>
          </p:cNvCxnSpPr>
          <p:nvPr/>
        </p:nvCxnSpPr>
        <p:spPr>
          <a:xfrm rot="5400000" flipH="1" flipV="1">
            <a:off x="9045531" y="3726435"/>
            <a:ext cx="7107" cy="3635041"/>
          </a:xfrm>
          <a:prstGeom prst="curvedConnector3">
            <a:avLst>
              <a:gd name="adj1" fmla="val 533837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062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66549-8F76-460D-94B8-D5E6078A1654}"/>
              </a:ext>
            </a:extLst>
          </p:cNvPr>
          <p:cNvSpPr>
            <a:spLocks noGrp="1"/>
          </p:cNvSpPr>
          <p:nvPr>
            <p:ph type="title"/>
          </p:nvPr>
        </p:nvSpPr>
        <p:spPr/>
        <p:txBody>
          <a:bodyPr/>
          <a:lstStyle/>
          <a:p>
            <a:r>
              <a:rPr lang="en-US" dirty="0"/>
              <a:t>Problem 2</a:t>
            </a:r>
          </a:p>
        </p:txBody>
      </p:sp>
      <p:sp>
        <p:nvSpPr>
          <p:cNvPr id="3" name="Content Placeholder 2">
            <a:extLst>
              <a:ext uri="{FF2B5EF4-FFF2-40B4-BE49-F238E27FC236}">
                <a16:creationId xmlns:a16="http://schemas.microsoft.com/office/drawing/2014/main" id="{56614AA9-EE25-4BE7-88C7-7669AACCFC5D}"/>
              </a:ext>
            </a:extLst>
          </p:cNvPr>
          <p:cNvSpPr>
            <a:spLocks noGrp="1"/>
          </p:cNvSpPr>
          <p:nvPr>
            <p:ph idx="1"/>
          </p:nvPr>
        </p:nvSpPr>
        <p:spPr/>
        <p:txBody>
          <a:bodyPr/>
          <a:lstStyle/>
          <a:p>
            <a:r>
              <a:rPr lang="en-US" dirty="0"/>
              <a:t>Given a graph, find its strongly connected components</a:t>
            </a:r>
          </a:p>
        </p:txBody>
      </p:sp>
      <p:sp>
        <p:nvSpPr>
          <p:cNvPr id="4" name="Oval 3">
            <a:extLst>
              <a:ext uri="{FF2B5EF4-FFF2-40B4-BE49-F238E27FC236}">
                <a16:creationId xmlns:a16="http://schemas.microsoft.com/office/drawing/2014/main" id="{555173D3-1D01-4037-AA89-E5549FB4AB78}"/>
              </a:ext>
            </a:extLst>
          </p:cNvPr>
          <p:cNvSpPr/>
          <p:nvPr/>
        </p:nvSpPr>
        <p:spPr>
          <a:xfrm>
            <a:off x="5907947" y="486074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5" name="Oval 4">
            <a:extLst>
              <a:ext uri="{FF2B5EF4-FFF2-40B4-BE49-F238E27FC236}">
                <a16:creationId xmlns:a16="http://schemas.microsoft.com/office/drawing/2014/main" id="{5E3F8639-FCAB-4ECC-8D22-AE606F32B9FE}"/>
              </a:ext>
            </a:extLst>
          </p:cNvPr>
          <p:cNvSpPr/>
          <p:nvPr/>
        </p:nvSpPr>
        <p:spPr>
          <a:xfrm>
            <a:off x="5491850" y="5660894"/>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6" name="Oval 5">
            <a:extLst>
              <a:ext uri="{FF2B5EF4-FFF2-40B4-BE49-F238E27FC236}">
                <a16:creationId xmlns:a16="http://schemas.microsoft.com/office/drawing/2014/main" id="{CAE84245-D883-470F-9ED2-375E85912003}"/>
              </a:ext>
            </a:extLst>
          </p:cNvPr>
          <p:cNvSpPr/>
          <p:nvPr/>
        </p:nvSpPr>
        <p:spPr>
          <a:xfrm>
            <a:off x="6553198" y="5647873"/>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cxnSp>
        <p:nvCxnSpPr>
          <p:cNvPr id="7" name="Straight Arrow Connector 6">
            <a:extLst>
              <a:ext uri="{FF2B5EF4-FFF2-40B4-BE49-F238E27FC236}">
                <a16:creationId xmlns:a16="http://schemas.microsoft.com/office/drawing/2014/main" id="{29DB6373-4D9C-4C54-A18A-A63A520D9EC3}"/>
              </a:ext>
            </a:extLst>
          </p:cNvPr>
          <p:cNvCxnSpPr>
            <a:stCxn id="5" idx="7"/>
            <a:endCxn id="4" idx="3"/>
          </p:cNvCxnSpPr>
          <p:nvPr/>
        </p:nvCxnSpPr>
        <p:spPr>
          <a:xfrm flipV="1">
            <a:off x="5912525" y="5272438"/>
            <a:ext cx="67598" cy="45909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1D10C81-0177-4A31-81A5-7AF0ACF701EC}"/>
              </a:ext>
            </a:extLst>
          </p:cNvPr>
          <p:cNvCxnSpPr>
            <a:stCxn id="4" idx="5"/>
            <a:endCxn id="6" idx="0"/>
          </p:cNvCxnSpPr>
          <p:nvPr/>
        </p:nvCxnSpPr>
        <p:spPr>
          <a:xfrm>
            <a:off x="6328622" y="5272438"/>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AE7A15A-0409-48A3-970A-E8CE80423B3B}"/>
              </a:ext>
            </a:extLst>
          </p:cNvPr>
          <p:cNvCxnSpPr>
            <a:stCxn id="4" idx="4"/>
            <a:endCxn id="5" idx="6"/>
          </p:cNvCxnSpPr>
          <p:nvPr/>
        </p:nvCxnSpPr>
        <p:spPr>
          <a:xfrm flipH="1">
            <a:off x="5984701" y="5343073"/>
            <a:ext cx="169672" cy="558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76DF4F79-212C-46A4-A80F-CA1CDF9F41F5}"/>
              </a:ext>
            </a:extLst>
          </p:cNvPr>
          <p:cNvSpPr/>
          <p:nvPr/>
        </p:nvSpPr>
        <p:spPr>
          <a:xfrm>
            <a:off x="3283654" y="4864830"/>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1" name="Oval 10">
            <a:extLst>
              <a:ext uri="{FF2B5EF4-FFF2-40B4-BE49-F238E27FC236}">
                <a16:creationId xmlns:a16="http://schemas.microsoft.com/office/drawing/2014/main" id="{02F2E47A-B043-4098-88BB-37E02749858D}"/>
              </a:ext>
            </a:extLst>
          </p:cNvPr>
          <p:cNvSpPr/>
          <p:nvPr/>
        </p:nvSpPr>
        <p:spPr>
          <a:xfrm>
            <a:off x="7451055" y="4864830"/>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12" name="Straight Arrow Connector 11">
            <a:extLst>
              <a:ext uri="{FF2B5EF4-FFF2-40B4-BE49-F238E27FC236}">
                <a16:creationId xmlns:a16="http://schemas.microsoft.com/office/drawing/2014/main" id="{3F11D0AF-EC4F-46F2-9315-8EDD98A72D5B}"/>
              </a:ext>
            </a:extLst>
          </p:cNvPr>
          <p:cNvCxnSpPr>
            <a:stCxn id="10" idx="6"/>
            <a:endCxn id="4" idx="2"/>
          </p:cNvCxnSpPr>
          <p:nvPr/>
        </p:nvCxnSpPr>
        <p:spPr>
          <a:xfrm flipV="1">
            <a:off x="3776505" y="5101909"/>
            <a:ext cx="2131442"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4E6AA1F-656D-4C59-9338-BCEFCA96C9ED}"/>
              </a:ext>
            </a:extLst>
          </p:cNvPr>
          <p:cNvCxnSpPr>
            <a:stCxn id="6" idx="7"/>
            <a:endCxn id="11" idx="3"/>
          </p:cNvCxnSpPr>
          <p:nvPr/>
        </p:nvCxnSpPr>
        <p:spPr>
          <a:xfrm flipV="1">
            <a:off x="6973873" y="5276523"/>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8DC8D4D-8012-4E3A-A572-EBFA261E855E}"/>
              </a:ext>
            </a:extLst>
          </p:cNvPr>
          <p:cNvCxnSpPr>
            <a:stCxn id="11" idx="2"/>
            <a:endCxn id="4" idx="6"/>
          </p:cNvCxnSpPr>
          <p:nvPr/>
        </p:nvCxnSpPr>
        <p:spPr>
          <a:xfrm flipH="1" flipV="1">
            <a:off x="6400798" y="5101909"/>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48BB7D95-F750-4FDA-B0F4-A5F80C356719}"/>
              </a:ext>
            </a:extLst>
          </p:cNvPr>
          <p:cNvSpPr/>
          <p:nvPr/>
        </p:nvSpPr>
        <p:spPr>
          <a:xfrm>
            <a:off x="1544256" y="487378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16" name="Straight Arrow Connector 15">
            <a:extLst>
              <a:ext uri="{FF2B5EF4-FFF2-40B4-BE49-F238E27FC236}">
                <a16:creationId xmlns:a16="http://schemas.microsoft.com/office/drawing/2014/main" id="{C3F5295A-4B97-43CA-8975-55223169CB73}"/>
              </a:ext>
            </a:extLst>
          </p:cNvPr>
          <p:cNvCxnSpPr>
            <a:stCxn id="15" idx="6"/>
            <a:endCxn id="10" idx="2"/>
          </p:cNvCxnSpPr>
          <p:nvPr/>
        </p:nvCxnSpPr>
        <p:spPr>
          <a:xfrm flipV="1">
            <a:off x="2037107" y="5105994"/>
            <a:ext cx="1246547" cy="895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E0E1F096-277F-42C1-A646-905ECCA89531}"/>
              </a:ext>
            </a:extLst>
          </p:cNvPr>
          <p:cNvSpPr/>
          <p:nvPr/>
        </p:nvSpPr>
        <p:spPr>
          <a:xfrm>
            <a:off x="9801890" y="490531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cxnSp>
        <p:nvCxnSpPr>
          <p:cNvPr id="18" name="Straight Arrow Connector 17">
            <a:extLst>
              <a:ext uri="{FF2B5EF4-FFF2-40B4-BE49-F238E27FC236}">
                <a16:creationId xmlns:a16="http://schemas.microsoft.com/office/drawing/2014/main" id="{D00581B1-FEAF-4585-8957-9DF0CC07062A}"/>
              </a:ext>
            </a:extLst>
          </p:cNvPr>
          <p:cNvCxnSpPr>
            <a:stCxn id="11" idx="6"/>
            <a:endCxn id="17" idx="2"/>
          </p:cNvCxnSpPr>
          <p:nvPr/>
        </p:nvCxnSpPr>
        <p:spPr>
          <a:xfrm>
            <a:off x="7943906" y="5105994"/>
            <a:ext cx="1857984" cy="404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DABE5FD-0581-495E-B8F4-F815204A8BF1}"/>
              </a:ext>
            </a:extLst>
          </p:cNvPr>
          <p:cNvSpPr/>
          <p:nvPr/>
        </p:nvSpPr>
        <p:spPr>
          <a:xfrm>
            <a:off x="9309039" y="573152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cxnSp>
        <p:nvCxnSpPr>
          <p:cNvPr id="20" name="Straight Arrow Connector 19">
            <a:extLst>
              <a:ext uri="{FF2B5EF4-FFF2-40B4-BE49-F238E27FC236}">
                <a16:creationId xmlns:a16="http://schemas.microsoft.com/office/drawing/2014/main" id="{BF93BB86-68DE-4F61-AB91-58A7158038A6}"/>
              </a:ext>
            </a:extLst>
          </p:cNvPr>
          <p:cNvCxnSpPr>
            <a:stCxn id="6" idx="6"/>
            <a:endCxn id="19" idx="2"/>
          </p:cNvCxnSpPr>
          <p:nvPr/>
        </p:nvCxnSpPr>
        <p:spPr>
          <a:xfrm>
            <a:off x="7046049" y="5889037"/>
            <a:ext cx="2262990" cy="8365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84CC7BE-7CE7-48AA-91D7-451918E03108}"/>
              </a:ext>
            </a:extLst>
          </p:cNvPr>
          <p:cNvCxnSpPr>
            <a:stCxn id="17" idx="4"/>
            <a:endCxn id="19" idx="7"/>
          </p:cNvCxnSpPr>
          <p:nvPr/>
        </p:nvCxnSpPr>
        <p:spPr>
          <a:xfrm flipH="1">
            <a:off x="9729714" y="5387643"/>
            <a:ext cx="318602"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370C277-ED86-43B7-B703-2D36C3F095BF}"/>
              </a:ext>
            </a:extLst>
          </p:cNvPr>
          <p:cNvCxnSpPr>
            <a:stCxn id="19" idx="0"/>
            <a:endCxn id="17" idx="3"/>
          </p:cNvCxnSpPr>
          <p:nvPr/>
        </p:nvCxnSpPr>
        <p:spPr>
          <a:xfrm flipV="1">
            <a:off x="9555465" y="5317008"/>
            <a:ext cx="318601"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2AE1C49-232D-49F9-A2B2-C1480B8C53A2}"/>
              </a:ext>
            </a:extLst>
          </p:cNvPr>
          <p:cNvSpPr txBox="1"/>
          <p:nvPr/>
        </p:nvSpPr>
        <p:spPr>
          <a:xfrm>
            <a:off x="1278517" y="5230007"/>
            <a:ext cx="290464"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1</a:t>
            </a:r>
          </a:p>
        </p:txBody>
      </p:sp>
      <p:sp>
        <p:nvSpPr>
          <p:cNvPr id="27" name="TextBox 26">
            <a:extLst>
              <a:ext uri="{FF2B5EF4-FFF2-40B4-BE49-F238E27FC236}">
                <a16:creationId xmlns:a16="http://schemas.microsoft.com/office/drawing/2014/main" id="{28D66F5D-6650-4DAE-8AF2-E0332413709A}"/>
              </a:ext>
            </a:extLst>
          </p:cNvPr>
          <p:cNvSpPr txBox="1"/>
          <p:nvPr/>
        </p:nvSpPr>
        <p:spPr>
          <a:xfrm>
            <a:off x="7248552" y="6024409"/>
            <a:ext cx="333894"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200" dirty="0"/>
              <a:t>3</a:t>
            </a:r>
          </a:p>
        </p:txBody>
      </p:sp>
      <p:sp>
        <p:nvSpPr>
          <p:cNvPr id="28" name="TextBox 27">
            <a:extLst>
              <a:ext uri="{FF2B5EF4-FFF2-40B4-BE49-F238E27FC236}">
                <a16:creationId xmlns:a16="http://schemas.microsoft.com/office/drawing/2014/main" id="{0813D28E-DF3F-460A-A518-475E20D1669D}"/>
              </a:ext>
            </a:extLst>
          </p:cNvPr>
          <p:cNvSpPr txBox="1"/>
          <p:nvPr/>
        </p:nvSpPr>
        <p:spPr>
          <a:xfrm>
            <a:off x="10174056" y="5964268"/>
            <a:ext cx="340158"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4</a:t>
            </a:r>
          </a:p>
        </p:txBody>
      </p:sp>
      <p:sp>
        <p:nvSpPr>
          <p:cNvPr id="29" name="TextBox 28">
            <a:extLst>
              <a:ext uri="{FF2B5EF4-FFF2-40B4-BE49-F238E27FC236}">
                <a16:creationId xmlns:a16="http://schemas.microsoft.com/office/drawing/2014/main" id="{6402E2EE-A045-4A74-8DBB-0E1C42563E62}"/>
              </a:ext>
            </a:extLst>
          </p:cNvPr>
          <p:cNvSpPr txBox="1"/>
          <p:nvPr/>
        </p:nvSpPr>
        <p:spPr>
          <a:xfrm>
            <a:off x="3013941" y="5363087"/>
            <a:ext cx="333746"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2</a:t>
            </a:r>
          </a:p>
        </p:txBody>
      </p:sp>
      <p:sp>
        <p:nvSpPr>
          <p:cNvPr id="30" name="Oval 29">
            <a:extLst>
              <a:ext uri="{FF2B5EF4-FFF2-40B4-BE49-F238E27FC236}">
                <a16:creationId xmlns:a16="http://schemas.microsoft.com/office/drawing/2014/main" id="{0D34A6E6-041B-41E7-822F-FF1519236939}"/>
              </a:ext>
            </a:extLst>
          </p:cNvPr>
          <p:cNvSpPr/>
          <p:nvPr/>
        </p:nvSpPr>
        <p:spPr>
          <a:xfrm>
            <a:off x="1043195" y="4519180"/>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C138AA7-D8CC-47F4-9A46-D6DAEF1EEDE7}"/>
              </a:ext>
            </a:extLst>
          </p:cNvPr>
          <p:cNvSpPr/>
          <p:nvPr/>
        </p:nvSpPr>
        <p:spPr>
          <a:xfrm>
            <a:off x="2921291" y="4541360"/>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6B4EEFD-66F0-45E3-8B5C-8CB45AE9C8CB}"/>
              </a:ext>
            </a:extLst>
          </p:cNvPr>
          <p:cNvSpPr/>
          <p:nvPr/>
        </p:nvSpPr>
        <p:spPr>
          <a:xfrm>
            <a:off x="5299773" y="4554031"/>
            <a:ext cx="2980051" cy="2079105"/>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8E48F88-2EC3-4332-96AC-493500E86814}"/>
              </a:ext>
            </a:extLst>
          </p:cNvPr>
          <p:cNvSpPr/>
          <p:nvPr/>
        </p:nvSpPr>
        <p:spPr>
          <a:xfrm>
            <a:off x="9065704" y="4677746"/>
            <a:ext cx="1789532" cy="1966296"/>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8B17189-75B7-46F1-BE31-94799FE07598}"/>
              </a:ext>
            </a:extLst>
          </p:cNvPr>
          <p:cNvGrpSpPr/>
          <p:nvPr/>
        </p:nvGrpSpPr>
        <p:grpSpPr>
          <a:xfrm>
            <a:off x="635336" y="1952493"/>
            <a:ext cx="10689573" cy="2200372"/>
            <a:chOff x="498764" y="4764762"/>
            <a:chExt cx="8072372" cy="1387844"/>
          </a:xfrm>
        </p:grpSpPr>
        <p:sp>
          <p:nvSpPr>
            <p:cNvPr id="35" name="Rectangle 34">
              <a:extLst>
                <a:ext uri="{FF2B5EF4-FFF2-40B4-BE49-F238E27FC236}">
                  <a16:creationId xmlns:a16="http://schemas.microsoft.com/office/drawing/2014/main" id="{F9E10D68-64F6-4158-95C9-07242E981730}"/>
                </a:ext>
              </a:extLst>
            </p:cNvPr>
            <p:cNvSpPr/>
            <p:nvPr/>
          </p:nvSpPr>
          <p:spPr>
            <a:xfrm>
              <a:off x="498764" y="4764762"/>
              <a:ext cx="8072372" cy="138784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A set of vertices C such that every pair of vertices in C is connected via some path </a:t>
              </a:r>
              <a:r>
                <a:rPr lang="en-US" sz="2800" b="1" dirty="0"/>
                <a:t>in both directions, </a:t>
              </a:r>
              <a:r>
                <a:rPr lang="en-US" sz="2800" dirty="0"/>
                <a:t>and there is no other vertex which is connected to every vertex of C in both directions.</a:t>
              </a:r>
            </a:p>
          </p:txBody>
        </p:sp>
        <p:sp>
          <p:nvSpPr>
            <p:cNvPr id="36" name="Rectangle 35">
              <a:extLst>
                <a:ext uri="{FF2B5EF4-FFF2-40B4-BE49-F238E27FC236}">
                  <a16:creationId xmlns:a16="http://schemas.microsoft.com/office/drawing/2014/main" id="{9D92D10E-C467-46B6-BD84-DB5C3DBCCD70}"/>
                </a:ext>
              </a:extLst>
            </p:cNvPr>
            <p:cNvSpPr/>
            <p:nvPr/>
          </p:nvSpPr>
          <p:spPr>
            <a:xfrm>
              <a:off x="498764" y="4764762"/>
              <a:ext cx="8072372" cy="41727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Strongly Connected Component</a:t>
              </a:r>
            </a:p>
          </p:txBody>
        </p:sp>
      </p:grpSp>
    </p:spTree>
    <p:extLst>
      <p:ext uri="{BB962C8B-B14F-4D97-AF65-F5344CB8AC3E}">
        <p14:creationId xmlns:p14="http://schemas.microsoft.com/office/powerpoint/2010/main" val="331183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24F5C-3F0C-412D-B347-459982363312}"/>
              </a:ext>
            </a:extLst>
          </p:cNvPr>
          <p:cNvSpPr>
            <a:spLocks noGrp="1"/>
          </p:cNvSpPr>
          <p:nvPr>
            <p:ph type="title"/>
          </p:nvPr>
        </p:nvSpPr>
        <p:spPr/>
        <p:txBody>
          <a:bodyPr/>
          <a:lstStyle/>
          <a:p>
            <a:r>
              <a:rPr lang="en-US" dirty="0"/>
              <a:t>How do these 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B96CEA3-E9FC-4136-8CDC-580381601C07}"/>
                  </a:ext>
                </a:extLst>
              </p:cNvPr>
              <p:cNvSpPr>
                <a:spLocks noGrp="1"/>
              </p:cNvSpPr>
              <p:nvPr>
                <p:ph idx="1"/>
              </p:nvPr>
            </p:nvSpPr>
            <p:spPr/>
            <p:txBody>
              <a:bodyPr>
                <a:normAutofit lnSpcReduction="10000"/>
              </a:bodyPr>
              <a:lstStyle/>
              <a:p>
                <a:r>
                  <a:rPr lang="en-US" dirty="0"/>
                  <a:t>A couple of different ways to use DFS to find strongly connected components. </a:t>
                </a:r>
              </a:p>
              <a:p>
                <a:r>
                  <a:rPr lang="en-US" sz="2400" dirty="0"/>
                  <a:t>Wikipedia has the details. </a:t>
                </a:r>
              </a:p>
              <a:p>
                <a:r>
                  <a:rPr lang="en-US" sz="2400" dirty="0"/>
                  <a:t>High level: need to keep track of “highest point” in DFS tree you can reach back up to. </a:t>
                </a:r>
              </a:p>
              <a:p>
                <a:r>
                  <a:rPr lang="en-US" dirty="0"/>
                  <a:t>You can use this algorithm as a library function!</a:t>
                </a:r>
              </a:p>
              <a:p>
                <a:r>
                  <a:rPr lang="en-US" dirty="0"/>
                  <a:t>We also listed </a:t>
                </a:r>
                <a:r>
                  <a:rPr lang="en-US" dirty="0">
                    <a:hlinkClick r:id="rId2"/>
                  </a:rPr>
                  <a:t>all the ones from 332 on this webpage</a:t>
                </a:r>
                <a:r>
                  <a:rPr lang="en-US" dirty="0"/>
                  <a:t>.</a:t>
                </a:r>
              </a:p>
              <a:p>
                <a:r>
                  <a:rPr lang="en-US" dirty="0"/>
                  <a:t>Topological sort</a:t>
                </a:r>
              </a:p>
              <a:p>
                <a:r>
                  <a:rPr lang="en-US" sz="2400" dirty="0"/>
                  <a:t>You saw an algorithm in 332</a:t>
                </a:r>
                <a:endParaRPr lang="en-US" dirty="0"/>
              </a:p>
              <a:p>
                <a:r>
                  <a:rPr lang="en-US" dirty="0"/>
                  <a:t>Important thing: both run in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time.</a:t>
                </a:r>
              </a:p>
            </p:txBody>
          </p:sp>
        </mc:Choice>
        <mc:Fallback xmlns="">
          <p:sp>
            <p:nvSpPr>
              <p:cNvPr id="3" name="Content Placeholder 2">
                <a:extLst>
                  <a:ext uri="{FF2B5EF4-FFF2-40B4-BE49-F238E27FC236}">
                    <a16:creationId xmlns:a16="http://schemas.microsoft.com/office/drawing/2014/main" id="{EB96CEA3-E9FC-4136-8CDC-580381601C07}"/>
                  </a:ext>
                </a:extLst>
              </p:cNvPr>
              <p:cNvSpPr>
                <a:spLocks noGrp="1" noRot="1" noChangeAspect="1" noMove="1" noResize="1" noEditPoints="1" noAdjustHandles="1" noChangeArrowheads="1" noChangeShapeType="1" noTextEdit="1"/>
              </p:cNvSpPr>
              <p:nvPr>
                <p:ph idx="1"/>
              </p:nvPr>
            </p:nvSpPr>
            <p:spPr>
              <a:blipFill>
                <a:blip r:embed="rId3"/>
                <a:stretch>
                  <a:fillRect l="-708" t="-3019"/>
                </a:stretch>
              </a:blipFill>
            </p:spPr>
            <p:txBody>
              <a:bodyPr/>
              <a:lstStyle/>
              <a:p>
                <a:r>
                  <a:rPr lang="en-US">
                    <a:noFill/>
                  </a:rPr>
                  <a:t> </a:t>
                </a:r>
              </a:p>
            </p:txBody>
          </p:sp>
        </mc:Fallback>
      </mc:AlternateContent>
    </p:spTree>
    <p:extLst>
      <p:ext uri="{BB962C8B-B14F-4D97-AF65-F5344CB8AC3E}">
        <p14:creationId xmlns:p14="http://schemas.microsoft.com/office/powerpoint/2010/main" val="2629258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177DC-97D2-4D07-B2D6-E674C14794E4}"/>
              </a:ext>
            </a:extLst>
          </p:cNvPr>
          <p:cNvSpPr>
            <a:spLocks noGrp="1"/>
          </p:cNvSpPr>
          <p:nvPr>
            <p:ph type="title"/>
          </p:nvPr>
        </p:nvSpPr>
        <p:spPr/>
        <p:txBody>
          <a:bodyPr/>
          <a:lstStyle/>
          <a:p>
            <a:r>
              <a:rPr lang="en-US" dirty="0"/>
              <a:t>Designing New Algorithms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A829F9-4077-45F8-8256-FBF87C04A271}"/>
                  </a:ext>
                </a:extLst>
              </p:cNvPr>
              <p:cNvSpPr>
                <a:spLocks noGrp="1"/>
              </p:cNvSpPr>
              <p:nvPr>
                <p:ph idx="1"/>
              </p:nvPr>
            </p:nvSpPr>
            <p:spPr/>
            <p:txBody>
              <a:bodyPr/>
              <a:lstStyle/>
              <a:p>
                <a:r>
                  <a:rPr lang="en-US" dirty="0"/>
                  <a:t>When you need to design a new algorithm on graphs, whatever you do is probably going to take at least </a:t>
                </a:r>
                <a14:m>
                  <m:oMath xmlns:m="http://schemas.openxmlformats.org/officeDocument/2006/math">
                    <m:r>
                      <m:rPr>
                        <m:sty m:val="p"/>
                      </m:rPr>
                      <a:rPr lang="en-US" b="0" i="0" smtClean="0">
                        <a:latin typeface="Cambria Math" panose="02040503050406030204" pitchFamily="18" charset="0"/>
                      </a:rPr>
                      <m:t>Ω</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time. </a:t>
                </a:r>
              </a:p>
              <a:p>
                <a:r>
                  <a:rPr lang="en-US" dirty="0"/>
                  <a:t>So you can run any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algorithm as “preprocessing”</a:t>
                </a:r>
              </a:p>
              <a:p>
                <a:endParaRPr lang="en-US" dirty="0"/>
              </a:p>
              <a:p>
                <a:r>
                  <a:rPr lang="en-US" dirty="0"/>
                  <a:t>Finding connected components (undirected graphs)</a:t>
                </a:r>
              </a:p>
              <a:p>
                <a:r>
                  <a:rPr lang="en-US" dirty="0"/>
                  <a:t>Finding SCCs (directed graphs)</a:t>
                </a:r>
              </a:p>
              <a:p>
                <a:r>
                  <a:rPr lang="en-US" dirty="0"/>
                  <a:t>Do a topological sort (DAGs)</a:t>
                </a:r>
              </a:p>
            </p:txBody>
          </p:sp>
        </mc:Choice>
        <mc:Fallback xmlns="">
          <p:sp>
            <p:nvSpPr>
              <p:cNvPr id="3" name="Content Placeholder 2">
                <a:extLst>
                  <a:ext uri="{FF2B5EF4-FFF2-40B4-BE49-F238E27FC236}">
                    <a16:creationId xmlns:a16="http://schemas.microsoft.com/office/drawing/2014/main" id="{6CA829F9-4077-45F8-8256-FBF87C04A271}"/>
                  </a:ext>
                </a:extLst>
              </p:cNvPr>
              <p:cNvSpPr>
                <a:spLocks noGrp="1" noRot="1" noChangeAspect="1" noMove="1" noResize="1" noEditPoints="1" noAdjustHandles="1" noChangeArrowheads="1" noChangeShapeType="1" noTextEdit="1"/>
              </p:cNvSpPr>
              <p:nvPr>
                <p:ph idx="1"/>
              </p:nvPr>
            </p:nvSpPr>
            <p:spPr>
              <a:blipFill>
                <a:blip r:embed="rId2"/>
                <a:stretch>
                  <a:fillRect l="-708" t="-2138" r="-1144"/>
                </a:stretch>
              </a:blipFill>
            </p:spPr>
            <p:txBody>
              <a:bodyPr/>
              <a:lstStyle/>
              <a:p>
                <a:r>
                  <a:rPr lang="en-US">
                    <a:noFill/>
                  </a:rPr>
                  <a:t> </a:t>
                </a:r>
              </a:p>
            </p:txBody>
          </p:sp>
        </mc:Fallback>
      </mc:AlternateContent>
    </p:spTree>
    <p:extLst>
      <p:ext uri="{BB962C8B-B14F-4D97-AF65-F5344CB8AC3E}">
        <p14:creationId xmlns:p14="http://schemas.microsoft.com/office/powerpoint/2010/main" val="3938007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ACBD-02C9-4FA2-A609-7E193A434713}"/>
              </a:ext>
            </a:extLst>
          </p:cNvPr>
          <p:cNvSpPr>
            <a:spLocks noGrp="1"/>
          </p:cNvSpPr>
          <p:nvPr>
            <p:ph type="title"/>
          </p:nvPr>
        </p:nvSpPr>
        <p:spPr/>
        <p:txBody>
          <a:bodyPr/>
          <a:lstStyle/>
          <a:p>
            <a:r>
              <a:rPr lang="en-US" dirty="0"/>
              <a:t>Designing New Algorithms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0B51759-7C38-48DE-B0C9-5B85CF77DB41}"/>
                  </a:ext>
                </a:extLst>
              </p:cNvPr>
              <p:cNvSpPr>
                <a:spLocks noGrp="1"/>
              </p:cNvSpPr>
              <p:nvPr>
                <p:ph idx="1"/>
              </p:nvPr>
            </p:nvSpPr>
            <p:spPr/>
            <p:txBody>
              <a:bodyPr/>
              <a:lstStyle/>
              <a:p>
                <a:r>
                  <a:rPr lang="en-US" dirty="0"/>
                  <a:t>Finding SCCs and topological sort go well together:</a:t>
                </a:r>
              </a:p>
              <a:p>
                <a:endParaRPr lang="en-US" dirty="0"/>
              </a:p>
              <a:p>
                <a:r>
                  <a:rPr lang="en-US" dirty="0"/>
                  <a:t>From a graph </a:t>
                </a:r>
                <a14:m>
                  <m:oMath xmlns:m="http://schemas.openxmlformats.org/officeDocument/2006/math">
                    <m:r>
                      <a:rPr lang="en-US" b="0" i="1" smtClean="0">
                        <a:latin typeface="Cambria Math" panose="02040503050406030204" pitchFamily="18" charset="0"/>
                      </a:rPr>
                      <m:t>𝐺</m:t>
                    </m:r>
                  </m:oMath>
                </a14:m>
                <a:r>
                  <a:rPr lang="en-US" dirty="0"/>
                  <a:t> you can define the “meta-graph”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𝐺</m:t>
                        </m:r>
                      </m:e>
                      <m:sup>
                        <m:r>
                          <a:rPr lang="en-US" b="0" i="1" smtClean="0">
                            <a:latin typeface="Cambria Math" panose="02040503050406030204" pitchFamily="18" charset="0"/>
                          </a:rPr>
                          <m:t>𝑆𝐶𝐶</m:t>
                        </m:r>
                      </m:sup>
                    </m:sSup>
                  </m:oMath>
                </a14:m>
                <a:br>
                  <a:rPr lang="en-US" dirty="0"/>
                </a:br>
                <a:r>
                  <a:rPr lang="en-US" dirty="0"/>
                  <a:t>(aka “condensation”, aka “graph of SCCs”)</a:t>
                </a:r>
              </a:p>
              <a:p>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𝐺</m:t>
                        </m:r>
                      </m:e>
                      <m:sup>
                        <m:r>
                          <a:rPr lang="en-US" b="0" i="1" smtClean="0">
                            <a:latin typeface="Cambria Math" panose="02040503050406030204" pitchFamily="18" charset="0"/>
                          </a:rPr>
                          <m:t>𝑆𝐶𝐶</m:t>
                        </m:r>
                      </m:sup>
                    </m:sSup>
                  </m:oMath>
                </a14:m>
                <a:r>
                  <a:rPr lang="en-US" dirty="0"/>
                  <a:t> has a vertex for every SCC of </a:t>
                </a:r>
                <a14:m>
                  <m:oMath xmlns:m="http://schemas.openxmlformats.org/officeDocument/2006/math">
                    <m:r>
                      <a:rPr lang="en-US" b="0" i="1" smtClean="0">
                        <a:latin typeface="Cambria Math" panose="02040503050406030204" pitchFamily="18" charset="0"/>
                      </a:rPr>
                      <m:t>𝐺</m:t>
                    </m:r>
                  </m:oMath>
                </a14:m>
                <a:endParaRPr lang="en-US" dirty="0"/>
              </a:p>
              <a:p>
                <a:r>
                  <a:rPr lang="en-US" dirty="0"/>
                  <a:t>There’s an edge from </a:t>
                </a:r>
                <a14:m>
                  <m:oMath xmlns:m="http://schemas.openxmlformats.org/officeDocument/2006/math">
                    <m:r>
                      <a:rPr lang="en-US" b="0" i="1" smtClean="0">
                        <a:latin typeface="Cambria Math" panose="02040503050406030204" pitchFamily="18" charset="0"/>
                      </a:rPr>
                      <m:t>𝑢</m:t>
                    </m:r>
                  </m:oMath>
                </a14:m>
                <a:r>
                  <a:rPr lang="en-US" dirty="0"/>
                  <a:t> to </a:t>
                </a:r>
                <a14:m>
                  <m:oMath xmlns:m="http://schemas.openxmlformats.org/officeDocument/2006/math">
                    <m:r>
                      <a:rPr lang="en-US" b="0" i="1" smtClean="0">
                        <a:latin typeface="Cambria Math" panose="02040503050406030204" pitchFamily="18" charset="0"/>
                      </a:rPr>
                      <m:t>𝑣</m:t>
                    </m:r>
                  </m:oMath>
                </a14:m>
                <a:r>
                  <a:rPr lang="en-US" dirty="0"/>
                  <a:t> in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𝐺</m:t>
                        </m:r>
                      </m:e>
                      <m:sup>
                        <m:r>
                          <a:rPr lang="en-US" b="0" i="1" smtClean="0">
                            <a:latin typeface="Cambria Math" panose="02040503050406030204" pitchFamily="18" charset="0"/>
                          </a:rPr>
                          <m:t>𝑆𝐶𝐶</m:t>
                        </m:r>
                      </m:sup>
                    </m:sSup>
                    <m:r>
                      <a:rPr lang="en-US" b="0" i="1" smtClean="0">
                        <a:latin typeface="Cambria Math" panose="02040503050406030204" pitchFamily="18" charset="0"/>
                      </a:rPr>
                      <m:t> </m:t>
                    </m:r>
                  </m:oMath>
                </a14:m>
                <a:r>
                  <a:rPr lang="en-US" dirty="0"/>
                  <a:t>if and only if there’s an edge in </a:t>
                </a:r>
                <a14:m>
                  <m:oMath xmlns:m="http://schemas.openxmlformats.org/officeDocument/2006/math">
                    <m:r>
                      <a:rPr lang="en-US" b="0" i="1" smtClean="0">
                        <a:latin typeface="Cambria Math" panose="02040503050406030204" pitchFamily="18" charset="0"/>
                      </a:rPr>
                      <m:t>𝐺</m:t>
                    </m:r>
                  </m:oMath>
                </a14:m>
                <a:r>
                  <a:rPr lang="en-US" dirty="0"/>
                  <a:t> from a vertex in </a:t>
                </a:r>
                <a14:m>
                  <m:oMath xmlns:m="http://schemas.openxmlformats.org/officeDocument/2006/math">
                    <m:r>
                      <a:rPr lang="en-US" b="0" i="1" smtClean="0">
                        <a:latin typeface="Cambria Math" panose="02040503050406030204" pitchFamily="18" charset="0"/>
                      </a:rPr>
                      <m:t>𝑢</m:t>
                    </m:r>
                  </m:oMath>
                </a14:m>
                <a:r>
                  <a:rPr lang="en-US" dirty="0"/>
                  <a:t> to a vertex in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A0B51759-7C38-48DE-B0C9-5B85CF77DB41}"/>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1721074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421_template" id="{0AF0A8A9-7F39-41DA-972F-DEAE30835CC0}" vid="{8B8D5951-6C5B-48A6-B2D4-DF996F70E10D}"/>
    </a:ext>
  </a:extLst>
</a:theme>
</file>

<file path=docProps/app.xml><?xml version="1.0" encoding="utf-8"?>
<Properties xmlns="http://schemas.openxmlformats.org/officeDocument/2006/extended-properties" xmlns:vt="http://schemas.openxmlformats.org/officeDocument/2006/docPropsVTypes">
  <Template>421_template</Template>
  <TotalTime>492</TotalTime>
  <Words>4559</Words>
  <Application>Microsoft Office PowerPoint</Application>
  <PresentationFormat>Widescreen</PresentationFormat>
  <Paragraphs>816</Paragraphs>
  <Slides>47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Cambria Math</vt:lpstr>
      <vt:lpstr>Courier New</vt:lpstr>
      <vt:lpstr>Segoe UI</vt:lpstr>
      <vt:lpstr>Segoe UI Light</vt:lpstr>
      <vt:lpstr>Segoe UI Semibold</vt:lpstr>
      <vt:lpstr>Segoe UI Semilight</vt:lpstr>
      <vt:lpstr>Tw Cen MT</vt:lpstr>
      <vt:lpstr>Wingdings 3</vt:lpstr>
      <vt:lpstr>Integral</vt:lpstr>
      <vt:lpstr>Graph Modeling  and start of Greedy</vt:lpstr>
      <vt:lpstr>Announcements</vt:lpstr>
      <vt:lpstr>Graph Modeling</vt:lpstr>
      <vt:lpstr>Problem 1: Ordering Dependencies </vt:lpstr>
      <vt:lpstr>Topological Ordering</vt:lpstr>
      <vt:lpstr>Problem 2</vt:lpstr>
      <vt:lpstr>How do these work?</vt:lpstr>
      <vt:lpstr>Designing New Algorithms</vt:lpstr>
      <vt:lpstr>Designing New Algorithms</vt:lpstr>
      <vt:lpstr>Why Find SCCs?</vt:lpstr>
      <vt:lpstr>Designing New Graph Algorithms</vt:lpstr>
      <vt:lpstr>Problem Solving Suggestions</vt:lpstr>
      <vt:lpstr>Graph Modeling</vt:lpstr>
      <vt:lpstr>Graph Modeling Process</vt:lpstr>
      <vt:lpstr>Scenario #1</vt:lpstr>
      <vt:lpstr>Scenario #1</vt:lpstr>
      <vt:lpstr>Scenario #2</vt:lpstr>
      <vt:lpstr>Scenario #2</vt:lpstr>
      <vt:lpstr>Scenario #3</vt:lpstr>
      <vt:lpstr>Scenario #3</vt:lpstr>
      <vt:lpstr>Scenario #4</vt:lpstr>
      <vt:lpstr>Greedy Algorithms</vt:lpstr>
      <vt:lpstr>Our Next Topic</vt:lpstr>
      <vt:lpstr>Greedy Algorithms</vt:lpstr>
      <vt:lpstr>Greedy Algorithms</vt:lpstr>
      <vt:lpstr>Your Takeaways</vt:lpstr>
      <vt:lpstr>Three Common Proof Styles</vt:lpstr>
      <vt:lpstr>Minimum Spanning Trees</vt:lpstr>
      <vt:lpstr>Minimum Spanning Trees</vt:lpstr>
      <vt:lpstr>Greedy MST algorithms</vt:lpstr>
      <vt:lpstr>Kruskal’s Algorithm</vt:lpstr>
      <vt:lpstr>Try It Out</vt:lpstr>
      <vt:lpstr>Try It Out</vt:lpstr>
      <vt:lpstr>Prim’s Algorithm</vt:lpstr>
      <vt:lpstr>Try it Out</vt:lpstr>
      <vt:lpstr>Try it Out</vt:lpstr>
      <vt:lpstr>Correctness</vt:lpstr>
      <vt:lpstr>Structural Proof</vt:lpstr>
      <vt:lpstr>Safe Edge</vt:lpstr>
      <vt:lpstr>Safe Edge</vt:lpstr>
      <vt:lpstr>MSTs and Safe Edges</vt:lpstr>
      <vt:lpstr>MSTs and Safe Edges</vt:lpstr>
      <vt:lpstr>MSTs and Safe Edges</vt:lpstr>
      <vt:lpstr>Structural Result</vt:lpstr>
      <vt:lpstr>Prim’s only adds safe edges</vt:lpstr>
      <vt:lpstr>Why Aren’t We Done?</vt:lpstr>
      <vt:lpstr>Prim’s only adds safe edges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7</cp:revision>
  <cp:lastPrinted>2023-01-12T20:46:31Z</cp:lastPrinted>
  <dcterms:created xsi:type="dcterms:W3CDTF">2023-01-12T20:39:49Z</dcterms:created>
  <dcterms:modified xsi:type="dcterms:W3CDTF">2023-01-13T17:33:59Z</dcterms:modified>
</cp:coreProperties>
</file>