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1" r:id="rId3"/>
    <p:sldId id="290" r:id="rId4"/>
    <p:sldId id="314" r:id="rId5"/>
    <p:sldId id="300" r:id="rId6"/>
    <p:sldId id="301" r:id="rId7"/>
    <p:sldId id="302" r:id="rId8"/>
    <p:sldId id="352" r:id="rId9"/>
    <p:sldId id="303" r:id="rId10"/>
    <p:sldId id="304" r:id="rId11"/>
    <p:sldId id="296" r:id="rId12"/>
    <p:sldId id="305" r:id="rId13"/>
    <p:sldId id="306" r:id="rId14"/>
    <p:sldId id="307" r:id="rId15"/>
    <p:sldId id="308" r:id="rId16"/>
    <p:sldId id="258" r:id="rId17"/>
    <p:sldId id="259" r:id="rId18"/>
    <p:sldId id="260" r:id="rId19"/>
    <p:sldId id="261" r:id="rId20"/>
    <p:sldId id="297" r:id="rId21"/>
    <p:sldId id="262" r:id="rId22"/>
    <p:sldId id="272" r:id="rId23"/>
    <p:sldId id="263" r:id="rId24"/>
    <p:sldId id="269" r:id="rId25"/>
    <p:sldId id="293" r:id="rId26"/>
    <p:sldId id="315" r:id="rId27"/>
    <p:sldId id="283" r:id="rId28"/>
    <p:sldId id="292" r:id="rId29"/>
    <p:sldId id="284" r:id="rId30"/>
    <p:sldId id="285" r:id="rId31"/>
    <p:sldId id="289" r:id="rId32"/>
    <p:sldId id="268" r:id="rId33"/>
    <p:sldId id="295" r:id="rId34"/>
    <p:sldId id="270" r:id="rId35"/>
    <p:sldId id="298" r:id="rId36"/>
    <p:sldId id="313" r:id="rId37"/>
    <p:sldId id="299" r:id="rId38"/>
    <p:sldId id="350" r:id="rId39"/>
    <p:sldId id="337" r:id="rId40"/>
    <p:sldId id="338" r:id="rId41"/>
    <p:sldId id="344" r:id="rId42"/>
    <p:sldId id="345" r:id="rId43"/>
    <p:sldId id="346" r:id="rId44"/>
    <p:sldId id="347" r:id="rId45"/>
    <p:sldId id="339" r:id="rId46"/>
    <p:sldId id="348" r:id="rId47"/>
    <p:sldId id="340" r:id="rId48"/>
    <p:sldId id="349" r:id="rId49"/>
    <p:sldId id="319" r:id="rId50"/>
    <p:sldId id="331" r:id="rId51"/>
    <p:sldId id="333" r:id="rId52"/>
    <p:sldId id="332" r:id="rId53"/>
    <p:sldId id="334" r:id="rId54"/>
    <p:sldId id="320" r:id="rId55"/>
    <p:sldId id="343" r:id="rId56"/>
    <p:sldId id="32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2633" autoAdjust="0"/>
  </p:normalViewPr>
  <p:slideViewPr>
    <p:cSldViewPr snapToGrid="0">
      <p:cViewPr varScale="1">
        <p:scale>
          <a:sx n="76" d="100"/>
          <a:sy n="76" d="100"/>
        </p:scale>
        <p:origin x="886"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CF61896-0231-423E-B539-9D4CFD63CFB5}"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44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3CF61896-0231-423E-B539-9D4CFD63CFB5}" type="datetimeFigureOut">
              <a:rPr lang="en-US" smtClean="0"/>
              <a:t>1/11/2023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5B06277-B028-4632-B645-1C6FF56FF33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11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3CF61896-0231-423E-B539-9D4CFD63CFB5}" type="datetimeFigureOut">
              <a:rPr lang="en-US" smtClean="0"/>
              <a:t>1/11/2023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5B06277-B028-4632-B645-1C6FF56FF33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798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405848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F61896-0231-423E-B539-9D4CFD63CFB5}"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68011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3CF61896-0231-423E-B539-9D4CFD63CFB5}" type="datetimeFigureOut">
              <a:rPr lang="en-US" smtClean="0"/>
              <a:t>1/11/2023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5B06277-B028-4632-B645-1C6FF56FF33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2356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3CF61896-0231-423E-B539-9D4CFD63CFB5}"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06277-B028-4632-B645-1C6FF56FF33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463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F61896-0231-423E-B539-9D4CFD63CFB5}"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68361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CF61896-0231-423E-B539-9D4CFD63CFB5}"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06277-B028-4632-B645-1C6FF56FF33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1921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F61896-0231-423E-B539-9D4CFD63CFB5}"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3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61896-0231-423E-B539-9D4CFD63CFB5}"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54539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F61896-0231-423E-B539-9D4CFD63CFB5}"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5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CF61896-0231-423E-B539-9D4CFD63CFB5}" type="datetimeFigureOut">
              <a:rPr lang="en-US" smtClean="0"/>
              <a:t>1/11/2023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5B06277-B028-4632-B645-1C6FF56FF33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00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courses.cs.washington.edu/courses/cse421/23wi/resources/332blackboxes.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F349-DBD9-4799-94B6-5FC25135B365}"/>
              </a:ext>
            </a:extLst>
          </p:cNvPr>
          <p:cNvSpPr>
            <a:spLocks noGrp="1"/>
          </p:cNvSpPr>
          <p:nvPr>
            <p:ph type="ctrTitle"/>
          </p:nvPr>
        </p:nvSpPr>
        <p:spPr/>
        <p:txBody>
          <a:bodyPr/>
          <a:lstStyle/>
          <a:p>
            <a:r>
              <a:rPr lang="en-US" dirty="0" err="1"/>
              <a:t>BFS,DFS,Modeling</a:t>
            </a:r>
            <a:endParaRPr lang="en-US" dirty="0"/>
          </a:p>
        </p:txBody>
      </p:sp>
      <p:sp>
        <p:nvSpPr>
          <p:cNvPr id="3" name="Subtitle 2">
            <a:extLst>
              <a:ext uri="{FF2B5EF4-FFF2-40B4-BE49-F238E27FC236}">
                <a16:creationId xmlns:a16="http://schemas.microsoft.com/office/drawing/2014/main" id="{0BBBFB3B-C91C-42AB-A913-D59F3C70C1EE}"/>
              </a:ext>
            </a:extLst>
          </p:cNvPr>
          <p:cNvSpPr>
            <a:spLocks noGrp="1"/>
          </p:cNvSpPr>
          <p:nvPr>
            <p:ph type="subTitle" idx="1"/>
          </p:nvPr>
        </p:nvSpPr>
        <p:spPr/>
        <p:txBody>
          <a:bodyPr/>
          <a:lstStyle/>
          <a:p>
            <a:r>
              <a:rPr lang="en-US" dirty="0"/>
              <a:t>CSE 421 Winter 2023</a:t>
            </a:r>
          </a:p>
          <a:p>
            <a:r>
              <a:rPr lang="en-US" dirty="0"/>
              <a:t>Lecture 4</a:t>
            </a:r>
          </a:p>
        </p:txBody>
      </p:sp>
      <p:pic>
        <p:nvPicPr>
          <p:cNvPr id="1026" name="Picture 2" descr="https://imgs.xkcd.com/comics/depth_and_breadth_2x.png">
            <a:extLst>
              <a:ext uri="{FF2B5EF4-FFF2-40B4-BE49-F238E27FC236}">
                <a16:creationId xmlns:a16="http://schemas.microsoft.com/office/drawing/2014/main" id="{22701D6E-C56D-48D9-8810-FED66A09C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1" y="196850"/>
            <a:ext cx="4051300" cy="5204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8528C7-C4E4-412B-AB63-706B34D28448}"/>
              </a:ext>
            </a:extLst>
          </p:cNvPr>
          <p:cNvSpPr txBox="1"/>
          <p:nvPr/>
        </p:nvSpPr>
        <p:spPr>
          <a:xfrm>
            <a:off x="184150" y="5467350"/>
            <a:ext cx="1917700" cy="369332"/>
          </a:xfrm>
          <a:prstGeom prst="rect">
            <a:avLst/>
          </a:prstGeom>
          <a:noFill/>
        </p:spPr>
        <p:txBody>
          <a:bodyPr wrap="square" rtlCol="0">
            <a:spAutoFit/>
          </a:bodyPr>
          <a:lstStyle/>
          <a:p>
            <a:r>
              <a:rPr lang="en-US" dirty="0"/>
              <a:t>xkcd.com/2407</a:t>
            </a:r>
          </a:p>
        </p:txBody>
      </p:sp>
    </p:spTree>
    <p:extLst>
      <p:ext uri="{BB962C8B-B14F-4D97-AF65-F5344CB8AC3E}">
        <p14:creationId xmlns:p14="http://schemas.microsoft.com/office/powerpoint/2010/main" val="121730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We want to show “if a graph is not bipartite, then it has an odd-length cycle.</a:t>
                </a:r>
              </a:p>
              <a:p>
                <a:r>
                  <a:rPr lang="en-US" dirty="0"/>
                  <a:t>Suppose </a:t>
                </a:r>
                <a14:m>
                  <m:oMath xmlns:m="http://schemas.openxmlformats.org/officeDocument/2006/math">
                    <m:r>
                      <a:rPr lang="en-US" b="0" i="1" smtClean="0">
                        <a:latin typeface="Cambria Math" panose="02040503050406030204" pitchFamily="18" charset="0"/>
                      </a:rPr>
                      <m:t>𝐺</m:t>
                    </m:r>
                  </m:oMath>
                </a14:m>
                <a:r>
                  <a:rPr lang="en-US" dirty="0"/>
                  <a:t> is not bipartite. Then the coloring attempt by BFS-coloring must fail. </a:t>
                </a:r>
              </a:p>
              <a:p>
                <a:r>
                  <a:rPr lang="en-US" dirty="0"/>
                  <a:t>Edges between layers can’t cause failure – there must be an intra-level edge causing failure. By Lemma 2, we have an odd cycle.</a:t>
                </a:r>
              </a:p>
            </p:txBody>
          </p:sp>
        </mc:Choice>
        <mc:Fallback xmlns="">
          <p:sp>
            <p:nvSpPr>
              <p:cNvPr id="3" name="Content Placeholder 2">
                <a:extLst>
                  <a:ext uri="{FF2B5EF4-FFF2-40B4-BE49-F238E27FC236}">
                    <a16:creationId xmlns:a16="http://schemas.microsoft.com/office/drawing/2014/main" id="{ECE39B99-8CD1-43C6-BD06-044A6D057BB3}"/>
                  </a:ext>
                </a:extLst>
              </p:cNvPr>
              <p:cNvSpPr>
                <a:spLocks noGrp="1" noRot="1" noChangeAspect="1" noMove="1" noResize="1" noEditPoints="1" noAdjustHandles="1" noChangeArrowheads="1" noChangeShapeType="1" noTextEdit="1"/>
              </p:cNvSpPr>
              <p:nvPr>
                <p:ph idx="1"/>
              </p:nvPr>
            </p:nvSpPr>
            <p:spPr>
              <a:xfrm>
                <a:off x="575240" y="2147047"/>
                <a:ext cx="11187258" cy="4162314"/>
              </a:xfrm>
              <a:blipFill>
                <a:blip r:embed="rId2"/>
                <a:stretch>
                  <a:fillRect l="-708" t="-24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19236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DA2-DFBD-4DA1-A494-49ED0F89899B}"/>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B97700E5-D063-4BED-9C4A-E654CFA76DFA}"/>
              </a:ext>
            </a:extLst>
          </p:cNvPr>
          <p:cNvSpPr>
            <a:spLocks noGrp="1"/>
          </p:cNvSpPr>
          <p:nvPr>
            <p:ph idx="1"/>
          </p:nvPr>
        </p:nvSpPr>
        <p:spPr>
          <a:xfrm>
            <a:off x="575240" y="2962835"/>
            <a:ext cx="11187258" cy="3346526"/>
          </a:xfrm>
        </p:spPr>
        <p:txBody>
          <a:bodyPr/>
          <a:lstStyle/>
          <a:p>
            <a:r>
              <a:rPr lang="en-US" dirty="0"/>
              <a:t>Proof:</a:t>
            </a:r>
            <a:br>
              <a:rPr lang="en-US" dirty="0"/>
            </a:br>
            <a:r>
              <a:rPr lang="en-US" dirty="0"/>
              <a:t>Lemma 1 says if a graph has an odd cycle, then it’s not bipartite (or in contrapositive form, if a graph is bipartite, then it has no odd cycles)</a:t>
            </a:r>
          </a:p>
          <a:p>
            <a:r>
              <a:rPr lang="en-US" dirty="0"/>
              <a:t>Lemma 3 says if a graph has no odd cycles then it is bipartite.</a:t>
            </a:r>
          </a:p>
          <a:p>
            <a:endParaRPr lang="en-US" dirty="0"/>
          </a:p>
          <a:p>
            <a:endParaRPr lang="en-US" dirty="0"/>
          </a:p>
        </p:txBody>
      </p:sp>
      <p:grpSp>
        <p:nvGrpSpPr>
          <p:cNvPr id="4" name="Group 3">
            <a:extLst>
              <a:ext uri="{FF2B5EF4-FFF2-40B4-BE49-F238E27FC236}">
                <a16:creationId xmlns:a16="http://schemas.microsoft.com/office/drawing/2014/main" id="{8A629D33-FBEB-4217-8245-46C31E1992DF}"/>
              </a:ext>
            </a:extLst>
          </p:cNvPr>
          <p:cNvGrpSpPr/>
          <p:nvPr/>
        </p:nvGrpSpPr>
        <p:grpSpPr>
          <a:xfrm>
            <a:off x="683369" y="1419020"/>
            <a:ext cx="10661465" cy="1516921"/>
            <a:chOff x="677852" y="1580757"/>
            <a:chExt cx="4703420" cy="1516921"/>
          </a:xfrm>
        </p:grpSpPr>
        <p:sp>
          <p:nvSpPr>
            <p:cNvPr id="5" name="Rectangle 4">
              <a:extLst>
                <a:ext uri="{FF2B5EF4-FFF2-40B4-BE49-F238E27FC236}">
                  <a16:creationId xmlns:a16="http://schemas.microsoft.com/office/drawing/2014/main" id="{608DBFFD-26D1-4AA1-8878-F222E12596B9}"/>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if and only if it has no odd cycles.</a:t>
              </a:r>
            </a:p>
          </p:txBody>
        </p:sp>
        <p:sp>
          <p:nvSpPr>
            <p:cNvPr id="6" name="Rectangle 5">
              <a:extLst>
                <a:ext uri="{FF2B5EF4-FFF2-40B4-BE49-F238E27FC236}">
                  <a16:creationId xmlns:a16="http://schemas.microsoft.com/office/drawing/2014/main" id="{C0C707DF-0990-4336-A672-A3D9F02231AA}"/>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
        <p:nvSpPr>
          <p:cNvPr id="7" name="Rectangle 6">
            <a:extLst>
              <a:ext uri="{FF2B5EF4-FFF2-40B4-BE49-F238E27FC236}">
                <a16:creationId xmlns:a16="http://schemas.microsoft.com/office/drawing/2014/main" id="{658AABEB-0771-4F50-84BF-73C29E724A1D}"/>
              </a:ext>
            </a:extLst>
          </p:cNvPr>
          <p:cNvSpPr/>
          <p:nvPr/>
        </p:nvSpPr>
        <p:spPr>
          <a:xfrm>
            <a:off x="683368" y="4963068"/>
            <a:ext cx="10933391"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Lemma 1: If a graph contains an odd cycle, then it is not bipartite.</a:t>
            </a:r>
          </a:p>
        </p:txBody>
      </p:sp>
      <p:sp>
        <p:nvSpPr>
          <p:cNvPr id="8" name="Rectangle 7">
            <a:extLst>
              <a:ext uri="{FF2B5EF4-FFF2-40B4-BE49-F238E27FC236}">
                <a16:creationId xmlns:a16="http://schemas.microsoft.com/office/drawing/2014/main" id="{9AFD8BB2-7958-4F75-A2A2-44568760F730}"/>
              </a:ext>
            </a:extLst>
          </p:cNvPr>
          <p:cNvSpPr/>
          <p:nvPr/>
        </p:nvSpPr>
        <p:spPr>
          <a:xfrm>
            <a:off x="683367" y="5752833"/>
            <a:ext cx="10933391"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Lemma 3: If a graph has no odd-length cycles, then it is bipartite.       </a:t>
            </a:r>
          </a:p>
        </p:txBody>
      </p:sp>
    </p:spTree>
    <p:extLst>
      <p:ext uri="{BB962C8B-B14F-4D97-AF65-F5344CB8AC3E}">
        <p14:creationId xmlns:p14="http://schemas.microsoft.com/office/powerpoint/2010/main" val="72319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4123-EDA7-4272-B987-8A779E9883EE}"/>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119E98EC-224D-4E9B-B4C3-999DD4B7EAEE}"/>
              </a:ext>
            </a:extLst>
          </p:cNvPr>
          <p:cNvSpPr>
            <a:spLocks noGrp="1"/>
          </p:cNvSpPr>
          <p:nvPr>
            <p:ph idx="1"/>
          </p:nvPr>
        </p:nvSpPr>
        <p:spPr/>
        <p:txBody>
          <a:bodyPr/>
          <a:lstStyle/>
          <a:p>
            <a:r>
              <a:rPr lang="en-US" dirty="0"/>
              <a:t>The final theorem statement doesn’t know about the algorithm – we used the algorithm to prove a graph theory fact!</a:t>
            </a:r>
          </a:p>
        </p:txBody>
      </p:sp>
    </p:spTree>
    <p:extLst>
      <p:ext uri="{BB962C8B-B14F-4D97-AF65-F5344CB8AC3E}">
        <p14:creationId xmlns:p14="http://schemas.microsoft.com/office/powerpoint/2010/main" val="89349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5494-186F-46F7-A7DF-1A89DE760BCC}"/>
              </a:ext>
            </a:extLst>
          </p:cNvPr>
          <p:cNvSpPr>
            <a:spLocks noGrp="1"/>
          </p:cNvSpPr>
          <p:nvPr>
            <p:ph type="title"/>
          </p:nvPr>
        </p:nvSpPr>
        <p:spPr/>
        <p:txBody>
          <a:bodyPr/>
          <a:lstStyle/>
          <a:p>
            <a:r>
              <a:rPr lang="en-US" dirty="0"/>
              <a:t>Wrapping it up</a:t>
            </a:r>
          </a:p>
        </p:txBody>
      </p:sp>
      <p:sp>
        <p:nvSpPr>
          <p:cNvPr id="5" name="TextBox 4">
            <a:extLst>
              <a:ext uri="{FF2B5EF4-FFF2-40B4-BE49-F238E27FC236}">
                <a16:creationId xmlns:a16="http://schemas.microsoft.com/office/drawing/2014/main" id="{BF264E70-5920-4BA2-800A-208E153B6CA7}"/>
              </a:ext>
            </a:extLst>
          </p:cNvPr>
          <p:cNvSpPr txBox="1"/>
          <p:nvPr/>
        </p:nvSpPr>
        <p:spPr>
          <a:xfrm>
            <a:off x="521452" y="1073892"/>
            <a:ext cx="8662890" cy="563231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BipartiteCheck</a:t>
            </a:r>
            <a:r>
              <a:rPr lang="en-US" dirty="0">
                <a:latin typeface="Courier New" panose="02070309020205020404" pitchFamily="49" charset="0"/>
                <a:cs typeface="Courier New" panose="02070309020205020404" pitchFamily="49" charset="0"/>
              </a:rPr>
              <a:t>(graph) //assumes graph is connected!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(first vertex)</a:t>
            </a:r>
          </a:p>
          <a:p>
            <a:r>
              <a:rPr lang="en-US" dirty="0">
                <a:latin typeface="Courier New" panose="02070309020205020404" pitchFamily="49" charset="0"/>
                <a:cs typeface="Courier New" panose="02070309020205020404" pitchFamily="49" charset="0"/>
              </a:rPr>
              <a:t>   mark first vertex as seen</a:t>
            </a:r>
          </a:p>
          <a:p>
            <a:r>
              <a:rPr lang="en-US" dirty="0">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l=1</a:t>
            </a:r>
          </a:p>
          <a:p>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toVisit</a:t>
            </a:r>
            <a:r>
              <a:rPr lang="en-US" dirty="0">
                <a:latin typeface="Courier New" panose="02070309020205020404" pitchFamily="49" charset="0"/>
                <a:cs typeface="Courier New" panose="02070309020205020404" pitchFamily="49" charset="0"/>
              </a:rPr>
              <a:t> is not empty)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current = </a:t>
            </a:r>
            <a:r>
              <a:rPr lang="en-US" dirty="0" err="1">
                <a:solidFill>
                  <a:srgbClr val="FF0000"/>
                </a:solidFill>
                <a:latin typeface="Courier New" panose="02070309020205020404" pitchFamily="49" charset="0"/>
                <a:cs typeface="Courier New" panose="02070309020205020404" pitchFamily="49" charset="0"/>
              </a:rPr>
              <a:t>toVisit.dequeue</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if(current == end-of-layer-marker)</a:t>
            </a:r>
          </a:p>
          <a:p>
            <a:r>
              <a:rPr lang="en-US" dirty="0">
                <a:solidFill>
                  <a:srgbClr val="FF0000"/>
                </a:solidFill>
                <a:latin typeface="Courier New" panose="02070309020205020404" pitchFamily="49" charset="0"/>
                <a:cs typeface="Courier New" panose="02070309020205020404" pitchFamily="49" charset="0"/>
              </a:rPr>
              <a:t>		l++</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 = l</a:t>
            </a:r>
          </a:p>
          <a:p>
            <a:r>
              <a:rPr lang="en-US" dirty="0">
                <a:latin typeface="Courier New" panose="02070309020205020404" pitchFamily="49" charset="0"/>
                <a:cs typeface="Courier New" panose="02070309020205020404" pitchFamily="49" charset="0"/>
              </a:rPr>
              <a:t>      for (v :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if (v is not seen)</a:t>
            </a:r>
          </a:p>
          <a:p>
            <a:r>
              <a:rPr lang="en-US" dirty="0">
                <a:latin typeface="Courier New" panose="02070309020205020404" pitchFamily="49" charset="0"/>
                <a:cs typeface="Courier New" panose="02070309020205020404" pitchFamily="49" charset="0"/>
              </a:rPr>
              <a:t>		  mark v as seen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(v)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else //v is seen</a:t>
            </a:r>
          </a:p>
          <a:p>
            <a:r>
              <a:rPr lang="en-US" dirty="0">
                <a:solidFill>
                  <a:srgbClr val="FF0000"/>
                </a:solidFill>
                <a:latin typeface="Courier New" panose="02070309020205020404" pitchFamily="49" charset="0"/>
                <a:cs typeface="Courier New" panose="02070309020205020404" pitchFamily="49" charset="0"/>
              </a:rPr>
              <a:t>            if(</a:t>
            </a:r>
            <a:r>
              <a:rPr lang="en-US" dirty="0" err="1">
                <a:solidFill>
                  <a:srgbClr val="FF0000"/>
                </a:solidFill>
                <a:latin typeface="Courier New" panose="02070309020205020404" pitchFamily="49" charset="0"/>
                <a:cs typeface="Courier New" panose="02070309020205020404" pitchFamily="49" charset="0"/>
              </a:rPr>
              <a:t>v.layer</a:t>
            </a:r>
            <a:r>
              <a:rPr lang="en-US" dirty="0">
                <a:solidFill>
                  <a:srgbClr val="FF0000"/>
                </a:solidFill>
                <a:latin typeface="Courier New" panose="02070309020205020404" pitchFamily="49" charset="0"/>
                <a:cs typeface="Courier New" panose="02070309020205020404" pitchFamily="49" charset="0"/>
              </a:rPr>
              <a:t> ==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return “not bipartite” //intra-level edge</a:t>
            </a:r>
          </a:p>
          <a:p>
            <a:r>
              <a:rPr lang="en-US" dirty="0">
                <a:solidFill>
                  <a:srgbClr val="FF0000"/>
                </a:solidFill>
                <a:latin typeface="Courier New" panose="02070309020205020404" pitchFamily="49" charset="0"/>
                <a:cs typeface="Courier New" panose="02070309020205020404" pitchFamily="49" charset="0"/>
              </a:rPr>
              <a:t>  return “bipartite” //no intra-level edges</a:t>
            </a:r>
          </a:p>
          <a:p>
            <a:endParaRPr lang="en-US" dirty="0">
              <a:latin typeface="Courier New" panose="02070309020205020404" pitchFamily="49" charset="0"/>
              <a:cs typeface="Courier New" panose="02070309020205020404" pitchFamily="49" charset="0"/>
            </a:endParaRPr>
          </a:p>
        </p:txBody>
      </p:sp>
      <p:sp>
        <p:nvSpPr>
          <p:cNvPr id="4" name="Rectangle 3">
            <a:extLst>
              <a:ext uri="{FF2B5EF4-FFF2-40B4-BE49-F238E27FC236}">
                <a16:creationId xmlns:a16="http://schemas.microsoft.com/office/drawing/2014/main" id="{395D0FDE-2ADC-404A-97D0-2E246C28EF48}"/>
              </a:ext>
            </a:extLst>
          </p:cNvPr>
          <p:cNvSpPr/>
          <p:nvPr/>
        </p:nvSpPr>
        <p:spPr>
          <a:xfrm>
            <a:off x="8164286" y="718457"/>
            <a:ext cx="3890865" cy="3163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Segoe UI Semilight" panose="020B0402040204020203" pitchFamily="34" charset="0"/>
                <a:cs typeface="Segoe UI Semilight" panose="020B0402040204020203" pitchFamily="34" charset="0"/>
              </a:rPr>
              <a:t>On homework, you can tell us “assume </a:t>
            </a:r>
            <a:r>
              <a:rPr lang="en-US" sz="2400" dirty="0" err="1">
                <a:latin typeface="Segoe UI Semilight" panose="020B0402040204020203" pitchFamily="34" charset="0"/>
                <a:cs typeface="Segoe UI Semilight" panose="020B0402040204020203" pitchFamily="34" charset="0"/>
              </a:rPr>
              <a:t>BipartiteCheck</a:t>
            </a:r>
            <a:r>
              <a:rPr lang="en-US" sz="2400" dirty="0">
                <a:latin typeface="Segoe UI Semilight" panose="020B0402040204020203" pitchFamily="34" charset="0"/>
                <a:cs typeface="Segoe UI Semilight" panose="020B0402040204020203" pitchFamily="34" charset="0"/>
              </a:rPr>
              <a:t> was modified to handle disconnected graphs” if you want those handled automatically. </a:t>
            </a:r>
            <a:br>
              <a:rPr lang="en-US" sz="2400" dirty="0">
                <a:latin typeface="Segoe UI Semilight" panose="020B0402040204020203" pitchFamily="34" charset="0"/>
                <a:cs typeface="Segoe UI Semilight" panose="020B0402040204020203" pitchFamily="34" charset="0"/>
              </a:rPr>
            </a:br>
            <a:r>
              <a:rPr lang="en-US" sz="2400" dirty="0">
                <a:latin typeface="Segoe UI Semilight" panose="020B0402040204020203" pitchFamily="34" charset="0"/>
                <a:cs typeface="Segoe UI Semilight" panose="020B0402040204020203" pitchFamily="34" charset="0"/>
              </a:rPr>
              <a:t>You just add a wrapper, like you’ve seen in 332.</a:t>
            </a:r>
          </a:p>
        </p:txBody>
      </p:sp>
    </p:spTree>
    <p:extLst>
      <p:ext uri="{BB962C8B-B14F-4D97-AF65-F5344CB8AC3E}">
        <p14:creationId xmlns:p14="http://schemas.microsoft.com/office/powerpoint/2010/main" val="3044653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7878-370D-44EA-948D-3945A0FDCFC4}"/>
              </a:ext>
            </a:extLst>
          </p:cNvPr>
          <p:cNvSpPr>
            <a:spLocks noGrp="1"/>
          </p:cNvSpPr>
          <p:nvPr>
            <p:ph type="title"/>
          </p:nvPr>
        </p:nvSpPr>
        <p:spPr/>
        <p:txBody>
          <a:bodyPr/>
          <a:lstStyle/>
          <a:p>
            <a:r>
              <a:rPr lang="en-US" dirty="0"/>
              <a:t>Testing Bipartiteness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882717-974A-48B0-B5B4-50935319768C}"/>
                  </a:ext>
                </a:extLst>
              </p:cNvPr>
              <p:cNvSpPr>
                <a:spLocks noGrp="1"/>
              </p:cNvSpPr>
              <p:nvPr>
                <p:ph idx="1"/>
              </p:nvPr>
            </p:nvSpPr>
            <p:spPr/>
            <p:txBody>
              <a:bodyPr/>
              <a:lstStyle/>
              <a:p>
                <a:r>
                  <a:rPr lang="en-US" dirty="0"/>
                  <a:t>Our algorithm should answer “yes” or “no”</a:t>
                </a:r>
              </a:p>
              <a:p>
                <a:r>
                  <a:rPr lang="en-US" dirty="0"/>
                  <a:t>“yes </a:t>
                </a:r>
                <a14:m>
                  <m:oMath xmlns:m="http://schemas.openxmlformats.org/officeDocument/2006/math">
                    <m:r>
                      <a:rPr lang="en-US" b="0" i="1" smtClean="0">
                        <a:latin typeface="Cambria Math" panose="02040503050406030204" pitchFamily="18" charset="0"/>
                      </a:rPr>
                      <m:t>𝐺</m:t>
                    </m:r>
                  </m:oMath>
                </a14:m>
                <a:r>
                  <a:rPr lang="en-US" dirty="0"/>
                  <a:t> is bipartite” or “no </a:t>
                </a:r>
                <a14:m>
                  <m:oMath xmlns:m="http://schemas.openxmlformats.org/officeDocument/2006/math">
                    <m:r>
                      <a:rPr lang="en-US" b="0" i="1" smtClean="0">
                        <a:latin typeface="Cambria Math" panose="02040503050406030204" pitchFamily="18" charset="0"/>
                      </a:rPr>
                      <m:t>𝐺</m:t>
                    </m:r>
                  </m:oMath>
                </a14:m>
                <a:r>
                  <a:rPr lang="en-US" dirty="0"/>
                  <a:t> isn’t bipartite”</a:t>
                </a:r>
              </a:p>
              <a:p>
                <a:r>
                  <a:rPr lang="en-US" dirty="0"/>
                  <a:t>Whenever this happens, you’ll have two parts to the proof:</a:t>
                </a:r>
              </a:p>
              <a:p>
                <a:r>
                  <a:rPr lang="en-US" dirty="0"/>
                  <a:t>If the right answer is yes, then the algorithm says yes.</a:t>
                </a:r>
              </a:p>
              <a:p>
                <a:r>
                  <a:rPr lang="en-US" dirty="0"/>
                  <a:t>If the right answer is no, then the algorithm says no.</a:t>
                </a:r>
                <a:br>
                  <a:rPr lang="en-US" dirty="0"/>
                </a:br>
                <a:br>
                  <a:rPr lang="en-US" dirty="0"/>
                </a:br>
                <a:r>
                  <a:rPr lang="en-US" dirty="0"/>
                  <a:t>OR </a:t>
                </a:r>
              </a:p>
              <a:p>
                <a:r>
                  <a:rPr lang="en-US" dirty="0"/>
                  <a:t>If the right answer is yes, then the algorithm says yes.</a:t>
                </a:r>
                <a:br>
                  <a:rPr lang="en-US" dirty="0"/>
                </a:br>
                <a:r>
                  <a:rPr lang="en-US" dirty="0"/>
                  <a:t>If the algorithm says yes, then the right answer is yes.</a:t>
                </a:r>
              </a:p>
            </p:txBody>
          </p:sp>
        </mc:Choice>
        <mc:Fallback xmlns="">
          <p:sp>
            <p:nvSpPr>
              <p:cNvPr id="3" name="Content Placeholder 2">
                <a:extLst>
                  <a:ext uri="{FF2B5EF4-FFF2-40B4-BE49-F238E27FC236}">
                    <a16:creationId xmlns:a16="http://schemas.microsoft.com/office/drawing/2014/main" id="{A6882717-974A-48B0-B5B4-5093531976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5334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D41-51F7-40F4-9FAF-29CCD2C551A8}"/>
              </a:ext>
            </a:extLst>
          </p:cNvPr>
          <p:cNvSpPr>
            <a:spLocks noGrp="1"/>
          </p:cNvSpPr>
          <p:nvPr>
            <p:ph type="title"/>
          </p:nvPr>
        </p:nvSpPr>
        <p:spPr/>
        <p:txBody>
          <a:bodyPr/>
          <a:lstStyle/>
          <a:p>
            <a:r>
              <a:rPr lang="en-US" dirty="0"/>
              <a:t>Proving Algorithm Correct</a:t>
            </a:r>
          </a:p>
        </p:txBody>
      </p:sp>
      <p:sp>
        <p:nvSpPr>
          <p:cNvPr id="3" name="Content Placeholder 2">
            <a:extLst>
              <a:ext uri="{FF2B5EF4-FFF2-40B4-BE49-F238E27FC236}">
                <a16:creationId xmlns:a16="http://schemas.microsoft.com/office/drawing/2014/main" id="{53F725E8-BEFE-4ACE-BA9E-0748C9800A02}"/>
              </a:ext>
            </a:extLst>
          </p:cNvPr>
          <p:cNvSpPr>
            <a:spLocks noGrp="1"/>
          </p:cNvSpPr>
          <p:nvPr>
            <p:ph idx="1"/>
          </p:nvPr>
        </p:nvSpPr>
        <p:spPr/>
        <p:txBody>
          <a:bodyPr/>
          <a:lstStyle/>
          <a:p>
            <a:r>
              <a:rPr lang="en-US" dirty="0"/>
              <a:t>If the graph is bipartite, then by Lemma 1 there is no odd cycle. So by the contrapositive of lemma 2, we get no intra-level edges when we run BFS, thus the algorithm (correctly) returns the graph is bipartite.</a:t>
            </a:r>
          </a:p>
          <a:p>
            <a:endParaRPr lang="en-US" dirty="0"/>
          </a:p>
          <a:p>
            <a:r>
              <a:rPr lang="en-US" dirty="0"/>
              <a:t>If the algorithm returns that the graph is bipartite, then we cannot have any intra-level edges (since we check every edge in the course of the algorithm). We proved earlier that there are no edges skipping more than one level. So if we assign odd levels to “red” and even levels to “blue” the algorithm has verified that there are no edges between vertices of the same color. So the graph is bipartite by definition.</a:t>
            </a:r>
          </a:p>
        </p:txBody>
      </p:sp>
    </p:spTree>
    <p:extLst>
      <p:ext uri="{BB962C8B-B14F-4D97-AF65-F5344CB8AC3E}">
        <p14:creationId xmlns:p14="http://schemas.microsoft.com/office/powerpoint/2010/main" val="110760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vs. BFS</a:t>
            </a:r>
          </a:p>
        </p:txBody>
      </p:sp>
      <p:sp>
        <p:nvSpPr>
          <p:cNvPr id="3" name="Content Placeholder 2"/>
          <p:cNvSpPr>
            <a:spLocks noGrp="1"/>
          </p:cNvSpPr>
          <p:nvPr>
            <p:ph idx="1"/>
          </p:nvPr>
        </p:nvSpPr>
        <p:spPr>
          <a:xfrm>
            <a:off x="838200" y="1825625"/>
            <a:ext cx="4515678" cy="4351338"/>
          </a:xfrm>
        </p:spPr>
        <p:txBody>
          <a:bodyPr>
            <a:normAutofit lnSpcReduction="10000"/>
          </a:bodyPr>
          <a:lstStyle/>
          <a:p>
            <a:r>
              <a:rPr lang="en-US" dirty="0"/>
              <a:t>In BFS, we explored a graph “level-wise”</a:t>
            </a:r>
          </a:p>
          <a:p>
            <a:r>
              <a:rPr lang="en-US" dirty="0"/>
              <a:t>We explored everything next to the starting vertex.</a:t>
            </a:r>
          </a:p>
          <a:p>
            <a:r>
              <a:rPr lang="en-US" dirty="0"/>
              <a:t>Then we explored everything one step further away.</a:t>
            </a:r>
          </a:p>
          <a:p>
            <a:r>
              <a:rPr lang="en-US" dirty="0"/>
              <a:t>Then everything one step further</a:t>
            </a:r>
          </a:p>
          <a:p>
            <a:r>
              <a:rPr lang="en-US" dirty="0"/>
              <a:t>…</a:t>
            </a:r>
          </a:p>
        </p:txBody>
      </p:sp>
      <p:sp>
        <p:nvSpPr>
          <p:cNvPr id="5" name="Oval 4"/>
          <p:cNvSpPr/>
          <p:nvPr/>
        </p:nvSpPr>
        <p:spPr>
          <a:xfrm>
            <a:off x="8518236" y="135817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6" name="Oval 5"/>
          <p:cNvSpPr/>
          <p:nvPr/>
        </p:nvSpPr>
        <p:spPr>
          <a:xfrm>
            <a:off x="9432636"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7" name="Oval 6"/>
          <p:cNvSpPr/>
          <p:nvPr/>
        </p:nvSpPr>
        <p:spPr>
          <a:xfrm>
            <a:off x="7853218"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8" name="Oval 7"/>
          <p:cNvSpPr/>
          <p:nvPr/>
        </p:nvSpPr>
        <p:spPr>
          <a:xfrm>
            <a:off x="8264236"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9" name="Oval 8"/>
          <p:cNvSpPr/>
          <p:nvPr/>
        </p:nvSpPr>
        <p:spPr>
          <a:xfrm>
            <a:off x="6684818"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0" name="Oval 9"/>
          <p:cNvSpPr/>
          <p:nvPr/>
        </p:nvSpPr>
        <p:spPr>
          <a:xfrm>
            <a:off x="10762672"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1" name="Oval 10"/>
          <p:cNvSpPr/>
          <p:nvPr/>
        </p:nvSpPr>
        <p:spPr>
          <a:xfrm>
            <a:off x="9484590"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cxnSp>
        <p:nvCxnSpPr>
          <p:cNvPr id="13" name="Straight Connector 12"/>
          <p:cNvCxnSpPr>
            <a:stCxn id="5" idx="4"/>
            <a:endCxn id="7" idx="7"/>
          </p:cNvCxnSpPr>
          <p:nvPr/>
        </p:nvCxnSpPr>
        <p:spPr>
          <a:xfrm flipH="1">
            <a:off x="8420846" y="2023197"/>
            <a:ext cx="429899" cy="72142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5" idx="5"/>
            <a:endCxn id="6" idx="0"/>
          </p:cNvCxnSpPr>
          <p:nvPr/>
        </p:nvCxnSpPr>
        <p:spPr>
          <a:xfrm>
            <a:off x="9085864" y="1925807"/>
            <a:ext cx="679281" cy="721423"/>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7" idx="3"/>
            <a:endCxn id="9" idx="7"/>
          </p:cNvCxnSpPr>
          <p:nvPr/>
        </p:nvCxnSpPr>
        <p:spPr>
          <a:xfrm flipH="1">
            <a:off x="7252446" y="3214858"/>
            <a:ext cx="698162" cy="75286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7" idx="4"/>
            <a:endCxn id="8" idx="0"/>
          </p:cNvCxnSpPr>
          <p:nvPr/>
        </p:nvCxnSpPr>
        <p:spPr>
          <a:xfrm>
            <a:off x="8185727" y="3312248"/>
            <a:ext cx="411018" cy="55808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9" idx="6"/>
            <a:endCxn id="8" idx="2"/>
          </p:cNvCxnSpPr>
          <p:nvPr/>
        </p:nvCxnSpPr>
        <p:spPr>
          <a:xfrm>
            <a:off x="7349836" y="4202838"/>
            <a:ext cx="9144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8" idx="6"/>
            <a:endCxn id="11" idx="2"/>
          </p:cNvCxnSpPr>
          <p:nvPr/>
        </p:nvCxnSpPr>
        <p:spPr>
          <a:xfrm>
            <a:off x="8929254" y="4202838"/>
            <a:ext cx="55533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1" idx="6"/>
            <a:endCxn id="10" idx="2"/>
          </p:cNvCxnSpPr>
          <p:nvPr/>
        </p:nvCxnSpPr>
        <p:spPr>
          <a:xfrm>
            <a:off x="10149608" y="4202838"/>
            <a:ext cx="61306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1" name="Straight Connector 30"/>
          <p:cNvCxnSpPr>
            <a:stCxn id="6" idx="4"/>
            <a:endCxn id="11" idx="0"/>
          </p:cNvCxnSpPr>
          <p:nvPr/>
        </p:nvCxnSpPr>
        <p:spPr>
          <a:xfrm>
            <a:off x="9765145" y="3312248"/>
            <a:ext cx="51954" cy="558081"/>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79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5"/>
                                        </p:tgtEl>
                                        <p:attrNameLst>
                                          <p:attrName>fillcolor</p:attrName>
                                        </p:attrNameLst>
                                      </p:cBhvr>
                                      <p:to>
                                        <a:srgbClr val="FFD965"/>
                                      </p:to>
                                    </p:animClr>
                                    <p:set>
                                      <p:cBhvr>
                                        <p:cTn id="7" dur="1000" fill="hold"/>
                                        <p:tgtEl>
                                          <p:spTgt spid="5"/>
                                        </p:tgtEl>
                                        <p:attrNameLst>
                                          <p:attrName>fill.type</p:attrName>
                                        </p:attrNameLst>
                                      </p:cBhvr>
                                      <p:to>
                                        <p:strVal val="solid"/>
                                      </p:to>
                                    </p:set>
                                    <p:set>
                                      <p:cBhvr>
                                        <p:cTn id="8" dur="1000" fill="hold"/>
                                        <p:tgtEl>
                                          <p:spTgt spid="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7"/>
                                        </p:tgtEl>
                                        <p:attrNameLst>
                                          <p:attrName>fillcolor</p:attrName>
                                        </p:attrNameLst>
                                      </p:cBhvr>
                                      <p:to>
                                        <a:srgbClr val="FFD965"/>
                                      </p:to>
                                    </p:animClr>
                                    <p:set>
                                      <p:cBhvr>
                                        <p:cTn id="13" dur="1000" fill="hold"/>
                                        <p:tgtEl>
                                          <p:spTgt spid="7"/>
                                        </p:tgtEl>
                                        <p:attrNameLst>
                                          <p:attrName>fill.type</p:attrName>
                                        </p:attrNameLst>
                                      </p:cBhvr>
                                      <p:to>
                                        <p:strVal val="solid"/>
                                      </p:to>
                                    </p:set>
                                    <p:set>
                                      <p:cBhvr>
                                        <p:cTn id="14" dur="1000" fill="hold"/>
                                        <p:tgtEl>
                                          <p:spTgt spid="7"/>
                                        </p:tgtEl>
                                        <p:attrNameLst>
                                          <p:attrName>fill.on</p:attrName>
                                        </p:attrNameLst>
                                      </p:cBhvr>
                                      <p:to>
                                        <p:strVal val="true"/>
                                      </p:to>
                                    </p:set>
                                  </p:childTnLst>
                                </p:cTn>
                              </p:par>
                            </p:childTnLst>
                          </p:cTn>
                        </p:par>
                        <p:par>
                          <p:cTn id="15" fill="hold">
                            <p:stCondLst>
                              <p:cond delay="1000"/>
                            </p:stCondLst>
                            <p:childTnLst>
                              <p:par>
                                <p:cTn id="16" presetID="1" presetClass="emph" presetSubtype="2" fill="hold" nodeType="afterEffect">
                                  <p:stCondLst>
                                    <p:cond delay="0"/>
                                  </p:stCondLst>
                                  <p:childTnLst>
                                    <p:animClr clrSpc="rgb" dir="cw">
                                      <p:cBhvr>
                                        <p:cTn id="17" dur="1000" fill="hold"/>
                                        <p:tgtEl>
                                          <p:spTgt spid="6"/>
                                        </p:tgtEl>
                                        <p:attrNameLst>
                                          <p:attrName>fillcolor</p:attrName>
                                        </p:attrNameLst>
                                      </p:cBhvr>
                                      <p:to>
                                        <a:srgbClr val="FFD965"/>
                                      </p:to>
                                    </p:animClr>
                                    <p:set>
                                      <p:cBhvr>
                                        <p:cTn id="18" dur="1000" fill="hold"/>
                                        <p:tgtEl>
                                          <p:spTgt spid="6"/>
                                        </p:tgtEl>
                                        <p:attrNameLst>
                                          <p:attrName>fill.type</p:attrName>
                                        </p:attrNameLst>
                                      </p:cBhvr>
                                      <p:to>
                                        <p:strVal val="solid"/>
                                      </p:to>
                                    </p:set>
                                    <p:set>
                                      <p:cBhvr>
                                        <p:cTn id="19" dur="1000" fill="hold"/>
                                        <p:tgtEl>
                                          <p:spTgt spid="6"/>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1000" fill="hold"/>
                                        <p:tgtEl>
                                          <p:spTgt spid="9"/>
                                        </p:tgtEl>
                                        <p:attrNameLst>
                                          <p:attrName>fillcolor</p:attrName>
                                        </p:attrNameLst>
                                      </p:cBhvr>
                                      <p:to>
                                        <a:srgbClr val="FFD965"/>
                                      </p:to>
                                    </p:animClr>
                                    <p:set>
                                      <p:cBhvr>
                                        <p:cTn id="24" dur="1000" fill="hold"/>
                                        <p:tgtEl>
                                          <p:spTgt spid="9"/>
                                        </p:tgtEl>
                                        <p:attrNameLst>
                                          <p:attrName>fill.type</p:attrName>
                                        </p:attrNameLst>
                                      </p:cBhvr>
                                      <p:to>
                                        <p:strVal val="solid"/>
                                      </p:to>
                                    </p:set>
                                    <p:set>
                                      <p:cBhvr>
                                        <p:cTn id="25" dur="1000" fill="hold"/>
                                        <p:tgtEl>
                                          <p:spTgt spid="9"/>
                                        </p:tgtEl>
                                        <p:attrNameLst>
                                          <p:attrName>fill.on</p:attrName>
                                        </p:attrNameLst>
                                      </p:cBhvr>
                                      <p:to>
                                        <p:strVal val="true"/>
                                      </p:to>
                                    </p:set>
                                  </p:childTnLst>
                                </p:cTn>
                              </p:par>
                            </p:childTnLst>
                          </p:cTn>
                        </p:par>
                        <p:par>
                          <p:cTn id="26" fill="hold">
                            <p:stCondLst>
                              <p:cond delay="1000"/>
                            </p:stCondLst>
                            <p:childTnLst>
                              <p:par>
                                <p:cTn id="27" presetID="1" presetClass="emph" presetSubtype="2" fill="hold" nodeType="afterEffect">
                                  <p:stCondLst>
                                    <p:cond delay="0"/>
                                  </p:stCondLst>
                                  <p:childTnLst>
                                    <p:animClr clrSpc="rgb" dir="cw">
                                      <p:cBhvr>
                                        <p:cTn id="28" dur="1000" fill="hold"/>
                                        <p:tgtEl>
                                          <p:spTgt spid="8"/>
                                        </p:tgtEl>
                                        <p:attrNameLst>
                                          <p:attrName>fillcolor</p:attrName>
                                        </p:attrNameLst>
                                      </p:cBhvr>
                                      <p:to>
                                        <a:srgbClr val="FFD965"/>
                                      </p:to>
                                    </p:animClr>
                                    <p:set>
                                      <p:cBhvr>
                                        <p:cTn id="29" dur="1000" fill="hold"/>
                                        <p:tgtEl>
                                          <p:spTgt spid="8"/>
                                        </p:tgtEl>
                                        <p:attrNameLst>
                                          <p:attrName>fill.type</p:attrName>
                                        </p:attrNameLst>
                                      </p:cBhvr>
                                      <p:to>
                                        <p:strVal val="solid"/>
                                      </p:to>
                                    </p:set>
                                    <p:set>
                                      <p:cBhvr>
                                        <p:cTn id="30" dur="1000" fill="hold"/>
                                        <p:tgtEl>
                                          <p:spTgt spid="8"/>
                                        </p:tgtEl>
                                        <p:attrNameLst>
                                          <p:attrName>fill.on</p:attrName>
                                        </p:attrNameLst>
                                      </p:cBhvr>
                                      <p:to>
                                        <p:strVal val="true"/>
                                      </p:to>
                                    </p:set>
                                  </p:childTnLst>
                                </p:cTn>
                              </p:par>
                            </p:childTnLst>
                          </p:cTn>
                        </p:par>
                        <p:par>
                          <p:cTn id="31" fill="hold">
                            <p:stCondLst>
                              <p:cond delay="2000"/>
                            </p:stCondLst>
                            <p:childTnLst>
                              <p:par>
                                <p:cTn id="32" presetID="1" presetClass="emph" presetSubtype="2" fill="hold" nodeType="afterEffect">
                                  <p:stCondLst>
                                    <p:cond delay="0"/>
                                  </p:stCondLst>
                                  <p:childTnLst>
                                    <p:animClr clrSpc="rgb" dir="cw">
                                      <p:cBhvr>
                                        <p:cTn id="33" dur="1000" fill="hold"/>
                                        <p:tgtEl>
                                          <p:spTgt spid="11"/>
                                        </p:tgtEl>
                                        <p:attrNameLst>
                                          <p:attrName>fillcolor</p:attrName>
                                        </p:attrNameLst>
                                      </p:cBhvr>
                                      <p:to>
                                        <a:srgbClr val="FFD965"/>
                                      </p:to>
                                    </p:animClr>
                                    <p:set>
                                      <p:cBhvr>
                                        <p:cTn id="34" dur="1000" fill="hold"/>
                                        <p:tgtEl>
                                          <p:spTgt spid="11"/>
                                        </p:tgtEl>
                                        <p:attrNameLst>
                                          <p:attrName>fill.type</p:attrName>
                                        </p:attrNameLst>
                                      </p:cBhvr>
                                      <p:to>
                                        <p:strVal val="solid"/>
                                      </p:to>
                                    </p:set>
                                    <p:set>
                                      <p:cBhvr>
                                        <p:cTn id="35" dur="1000" fill="hold"/>
                                        <p:tgtEl>
                                          <p:spTgt spid="11"/>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1000" fill="hold"/>
                                        <p:tgtEl>
                                          <p:spTgt spid="10"/>
                                        </p:tgtEl>
                                        <p:attrNameLst>
                                          <p:attrName>fillcolor</p:attrName>
                                        </p:attrNameLst>
                                      </p:cBhvr>
                                      <p:to>
                                        <a:srgbClr val="FFD965"/>
                                      </p:to>
                                    </p:animClr>
                                    <p:set>
                                      <p:cBhvr>
                                        <p:cTn id="40" dur="1000" fill="hold"/>
                                        <p:tgtEl>
                                          <p:spTgt spid="10"/>
                                        </p:tgtEl>
                                        <p:attrNameLst>
                                          <p:attrName>fill.type</p:attrName>
                                        </p:attrNameLst>
                                      </p:cBhvr>
                                      <p:to>
                                        <p:strVal val="solid"/>
                                      </p:to>
                                    </p:set>
                                    <p:set>
                                      <p:cBhvr>
                                        <p:cTn id="41" dur="1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vs. BFS</a:t>
            </a:r>
          </a:p>
        </p:txBody>
      </p:sp>
      <p:sp>
        <p:nvSpPr>
          <p:cNvPr id="3" name="Content Placeholder 2"/>
          <p:cNvSpPr>
            <a:spLocks noGrp="1"/>
          </p:cNvSpPr>
          <p:nvPr>
            <p:ph idx="1"/>
          </p:nvPr>
        </p:nvSpPr>
        <p:spPr>
          <a:xfrm>
            <a:off x="838200" y="1825625"/>
            <a:ext cx="4383157" cy="4351338"/>
          </a:xfrm>
        </p:spPr>
        <p:txBody>
          <a:bodyPr/>
          <a:lstStyle/>
          <a:p>
            <a:r>
              <a:rPr lang="en-US" dirty="0"/>
              <a:t>In DFS, we explore deep into the graph.</a:t>
            </a:r>
          </a:p>
          <a:p>
            <a:r>
              <a:rPr lang="en-US" dirty="0"/>
              <a:t>We try to find new (undiscovered) nodes, then “backtrack” when we’re out of new ones.</a:t>
            </a:r>
          </a:p>
        </p:txBody>
      </p:sp>
      <p:sp>
        <p:nvSpPr>
          <p:cNvPr id="4" name="Oval 3"/>
          <p:cNvSpPr/>
          <p:nvPr/>
        </p:nvSpPr>
        <p:spPr>
          <a:xfrm>
            <a:off x="8518236" y="135817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5" name="Oval 4"/>
          <p:cNvSpPr/>
          <p:nvPr/>
        </p:nvSpPr>
        <p:spPr>
          <a:xfrm>
            <a:off x="9432636"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6" name="Oval 5"/>
          <p:cNvSpPr/>
          <p:nvPr/>
        </p:nvSpPr>
        <p:spPr>
          <a:xfrm>
            <a:off x="7853218"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7" name="Oval 6"/>
          <p:cNvSpPr/>
          <p:nvPr/>
        </p:nvSpPr>
        <p:spPr>
          <a:xfrm>
            <a:off x="8264236"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8" name="Oval 7"/>
          <p:cNvSpPr/>
          <p:nvPr/>
        </p:nvSpPr>
        <p:spPr>
          <a:xfrm>
            <a:off x="6684818"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9" name="Oval 8"/>
          <p:cNvSpPr/>
          <p:nvPr/>
        </p:nvSpPr>
        <p:spPr>
          <a:xfrm>
            <a:off x="10762672"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0" name="Oval 9"/>
          <p:cNvSpPr/>
          <p:nvPr/>
        </p:nvSpPr>
        <p:spPr>
          <a:xfrm>
            <a:off x="9484590"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cxnSp>
        <p:nvCxnSpPr>
          <p:cNvPr id="11" name="Straight Connector 10"/>
          <p:cNvCxnSpPr>
            <a:stCxn id="4" idx="4"/>
            <a:endCxn id="6" idx="7"/>
          </p:cNvCxnSpPr>
          <p:nvPr/>
        </p:nvCxnSpPr>
        <p:spPr>
          <a:xfrm flipH="1">
            <a:off x="8420846" y="2023197"/>
            <a:ext cx="429899" cy="72142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4" idx="5"/>
            <a:endCxn id="5" idx="0"/>
          </p:cNvCxnSpPr>
          <p:nvPr/>
        </p:nvCxnSpPr>
        <p:spPr>
          <a:xfrm>
            <a:off x="9085864" y="1925807"/>
            <a:ext cx="679281" cy="721423"/>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6" idx="3"/>
            <a:endCxn id="8" idx="7"/>
          </p:cNvCxnSpPr>
          <p:nvPr/>
        </p:nvCxnSpPr>
        <p:spPr>
          <a:xfrm flipH="1">
            <a:off x="7252446" y="3214858"/>
            <a:ext cx="698162" cy="75286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6" idx="4"/>
            <a:endCxn id="7" idx="0"/>
          </p:cNvCxnSpPr>
          <p:nvPr/>
        </p:nvCxnSpPr>
        <p:spPr>
          <a:xfrm>
            <a:off x="8185727" y="3312248"/>
            <a:ext cx="411018" cy="55808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8" idx="6"/>
            <a:endCxn id="7" idx="2"/>
          </p:cNvCxnSpPr>
          <p:nvPr/>
        </p:nvCxnSpPr>
        <p:spPr>
          <a:xfrm>
            <a:off x="7349836" y="4202838"/>
            <a:ext cx="9144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7" idx="6"/>
            <a:endCxn id="10" idx="2"/>
          </p:cNvCxnSpPr>
          <p:nvPr/>
        </p:nvCxnSpPr>
        <p:spPr>
          <a:xfrm>
            <a:off x="8929254" y="4202838"/>
            <a:ext cx="55533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10" idx="6"/>
            <a:endCxn id="9" idx="2"/>
          </p:cNvCxnSpPr>
          <p:nvPr/>
        </p:nvCxnSpPr>
        <p:spPr>
          <a:xfrm>
            <a:off x="10149608" y="4202838"/>
            <a:ext cx="61306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8" name="Straight Connector 17"/>
          <p:cNvCxnSpPr>
            <a:stCxn id="5" idx="4"/>
            <a:endCxn id="10" idx="0"/>
          </p:cNvCxnSpPr>
          <p:nvPr/>
        </p:nvCxnSpPr>
        <p:spPr>
          <a:xfrm>
            <a:off x="9765145" y="3312248"/>
            <a:ext cx="51954" cy="558081"/>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919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4"/>
                                        </p:tgtEl>
                                        <p:attrNameLst>
                                          <p:attrName>fillcolor</p:attrName>
                                        </p:attrNameLst>
                                      </p:cBhvr>
                                      <p:to>
                                        <a:srgbClr val="FFD965"/>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6"/>
                                        </p:tgtEl>
                                        <p:attrNameLst>
                                          <p:attrName>fillcolor</p:attrName>
                                        </p:attrNameLst>
                                      </p:cBhvr>
                                      <p:to>
                                        <a:srgbClr val="FFD965"/>
                                      </p:to>
                                    </p:animClr>
                                    <p:set>
                                      <p:cBhvr>
                                        <p:cTn id="13" dur="1000" fill="hold"/>
                                        <p:tgtEl>
                                          <p:spTgt spid="6"/>
                                        </p:tgtEl>
                                        <p:attrNameLst>
                                          <p:attrName>fill.type</p:attrName>
                                        </p:attrNameLst>
                                      </p:cBhvr>
                                      <p:to>
                                        <p:strVal val="solid"/>
                                      </p:to>
                                    </p:set>
                                    <p:set>
                                      <p:cBhvr>
                                        <p:cTn id="14" dur="1000" fill="hold"/>
                                        <p:tgtEl>
                                          <p:spTgt spid="6"/>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1000" fill="hold"/>
                                        <p:tgtEl>
                                          <p:spTgt spid="8"/>
                                        </p:tgtEl>
                                        <p:attrNameLst>
                                          <p:attrName>fillcolor</p:attrName>
                                        </p:attrNameLst>
                                      </p:cBhvr>
                                      <p:to>
                                        <a:srgbClr val="FFD965"/>
                                      </p:to>
                                    </p:animClr>
                                    <p:set>
                                      <p:cBhvr>
                                        <p:cTn id="19" dur="1000" fill="hold"/>
                                        <p:tgtEl>
                                          <p:spTgt spid="8"/>
                                        </p:tgtEl>
                                        <p:attrNameLst>
                                          <p:attrName>fill.type</p:attrName>
                                        </p:attrNameLst>
                                      </p:cBhvr>
                                      <p:to>
                                        <p:strVal val="solid"/>
                                      </p:to>
                                    </p:set>
                                    <p:set>
                                      <p:cBhvr>
                                        <p:cTn id="20" dur="1000" fill="hold"/>
                                        <p:tgtEl>
                                          <p:spTgt spid="8"/>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
                                        </p:tgtEl>
                                        <p:attrNameLst>
                                          <p:attrName>fillcolor</p:attrName>
                                        </p:attrNameLst>
                                      </p:cBhvr>
                                      <p:to>
                                        <a:srgbClr val="FFD965"/>
                                      </p:to>
                                    </p:animClr>
                                    <p:set>
                                      <p:cBhvr>
                                        <p:cTn id="25" dur="1000" fill="hold"/>
                                        <p:tgtEl>
                                          <p:spTgt spid="7"/>
                                        </p:tgtEl>
                                        <p:attrNameLst>
                                          <p:attrName>fill.type</p:attrName>
                                        </p:attrNameLst>
                                      </p:cBhvr>
                                      <p:to>
                                        <p:strVal val="solid"/>
                                      </p:to>
                                    </p:set>
                                    <p:set>
                                      <p:cBhvr>
                                        <p:cTn id="26" dur="1000" fill="hold"/>
                                        <p:tgtEl>
                                          <p:spTgt spid="7"/>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10"/>
                                        </p:tgtEl>
                                        <p:attrNameLst>
                                          <p:attrName>fillcolor</p:attrName>
                                        </p:attrNameLst>
                                      </p:cBhvr>
                                      <p:to>
                                        <a:srgbClr val="FFD965"/>
                                      </p:to>
                                    </p:animClr>
                                    <p:set>
                                      <p:cBhvr>
                                        <p:cTn id="31" dur="1000" fill="hold"/>
                                        <p:tgtEl>
                                          <p:spTgt spid="10"/>
                                        </p:tgtEl>
                                        <p:attrNameLst>
                                          <p:attrName>fill.type</p:attrName>
                                        </p:attrNameLst>
                                      </p:cBhvr>
                                      <p:to>
                                        <p:strVal val="solid"/>
                                      </p:to>
                                    </p:set>
                                    <p:set>
                                      <p:cBhvr>
                                        <p:cTn id="32" dur="1000" fill="hold"/>
                                        <p:tgtEl>
                                          <p:spTgt spid="10"/>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9"/>
                                        </p:tgtEl>
                                        <p:attrNameLst>
                                          <p:attrName>fillcolor</p:attrName>
                                        </p:attrNameLst>
                                      </p:cBhvr>
                                      <p:to>
                                        <a:srgbClr val="FFD965"/>
                                      </p:to>
                                    </p:animClr>
                                    <p:set>
                                      <p:cBhvr>
                                        <p:cTn id="37" dur="1000" fill="hold"/>
                                        <p:tgtEl>
                                          <p:spTgt spid="9"/>
                                        </p:tgtEl>
                                        <p:attrNameLst>
                                          <p:attrName>fill.type</p:attrName>
                                        </p:attrNameLst>
                                      </p:cBhvr>
                                      <p:to>
                                        <p:strVal val="solid"/>
                                      </p:to>
                                    </p:set>
                                    <p:set>
                                      <p:cBhvr>
                                        <p:cTn id="38" dur="1000" fill="hold"/>
                                        <p:tgtEl>
                                          <p:spTgt spid="9"/>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1000" fill="hold"/>
                                        <p:tgtEl>
                                          <p:spTgt spid="5"/>
                                        </p:tgtEl>
                                        <p:attrNameLst>
                                          <p:attrName>fillcolor</p:attrName>
                                        </p:attrNameLst>
                                      </p:cBhvr>
                                      <p:to>
                                        <a:srgbClr val="FFD965"/>
                                      </p:to>
                                    </p:animClr>
                                    <p:set>
                                      <p:cBhvr>
                                        <p:cTn id="43" dur="1000" fill="hold"/>
                                        <p:tgtEl>
                                          <p:spTgt spid="5"/>
                                        </p:tgtEl>
                                        <p:attrNameLst>
                                          <p:attrName>fill.type</p:attrName>
                                        </p:attrNameLst>
                                      </p:cBhvr>
                                      <p:to>
                                        <p:strVal val="solid"/>
                                      </p:to>
                                    </p:set>
                                    <p:set>
                                      <p:cBhvr>
                                        <p:cTn id="44" dur="1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 pseudocode </a:t>
            </a:r>
          </a:p>
        </p:txBody>
      </p:sp>
      <p:sp>
        <p:nvSpPr>
          <p:cNvPr id="3" name="Content Placeholder 2"/>
          <p:cNvSpPr>
            <a:spLocks noGrp="1"/>
          </p:cNvSpPr>
          <p:nvPr>
            <p:ph idx="1"/>
          </p:nvPr>
        </p:nvSpPr>
        <p:spPr/>
        <p:txBody>
          <a:bodyPr/>
          <a:lstStyle/>
          <a:p>
            <a:r>
              <a:rPr lang="en-US" dirty="0"/>
              <a:t>In 332, you took your BFS code, replaced the queue with a stack and said “that’s the pseudocode.”</a:t>
            </a:r>
          </a:p>
          <a:p>
            <a:endParaRPr lang="en-US" dirty="0"/>
          </a:p>
          <a:p>
            <a:r>
              <a:rPr lang="en-US" dirty="0"/>
              <a:t>That’s a really nice object lesson in stacks.</a:t>
            </a:r>
          </a:p>
          <a:p>
            <a:r>
              <a:rPr lang="en-US" dirty="0"/>
              <a:t>No one actually writes DFS that way (except in data structures courses). </a:t>
            </a:r>
          </a:p>
          <a:p>
            <a:r>
              <a:rPr lang="en-US" dirty="0"/>
              <a:t>You’ll basically always see the recursive version instead. (using the call stack instead of a user-created stack data structure)</a:t>
            </a:r>
          </a:p>
          <a:p>
            <a:endParaRPr lang="en-US" dirty="0"/>
          </a:p>
          <a:p>
            <a:endParaRPr lang="en-US" dirty="0"/>
          </a:p>
        </p:txBody>
      </p:sp>
    </p:spTree>
    <p:extLst>
      <p:ext uri="{BB962C8B-B14F-4D97-AF65-F5344CB8AC3E}">
        <p14:creationId xmlns:p14="http://schemas.microsoft.com/office/powerpoint/2010/main" val="219956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 pseudocode</a:t>
            </a:r>
          </a:p>
        </p:txBody>
      </p:sp>
      <p:sp>
        <p:nvSpPr>
          <p:cNvPr id="3" name="Content Placeholder 2"/>
          <p:cNvSpPr>
            <a:spLocks noGrp="1"/>
          </p:cNvSpPr>
          <p:nvPr>
            <p:ph idx="1"/>
          </p:nvPr>
        </p:nvSpPr>
        <p:spPr>
          <a:xfrm>
            <a:off x="838200" y="1825625"/>
            <a:ext cx="10515600" cy="1795030"/>
          </a:xfrm>
        </p:spPr>
        <p:txBody>
          <a:bodyPr>
            <a:normAutofit lnSpcReduction="10000"/>
          </a:bodyPr>
          <a:lstStyle/>
          <a:p>
            <a:r>
              <a:rPr lang="en-US" dirty="0"/>
              <a:t>Instead of using an explicit stack, we’re going to use recursion </a:t>
            </a:r>
          </a:p>
          <a:p>
            <a:pPr lvl="1"/>
            <a:r>
              <a:rPr lang="en-US" dirty="0"/>
              <a:t>The call stack is going to be our stack.</a:t>
            </a:r>
          </a:p>
          <a:p>
            <a:r>
              <a:rPr lang="en-US" dirty="0"/>
              <a:t>We want to explore as deeply as possible from each of our outgoing edges</a:t>
            </a:r>
          </a:p>
          <a:p>
            <a:pPr marL="0" indent="0">
              <a:buNone/>
            </a:pPr>
            <a:endParaRPr lang="en-US" dirty="0"/>
          </a:p>
        </p:txBody>
      </p:sp>
      <p:sp>
        <p:nvSpPr>
          <p:cNvPr id="4" name="TextBox 3"/>
          <p:cNvSpPr txBox="1"/>
          <p:nvPr/>
        </p:nvSpPr>
        <p:spPr>
          <a:xfrm>
            <a:off x="838200" y="3620655"/>
            <a:ext cx="7112000" cy="2677656"/>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1317097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115B-5527-4DE2-9BC0-5D292603984F}"/>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BDCFF290-E391-49D0-B40A-B7E88506981C}"/>
              </a:ext>
            </a:extLst>
          </p:cNvPr>
          <p:cNvSpPr>
            <a:spLocks noGrp="1"/>
          </p:cNvSpPr>
          <p:nvPr>
            <p:ph idx="1"/>
          </p:nvPr>
        </p:nvSpPr>
        <p:spPr/>
        <p:txBody>
          <a:bodyPr/>
          <a:lstStyle/>
          <a:p>
            <a:r>
              <a:rPr lang="en-US" dirty="0"/>
              <a:t>HW1 due today</a:t>
            </a:r>
          </a:p>
          <a:p>
            <a:r>
              <a:rPr lang="en-US" dirty="0"/>
              <a:t>Expect it to take longer than usual to submit to </a:t>
            </a:r>
            <a:r>
              <a:rPr lang="en-US" dirty="0" err="1"/>
              <a:t>gradescope</a:t>
            </a:r>
            <a:r>
              <a:rPr lang="en-US" dirty="0"/>
              <a:t>.</a:t>
            </a:r>
          </a:p>
          <a:p>
            <a:r>
              <a:rPr lang="en-US" dirty="0"/>
              <a:t>To count late problems, we have separate boxes for each problem, so you need to upload the pdf 3 times.</a:t>
            </a:r>
          </a:p>
          <a:p>
            <a:r>
              <a:rPr lang="en-US" dirty="0"/>
              <a:t>We </a:t>
            </a:r>
            <a:r>
              <a:rPr lang="en-US" b="1" dirty="0"/>
              <a:t>strongly </a:t>
            </a:r>
            <a:r>
              <a:rPr lang="en-US" dirty="0"/>
              <a:t>recommend making 1 pdf with all the problems and then selecting pages (way easier for us to fix a mis-done upload).</a:t>
            </a:r>
          </a:p>
          <a:p>
            <a:pPr lvl="1"/>
            <a:r>
              <a:rPr lang="en-US" dirty="0"/>
              <a:t>Just please select pages.</a:t>
            </a:r>
          </a:p>
          <a:p>
            <a:pPr lvl="1"/>
            <a:endParaRPr lang="en-US" dirty="0"/>
          </a:p>
          <a:p>
            <a:pPr lvl="1"/>
            <a:r>
              <a:rPr lang="en-US" dirty="0"/>
              <a:t>HW2 out late tonight.</a:t>
            </a:r>
          </a:p>
        </p:txBody>
      </p:sp>
    </p:spTree>
    <p:extLst>
      <p:ext uri="{BB962C8B-B14F-4D97-AF65-F5344CB8AC3E}">
        <p14:creationId xmlns:p14="http://schemas.microsoft.com/office/powerpoint/2010/main" val="1193583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D7-6183-4D4A-AF49-3F2873BFED0D}"/>
              </a:ext>
            </a:extLst>
          </p:cNvPr>
          <p:cNvSpPr>
            <a:spLocks noGrp="1"/>
          </p:cNvSpPr>
          <p:nvPr>
            <p:ph type="title"/>
          </p:nvPr>
        </p:nvSpPr>
        <p:spPr/>
        <p:txBody>
          <a:bodyPr/>
          <a:lstStyle/>
          <a:p>
            <a:r>
              <a:rPr lang="en-US" dirty="0"/>
              <a:t>DFS – pseudocode </a:t>
            </a:r>
          </a:p>
        </p:txBody>
      </p:sp>
      <p:sp>
        <p:nvSpPr>
          <p:cNvPr id="3" name="Content Placeholder 2">
            <a:extLst>
              <a:ext uri="{FF2B5EF4-FFF2-40B4-BE49-F238E27FC236}">
                <a16:creationId xmlns:a16="http://schemas.microsoft.com/office/drawing/2014/main" id="{8B93BDF7-8570-4832-B026-2AC36429A645}"/>
              </a:ext>
            </a:extLst>
          </p:cNvPr>
          <p:cNvSpPr>
            <a:spLocks noGrp="1"/>
          </p:cNvSpPr>
          <p:nvPr>
            <p:ph idx="1"/>
          </p:nvPr>
        </p:nvSpPr>
        <p:spPr/>
        <p:txBody>
          <a:bodyPr/>
          <a:lstStyle/>
          <a:p>
            <a:r>
              <a:rPr lang="en-US" dirty="0"/>
              <a:t>Both the explicit stack version and the recursive version “are” DFS.</a:t>
            </a:r>
          </a:p>
          <a:p>
            <a:r>
              <a:rPr lang="en-US" dirty="0"/>
              <a:t>For example, they can both traverse through the graph in the same fundamental way. You can use them for similar applications.</a:t>
            </a:r>
          </a:p>
          <a:p>
            <a:endParaRPr lang="en-US" dirty="0"/>
          </a:p>
          <a:p>
            <a:r>
              <a:rPr lang="en-US" dirty="0"/>
              <a:t>But they’re not identical – they actually use the stack in different ways. If you’re trying to convert from one to the other, you’ll have to think carefully to do it. </a:t>
            </a:r>
          </a:p>
        </p:txBody>
      </p:sp>
    </p:spTree>
    <p:extLst>
      <p:ext uri="{BB962C8B-B14F-4D97-AF65-F5344CB8AC3E}">
        <p14:creationId xmlns:p14="http://schemas.microsoft.com/office/powerpoint/2010/main" val="808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5" name="Rectangle 4"/>
          <p:cNvSpPr/>
          <p:nvPr/>
        </p:nvSpPr>
        <p:spPr>
          <a:xfrm>
            <a:off x="5503950" y="85774"/>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41" name="Rectangle 40"/>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t>
            </a:r>
          </a:p>
        </p:txBody>
      </p:sp>
      <p:sp>
        <p:nvSpPr>
          <p:cNvPr id="42" name="Rectangle 4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a:t>
            </a:r>
          </a:p>
        </p:txBody>
      </p:sp>
      <p:sp>
        <p:nvSpPr>
          <p:cNvPr id="43" name="Rectangle 42"/>
          <p:cNvSpPr/>
          <p:nvPr/>
        </p:nvSpPr>
        <p:spPr>
          <a:xfrm>
            <a:off x="7625080" y="4078536"/>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a:t>
            </a:r>
          </a:p>
        </p:txBody>
      </p:sp>
      <p:sp>
        <p:nvSpPr>
          <p:cNvPr id="44" name="Rectangle 43"/>
          <p:cNvSpPr/>
          <p:nvPr/>
        </p:nvSpPr>
        <p:spPr>
          <a:xfrm>
            <a:off x="7625080" y="3311045"/>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a:t>
            </a:r>
          </a:p>
        </p:txBody>
      </p:sp>
      <p:sp>
        <p:nvSpPr>
          <p:cNvPr id="45" name="Rectangle 44"/>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(B,C)</a:t>
            </a:r>
          </a:p>
        </p:txBody>
      </p:sp>
      <p:sp>
        <p:nvSpPr>
          <p:cNvPr id="46" name="Rectangle 45"/>
          <p:cNvSpPr/>
          <p:nvPr/>
        </p:nvSpPr>
        <p:spPr>
          <a:xfrm>
            <a:off x="7625080" y="407065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(C,D)</a:t>
            </a:r>
          </a:p>
        </p:txBody>
      </p:sp>
      <p:sp>
        <p:nvSpPr>
          <p:cNvPr id="47" name="Rectangle 46"/>
          <p:cNvSpPr/>
          <p:nvPr/>
        </p:nvSpPr>
        <p:spPr>
          <a:xfrm>
            <a:off x="7612839" y="331163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(D,B)</a:t>
            </a:r>
          </a:p>
        </p:txBody>
      </p:sp>
      <p:sp>
        <p:nvSpPr>
          <p:cNvPr id="48" name="Rectangle 47"/>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(A,B)</a:t>
            </a:r>
          </a:p>
        </p:txBody>
      </p:sp>
      <p:sp>
        <p:nvSpPr>
          <p:cNvPr id="49" name="Rectangle 48"/>
          <p:cNvSpPr/>
          <p:nvPr/>
        </p:nvSpPr>
        <p:spPr>
          <a:xfrm>
            <a:off x="7625080" y="5704912"/>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(A,F)</a:t>
            </a:r>
          </a:p>
        </p:txBody>
      </p:sp>
      <p:sp>
        <p:nvSpPr>
          <p:cNvPr id="51" name="Rectangle 50"/>
          <p:cNvSpPr/>
          <p:nvPr/>
        </p:nvSpPr>
        <p:spPr>
          <a:xfrm>
            <a:off x="7619538" y="407457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a:t>
            </a:r>
          </a:p>
        </p:txBody>
      </p:sp>
      <p:sp>
        <p:nvSpPr>
          <p:cNvPr id="52" name="Rectangle 5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(B,E)</a:t>
            </a:r>
          </a:p>
        </p:txBody>
      </p:sp>
      <p:sp>
        <p:nvSpPr>
          <p:cNvPr id="54" name="Rectangle 53"/>
          <p:cNvSpPr/>
          <p:nvPr/>
        </p:nvSpPr>
        <p:spPr>
          <a:xfrm>
            <a:off x="7622420" y="406974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(E,F)</a:t>
            </a:r>
          </a:p>
        </p:txBody>
      </p:sp>
      <p:sp>
        <p:nvSpPr>
          <p:cNvPr id="55" name="Rectangle 54"/>
          <p:cNvSpPr/>
          <p:nvPr/>
        </p:nvSpPr>
        <p:spPr>
          <a:xfrm>
            <a:off x="7623023" y="3317819"/>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Rectangle 57"/>
          <p:cNvSpPr/>
          <p:nvPr/>
        </p:nvSpPr>
        <p:spPr>
          <a:xfrm>
            <a:off x="7600598" y="332459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(F,D)</a:t>
            </a:r>
          </a:p>
        </p:txBody>
      </p:sp>
    </p:spTree>
    <p:extLst>
      <p:ext uri="{BB962C8B-B14F-4D97-AF65-F5344CB8AC3E}">
        <p14:creationId xmlns:p14="http://schemas.microsoft.com/office/powerpoint/2010/main" val="12397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
                                        </p:tgtEl>
                                        <p:attrNameLst>
                                          <p:attrName>fillcolor</p:attrName>
                                        </p:attrNameLst>
                                      </p:cBhvr>
                                      <p:to>
                                        <a:srgbClr val="FFD965"/>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mph" presetSubtype="2" fill="hold" nodeType="withEffect">
                                  <p:stCondLst>
                                    <p:cond delay="0"/>
                                  </p:stCondLst>
                                  <p:childTnLst>
                                    <p:animClr clrSpc="rgb" dir="cw">
                                      <p:cBhvr>
                                        <p:cTn id="24" dur="2000" fill="hold"/>
                                        <p:tgtEl>
                                          <p:spTgt spid="14"/>
                                        </p:tgtEl>
                                        <p:attrNameLst>
                                          <p:attrName>fillcolor</p:attrName>
                                        </p:attrNameLst>
                                      </p:cBhvr>
                                      <p:to>
                                        <a:srgbClr val="FFD965"/>
                                      </p:to>
                                    </p:animClr>
                                    <p:set>
                                      <p:cBhvr>
                                        <p:cTn id="25" dur="2000" fill="hold"/>
                                        <p:tgtEl>
                                          <p:spTgt spid="14"/>
                                        </p:tgtEl>
                                        <p:attrNameLst>
                                          <p:attrName>fill.type</p:attrName>
                                        </p:attrNameLst>
                                      </p:cBhvr>
                                      <p:to>
                                        <p:strVal val="solid"/>
                                      </p:to>
                                    </p:set>
                                    <p:set>
                                      <p:cBhvr>
                                        <p:cTn id="26" dur="2000" fill="hold"/>
                                        <p:tgtEl>
                                          <p:spTgt spid="14"/>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mph" presetSubtype="2" fill="hold" nodeType="withEffect">
                                  <p:stCondLst>
                                    <p:cond delay="0"/>
                                  </p:stCondLst>
                                  <p:childTnLst>
                                    <p:animClr clrSpc="rgb" dir="cw">
                                      <p:cBhvr>
                                        <p:cTn id="36" dur="2000" fill="hold"/>
                                        <p:tgtEl>
                                          <p:spTgt spid="13"/>
                                        </p:tgtEl>
                                        <p:attrNameLst>
                                          <p:attrName>fillcolor</p:attrName>
                                        </p:attrNameLst>
                                      </p:cBhvr>
                                      <p:to>
                                        <a:srgbClr val="FFD965"/>
                                      </p:to>
                                    </p:animClr>
                                    <p:set>
                                      <p:cBhvr>
                                        <p:cTn id="37" dur="2000" fill="hold"/>
                                        <p:tgtEl>
                                          <p:spTgt spid="13"/>
                                        </p:tgtEl>
                                        <p:attrNameLst>
                                          <p:attrName>fill.type</p:attrName>
                                        </p:attrNameLst>
                                      </p:cBhvr>
                                      <p:to>
                                        <p:strVal val="solid"/>
                                      </p:to>
                                    </p:set>
                                    <p:set>
                                      <p:cBhvr>
                                        <p:cTn id="38" dur="2000" fill="hold"/>
                                        <p:tgtEl>
                                          <p:spTgt spid="13"/>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mph" presetSubtype="2" fill="hold" nodeType="withEffect">
                                  <p:stCondLst>
                                    <p:cond delay="0"/>
                                  </p:stCondLst>
                                  <p:childTnLst>
                                    <p:animClr clrSpc="rgb" dir="cw">
                                      <p:cBhvr>
                                        <p:cTn id="48" dur="2000" fill="hold"/>
                                        <p:tgtEl>
                                          <p:spTgt spid="11"/>
                                        </p:tgtEl>
                                        <p:attrNameLst>
                                          <p:attrName>fillcolor</p:attrName>
                                        </p:attrNameLst>
                                      </p:cBhvr>
                                      <p:to>
                                        <a:srgbClr val="FFD965"/>
                                      </p:to>
                                    </p:animClr>
                                    <p:set>
                                      <p:cBhvr>
                                        <p:cTn id="49" dur="2000" fill="hold"/>
                                        <p:tgtEl>
                                          <p:spTgt spid="11"/>
                                        </p:tgtEl>
                                        <p:attrNameLst>
                                          <p:attrName>fill.type</p:attrName>
                                        </p:attrNameLst>
                                      </p:cBhvr>
                                      <p:to>
                                        <p:strVal val="solid"/>
                                      </p:to>
                                    </p:set>
                                    <p:set>
                                      <p:cBhvr>
                                        <p:cTn id="50" dur="2000" fill="hold"/>
                                        <p:tgtEl>
                                          <p:spTgt spid="11"/>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4"/>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4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45"/>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mph" presetSubtype="2" fill="hold" nodeType="withEffect">
                                  <p:stCondLst>
                                    <p:cond delay="0"/>
                                  </p:stCondLst>
                                  <p:childTnLst>
                                    <p:animClr clrSpc="rgb" dir="cw">
                                      <p:cBhvr>
                                        <p:cTn id="76" dur="2000" fill="hold"/>
                                        <p:tgtEl>
                                          <p:spTgt spid="12"/>
                                        </p:tgtEl>
                                        <p:attrNameLst>
                                          <p:attrName>fillcolor</p:attrName>
                                        </p:attrNameLst>
                                      </p:cBhvr>
                                      <p:to>
                                        <a:srgbClr val="FFD965"/>
                                      </p:to>
                                    </p:animClr>
                                    <p:set>
                                      <p:cBhvr>
                                        <p:cTn id="77" dur="2000" fill="hold"/>
                                        <p:tgtEl>
                                          <p:spTgt spid="12"/>
                                        </p:tgtEl>
                                        <p:attrNameLst>
                                          <p:attrName>fill.type</p:attrName>
                                        </p:attrNameLst>
                                      </p:cBhvr>
                                      <p:to>
                                        <p:strVal val="solid"/>
                                      </p:to>
                                    </p:set>
                                    <p:set>
                                      <p:cBhvr>
                                        <p:cTn id="78" dur="2000" fill="hold"/>
                                        <p:tgtEl>
                                          <p:spTgt spid="12"/>
                                        </p:tgtEl>
                                        <p:attrNameLst>
                                          <p:attrName>fill.on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51"/>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mph" presetSubtype="2" fill="hold" nodeType="withEffect">
                                  <p:stCondLst>
                                    <p:cond delay="0"/>
                                  </p:stCondLst>
                                  <p:childTnLst>
                                    <p:animClr clrSpc="rgb" dir="cw">
                                      <p:cBhvr>
                                        <p:cTn id="88" dur="2000" fill="hold"/>
                                        <p:tgtEl>
                                          <p:spTgt spid="10"/>
                                        </p:tgtEl>
                                        <p:attrNameLst>
                                          <p:attrName>fillcolor</p:attrName>
                                        </p:attrNameLst>
                                      </p:cBhvr>
                                      <p:to>
                                        <a:srgbClr val="FFD965"/>
                                      </p:to>
                                    </p:animClr>
                                    <p:set>
                                      <p:cBhvr>
                                        <p:cTn id="89" dur="2000" fill="hold"/>
                                        <p:tgtEl>
                                          <p:spTgt spid="10"/>
                                        </p:tgtEl>
                                        <p:attrNameLst>
                                          <p:attrName>fill.type</p:attrName>
                                        </p:attrNameLst>
                                      </p:cBhvr>
                                      <p:to>
                                        <p:strVal val="solid"/>
                                      </p:to>
                                    </p:set>
                                    <p:set>
                                      <p:cBhvr>
                                        <p:cTn id="90" dur="2000" fill="hold"/>
                                        <p:tgtEl>
                                          <p:spTgt spid="10"/>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55"/>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5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54"/>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5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4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4" grpId="0" animBg="1"/>
      <p:bldP spid="54" grpId="1" animBg="1"/>
      <p:bldP spid="55" grpId="0" animBg="1"/>
      <p:bldP spid="55" grpId="1" animBg="1"/>
      <p:bldP spid="58" grpId="0" animBg="1"/>
      <p:bldP spid="5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4" name="Oval 3"/>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5" name="Oval 4"/>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6" name="Oval 5"/>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7" name="Oval 6"/>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8" name="Oval 7"/>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9" name="Oval 8"/>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0" name="Straight Arrow Connector 9"/>
          <p:cNvCxnSpPr>
            <a:stCxn id="4" idx="3"/>
            <a:endCxn id="9"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1" name="Straight Connector 10"/>
          <p:cNvCxnSpPr>
            <a:stCxn id="9" idx="5"/>
            <a:endCxn id="8"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2" name="Straight Connector 11"/>
          <p:cNvCxnSpPr>
            <a:stCxn id="8" idx="6"/>
            <a:endCxn id="6"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3" name="Straight Connector 12"/>
          <p:cNvCxnSpPr>
            <a:stCxn id="6" idx="1"/>
            <a:endCxn id="9"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4" name="Straight Connector 13"/>
          <p:cNvCxnSpPr>
            <a:stCxn id="9" idx="7"/>
            <a:endCxn id="7"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Connector 14"/>
          <p:cNvCxnSpPr>
            <a:stCxn id="7" idx="0"/>
            <a:endCxn id="5"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4" idx="7"/>
            <a:endCxn id="5"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17" name="Oval 16"/>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18" name="Rectangle 17"/>
          <p:cNvSpPr/>
          <p:nvPr/>
        </p:nvSpPr>
        <p:spPr>
          <a:xfrm>
            <a:off x="5503950" y="85774"/>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19" name="TextBox 18"/>
          <p:cNvSpPr txBox="1"/>
          <p:nvPr/>
        </p:nvSpPr>
        <p:spPr>
          <a:xfrm>
            <a:off x="6132946" y="2556694"/>
            <a:ext cx="5754254" cy="1569660"/>
          </a:xfrm>
          <a:prstGeom prst="rect">
            <a:avLst/>
          </a:prstGeom>
          <a:noFill/>
        </p:spPr>
        <p:txBody>
          <a:bodyPr wrap="square" rtlCol="0">
            <a:spAutoFit/>
          </a:bodyPr>
          <a:lstStyle/>
          <a:p>
            <a:r>
              <a:rPr lang="en-US" sz="3200" dirty="0"/>
              <a:t>HEY!</a:t>
            </a:r>
            <a:br>
              <a:rPr lang="en-US" sz="3200" dirty="0"/>
            </a:br>
            <a:r>
              <a:rPr lang="en-US" sz="3200" dirty="0"/>
              <a:t>We missed something!</a:t>
            </a:r>
          </a:p>
          <a:p>
            <a:endParaRPr lang="en-US" sz="3200" dirty="0"/>
          </a:p>
        </p:txBody>
      </p:sp>
      <p:sp>
        <p:nvSpPr>
          <p:cNvPr id="20" name="Arc 19"/>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20"/>
              <p:cNvSpPr/>
              <p:nvPr/>
            </p:nvSpPr>
            <p:spPr>
              <a:xfrm>
                <a:off x="5969000" y="3708400"/>
                <a:ext cx="5918200" cy="2148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xmlns="">
          <p:sp>
            <p:nvSpPr>
              <p:cNvPr id="21" name="Rectangle 20"/>
              <p:cNvSpPr>
                <a:spLocks noRot="1" noChangeAspect="1" noMove="1" noResize="1" noEditPoints="1" noAdjustHandles="1" noChangeArrowheads="1" noChangeShapeType="1" noTextEdit="1"/>
              </p:cNvSpPr>
              <p:nvPr/>
            </p:nvSpPr>
            <p:spPr>
              <a:xfrm>
                <a:off x="5969000" y="3708400"/>
                <a:ext cx="5918200" cy="2148140"/>
              </a:xfrm>
              <a:prstGeom prst="rect">
                <a:avLst/>
              </a:prstGeom>
              <a:blipFill>
                <a:blip r:embed="rId2"/>
                <a:stretch>
                  <a:fillRect b="-13202"/>
                </a:stretch>
              </a:blipFill>
              <a:ln>
                <a:solidFill>
                  <a:schemeClr val="tx1"/>
                </a:solidFill>
              </a:ln>
            </p:spPr>
            <p:txBody>
              <a:bodyPr/>
              <a:lstStyle/>
              <a:p>
                <a:r>
                  <a:rPr lang="en-US">
                    <a:noFill/>
                  </a:rPr>
                  <a:t> </a:t>
                </a:r>
              </a:p>
            </p:txBody>
          </p:sp>
        </mc:Fallback>
      </mc:AlternateContent>
      <p:sp>
        <p:nvSpPr>
          <p:cNvPr id="22" name="Rectangle 21"/>
          <p:cNvSpPr/>
          <p:nvPr/>
        </p:nvSpPr>
        <p:spPr>
          <a:xfrm>
            <a:off x="5969000" y="3708401"/>
            <a:ext cx="5918200" cy="55670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262805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100" fill="hold"/>
                                        <p:tgtEl>
                                          <p:spTgt spid="4"/>
                                        </p:tgtEl>
                                        <p:attrNameLst>
                                          <p:attrName>fillcolor</p:attrName>
                                        </p:attrNameLst>
                                      </p:cBhvr>
                                      <p:to>
                                        <a:srgbClr val="FFD965"/>
                                      </p:to>
                                    </p:animClr>
                                    <p:set>
                                      <p:cBhvr>
                                        <p:cTn id="7" dur="100" fill="hold"/>
                                        <p:tgtEl>
                                          <p:spTgt spid="4"/>
                                        </p:tgtEl>
                                        <p:attrNameLst>
                                          <p:attrName>fill.type</p:attrName>
                                        </p:attrNameLst>
                                      </p:cBhvr>
                                      <p:to>
                                        <p:strVal val="solid"/>
                                      </p:to>
                                    </p:set>
                                    <p:set>
                                      <p:cBhvr>
                                        <p:cTn id="8" dur="1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 fill="hold"/>
                                        <p:tgtEl>
                                          <p:spTgt spid="9"/>
                                        </p:tgtEl>
                                        <p:attrNameLst>
                                          <p:attrName>fillcolor</p:attrName>
                                        </p:attrNameLst>
                                      </p:cBhvr>
                                      <p:to>
                                        <a:srgbClr val="FFD965"/>
                                      </p:to>
                                    </p:animClr>
                                    <p:set>
                                      <p:cBhvr>
                                        <p:cTn id="11" dur="100" fill="hold"/>
                                        <p:tgtEl>
                                          <p:spTgt spid="9"/>
                                        </p:tgtEl>
                                        <p:attrNameLst>
                                          <p:attrName>fill.type</p:attrName>
                                        </p:attrNameLst>
                                      </p:cBhvr>
                                      <p:to>
                                        <p:strVal val="solid"/>
                                      </p:to>
                                    </p:set>
                                    <p:set>
                                      <p:cBhvr>
                                        <p:cTn id="12" dur="100" fill="hold"/>
                                        <p:tgtEl>
                                          <p:spTgt spid="9"/>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00" fill="hold"/>
                                        <p:tgtEl>
                                          <p:spTgt spid="8"/>
                                        </p:tgtEl>
                                        <p:attrNameLst>
                                          <p:attrName>fillcolor</p:attrName>
                                        </p:attrNameLst>
                                      </p:cBhvr>
                                      <p:to>
                                        <a:srgbClr val="FFD965"/>
                                      </p:to>
                                    </p:animClr>
                                    <p:set>
                                      <p:cBhvr>
                                        <p:cTn id="15" dur="100" fill="hold"/>
                                        <p:tgtEl>
                                          <p:spTgt spid="8"/>
                                        </p:tgtEl>
                                        <p:attrNameLst>
                                          <p:attrName>fill.type</p:attrName>
                                        </p:attrNameLst>
                                      </p:cBhvr>
                                      <p:to>
                                        <p:strVal val="solid"/>
                                      </p:to>
                                    </p:set>
                                    <p:set>
                                      <p:cBhvr>
                                        <p:cTn id="16" dur="100" fill="hold"/>
                                        <p:tgtEl>
                                          <p:spTgt spid="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100" fill="hold"/>
                                        <p:tgtEl>
                                          <p:spTgt spid="6"/>
                                        </p:tgtEl>
                                        <p:attrNameLst>
                                          <p:attrName>fillcolor</p:attrName>
                                        </p:attrNameLst>
                                      </p:cBhvr>
                                      <p:to>
                                        <a:srgbClr val="FFD965"/>
                                      </p:to>
                                    </p:animClr>
                                    <p:set>
                                      <p:cBhvr>
                                        <p:cTn id="19" dur="100" fill="hold"/>
                                        <p:tgtEl>
                                          <p:spTgt spid="6"/>
                                        </p:tgtEl>
                                        <p:attrNameLst>
                                          <p:attrName>fill.type</p:attrName>
                                        </p:attrNameLst>
                                      </p:cBhvr>
                                      <p:to>
                                        <p:strVal val="solid"/>
                                      </p:to>
                                    </p:set>
                                    <p:set>
                                      <p:cBhvr>
                                        <p:cTn id="20" dur="100" fill="hold"/>
                                        <p:tgtEl>
                                          <p:spTgt spid="6"/>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100" fill="hold"/>
                                        <p:tgtEl>
                                          <p:spTgt spid="7"/>
                                        </p:tgtEl>
                                        <p:attrNameLst>
                                          <p:attrName>fillcolor</p:attrName>
                                        </p:attrNameLst>
                                      </p:cBhvr>
                                      <p:to>
                                        <a:srgbClr val="FFD965"/>
                                      </p:to>
                                    </p:animClr>
                                    <p:set>
                                      <p:cBhvr>
                                        <p:cTn id="23" dur="100" fill="hold"/>
                                        <p:tgtEl>
                                          <p:spTgt spid="7"/>
                                        </p:tgtEl>
                                        <p:attrNameLst>
                                          <p:attrName>fill.type</p:attrName>
                                        </p:attrNameLst>
                                      </p:cBhvr>
                                      <p:to>
                                        <p:strVal val="solid"/>
                                      </p:to>
                                    </p:set>
                                    <p:set>
                                      <p:cBhvr>
                                        <p:cTn id="24" dur="100" fill="hold"/>
                                        <p:tgtEl>
                                          <p:spTgt spid="7"/>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100" fill="hold"/>
                                        <p:tgtEl>
                                          <p:spTgt spid="5"/>
                                        </p:tgtEl>
                                        <p:attrNameLst>
                                          <p:attrName>fillcolor</p:attrName>
                                        </p:attrNameLst>
                                      </p:cBhvr>
                                      <p:to>
                                        <a:srgbClr val="FFD965"/>
                                      </p:to>
                                    </p:animClr>
                                    <p:set>
                                      <p:cBhvr>
                                        <p:cTn id="27" dur="100" fill="hold"/>
                                        <p:tgtEl>
                                          <p:spTgt spid="5"/>
                                        </p:tgtEl>
                                        <p:attrNameLst>
                                          <p:attrName>fill.type</p:attrName>
                                        </p:attrNameLst>
                                      </p:cBhvr>
                                      <p:to>
                                        <p:strVal val="solid"/>
                                      </p:to>
                                    </p:set>
                                    <p:set>
                                      <p:cBhvr>
                                        <p:cTn id="28" dur="1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Reaching Everything</a:t>
            </a:r>
          </a:p>
        </p:txBody>
      </p:sp>
      <p:sp>
        <p:nvSpPr>
          <p:cNvPr id="3" name="Content Placeholder 2"/>
          <p:cNvSpPr>
            <a:spLocks noGrp="1"/>
          </p:cNvSpPr>
          <p:nvPr>
            <p:ph idx="1"/>
          </p:nvPr>
        </p:nvSpPr>
        <p:spPr>
          <a:xfrm>
            <a:off x="838200" y="1825625"/>
            <a:ext cx="10515600" cy="2327275"/>
          </a:xfrm>
        </p:spPr>
        <p:txBody>
          <a:bodyPr>
            <a:normAutofit lnSpcReduction="10000"/>
          </a:bodyPr>
          <a:lstStyle/>
          <a:p>
            <a:r>
              <a:rPr lang="en-US" dirty="0"/>
              <a:t>One possible use of DFS is visiting every vertex</a:t>
            </a:r>
          </a:p>
          <a:p>
            <a:r>
              <a:rPr lang="en-US" dirty="0"/>
              <a:t>How can we make sure that happens?</a:t>
            </a:r>
          </a:p>
          <a:p>
            <a:pPr lvl="1"/>
            <a:r>
              <a:rPr lang="en-US" dirty="0"/>
              <a:t>What did you do for BFS when you had this problem?</a:t>
            </a:r>
          </a:p>
          <a:p>
            <a:pPr lvl="1"/>
            <a:endParaRPr lang="en-US" dirty="0"/>
          </a:p>
          <a:p>
            <a:r>
              <a:rPr lang="en-US" dirty="0"/>
              <a:t>Add a while loop, and call DFS from each vertex. </a:t>
            </a:r>
          </a:p>
        </p:txBody>
      </p:sp>
      <p:sp>
        <p:nvSpPr>
          <p:cNvPr id="4" name="Rectangle 3"/>
          <p:cNvSpPr/>
          <p:nvPr/>
        </p:nvSpPr>
        <p:spPr>
          <a:xfrm>
            <a:off x="5670205" y="4152899"/>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5" name="Rectangle 4"/>
          <p:cNvSpPr/>
          <p:nvPr/>
        </p:nvSpPr>
        <p:spPr>
          <a:xfrm>
            <a:off x="228600" y="4152898"/>
            <a:ext cx="5441605" cy="2123658"/>
          </a:xfrm>
          <a:prstGeom prst="rect">
            <a:avLst/>
          </a:prstGeom>
        </p:spPr>
        <p:txBody>
          <a:bodyPr wrap="square">
            <a:spAutoFit/>
          </a:bodyPr>
          <a:lstStyle/>
          <a:p>
            <a:r>
              <a:rPr lang="en-US" sz="2200" dirty="0" err="1">
                <a:latin typeface="Courier New" panose="02070309020205020404" pitchFamily="49" charset="0"/>
                <a:cs typeface="Courier New" panose="02070309020205020404" pitchFamily="49" charset="0"/>
              </a:rPr>
              <a:t>DFSWrapper</a:t>
            </a:r>
            <a:r>
              <a:rPr lang="en-US" sz="2200" dirty="0">
                <a:latin typeface="Courier New" panose="02070309020205020404" pitchFamily="49" charset="0"/>
                <a:cs typeface="Courier New" panose="02070309020205020404" pitchFamily="49" charset="0"/>
              </a:rPr>
              <a:t>(G)</a:t>
            </a:r>
          </a:p>
          <a:p>
            <a:r>
              <a:rPr lang="en-US" sz="2200" dirty="0">
                <a:latin typeface="Courier New" panose="02070309020205020404" pitchFamily="49" charset="0"/>
                <a:cs typeface="Courier New" panose="02070309020205020404" pitchFamily="49" charset="0"/>
              </a:rPr>
              <a:t>	For each vertex u of G</a:t>
            </a:r>
          </a:p>
          <a:p>
            <a:r>
              <a:rPr lang="en-US" sz="2200" dirty="0">
                <a:latin typeface="Courier New" panose="02070309020205020404" pitchFamily="49" charset="0"/>
                <a:cs typeface="Courier New" panose="02070309020205020404" pitchFamily="49" charset="0"/>
              </a:rPr>
              <a:t>		If u is not “seen”</a:t>
            </a:r>
          </a:p>
          <a:p>
            <a:r>
              <a:rPr lang="en-US" sz="2200" dirty="0">
                <a:latin typeface="Courier New" panose="02070309020205020404" pitchFamily="49" charset="0"/>
                <a:cs typeface="Courier New" panose="02070309020205020404" pitchFamily="49" charset="0"/>
              </a:rPr>
              <a:t>			DFS(u)</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3681824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5"/>
            <a:ext cx="10515600" cy="879475"/>
          </a:xfrm>
        </p:spPr>
        <p:txBody>
          <a:bodyPr/>
          <a:lstStyle/>
          <a:p>
            <a:r>
              <a:rPr lang="en-US" dirty="0"/>
              <a:t>Bells and Whistles</a:t>
            </a:r>
          </a:p>
        </p:txBody>
      </p:sp>
      <p:sp>
        <p:nvSpPr>
          <p:cNvPr id="3" name="Content Placeholder 2"/>
          <p:cNvSpPr>
            <a:spLocks noGrp="1"/>
          </p:cNvSpPr>
          <p:nvPr>
            <p:ph idx="1"/>
          </p:nvPr>
        </p:nvSpPr>
        <p:spPr>
          <a:xfrm>
            <a:off x="838200" y="1168401"/>
            <a:ext cx="10515600" cy="2247900"/>
          </a:xfrm>
        </p:spPr>
        <p:txBody>
          <a:bodyPr/>
          <a:lstStyle/>
          <a:p>
            <a:r>
              <a:rPr lang="en-US" dirty="0"/>
              <a:t>Depending on your application, you may add a few extra lines to the DFS code to compute the thing you want. </a:t>
            </a:r>
          </a:p>
          <a:p>
            <a:pPr lvl="1"/>
            <a:r>
              <a:rPr lang="en-US" dirty="0"/>
              <a:t>Usually just an extra variable or two per vertex.</a:t>
            </a:r>
          </a:p>
          <a:p>
            <a:r>
              <a:rPr lang="en-US" dirty="0"/>
              <a:t>For today’s application, we need to know what order vertices come onto and off of the stack.</a:t>
            </a:r>
          </a:p>
          <a:p>
            <a:endParaRPr lang="en-US" dirty="0"/>
          </a:p>
        </p:txBody>
      </p:sp>
      <p:sp>
        <p:nvSpPr>
          <p:cNvPr id="4" name="Rectangle 3"/>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5" name="Rectangle 4"/>
          <p:cNvSpPr/>
          <p:nvPr/>
        </p:nvSpPr>
        <p:spPr>
          <a:xfrm>
            <a:off x="6470650" y="3416301"/>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1</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1964111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Classification</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C85D619-C9ED-43AD-AA20-9CDA36D5551B}"/>
                  </a:ext>
                </a:extLst>
              </p:cNvPr>
              <p:cNvSpPr txBox="1"/>
              <p:nvPr/>
            </p:nvSpPr>
            <p:spPr>
              <a:xfrm>
                <a:off x="469900" y="1498600"/>
                <a:ext cx="11187259" cy="4647426"/>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When we use DFS to search through a graph, we’ll have different “kinds” of edges.</a:t>
                </a:r>
              </a:p>
              <a:p>
                <a:r>
                  <a:rPr lang="en-US" sz="2800" dirty="0">
                    <a:latin typeface="Segoe UI Semilight" panose="020B0402040204020203" pitchFamily="34" charset="0"/>
                    <a:cs typeface="Segoe UI Semilight" panose="020B0402040204020203" pitchFamily="34" charset="0"/>
                  </a:rPr>
                  <a:t>Like when we did BFS, we had:</a:t>
                </a:r>
              </a:p>
              <a:p>
                <a:pPr marL="457200" indent="-457200">
                  <a:buFont typeface="Arial" panose="020B0604020202020204" pitchFamily="34" charset="0"/>
                  <a:buChar char="•"/>
                </a:pPr>
                <a:r>
                  <a:rPr lang="en-US" sz="2800" dirty="0">
                    <a:latin typeface="Segoe UI Semilight" panose="020B0402040204020203" pitchFamily="34" charset="0"/>
                    <a:cs typeface="Segoe UI Semilight" panose="020B0402040204020203" pitchFamily="34" charset="0"/>
                  </a:rPr>
                  <a:t>Edges that went from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oMath>
                </a14:m>
                <a:r>
                  <a:rPr lang="en-US" sz="2800" dirty="0">
                    <a:latin typeface="Segoe UI Semilight" panose="020B0402040204020203" pitchFamily="34" charset="0"/>
                    <a:cs typeface="Segoe UI Semilight" panose="020B0402040204020203" pitchFamily="34" charset="0"/>
                  </a:rPr>
                  <a:t> to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+1</m:t>
                    </m:r>
                  </m:oMath>
                </a14:m>
                <a:endParaRPr lang="en-US" sz="2800" dirty="0">
                  <a:latin typeface="Segoe UI Semilight" panose="020B0402040204020203" pitchFamily="34" charset="0"/>
                  <a:cs typeface="Segoe UI Semilight" panose="020B0402040204020203" pitchFamily="34" charset="0"/>
                </a:endParaRPr>
              </a:p>
              <a:p>
                <a:pPr marL="457200" indent="-457200">
                  <a:buFont typeface="Arial" panose="020B0604020202020204" pitchFamily="34" charset="0"/>
                  <a:buChar char="•"/>
                </a:pPr>
                <a:r>
                  <a:rPr lang="en-US" sz="2800" dirty="0">
                    <a:latin typeface="Segoe UI Semilight" panose="020B0402040204020203" pitchFamily="34" charset="0"/>
                    <a:cs typeface="Segoe UI Semilight" panose="020B0402040204020203" pitchFamily="34" charset="0"/>
                  </a:rPr>
                  <a:t>Intra-level edges.</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DFS is a bit more complicated.</a:t>
                </a:r>
              </a:p>
              <a:p>
                <a:r>
                  <a:rPr lang="en-US" sz="2400" dirty="0">
                    <a:latin typeface="Segoe UI Semilight" panose="020B0402040204020203" pitchFamily="34" charset="0"/>
                    <a:cs typeface="Segoe UI Semilight" panose="020B0402040204020203" pitchFamily="34" charset="0"/>
                  </a:rPr>
                  <a:t>You’re not responsible for the details. </a:t>
                </a: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we want you to know:</a:t>
                </a:r>
              </a:p>
              <a:p>
                <a:r>
                  <a:rPr lang="en-US" sz="2400" dirty="0">
                    <a:latin typeface="Segoe UI Semilight" panose="020B0402040204020203" pitchFamily="34" charset="0"/>
                    <a:cs typeface="Segoe UI Semilight" panose="020B0402040204020203" pitchFamily="34" charset="0"/>
                  </a:rPr>
                  <a:t>“pre” and “post” (aka “stop”/“end”) times when you come onto and off of the stack</a:t>
                </a:r>
              </a:p>
              <a:p>
                <a:r>
                  <a:rPr lang="en-US" sz="2400" dirty="0">
                    <a:latin typeface="Segoe UI Semilight" panose="020B0402040204020203" pitchFamily="34" charset="0"/>
                    <a:cs typeface="Segoe UI Semilight" panose="020B0402040204020203" pitchFamily="34" charset="0"/>
                  </a:rPr>
                  <a:t>Will tell you what “type” of edge you are</a:t>
                </a:r>
              </a:p>
            </p:txBody>
          </p:sp>
        </mc:Choice>
        <mc:Fallback>
          <p:sp>
            <p:nvSpPr>
              <p:cNvPr id="3" name="TextBox 2">
                <a:extLst>
                  <a:ext uri="{FF2B5EF4-FFF2-40B4-BE49-F238E27FC236}">
                    <a16:creationId xmlns:a16="http://schemas.microsoft.com/office/drawing/2014/main" id="{3C85D619-C9ED-43AD-AA20-9CDA36D5551B}"/>
                  </a:ext>
                </a:extLst>
              </p:cNvPr>
              <p:cNvSpPr txBox="1">
                <a:spLocks noRot="1" noChangeAspect="1" noMove="1" noResize="1" noEditPoints="1" noAdjustHandles="1" noChangeArrowheads="1" noChangeShapeType="1" noTextEdit="1"/>
              </p:cNvSpPr>
              <p:nvPr/>
            </p:nvSpPr>
            <p:spPr>
              <a:xfrm>
                <a:off x="469900" y="1498600"/>
                <a:ext cx="11187259" cy="4647426"/>
              </a:xfrm>
              <a:prstGeom prst="rect">
                <a:avLst/>
              </a:prstGeom>
              <a:blipFill>
                <a:blip r:embed="rId2"/>
                <a:stretch>
                  <a:fillRect l="-1090" t="-1444" r="-1907" b="-2231"/>
                </a:stretch>
              </a:blipFill>
            </p:spPr>
            <p:txBody>
              <a:bodyPr/>
              <a:lstStyle/>
              <a:p>
                <a:r>
                  <a:rPr lang="en-US">
                    <a:noFill/>
                  </a:rPr>
                  <a:t> </a:t>
                </a:r>
              </a:p>
            </p:txBody>
          </p:sp>
        </mc:Fallback>
      </mc:AlternateContent>
    </p:spTree>
    <p:extLst>
      <p:ext uri="{BB962C8B-B14F-4D97-AF65-F5344CB8AC3E}">
        <p14:creationId xmlns:p14="http://schemas.microsoft.com/office/powerpoint/2010/main" val="1528705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F8F0BC-93F5-4176-A570-A1CF8453911E}"/>
              </a:ext>
            </a:extLst>
          </p:cNvPr>
          <p:cNvSpPr>
            <a:spLocks noGrp="1"/>
          </p:cNvSpPr>
          <p:nvPr>
            <p:ph type="title"/>
          </p:nvPr>
        </p:nvSpPr>
        <p:spPr/>
        <p:txBody>
          <a:bodyPr/>
          <a:lstStyle/>
          <a:p>
            <a:r>
              <a:rPr lang="en-US" dirty="0"/>
              <a:t>Not responsible for details: DFS</a:t>
            </a:r>
          </a:p>
        </p:txBody>
      </p:sp>
      <p:sp>
        <p:nvSpPr>
          <p:cNvPr id="5" name="Text Placeholder 4">
            <a:extLst>
              <a:ext uri="{FF2B5EF4-FFF2-40B4-BE49-F238E27FC236}">
                <a16:creationId xmlns:a16="http://schemas.microsoft.com/office/drawing/2014/main" id="{511BDBCE-913D-4CA1-8881-DE15ECC7C7D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3705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Tree>
    <p:extLst>
      <p:ext uri="{BB962C8B-B14F-4D97-AF65-F5344CB8AC3E}">
        <p14:creationId xmlns:p14="http://schemas.microsoft.com/office/powerpoint/2010/main" val="356618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D965"/>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FFD965"/>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6"/>
                                        </p:tgtEl>
                                        <p:attrNameLst>
                                          <p:attrName>stroke.color</p:attrName>
                                        </p:attrNameLst>
                                      </p:cBhvr>
                                      <p:to>
                                        <a:schemeClr val="accent2"/>
                                      </p:to>
                                    </p:animClr>
                                    <p:set>
                                      <p:cBhvr>
                                        <p:cTn id="17" dur="2000" fill="hold"/>
                                        <p:tgtEl>
                                          <p:spTgt spid="16"/>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22"/>
                                        </p:tgtEl>
                                        <p:attrNameLst>
                                          <p:attrName>stroke.color</p:attrName>
                                        </p:attrNameLst>
                                      </p:cBhvr>
                                      <p:to>
                                        <a:schemeClr val="accent2"/>
                                      </p:to>
                                    </p:animClr>
                                    <p:set>
                                      <p:cBhvr>
                                        <p:cTn id="22" dur="2000" fill="hold"/>
                                        <p:tgtEl>
                                          <p:spTgt spid="22"/>
                                        </p:tgtEl>
                                        <p:attrNameLst>
                                          <p:attrName>stroke.on</p:attrName>
                                        </p:attrNameLst>
                                      </p:cBhvr>
                                      <p:to>
                                        <p:strVal val="true"/>
                                      </p:to>
                                    </p:set>
                                  </p:childTnLst>
                                </p:cTn>
                              </p:par>
                              <p:par>
                                <p:cTn id="23" presetID="1" presetClass="emph" presetSubtype="2" fill="hold" nodeType="withEffect">
                                  <p:stCondLst>
                                    <p:cond delay="0"/>
                                  </p:stCondLst>
                                  <p:childTnLst>
                                    <p:animClr clrSpc="rgb" dir="cw">
                                      <p:cBhvr>
                                        <p:cTn id="24" dur="2000" fill="hold"/>
                                        <p:tgtEl>
                                          <p:spTgt spid="13"/>
                                        </p:tgtEl>
                                        <p:attrNameLst>
                                          <p:attrName>fillcolor</p:attrName>
                                        </p:attrNameLst>
                                      </p:cBhvr>
                                      <p:to>
                                        <a:srgbClr val="FFD965"/>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2000" fill="hold"/>
                                        <p:tgtEl>
                                          <p:spTgt spid="26"/>
                                        </p:tgtEl>
                                        <p:attrNameLst>
                                          <p:attrName>stroke.color</p:attrName>
                                        </p:attrNameLst>
                                      </p:cBhvr>
                                      <p:to>
                                        <a:schemeClr val="accent2"/>
                                      </p:to>
                                    </p:animClr>
                                    <p:set>
                                      <p:cBhvr>
                                        <p:cTn id="31" dur="2000" fill="hold"/>
                                        <p:tgtEl>
                                          <p:spTgt spid="26"/>
                                        </p:tgtEl>
                                        <p:attrNameLst>
                                          <p:attrName>stroke.on</p:attrName>
                                        </p:attrNameLst>
                                      </p:cBhvr>
                                      <p:to>
                                        <p:strVal val="true"/>
                                      </p:to>
                                    </p:set>
                                  </p:childTnLst>
                                </p:cTn>
                              </p:par>
                              <p:par>
                                <p:cTn id="32" presetID="1" presetClass="emph" presetSubtype="2" fill="hold" nodeType="withEffect">
                                  <p:stCondLst>
                                    <p:cond delay="0"/>
                                  </p:stCondLst>
                                  <p:childTnLst>
                                    <p:animClr clrSpc="rgb" dir="cw">
                                      <p:cBhvr>
                                        <p:cTn id="33" dur="2000" fill="hold"/>
                                        <p:tgtEl>
                                          <p:spTgt spid="11"/>
                                        </p:tgtEl>
                                        <p:attrNameLst>
                                          <p:attrName>fillcolor</p:attrName>
                                        </p:attrNameLst>
                                      </p:cBhvr>
                                      <p:to>
                                        <a:srgbClr val="FFD965"/>
                                      </p:to>
                                    </p:animClr>
                                    <p:set>
                                      <p:cBhvr>
                                        <p:cTn id="34" dur="2000" fill="hold"/>
                                        <p:tgtEl>
                                          <p:spTgt spid="11"/>
                                        </p:tgtEl>
                                        <p:attrNameLst>
                                          <p:attrName>fill.type</p:attrName>
                                        </p:attrNameLst>
                                      </p:cBhvr>
                                      <p:to>
                                        <p:strVal val="solid"/>
                                      </p:to>
                                    </p:set>
                                    <p:set>
                                      <p:cBhvr>
                                        <p:cTn id="35" dur="2000" fill="hold"/>
                                        <p:tgtEl>
                                          <p:spTgt spid="11"/>
                                        </p:tgtEl>
                                        <p:attrNameLst>
                                          <p:attrName>fill.on</p:attrName>
                                        </p:attrNameLst>
                                      </p:cBhvr>
                                      <p:to>
                                        <p:strVal val="true"/>
                                      </p:to>
                                    </p:set>
                                  </p:childTnLst>
                                </p:cTn>
                              </p:par>
                              <p:par>
                                <p:cTn id="36" presetID="7" presetClass="emph" presetSubtype="2" fill="hold" nodeType="withEffect">
                                  <p:stCondLst>
                                    <p:cond delay="0"/>
                                  </p:stCondLst>
                                  <p:childTnLst>
                                    <p:animClr clrSpc="rgb" dir="cw">
                                      <p:cBhvr>
                                        <p:cTn id="37" dur="2000" fill="hold"/>
                                        <p:tgtEl>
                                          <p:spTgt spid="30"/>
                                        </p:tgtEl>
                                        <p:attrNameLst>
                                          <p:attrName>stroke.color</p:attrName>
                                        </p:attrNameLst>
                                      </p:cBhvr>
                                      <p:to>
                                        <a:srgbClr val="0070C0"/>
                                      </p:to>
                                    </p:animClr>
                                    <p:set>
                                      <p:cBhvr>
                                        <p:cTn id="38" dur="2000" fill="hold"/>
                                        <p:tgtEl>
                                          <p:spTgt spid="30"/>
                                        </p:tgtEl>
                                        <p:attrNameLst>
                                          <p:attrName>stroke.on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12"/>
                                        </p:tgtEl>
                                        <p:attrNameLst>
                                          <p:attrName>fillcolor</p:attrName>
                                        </p:attrNameLst>
                                      </p:cBhvr>
                                      <p:to>
                                        <a:srgbClr val="FFD965"/>
                                      </p:to>
                                    </p:animClr>
                                    <p:set>
                                      <p:cBhvr>
                                        <p:cTn id="41" dur="2000" fill="hold"/>
                                        <p:tgtEl>
                                          <p:spTgt spid="12"/>
                                        </p:tgtEl>
                                        <p:attrNameLst>
                                          <p:attrName>fill.type</p:attrName>
                                        </p:attrNameLst>
                                      </p:cBhvr>
                                      <p:to>
                                        <p:strVal val="solid"/>
                                      </p:to>
                                    </p:set>
                                    <p:set>
                                      <p:cBhvr>
                                        <p:cTn id="42" dur="2000" fill="hold"/>
                                        <p:tgtEl>
                                          <p:spTgt spid="12"/>
                                        </p:tgtEl>
                                        <p:attrNameLst>
                                          <p:attrName>fill.on</p:attrName>
                                        </p:attrNameLst>
                                      </p:cBhvr>
                                      <p:to>
                                        <p:strVal val="true"/>
                                      </p:to>
                                    </p:set>
                                  </p:childTnLst>
                                </p:cTn>
                              </p:par>
                              <p:par>
                                <p:cTn id="43" presetID="7" presetClass="emph" presetSubtype="2" fill="hold" nodeType="withEffect">
                                  <p:stCondLst>
                                    <p:cond delay="0"/>
                                  </p:stCondLst>
                                  <p:childTnLst>
                                    <p:animClr clrSpc="rgb" dir="cw">
                                      <p:cBhvr>
                                        <p:cTn id="44" dur="2000" fill="hold"/>
                                        <p:tgtEl>
                                          <p:spTgt spid="32"/>
                                        </p:tgtEl>
                                        <p:attrNameLst>
                                          <p:attrName>stroke.color</p:attrName>
                                        </p:attrNameLst>
                                      </p:cBhvr>
                                      <p:to>
                                        <a:schemeClr val="accent2"/>
                                      </p:to>
                                    </p:animClr>
                                    <p:set>
                                      <p:cBhvr>
                                        <p:cTn id="45" dur="2000" fill="hold"/>
                                        <p:tgtEl>
                                          <p:spTgt spid="32"/>
                                        </p:tgtEl>
                                        <p:attrNameLst>
                                          <p:attrName>stroke.on</p:attrName>
                                        </p:attrNameLst>
                                      </p:cBhvr>
                                      <p:to>
                                        <p:strVal val="true"/>
                                      </p:to>
                                    </p:set>
                                  </p:childTnLst>
                                </p:cTn>
                              </p:par>
                              <p:par>
                                <p:cTn id="46" presetID="1" presetClass="emph" presetSubtype="2" fill="hold" nodeType="withEffect">
                                  <p:stCondLst>
                                    <p:cond delay="0"/>
                                  </p:stCondLst>
                                  <p:childTnLst>
                                    <p:animClr clrSpc="rgb" dir="cw">
                                      <p:cBhvr>
                                        <p:cTn id="47" dur="2000" fill="hold"/>
                                        <p:tgtEl>
                                          <p:spTgt spid="10"/>
                                        </p:tgtEl>
                                        <p:attrNameLst>
                                          <p:attrName>fillcolor</p:attrName>
                                        </p:attrNameLst>
                                      </p:cBhvr>
                                      <p:to>
                                        <a:srgbClr val="FFD965"/>
                                      </p:to>
                                    </p:animClr>
                                    <p:set>
                                      <p:cBhvr>
                                        <p:cTn id="48" dur="2000" fill="hold"/>
                                        <p:tgtEl>
                                          <p:spTgt spid="10"/>
                                        </p:tgtEl>
                                        <p:attrNameLst>
                                          <p:attrName>fill.type</p:attrName>
                                        </p:attrNameLst>
                                      </p:cBhvr>
                                      <p:to>
                                        <p:strVal val="solid"/>
                                      </p:to>
                                    </p:set>
                                    <p:set>
                                      <p:cBhvr>
                                        <p:cTn id="49" dur="2000" fill="hold"/>
                                        <p:tgtEl>
                                          <p:spTgt spid="10"/>
                                        </p:tgtEl>
                                        <p:attrNameLst>
                                          <p:attrName>fill.on</p:attrName>
                                        </p:attrNameLst>
                                      </p:cBhvr>
                                      <p:to>
                                        <p:strVal val="true"/>
                                      </p:to>
                                    </p:set>
                                  </p:childTnLst>
                                </p:cTn>
                              </p:par>
                              <p:par>
                                <p:cTn id="50" presetID="7" presetClass="emph" presetSubtype="2" fill="hold" nodeType="withEffect">
                                  <p:stCondLst>
                                    <p:cond delay="0"/>
                                  </p:stCondLst>
                                  <p:childTnLst>
                                    <p:animClr clrSpc="rgb" dir="cw">
                                      <p:cBhvr>
                                        <p:cTn id="51" dur="2000" fill="hold"/>
                                        <p:tgtEl>
                                          <p:spTgt spid="34"/>
                                        </p:tgtEl>
                                        <p:attrNameLst>
                                          <p:attrName>stroke.color</p:attrName>
                                        </p:attrNameLst>
                                      </p:cBhvr>
                                      <p:to>
                                        <a:schemeClr val="accent2"/>
                                      </p:to>
                                    </p:animClr>
                                    <p:set>
                                      <p:cBhvr>
                                        <p:cTn id="52" dur="2000" fill="hold"/>
                                        <p:tgtEl>
                                          <p:spTgt spid="34"/>
                                        </p:tgtEl>
                                        <p:attrNameLst>
                                          <p:attrName>stroke.on</p:attrName>
                                        </p:attrNameLst>
                                      </p:cBhvr>
                                      <p:to>
                                        <p:strVal val="true"/>
                                      </p:to>
                                    </p:set>
                                  </p:childTnLst>
                                </p:cTn>
                              </p:par>
                              <p:par>
                                <p:cTn id="53" presetID="7" presetClass="emph" presetSubtype="2" fill="hold" nodeType="withEffect">
                                  <p:stCondLst>
                                    <p:cond delay="0"/>
                                  </p:stCondLst>
                                  <p:childTnLst>
                                    <p:animClr clrSpc="rgb" dir="cw">
                                      <p:cBhvr>
                                        <p:cTn id="54" dur="2000" fill="hold"/>
                                        <p:tgtEl>
                                          <p:spTgt spid="57"/>
                                        </p:tgtEl>
                                        <p:attrNameLst>
                                          <p:attrName>stroke.color</p:attrName>
                                        </p:attrNameLst>
                                      </p:cBhvr>
                                      <p:to>
                                        <a:srgbClr val="7030A0"/>
                                      </p:to>
                                    </p:animClr>
                                    <p:set>
                                      <p:cBhvr>
                                        <p:cTn id="55" dur="2000" fill="hold"/>
                                        <p:tgtEl>
                                          <p:spTgt spid="57"/>
                                        </p:tgtEl>
                                        <p:attrNameLst>
                                          <p:attrName>stroke.on</p:attrName>
                                        </p:attrNameLst>
                                      </p:cBhvr>
                                      <p:to>
                                        <p:strVal val="true"/>
                                      </p:to>
                                    </p:set>
                                  </p:childTnLst>
                                </p:cTn>
                              </p:par>
                              <p:par>
                                <p:cTn id="56" presetID="7" presetClass="emph" presetSubtype="2" fill="hold" nodeType="withEffect">
                                  <p:stCondLst>
                                    <p:cond delay="0"/>
                                  </p:stCondLst>
                                  <p:childTnLst>
                                    <p:animClr clrSpc="rgb" dir="cw">
                                      <p:cBhvr>
                                        <p:cTn id="57" dur="2000" fill="hold"/>
                                        <p:tgtEl>
                                          <p:spTgt spid="36"/>
                                        </p:tgtEl>
                                        <p:attrNameLst>
                                          <p:attrName>stroke.color</p:attrName>
                                        </p:attrNameLst>
                                      </p:cBhvr>
                                      <p:to>
                                        <a:srgbClr val="00B050"/>
                                      </p:to>
                                    </p:animClr>
                                    <p:set>
                                      <p:cBhvr>
                                        <p:cTn id="58" dur="2000" fill="hold"/>
                                        <p:tgtEl>
                                          <p:spTgt spid="3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41" name="Rectangle 40"/>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t>
            </a:r>
          </a:p>
        </p:txBody>
      </p:sp>
      <p:sp>
        <p:nvSpPr>
          <p:cNvPr id="42" name="Rectangle 4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a:t>
            </a:r>
          </a:p>
        </p:txBody>
      </p:sp>
      <p:sp>
        <p:nvSpPr>
          <p:cNvPr id="43" name="Rectangle 42"/>
          <p:cNvSpPr/>
          <p:nvPr/>
        </p:nvSpPr>
        <p:spPr>
          <a:xfrm>
            <a:off x="7625080" y="4078536"/>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a:t>
            </a:r>
          </a:p>
        </p:txBody>
      </p:sp>
      <p:sp>
        <p:nvSpPr>
          <p:cNvPr id="44" name="Rectangle 43"/>
          <p:cNvSpPr/>
          <p:nvPr/>
        </p:nvSpPr>
        <p:spPr>
          <a:xfrm>
            <a:off x="7625080" y="3311045"/>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a:t>
            </a:r>
          </a:p>
        </p:txBody>
      </p:sp>
      <p:sp>
        <p:nvSpPr>
          <p:cNvPr id="45" name="Rectangle 44"/>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(B,C)</a:t>
            </a:r>
          </a:p>
        </p:txBody>
      </p:sp>
      <p:sp>
        <p:nvSpPr>
          <p:cNvPr id="46" name="Rectangle 45"/>
          <p:cNvSpPr/>
          <p:nvPr/>
        </p:nvSpPr>
        <p:spPr>
          <a:xfrm>
            <a:off x="7625080" y="407065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(C,D)</a:t>
            </a:r>
          </a:p>
        </p:txBody>
      </p:sp>
      <p:sp>
        <p:nvSpPr>
          <p:cNvPr id="47" name="Rectangle 46"/>
          <p:cNvSpPr/>
          <p:nvPr/>
        </p:nvSpPr>
        <p:spPr>
          <a:xfrm>
            <a:off x="7612839" y="331163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(D,B)</a:t>
            </a:r>
          </a:p>
        </p:txBody>
      </p:sp>
      <p:sp>
        <p:nvSpPr>
          <p:cNvPr id="48" name="Rectangle 47"/>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(A,B)</a:t>
            </a:r>
          </a:p>
        </p:txBody>
      </p:sp>
      <p:sp>
        <p:nvSpPr>
          <p:cNvPr id="49" name="Rectangle 48"/>
          <p:cNvSpPr/>
          <p:nvPr/>
        </p:nvSpPr>
        <p:spPr>
          <a:xfrm>
            <a:off x="7625080" y="5704912"/>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(A,F)</a:t>
            </a:r>
          </a:p>
        </p:txBody>
      </p:sp>
      <p:sp>
        <p:nvSpPr>
          <p:cNvPr id="51" name="Rectangle 50"/>
          <p:cNvSpPr/>
          <p:nvPr/>
        </p:nvSpPr>
        <p:spPr>
          <a:xfrm>
            <a:off x="7619538" y="407457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a:t>
            </a:r>
          </a:p>
        </p:txBody>
      </p:sp>
      <p:sp>
        <p:nvSpPr>
          <p:cNvPr id="52" name="Rectangle 5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(B,E)</a:t>
            </a:r>
          </a:p>
        </p:txBody>
      </p:sp>
      <p:sp>
        <p:nvSpPr>
          <p:cNvPr id="54" name="Rectangle 53"/>
          <p:cNvSpPr/>
          <p:nvPr/>
        </p:nvSpPr>
        <p:spPr>
          <a:xfrm>
            <a:off x="7622420" y="406974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(E,F)</a:t>
            </a:r>
          </a:p>
        </p:txBody>
      </p:sp>
      <p:sp>
        <p:nvSpPr>
          <p:cNvPr id="55" name="Rectangle 54"/>
          <p:cNvSpPr/>
          <p:nvPr/>
        </p:nvSpPr>
        <p:spPr>
          <a:xfrm>
            <a:off x="7623023" y="3317819"/>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Rectangle 57"/>
          <p:cNvSpPr/>
          <p:nvPr/>
        </p:nvSpPr>
        <p:spPr>
          <a:xfrm>
            <a:off x="7600598" y="332459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(F,D)</a:t>
            </a:r>
          </a:p>
        </p:txBody>
      </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
        <p:nvSpPr>
          <p:cNvPr id="3" name="TextBox 2"/>
          <p:cNvSpPr txBox="1"/>
          <p:nvPr/>
        </p:nvSpPr>
        <p:spPr>
          <a:xfrm>
            <a:off x="277500" y="2706204"/>
            <a:ext cx="594930" cy="584775"/>
          </a:xfrm>
          <a:prstGeom prst="rect">
            <a:avLst/>
          </a:prstGeom>
          <a:noFill/>
        </p:spPr>
        <p:txBody>
          <a:bodyPr wrap="square" rtlCol="0">
            <a:spAutoFit/>
          </a:bodyPr>
          <a:lstStyle/>
          <a:p>
            <a:r>
              <a:rPr lang="en-US" sz="3200" dirty="0"/>
              <a:t>1</a:t>
            </a:r>
          </a:p>
        </p:txBody>
      </p:sp>
      <p:sp>
        <p:nvSpPr>
          <p:cNvPr id="37" name="TextBox 36"/>
          <p:cNvSpPr txBox="1"/>
          <p:nvPr/>
        </p:nvSpPr>
        <p:spPr>
          <a:xfrm>
            <a:off x="747045" y="2706204"/>
            <a:ext cx="776140" cy="584775"/>
          </a:xfrm>
          <a:prstGeom prst="rect">
            <a:avLst/>
          </a:prstGeom>
          <a:noFill/>
        </p:spPr>
        <p:txBody>
          <a:bodyPr wrap="square" rtlCol="0">
            <a:spAutoFit/>
          </a:bodyPr>
          <a:lstStyle/>
          <a:p>
            <a:r>
              <a:rPr lang="en-US" sz="3200" dirty="0"/>
              <a:t>12</a:t>
            </a:r>
          </a:p>
        </p:txBody>
      </p:sp>
      <p:sp>
        <p:nvSpPr>
          <p:cNvPr id="38" name="TextBox 37"/>
          <p:cNvSpPr txBox="1"/>
          <p:nvPr/>
        </p:nvSpPr>
        <p:spPr>
          <a:xfrm>
            <a:off x="227854" y="52472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865909" y="5247225"/>
            <a:ext cx="657276" cy="584775"/>
          </a:xfrm>
          <a:prstGeom prst="rect">
            <a:avLst/>
          </a:prstGeom>
          <a:noFill/>
        </p:spPr>
        <p:txBody>
          <a:bodyPr wrap="square" rtlCol="0">
            <a:spAutoFit/>
          </a:bodyPr>
          <a:lstStyle/>
          <a:p>
            <a:r>
              <a:rPr lang="en-US" sz="3200" dirty="0"/>
              <a:t>11</a:t>
            </a:r>
          </a:p>
        </p:txBody>
      </p:sp>
      <p:sp>
        <p:nvSpPr>
          <p:cNvPr id="53" name="TextBox 52"/>
          <p:cNvSpPr txBox="1"/>
          <p:nvPr/>
        </p:nvSpPr>
        <p:spPr>
          <a:xfrm>
            <a:off x="1896580" y="6029229"/>
            <a:ext cx="594930" cy="584775"/>
          </a:xfrm>
          <a:prstGeom prst="rect">
            <a:avLst/>
          </a:prstGeom>
          <a:noFill/>
        </p:spPr>
        <p:txBody>
          <a:bodyPr wrap="square" rtlCol="0">
            <a:spAutoFit/>
          </a:bodyPr>
          <a:lstStyle/>
          <a:p>
            <a:r>
              <a:rPr lang="en-US" sz="3200" dirty="0"/>
              <a:t>3</a:t>
            </a:r>
          </a:p>
        </p:txBody>
      </p:sp>
      <p:sp>
        <p:nvSpPr>
          <p:cNvPr id="56" name="TextBox 55"/>
          <p:cNvSpPr txBox="1"/>
          <p:nvPr/>
        </p:nvSpPr>
        <p:spPr>
          <a:xfrm>
            <a:off x="2547335" y="6029229"/>
            <a:ext cx="594930" cy="584775"/>
          </a:xfrm>
          <a:prstGeom prst="rect">
            <a:avLst/>
          </a:prstGeom>
          <a:noFill/>
        </p:spPr>
        <p:txBody>
          <a:bodyPr wrap="square" rtlCol="0">
            <a:spAutoFit/>
          </a:bodyPr>
          <a:lstStyle/>
          <a:p>
            <a:r>
              <a:rPr lang="en-US" sz="3200" dirty="0"/>
              <a:t>6</a:t>
            </a:r>
          </a:p>
        </p:txBody>
      </p:sp>
      <p:sp>
        <p:nvSpPr>
          <p:cNvPr id="59" name="TextBox 58"/>
          <p:cNvSpPr txBox="1"/>
          <p:nvPr/>
        </p:nvSpPr>
        <p:spPr>
          <a:xfrm>
            <a:off x="4358941" y="5743575"/>
            <a:ext cx="594930" cy="584775"/>
          </a:xfrm>
          <a:prstGeom prst="rect">
            <a:avLst/>
          </a:prstGeom>
          <a:noFill/>
        </p:spPr>
        <p:txBody>
          <a:bodyPr wrap="square" rtlCol="0">
            <a:spAutoFit/>
          </a:bodyPr>
          <a:lstStyle/>
          <a:p>
            <a:r>
              <a:rPr lang="en-US" sz="3200" dirty="0"/>
              <a:t>4</a:t>
            </a:r>
          </a:p>
        </p:txBody>
      </p:sp>
      <p:sp>
        <p:nvSpPr>
          <p:cNvPr id="60" name="TextBox 59"/>
          <p:cNvSpPr txBox="1"/>
          <p:nvPr/>
        </p:nvSpPr>
        <p:spPr>
          <a:xfrm>
            <a:off x="5009696" y="5743575"/>
            <a:ext cx="594930" cy="584775"/>
          </a:xfrm>
          <a:prstGeom prst="rect">
            <a:avLst/>
          </a:prstGeom>
          <a:noFill/>
        </p:spPr>
        <p:txBody>
          <a:bodyPr wrap="square" rtlCol="0">
            <a:spAutoFit/>
          </a:bodyPr>
          <a:lstStyle/>
          <a:p>
            <a:r>
              <a:rPr lang="en-US" sz="3200" dirty="0"/>
              <a:t>5</a:t>
            </a:r>
          </a:p>
        </p:txBody>
      </p:sp>
      <p:sp>
        <p:nvSpPr>
          <p:cNvPr id="61" name="TextBox 60"/>
          <p:cNvSpPr txBox="1"/>
          <p:nvPr/>
        </p:nvSpPr>
        <p:spPr>
          <a:xfrm>
            <a:off x="4026594" y="4069028"/>
            <a:ext cx="594930" cy="584775"/>
          </a:xfrm>
          <a:prstGeom prst="rect">
            <a:avLst/>
          </a:prstGeom>
          <a:noFill/>
        </p:spPr>
        <p:txBody>
          <a:bodyPr wrap="square" rtlCol="0">
            <a:spAutoFit/>
          </a:bodyPr>
          <a:lstStyle/>
          <a:p>
            <a:r>
              <a:rPr lang="en-US" sz="3200" dirty="0"/>
              <a:t>7</a:t>
            </a:r>
          </a:p>
        </p:txBody>
      </p:sp>
      <p:sp>
        <p:nvSpPr>
          <p:cNvPr id="62" name="TextBox 61"/>
          <p:cNvSpPr txBox="1"/>
          <p:nvPr/>
        </p:nvSpPr>
        <p:spPr>
          <a:xfrm>
            <a:off x="4586264" y="4069028"/>
            <a:ext cx="686015" cy="584775"/>
          </a:xfrm>
          <a:prstGeom prst="rect">
            <a:avLst/>
          </a:prstGeom>
          <a:noFill/>
        </p:spPr>
        <p:txBody>
          <a:bodyPr wrap="square" rtlCol="0">
            <a:spAutoFit/>
          </a:bodyPr>
          <a:lstStyle/>
          <a:p>
            <a:r>
              <a:rPr lang="en-US" sz="3200" dirty="0"/>
              <a:t>10</a:t>
            </a:r>
          </a:p>
        </p:txBody>
      </p:sp>
      <p:sp>
        <p:nvSpPr>
          <p:cNvPr id="63" name="TextBox 62"/>
          <p:cNvSpPr txBox="1"/>
          <p:nvPr/>
        </p:nvSpPr>
        <p:spPr>
          <a:xfrm>
            <a:off x="4324059" y="1042808"/>
            <a:ext cx="594930" cy="584775"/>
          </a:xfrm>
          <a:prstGeom prst="rect">
            <a:avLst/>
          </a:prstGeom>
          <a:noFill/>
        </p:spPr>
        <p:txBody>
          <a:bodyPr wrap="square" rtlCol="0">
            <a:spAutoFit/>
          </a:bodyPr>
          <a:lstStyle/>
          <a:p>
            <a:r>
              <a:rPr lang="en-US" sz="3200" dirty="0"/>
              <a:t>8</a:t>
            </a:r>
          </a:p>
        </p:txBody>
      </p:sp>
      <p:sp>
        <p:nvSpPr>
          <p:cNvPr id="64" name="TextBox 63"/>
          <p:cNvSpPr txBox="1"/>
          <p:nvPr/>
        </p:nvSpPr>
        <p:spPr>
          <a:xfrm>
            <a:off x="4974814" y="1042808"/>
            <a:ext cx="594930" cy="584775"/>
          </a:xfrm>
          <a:prstGeom prst="rect">
            <a:avLst/>
          </a:prstGeom>
          <a:noFill/>
        </p:spPr>
        <p:txBody>
          <a:bodyPr wrap="square" rtlCol="0">
            <a:spAutoFit/>
          </a:bodyPr>
          <a:lstStyle/>
          <a:p>
            <a:r>
              <a:rPr lang="en-US" sz="3200" dirty="0"/>
              <a:t>9</a:t>
            </a:r>
          </a:p>
        </p:txBody>
      </p:sp>
    </p:spTree>
    <p:extLst>
      <p:ext uri="{BB962C8B-B14F-4D97-AF65-F5344CB8AC3E}">
        <p14:creationId xmlns:p14="http://schemas.microsoft.com/office/powerpoint/2010/main" val="22341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
                                        </p:tgtEl>
                                        <p:attrNameLst>
                                          <p:attrName>fillcolor</p:attrName>
                                        </p:attrNameLst>
                                      </p:cBhvr>
                                      <p:to>
                                        <a:srgbClr val="FFD965"/>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mph" presetSubtype="2" fill="hold" nodeType="withEffect">
                                  <p:stCondLst>
                                    <p:cond delay="0"/>
                                  </p:stCondLst>
                                  <p:childTnLst>
                                    <p:animClr clrSpc="rgb" dir="cw">
                                      <p:cBhvr>
                                        <p:cTn id="26" dur="2000" fill="hold"/>
                                        <p:tgtEl>
                                          <p:spTgt spid="14"/>
                                        </p:tgtEl>
                                        <p:attrNameLst>
                                          <p:attrName>fillcolor</p:attrName>
                                        </p:attrNameLst>
                                      </p:cBhvr>
                                      <p:to>
                                        <a:srgbClr val="FFD965"/>
                                      </p:to>
                                    </p:animClr>
                                    <p:set>
                                      <p:cBhvr>
                                        <p:cTn id="27" dur="2000" fill="hold"/>
                                        <p:tgtEl>
                                          <p:spTgt spid="14"/>
                                        </p:tgtEl>
                                        <p:attrNameLst>
                                          <p:attrName>fill.type</p:attrName>
                                        </p:attrNameLst>
                                      </p:cBhvr>
                                      <p:to>
                                        <p:strVal val="solid"/>
                                      </p:to>
                                    </p:set>
                                    <p:set>
                                      <p:cBhvr>
                                        <p:cTn id="28" dur="2000" fill="hold"/>
                                        <p:tgtEl>
                                          <p:spTgt spid="14"/>
                                        </p:tgtEl>
                                        <p:attrNameLst>
                                          <p:attrName>fill.on</p:attrName>
                                        </p:attrNameLst>
                                      </p:cBhvr>
                                      <p:to>
                                        <p:strVal val="tru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7" presetClass="emph" presetSubtype="2" fill="hold" nodeType="clickEffect">
                                  <p:stCondLst>
                                    <p:cond delay="0"/>
                                  </p:stCondLst>
                                  <p:childTnLst>
                                    <p:animClr clrSpc="rgb" dir="cw">
                                      <p:cBhvr>
                                        <p:cTn id="34" dur="2000" fill="hold"/>
                                        <p:tgtEl>
                                          <p:spTgt spid="16"/>
                                        </p:tgtEl>
                                        <p:attrNameLst>
                                          <p:attrName>stroke.color</p:attrName>
                                        </p:attrNameLst>
                                      </p:cBhvr>
                                      <p:to>
                                        <a:srgbClr val="FF6600"/>
                                      </p:to>
                                    </p:animClr>
                                    <p:set>
                                      <p:cBhvr>
                                        <p:cTn id="35" dur="2000" fill="hold"/>
                                        <p:tgtEl>
                                          <p:spTgt spid="16"/>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2"/>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7" presetClass="emph" presetSubtype="2" fill="hold" nodeType="clickEffect">
                                  <p:stCondLst>
                                    <p:cond delay="0"/>
                                  </p:stCondLst>
                                  <p:childTnLst>
                                    <p:animClr clrSpc="rgb" dir="cw">
                                      <p:cBhvr>
                                        <p:cTn id="47" dur="2000" fill="hold"/>
                                        <p:tgtEl>
                                          <p:spTgt spid="22"/>
                                        </p:tgtEl>
                                        <p:attrNameLst>
                                          <p:attrName>stroke.color</p:attrName>
                                        </p:attrNameLst>
                                      </p:cBhvr>
                                      <p:to>
                                        <a:srgbClr val="FF6600"/>
                                      </p:to>
                                    </p:animClr>
                                    <p:set>
                                      <p:cBhvr>
                                        <p:cTn id="48" dur="2000" fill="hold"/>
                                        <p:tgtEl>
                                          <p:spTgt spid="22"/>
                                        </p:tgtEl>
                                        <p:attrNameLst>
                                          <p:attrName>stroke.on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3"/>
                                        </p:tgtEl>
                                        <p:attrNameLst>
                                          <p:attrName>fillcolor</p:attrName>
                                        </p:attrNameLst>
                                      </p:cBhvr>
                                      <p:to>
                                        <a:srgbClr val="FFD965"/>
                                      </p:to>
                                    </p:animClr>
                                    <p:set>
                                      <p:cBhvr>
                                        <p:cTn id="51" dur="2000" fill="hold"/>
                                        <p:tgtEl>
                                          <p:spTgt spid="13"/>
                                        </p:tgtEl>
                                        <p:attrNameLst>
                                          <p:attrName>fill.type</p:attrName>
                                        </p:attrNameLst>
                                      </p:cBhvr>
                                      <p:to>
                                        <p:strVal val="solid"/>
                                      </p:to>
                                    </p:set>
                                    <p:set>
                                      <p:cBhvr>
                                        <p:cTn id="52" dur="2000" fill="hold"/>
                                        <p:tgtEl>
                                          <p:spTgt spid="13"/>
                                        </p:tgtEl>
                                        <p:attrNameLst>
                                          <p:attrName>fill.on</p:attrName>
                                        </p:attrNameLst>
                                      </p:cBhvr>
                                      <p:to>
                                        <p:strVal val="tru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7" presetClass="emph" presetSubtype="2" fill="hold" nodeType="clickEffect">
                                  <p:stCondLst>
                                    <p:cond delay="0"/>
                                  </p:stCondLst>
                                  <p:childTnLst>
                                    <p:animClr clrSpc="rgb" dir="cw">
                                      <p:cBhvr>
                                        <p:cTn id="66" dur="2000" fill="hold"/>
                                        <p:tgtEl>
                                          <p:spTgt spid="26"/>
                                        </p:tgtEl>
                                        <p:attrNameLst>
                                          <p:attrName>stroke.color</p:attrName>
                                        </p:attrNameLst>
                                      </p:cBhvr>
                                      <p:to>
                                        <a:srgbClr val="FF6600"/>
                                      </p:to>
                                    </p:animClr>
                                    <p:set>
                                      <p:cBhvr>
                                        <p:cTn id="67" dur="2000" fill="hold"/>
                                        <p:tgtEl>
                                          <p:spTgt spid="26"/>
                                        </p:tgtEl>
                                        <p:attrNameLst>
                                          <p:attrName>stroke.on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1"/>
                                        </p:tgtEl>
                                        <p:attrNameLst>
                                          <p:attrName>fillcolor</p:attrName>
                                        </p:attrNameLst>
                                      </p:cBhvr>
                                      <p:to>
                                        <a:srgbClr val="FFD965"/>
                                      </p:to>
                                    </p:animClr>
                                    <p:set>
                                      <p:cBhvr>
                                        <p:cTn id="70" dur="2000" fill="hold"/>
                                        <p:tgtEl>
                                          <p:spTgt spid="11"/>
                                        </p:tgtEl>
                                        <p:attrNameLst>
                                          <p:attrName>fill.type</p:attrName>
                                        </p:attrNameLst>
                                      </p:cBhvr>
                                      <p:to>
                                        <p:strVal val="solid"/>
                                      </p:to>
                                    </p:set>
                                    <p:set>
                                      <p:cBhvr>
                                        <p:cTn id="71" dur="2000" fill="hold"/>
                                        <p:tgtEl>
                                          <p:spTgt spid="11"/>
                                        </p:tgtEl>
                                        <p:attrNameLst>
                                          <p:attrName>fill.on</p:attrName>
                                        </p:attrNameLst>
                                      </p:cBhvr>
                                      <p:to>
                                        <p:strVal val="true"/>
                                      </p:to>
                                    </p:set>
                                  </p:childTnLst>
                                </p:cTn>
                              </p:par>
                              <p:par>
                                <p:cTn id="72" presetID="1"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44"/>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childTnLst>
                                </p:cTn>
                              </p:par>
                              <p:par>
                                <p:cTn id="80" presetID="7" presetClass="emph" presetSubtype="2" fill="hold" nodeType="withEffect">
                                  <p:stCondLst>
                                    <p:cond delay="0"/>
                                  </p:stCondLst>
                                  <p:childTnLst>
                                    <p:animClr clrSpc="rgb" dir="cw">
                                      <p:cBhvr>
                                        <p:cTn id="81" dur="2000" fill="hold"/>
                                        <p:tgtEl>
                                          <p:spTgt spid="30"/>
                                        </p:tgtEl>
                                        <p:attrNameLst>
                                          <p:attrName>stroke.color</p:attrName>
                                        </p:attrNameLst>
                                      </p:cBhvr>
                                      <p:to>
                                        <a:srgbClr val="0070C0"/>
                                      </p:to>
                                    </p:animClr>
                                    <p:set>
                                      <p:cBhvr>
                                        <p:cTn id="82" dur="2000" fill="hold"/>
                                        <p:tgtEl>
                                          <p:spTgt spid="30"/>
                                        </p:tgtEl>
                                        <p:attrNameLst>
                                          <p:attrName>stroke.on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7"/>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6"/>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45"/>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1"/>
                                        </p:tgtEl>
                                        <p:attrNameLst>
                                          <p:attrName>style.visibility</p:attrName>
                                        </p:attrNameLst>
                                      </p:cBhvr>
                                      <p:to>
                                        <p:strVal val="visible"/>
                                      </p:to>
                                    </p:set>
                                  </p:childTnLst>
                                </p:cTn>
                              </p:par>
                              <p:par>
                                <p:cTn id="105" presetID="1" presetClass="emph" presetSubtype="2" fill="hold" nodeType="withEffect">
                                  <p:stCondLst>
                                    <p:cond delay="0"/>
                                  </p:stCondLst>
                                  <p:childTnLst>
                                    <p:animClr clrSpc="rgb" dir="cw">
                                      <p:cBhvr>
                                        <p:cTn id="106" dur="2000" fill="hold"/>
                                        <p:tgtEl>
                                          <p:spTgt spid="12"/>
                                        </p:tgtEl>
                                        <p:attrNameLst>
                                          <p:attrName>fillcolor</p:attrName>
                                        </p:attrNameLst>
                                      </p:cBhvr>
                                      <p:to>
                                        <a:srgbClr val="FFD965"/>
                                      </p:to>
                                    </p:animClr>
                                    <p:set>
                                      <p:cBhvr>
                                        <p:cTn id="107" dur="2000" fill="hold"/>
                                        <p:tgtEl>
                                          <p:spTgt spid="12"/>
                                        </p:tgtEl>
                                        <p:attrNameLst>
                                          <p:attrName>fill.type</p:attrName>
                                        </p:attrNameLst>
                                      </p:cBhvr>
                                      <p:to>
                                        <p:strVal val="solid"/>
                                      </p:to>
                                    </p:set>
                                    <p:set>
                                      <p:cBhvr>
                                        <p:cTn id="108" dur="2000" fill="hold"/>
                                        <p:tgtEl>
                                          <p:spTgt spid="12"/>
                                        </p:tgtEl>
                                        <p:attrNameLst>
                                          <p:attrName>fill.on</p:attrName>
                                        </p:attrNameLst>
                                      </p:cBhvr>
                                      <p:to>
                                        <p:strVal val="true"/>
                                      </p:to>
                                    </p:set>
                                  </p:childTnLst>
                                </p:cTn>
                              </p:par>
                              <p:par>
                                <p:cTn id="109" presetID="1" presetClass="entr" presetSubtype="0"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childTnLst>
                                </p:cTn>
                              </p:par>
                              <p:par>
                                <p:cTn id="111" presetID="7" presetClass="emph" presetSubtype="2" fill="hold" nodeType="withEffect">
                                  <p:stCondLst>
                                    <p:cond delay="0"/>
                                  </p:stCondLst>
                                  <p:childTnLst>
                                    <p:animClr clrSpc="rgb" dir="cw">
                                      <p:cBhvr>
                                        <p:cTn id="112" dur="2000" fill="hold"/>
                                        <p:tgtEl>
                                          <p:spTgt spid="32"/>
                                        </p:tgtEl>
                                        <p:attrNameLst>
                                          <p:attrName>stroke.color</p:attrName>
                                        </p:attrNameLst>
                                      </p:cBhvr>
                                      <p:to>
                                        <a:srgbClr val="FF6600"/>
                                      </p:to>
                                    </p:animClr>
                                    <p:set>
                                      <p:cBhvr>
                                        <p:cTn id="113" dur="2000" fill="hold"/>
                                        <p:tgtEl>
                                          <p:spTgt spid="32"/>
                                        </p:tgtEl>
                                        <p:attrNameLst>
                                          <p:attrName>stroke.on</p:attrName>
                                        </p:attrNameLst>
                                      </p:cBhvr>
                                      <p:to>
                                        <p:strVal val="tru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51"/>
                                        </p:tgtEl>
                                        <p:attrNameLst>
                                          <p:attrName>style.visibility</p:attrName>
                                        </p:attrNameLst>
                                      </p:cBhvr>
                                      <p:to>
                                        <p:strVal val="hidden"/>
                                      </p:to>
                                    </p:set>
                                  </p:childTnLst>
                                </p:cTn>
                              </p:par>
                              <p:par>
                                <p:cTn id="118" presetID="1" presetClass="entr" presetSubtype="0" fill="hold" grpId="0" nodeType="withEffect">
                                  <p:stCondLst>
                                    <p:cond delay="0"/>
                                  </p:stCondLst>
                                  <p:childTnLst>
                                    <p:set>
                                      <p:cBhvr>
                                        <p:cTn id="119" dur="1" fill="hold">
                                          <p:stCondLst>
                                            <p:cond delay="0"/>
                                          </p:stCondLst>
                                        </p:cTn>
                                        <p:tgtEl>
                                          <p:spTgt spid="5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childTnLst>
                                </p:cTn>
                              </p:par>
                              <p:par>
                                <p:cTn id="122" presetID="1" presetClass="emph" presetSubtype="2" fill="hold" nodeType="withEffect">
                                  <p:stCondLst>
                                    <p:cond delay="0"/>
                                  </p:stCondLst>
                                  <p:childTnLst>
                                    <p:animClr clrSpc="rgb" dir="cw">
                                      <p:cBhvr>
                                        <p:cTn id="123" dur="2000" fill="hold"/>
                                        <p:tgtEl>
                                          <p:spTgt spid="10"/>
                                        </p:tgtEl>
                                        <p:attrNameLst>
                                          <p:attrName>fillcolor</p:attrName>
                                        </p:attrNameLst>
                                      </p:cBhvr>
                                      <p:to>
                                        <a:srgbClr val="FFD965"/>
                                      </p:to>
                                    </p:animClr>
                                    <p:set>
                                      <p:cBhvr>
                                        <p:cTn id="124" dur="2000" fill="hold"/>
                                        <p:tgtEl>
                                          <p:spTgt spid="10"/>
                                        </p:tgtEl>
                                        <p:attrNameLst>
                                          <p:attrName>fill.type</p:attrName>
                                        </p:attrNameLst>
                                      </p:cBhvr>
                                      <p:to>
                                        <p:strVal val="solid"/>
                                      </p:to>
                                    </p:set>
                                    <p:set>
                                      <p:cBhvr>
                                        <p:cTn id="125" dur="2000" fill="hold"/>
                                        <p:tgtEl>
                                          <p:spTgt spid="10"/>
                                        </p:tgtEl>
                                        <p:attrNameLst>
                                          <p:attrName>fill.on</p:attrName>
                                        </p:attrNameLst>
                                      </p:cBhvr>
                                      <p:to>
                                        <p:strVal val="true"/>
                                      </p:to>
                                    </p:set>
                                  </p:childTnLst>
                                </p:cTn>
                              </p:par>
                              <p:par>
                                <p:cTn id="126" presetID="1" presetClass="entr" presetSubtype="0" fill="hold" grpId="0" nodeType="withEffect">
                                  <p:stCondLst>
                                    <p:cond delay="0"/>
                                  </p:stCondLst>
                                  <p:childTnLst>
                                    <p:set>
                                      <p:cBhvr>
                                        <p:cTn id="127" dur="1" fill="hold">
                                          <p:stCondLst>
                                            <p:cond delay="0"/>
                                          </p:stCondLst>
                                        </p:cTn>
                                        <p:tgtEl>
                                          <p:spTgt spid="63"/>
                                        </p:tgtEl>
                                        <p:attrNameLst>
                                          <p:attrName>style.visibility</p:attrName>
                                        </p:attrNameLst>
                                      </p:cBhvr>
                                      <p:to>
                                        <p:strVal val="visible"/>
                                      </p:to>
                                    </p:set>
                                  </p:childTnLst>
                                </p:cTn>
                              </p:par>
                              <p:par>
                                <p:cTn id="128" presetID="7" presetClass="emph" presetSubtype="2" fill="hold" nodeType="withEffect">
                                  <p:stCondLst>
                                    <p:cond delay="0"/>
                                  </p:stCondLst>
                                  <p:childTnLst>
                                    <p:animClr clrSpc="rgb" dir="cw">
                                      <p:cBhvr>
                                        <p:cTn id="129" dur="2000" fill="hold"/>
                                        <p:tgtEl>
                                          <p:spTgt spid="34"/>
                                        </p:tgtEl>
                                        <p:attrNameLst>
                                          <p:attrName>stroke.color</p:attrName>
                                        </p:attrNameLst>
                                      </p:cBhvr>
                                      <p:to>
                                        <a:srgbClr val="FF6600"/>
                                      </p:to>
                                    </p:animClr>
                                    <p:set>
                                      <p:cBhvr>
                                        <p:cTn id="130" dur="2000" fill="hold"/>
                                        <p:tgtEl>
                                          <p:spTgt spid="34"/>
                                        </p:tgtEl>
                                        <p:attrNameLst>
                                          <p:attrName>stroke.on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55"/>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childTnLst>
                                </p:cTn>
                              </p:par>
                              <p:par>
                                <p:cTn id="137" presetID="7" presetClass="emph" presetSubtype="2" fill="hold" nodeType="withEffect">
                                  <p:stCondLst>
                                    <p:cond delay="0"/>
                                  </p:stCondLst>
                                  <p:childTnLst>
                                    <p:animClr clrSpc="rgb" dir="cw">
                                      <p:cBhvr>
                                        <p:cTn id="138" dur="2000" fill="hold"/>
                                        <p:tgtEl>
                                          <p:spTgt spid="57"/>
                                        </p:tgtEl>
                                        <p:attrNameLst>
                                          <p:attrName>stroke.color</p:attrName>
                                        </p:attrNameLst>
                                      </p:cBhvr>
                                      <p:to>
                                        <a:srgbClr val="7030A0"/>
                                      </p:to>
                                    </p:animClr>
                                    <p:set>
                                      <p:cBhvr>
                                        <p:cTn id="139" dur="2000" fill="hold"/>
                                        <p:tgtEl>
                                          <p:spTgt spid="57"/>
                                        </p:tgtEl>
                                        <p:attrNameLst>
                                          <p:attrName>stroke.on</p:attrName>
                                        </p:attrNameLst>
                                      </p:cBhvr>
                                      <p:to>
                                        <p:strVal val="true"/>
                                      </p:to>
                                    </p:se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grpId="1" nodeType="clickEffect">
                                  <p:stCondLst>
                                    <p:cond delay="0"/>
                                  </p:stCondLst>
                                  <p:childTnLst>
                                    <p:set>
                                      <p:cBhvr>
                                        <p:cTn id="143" dur="1" fill="hold">
                                          <p:stCondLst>
                                            <p:cond delay="0"/>
                                          </p:stCondLst>
                                        </p:cTn>
                                        <p:tgtEl>
                                          <p:spTgt spid="58"/>
                                        </p:tgtEl>
                                        <p:attrNameLst>
                                          <p:attrName>style.visibility</p:attrName>
                                        </p:attrNameLst>
                                      </p:cBhvr>
                                      <p:to>
                                        <p:strVal val="hidden"/>
                                      </p:to>
                                    </p:set>
                                  </p:childTnLst>
                                </p:cTn>
                              </p:par>
                              <p:par>
                                <p:cTn id="144" presetID="1" presetClass="entr" presetSubtype="0" fill="hold" grpId="0" nodeType="withEffect">
                                  <p:stCondLst>
                                    <p:cond delay="0"/>
                                  </p:stCondLst>
                                  <p:childTnLst>
                                    <p:set>
                                      <p:cBhvr>
                                        <p:cTn id="145" dur="1" fill="hold">
                                          <p:stCondLst>
                                            <p:cond delay="0"/>
                                          </p:stCondLst>
                                        </p:cTn>
                                        <p:tgtEl>
                                          <p:spTgt spid="64"/>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54"/>
                                        </p:tgtEl>
                                        <p:attrNameLst>
                                          <p:attrName>style.visibility</p:attrName>
                                        </p:attrNameLst>
                                      </p:cBhvr>
                                      <p:to>
                                        <p:strVal val="hidden"/>
                                      </p:to>
                                    </p:set>
                                  </p:childTnLst>
                                </p:cTn>
                              </p:par>
                              <p:par>
                                <p:cTn id="150" presetID="1" presetClass="entr" presetSubtype="0" fill="hold" grpId="0" nodeType="withEffect">
                                  <p:stCondLst>
                                    <p:cond delay="0"/>
                                  </p:stCondLst>
                                  <p:childTnLst>
                                    <p:set>
                                      <p:cBhvr>
                                        <p:cTn id="151" dur="1" fill="hold">
                                          <p:stCondLst>
                                            <p:cond delay="0"/>
                                          </p:stCondLst>
                                        </p:cTn>
                                        <p:tgtEl>
                                          <p:spTgt spid="62"/>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grpId="1" nodeType="clickEffect">
                                  <p:stCondLst>
                                    <p:cond delay="0"/>
                                  </p:stCondLst>
                                  <p:childTnLst>
                                    <p:set>
                                      <p:cBhvr>
                                        <p:cTn id="155" dur="1" fill="hold">
                                          <p:stCondLst>
                                            <p:cond delay="0"/>
                                          </p:stCondLst>
                                        </p:cTn>
                                        <p:tgtEl>
                                          <p:spTgt spid="52"/>
                                        </p:tgtEl>
                                        <p:attrNameLst>
                                          <p:attrName>style.visibility</p:attrName>
                                        </p:attrNameLst>
                                      </p:cBhvr>
                                      <p:to>
                                        <p:strVal val="hidden"/>
                                      </p:to>
                                    </p:set>
                                  </p:childTnLst>
                                </p:cTn>
                              </p:par>
                              <p:par>
                                <p:cTn id="156" presetID="1" presetClass="entr" presetSubtype="0"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49"/>
                                        </p:tgtEl>
                                        <p:attrNameLst>
                                          <p:attrName>style.visibility</p:attrName>
                                        </p:attrNameLst>
                                      </p:cBhvr>
                                      <p:to>
                                        <p:strVal val="visible"/>
                                      </p:to>
                                    </p:set>
                                  </p:childTnLst>
                                </p:cTn>
                              </p:par>
                              <p:par>
                                <p:cTn id="162" presetID="7" presetClass="emph" presetSubtype="2" fill="hold" nodeType="withEffect">
                                  <p:stCondLst>
                                    <p:cond delay="0"/>
                                  </p:stCondLst>
                                  <p:childTnLst>
                                    <p:animClr clrSpc="rgb" dir="cw">
                                      <p:cBhvr>
                                        <p:cTn id="163" dur="2000" fill="hold"/>
                                        <p:tgtEl>
                                          <p:spTgt spid="36"/>
                                        </p:tgtEl>
                                        <p:attrNameLst>
                                          <p:attrName>stroke.color</p:attrName>
                                        </p:attrNameLst>
                                      </p:cBhvr>
                                      <p:to>
                                        <a:srgbClr val="00B050"/>
                                      </p:to>
                                    </p:animClr>
                                    <p:set>
                                      <p:cBhvr>
                                        <p:cTn id="164" dur="2000" fill="hold"/>
                                        <p:tgtEl>
                                          <p:spTgt spid="36"/>
                                        </p:tgtEl>
                                        <p:attrNameLst>
                                          <p:attrName>stroke.on</p:attrName>
                                        </p:attrNameLst>
                                      </p:cBhvr>
                                      <p:to>
                                        <p:strVal val="true"/>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grpId="1" nodeType="clickEffect">
                                  <p:stCondLst>
                                    <p:cond delay="0"/>
                                  </p:stCondLst>
                                  <p:childTnLst>
                                    <p:set>
                                      <p:cBhvr>
                                        <p:cTn id="168" dur="1" fill="hold">
                                          <p:stCondLst>
                                            <p:cond delay="0"/>
                                          </p:stCondLst>
                                        </p:cTn>
                                        <p:tgtEl>
                                          <p:spTgt spid="48"/>
                                        </p:tgtEl>
                                        <p:attrNameLst>
                                          <p:attrName>style.visibility</p:attrName>
                                        </p:attrNameLst>
                                      </p:cBhvr>
                                      <p:to>
                                        <p:strVal val="hidden"/>
                                      </p:to>
                                    </p:set>
                                  </p:childTnLst>
                                </p:cTn>
                              </p:par>
                              <p:par>
                                <p:cTn id="169" presetID="1" presetClass="entr" presetSubtype="0" fill="hold" grpId="0" nodeType="withEffect">
                                  <p:stCondLst>
                                    <p:cond delay="0"/>
                                  </p:stCondLst>
                                  <p:childTnLst>
                                    <p:set>
                                      <p:cBhvr>
                                        <p:cTn id="170" dur="1" fill="hold">
                                          <p:stCondLst>
                                            <p:cond delay="0"/>
                                          </p:stCondLst>
                                        </p:cTn>
                                        <p:tgtEl>
                                          <p:spTgt spid="37"/>
                                        </p:tgtEl>
                                        <p:attrNameLst>
                                          <p:attrName>style.visibility</p:attrName>
                                        </p:attrNameLst>
                                      </p:cBhvr>
                                      <p:to>
                                        <p:strVal val="visible"/>
                                      </p:to>
                                    </p:set>
                                  </p:childTnLst>
                                </p:cTn>
                              </p:par>
                              <p:par>
                                <p:cTn id="171" presetID="1" presetClass="exit" presetSubtype="0" fill="hold" grpId="1" nodeType="withEffect">
                                  <p:stCondLst>
                                    <p:cond delay="0"/>
                                  </p:stCondLst>
                                  <p:childTnLst>
                                    <p:set>
                                      <p:cBhvr>
                                        <p:cTn id="172"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4" grpId="0" animBg="1"/>
      <p:bldP spid="54" grpId="1" animBg="1"/>
      <p:bldP spid="55" grpId="0" animBg="1"/>
      <p:bldP spid="55" grpId="1" animBg="1"/>
      <p:bldP spid="58" grpId="0" animBg="1"/>
      <p:bldP spid="58" grpId="1" animBg="1"/>
      <p:bldP spid="3" grpId="0"/>
      <p:bldP spid="37" grpId="0"/>
      <p:bldP spid="38" grpId="0"/>
      <p:bldP spid="50" grpId="0"/>
      <p:bldP spid="53" grpId="0"/>
      <p:bldP spid="56" grpId="0"/>
      <p:bldP spid="59" grpId="0"/>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0973" y="1812406"/>
            <a:ext cx="5609243" cy="4552324"/>
            <a:chOff x="595746" y="1571385"/>
            <a:chExt cx="5609243" cy="4552324"/>
          </a:xfrm>
        </p:grpSpPr>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rot="16619196" flipH="1" flipV="1">
              <a:off x="667008" y="3606262"/>
              <a:ext cx="1326466" cy="647430"/>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rot="16619196">
              <a:off x="2739606" y="1296908"/>
              <a:ext cx="1207508" cy="2150885"/>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a:off x="4692073" y="203305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70" name="Rectangle 69"/>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Tree>
    <p:extLst>
      <p:ext uri="{BB962C8B-B14F-4D97-AF65-F5344CB8AC3E}">
        <p14:creationId xmlns:p14="http://schemas.microsoft.com/office/powerpoint/2010/main" val="138926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668-BBF8-49FF-9A83-32C6894DF9A3}"/>
              </a:ext>
            </a:extLst>
          </p:cNvPr>
          <p:cNvSpPr>
            <a:spLocks noGrp="1"/>
          </p:cNvSpPr>
          <p:nvPr>
            <p:ph type="title"/>
          </p:nvPr>
        </p:nvSpPr>
        <p:spPr/>
        <p:txBody>
          <a:bodyPr/>
          <a:lstStyle/>
          <a:p>
            <a:r>
              <a:rPr lang="en-US" dirty="0"/>
              <a:t>Lemma 1</a:t>
            </a:r>
          </a:p>
        </p:txBody>
      </p:sp>
      <p:sp>
        <p:nvSpPr>
          <p:cNvPr id="5" name="Rectangle 4">
            <a:extLst>
              <a:ext uri="{FF2B5EF4-FFF2-40B4-BE49-F238E27FC236}">
                <a16:creationId xmlns:a16="http://schemas.microsoft.com/office/drawing/2014/main" id="{FEC18359-4B03-4164-88F8-9B5AF8BCFA1F}"/>
              </a:ext>
            </a:extLst>
          </p:cNvPr>
          <p:cNvSpPr/>
          <p:nvPr/>
        </p:nvSpPr>
        <p:spPr>
          <a:xfrm>
            <a:off x="575239" y="1661068"/>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grpSp>
        <p:nvGrpSpPr>
          <p:cNvPr id="12" name="Group 11">
            <a:extLst>
              <a:ext uri="{FF2B5EF4-FFF2-40B4-BE49-F238E27FC236}">
                <a16:creationId xmlns:a16="http://schemas.microsoft.com/office/drawing/2014/main" id="{53AFC690-0A3D-4CAA-9210-7B9420EF7283}"/>
              </a:ext>
            </a:extLst>
          </p:cNvPr>
          <p:cNvGrpSpPr/>
          <p:nvPr/>
        </p:nvGrpSpPr>
        <p:grpSpPr>
          <a:xfrm>
            <a:off x="2863362" y="3357657"/>
            <a:ext cx="377723" cy="377723"/>
            <a:chOff x="3099278" y="6175971"/>
            <a:chExt cx="377723" cy="377723"/>
          </a:xfrm>
        </p:grpSpPr>
        <p:sp>
          <p:nvSpPr>
            <p:cNvPr id="13" name="Oval 12">
              <a:extLst>
                <a:ext uri="{FF2B5EF4-FFF2-40B4-BE49-F238E27FC236}">
                  <a16:creationId xmlns:a16="http://schemas.microsoft.com/office/drawing/2014/main" id="{A1833DF7-7027-4868-8C1C-58401C3EA2B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C159C1E-8AFD-455E-806F-BAA5111E122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5" name="Group 14">
            <a:extLst>
              <a:ext uri="{FF2B5EF4-FFF2-40B4-BE49-F238E27FC236}">
                <a16:creationId xmlns:a16="http://schemas.microsoft.com/office/drawing/2014/main" id="{34AECF3D-94F7-4BD0-AD0E-2DEEDCE89CFD}"/>
              </a:ext>
            </a:extLst>
          </p:cNvPr>
          <p:cNvGrpSpPr/>
          <p:nvPr/>
        </p:nvGrpSpPr>
        <p:grpSpPr>
          <a:xfrm>
            <a:off x="2438968" y="4370421"/>
            <a:ext cx="377723" cy="377723"/>
            <a:chOff x="3099278" y="6175971"/>
            <a:chExt cx="377723" cy="377723"/>
          </a:xfrm>
        </p:grpSpPr>
        <p:sp>
          <p:nvSpPr>
            <p:cNvPr id="16" name="Oval 15">
              <a:extLst>
                <a:ext uri="{FF2B5EF4-FFF2-40B4-BE49-F238E27FC236}">
                  <a16:creationId xmlns:a16="http://schemas.microsoft.com/office/drawing/2014/main" id="{DCA63519-F9F1-4BBC-B575-C5A80432ED0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38613F-A1D1-475E-BC17-46FA6921BD0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8" name="Group 17">
            <a:extLst>
              <a:ext uri="{FF2B5EF4-FFF2-40B4-BE49-F238E27FC236}">
                <a16:creationId xmlns:a16="http://schemas.microsoft.com/office/drawing/2014/main" id="{6AF7BD08-44B7-4F9A-9AF4-4EF93CC71E05}"/>
              </a:ext>
            </a:extLst>
          </p:cNvPr>
          <p:cNvGrpSpPr/>
          <p:nvPr/>
        </p:nvGrpSpPr>
        <p:grpSpPr>
          <a:xfrm>
            <a:off x="1121375" y="3307295"/>
            <a:ext cx="377723" cy="377723"/>
            <a:chOff x="3099278" y="6175971"/>
            <a:chExt cx="377723" cy="377723"/>
          </a:xfrm>
        </p:grpSpPr>
        <p:sp>
          <p:nvSpPr>
            <p:cNvPr id="19" name="Oval 18">
              <a:extLst>
                <a:ext uri="{FF2B5EF4-FFF2-40B4-BE49-F238E27FC236}">
                  <a16:creationId xmlns:a16="http://schemas.microsoft.com/office/drawing/2014/main" id="{C7BCE9D5-7F24-41B3-81C1-82767D36B064}"/>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54934DD-01D7-452D-9F23-519F48B233A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24" name="Straight Connector 23">
            <a:extLst>
              <a:ext uri="{FF2B5EF4-FFF2-40B4-BE49-F238E27FC236}">
                <a16:creationId xmlns:a16="http://schemas.microsoft.com/office/drawing/2014/main" id="{D8B9670D-AF2F-49C5-85BC-C04D60F5D116}"/>
              </a:ext>
            </a:extLst>
          </p:cNvPr>
          <p:cNvCxnSpPr>
            <a:cxnSpLocks/>
            <a:stCxn id="13" idx="4"/>
            <a:endCxn id="16" idx="0"/>
          </p:cNvCxnSpPr>
          <p:nvPr/>
        </p:nvCxnSpPr>
        <p:spPr>
          <a:xfrm flipH="1">
            <a:off x="2627830" y="3735380"/>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90B7AF-621B-48BF-B890-1CE052B33052}"/>
              </a:ext>
            </a:extLst>
          </p:cNvPr>
          <p:cNvCxnSpPr>
            <a:cxnSpLocks/>
            <a:endCxn id="13" idx="1"/>
          </p:cNvCxnSpPr>
          <p:nvPr/>
        </p:nvCxnSpPr>
        <p:spPr>
          <a:xfrm>
            <a:off x="2244527" y="2817647"/>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5FE30-DE16-4395-A9D2-C04249D8DC6D}"/>
              </a:ext>
            </a:extLst>
          </p:cNvPr>
          <p:cNvCxnSpPr>
            <a:cxnSpLocks/>
            <a:endCxn id="19" idx="7"/>
          </p:cNvCxnSpPr>
          <p:nvPr/>
        </p:nvCxnSpPr>
        <p:spPr>
          <a:xfrm flipH="1">
            <a:off x="1443782" y="2951192"/>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34A87D-FC1C-47ED-8FA4-052BCCA7E0F7}"/>
              </a:ext>
            </a:extLst>
          </p:cNvPr>
          <p:cNvCxnSpPr>
            <a:cxnSpLocks/>
            <a:stCxn id="19" idx="4"/>
          </p:cNvCxnSpPr>
          <p:nvPr/>
        </p:nvCxnSpPr>
        <p:spPr>
          <a:xfrm flipH="1">
            <a:off x="1169011" y="3685018"/>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8DA5D8-7804-464A-90DC-14D6E1822F41}"/>
              </a:ext>
            </a:extLst>
          </p:cNvPr>
          <p:cNvCxnSpPr>
            <a:cxnSpLocks/>
            <a:stCxn id="16" idx="2"/>
          </p:cNvCxnSpPr>
          <p:nvPr/>
        </p:nvCxnSpPr>
        <p:spPr>
          <a:xfrm flipH="1" flipV="1">
            <a:off x="1357872" y="4434731"/>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85B9488-B59F-41AA-A1A0-469D3D5BE97A}"/>
              </a:ext>
            </a:extLst>
          </p:cNvPr>
          <p:cNvGrpSpPr/>
          <p:nvPr/>
        </p:nvGrpSpPr>
        <p:grpSpPr>
          <a:xfrm>
            <a:off x="998217" y="4245869"/>
            <a:ext cx="377723" cy="377723"/>
            <a:chOff x="3099278" y="6175971"/>
            <a:chExt cx="377723" cy="377723"/>
          </a:xfrm>
        </p:grpSpPr>
        <p:sp>
          <p:nvSpPr>
            <p:cNvPr id="46" name="Oval 45">
              <a:extLst>
                <a:ext uri="{FF2B5EF4-FFF2-40B4-BE49-F238E27FC236}">
                  <a16:creationId xmlns:a16="http://schemas.microsoft.com/office/drawing/2014/main" id="{69D87633-5B63-4EC2-AF21-D2734E5886B7}"/>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3DC3A6B-AA95-43D9-954A-589FFD11A408}"/>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48" name="Group 47">
            <a:extLst>
              <a:ext uri="{FF2B5EF4-FFF2-40B4-BE49-F238E27FC236}">
                <a16:creationId xmlns:a16="http://schemas.microsoft.com/office/drawing/2014/main" id="{76A83622-CC01-413E-8C2F-3D42F0F094EE}"/>
              </a:ext>
            </a:extLst>
          </p:cNvPr>
          <p:cNvGrpSpPr/>
          <p:nvPr/>
        </p:nvGrpSpPr>
        <p:grpSpPr>
          <a:xfrm>
            <a:off x="1869709" y="2665951"/>
            <a:ext cx="377723" cy="377723"/>
            <a:chOff x="3099278" y="6175971"/>
            <a:chExt cx="377723" cy="377723"/>
          </a:xfrm>
        </p:grpSpPr>
        <p:sp>
          <p:nvSpPr>
            <p:cNvPr id="49" name="Oval 48">
              <a:extLst>
                <a:ext uri="{FF2B5EF4-FFF2-40B4-BE49-F238E27FC236}">
                  <a16:creationId xmlns:a16="http://schemas.microsoft.com/office/drawing/2014/main" id="{EB858896-F25F-4515-9136-A8F14335A3A5}"/>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AAC1DF6-B647-40C1-8BC4-D25F8EB2BAA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sp>
        <p:nvSpPr>
          <p:cNvPr id="51" name="TextBox 50">
            <a:extLst>
              <a:ext uri="{FF2B5EF4-FFF2-40B4-BE49-F238E27FC236}">
                <a16:creationId xmlns:a16="http://schemas.microsoft.com/office/drawing/2014/main" id="{4A3DB1BC-4796-4238-99EA-8F6123150BDC}"/>
              </a:ext>
            </a:extLst>
          </p:cNvPr>
          <p:cNvSpPr txBox="1"/>
          <p:nvPr/>
        </p:nvSpPr>
        <p:spPr>
          <a:xfrm>
            <a:off x="4092388" y="2817647"/>
            <a:ext cx="5813059" cy="304698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Start from any vertex, and give it either color.</a:t>
            </a:r>
          </a:p>
          <a:p>
            <a:r>
              <a:rPr lang="en-US" sz="2400" dirty="0">
                <a:latin typeface="Segoe UI Semilight" panose="020B0402040204020203" pitchFamily="34" charset="0"/>
                <a:cs typeface="Segoe UI Semilight" panose="020B0402040204020203" pitchFamily="34" charset="0"/>
              </a:rPr>
              <a:t>Its neighbors </a:t>
            </a:r>
            <a:r>
              <a:rPr lang="en-US" sz="2400" b="1" dirty="0">
                <a:latin typeface="Segoe UI Semilight" panose="020B0402040204020203" pitchFamily="34" charset="0"/>
                <a:cs typeface="Segoe UI Semilight" panose="020B0402040204020203" pitchFamily="34" charset="0"/>
              </a:rPr>
              <a:t>must </a:t>
            </a:r>
            <a:r>
              <a:rPr lang="en-US" sz="2400" dirty="0">
                <a:latin typeface="Segoe UI Semilight" panose="020B0402040204020203" pitchFamily="34" charset="0"/>
                <a:cs typeface="Segoe UI Semilight" panose="020B0402040204020203" pitchFamily="34" charset="0"/>
              </a:rPr>
              <a:t>be the other color.</a:t>
            </a:r>
          </a:p>
          <a:p>
            <a:r>
              <a:rPr lang="en-US" sz="2400" dirty="0">
                <a:latin typeface="Segoe UI Semilight" panose="020B0402040204020203" pitchFamily="34" charset="0"/>
                <a:cs typeface="Segoe UI Semilight" panose="020B0402040204020203" pitchFamily="34" charset="0"/>
              </a:rPr>
              <a:t>Their neighbors must be the first color</a:t>
            </a:r>
          </a:p>
          <a:p>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The last two vertices (which are adjacent) must be the same color.</a:t>
            </a:r>
          </a:p>
          <a:p>
            <a:r>
              <a:rPr lang="en-US" sz="2400" dirty="0">
                <a:latin typeface="Segoe UI Semilight" panose="020B0402040204020203" pitchFamily="34" charset="0"/>
                <a:cs typeface="Segoe UI Semilight" panose="020B0402040204020203" pitchFamily="34" charset="0"/>
              </a:rPr>
              <a:t>Uh-oh. </a:t>
            </a:r>
          </a:p>
        </p:txBody>
      </p:sp>
    </p:spTree>
    <p:extLst>
      <p:ext uri="{BB962C8B-B14F-4D97-AF65-F5344CB8AC3E}">
        <p14:creationId xmlns:p14="http://schemas.microsoft.com/office/powerpoint/2010/main" val="2604452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23530" y="85774"/>
            <a:ext cx="6902216" cy="5847755"/>
          </a:xfrm>
          <a:prstGeom prst="rect">
            <a:avLst/>
          </a:prstGeom>
        </p:spPr>
        <p:txBody>
          <a:bodyPr wrap="square">
            <a:spAutoFit/>
          </a:bodyPr>
          <a:lstStyle/>
          <a:p>
            <a:r>
              <a:rPr lang="en-US" sz="2200" dirty="0">
                <a:cs typeface="Segoe UI Semilight" panose="020B0402040204020203" pitchFamily="34" charset="0"/>
              </a:rPr>
              <a:t>The orange edges (the ones where we discovered a new vertex) form a tree!*</a:t>
            </a:r>
          </a:p>
          <a:p>
            <a:r>
              <a:rPr lang="en-US" sz="2200" dirty="0">
                <a:cs typeface="Segoe UI Semilight" panose="020B0402040204020203" pitchFamily="34" charset="0"/>
              </a:rPr>
              <a:t>We call them </a:t>
            </a:r>
            <a:r>
              <a:rPr lang="en-US" sz="2200" b="1" dirty="0">
                <a:cs typeface="Segoe UI Semilight" panose="020B0402040204020203" pitchFamily="34" charset="0"/>
              </a:rPr>
              <a:t>tree edges</a:t>
            </a:r>
            <a:r>
              <a:rPr lang="en-US" sz="2200" dirty="0">
                <a:cs typeface="Segoe UI Semilight" panose="020B0402040204020203" pitchFamily="34" charset="0"/>
              </a:rPr>
              <a:t>.</a:t>
            </a:r>
          </a:p>
          <a:p>
            <a:endParaRPr lang="en-US" sz="2200" dirty="0">
              <a:cs typeface="Segoe UI Semilight" panose="020B0402040204020203" pitchFamily="34" charset="0"/>
            </a:endParaRPr>
          </a:p>
          <a:p>
            <a:r>
              <a:rPr lang="en-US" sz="2200" dirty="0">
                <a:cs typeface="Segoe UI Semilight" panose="020B0402040204020203" pitchFamily="34" charset="0"/>
              </a:rPr>
              <a:t>That blue edge went from a descendent to an ancestor</a:t>
            </a:r>
          </a:p>
          <a:p>
            <a:r>
              <a:rPr lang="en-US" sz="2200" dirty="0">
                <a:cs typeface="Segoe UI Semilight" panose="020B0402040204020203" pitchFamily="34" charset="0"/>
              </a:rPr>
              <a:t>B was still on the stack when we found (B,D). </a:t>
            </a:r>
          </a:p>
          <a:p>
            <a:r>
              <a:rPr lang="en-US" sz="2200" dirty="0">
                <a:cs typeface="Segoe UI Semilight" panose="020B0402040204020203" pitchFamily="34" charset="0"/>
              </a:rPr>
              <a:t>We call them </a:t>
            </a:r>
            <a:r>
              <a:rPr lang="en-US" sz="2200" b="1" dirty="0">
                <a:cs typeface="Segoe UI Semilight" panose="020B0402040204020203" pitchFamily="34" charset="0"/>
              </a:rPr>
              <a:t>back edges.</a:t>
            </a:r>
          </a:p>
          <a:p>
            <a:endParaRPr lang="en-US" sz="2200" b="1" dirty="0">
              <a:cs typeface="Segoe UI Semilight" panose="020B0402040204020203" pitchFamily="34" charset="0"/>
            </a:endParaRPr>
          </a:p>
          <a:p>
            <a:r>
              <a:rPr lang="en-US" sz="2200" dirty="0">
                <a:cs typeface="Segoe UI Semilight" panose="020B0402040204020203" pitchFamily="34" charset="0"/>
              </a:rPr>
              <a:t>The green edge went from an ancestor to a descendant</a:t>
            </a:r>
          </a:p>
          <a:p>
            <a:r>
              <a:rPr lang="en-US" sz="2200" dirty="0">
                <a:cs typeface="Segoe UI Semilight" panose="020B0402040204020203" pitchFamily="34" charset="0"/>
              </a:rPr>
              <a:t>F was put on and come off the stack between putting A on the stack and finding (A,F)</a:t>
            </a:r>
          </a:p>
          <a:p>
            <a:r>
              <a:rPr lang="en-US" sz="2200" dirty="0">
                <a:cs typeface="Segoe UI Semilight" panose="020B0402040204020203" pitchFamily="34" charset="0"/>
              </a:rPr>
              <a:t>We call them </a:t>
            </a:r>
            <a:r>
              <a:rPr lang="en-US" sz="2200" b="1" dirty="0">
                <a:cs typeface="Segoe UI Semilight" panose="020B0402040204020203" pitchFamily="34" charset="0"/>
              </a:rPr>
              <a:t>forward edges.</a:t>
            </a:r>
          </a:p>
          <a:p>
            <a:endParaRPr lang="en-US" sz="2200" b="1" dirty="0">
              <a:cs typeface="Segoe UI Semilight" panose="020B0402040204020203" pitchFamily="34" charset="0"/>
            </a:endParaRPr>
          </a:p>
          <a:p>
            <a:r>
              <a:rPr lang="en-US" sz="2200" dirty="0">
                <a:cs typeface="Segoe UI Semilight" panose="020B0402040204020203" pitchFamily="34" charset="0"/>
              </a:rPr>
              <a:t>The purple edge went…some other way.</a:t>
            </a:r>
          </a:p>
          <a:p>
            <a:r>
              <a:rPr lang="en-US" sz="2200" dirty="0">
                <a:cs typeface="Segoe UI Semilight" panose="020B0402040204020203" pitchFamily="34" charset="0"/>
              </a:rPr>
              <a:t>D had been on and come off the stack before we found F or (F,D)</a:t>
            </a:r>
          </a:p>
          <a:p>
            <a:r>
              <a:rPr lang="en-US" sz="2200" dirty="0">
                <a:cs typeface="Segoe UI Semilight" panose="020B0402040204020203" pitchFamily="34" charset="0"/>
              </a:rPr>
              <a:t>We call those </a:t>
            </a:r>
            <a:r>
              <a:rPr lang="en-US" sz="2200" b="1" dirty="0">
                <a:cs typeface="Segoe UI Semilight" panose="020B0402040204020203" pitchFamily="34" charset="0"/>
              </a:rPr>
              <a:t>cross edges.</a:t>
            </a:r>
          </a:p>
        </p:txBody>
      </p:sp>
      <p:sp>
        <p:nvSpPr>
          <p:cNvPr id="6" name="Oval 5"/>
          <p:cNvSpPr/>
          <p:nvPr/>
        </p:nvSpPr>
        <p:spPr>
          <a:xfrm rot="20777557">
            <a:off x="1517414" y="14671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rot="20777557">
            <a:off x="4041717" y="549050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rot="20777557">
            <a:off x="536845" y="4896186"/>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rot="20777557">
            <a:off x="2503501" y="424469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rot="20777557">
            <a:off x="631806" y="245994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rot="20777557">
            <a:off x="1790023" y="114124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4"/>
            <a:endCxn id="14" idx="0"/>
          </p:cNvCxnSpPr>
          <p:nvPr/>
        </p:nvCxnSpPr>
        <p:spPr>
          <a:xfrm>
            <a:off x="1928715" y="802260"/>
            <a:ext cx="115025" cy="348459"/>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rot="6004240">
            <a:off x="1028088" y="1913335"/>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rot="6004240" flipV="1">
            <a:off x="41689" y="384432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rot="6004240" flipH="1" flipV="1">
            <a:off x="-71119" y="3248652"/>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4"/>
            <a:endCxn id="12" idx="0"/>
          </p:cNvCxnSpPr>
          <p:nvPr/>
        </p:nvCxnSpPr>
        <p:spPr>
          <a:xfrm>
            <a:off x="2201324" y="1796797"/>
            <a:ext cx="555894" cy="245736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5"/>
            <a:endCxn id="10" idx="1"/>
          </p:cNvCxnSpPr>
          <p:nvPr/>
        </p:nvCxnSpPr>
        <p:spPr>
          <a:xfrm>
            <a:off x="3120147" y="4749912"/>
            <a:ext cx="969942" cy="900394"/>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5"/>
            <a:endCxn id="10" idx="0"/>
          </p:cNvCxnSpPr>
          <p:nvPr/>
        </p:nvCxnSpPr>
        <p:spPr>
          <a:xfrm>
            <a:off x="2134060" y="651929"/>
            <a:ext cx="2161374" cy="4848046"/>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rot="20777557">
            <a:off x="1707796" y="617975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rot="6004240">
            <a:off x="2175496" y="402729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6" name="TextBox 45"/>
          <p:cNvSpPr txBox="1"/>
          <p:nvPr/>
        </p:nvSpPr>
        <p:spPr>
          <a:xfrm>
            <a:off x="5799122" y="5918473"/>
            <a:ext cx="6226623" cy="646331"/>
          </a:xfrm>
          <a:prstGeom prst="rect">
            <a:avLst/>
          </a:prstGeom>
          <a:noFill/>
        </p:spPr>
        <p:txBody>
          <a:bodyPr wrap="square" rtlCol="0">
            <a:spAutoFit/>
          </a:bodyPr>
          <a:lstStyle/>
          <a:p>
            <a:r>
              <a:rPr lang="en-US" dirty="0"/>
              <a:t>*Conditions apply. Sometimes the graph is a forest. But we call them tree edges no matter what.</a:t>
            </a:r>
          </a:p>
        </p:txBody>
      </p:sp>
      <p:sp>
        <p:nvSpPr>
          <p:cNvPr id="47" name="TextBox 46"/>
          <p:cNvSpPr txBox="1"/>
          <p:nvPr/>
        </p:nvSpPr>
        <p:spPr>
          <a:xfrm>
            <a:off x="531500" y="229704"/>
            <a:ext cx="594930" cy="584775"/>
          </a:xfrm>
          <a:prstGeom prst="rect">
            <a:avLst/>
          </a:prstGeom>
          <a:noFill/>
        </p:spPr>
        <p:txBody>
          <a:bodyPr wrap="square" rtlCol="0">
            <a:spAutoFit/>
          </a:bodyPr>
          <a:lstStyle/>
          <a:p>
            <a:r>
              <a:rPr lang="en-US" sz="3200" dirty="0"/>
              <a:t>1</a:t>
            </a:r>
          </a:p>
        </p:txBody>
      </p:sp>
      <p:sp>
        <p:nvSpPr>
          <p:cNvPr id="48" name="TextBox 47"/>
          <p:cNvSpPr txBox="1"/>
          <p:nvPr/>
        </p:nvSpPr>
        <p:spPr>
          <a:xfrm>
            <a:off x="1001045" y="229704"/>
            <a:ext cx="776140" cy="584775"/>
          </a:xfrm>
          <a:prstGeom prst="rect">
            <a:avLst/>
          </a:prstGeom>
          <a:noFill/>
        </p:spPr>
        <p:txBody>
          <a:bodyPr wrap="square" rtlCol="0">
            <a:spAutoFit/>
          </a:bodyPr>
          <a:lstStyle/>
          <a:p>
            <a:r>
              <a:rPr lang="en-US" sz="3200" dirty="0"/>
              <a:t>12</a:t>
            </a:r>
          </a:p>
        </p:txBody>
      </p:sp>
      <p:sp>
        <p:nvSpPr>
          <p:cNvPr id="49" name="TextBox 48"/>
          <p:cNvSpPr txBox="1"/>
          <p:nvPr/>
        </p:nvSpPr>
        <p:spPr>
          <a:xfrm>
            <a:off x="570754" y="12213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1208809" y="1221325"/>
            <a:ext cx="657276" cy="584775"/>
          </a:xfrm>
          <a:prstGeom prst="rect">
            <a:avLst/>
          </a:prstGeom>
          <a:noFill/>
        </p:spPr>
        <p:txBody>
          <a:bodyPr wrap="square" rtlCol="0">
            <a:spAutoFit/>
          </a:bodyPr>
          <a:lstStyle/>
          <a:p>
            <a:r>
              <a:rPr lang="en-US" sz="3200" dirty="0"/>
              <a:t>11</a:t>
            </a:r>
          </a:p>
        </p:txBody>
      </p:sp>
      <p:sp>
        <p:nvSpPr>
          <p:cNvPr id="51" name="TextBox 50"/>
          <p:cNvSpPr txBox="1"/>
          <p:nvPr/>
        </p:nvSpPr>
        <p:spPr>
          <a:xfrm>
            <a:off x="232880" y="2041429"/>
            <a:ext cx="594930" cy="584775"/>
          </a:xfrm>
          <a:prstGeom prst="rect">
            <a:avLst/>
          </a:prstGeom>
          <a:noFill/>
        </p:spPr>
        <p:txBody>
          <a:bodyPr wrap="square" rtlCol="0">
            <a:spAutoFit/>
          </a:bodyPr>
          <a:lstStyle/>
          <a:p>
            <a:r>
              <a:rPr lang="en-US" sz="3200" dirty="0"/>
              <a:t>3</a:t>
            </a:r>
          </a:p>
        </p:txBody>
      </p:sp>
      <p:sp>
        <p:nvSpPr>
          <p:cNvPr id="52" name="TextBox 51"/>
          <p:cNvSpPr txBox="1"/>
          <p:nvPr/>
        </p:nvSpPr>
        <p:spPr>
          <a:xfrm>
            <a:off x="883635" y="2041429"/>
            <a:ext cx="594930" cy="584775"/>
          </a:xfrm>
          <a:prstGeom prst="rect">
            <a:avLst/>
          </a:prstGeom>
          <a:noFill/>
        </p:spPr>
        <p:txBody>
          <a:bodyPr wrap="square" rtlCol="0">
            <a:spAutoFit/>
          </a:bodyPr>
          <a:lstStyle/>
          <a:p>
            <a:r>
              <a:rPr lang="en-US" sz="3200" dirty="0"/>
              <a:t>6</a:t>
            </a:r>
          </a:p>
        </p:txBody>
      </p:sp>
      <p:sp>
        <p:nvSpPr>
          <p:cNvPr id="53" name="TextBox 52"/>
          <p:cNvSpPr txBox="1"/>
          <p:nvPr/>
        </p:nvSpPr>
        <p:spPr>
          <a:xfrm>
            <a:off x="-23444" y="4434047"/>
            <a:ext cx="594930" cy="584775"/>
          </a:xfrm>
          <a:prstGeom prst="rect">
            <a:avLst/>
          </a:prstGeom>
          <a:noFill/>
        </p:spPr>
        <p:txBody>
          <a:bodyPr wrap="square" rtlCol="0">
            <a:spAutoFit/>
          </a:bodyPr>
          <a:lstStyle/>
          <a:p>
            <a:r>
              <a:rPr lang="en-US" sz="3200" dirty="0"/>
              <a:t>4</a:t>
            </a:r>
          </a:p>
        </p:txBody>
      </p:sp>
      <p:sp>
        <p:nvSpPr>
          <p:cNvPr id="54" name="TextBox 53"/>
          <p:cNvSpPr txBox="1"/>
          <p:nvPr/>
        </p:nvSpPr>
        <p:spPr>
          <a:xfrm>
            <a:off x="627311" y="4434047"/>
            <a:ext cx="594930" cy="584775"/>
          </a:xfrm>
          <a:prstGeom prst="rect">
            <a:avLst/>
          </a:prstGeom>
          <a:noFill/>
        </p:spPr>
        <p:txBody>
          <a:bodyPr wrap="square" rtlCol="0">
            <a:spAutoFit/>
          </a:bodyPr>
          <a:lstStyle/>
          <a:p>
            <a:r>
              <a:rPr lang="en-US" sz="3200" dirty="0"/>
              <a:t>5</a:t>
            </a:r>
          </a:p>
        </p:txBody>
      </p:sp>
      <p:sp>
        <p:nvSpPr>
          <p:cNvPr id="55" name="TextBox 54"/>
          <p:cNvSpPr txBox="1"/>
          <p:nvPr/>
        </p:nvSpPr>
        <p:spPr>
          <a:xfrm>
            <a:off x="2111591" y="4891366"/>
            <a:ext cx="594930" cy="584775"/>
          </a:xfrm>
          <a:prstGeom prst="rect">
            <a:avLst/>
          </a:prstGeom>
          <a:noFill/>
        </p:spPr>
        <p:txBody>
          <a:bodyPr wrap="square" rtlCol="0">
            <a:spAutoFit/>
          </a:bodyPr>
          <a:lstStyle/>
          <a:p>
            <a:r>
              <a:rPr lang="en-US" sz="3200" dirty="0"/>
              <a:t>7</a:t>
            </a:r>
          </a:p>
        </p:txBody>
      </p:sp>
      <p:sp>
        <p:nvSpPr>
          <p:cNvPr id="56" name="TextBox 55"/>
          <p:cNvSpPr txBox="1"/>
          <p:nvPr/>
        </p:nvSpPr>
        <p:spPr>
          <a:xfrm>
            <a:off x="2671261" y="4891366"/>
            <a:ext cx="686015" cy="584775"/>
          </a:xfrm>
          <a:prstGeom prst="rect">
            <a:avLst/>
          </a:prstGeom>
          <a:noFill/>
        </p:spPr>
        <p:txBody>
          <a:bodyPr wrap="square" rtlCol="0">
            <a:spAutoFit/>
          </a:bodyPr>
          <a:lstStyle/>
          <a:p>
            <a:r>
              <a:rPr lang="en-US" sz="3200" dirty="0"/>
              <a:t>10</a:t>
            </a:r>
          </a:p>
        </p:txBody>
      </p:sp>
      <p:sp>
        <p:nvSpPr>
          <p:cNvPr id="57" name="TextBox 56"/>
          <p:cNvSpPr txBox="1"/>
          <p:nvPr/>
        </p:nvSpPr>
        <p:spPr>
          <a:xfrm>
            <a:off x="3878703" y="6124465"/>
            <a:ext cx="594930" cy="584775"/>
          </a:xfrm>
          <a:prstGeom prst="rect">
            <a:avLst/>
          </a:prstGeom>
          <a:noFill/>
        </p:spPr>
        <p:txBody>
          <a:bodyPr wrap="square" rtlCol="0">
            <a:spAutoFit/>
          </a:bodyPr>
          <a:lstStyle/>
          <a:p>
            <a:r>
              <a:rPr lang="en-US" sz="3200" dirty="0"/>
              <a:t>8</a:t>
            </a:r>
          </a:p>
        </p:txBody>
      </p:sp>
      <p:sp>
        <p:nvSpPr>
          <p:cNvPr id="58" name="TextBox 57"/>
          <p:cNvSpPr txBox="1"/>
          <p:nvPr/>
        </p:nvSpPr>
        <p:spPr>
          <a:xfrm>
            <a:off x="4529458" y="6124465"/>
            <a:ext cx="594930" cy="584775"/>
          </a:xfrm>
          <a:prstGeom prst="rect">
            <a:avLst/>
          </a:prstGeom>
          <a:noFill/>
        </p:spPr>
        <p:txBody>
          <a:bodyPr wrap="square" rtlCol="0">
            <a:spAutoFit/>
          </a:bodyPr>
          <a:lstStyle/>
          <a:p>
            <a:r>
              <a:rPr lang="en-US" sz="3200" dirty="0"/>
              <a:t>9</a:t>
            </a:r>
          </a:p>
        </p:txBody>
      </p:sp>
    </p:spTree>
    <p:extLst>
      <p:ext uri="{BB962C8B-B14F-4D97-AF65-F5344CB8AC3E}">
        <p14:creationId xmlns:p14="http://schemas.microsoft.com/office/powerpoint/2010/main" val="16630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P spid="56" grpId="0"/>
      <p:bldP spid="57" grpId="0"/>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9259" cy="1325563"/>
          </a:xfrm>
        </p:spPr>
        <p:txBody>
          <a:bodyPr/>
          <a:lstStyle/>
          <a:p>
            <a:r>
              <a:rPr lang="en-US" dirty="0"/>
              <a:t>Edge Classification (for DFS on directed graphs)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a:t>Edge type</a:t>
                          </a:r>
                        </a:p>
                      </a:txBody>
                      <a:tcPr/>
                    </a:tc>
                    <a:tc>
                      <a:txBody>
                        <a:bodyPr/>
                        <a:lstStyle/>
                        <a:p>
                          <a:r>
                            <a:rPr lang="en-US" dirty="0"/>
                            <a:t>Definition</a:t>
                          </a:r>
                        </a:p>
                      </a:txBody>
                      <a:tcPr/>
                    </a:tc>
                    <a:tc>
                      <a:txBody>
                        <a:bodyPr/>
                        <a:lstStyle/>
                        <a:p>
                          <a:r>
                            <a:rPr lang="en-US" dirty="0"/>
                            <a:t>When</a:t>
                          </a:r>
                          <a:r>
                            <a:rPr lang="en-US" baseline="0" dirty="0"/>
                            <a:t> is </a:t>
                          </a:r>
                          <a14:m>
                            <m:oMath xmlns:m="http://schemas.openxmlformats.org/officeDocument/2006/math">
                              <m:r>
                                <a:rPr lang="en-US" b="1" i="1" baseline="0" smtClean="0">
                                  <a:latin typeface="Cambria Math" panose="02040503050406030204" pitchFamily="18" charset="0"/>
                                </a:rPr>
                                <m:t>(</m:t>
                              </m:r>
                              <m:r>
                                <a:rPr lang="en-US" b="1" i="1" baseline="0" smtClean="0">
                                  <a:latin typeface="Cambria Math" panose="02040503050406030204" pitchFamily="18" charset="0"/>
                                </a:rPr>
                                <m:t>𝒖</m:t>
                              </m:r>
                              <m:r>
                                <a:rPr lang="en-US" b="1" i="1" baseline="0" smtClean="0">
                                  <a:latin typeface="Cambria Math" panose="02040503050406030204" pitchFamily="18" charset="0"/>
                                </a:rPr>
                                <m:t>,</m:t>
                              </m:r>
                              <m:r>
                                <a:rPr lang="en-US" b="1" i="1" baseline="0" smtClean="0">
                                  <a:latin typeface="Cambria Math" panose="02040503050406030204" pitchFamily="18" charset="0"/>
                                </a:rPr>
                                <m:t>𝒗</m:t>
                              </m:r>
                              <m:r>
                                <a:rPr lang="en-US" b="1" i="1" baseline="0" smtClean="0">
                                  <a:latin typeface="Cambria Math" panose="02040503050406030204" pitchFamily="18" charset="0"/>
                                </a:rPr>
                                <m:t>)</m:t>
                              </m:r>
                            </m:oMath>
                          </a14:m>
                          <a:r>
                            <a:rPr lang="en-US" dirty="0"/>
                            <a:t> that edge type?</a:t>
                          </a:r>
                        </a:p>
                      </a:txBody>
                      <a:tcPr/>
                    </a:tc>
                    <a:extLst>
                      <a:ext uri="{0D108BD9-81ED-4DB2-BD59-A6C34878D82A}">
                        <a16:rowId xmlns:a16="http://schemas.microsoft.com/office/drawing/2014/main" val="3125723415"/>
                      </a:ext>
                    </a:extLst>
                  </a:tr>
                  <a:tr h="370840">
                    <a:tc>
                      <a:txBody>
                        <a:bodyPr/>
                        <a:lstStyle/>
                        <a:p>
                          <a:r>
                            <a:rPr lang="en-US" dirty="0"/>
                            <a:t>Tree</a:t>
                          </a:r>
                        </a:p>
                      </a:txBody>
                      <a:tcPr/>
                    </a:tc>
                    <a:tc>
                      <a:txBody>
                        <a:bodyPr/>
                        <a:lstStyle/>
                        <a:p>
                          <a:r>
                            <a:rPr lang="en-US" dirty="0"/>
                            <a:t>Edges forming</a:t>
                          </a:r>
                          <a:r>
                            <a:rPr lang="en-US" baseline="0" dirty="0"/>
                            <a:t> the DFS tree (or forest).</a:t>
                          </a:r>
                          <a:endParaRPr lang="en-US" dirty="0"/>
                        </a:p>
                      </a:txBody>
                      <a:tcPr/>
                    </a:tc>
                    <a:tc>
                      <a:txBody>
                        <a:bodyPr/>
                        <a:lstStyle/>
                        <a:p>
                          <a14:m>
                            <m:oMath xmlns:m="http://schemas.openxmlformats.org/officeDocument/2006/math">
                              <m:r>
                                <a:rPr lang="en-US" b="0" i="1" smtClean="0">
                                  <a:latin typeface="Cambria Math" panose="02040503050406030204" pitchFamily="18" charset="0"/>
                                </a:rPr>
                                <m:t>𝑣</m:t>
                              </m:r>
                            </m:oMath>
                          </a14:m>
                          <a:r>
                            <a:rPr lang="en-US" dirty="0"/>
                            <a:t> was not seen before we processed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339907078"/>
                      </a:ext>
                    </a:extLst>
                  </a:tr>
                  <a:tr h="370840">
                    <a:tc>
                      <a:txBody>
                        <a:bodyPr/>
                        <a:lstStyle/>
                        <a:p>
                          <a:r>
                            <a:rPr lang="en-US" dirty="0"/>
                            <a:t>Forward</a:t>
                          </a:r>
                        </a:p>
                      </a:txBody>
                      <a:tcPr/>
                    </a:tc>
                    <a:tc>
                      <a:txBody>
                        <a:bodyPr/>
                        <a:lstStyle/>
                        <a:p>
                          <a:r>
                            <a:rPr lang="en-US" dirty="0"/>
                            <a:t>From ancestor to descendant in tree.</a:t>
                          </a:r>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a:t>
                          </a:r>
                          <a:r>
                            <a:rPr lang="en-US" baseline="0" dirty="0">
                              <a:latin typeface="+mn-lt"/>
                              <a:cs typeface="Courier New" panose="02070309020205020404" pitchFamily="49" charset="0"/>
                            </a:rPr>
                            <a:t>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370840">
                    <a:tc>
                      <a:txBody>
                        <a:bodyPr/>
                        <a:lstStyle/>
                        <a:p>
                          <a:r>
                            <a:rPr lang="en-US" dirty="0"/>
                            <a:t>Back</a:t>
                          </a:r>
                        </a:p>
                      </a:txBody>
                      <a:tcPr/>
                    </a:tc>
                    <a:tc>
                      <a:txBody>
                        <a:bodyPr/>
                        <a:lstStyle/>
                        <a:p>
                          <a:r>
                            <a:rPr lang="en-US" dirty="0"/>
                            <a:t>From descendant to</a:t>
                          </a:r>
                          <a:r>
                            <a:rPr lang="en-US" baseline="0" dirty="0"/>
                            <a:t> ancestor in tree.</a:t>
                          </a:r>
                          <a:endParaRPr lang="en-US" dirty="0"/>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370840">
                    <a:tc>
                      <a:txBody>
                        <a:bodyPr/>
                        <a:lstStyle/>
                        <a:p>
                          <a:r>
                            <a:rPr lang="en-US" dirty="0"/>
                            <a:t>Cross</a:t>
                          </a:r>
                        </a:p>
                      </a:txBody>
                      <a:tcPr/>
                    </a:tc>
                    <a:tc>
                      <a:txBody>
                        <a:bodyPr/>
                        <a:lstStyle/>
                        <a:p>
                          <a:r>
                            <a:rPr lang="en-US" dirty="0"/>
                            <a:t>Edges</a:t>
                          </a:r>
                          <a:r>
                            <a:rPr lang="en-US" baseline="0" dirty="0"/>
                            <a:t> going between vertices without an ancestor relationship.</a:t>
                          </a:r>
                          <a:endParaRPr lang="en-US" dirty="0"/>
                        </a:p>
                      </a:txBody>
                      <a:tcPr/>
                    </a:tc>
                    <a:tc>
                      <a:txBody>
                        <a:bodyPr/>
                        <a:lstStyle/>
                        <a:p>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have not been seen, and</a:t>
                          </a:r>
                          <a:br>
                            <a:rPr lang="en-US" dirty="0"/>
                          </a:b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094812094"/>
                  </p:ext>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smtClean="0"/>
                            <a:t>Edge type</a:t>
                          </a:r>
                          <a:endParaRPr lang="en-US" dirty="0"/>
                        </a:p>
                      </a:txBody>
                      <a:tcPr/>
                    </a:tc>
                    <a:tc>
                      <a:txBody>
                        <a:bodyPr/>
                        <a:lstStyle/>
                        <a:p>
                          <a:r>
                            <a:rPr lang="en-US" dirty="0" smtClean="0"/>
                            <a:t>Definition</a:t>
                          </a:r>
                          <a:endParaRPr lang="en-US" dirty="0"/>
                        </a:p>
                      </a:txBody>
                      <a:tcPr/>
                    </a:tc>
                    <a:tc>
                      <a:txBody>
                        <a:bodyPr/>
                        <a:lstStyle/>
                        <a:p>
                          <a:endParaRPr lang="en-US"/>
                        </a:p>
                      </a:txBody>
                      <a:tcPr>
                        <a:blipFill>
                          <a:blip r:embed="rId2"/>
                          <a:stretch>
                            <a:fillRect l="-130013" t="-8197" r="-647" b="-642623"/>
                          </a:stretch>
                        </a:blipFill>
                      </a:tcPr>
                    </a:tc>
                    <a:extLst>
                      <a:ext uri="{0D108BD9-81ED-4DB2-BD59-A6C34878D82A}">
                        <a16:rowId xmlns:a16="http://schemas.microsoft.com/office/drawing/2014/main" val="3125723415"/>
                      </a:ext>
                    </a:extLst>
                  </a:tr>
                  <a:tr h="370840">
                    <a:tc>
                      <a:txBody>
                        <a:bodyPr/>
                        <a:lstStyle/>
                        <a:p>
                          <a:r>
                            <a:rPr lang="en-US" dirty="0" smtClean="0"/>
                            <a:t>Tree</a:t>
                          </a:r>
                          <a:endParaRPr lang="en-US" dirty="0"/>
                        </a:p>
                      </a:txBody>
                      <a:tcPr/>
                    </a:tc>
                    <a:tc>
                      <a:txBody>
                        <a:bodyPr/>
                        <a:lstStyle/>
                        <a:p>
                          <a:r>
                            <a:rPr lang="en-US" dirty="0" smtClean="0"/>
                            <a:t>Edges forming</a:t>
                          </a:r>
                          <a:r>
                            <a:rPr lang="en-US" baseline="0" dirty="0" smtClean="0"/>
                            <a:t> the DFS tree (or forest).</a:t>
                          </a:r>
                          <a:endParaRPr lang="en-US" dirty="0"/>
                        </a:p>
                      </a:txBody>
                      <a:tcPr/>
                    </a:tc>
                    <a:tc>
                      <a:txBody>
                        <a:bodyPr/>
                        <a:lstStyle/>
                        <a:p>
                          <a:endParaRPr lang="en-US"/>
                        </a:p>
                      </a:txBody>
                      <a:tcPr>
                        <a:blipFill>
                          <a:blip r:embed="rId2"/>
                          <a:stretch>
                            <a:fillRect l="-130013" t="-108197" r="-647" b="-542623"/>
                          </a:stretch>
                        </a:blipFill>
                      </a:tcPr>
                    </a:tc>
                    <a:extLst>
                      <a:ext uri="{0D108BD9-81ED-4DB2-BD59-A6C34878D82A}">
                        <a16:rowId xmlns:a16="http://schemas.microsoft.com/office/drawing/2014/main" val="1339907078"/>
                      </a:ext>
                    </a:extLst>
                  </a:tr>
                  <a:tr h="640080">
                    <a:tc>
                      <a:txBody>
                        <a:bodyPr/>
                        <a:lstStyle/>
                        <a:p>
                          <a:r>
                            <a:rPr lang="en-US" dirty="0" smtClean="0"/>
                            <a:t>Forward</a:t>
                          </a:r>
                          <a:endParaRPr lang="en-US" dirty="0"/>
                        </a:p>
                      </a:txBody>
                      <a:tcPr/>
                    </a:tc>
                    <a:tc>
                      <a:txBody>
                        <a:bodyPr/>
                        <a:lstStyle/>
                        <a:p>
                          <a:r>
                            <a:rPr lang="en-US" dirty="0" smtClean="0"/>
                            <a:t>From ancestor to descendant in tree.</a:t>
                          </a:r>
                          <a:endParaRPr lang="en-US" dirty="0"/>
                        </a:p>
                      </a:txBody>
                      <a:tcPr/>
                    </a:tc>
                    <a:tc>
                      <a:txBody>
                        <a:bodyPr/>
                        <a:lstStyle/>
                        <a:p>
                          <a:endParaRPr lang="en-US"/>
                        </a:p>
                      </a:txBody>
                      <a:tcPr>
                        <a:blipFill>
                          <a:blip r:embed="rId2"/>
                          <a:stretch>
                            <a:fillRect l="-130013" t="-120952" r="-647" b="-215238"/>
                          </a:stretch>
                        </a:blipFill>
                      </a:tcPr>
                    </a:tc>
                    <a:extLst>
                      <a:ext uri="{0D108BD9-81ED-4DB2-BD59-A6C34878D82A}">
                        <a16:rowId xmlns:a16="http://schemas.microsoft.com/office/drawing/2014/main" val="978802826"/>
                      </a:ext>
                    </a:extLst>
                  </a:tr>
                  <a:tr h="640080">
                    <a:tc>
                      <a:txBody>
                        <a:bodyPr/>
                        <a:lstStyle/>
                        <a:p>
                          <a:r>
                            <a:rPr lang="en-US" dirty="0" smtClean="0"/>
                            <a:t>Back</a:t>
                          </a:r>
                          <a:endParaRPr lang="en-US" dirty="0"/>
                        </a:p>
                      </a:txBody>
                      <a:tcPr/>
                    </a:tc>
                    <a:tc>
                      <a:txBody>
                        <a:bodyPr/>
                        <a:lstStyle/>
                        <a:p>
                          <a:r>
                            <a:rPr lang="en-US" dirty="0" smtClean="0"/>
                            <a:t>From descendant to</a:t>
                          </a:r>
                          <a:r>
                            <a:rPr lang="en-US" baseline="0" dirty="0" smtClean="0"/>
                            <a:t> ancestor in tree.</a:t>
                          </a:r>
                          <a:endParaRPr lang="en-US" dirty="0"/>
                        </a:p>
                      </a:txBody>
                      <a:tcPr/>
                    </a:tc>
                    <a:tc>
                      <a:txBody>
                        <a:bodyPr/>
                        <a:lstStyle/>
                        <a:p>
                          <a:endParaRPr lang="en-US"/>
                        </a:p>
                      </a:txBody>
                      <a:tcPr>
                        <a:blipFill>
                          <a:blip r:embed="rId2"/>
                          <a:stretch>
                            <a:fillRect l="-130013" t="-218868" r="-647" b="-113208"/>
                          </a:stretch>
                        </a:blipFill>
                      </a:tcPr>
                    </a:tc>
                    <a:extLst>
                      <a:ext uri="{0D108BD9-81ED-4DB2-BD59-A6C34878D82A}">
                        <a16:rowId xmlns:a16="http://schemas.microsoft.com/office/drawing/2014/main" val="1022694796"/>
                      </a:ext>
                    </a:extLst>
                  </a:tr>
                  <a:tr h="640080">
                    <a:tc>
                      <a:txBody>
                        <a:bodyPr/>
                        <a:lstStyle/>
                        <a:p>
                          <a:r>
                            <a:rPr lang="en-US" dirty="0" smtClean="0"/>
                            <a:t>Cross</a:t>
                          </a:r>
                          <a:endParaRPr lang="en-US" dirty="0"/>
                        </a:p>
                      </a:txBody>
                      <a:tcPr/>
                    </a:tc>
                    <a:tc>
                      <a:txBody>
                        <a:bodyPr/>
                        <a:lstStyle/>
                        <a:p>
                          <a:r>
                            <a:rPr lang="en-US" dirty="0" smtClean="0"/>
                            <a:t>Edges</a:t>
                          </a:r>
                          <a:r>
                            <a:rPr lang="en-US" baseline="0" dirty="0" smtClean="0"/>
                            <a:t> going between vertices without an ancestor relationship.</a:t>
                          </a:r>
                          <a:endParaRPr lang="en-US" dirty="0"/>
                        </a:p>
                      </a:txBody>
                      <a:tcPr/>
                    </a:tc>
                    <a:tc>
                      <a:txBody>
                        <a:bodyPr/>
                        <a:lstStyle/>
                        <a:p>
                          <a:endParaRPr lang="en-US"/>
                        </a:p>
                      </a:txBody>
                      <a:tcPr>
                        <a:blipFill>
                          <a:blip r:embed="rId2"/>
                          <a:stretch>
                            <a:fillRect l="-130013" t="-321905" r="-647" b="-14286"/>
                          </a:stretch>
                        </a:blipFill>
                      </a:tcPr>
                    </a:tc>
                    <a:extLst>
                      <a:ext uri="{0D108BD9-81ED-4DB2-BD59-A6C34878D82A}">
                        <a16:rowId xmlns:a16="http://schemas.microsoft.com/office/drawing/2014/main" val="12491357"/>
                      </a:ext>
                    </a:extLst>
                  </a:tr>
                </a:tbl>
              </a:graphicData>
            </a:graphic>
          </p:graphicFrame>
        </mc:Fallback>
      </mc:AlternateContent>
      <p:sp>
        <p:nvSpPr>
          <p:cNvPr id="5" name="TextBox 4"/>
          <p:cNvSpPr txBox="1"/>
          <p:nvPr/>
        </p:nvSpPr>
        <p:spPr>
          <a:xfrm>
            <a:off x="1325526" y="4671237"/>
            <a:ext cx="9767776" cy="1200329"/>
          </a:xfrm>
          <a:prstGeom prst="rect">
            <a:avLst/>
          </a:prstGeom>
          <a:noFill/>
        </p:spPr>
        <p:txBody>
          <a:bodyPr wrap="square" rtlCol="0">
            <a:spAutoFit/>
          </a:bodyPr>
          <a:lstStyle/>
          <a:p>
            <a:r>
              <a:rPr lang="en-US" dirty="0"/>
              <a:t>The third column doesn’t look like it encompasses all possibilities.</a:t>
            </a:r>
          </a:p>
          <a:p>
            <a:r>
              <a:rPr lang="en-US" dirty="0"/>
              <a:t>It does – the fact that we’re using a stack limits the possibilities:</a:t>
            </a:r>
          </a:p>
          <a:p>
            <a:r>
              <a:rPr lang="en-US" dirty="0"/>
              <a:t>	e.g.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t> is impossible.</a:t>
            </a:r>
          </a:p>
          <a:p>
            <a:r>
              <a:rPr lang="en-US" dirty="0"/>
              <a:t>And the rules of the algorithm eliminate some other possibilities. </a:t>
            </a:r>
          </a:p>
        </p:txBody>
      </p:sp>
    </p:spTree>
    <p:extLst>
      <p:ext uri="{BB962C8B-B14F-4D97-AF65-F5344CB8AC3E}">
        <p14:creationId xmlns:p14="http://schemas.microsoft.com/office/powerpoint/2010/main" val="2579409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89000" y="0"/>
            <a:ext cx="10515600" cy="879475"/>
          </a:xfrm>
        </p:spPr>
        <p:txBody>
          <a:bodyPr/>
          <a:lstStyle/>
          <a:p>
            <a:r>
              <a:rPr lang="en-US" dirty="0"/>
              <a:t>Try it Yourselves!</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95416" y="8059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66226" y="33811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94596" y="20983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615749" y="34103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69194" y="34035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99773" y="21318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cxnSpLocks/>
          </p:cNvCxnSpPr>
          <p:nvPr/>
        </p:nvCxnSpPr>
        <p:spPr>
          <a:xfrm flipH="1">
            <a:off x="7851669" y="1235931"/>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29785" y="25618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99206" y="26021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72984" y="36554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cxnSpLocks/>
          </p:cNvCxnSpPr>
          <p:nvPr/>
        </p:nvCxnSpPr>
        <p:spPr>
          <a:xfrm>
            <a:off x="8070018" y="3633029"/>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cxnSpLocks/>
          </p:cNvCxnSpPr>
          <p:nvPr/>
        </p:nvCxnSpPr>
        <p:spPr>
          <a:xfrm flipH="1">
            <a:off x="7818122" y="2635614"/>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67207" y="2286605"/>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25428" y="12359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7119884" y="728662"/>
            <a:ext cx="574568" cy="523220"/>
          </a:xfrm>
          <a:prstGeom prst="rect">
            <a:avLst/>
          </a:prstGeom>
          <a:noFill/>
        </p:spPr>
        <p:txBody>
          <a:bodyPr wrap="square" rtlCol="0">
            <a:spAutoFit/>
          </a:bodyPr>
          <a:lstStyle/>
          <a:p>
            <a:r>
              <a:rPr lang="en-US" sz="2800" dirty="0"/>
              <a:t>1</a:t>
            </a:r>
          </a:p>
        </p:txBody>
      </p:sp>
      <p:sp>
        <p:nvSpPr>
          <p:cNvPr id="61" name="TextBox 60"/>
          <p:cNvSpPr txBox="1"/>
          <p:nvPr/>
        </p:nvSpPr>
        <p:spPr>
          <a:xfrm>
            <a:off x="7763402" y="728662"/>
            <a:ext cx="697754" cy="523220"/>
          </a:xfrm>
          <a:prstGeom prst="rect">
            <a:avLst/>
          </a:prstGeom>
          <a:noFill/>
        </p:spPr>
        <p:txBody>
          <a:bodyPr wrap="square" rtlCol="0">
            <a:spAutoFit/>
          </a:bodyPr>
          <a:lstStyle/>
          <a:p>
            <a:r>
              <a:rPr lang="en-US" sz="2800" dirty="0"/>
              <a:t>12</a:t>
            </a:r>
          </a:p>
        </p:txBody>
      </p:sp>
      <p:sp>
        <p:nvSpPr>
          <p:cNvPr id="62" name="TextBox 61"/>
          <p:cNvSpPr txBox="1"/>
          <p:nvPr/>
        </p:nvSpPr>
        <p:spPr>
          <a:xfrm>
            <a:off x="6423957" y="2135561"/>
            <a:ext cx="574568" cy="523220"/>
          </a:xfrm>
          <a:prstGeom prst="rect">
            <a:avLst/>
          </a:prstGeom>
          <a:noFill/>
        </p:spPr>
        <p:txBody>
          <a:bodyPr wrap="square" rtlCol="0">
            <a:spAutoFit/>
          </a:bodyPr>
          <a:lstStyle/>
          <a:p>
            <a:r>
              <a:rPr lang="en-US" sz="2800" dirty="0"/>
              <a:t>2</a:t>
            </a:r>
          </a:p>
        </p:txBody>
      </p:sp>
      <p:sp>
        <p:nvSpPr>
          <p:cNvPr id="63" name="TextBox 62"/>
          <p:cNvSpPr txBox="1"/>
          <p:nvPr/>
        </p:nvSpPr>
        <p:spPr>
          <a:xfrm>
            <a:off x="7067474" y="2135561"/>
            <a:ext cx="862735" cy="523220"/>
          </a:xfrm>
          <a:prstGeom prst="rect">
            <a:avLst/>
          </a:prstGeom>
          <a:noFill/>
        </p:spPr>
        <p:txBody>
          <a:bodyPr wrap="square" rtlCol="0">
            <a:spAutoFit/>
          </a:bodyPr>
          <a:lstStyle/>
          <a:p>
            <a:r>
              <a:rPr lang="en-US" sz="2800" dirty="0"/>
              <a:t>11</a:t>
            </a:r>
          </a:p>
        </p:txBody>
      </p:sp>
      <p:sp>
        <p:nvSpPr>
          <p:cNvPr id="64" name="TextBox 63"/>
          <p:cNvSpPr txBox="1"/>
          <p:nvPr/>
        </p:nvSpPr>
        <p:spPr>
          <a:xfrm>
            <a:off x="6379219" y="3334812"/>
            <a:ext cx="574568" cy="523220"/>
          </a:xfrm>
          <a:prstGeom prst="rect">
            <a:avLst/>
          </a:prstGeom>
          <a:noFill/>
        </p:spPr>
        <p:txBody>
          <a:bodyPr wrap="square" rtlCol="0">
            <a:spAutoFit/>
          </a:bodyPr>
          <a:lstStyle/>
          <a:p>
            <a:r>
              <a:rPr lang="en-US" sz="2800" dirty="0"/>
              <a:t>3</a:t>
            </a:r>
          </a:p>
        </p:txBody>
      </p:sp>
      <p:sp>
        <p:nvSpPr>
          <p:cNvPr id="65" name="TextBox 64"/>
          <p:cNvSpPr txBox="1"/>
          <p:nvPr/>
        </p:nvSpPr>
        <p:spPr>
          <a:xfrm>
            <a:off x="7022737" y="3334812"/>
            <a:ext cx="650814" cy="523220"/>
          </a:xfrm>
          <a:prstGeom prst="rect">
            <a:avLst/>
          </a:prstGeom>
          <a:noFill/>
        </p:spPr>
        <p:txBody>
          <a:bodyPr wrap="square" rtlCol="0">
            <a:spAutoFit/>
          </a:bodyPr>
          <a:lstStyle/>
          <a:p>
            <a:r>
              <a:rPr lang="en-US" sz="2800" dirty="0"/>
              <a:t>10</a:t>
            </a:r>
          </a:p>
        </p:txBody>
      </p:sp>
      <p:sp>
        <p:nvSpPr>
          <p:cNvPr id="66" name="TextBox 65"/>
          <p:cNvSpPr txBox="1"/>
          <p:nvPr/>
        </p:nvSpPr>
        <p:spPr>
          <a:xfrm>
            <a:off x="10358094" y="2893126"/>
            <a:ext cx="574568" cy="523220"/>
          </a:xfrm>
          <a:prstGeom prst="rect">
            <a:avLst/>
          </a:prstGeom>
          <a:noFill/>
        </p:spPr>
        <p:txBody>
          <a:bodyPr wrap="square" rtlCol="0">
            <a:spAutoFit/>
          </a:bodyPr>
          <a:lstStyle/>
          <a:p>
            <a:r>
              <a:rPr lang="en-US" sz="2800" dirty="0"/>
              <a:t>4</a:t>
            </a:r>
          </a:p>
        </p:txBody>
      </p:sp>
      <p:sp>
        <p:nvSpPr>
          <p:cNvPr id="67" name="TextBox 66"/>
          <p:cNvSpPr txBox="1"/>
          <p:nvPr/>
        </p:nvSpPr>
        <p:spPr>
          <a:xfrm>
            <a:off x="11001612" y="2893126"/>
            <a:ext cx="574568" cy="523220"/>
          </a:xfrm>
          <a:prstGeom prst="rect">
            <a:avLst/>
          </a:prstGeom>
          <a:noFill/>
        </p:spPr>
        <p:txBody>
          <a:bodyPr wrap="square" rtlCol="0">
            <a:spAutoFit/>
          </a:bodyPr>
          <a:lstStyle/>
          <a:p>
            <a:r>
              <a:rPr lang="en-US" sz="2800" dirty="0"/>
              <a:t>5</a:t>
            </a:r>
          </a:p>
        </p:txBody>
      </p:sp>
      <p:sp>
        <p:nvSpPr>
          <p:cNvPr id="68" name="TextBox 67"/>
          <p:cNvSpPr txBox="1"/>
          <p:nvPr/>
        </p:nvSpPr>
        <p:spPr>
          <a:xfrm>
            <a:off x="8403323" y="3739581"/>
            <a:ext cx="574568" cy="523220"/>
          </a:xfrm>
          <a:prstGeom prst="rect">
            <a:avLst/>
          </a:prstGeom>
          <a:noFill/>
        </p:spPr>
        <p:txBody>
          <a:bodyPr wrap="square" rtlCol="0">
            <a:spAutoFit/>
          </a:bodyPr>
          <a:lstStyle/>
          <a:p>
            <a:r>
              <a:rPr lang="en-US" sz="2800" dirty="0"/>
              <a:t>6</a:t>
            </a:r>
          </a:p>
        </p:txBody>
      </p:sp>
      <p:sp>
        <p:nvSpPr>
          <p:cNvPr id="69" name="TextBox 68"/>
          <p:cNvSpPr txBox="1"/>
          <p:nvPr/>
        </p:nvSpPr>
        <p:spPr>
          <a:xfrm>
            <a:off x="9046840" y="3739580"/>
            <a:ext cx="574568" cy="523220"/>
          </a:xfrm>
          <a:prstGeom prst="rect">
            <a:avLst/>
          </a:prstGeom>
          <a:noFill/>
        </p:spPr>
        <p:txBody>
          <a:bodyPr wrap="square" rtlCol="0">
            <a:spAutoFit/>
          </a:bodyPr>
          <a:lstStyle/>
          <a:p>
            <a:r>
              <a:rPr lang="en-US" sz="2800" dirty="0"/>
              <a:t>9</a:t>
            </a:r>
          </a:p>
        </p:txBody>
      </p:sp>
      <p:sp>
        <p:nvSpPr>
          <p:cNvPr id="70" name="TextBox 69"/>
          <p:cNvSpPr txBox="1"/>
          <p:nvPr/>
        </p:nvSpPr>
        <p:spPr>
          <a:xfrm>
            <a:off x="10106492" y="2098363"/>
            <a:ext cx="574568" cy="523220"/>
          </a:xfrm>
          <a:prstGeom prst="rect">
            <a:avLst/>
          </a:prstGeom>
          <a:noFill/>
        </p:spPr>
        <p:txBody>
          <a:bodyPr wrap="square" rtlCol="0">
            <a:spAutoFit/>
          </a:bodyPr>
          <a:lstStyle/>
          <a:p>
            <a:r>
              <a:rPr lang="en-US" sz="2800" dirty="0"/>
              <a:t>7</a:t>
            </a:r>
          </a:p>
        </p:txBody>
      </p:sp>
      <p:sp>
        <p:nvSpPr>
          <p:cNvPr id="71" name="TextBox 70"/>
          <p:cNvSpPr txBox="1"/>
          <p:nvPr/>
        </p:nvSpPr>
        <p:spPr>
          <a:xfrm>
            <a:off x="10750010" y="2098363"/>
            <a:ext cx="574568" cy="523220"/>
          </a:xfrm>
          <a:prstGeom prst="rect">
            <a:avLst/>
          </a:prstGeom>
          <a:noFill/>
        </p:spPr>
        <p:txBody>
          <a:bodyPr wrap="square" rtlCol="0">
            <a:spAutoFit/>
          </a:bodyPr>
          <a:lstStyle/>
          <a:p>
            <a:r>
              <a:rPr lang="en-US" sz="2800" dirty="0"/>
              <a:t>8</a:t>
            </a:r>
          </a:p>
        </p:txBody>
      </p:sp>
      <p:sp>
        <p:nvSpPr>
          <p:cNvPr id="78" name="TextBox 77"/>
          <p:cNvSpPr txBox="1"/>
          <p:nvPr/>
        </p:nvSpPr>
        <p:spPr>
          <a:xfrm rot="2970271">
            <a:off x="9111833" y="1668032"/>
            <a:ext cx="1624943" cy="430887"/>
          </a:xfrm>
          <a:prstGeom prst="rect">
            <a:avLst/>
          </a:prstGeom>
          <a:noFill/>
        </p:spPr>
        <p:txBody>
          <a:bodyPr wrap="square" rtlCol="0">
            <a:spAutoFit/>
          </a:bodyPr>
          <a:lstStyle/>
          <a:p>
            <a:r>
              <a:rPr lang="en-US" sz="2200" dirty="0">
                <a:solidFill>
                  <a:srgbClr val="00B0F0"/>
                </a:solidFill>
              </a:rPr>
              <a:t>back</a:t>
            </a:r>
          </a:p>
        </p:txBody>
      </p:sp>
      <p:sp>
        <p:nvSpPr>
          <p:cNvPr id="79" name="TextBox 78"/>
          <p:cNvSpPr txBox="1"/>
          <p:nvPr/>
        </p:nvSpPr>
        <p:spPr>
          <a:xfrm>
            <a:off x="9422848" y="3247756"/>
            <a:ext cx="1624943" cy="430887"/>
          </a:xfrm>
          <a:prstGeom prst="rect">
            <a:avLst/>
          </a:prstGeom>
          <a:noFill/>
        </p:spPr>
        <p:txBody>
          <a:bodyPr wrap="square" rtlCol="0">
            <a:spAutoFit/>
          </a:bodyPr>
          <a:lstStyle/>
          <a:p>
            <a:r>
              <a:rPr lang="en-US" sz="2200" dirty="0">
                <a:solidFill>
                  <a:srgbClr val="7030A0"/>
                </a:solidFill>
              </a:rPr>
              <a:t>cross</a:t>
            </a:r>
          </a:p>
        </p:txBody>
      </p:sp>
      <p:sp>
        <p:nvSpPr>
          <p:cNvPr id="80" name="TextBox 79"/>
          <p:cNvSpPr txBox="1"/>
          <p:nvPr/>
        </p:nvSpPr>
        <p:spPr>
          <a:xfrm rot="2970271">
            <a:off x="7878134" y="2766380"/>
            <a:ext cx="1624943" cy="430887"/>
          </a:xfrm>
          <a:prstGeom prst="rect">
            <a:avLst/>
          </a:prstGeom>
          <a:noFill/>
        </p:spPr>
        <p:txBody>
          <a:bodyPr wrap="square" rtlCol="0">
            <a:spAutoFit/>
          </a:bodyPr>
          <a:lstStyle/>
          <a:p>
            <a:r>
              <a:rPr lang="en-US" sz="2200" dirty="0">
                <a:solidFill>
                  <a:srgbClr val="00B050"/>
                </a:solidFill>
              </a:rPr>
              <a:t>forward</a:t>
            </a:r>
          </a:p>
        </p:txBody>
      </p:sp>
    </p:spTree>
    <p:extLst>
      <p:ext uri="{BB962C8B-B14F-4D97-AF65-F5344CB8AC3E}">
        <p14:creationId xmlns:p14="http://schemas.microsoft.com/office/powerpoint/2010/main" val="21741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mph" presetSubtype="2" fill="hold" grpId="0" nodeType="withEffect">
                                  <p:stCondLst>
                                    <p:cond delay="0"/>
                                  </p:stCondLst>
                                  <p:childTnLst>
                                    <p:animClr clrSpc="rgb" dir="cw">
                                      <p:cBhvr>
                                        <p:cTn id="8" dur="2000" fill="hold"/>
                                        <p:tgtEl>
                                          <p:spTgt spid="9"/>
                                        </p:tgtEl>
                                        <p:attrNameLst>
                                          <p:attrName>fillcolor</p:attrName>
                                        </p:attrNameLst>
                                      </p:cBhvr>
                                      <p:to>
                                        <a:srgbClr val="FFD965"/>
                                      </p:to>
                                    </p:animClr>
                                    <p:set>
                                      <p:cBhvr>
                                        <p:cTn id="9" dur="2000" fill="hold"/>
                                        <p:tgtEl>
                                          <p:spTgt spid="9"/>
                                        </p:tgtEl>
                                        <p:attrNameLst>
                                          <p:attrName>fill.type</p:attrName>
                                        </p:attrNameLst>
                                      </p:cBhvr>
                                      <p:to>
                                        <p:strVal val="solid"/>
                                      </p:to>
                                    </p:set>
                                    <p:set>
                                      <p:cBhvr>
                                        <p:cTn id="10" dur="2000" fill="hold"/>
                                        <p:tgtEl>
                                          <p:spTgt spid="9"/>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7" presetClass="emph" presetSubtype="2" fill="hold" nodeType="withEffect">
                                  <p:stCondLst>
                                    <p:cond delay="0"/>
                                  </p:stCondLst>
                                  <p:childTnLst>
                                    <p:animClr clrSpc="rgb" dir="cw">
                                      <p:cBhvr>
                                        <p:cTn id="16" dur="2000" fill="hold"/>
                                        <p:tgtEl>
                                          <p:spTgt spid="15"/>
                                        </p:tgtEl>
                                        <p:attrNameLst>
                                          <p:attrName>stroke.color</p:attrName>
                                        </p:attrNameLst>
                                      </p:cBhvr>
                                      <p:to>
                                        <a:srgbClr val="FF6600"/>
                                      </p:to>
                                    </p:animClr>
                                    <p:set>
                                      <p:cBhvr>
                                        <p:cTn id="17" dur="2000" fill="hold"/>
                                        <p:tgtEl>
                                          <p:spTgt spid="15"/>
                                        </p:tgtEl>
                                        <p:attrNameLst>
                                          <p:attrName>stroke.on</p:attrName>
                                        </p:attrNameLst>
                                      </p:cBhvr>
                                      <p:to>
                                        <p:strVal val="true"/>
                                      </p:to>
                                    </p:set>
                                  </p:childTnLst>
                                </p:cTn>
                              </p:par>
                              <p:par>
                                <p:cTn id="18" presetID="1" presetClass="emph" presetSubtype="2" fill="hold" grpId="0" nodeType="withEffect">
                                  <p:stCondLst>
                                    <p:cond delay="0"/>
                                  </p:stCondLst>
                                  <p:childTnLst>
                                    <p:animClr clrSpc="rgb" dir="cw">
                                      <p:cBhvr>
                                        <p:cTn id="19" dur="2000" fill="hold"/>
                                        <p:tgtEl>
                                          <p:spTgt spid="14"/>
                                        </p:tgtEl>
                                        <p:attrNameLst>
                                          <p:attrName>fillcolor</p:attrName>
                                        </p:attrNameLst>
                                      </p:cBhvr>
                                      <p:to>
                                        <a:srgbClr val="FFD965"/>
                                      </p:to>
                                    </p:animClr>
                                    <p:set>
                                      <p:cBhvr>
                                        <p:cTn id="20" dur="2000" fill="hold"/>
                                        <p:tgtEl>
                                          <p:spTgt spid="14"/>
                                        </p:tgtEl>
                                        <p:attrNameLst>
                                          <p:attrName>fill.type</p:attrName>
                                        </p:attrNameLst>
                                      </p:cBhvr>
                                      <p:to>
                                        <p:strVal val="solid"/>
                                      </p:to>
                                    </p:set>
                                    <p:set>
                                      <p:cBhvr>
                                        <p:cTn id="21" dur="2000" fill="hold"/>
                                        <p:tgtEl>
                                          <p:spTgt spid="14"/>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grpId="0" nodeType="clickEffect">
                                  <p:stCondLst>
                                    <p:cond delay="0"/>
                                  </p:stCondLst>
                                  <p:childTnLst>
                                    <p:animClr clrSpc="rgb" dir="cw">
                                      <p:cBhvr>
                                        <p:cTn id="25" dur="2000" fill="hold"/>
                                        <p:tgtEl>
                                          <p:spTgt spid="10"/>
                                        </p:tgtEl>
                                        <p:attrNameLst>
                                          <p:attrName>fillcolor</p:attrName>
                                        </p:attrNameLst>
                                      </p:cBhvr>
                                      <p:to>
                                        <a:srgbClr val="FFD965"/>
                                      </p:to>
                                    </p:animClr>
                                    <p:set>
                                      <p:cBhvr>
                                        <p:cTn id="26" dur="2000" fill="hold"/>
                                        <p:tgtEl>
                                          <p:spTgt spid="10"/>
                                        </p:tgtEl>
                                        <p:attrNameLst>
                                          <p:attrName>fill.type</p:attrName>
                                        </p:attrNameLst>
                                      </p:cBhvr>
                                      <p:to>
                                        <p:strVal val="solid"/>
                                      </p:to>
                                    </p:set>
                                    <p:set>
                                      <p:cBhvr>
                                        <p:cTn id="27" dur="2000" fill="hold"/>
                                        <p:tgtEl>
                                          <p:spTgt spid="10"/>
                                        </p:tgtEl>
                                        <p:attrNameLst>
                                          <p:attrName>fill.on</p:attrName>
                                        </p:attrNameLst>
                                      </p:cBhvr>
                                      <p:to>
                                        <p:strVal val="true"/>
                                      </p:to>
                                    </p:set>
                                  </p:childTnLst>
                                </p:cTn>
                              </p:par>
                              <p:par>
                                <p:cTn id="28" presetID="7" presetClass="emph" presetSubtype="2" fill="hold" nodeType="withEffect">
                                  <p:stCondLst>
                                    <p:cond delay="0"/>
                                  </p:stCondLst>
                                  <p:childTnLst>
                                    <p:animClr clrSpc="rgb" dir="cw">
                                      <p:cBhvr>
                                        <p:cTn id="29" dur="2000" fill="hold"/>
                                        <p:tgtEl>
                                          <p:spTgt spid="21"/>
                                        </p:tgtEl>
                                        <p:attrNameLst>
                                          <p:attrName>stroke.color</p:attrName>
                                        </p:attrNameLst>
                                      </p:cBhvr>
                                      <p:to>
                                        <a:srgbClr val="FF6600"/>
                                      </p:to>
                                    </p:animClr>
                                    <p:set>
                                      <p:cBhvr>
                                        <p:cTn id="30" dur="2000" fill="hold"/>
                                        <p:tgtEl>
                                          <p:spTgt spid="21"/>
                                        </p:tgtEl>
                                        <p:attrNameLst>
                                          <p:attrName>stroke.on</p:attrName>
                                        </p:attrNameLst>
                                      </p:cBhvr>
                                      <p:to>
                                        <p:strVal val="tru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grpId="0" nodeType="clickEffect">
                                  <p:stCondLst>
                                    <p:cond delay="0"/>
                                  </p:stCondLst>
                                  <p:childTnLst>
                                    <p:animClr clrSpc="rgb" dir="cw">
                                      <p:cBhvr>
                                        <p:cTn id="36" dur="2000" fill="hold"/>
                                        <p:tgtEl>
                                          <p:spTgt spid="12"/>
                                        </p:tgtEl>
                                        <p:attrNameLst>
                                          <p:attrName>fillcolor</p:attrName>
                                        </p:attrNameLst>
                                      </p:cBhvr>
                                      <p:to>
                                        <a:srgbClr val="FFD965"/>
                                      </p:to>
                                    </p:animClr>
                                    <p:set>
                                      <p:cBhvr>
                                        <p:cTn id="37" dur="2000" fill="hold"/>
                                        <p:tgtEl>
                                          <p:spTgt spid="12"/>
                                        </p:tgtEl>
                                        <p:attrNameLst>
                                          <p:attrName>fill.type</p:attrName>
                                        </p:attrNameLst>
                                      </p:cBhvr>
                                      <p:to>
                                        <p:strVal val="solid"/>
                                      </p:to>
                                    </p:set>
                                    <p:set>
                                      <p:cBhvr>
                                        <p:cTn id="38" dur="2000" fill="hold"/>
                                        <p:tgtEl>
                                          <p:spTgt spid="12"/>
                                        </p:tgtEl>
                                        <p:attrNameLst>
                                          <p:attrName>fill.on</p:attrName>
                                        </p:attrNameLst>
                                      </p:cBhvr>
                                      <p:to>
                                        <p:strVal val="true"/>
                                      </p:to>
                                    </p:set>
                                  </p:childTnLst>
                                </p:cTn>
                              </p:par>
                              <p:par>
                                <p:cTn id="39" presetID="7" presetClass="emph" presetSubtype="2" fill="hold" nodeType="withEffect">
                                  <p:stCondLst>
                                    <p:cond delay="0"/>
                                  </p:stCondLst>
                                  <p:childTnLst>
                                    <p:animClr clrSpc="rgb" dir="cw">
                                      <p:cBhvr>
                                        <p:cTn id="40" dur="2000" fill="hold"/>
                                        <p:tgtEl>
                                          <p:spTgt spid="23"/>
                                        </p:tgtEl>
                                        <p:attrNameLst>
                                          <p:attrName>stroke.color</p:attrName>
                                        </p:attrNameLst>
                                      </p:cBhvr>
                                      <p:to>
                                        <a:srgbClr val="FF6600"/>
                                      </p:to>
                                    </p:animClr>
                                    <p:set>
                                      <p:cBhvr>
                                        <p:cTn id="41" dur="2000" fill="hold"/>
                                        <p:tgtEl>
                                          <p:spTgt spid="23"/>
                                        </p:tgtEl>
                                        <p:attrNameLst>
                                          <p:attrName>stroke.on</p:attrName>
                                        </p:attrNameLst>
                                      </p:cBhvr>
                                      <p:to>
                                        <p:strVal val="true"/>
                                      </p:to>
                                    </p:set>
                                  </p:childTnLst>
                                </p:cTn>
                              </p:par>
                              <p:par>
                                <p:cTn id="42" presetID="1"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grpId="0" nodeType="clickEffect">
                                  <p:stCondLst>
                                    <p:cond delay="0"/>
                                  </p:stCondLst>
                                  <p:childTnLst>
                                    <p:animClr clrSpc="rgb" dir="cw">
                                      <p:cBhvr>
                                        <p:cTn id="51" dur="2000" fill="hold"/>
                                        <p:tgtEl>
                                          <p:spTgt spid="13"/>
                                        </p:tgtEl>
                                        <p:attrNameLst>
                                          <p:attrName>fillcolor</p:attrName>
                                        </p:attrNameLst>
                                      </p:cBhvr>
                                      <p:to>
                                        <a:srgbClr val="FFD965"/>
                                      </p:to>
                                    </p:animClr>
                                    <p:set>
                                      <p:cBhvr>
                                        <p:cTn id="52" dur="2000" fill="hold"/>
                                        <p:tgtEl>
                                          <p:spTgt spid="13"/>
                                        </p:tgtEl>
                                        <p:attrNameLst>
                                          <p:attrName>fill.type</p:attrName>
                                        </p:attrNameLst>
                                      </p:cBhvr>
                                      <p:to>
                                        <p:strVal val="solid"/>
                                      </p:to>
                                    </p:set>
                                    <p:set>
                                      <p:cBhvr>
                                        <p:cTn id="53" dur="2000" fill="hold"/>
                                        <p:tgtEl>
                                          <p:spTgt spid="13"/>
                                        </p:tgtEl>
                                        <p:attrNameLst>
                                          <p:attrName>fill.on</p:attrName>
                                        </p:attrNameLst>
                                      </p:cBhvr>
                                      <p:to>
                                        <p:strVal val="true"/>
                                      </p:to>
                                    </p:set>
                                  </p:childTnLst>
                                </p:cTn>
                              </p:par>
                              <p:par>
                                <p:cTn id="54" presetID="7" presetClass="emph" presetSubtype="2" fill="hold" nodeType="withEffect">
                                  <p:stCondLst>
                                    <p:cond delay="0"/>
                                  </p:stCondLst>
                                  <p:childTnLst>
                                    <p:animClr clrSpc="rgb" dir="cw">
                                      <p:cBhvr>
                                        <p:cTn id="55" dur="2000" fill="hold"/>
                                        <p:tgtEl>
                                          <p:spTgt spid="20"/>
                                        </p:tgtEl>
                                        <p:attrNameLst>
                                          <p:attrName>stroke.color</p:attrName>
                                        </p:attrNameLst>
                                      </p:cBhvr>
                                      <p:to>
                                        <a:srgbClr val="FF6600"/>
                                      </p:to>
                                    </p:animClr>
                                    <p:set>
                                      <p:cBhvr>
                                        <p:cTn id="56" dur="2000" fill="hold"/>
                                        <p:tgtEl>
                                          <p:spTgt spid="20"/>
                                        </p:tgtEl>
                                        <p:attrNameLst>
                                          <p:attrName>stroke.on</p:attrName>
                                        </p:attrNameLst>
                                      </p:cBhvr>
                                      <p:to>
                                        <p:strVal val="tru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000" fill="hold"/>
                                        <p:tgtEl>
                                          <p:spTgt spid="11"/>
                                        </p:tgtEl>
                                        <p:attrNameLst>
                                          <p:attrName>fillcolor</p:attrName>
                                        </p:attrNameLst>
                                      </p:cBhvr>
                                      <p:to>
                                        <a:srgbClr val="FFD965"/>
                                      </p:to>
                                    </p:animClr>
                                    <p:set>
                                      <p:cBhvr>
                                        <p:cTn id="63" dur="2000" fill="hold"/>
                                        <p:tgtEl>
                                          <p:spTgt spid="11"/>
                                        </p:tgtEl>
                                        <p:attrNameLst>
                                          <p:attrName>fill.type</p:attrName>
                                        </p:attrNameLst>
                                      </p:cBhvr>
                                      <p:to>
                                        <p:strVal val="solid"/>
                                      </p:to>
                                    </p:set>
                                    <p:set>
                                      <p:cBhvr>
                                        <p:cTn id="64" dur="2000" fill="hold"/>
                                        <p:tgtEl>
                                          <p:spTgt spid="11"/>
                                        </p:tgtEl>
                                        <p:attrNameLst>
                                          <p:attrName>fill.on</p:attrName>
                                        </p:attrNameLst>
                                      </p:cBhvr>
                                      <p:to>
                                        <p:strVal val="true"/>
                                      </p:to>
                                    </p:set>
                                  </p:childTnLst>
                                </p:cTn>
                              </p:par>
                              <p:par>
                                <p:cTn id="65" presetID="7" presetClass="emph" presetSubtype="2" fill="hold" nodeType="withEffect">
                                  <p:stCondLst>
                                    <p:cond delay="0"/>
                                  </p:stCondLst>
                                  <p:childTnLst>
                                    <p:animClr clrSpc="rgb" dir="cw">
                                      <p:cBhvr>
                                        <p:cTn id="66" dur="2000" fill="hold"/>
                                        <p:tgtEl>
                                          <p:spTgt spid="17"/>
                                        </p:tgtEl>
                                        <p:attrNameLst>
                                          <p:attrName>stroke.color</p:attrName>
                                        </p:attrNameLst>
                                      </p:cBhvr>
                                      <p:to>
                                        <a:srgbClr val="FF6600"/>
                                      </p:to>
                                    </p:animClr>
                                    <p:set>
                                      <p:cBhvr>
                                        <p:cTn id="67" dur="2000" fill="hold"/>
                                        <p:tgtEl>
                                          <p:spTgt spid="17"/>
                                        </p:tgtEl>
                                        <p:attrNameLst>
                                          <p:attrName>stroke.on</p:attrName>
                                        </p:attrNameLst>
                                      </p:cBhvr>
                                      <p:to>
                                        <p:strVal val="true"/>
                                      </p:to>
                                    </p:set>
                                  </p:childTnLst>
                                </p:cTn>
                              </p:par>
                              <p:par>
                                <p:cTn id="68" presetID="1"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7" presetClass="emph" presetSubtype="2" fill="hold" nodeType="clickEffect">
                                  <p:stCondLst>
                                    <p:cond delay="0"/>
                                  </p:stCondLst>
                                  <p:childTnLst>
                                    <p:animClr clrSpc="rgb" dir="cw">
                                      <p:cBhvr>
                                        <p:cTn id="73" dur="2000" fill="hold"/>
                                        <p:tgtEl>
                                          <p:spTgt spid="29"/>
                                        </p:tgtEl>
                                        <p:attrNameLst>
                                          <p:attrName>stroke.color</p:attrName>
                                        </p:attrNameLst>
                                      </p:cBhvr>
                                      <p:to>
                                        <a:srgbClr val="00B0F0"/>
                                      </p:to>
                                    </p:animClr>
                                    <p:set>
                                      <p:cBhvr>
                                        <p:cTn id="74" dur="2000" fill="hold"/>
                                        <p:tgtEl>
                                          <p:spTgt spid="29"/>
                                        </p:tgtEl>
                                        <p:attrNameLst>
                                          <p:attrName>stroke.on</p:attrName>
                                        </p:attrNameLst>
                                      </p:cBhvr>
                                      <p:to>
                                        <p:strVal val="true"/>
                                      </p:to>
                                    </p:set>
                                  </p:childTnLst>
                                </p:cTn>
                              </p:par>
                              <p:par>
                                <p:cTn id="75" presetID="1"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7" presetClass="emph" presetSubtype="2" fill="hold" nodeType="clickEffect">
                                  <p:stCondLst>
                                    <p:cond delay="0"/>
                                  </p:stCondLst>
                                  <p:childTnLst>
                                    <p:animClr clrSpc="rgb" dir="cw">
                                      <p:cBhvr>
                                        <p:cTn id="86" dur="2000" fill="hold"/>
                                        <p:tgtEl>
                                          <p:spTgt spid="19"/>
                                        </p:tgtEl>
                                        <p:attrNameLst>
                                          <p:attrName>stroke.color</p:attrName>
                                        </p:attrNameLst>
                                      </p:cBhvr>
                                      <p:to>
                                        <a:srgbClr val="7030A0"/>
                                      </p:to>
                                    </p:animClr>
                                    <p:set>
                                      <p:cBhvr>
                                        <p:cTn id="87" dur="2000" fill="hold"/>
                                        <p:tgtEl>
                                          <p:spTgt spid="19"/>
                                        </p:tgtEl>
                                        <p:attrNameLst>
                                          <p:attrName>stroke.on</p:attrName>
                                        </p:attrNameLst>
                                      </p:cBhvr>
                                      <p:to>
                                        <p:strVal val="true"/>
                                      </p:to>
                                    </p:set>
                                  </p:childTnLst>
                                </p:cTn>
                              </p:par>
                              <p:par>
                                <p:cTn id="88" presetID="1" presetClass="entr" presetSubtype="0" fill="hold" grpId="0" nodeType="withEffect">
                                  <p:stCondLst>
                                    <p:cond delay="0"/>
                                  </p:stCondLst>
                                  <p:childTnLst>
                                    <p:set>
                                      <p:cBhvr>
                                        <p:cTn id="89" dur="1" fill="hold">
                                          <p:stCondLst>
                                            <p:cond delay="0"/>
                                          </p:stCondLst>
                                        </p:cTn>
                                        <p:tgtEl>
                                          <p:spTgt spid="7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9"/>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6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dir="cw">
                                      <p:cBhvr>
                                        <p:cTn id="101" dur="2000" fill="hold"/>
                                        <p:tgtEl>
                                          <p:spTgt spid="16"/>
                                        </p:tgtEl>
                                        <p:attrNameLst>
                                          <p:attrName>stroke.color</p:attrName>
                                        </p:attrNameLst>
                                      </p:cBhvr>
                                      <p:to>
                                        <a:srgbClr val="00B050"/>
                                      </p:to>
                                    </p:animClr>
                                    <p:set>
                                      <p:cBhvr>
                                        <p:cTn id="102" dur="2000" fill="hold"/>
                                        <p:tgtEl>
                                          <p:spTgt spid="16"/>
                                        </p:tgtEl>
                                        <p:attrNameLst>
                                          <p:attrName>stroke.on</p:attrName>
                                        </p:attrNameLst>
                                      </p:cBhvr>
                                      <p:to>
                                        <p:strVal val="true"/>
                                      </p:to>
                                    </p:set>
                                  </p:childTnLst>
                                </p:cTn>
                              </p:par>
                              <p:par>
                                <p:cTn id="103" presetID="1" presetClass="entr" presetSubtype="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0" grpId="0"/>
      <p:bldP spid="61" grpId="0"/>
      <p:bldP spid="62" grpId="0"/>
      <p:bldP spid="63" grpId="0"/>
      <p:bldP spid="64" grpId="0"/>
      <p:bldP spid="65" grpId="0"/>
      <p:bldP spid="66" grpId="0"/>
      <p:bldP spid="67" grpId="0"/>
      <p:bldP spid="68" grpId="0"/>
      <p:bldP spid="69" grpId="0"/>
      <p:bldP spid="70" grpId="0"/>
      <p:bldP spid="71" grpId="0"/>
      <p:bldP spid="78" grpId="0"/>
      <p:bldP spid="79" grpId="0"/>
      <p:bldP spid="80"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889000" y="0"/>
            <a:ext cx="10515600" cy="879475"/>
          </a:xfrm>
        </p:spPr>
        <p:txBody>
          <a:bodyPr/>
          <a:lstStyle/>
          <a:p>
            <a:r>
              <a:rPr lang="en-US" dirty="0"/>
              <a:t>Try it Yourselves!</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70016" y="28506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40826" y="54258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69196" y="41430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590349" y="54550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43794" y="54482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74373" y="41765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stCxn id="9" idx="3"/>
            <a:endCxn id="14" idx="0"/>
          </p:cNvCxnSpPr>
          <p:nvPr/>
        </p:nvCxnSpPr>
        <p:spPr>
          <a:xfrm flipH="1">
            <a:off x="7826268" y="3280630"/>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04385" y="46065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73806" y="46468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47584" y="57001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stCxn id="10" idx="6"/>
            <a:endCxn id="13" idx="2"/>
          </p:cNvCxnSpPr>
          <p:nvPr/>
        </p:nvCxnSpPr>
        <p:spPr>
          <a:xfrm>
            <a:off x="8044616" y="5677727"/>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stCxn id="14" idx="4"/>
            <a:endCxn id="10" idx="0"/>
          </p:cNvCxnSpPr>
          <p:nvPr/>
        </p:nvCxnSpPr>
        <p:spPr>
          <a:xfrm flipH="1">
            <a:off x="7792721" y="4680313"/>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41805" y="4331303"/>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00028" y="32806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3255974046"/>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r>
                            <a:rPr lang="en-US" sz="1400" dirty="0"/>
                            <a:t>When</a:t>
                          </a:r>
                          <a:r>
                            <a:rPr lang="en-US" sz="1400" baseline="0" dirty="0"/>
                            <a:t> is </a:t>
                          </a:r>
                          <a14:m>
                            <m:oMath xmlns:m="http://schemas.openxmlformats.org/officeDocument/2006/math">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𝒖</m:t>
                              </m:r>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𝒗</m:t>
                              </m:r>
                              <m:r>
                                <a:rPr lang="en-US" sz="1400" b="1" i="1" baseline="0" smtClean="0">
                                  <a:latin typeface="Cambria Math" panose="02040503050406030204" pitchFamily="18" charset="0"/>
                                </a:rPr>
                                <m:t>)</m:t>
                              </m:r>
                            </m:oMath>
                          </a14:m>
                          <a:r>
                            <a:rPr lang="en-US" sz="1400" dirty="0"/>
                            <a:t> that edge type?</a:t>
                          </a:r>
                        </a:p>
                      </a:txBody>
                      <a:tcPr/>
                    </a:tc>
                    <a:extLst>
                      <a:ext uri="{0D108BD9-81ED-4DB2-BD59-A6C34878D82A}">
                        <a16:rowId xmlns:a16="http://schemas.microsoft.com/office/drawing/2014/main" val="3125723415"/>
                      </a:ext>
                    </a:extLst>
                  </a:tr>
                  <a:tr h="476499">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𝑣</m:t>
                              </m:r>
                            </m:oMath>
                          </a14:m>
                          <a:r>
                            <a:rPr lang="en-US" sz="1400" dirty="0"/>
                            <a:t> was not seen before we processed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𝑢</m:t>
                                  </m:r>
                                  <m:r>
                                    <a:rPr lang="en-US" sz="1400" b="0" i="1" smtClean="0">
                                      <a:latin typeface="Cambria Math" panose="02040503050406030204" pitchFamily="18" charset="0"/>
                                    </a:rPr>
                                    <m:t>,</m:t>
                                  </m:r>
                                  <m:r>
                                    <a:rPr lang="en-US" sz="1400" b="0" i="1" smtClean="0">
                                      <a:latin typeface="Cambria Math" panose="02040503050406030204" pitchFamily="18" charset="0"/>
                                    </a:rPr>
                                    <m:t>𝑣</m:t>
                                  </m:r>
                                </m:e>
                              </m:d>
                              <m:r>
                                <a:rPr lang="en-US" sz="1400" b="0" i="1" smtClean="0">
                                  <a:latin typeface="Cambria Math" panose="02040503050406030204" pitchFamily="18" charset="0"/>
                                </a:rPr>
                                <m:t>.</m:t>
                              </m:r>
                            </m:oMath>
                          </a14:m>
                          <a:endParaRPr lang="en-US" sz="1400" dirty="0"/>
                        </a:p>
                      </a:txBody>
                      <a:tcPr/>
                    </a:tc>
                    <a:extLst>
                      <a:ext uri="{0D108BD9-81ED-4DB2-BD59-A6C34878D82A}">
                        <a16:rowId xmlns:a16="http://schemas.microsoft.com/office/drawing/2014/main" val="1339907078"/>
                      </a:ext>
                    </a:extLst>
                  </a:tr>
                  <a:tr h="476499">
                    <a:tc>
                      <a:txBody>
                        <a:bodyPr/>
                        <a:lstStyle/>
                        <a:p>
                          <a:r>
                            <a:rPr lang="en-US" sz="1400" dirty="0"/>
                            <a:t>Forward</a:t>
                          </a:r>
                        </a:p>
                      </a:txBody>
                      <a:tcPr/>
                    </a:tc>
                    <a:tc>
                      <a:txBody>
                        <a:bodyPr/>
                        <a:lstStyle/>
                        <a:p>
                          <a:r>
                            <a:rPr lang="en-US" sz="1400" dirty="0"/>
                            <a:t>From ancestor to descendant in tree.</a:t>
                          </a:r>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a:t>
                          </a:r>
                          <a:r>
                            <a:rPr lang="en-US" sz="1400" baseline="0" dirty="0">
                              <a:latin typeface="+mn-lt"/>
                              <a:cs typeface="Courier New" panose="02070309020205020404" pitchFamily="49" charset="0"/>
                            </a:rPr>
                            <a:t>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476499">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476499">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𝑢</m:t>
                              </m:r>
                            </m:oMath>
                          </a14:m>
                          <a:r>
                            <a:rPr lang="en-US" sz="1400" dirty="0"/>
                            <a:t> and </a:t>
                          </a:r>
                          <a14:m>
                            <m:oMath xmlns:m="http://schemas.openxmlformats.org/officeDocument/2006/math">
                              <m:r>
                                <a:rPr lang="en-US" sz="1400" b="0" i="1" smtClean="0">
                                  <a:latin typeface="Cambria Math" panose="02040503050406030204" pitchFamily="18" charset="0"/>
                                </a:rPr>
                                <m:t>𝑣</m:t>
                              </m:r>
                            </m:oMath>
                          </a14:m>
                          <a:r>
                            <a:rPr lang="en-US" sz="1400" dirty="0"/>
                            <a:t> have not been seen, and</a:t>
                          </a:r>
                          <a:br>
                            <a:rPr lang="en-US" sz="1400" dirty="0"/>
                          </a:br>
                          <a:r>
                            <a:rPr lang="en-US" sz="1400" dirty="0" err="1">
                              <a:latin typeface="Courier New" panose="02070309020205020404" pitchFamily="49" charset="0"/>
                              <a:cs typeface="Courier New" panose="02070309020205020404" pitchFamily="49" charset="0"/>
                            </a:rPr>
                            <a:t>v.start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v.end</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3255974046"/>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endParaRPr lang="en-US"/>
                        </a:p>
                      </a:txBody>
                      <a:tcPr>
                        <a:blipFill>
                          <a:blip r:embed="rId2"/>
                          <a:stretch>
                            <a:fillRect l="-87175" t="-1786" r="-649" b="-628571"/>
                          </a:stretch>
                        </a:blipFill>
                      </a:tcPr>
                    </a:tc>
                    <a:extLst>
                      <a:ext uri="{0D108BD9-81ED-4DB2-BD59-A6C34878D82A}">
                        <a16:rowId xmlns:a16="http://schemas.microsoft.com/office/drawing/2014/main" val="3125723415"/>
                      </a:ext>
                    </a:extLst>
                  </a:tr>
                  <a:tr h="518160">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endParaRPr lang="en-US"/>
                        </a:p>
                      </a:txBody>
                      <a:tcPr>
                        <a:blipFill>
                          <a:blip r:embed="rId2"/>
                          <a:stretch>
                            <a:fillRect l="-87175" t="-67059" r="-649" b="-314118"/>
                          </a:stretch>
                        </a:blipFill>
                      </a:tcPr>
                    </a:tc>
                    <a:extLst>
                      <a:ext uri="{0D108BD9-81ED-4DB2-BD59-A6C34878D82A}">
                        <a16:rowId xmlns:a16="http://schemas.microsoft.com/office/drawing/2014/main" val="1339907078"/>
                      </a:ext>
                    </a:extLst>
                  </a:tr>
                  <a:tr h="518160">
                    <a:tc>
                      <a:txBody>
                        <a:bodyPr/>
                        <a:lstStyle/>
                        <a:p>
                          <a:r>
                            <a:rPr lang="en-US" sz="1400" dirty="0"/>
                            <a:t>Forward</a:t>
                          </a:r>
                        </a:p>
                      </a:txBody>
                      <a:tcPr/>
                    </a:tc>
                    <a:tc>
                      <a:txBody>
                        <a:bodyPr/>
                        <a:lstStyle/>
                        <a:p>
                          <a:r>
                            <a:rPr lang="en-US" sz="1400" dirty="0"/>
                            <a:t>From ancestor to descendant in tree.</a:t>
                          </a:r>
                        </a:p>
                      </a:txBody>
                      <a:tcPr/>
                    </a:tc>
                    <a:tc>
                      <a:txBody>
                        <a:bodyPr/>
                        <a:lstStyle/>
                        <a:p>
                          <a:endParaRPr lang="en-US"/>
                        </a:p>
                      </a:txBody>
                      <a:tcPr>
                        <a:blipFill>
                          <a:blip r:embed="rId2"/>
                          <a:stretch>
                            <a:fillRect l="-87175" t="-165116" r="-649" b="-210465"/>
                          </a:stretch>
                        </a:blipFill>
                      </a:tcPr>
                    </a:tc>
                    <a:extLst>
                      <a:ext uri="{0D108BD9-81ED-4DB2-BD59-A6C34878D82A}">
                        <a16:rowId xmlns:a16="http://schemas.microsoft.com/office/drawing/2014/main" val="978802826"/>
                      </a:ext>
                    </a:extLst>
                  </a:tr>
                  <a:tr h="518160">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endParaRPr lang="en-US"/>
                        </a:p>
                      </a:txBody>
                      <a:tcPr>
                        <a:blipFill>
                          <a:blip r:embed="rId2"/>
                          <a:stretch>
                            <a:fillRect l="-87175" t="-268235" r="-649" b="-112941"/>
                          </a:stretch>
                        </a:blipFill>
                      </a:tcPr>
                    </a:tc>
                    <a:extLst>
                      <a:ext uri="{0D108BD9-81ED-4DB2-BD59-A6C34878D82A}">
                        <a16:rowId xmlns:a16="http://schemas.microsoft.com/office/drawing/2014/main" val="1022694796"/>
                      </a:ext>
                    </a:extLst>
                  </a:tr>
                  <a:tr h="518160">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endParaRPr lang="en-US"/>
                        </a:p>
                      </a:txBody>
                      <a:tcPr>
                        <a:blipFill>
                          <a:blip r:embed="rId2"/>
                          <a:stretch>
                            <a:fillRect l="-87175" t="-368235" r="-649" b="-12941"/>
                          </a:stretch>
                        </a:blipFill>
                      </a:tcPr>
                    </a:tc>
                    <a:extLst>
                      <a:ext uri="{0D108BD9-81ED-4DB2-BD59-A6C34878D82A}">
                        <a16:rowId xmlns:a16="http://schemas.microsoft.com/office/drawing/2014/main" val="12491357"/>
                      </a:ext>
                    </a:extLst>
                  </a:tr>
                </a:tbl>
              </a:graphicData>
            </a:graphic>
          </p:graphicFrame>
        </mc:Fallback>
      </mc:AlternateContent>
    </p:spTree>
    <p:extLst>
      <p:ext uri="{BB962C8B-B14F-4D97-AF65-F5344CB8AC3E}">
        <p14:creationId xmlns:p14="http://schemas.microsoft.com/office/powerpoint/2010/main" val="3179033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Actually Using DFS</a:t>
            </a:r>
          </a:p>
        </p:txBody>
      </p:sp>
      <p:sp>
        <p:nvSpPr>
          <p:cNvPr id="3" name="Content Placeholder 2"/>
          <p:cNvSpPr>
            <a:spLocks noGrp="1"/>
          </p:cNvSpPr>
          <p:nvPr>
            <p:ph idx="1"/>
          </p:nvPr>
        </p:nvSpPr>
        <p:spPr>
          <a:xfrm>
            <a:off x="838200" y="1825625"/>
            <a:ext cx="10515600" cy="549275"/>
          </a:xfrm>
        </p:spPr>
        <p:txBody>
          <a:bodyPr/>
          <a:lstStyle/>
          <a:p>
            <a:r>
              <a:rPr lang="en-US" dirty="0"/>
              <a:t>Here’s a claim that will let us use DFS for something!</a:t>
            </a:r>
          </a:p>
        </p:txBody>
      </p:sp>
      <p:sp>
        <p:nvSpPr>
          <p:cNvPr id="4" name="Rectangle 3"/>
          <p:cNvSpPr/>
          <p:nvPr/>
        </p:nvSpPr>
        <p:spPr>
          <a:xfrm>
            <a:off x="495300" y="2387600"/>
            <a:ext cx="11366500" cy="15748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t>DFS run on a directed graph has a back edge if and only if it has a cycle.</a:t>
            </a:r>
          </a:p>
        </p:txBody>
      </p:sp>
      <p:sp>
        <p:nvSpPr>
          <p:cNvPr id="5" name="Rectangle 4"/>
          <p:cNvSpPr/>
          <p:nvPr/>
        </p:nvSpPr>
        <p:spPr>
          <a:xfrm>
            <a:off x="495300" y="2387600"/>
            <a:ext cx="11366500" cy="558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Back Edge Characterization</a:t>
            </a:r>
          </a:p>
        </p:txBody>
      </p:sp>
      <p:sp>
        <p:nvSpPr>
          <p:cNvPr id="6" name="TextBox 5">
            <a:extLst>
              <a:ext uri="{FF2B5EF4-FFF2-40B4-BE49-F238E27FC236}">
                <a16:creationId xmlns:a16="http://schemas.microsoft.com/office/drawing/2014/main" id="{C4F33E2B-2212-4CD2-8284-57E2EFFC3679}"/>
              </a:ext>
            </a:extLst>
          </p:cNvPr>
          <p:cNvSpPr txBox="1"/>
          <p:nvPr/>
        </p:nvSpPr>
        <p:spPr>
          <a:xfrm>
            <a:off x="575239" y="4420415"/>
            <a:ext cx="11286561" cy="22467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Not responsible for the details, just notice the similarity to the type of proof we did before (differentiate types of edges, use them to find information)</a:t>
            </a:r>
          </a:p>
          <a:p>
            <a:r>
              <a:rPr lang="en-US" sz="2800" dirty="0">
                <a:latin typeface="Segoe UI Semilight" panose="020B0402040204020203" pitchFamily="34" charset="0"/>
                <a:cs typeface="Segoe UI Semilight" panose="020B0402040204020203" pitchFamily="34" charset="0"/>
              </a:rPr>
              <a:t>More examples in any of the books on the resources tab. (also this proof in last quarter’s slides).</a:t>
            </a:r>
          </a:p>
        </p:txBody>
      </p:sp>
    </p:spTree>
    <p:extLst>
      <p:ext uri="{BB962C8B-B14F-4D97-AF65-F5344CB8AC3E}">
        <p14:creationId xmlns:p14="http://schemas.microsoft.com/office/powerpoint/2010/main" val="2230509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D1CC-ADDF-4892-A796-B9138698900F}"/>
              </a:ext>
            </a:extLst>
          </p:cNvPr>
          <p:cNvSpPr>
            <a:spLocks noGrp="1"/>
          </p:cNvSpPr>
          <p:nvPr>
            <p:ph type="title"/>
          </p:nvPr>
        </p:nvSpPr>
        <p:spPr/>
        <p:txBody>
          <a:bodyPr/>
          <a:lstStyle/>
          <a:p>
            <a:r>
              <a:rPr lang="en-US" dirty="0"/>
              <a:t>BFS/DFS caveats and cautions</a:t>
            </a:r>
          </a:p>
        </p:txBody>
      </p:sp>
      <p:sp>
        <p:nvSpPr>
          <p:cNvPr id="3" name="Content Placeholder 2">
            <a:extLst>
              <a:ext uri="{FF2B5EF4-FFF2-40B4-BE49-F238E27FC236}">
                <a16:creationId xmlns:a16="http://schemas.microsoft.com/office/drawing/2014/main" id="{362443AB-8707-488C-AFF8-642BE3C9D99E}"/>
              </a:ext>
            </a:extLst>
          </p:cNvPr>
          <p:cNvSpPr>
            <a:spLocks noGrp="1"/>
          </p:cNvSpPr>
          <p:nvPr>
            <p:ph idx="1"/>
          </p:nvPr>
        </p:nvSpPr>
        <p:spPr/>
        <p:txBody>
          <a:bodyPr/>
          <a:lstStyle/>
          <a:p>
            <a:r>
              <a:rPr lang="en-US" dirty="0"/>
              <a:t>Edge classifications are different for directed graphs and undirected graphs.</a:t>
            </a:r>
          </a:p>
          <a:p>
            <a:endParaRPr lang="en-US" dirty="0"/>
          </a:p>
          <a:p>
            <a:r>
              <a:rPr lang="en-US" dirty="0"/>
              <a:t>DFS in undirected graphs don’t have cross edges.</a:t>
            </a:r>
          </a:p>
          <a:p>
            <a:r>
              <a:rPr lang="en-US" dirty="0"/>
              <a:t>BFS in directed graphs can have edges skipping levels (only as back edges, skipping levels up though!)</a:t>
            </a:r>
          </a:p>
          <a:p>
            <a:endParaRPr lang="en-US" dirty="0"/>
          </a:p>
          <a:p>
            <a:endParaRPr lang="en-US" dirty="0"/>
          </a:p>
        </p:txBody>
      </p:sp>
    </p:spTree>
    <p:extLst>
      <p:ext uri="{BB962C8B-B14F-4D97-AF65-F5344CB8AC3E}">
        <p14:creationId xmlns:p14="http://schemas.microsoft.com/office/powerpoint/2010/main" val="109048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D7E3-0560-4C80-B2AA-8AED498DB534}"/>
              </a:ext>
            </a:extLst>
          </p:cNvPr>
          <p:cNvSpPr>
            <a:spLocks noGrp="1"/>
          </p:cNvSpPr>
          <p:nvPr>
            <p:ph type="title"/>
          </p:nvPr>
        </p:nvSpPr>
        <p:spPr/>
        <p:txBody>
          <a:bodyPr/>
          <a:lstStyle/>
          <a:p>
            <a:r>
              <a:rPr lang="en-US" dirty="0"/>
              <a:t>Your Takeaways</a:t>
            </a:r>
          </a:p>
        </p:txBody>
      </p:sp>
      <p:sp>
        <p:nvSpPr>
          <p:cNvPr id="3" name="Content Placeholder 2">
            <a:extLst>
              <a:ext uri="{FF2B5EF4-FFF2-40B4-BE49-F238E27FC236}">
                <a16:creationId xmlns:a16="http://schemas.microsoft.com/office/drawing/2014/main" id="{3194CF12-8220-412D-8BD6-01A4C17431CB}"/>
              </a:ext>
            </a:extLst>
          </p:cNvPr>
          <p:cNvSpPr>
            <a:spLocks noGrp="1"/>
          </p:cNvSpPr>
          <p:nvPr>
            <p:ph idx="1"/>
          </p:nvPr>
        </p:nvSpPr>
        <p:spPr/>
        <p:txBody>
          <a:bodyPr/>
          <a:lstStyle/>
          <a:p>
            <a:r>
              <a:rPr lang="en-US" dirty="0"/>
              <a:t>When searching through a graph, order matters! </a:t>
            </a:r>
          </a:p>
          <a:p>
            <a:r>
              <a:rPr lang="en-US" dirty="0"/>
              <a:t>BFS and DFS do different things!</a:t>
            </a:r>
          </a:p>
          <a:p>
            <a:r>
              <a:rPr lang="en-US" dirty="0"/>
              <a:t>BFS/DFS algorithms usually keep track of extra information/calculate something at each vertex/use edge classification to solve the problem.</a:t>
            </a:r>
          </a:p>
          <a:p>
            <a:pPr lvl="1"/>
            <a:r>
              <a:rPr lang="en-US" dirty="0"/>
              <a:t>A few extra bells and whistles in the code, but usually little more.</a:t>
            </a:r>
          </a:p>
          <a:p>
            <a:r>
              <a:rPr lang="en-US" dirty="0"/>
              <a:t>DFS can solve a wide-variety of problems, but the algorithms tend to be subtle.</a:t>
            </a:r>
          </a:p>
          <a:p>
            <a:r>
              <a:rPr lang="en-US" dirty="0"/>
              <a:t>BFS a lot more intuitive, start there if you can.</a:t>
            </a:r>
          </a:p>
          <a:p>
            <a:r>
              <a:rPr lang="en-US" dirty="0"/>
              <a:t>BE CAREFUL with directed/undirected graphs. The algorithms aren’t always easy to convert.</a:t>
            </a:r>
          </a:p>
        </p:txBody>
      </p:sp>
    </p:spTree>
    <p:extLst>
      <p:ext uri="{BB962C8B-B14F-4D97-AF65-F5344CB8AC3E}">
        <p14:creationId xmlns:p14="http://schemas.microsoft.com/office/powerpoint/2010/main" val="3445253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DE96-D261-4BCE-913F-AED3FF89685B}"/>
              </a:ext>
            </a:extLst>
          </p:cNvPr>
          <p:cNvSpPr>
            <a:spLocks noGrp="1"/>
          </p:cNvSpPr>
          <p:nvPr>
            <p:ph type="title"/>
          </p:nvPr>
        </p:nvSpPr>
        <p:spPr/>
        <p:txBody>
          <a:bodyPr/>
          <a:lstStyle/>
          <a:p>
            <a:r>
              <a:rPr lang="en-US" dirty="0"/>
              <a:t>Summary – Graph Search Applications</a:t>
            </a:r>
          </a:p>
        </p:txBody>
      </p:sp>
      <p:sp>
        <p:nvSpPr>
          <p:cNvPr id="4" name="Text Placeholder 3">
            <a:extLst>
              <a:ext uri="{FF2B5EF4-FFF2-40B4-BE49-F238E27FC236}">
                <a16:creationId xmlns:a16="http://schemas.microsoft.com/office/drawing/2014/main" id="{A00F8131-FC47-44FC-8621-4360CAD0DE14}"/>
              </a:ext>
            </a:extLst>
          </p:cNvPr>
          <p:cNvSpPr>
            <a:spLocks noGrp="1"/>
          </p:cNvSpPr>
          <p:nvPr>
            <p:ph type="body" idx="1"/>
          </p:nvPr>
        </p:nvSpPr>
        <p:spPr/>
        <p:txBody>
          <a:bodyPr/>
          <a:lstStyle/>
          <a:p>
            <a:r>
              <a:rPr lang="en-US" dirty="0"/>
              <a:t>BFS</a:t>
            </a:r>
          </a:p>
        </p:txBody>
      </p:sp>
      <p:sp>
        <p:nvSpPr>
          <p:cNvPr id="5" name="Content Placeholder 4">
            <a:extLst>
              <a:ext uri="{FF2B5EF4-FFF2-40B4-BE49-F238E27FC236}">
                <a16:creationId xmlns:a16="http://schemas.microsoft.com/office/drawing/2014/main" id="{130C76A6-6A9A-449E-96B0-BB08EBD7B20B}"/>
              </a:ext>
            </a:extLst>
          </p:cNvPr>
          <p:cNvSpPr>
            <a:spLocks noGrp="1"/>
          </p:cNvSpPr>
          <p:nvPr>
            <p:ph sz="half" idx="13"/>
          </p:nvPr>
        </p:nvSpPr>
        <p:spPr>
          <a:xfrm>
            <a:off x="584218" y="2096447"/>
            <a:ext cx="5397689" cy="2405704"/>
          </a:xfrm>
        </p:spPr>
        <p:txBody>
          <a:bodyPr/>
          <a:lstStyle/>
          <a:p>
            <a:r>
              <a:rPr lang="en-US" dirty="0"/>
              <a:t>Shortest Paths (unweighted) graphs)</a:t>
            </a:r>
          </a:p>
          <a:p>
            <a:endParaRPr lang="en-US" dirty="0"/>
          </a:p>
          <a:p>
            <a:endParaRPr lang="en-US" dirty="0"/>
          </a:p>
        </p:txBody>
      </p:sp>
      <p:sp>
        <p:nvSpPr>
          <p:cNvPr id="6" name="Text Placeholder 5">
            <a:extLst>
              <a:ext uri="{FF2B5EF4-FFF2-40B4-BE49-F238E27FC236}">
                <a16:creationId xmlns:a16="http://schemas.microsoft.com/office/drawing/2014/main" id="{904B658D-DF9E-44CF-BD18-735A841A2917}"/>
              </a:ext>
            </a:extLst>
          </p:cNvPr>
          <p:cNvSpPr>
            <a:spLocks noGrp="1"/>
          </p:cNvSpPr>
          <p:nvPr>
            <p:ph type="body" idx="14"/>
          </p:nvPr>
        </p:nvSpPr>
        <p:spPr/>
        <p:txBody>
          <a:bodyPr/>
          <a:lstStyle/>
          <a:p>
            <a:r>
              <a:rPr lang="en-US" dirty="0" err="1"/>
              <a:t>dfs</a:t>
            </a:r>
            <a:endParaRPr lang="en-US" dirty="0"/>
          </a:p>
        </p:txBody>
      </p:sp>
      <p:sp>
        <p:nvSpPr>
          <p:cNvPr id="7" name="Content Placeholder 6">
            <a:extLst>
              <a:ext uri="{FF2B5EF4-FFF2-40B4-BE49-F238E27FC236}">
                <a16:creationId xmlns:a16="http://schemas.microsoft.com/office/drawing/2014/main" id="{723FC083-B0BB-47CC-85DE-E485B1AA1402}"/>
              </a:ext>
            </a:extLst>
          </p:cNvPr>
          <p:cNvSpPr>
            <a:spLocks noGrp="1"/>
          </p:cNvSpPr>
          <p:nvPr>
            <p:ph sz="half" idx="15"/>
          </p:nvPr>
        </p:nvSpPr>
        <p:spPr>
          <a:xfrm>
            <a:off x="6364809" y="2096447"/>
            <a:ext cx="5397689" cy="2323154"/>
          </a:xfrm>
        </p:spPr>
        <p:txBody>
          <a:bodyPr/>
          <a:lstStyle/>
          <a:p>
            <a:r>
              <a:rPr lang="en-US" dirty="0"/>
              <a:t>Cycle detection (directed graphs)</a:t>
            </a:r>
          </a:p>
          <a:p>
            <a:r>
              <a:rPr lang="en-US" dirty="0"/>
              <a:t>Topological sort</a:t>
            </a:r>
          </a:p>
          <a:p>
            <a:r>
              <a:rPr lang="en-US" dirty="0"/>
              <a:t>Strongly connected components</a:t>
            </a:r>
          </a:p>
        </p:txBody>
      </p:sp>
      <p:sp>
        <p:nvSpPr>
          <p:cNvPr id="8" name="TextBox 7">
            <a:extLst>
              <a:ext uri="{FF2B5EF4-FFF2-40B4-BE49-F238E27FC236}">
                <a16:creationId xmlns:a16="http://schemas.microsoft.com/office/drawing/2014/main" id="{D32618F9-BA92-4977-9068-CD1C900FEF67}"/>
              </a:ext>
            </a:extLst>
          </p:cNvPr>
          <p:cNvSpPr txBox="1"/>
          <p:nvPr/>
        </p:nvSpPr>
        <p:spPr>
          <a:xfrm>
            <a:off x="2076450" y="4502151"/>
            <a:ext cx="5911850" cy="1384995"/>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EITHER</a:t>
            </a:r>
          </a:p>
          <a:p>
            <a:r>
              <a:rPr lang="en-US" sz="2800" dirty="0">
                <a:latin typeface="Segoe UI Semilight" panose="020B0402040204020203" pitchFamily="34" charset="0"/>
                <a:cs typeface="Segoe UI Semilight" panose="020B0402040204020203" pitchFamily="34" charset="0"/>
              </a:rPr>
              <a:t>2-coloring</a:t>
            </a:r>
          </a:p>
          <a:p>
            <a:r>
              <a:rPr lang="en-US" sz="2800" dirty="0">
                <a:latin typeface="Segoe UI Semilight" panose="020B0402040204020203" pitchFamily="34" charset="0"/>
                <a:cs typeface="Segoe UI Semilight" panose="020B0402040204020203" pitchFamily="34" charset="0"/>
              </a:rPr>
              <a:t>Connected components (undirected)</a:t>
            </a:r>
          </a:p>
        </p:txBody>
      </p:sp>
      <p:sp>
        <p:nvSpPr>
          <p:cNvPr id="9" name="TextBox 8">
            <a:extLst>
              <a:ext uri="{FF2B5EF4-FFF2-40B4-BE49-F238E27FC236}">
                <a16:creationId xmlns:a16="http://schemas.microsoft.com/office/drawing/2014/main" id="{C8879409-2045-41D3-A86E-A69B6BEF653C}"/>
              </a:ext>
            </a:extLst>
          </p:cNvPr>
          <p:cNvSpPr txBox="1"/>
          <p:nvPr/>
        </p:nvSpPr>
        <p:spPr>
          <a:xfrm>
            <a:off x="1030809" y="5887146"/>
            <a:ext cx="3028950" cy="830997"/>
          </a:xfrm>
          <a:prstGeom prst="rect">
            <a:avLst/>
          </a:prstGeom>
          <a:noFill/>
          <a:ln w="38100">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Usually use BFS – easier to understand.</a:t>
            </a:r>
          </a:p>
        </p:txBody>
      </p:sp>
    </p:spTree>
    <p:extLst>
      <p:ext uri="{BB962C8B-B14F-4D97-AF65-F5344CB8AC3E}">
        <p14:creationId xmlns:p14="http://schemas.microsoft.com/office/powerpoint/2010/main" val="1560706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AA5854-AA5D-4399-888F-5F8974A1C12B}"/>
              </a:ext>
            </a:extLst>
          </p:cNvPr>
          <p:cNvSpPr>
            <a:spLocks noGrp="1"/>
          </p:cNvSpPr>
          <p:nvPr>
            <p:ph type="title"/>
          </p:nvPr>
        </p:nvSpPr>
        <p:spPr/>
        <p:txBody>
          <a:bodyPr/>
          <a:lstStyle/>
          <a:p>
            <a:r>
              <a:rPr lang="en-US" dirty="0"/>
              <a:t>Graph Modeling</a:t>
            </a:r>
          </a:p>
        </p:txBody>
      </p:sp>
      <p:sp>
        <p:nvSpPr>
          <p:cNvPr id="8" name="Text Placeholder 7">
            <a:extLst>
              <a:ext uri="{FF2B5EF4-FFF2-40B4-BE49-F238E27FC236}">
                <a16:creationId xmlns:a16="http://schemas.microsoft.com/office/drawing/2014/main" id="{7F0DE6B6-0DDA-4947-9550-C968FAAD298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5058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Ordering Dependencies	</a:t>
            </a:r>
          </a:p>
        </p:txBody>
      </p:sp>
      <p:sp>
        <p:nvSpPr>
          <p:cNvPr id="3" name="Content Placeholder 2"/>
          <p:cNvSpPr>
            <a:spLocks noGrp="1"/>
          </p:cNvSpPr>
          <p:nvPr>
            <p:ph idx="1"/>
          </p:nvPr>
        </p:nvSpPr>
        <p:spPr>
          <a:xfrm>
            <a:off x="575240" y="1463857"/>
            <a:ext cx="11187258" cy="1433133"/>
          </a:xfrm>
        </p:spPr>
        <p:txBody>
          <a:bodyPr>
            <a:normAutofit fontScale="92500" lnSpcReduction="20000"/>
          </a:bodyPr>
          <a:lstStyle/>
          <a:p>
            <a:r>
              <a:rPr lang="en-US" dirty="0"/>
              <a:t>Given a directed graph G, where we have an edge from u to v if u must happen before v.</a:t>
            </a:r>
          </a:p>
          <a:p>
            <a:r>
              <a:rPr lang="en-US" dirty="0"/>
              <a:t>We can only do things one at a time, can we find an order that </a:t>
            </a:r>
            <a:r>
              <a:rPr lang="en-US" b="1" dirty="0"/>
              <a:t>respects dependencies</a:t>
            </a:r>
            <a:r>
              <a:rPr lang="en-US" dirty="0"/>
              <a:t>?</a:t>
            </a:r>
          </a:p>
        </p:txBody>
      </p:sp>
      <p:sp>
        <p:nvSpPr>
          <p:cNvPr id="6" name="Rectangle 5"/>
          <p:cNvSpPr/>
          <p:nvPr/>
        </p:nvSpPr>
        <p:spPr>
          <a:xfrm>
            <a:off x="575239" y="2896990"/>
            <a:ext cx="8072372"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 </a:t>
            </a:r>
            <a:r>
              <a:rPr lang="en-US" sz="2200" dirty="0"/>
              <a:t>a directed graph G</a:t>
            </a:r>
          </a:p>
          <a:p>
            <a:r>
              <a:rPr lang="en-US" sz="2200" b="1" dirty="0"/>
              <a:t>Find: </a:t>
            </a:r>
            <a:r>
              <a:rPr lang="en-US" sz="2200" dirty="0"/>
              <a:t>an ordering of the vertices so all edges go from left to right. </a:t>
            </a:r>
          </a:p>
        </p:txBody>
      </p:sp>
      <p:sp>
        <p:nvSpPr>
          <p:cNvPr id="7" name="Rectangle 6"/>
          <p:cNvSpPr/>
          <p:nvPr/>
        </p:nvSpPr>
        <p:spPr>
          <a:xfrm>
            <a:off x="575239" y="2896990"/>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Topological Sort (aka Topological Ordering)</a:t>
            </a:r>
          </a:p>
        </p:txBody>
      </p:sp>
      <p:sp>
        <p:nvSpPr>
          <p:cNvPr id="8" name="Rectangle 7"/>
          <p:cNvSpPr/>
          <p:nvPr/>
        </p:nvSpPr>
        <p:spPr>
          <a:xfrm>
            <a:off x="575238" y="4545893"/>
            <a:ext cx="11041521" cy="1107996"/>
          </a:xfrm>
          <a:prstGeom prst="rect">
            <a:avLst/>
          </a:prstGeom>
        </p:spPr>
        <p:txBody>
          <a:bodyPr wrap="square">
            <a:spAutoFit/>
          </a:bodyPr>
          <a:lstStyle/>
          <a:p>
            <a:r>
              <a:rPr lang="en-US" sz="2200" dirty="0"/>
              <a:t>Uses: </a:t>
            </a:r>
          </a:p>
          <a:p>
            <a:r>
              <a:rPr lang="en-US" sz="2200" dirty="0"/>
              <a:t>Compiling multiple files</a:t>
            </a:r>
          </a:p>
          <a:p>
            <a:r>
              <a:rPr lang="en-US" sz="2200" dirty="0"/>
              <a:t>Graduating</a:t>
            </a:r>
          </a:p>
        </p:txBody>
      </p:sp>
    </p:spTree>
    <p:extLst>
      <p:ext uri="{BB962C8B-B14F-4D97-AF65-F5344CB8AC3E}">
        <p14:creationId xmlns:p14="http://schemas.microsoft.com/office/powerpoint/2010/main" val="227841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D69F-49BD-4022-B2C2-936BB17F3F2B}"/>
              </a:ext>
            </a:extLst>
          </p:cNvPr>
          <p:cNvSpPr>
            <a:spLocks noGrp="1"/>
          </p:cNvSpPr>
          <p:nvPr>
            <p:ph type="title"/>
          </p:nvPr>
        </p:nvSpPr>
        <p:spPr/>
        <p:txBody>
          <a:bodyPr/>
          <a:lstStyle/>
          <a:p>
            <a:r>
              <a:rPr lang="en-US" dirty="0"/>
              <a:t>BFS with 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C266C-6FC0-41DB-9895-936B4D1E24B8}"/>
                  </a:ext>
                </a:extLst>
              </p:cNvPr>
              <p:cNvSpPr>
                <a:spLocks noGrp="1"/>
              </p:cNvSpPr>
              <p:nvPr>
                <p:ph idx="1"/>
              </p:nvPr>
            </p:nvSpPr>
            <p:spPr/>
            <p:txBody>
              <a:bodyPr/>
              <a:lstStyle/>
              <a:p>
                <a:r>
                  <a:rPr lang="en-US" dirty="0"/>
                  <a:t>Why did BFS find distances in unweighted graphs?</a:t>
                </a:r>
              </a:p>
              <a:p>
                <a:endParaRPr lang="en-US" dirty="0"/>
              </a:p>
              <a:p>
                <a:r>
                  <a:rPr lang="en-US" dirty="0"/>
                  <a:t>You started from </a:t>
                </a:r>
                <a14:m>
                  <m:oMath xmlns:m="http://schemas.openxmlformats.org/officeDocument/2006/math">
                    <m:r>
                      <a:rPr lang="en-US" b="0" i="1" smtClean="0">
                        <a:latin typeface="Cambria Math" panose="02040503050406030204" pitchFamily="18" charset="0"/>
                      </a:rPr>
                      <m:t>𝑢</m:t>
                    </m:r>
                  </m:oMath>
                </a14:m>
                <a:r>
                  <a:rPr lang="en-US" dirty="0"/>
                  <a:t> (“layer 0”)</a:t>
                </a:r>
              </a:p>
              <a:p>
                <a:r>
                  <a:rPr lang="en-US" dirty="0"/>
                  <a:t>Then you visited the neighbors of </a:t>
                </a:r>
                <a14:m>
                  <m:oMath xmlns:m="http://schemas.openxmlformats.org/officeDocument/2006/math">
                    <m:r>
                      <a:rPr lang="en-US" b="0" i="1" smtClean="0">
                        <a:latin typeface="Cambria Math" panose="02040503050406030204" pitchFamily="18" charset="0"/>
                      </a:rPr>
                      <m:t>𝑢</m:t>
                    </m:r>
                  </m:oMath>
                </a14:m>
                <a:r>
                  <a:rPr lang="en-US" dirty="0"/>
                  <a:t> (“layer 1”)</a:t>
                </a:r>
              </a:p>
              <a:p>
                <a:r>
                  <a:rPr lang="en-US" dirty="0"/>
                  <a:t>Then the neighbors of the neighbors of </a:t>
                </a:r>
                <a14:m>
                  <m:oMath xmlns:m="http://schemas.openxmlformats.org/officeDocument/2006/math">
                    <m:r>
                      <a:rPr lang="en-US" b="0" i="1" smtClean="0">
                        <a:latin typeface="Cambria Math" panose="02040503050406030204" pitchFamily="18" charset="0"/>
                      </a:rPr>
                      <m:t>𝑢</m:t>
                    </m:r>
                  </m:oMath>
                </a14:m>
                <a:r>
                  <a:rPr lang="en-US" dirty="0"/>
                  <a:t>, that weren’t already visited (“layer 2”)</a:t>
                </a:r>
              </a:p>
              <a:p>
                <a:r>
                  <a:rPr lang="en-US" dirty="0"/>
                  <a:t>...</a:t>
                </a:r>
              </a:p>
              <a:p>
                <a:r>
                  <a:rPr lang="en-US" dirty="0"/>
                  <a:t>The neighbors of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that weren’t already visited (“layer </a:t>
                </a:r>
                <a14:m>
                  <m:oMath xmlns:m="http://schemas.openxmlformats.org/officeDocument/2006/math">
                    <m:r>
                      <a:rPr lang="en-US" b="0" i="1" smtClean="0">
                        <a:latin typeface="Cambria Math" panose="02040503050406030204" pitchFamily="18" charset="0"/>
                      </a:rPr>
                      <m:t>𝑖</m:t>
                    </m:r>
                  </m:oMath>
                </a14:m>
                <a:r>
                  <a:rPr lang="en-US" dirty="0"/>
                  <a:t>”)</a:t>
                </a:r>
              </a:p>
            </p:txBody>
          </p:sp>
        </mc:Choice>
        <mc:Fallback xmlns="">
          <p:sp>
            <p:nvSpPr>
              <p:cNvPr id="3" name="Content Placeholder 2">
                <a:extLst>
                  <a:ext uri="{FF2B5EF4-FFF2-40B4-BE49-F238E27FC236}">
                    <a16:creationId xmlns:a16="http://schemas.microsoft.com/office/drawing/2014/main" id="{FEFC266C-6FC0-41DB-9895-936B4D1E24B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06803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Ordering</a:t>
            </a:r>
          </a:p>
        </p:txBody>
      </p:sp>
      <p:sp>
        <p:nvSpPr>
          <p:cNvPr id="3" name="Content Placeholder 2"/>
          <p:cNvSpPr>
            <a:spLocks noGrp="1"/>
          </p:cNvSpPr>
          <p:nvPr>
            <p:ph idx="1"/>
          </p:nvPr>
        </p:nvSpPr>
        <p:spPr>
          <a:xfrm>
            <a:off x="575240" y="1463857"/>
            <a:ext cx="11187258" cy="879489"/>
          </a:xfrm>
        </p:spPr>
        <p:txBody>
          <a:bodyPr/>
          <a:lstStyle/>
          <a:p>
            <a:r>
              <a:rPr lang="en-US" dirty="0"/>
              <a:t>A course prerequisite chart and a possible topological ordering.</a:t>
            </a:r>
          </a:p>
          <a:p>
            <a:endParaRPr lang="en-US" dirty="0"/>
          </a:p>
        </p:txBody>
      </p:sp>
      <p:sp>
        <p:nvSpPr>
          <p:cNvPr id="6" name="Rectangle 5"/>
          <p:cNvSpPr/>
          <p:nvPr/>
        </p:nvSpPr>
        <p:spPr>
          <a:xfrm>
            <a:off x="1793105" y="238179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7" name="Rectangle 6"/>
          <p:cNvSpPr/>
          <p:nvPr/>
        </p:nvSpPr>
        <p:spPr>
          <a:xfrm>
            <a:off x="1793105" y="3216947"/>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8" name="Rectangle 7"/>
          <p:cNvSpPr/>
          <p:nvPr/>
        </p:nvSpPr>
        <p:spPr>
          <a:xfrm>
            <a:off x="3754203" y="277421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9" name="Rectangle 8"/>
          <p:cNvSpPr/>
          <p:nvPr/>
        </p:nvSpPr>
        <p:spPr>
          <a:xfrm>
            <a:off x="5845932" y="345460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10" name="Rectangle 9"/>
          <p:cNvSpPr/>
          <p:nvPr/>
        </p:nvSpPr>
        <p:spPr>
          <a:xfrm>
            <a:off x="5880554" y="22793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11" name="Rectangle 10"/>
          <p:cNvSpPr/>
          <p:nvPr/>
        </p:nvSpPr>
        <p:spPr>
          <a:xfrm>
            <a:off x="8180392" y="396515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12" name="Straight Arrow Connector 11"/>
          <p:cNvCxnSpPr>
            <a:stCxn id="6" idx="3"/>
            <a:endCxn id="8" idx="1"/>
          </p:cNvCxnSpPr>
          <p:nvPr/>
        </p:nvCxnSpPr>
        <p:spPr>
          <a:xfrm>
            <a:off x="3182993" y="2592107"/>
            <a:ext cx="571210"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flipV="1">
            <a:off x="3182993" y="2984528"/>
            <a:ext cx="571210"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0" idx="1"/>
          </p:cNvCxnSpPr>
          <p:nvPr/>
        </p:nvCxnSpPr>
        <p:spPr>
          <a:xfrm flipV="1">
            <a:off x="5144091" y="2489613"/>
            <a:ext cx="736463"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a:off x="5144091" y="2984528"/>
            <a:ext cx="701841"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1" idx="1"/>
          </p:cNvCxnSpPr>
          <p:nvPr/>
        </p:nvCxnSpPr>
        <p:spPr>
          <a:xfrm>
            <a:off x="7235820" y="3664912"/>
            <a:ext cx="944572" cy="51055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0745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18" name="Rectangle 17"/>
          <p:cNvSpPr/>
          <p:nvPr/>
        </p:nvSpPr>
        <p:spPr>
          <a:xfrm>
            <a:off x="2942640"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19" name="Rectangle 18"/>
          <p:cNvSpPr/>
          <p:nvPr/>
        </p:nvSpPr>
        <p:spPr>
          <a:xfrm>
            <a:off x="476657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20" name="Rectangle 19"/>
          <p:cNvSpPr/>
          <p:nvPr/>
        </p:nvSpPr>
        <p:spPr>
          <a:xfrm>
            <a:off x="6536620" y="5547508"/>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21" name="Rectangle 20"/>
          <p:cNvSpPr/>
          <p:nvPr/>
        </p:nvSpPr>
        <p:spPr>
          <a:xfrm>
            <a:off x="8364440" y="555257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22" name="Rectangle 21"/>
          <p:cNvSpPr/>
          <p:nvPr/>
        </p:nvSpPr>
        <p:spPr>
          <a:xfrm>
            <a:off x="10171661"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25" name="Curved Connector 24"/>
          <p:cNvCxnSpPr>
            <a:stCxn id="17" idx="2"/>
            <a:endCxn id="19" idx="2"/>
          </p:cNvCxnSpPr>
          <p:nvPr/>
        </p:nvCxnSpPr>
        <p:spPr>
          <a:xfrm rot="16200000" flipH="1">
            <a:off x="3681959" y="4181465"/>
            <a:ext cx="12700" cy="3559120"/>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8" idx="0"/>
            <a:endCxn id="19" idx="0"/>
          </p:cNvCxnSpPr>
          <p:nvPr/>
        </p:nvCxnSpPr>
        <p:spPr>
          <a:xfrm rot="5400000" flipH="1" flipV="1">
            <a:off x="4549551" y="4628434"/>
            <a:ext cx="12700" cy="1823935"/>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9" idx="0"/>
          </p:cNvCxnSpPr>
          <p:nvPr/>
        </p:nvCxnSpPr>
        <p:spPr>
          <a:xfrm rot="16200000" flipH="1">
            <a:off x="6310883" y="4691036"/>
            <a:ext cx="20991" cy="1719721"/>
          </a:xfrm>
          <a:prstGeom prst="curvedConnector4">
            <a:avLst>
              <a:gd name="adj1" fmla="val -1089038"/>
              <a:gd name="adj2" fmla="val 9679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19" idx="2"/>
          </p:cNvCxnSpPr>
          <p:nvPr/>
        </p:nvCxnSpPr>
        <p:spPr>
          <a:xfrm rot="5400000" flipH="1" flipV="1">
            <a:off x="7312892" y="4081153"/>
            <a:ext cx="28498" cy="3731245"/>
          </a:xfrm>
          <a:prstGeom prst="curvedConnector4">
            <a:avLst>
              <a:gd name="adj1" fmla="val -802162"/>
              <a:gd name="adj2" fmla="val 1002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0" idx="0"/>
            <a:endCxn id="22" idx="0"/>
          </p:cNvCxnSpPr>
          <p:nvPr/>
        </p:nvCxnSpPr>
        <p:spPr>
          <a:xfrm rot="5400000" flipH="1" flipV="1">
            <a:off x="9045531" y="3726435"/>
            <a:ext cx="7107" cy="3635041"/>
          </a:xfrm>
          <a:prstGeom prst="curvedConnector3">
            <a:avLst>
              <a:gd name="adj1" fmla="val 533837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062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6549-8F76-460D-94B8-D5E6078A1654}"/>
              </a:ext>
            </a:extLst>
          </p:cNvPr>
          <p:cNvSpPr>
            <a:spLocks noGrp="1"/>
          </p:cNvSpPr>
          <p:nvPr>
            <p:ph type="title"/>
          </p:nvPr>
        </p:nvSpPr>
        <p:spPr/>
        <p:txBody>
          <a:bodyPr/>
          <a:lstStyle/>
          <a:p>
            <a:r>
              <a:rPr lang="en-US" dirty="0"/>
              <a:t>Problem 2</a:t>
            </a:r>
          </a:p>
        </p:txBody>
      </p:sp>
      <p:sp>
        <p:nvSpPr>
          <p:cNvPr id="3" name="Content Placeholder 2">
            <a:extLst>
              <a:ext uri="{FF2B5EF4-FFF2-40B4-BE49-F238E27FC236}">
                <a16:creationId xmlns:a16="http://schemas.microsoft.com/office/drawing/2014/main" id="{56614AA9-EE25-4BE7-88C7-7669AACCFC5D}"/>
              </a:ext>
            </a:extLst>
          </p:cNvPr>
          <p:cNvSpPr>
            <a:spLocks noGrp="1"/>
          </p:cNvSpPr>
          <p:nvPr>
            <p:ph idx="1"/>
          </p:nvPr>
        </p:nvSpPr>
        <p:spPr/>
        <p:txBody>
          <a:bodyPr/>
          <a:lstStyle/>
          <a:p>
            <a:r>
              <a:rPr lang="en-US" dirty="0"/>
              <a:t>Given a graph, find its strongly connected components</a:t>
            </a:r>
          </a:p>
        </p:txBody>
      </p:sp>
      <p:sp>
        <p:nvSpPr>
          <p:cNvPr id="4" name="Oval 3">
            <a:extLst>
              <a:ext uri="{FF2B5EF4-FFF2-40B4-BE49-F238E27FC236}">
                <a16:creationId xmlns:a16="http://schemas.microsoft.com/office/drawing/2014/main" id="{555173D3-1D01-4037-AA89-E5549FB4AB78}"/>
              </a:ext>
            </a:extLst>
          </p:cNvPr>
          <p:cNvSpPr/>
          <p:nvPr/>
        </p:nvSpPr>
        <p:spPr>
          <a:xfrm>
            <a:off x="5907947" y="486074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 name="Oval 4">
            <a:extLst>
              <a:ext uri="{FF2B5EF4-FFF2-40B4-BE49-F238E27FC236}">
                <a16:creationId xmlns:a16="http://schemas.microsoft.com/office/drawing/2014/main" id="{5E3F8639-FCAB-4ECC-8D22-AE606F32B9FE}"/>
              </a:ext>
            </a:extLst>
          </p:cNvPr>
          <p:cNvSpPr/>
          <p:nvPr/>
        </p:nvSpPr>
        <p:spPr>
          <a:xfrm>
            <a:off x="5491850" y="566089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 name="Oval 5">
            <a:extLst>
              <a:ext uri="{FF2B5EF4-FFF2-40B4-BE49-F238E27FC236}">
                <a16:creationId xmlns:a16="http://schemas.microsoft.com/office/drawing/2014/main" id="{CAE84245-D883-470F-9ED2-375E85912003}"/>
              </a:ext>
            </a:extLst>
          </p:cNvPr>
          <p:cNvSpPr/>
          <p:nvPr/>
        </p:nvSpPr>
        <p:spPr>
          <a:xfrm>
            <a:off x="6553198" y="5647873"/>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7" name="Straight Arrow Connector 6">
            <a:extLst>
              <a:ext uri="{FF2B5EF4-FFF2-40B4-BE49-F238E27FC236}">
                <a16:creationId xmlns:a16="http://schemas.microsoft.com/office/drawing/2014/main" id="{29DB6373-4D9C-4C54-A18A-A63A520D9EC3}"/>
              </a:ext>
            </a:extLst>
          </p:cNvPr>
          <p:cNvCxnSpPr>
            <a:stCxn id="5" idx="7"/>
            <a:endCxn id="4" idx="3"/>
          </p:cNvCxnSpPr>
          <p:nvPr/>
        </p:nvCxnSpPr>
        <p:spPr>
          <a:xfrm flipV="1">
            <a:off x="5912525" y="5272438"/>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D10C81-0177-4A31-81A5-7AF0ACF701EC}"/>
              </a:ext>
            </a:extLst>
          </p:cNvPr>
          <p:cNvCxnSpPr>
            <a:stCxn id="4" idx="5"/>
            <a:endCxn id="6" idx="0"/>
          </p:cNvCxnSpPr>
          <p:nvPr/>
        </p:nvCxnSpPr>
        <p:spPr>
          <a:xfrm>
            <a:off x="6328622" y="5272438"/>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AE7A15A-0409-48A3-970A-E8CE80423B3B}"/>
              </a:ext>
            </a:extLst>
          </p:cNvPr>
          <p:cNvCxnSpPr>
            <a:stCxn id="4" idx="4"/>
            <a:endCxn id="5" idx="6"/>
          </p:cNvCxnSpPr>
          <p:nvPr/>
        </p:nvCxnSpPr>
        <p:spPr>
          <a:xfrm flipH="1">
            <a:off x="5984701" y="5343073"/>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6DF4F79-212C-46A4-A80F-CA1CDF9F41F5}"/>
              </a:ext>
            </a:extLst>
          </p:cNvPr>
          <p:cNvSpPr/>
          <p:nvPr/>
        </p:nvSpPr>
        <p:spPr>
          <a:xfrm>
            <a:off x="3283654" y="48648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1" name="Oval 10">
            <a:extLst>
              <a:ext uri="{FF2B5EF4-FFF2-40B4-BE49-F238E27FC236}">
                <a16:creationId xmlns:a16="http://schemas.microsoft.com/office/drawing/2014/main" id="{02F2E47A-B043-4098-88BB-37E02749858D}"/>
              </a:ext>
            </a:extLst>
          </p:cNvPr>
          <p:cNvSpPr/>
          <p:nvPr/>
        </p:nvSpPr>
        <p:spPr>
          <a:xfrm>
            <a:off x="7451055" y="48648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2" name="Straight Arrow Connector 11">
            <a:extLst>
              <a:ext uri="{FF2B5EF4-FFF2-40B4-BE49-F238E27FC236}">
                <a16:creationId xmlns:a16="http://schemas.microsoft.com/office/drawing/2014/main" id="{3F11D0AF-EC4F-46F2-9315-8EDD98A72D5B}"/>
              </a:ext>
            </a:extLst>
          </p:cNvPr>
          <p:cNvCxnSpPr>
            <a:stCxn id="10" idx="6"/>
            <a:endCxn id="4" idx="2"/>
          </p:cNvCxnSpPr>
          <p:nvPr/>
        </p:nvCxnSpPr>
        <p:spPr>
          <a:xfrm flipV="1">
            <a:off x="3776505" y="5101909"/>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4E6AA1F-656D-4C59-9338-BCEFCA96C9ED}"/>
              </a:ext>
            </a:extLst>
          </p:cNvPr>
          <p:cNvCxnSpPr>
            <a:stCxn id="6" idx="7"/>
            <a:endCxn id="11" idx="3"/>
          </p:cNvCxnSpPr>
          <p:nvPr/>
        </p:nvCxnSpPr>
        <p:spPr>
          <a:xfrm flipV="1">
            <a:off x="6973873" y="5276523"/>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8DC8D4D-8012-4E3A-A572-EBFA261E855E}"/>
              </a:ext>
            </a:extLst>
          </p:cNvPr>
          <p:cNvCxnSpPr>
            <a:stCxn id="11" idx="2"/>
            <a:endCxn id="4" idx="6"/>
          </p:cNvCxnSpPr>
          <p:nvPr/>
        </p:nvCxnSpPr>
        <p:spPr>
          <a:xfrm flipH="1" flipV="1">
            <a:off x="6400798" y="5101909"/>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8BB7D95-F750-4FDA-B0F4-A5F80C356719}"/>
              </a:ext>
            </a:extLst>
          </p:cNvPr>
          <p:cNvSpPr/>
          <p:nvPr/>
        </p:nvSpPr>
        <p:spPr>
          <a:xfrm>
            <a:off x="1544256" y="4873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16" name="Straight Arrow Connector 15">
            <a:extLst>
              <a:ext uri="{FF2B5EF4-FFF2-40B4-BE49-F238E27FC236}">
                <a16:creationId xmlns:a16="http://schemas.microsoft.com/office/drawing/2014/main" id="{C3F5295A-4B97-43CA-8975-55223169CB73}"/>
              </a:ext>
            </a:extLst>
          </p:cNvPr>
          <p:cNvCxnSpPr>
            <a:stCxn id="15" idx="6"/>
            <a:endCxn id="10" idx="2"/>
          </p:cNvCxnSpPr>
          <p:nvPr/>
        </p:nvCxnSpPr>
        <p:spPr>
          <a:xfrm flipV="1">
            <a:off x="2037107" y="5105994"/>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E0E1F096-277F-42C1-A646-905ECCA89531}"/>
              </a:ext>
            </a:extLst>
          </p:cNvPr>
          <p:cNvSpPr/>
          <p:nvPr/>
        </p:nvSpPr>
        <p:spPr>
          <a:xfrm>
            <a:off x="9801890" y="490531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18" name="Straight Arrow Connector 17">
            <a:extLst>
              <a:ext uri="{FF2B5EF4-FFF2-40B4-BE49-F238E27FC236}">
                <a16:creationId xmlns:a16="http://schemas.microsoft.com/office/drawing/2014/main" id="{D00581B1-FEAF-4585-8957-9DF0CC07062A}"/>
              </a:ext>
            </a:extLst>
          </p:cNvPr>
          <p:cNvCxnSpPr>
            <a:stCxn id="11" idx="6"/>
            <a:endCxn id="17" idx="2"/>
          </p:cNvCxnSpPr>
          <p:nvPr/>
        </p:nvCxnSpPr>
        <p:spPr>
          <a:xfrm>
            <a:off x="7943906" y="5105994"/>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DABE5FD-0581-495E-B8F4-F815204A8BF1}"/>
              </a:ext>
            </a:extLst>
          </p:cNvPr>
          <p:cNvSpPr/>
          <p:nvPr/>
        </p:nvSpPr>
        <p:spPr>
          <a:xfrm>
            <a:off x="9309039" y="573152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20" name="Straight Arrow Connector 19">
            <a:extLst>
              <a:ext uri="{FF2B5EF4-FFF2-40B4-BE49-F238E27FC236}">
                <a16:creationId xmlns:a16="http://schemas.microsoft.com/office/drawing/2014/main" id="{BF93BB86-68DE-4F61-AB91-58A7158038A6}"/>
              </a:ext>
            </a:extLst>
          </p:cNvPr>
          <p:cNvCxnSpPr>
            <a:stCxn id="6" idx="6"/>
            <a:endCxn id="19" idx="2"/>
          </p:cNvCxnSpPr>
          <p:nvPr/>
        </p:nvCxnSpPr>
        <p:spPr>
          <a:xfrm>
            <a:off x="7046049" y="5889037"/>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84CC7BE-7CE7-48AA-91D7-451918E03108}"/>
              </a:ext>
            </a:extLst>
          </p:cNvPr>
          <p:cNvCxnSpPr>
            <a:stCxn id="17" idx="4"/>
            <a:endCxn id="19" idx="7"/>
          </p:cNvCxnSpPr>
          <p:nvPr/>
        </p:nvCxnSpPr>
        <p:spPr>
          <a:xfrm flipH="1">
            <a:off x="9729714" y="5387643"/>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370C277-ED86-43B7-B703-2D36C3F095BF}"/>
              </a:ext>
            </a:extLst>
          </p:cNvPr>
          <p:cNvCxnSpPr>
            <a:stCxn id="19" idx="0"/>
            <a:endCxn id="17" idx="3"/>
          </p:cNvCxnSpPr>
          <p:nvPr/>
        </p:nvCxnSpPr>
        <p:spPr>
          <a:xfrm flipV="1">
            <a:off x="9555465" y="5317008"/>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2AE1C49-232D-49F9-A2B2-C1480B8C53A2}"/>
              </a:ext>
            </a:extLst>
          </p:cNvPr>
          <p:cNvSpPr txBox="1"/>
          <p:nvPr/>
        </p:nvSpPr>
        <p:spPr>
          <a:xfrm>
            <a:off x="1278517" y="5230007"/>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27" name="TextBox 26">
            <a:extLst>
              <a:ext uri="{FF2B5EF4-FFF2-40B4-BE49-F238E27FC236}">
                <a16:creationId xmlns:a16="http://schemas.microsoft.com/office/drawing/2014/main" id="{28D66F5D-6650-4DAE-8AF2-E0332413709A}"/>
              </a:ext>
            </a:extLst>
          </p:cNvPr>
          <p:cNvSpPr txBox="1"/>
          <p:nvPr/>
        </p:nvSpPr>
        <p:spPr>
          <a:xfrm>
            <a:off x="7248552" y="6024409"/>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28" name="TextBox 27">
            <a:extLst>
              <a:ext uri="{FF2B5EF4-FFF2-40B4-BE49-F238E27FC236}">
                <a16:creationId xmlns:a16="http://schemas.microsoft.com/office/drawing/2014/main" id="{0813D28E-DF3F-460A-A518-475E20D1669D}"/>
              </a:ext>
            </a:extLst>
          </p:cNvPr>
          <p:cNvSpPr txBox="1"/>
          <p:nvPr/>
        </p:nvSpPr>
        <p:spPr>
          <a:xfrm>
            <a:off x="10174056" y="5964268"/>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29" name="TextBox 28">
            <a:extLst>
              <a:ext uri="{FF2B5EF4-FFF2-40B4-BE49-F238E27FC236}">
                <a16:creationId xmlns:a16="http://schemas.microsoft.com/office/drawing/2014/main" id="{6402E2EE-A045-4A74-8DBB-0E1C42563E62}"/>
              </a:ext>
            </a:extLst>
          </p:cNvPr>
          <p:cNvSpPr txBox="1"/>
          <p:nvPr/>
        </p:nvSpPr>
        <p:spPr>
          <a:xfrm>
            <a:off x="3013941" y="5363087"/>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30" name="Oval 29">
            <a:extLst>
              <a:ext uri="{FF2B5EF4-FFF2-40B4-BE49-F238E27FC236}">
                <a16:creationId xmlns:a16="http://schemas.microsoft.com/office/drawing/2014/main" id="{0D34A6E6-041B-41E7-822F-FF1519236939}"/>
              </a:ext>
            </a:extLst>
          </p:cNvPr>
          <p:cNvSpPr/>
          <p:nvPr/>
        </p:nvSpPr>
        <p:spPr>
          <a:xfrm>
            <a:off x="1043195" y="4519180"/>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C138AA7-D8CC-47F4-9A46-D6DAEF1EEDE7}"/>
              </a:ext>
            </a:extLst>
          </p:cNvPr>
          <p:cNvSpPr/>
          <p:nvPr/>
        </p:nvSpPr>
        <p:spPr>
          <a:xfrm>
            <a:off x="2921291" y="4541360"/>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6B4EEFD-66F0-45E3-8B5C-8CB45AE9C8CB}"/>
              </a:ext>
            </a:extLst>
          </p:cNvPr>
          <p:cNvSpPr/>
          <p:nvPr/>
        </p:nvSpPr>
        <p:spPr>
          <a:xfrm>
            <a:off x="5299773" y="4554031"/>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8E48F88-2EC3-4332-96AC-493500E86814}"/>
              </a:ext>
            </a:extLst>
          </p:cNvPr>
          <p:cNvSpPr/>
          <p:nvPr/>
        </p:nvSpPr>
        <p:spPr>
          <a:xfrm>
            <a:off x="9065704" y="4677746"/>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8B17189-75B7-46F1-BE31-94799FE07598}"/>
              </a:ext>
            </a:extLst>
          </p:cNvPr>
          <p:cNvGrpSpPr/>
          <p:nvPr/>
        </p:nvGrpSpPr>
        <p:grpSpPr>
          <a:xfrm>
            <a:off x="635336" y="1952493"/>
            <a:ext cx="10689573" cy="2200372"/>
            <a:chOff x="498764" y="4764762"/>
            <a:chExt cx="8072372" cy="1387844"/>
          </a:xfrm>
        </p:grpSpPr>
        <p:sp>
          <p:nvSpPr>
            <p:cNvPr id="35" name="Rectangle 34">
              <a:extLst>
                <a:ext uri="{FF2B5EF4-FFF2-40B4-BE49-F238E27FC236}">
                  <a16:creationId xmlns:a16="http://schemas.microsoft.com/office/drawing/2014/main" id="{F9E10D68-64F6-4158-95C9-07242E981730}"/>
                </a:ext>
              </a:extLst>
            </p:cNvPr>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 set of vertices C such that every pair of vertices in C is connected via some path </a:t>
              </a:r>
              <a:r>
                <a:rPr lang="en-US" sz="2800" b="1" dirty="0"/>
                <a:t>in both directions, </a:t>
              </a:r>
              <a:r>
                <a:rPr lang="en-US" sz="2800" dirty="0"/>
                <a:t>and there is no other vertex which is connected to every vertex of C in both directions.</a:t>
              </a:r>
            </a:p>
          </p:txBody>
        </p:sp>
        <p:sp>
          <p:nvSpPr>
            <p:cNvPr id="36" name="Rectangle 35">
              <a:extLst>
                <a:ext uri="{FF2B5EF4-FFF2-40B4-BE49-F238E27FC236}">
                  <a16:creationId xmlns:a16="http://schemas.microsoft.com/office/drawing/2014/main" id="{9D92D10E-C467-46B6-BD84-DB5C3DBCCD70}"/>
                </a:ext>
              </a:extLst>
            </p:cNvPr>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Strongly Connected Component</a:t>
              </a:r>
            </a:p>
          </p:txBody>
        </p:sp>
      </p:grpSp>
    </p:spTree>
    <p:extLst>
      <p:ext uri="{BB962C8B-B14F-4D97-AF65-F5344CB8AC3E}">
        <p14:creationId xmlns:p14="http://schemas.microsoft.com/office/powerpoint/2010/main" val="331183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4F5C-3F0C-412D-B347-459982363312}"/>
              </a:ext>
            </a:extLst>
          </p:cNvPr>
          <p:cNvSpPr>
            <a:spLocks noGrp="1"/>
          </p:cNvSpPr>
          <p:nvPr>
            <p:ph type="title"/>
          </p:nvPr>
        </p:nvSpPr>
        <p:spPr/>
        <p:txBody>
          <a:bodyPr/>
          <a:lstStyle/>
          <a:p>
            <a:r>
              <a:rPr lang="en-US" dirty="0"/>
              <a:t>How do these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96CEA3-E9FC-4136-8CDC-580381601C07}"/>
                  </a:ext>
                </a:extLst>
              </p:cNvPr>
              <p:cNvSpPr>
                <a:spLocks noGrp="1"/>
              </p:cNvSpPr>
              <p:nvPr>
                <p:ph idx="1"/>
              </p:nvPr>
            </p:nvSpPr>
            <p:spPr/>
            <p:txBody>
              <a:bodyPr>
                <a:normAutofit lnSpcReduction="10000"/>
              </a:bodyPr>
              <a:lstStyle/>
              <a:p>
                <a:r>
                  <a:rPr lang="en-US" dirty="0"/>
                  <a:t>A couple of different ways to use DFS to find strongly connected components. </a:t>
                </a:r>
              </a:p>
              <a:p>
                <a:r>
                  <a:rPr lang="en-US" sz="2400" dirty="0"/>
                  <a:t>Wikipedia has the details. </a:t>
                </a:r>
              </a:p>
              <a:p>
                <a:r>
                  <a:rPr lang="en-US" sz="2400" dirty="0"/>
                  <a:t>High level: need to keep track of “highest point” in DFS tree you can reach back up to. </a:t>
                </a:r>
              </a:p>
              <a:p>
                <a:r>
                  <a:rPr lang="en-US" dirty="0"/>
                  <a:t>You can use this algorithm as a library function!</a:t>
                </a:r>
              </a:p>
              <a:p>
                <a:r>
                  <a:rPr lang="en-US" dirty="0"/>
                  <a:t>We also listed </a:t>
                </a:r>
                <a:r>
                  <a:rPr lang="en-US" dirty="0">
                    <a:hlinkClick r:id="rId2"/>
                  </a:rPr>
                  <a:t>all the ones from 332 on this webpage</a:t>
                </a:r>
                <a:r>
                  <a:rPr lang="en-US" dirty="0"/>
                  <a:t>.</a:t>
                </a:r>
              </a:p>
              <a:p>
                <a:r>
                  <a:rPr lang="en-US" dirty="0"/>
                  <a:t>Topological sort</a:t>
                </a:r>
              </a:p>
              <a:p>
                <a:r>
                  <a:rPr lang="en-US" sz="2400" dirty="0"/>
                  <a:t>You saw an algorithm in 332</a:t>
                </a:r>
                <a:endParaRPr lang="en-US" dirty="0"/>
              </a:p>
              <a:p>
                <a:r>
                  <a:rPr lang="en-US" dirty="0"/>
                  <a:t>Important thing: 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a:t>
                </a:r>
              </a:p>
            </p:txBody>
          </p:sp>
        </mc:Choice>
        <mc:Fallback xmlns="">
          <p:sp>
            <p:nvSpPr>
              <p:cNvPr id="3" name="Content Placeholder 2">
                <a:extLst>
                  <a:ext uri="{FF2B5EF4-FFF2-40B4-BE49-F238E27FC236}">
                    <a16:creationId xmlns:a16="http://schemas.microsoft.com/office/drawing/2014/main" id="{EB96CEA3-E9FC-4136-8CDC-580381601C07}"/>
                  </a:ext>
                </a:extLst>
              </p:cNvPr>
              <p:cNvSpPr>
                <a:spLocks noGrp="1" noRot="1" noChangeAspect="1" noMove="1" noResize="1" noEditPoints="1" noAdjustHandles="1" noChangeArrowheads="1" noChangeShapeType="1" noTextEdit="1"/>
              </p:cNvSpPr>
              <p:nvPr>
                <p:ph idx="1"/>
              </p:nvPr>
            </p:nvSpPr>
            <p:spPr>
              <a:blipFill>
                <a:blip r:embed="rId3"/>
                <a:stretch>
                  <a:fillRect l="-708" t="-3019"/>
                </a:stretch>
              </a:blipFill>
            </p:spPr>
            <p:txBody>
              <a:bodyPr/>
              <a:lstStyle/>
              <a:p>
                <a:r>
                  <a:rPr lang="en-US">
                    <a:noFill/>
                  </a:rPr>
                  <a:t> </a:t>
                </a:r>
              </a:p>
            </p:txBody>
          </p:sp>
        </mc:Fallback>
      </mc:AlternateContent>
    </p:spTree>
    <p:extLst>
      <p:ext uri="{BB962C8B-B14F-4D97-AF65-F5344CB8AC3E}">
        <p14:creationId xmlns:p14="http://schemas.microsoft.com/office/powerpoint/2010/main" val="2629258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77DC-97D2-4D07-B2D6-E674C14794E4}"/>
              </a:ext>
            </a:extLst>
          </p:cNvPr>
          <p:cNvSpPr>
            <a:spLocks noGrp="1"/>
          </p:cNvSpPr>
          <p:nvPr>
            <p:ph type="title"/>
          </p:nvPr>
        </p:nvSpPr>
        <p:spPr/>
        <p:txBody>
          <a:bodyPr/>
          <a:lstStyle/>
          <a:p>
            <a:r>
              <a:rPr lang="en-US" dirty="0"/>
              <a:t>Designing New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A829F9-4077-45F8-8256-FBF87C04A271}"/>
                  </a:ext>
                </a:extLst>
              </p:cNvPr>
              <p:cNvSpPr>
                <a:spLocks noGrp="1"/>
              </p:cNvSpPr>
              <p:nvPr>
                <p:ph idx="1"/>
              </p:nvPr>
            </p:nvSpPr>
            <p:spPr/>
            <p:txBody>
              <a:bodyPr/>
              <a:lstStyle/>
              <a:p>
                <a:r>
                  <a:rPr lang="en-US" dirty="0"/>
                  <a:t>When you need to design a new algorithm on graphs, whatever you do is probably going to take at least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So you can run any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algorithm as “preprocessing”</a:t>
                </a:r>
              </a:p>
              <a:p>
                <a:endParaRPr lang="en-US" dirty="0"/>
              </a:p>
              <a:p>
                <a:r>
                  <a:rPr lang="en-US" dirty="0"/>
                  <a:t>Finding connected components (undirected graphs)</a:t>
                </a:r>
              </a:p>
              <a:p>
                <a:r>
                  <a:rPr lang="en-US" dirty="0"/>
                  <a:t>Finding SCCs (directed graphs)</a:t>
                </a:r>
              </a:p>
              <a:p>
                <a:r>
                  <a:rPr lang="en-US" dirty="0"/>
                  <a:t>Do a topological sort (DAGs)</a:t>
                </a:r>
              </a:p>
            </p:txBody>
          </p:sp>
        </mc:Choice>
        <mc:Fallback xmlns="">
          <p:sp>
            <p:nvSpPr>
              <p:cNvPr id="3" name="Content Placeholder 2">
                <a:extLst>
                  <a:ext uri="{FF2B5EF4-FFF2-40B4-BE49-F238E27FC236}">
                    <a16:creationId xmlns:a16="http://schemas.microsoft.com/office/drawing/2014/main" id="{6CA829F9-4077-45F8-8256-FBF87C04A271}"/>
                  </a:ext>
                </a:extLst>
              </p:cNvPr>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3938007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ACBD-02C9-4FA2-A609-7E193A434713}"/>
              </a:ext>
            </a:extLst>
          </p:cNvPr>
          <p:cNvSpPr>
            <a:spLocks noGrp="1"/>
          </p:cNvSpPr>
          <p:nvPr>
            <p:ph type="title"/>
          </p:nvPr>
        </p:nvSpPr>
        <p:spPr/>
        <p:txBody>
          <a:bodyPr/>
          <a:lstStyle/>
          <a:p>
            <a:r>
              <a:rPr lang="en-US" dirty="0"/>
              <a:t>Designing New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B51759-7C38-48DE-B0C9-5B85CF77DB41}"/>
                  </a:ext>
                </a:extLst>
              </p:cNvPr>
              <p:cNvSpPr>
                <a:spLocks noGrp="1"/>
              </p:cNvSpPr>
              <p:nvPr>
                <p:ph idx="1"/>
              </p:nvPr>
            </p:nvSpPr>
            <p:spPr/>
            <p:txBody>
              <a:bodyPr/>
              <a:lstStyle/>
              <a:p>
                <a:r>
                  <a:rPr lang="en-US" dirty="0"/>
                  <a:t>Finding SCCs and topological sort go well together:</a:t>
                </a:r>
              </a:p>
              <a:p>
                <a:endParaRPr lang="en-US" dirty="0"/>
              </a:p>
              <a:p>
                <a:r>
                  <a:rPr lang="en-US" dirty="0"/>
                  <a:t>From a graph </a:t>
                </a:r>
                <a14:m>
                  <m:oMath xmlns:m="http://schemas.openxmlformats.org/officeDocument/2006/math">
                    <m:r>
                      <a:rPr lang="en-US" b="0" i="1" smtClean="0">
                        <a:latin typeface="Cambria Math" panose="02040503050406030204" pitchFamily="18" charset="0"/>
                      </a:rPr>
                      <m:t>𝐺</m:t>
                    </m:r>
                  </m:oMath>
                </a14:m>
                <a:r>
                  <a:rPr lang="en-US" dirty="0"/>
                  <a:t> you can define the “meta-graph”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br>
                  <a:rPr lang="en-US" dirty="0"/>
                </a:br>
                <a:r>
                  <a:rPr lang="en-US" dirty="0"/>
                  <a:t>(aka “condensation”, aka “graph of SCCs”)</a:t>
                </a:r>
              </a:p>
              <a:p>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r>
                  <a:rPr lang="en-US" dirty="0"/>
                  <a:t> has a vertex for every SCC of </a:t>
                </a:r>
                <a14:m>
                  <m:oMath xmlns:m="http://schemas.openxmlformats.org/officeDocument/2006/math">
                    <m:r>
                      <a:rPr lang="en-US" b="0" i="1" smtClean="0">
                        <a:latin typeface="Cambria Math" panose="02040503050406030204" pitchFamily="18" charset="0"/>
                      </a:rPr>
                      <m:t>𝐺</m:t>
                    </m:r>
                  </m:oMath>
                </a14:m>
                <a:endParaRPr lang="en-US" dirty="0"/>
              </a:p>
              <a:p>
                <a:r>
                  <a:rPr lang="en-US" dirty="0"/>
                  <a:t>There’s an edge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r>
                      <a:rPr lang="en-US" b="0" i="1" smtClean="0">
                        <a:latin typeface="Cambria Math" panose="02040503050406030204" pitchFamily="18" charset="0"/>
                      </a:rPr>
                      <m:t> </m:t>
                    </m:r>
                  </m:oMath>
                </a14:m>
                <a:r>
                  <a:rPr lang="en-US" dirty="0"/>
                  <a:t>if and only if there’s an edge in </a:t>
                </a:r>
                <a14:m>
                  <m:oMath xmlns:m="http://schemas.openxmlformats.org/officeDocument/2006/math">
                    <m:r>
                      <a:rPr lang="en-US" b="0" i="1" smtClean="0">
                        <a:latin typeface="Cambria Math" panose="02040503050406030204" pitchFamily="18" charset="0"/>
                      </a:rPr>
                      <m:t>𝐺</m:t>
                    </m:r>
                  </m:oMath>
                </a14:m>
                <a:r>
                  <a:rPr lang="en-US" dirty="0"/>
                  <a:t> from a vertex in </a:t>
                </a:r>
                <a14:m>
                  <m:oMath xmlns:m="http://schemas.openxmlformats.org/officeDocument/2006/math">
                    <m:r>
                      <a:rPr lang="en-US" b="0" i="1" smtClean="0">
                        <a:latin typeface="Cambria Math" panose="02040503050406030204" pitchFamily="18" charset="0"/>
                      </a:rPr>
                      <m:t>𝑢</m:t>
                    </m:r>
                  </m:oMath>
                </a14:m>
                <a:r>
                  <a:rPr lang="en-US" dirty="0"/>
                  <a:t> to a vertex in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A0B51759-7C38-48DE-B0C9-5B85CF77DB4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172107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2129433"/>
              </a:xfrm>
            </p:spPr>
            <p:txBody>
              <a:bodyPr>
                <a:normAutofit/>
              </a:bodyPr>
              <a:lstStyle/>
              <a:p>
                <a:r>
                  <a:rPr lang="en-US" dirty="0"/>
                  <a:t>Let’s build a new graph out of them! Call it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𝐺</m:t>
                        </m:r>
                      </m:e>
                      <m:sup>
                        <m:r>
                          <a:rPr lang="en-US" b="0" i="1" smtClean="0">
                            <a:solidFill>
                              <a:schemeClr val="accent1"/>
                            </a:solidFill>
                            <a:latin typeface="Cambria Math" panose="02040503050406030204" pitchFamily="18" charset="0"/>
                          </a:rPr>
                          <m:t>𝑆𝐶𝐶</m:t>
                        </m:r>
                      </m:sup>
                    </m:sSup>
                  </m:oMath>
                </a14:m>
                <a:r>
                  <a:rPr lang="en-US" dirty="0">
                    <a:solidFill>
                      <a:schemeClr val="accent1"/>
                    </a:solidFill>
                  </a:rPr>
                  <a:t> </a:t>
                </a:r>
              </a:p>
              <a:p>
                <a:pPr lvl="1"/>
                <a:r>
                  <a:rPr lang="en-US" dirty="0"/>
                  <a:t>Have a vertex for each of the strongly connected components</a:t>
                </a:r>
              </a:p>
              <a:p>
                <a:pPr lvl="1"/>
                <a:r>
                  <a:rPr lang="en-US" dirty="0"/>
                  <a:t>Add an edge from component 1 to component 2 if there is an edge from a vertex inside 1 to one inside 2.</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2129433"/>
              </a:xfrm>
              <a:blipFill>
                <a:blip r:embed="rId2"/>
                <a:stretch>
                  <a:fillRect l="-654" t="-4871"/>
                </a:stretch>
              </a:blipFill>
            </p:spPr>
            <p:txBody>
              <a:bodyPr/>
              <a:lstStyle/>
              <a:p>
                <a:r>
                  <a:rPr lang="en-US">
                    <a:noFill/>
                  </a:rPr>
                  <a:t> </a:t>
                </a:r>
              </a:p>
            </p:txBody>
          </p:sp>
        </mc:Fallback>
      </mc:AlternateContent>
      <p:sp>
        <p:nvSpPr>
          <p:cNvPr id="53" name="Oval 52"/>
          <p:cNvSpPr/>
          <p:nvPr/>
        </p:nvSpPr>
        <p:spPr>
          <a:xfrm>
            <a:off x="5907947" y="4166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Oval 53"/>
          <p:cNvSpPr/>
          <p:nvPr/>
        </p:nvSpPr>
        <p:spPr>
          <a:xfrm>
            <a:off x="5491850" y="49669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Oval 54"/>
          <p:cNvSpPr/>
          <p:nvPr/>
        </p:nvSpPr>
        <p:spPr>
          <a:xfrm>
            <a:off x="6553198" y="495390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56" name="Straight Arrow Connector 55"/>
          <p:cNvCxnSpPr>
            <a:stCxn id="54" idx="7"/>
            <a:endCxn id="53" idx="3"/>
          </p:cNvCxnSpPr>
          <p:nvPr/>
        </p:nvCxnSpPr>
        <p:spPr>
          <a:xfrm flipV="1">
            <a:off x="5912525" y="4578474"/>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5"/>
            <a:endCxn id="55" idx="0"/>
          </p:cNvCxnSpPr>
          <p:nvPr/>
        </p:nvCxnSpPr>
        <p:spPr>
          <a:xfrm>
            <a:off x="6328622" y="4578474"/>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4"/>
            <a:endCxn id="54" idx="6"/>
          </p:cNvCxnSpPr>
          <p:nvPr/>
        </p:nvCxnSpPr>
        <p:spPr>
          <a:xfrm flipH="1">
            <a:off x="5984701" y="4649109"/>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83654"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0" name="Oval 59"/>
          <p:cNvSpPr/>
          <p:nvPr/>
        </p:nvSpPr>
        <p:spPr>
          <a:xfrm>
            <a:off x="7451055"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61" name="Straight Arrow Connector 60"/>
          <p:cNvCxnSpPr>
            <a:stCxn id="59" idx="6"/>
            <a:endCxn id="53" idx="2"/>
          </p:cNvCxnSpPr>
          <p:nvPr/>
        </p:nvCxnSpPr>
        <p:spPr>
          <a:xfrm flipV="1">
            <a:off x="3776505" y="4407945"/>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7"/>
            <a:endCxn id="60" idx="3"/>
          </p:cNvCxnSpPr>
          <p:nvPr/>
        </p:nvCxnSpPr>
        <p:spPr>
          <a:xfrm flipV="1">
            <a:off x="6973873" y="4582559"/>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53" idx="6"/>
          </p:cNvCxnSpPr>
          <p:nvPr/>
        </p:nvCxnSpPr>
        <p:spPr>
          <a:xfrm flipH="1" flipV="1">
            <a:off x="6400798" y="4407945"/>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44256" y="41798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65" name="Straight Arrow Connector 64"/>
          <p:cNvCxnSpPr>
            <a:stCxn id="64" idx="6"/>
            <a:endCxn id="59" idx="2"/>
          </p:cNvCxnSpPr>
          <p:nvPr/>
        </p:nvCxnSpPr>
        <p:spPr>
          <a:xfrm flipV="1">
            <a:off x="2037107" y="4412030"/>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801890" y="421135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67" name="Straight Arrow Connector 66"/>
          <p:cNvCxnSpPr>
            <a:stCxn id="60" idx="6"/>
            <a:endCxn id="66" idx="2"/>
          </p:cNvCxnSpPr>
          <p:nvPr/>
        </p:nvCxnSpPr>
        <p:spPr>
          <a:xfrm>
            <a:off x="7943906" y="4412030"/>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309039" y="50375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69" name="Straight Arrow Connector 68"/>
          <p:cNvCxnSpPr>
            <a:stCxn id="55" idx="6"/>
            <a:endCxn id="68" idx="2"/>
          </p:cNvCxnSpPr>
          <p:nvPr/>
        </p:nvCxnSpPr>
        <p:spPr>
          <a:xfrm>
            <a:off x="7046049" y="5195073"/>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4"/>
            <a:endCxn id="68" idx="7"/>
          </p:cNvCxnSpPr>
          <p:nvPr/>
        </p:nvCxnSpPr>
        <p:spPr>
          <a:xfrm flipH="1">
            <a:off x="9729714" y="4693679"/>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6" idx="3"/>
          </p:cNvCxnSpPr>
          <p:nvPr/>
        </p:nvCxnSpPr>
        <p:spPr>
          <a:xfrm flipV="1">
            <a:off x="9555465" y="4623044"/>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2302846" y="4084678"/>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289324" y="450556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8289540" y="4578474"/>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278517" y="4536043"/>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76" name="TextBox 75"/>
          <p:cNvSpPr txBox="1"/>
          <p:nvPr/>
        </p:nvSpPr>
        <p:spPr>
          <a:xfrm>
            <a:off x="7248552" y="5330445"/>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77" name="TextBox 76"/>
          <p:cNvSpPr txBox="1"/>
          <p:nvPr/>
        </p:nvSpPr>
        <p:spPr>
          <a:xfrm>
            <a:off x="10174056" y="5270304"/>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78" name="TextBox 77"/>
          <p:cNvSpPr txBox="1"/>
          <p:nvPr/>
        </p:nvSpPr>
        <p:spPr>
          <a:xfrm>
            <a:off x="3013941" y="4669123"/>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79" name="Oval 78"/>
          <p:cNvSpPr/>
          <p:nvPr/>
        </p:nvSpPr>
        <p:spPr>
          <a:xfrm>
            <a:off x="1043195" y="382521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21291" y="384739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99773" y="3860067"/>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65704" y="3983782"/>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6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247B-94B6-4C73-A884-4F600D7818F1}"/>
              </a:ext>
            </a:extLst>
          </p:cNvPr>
          <p:cNvSpPr>
            <a:spLocks noGrp="1"/>
          </p:cNvSpPr>
          <p:nvPr>
            <p:ph type="title"/>
          </p:nvPr>
        </p:nvSpPr>
        <p:spPr/>
        <p:txBody>
          <a:bodyPr/>
          <a:lstStyle/>
          <a:p>
            <a:r>
              <a:rPr lang="en-US" dirty="0"/>
              <a:t>Designing New Graph Algorithms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A2B2C97-732E-46C5-BD9A-7845A4DD01C8}"/>
                  </a:ext>
                </a:extLst>
              </p:cNvPr>
              <p:cNvSpPr>
                <a:spLocks noGrp="1"/>
              </p:cNvSpPr>
              <p:nvPr>
                <p:ph idx="1"/>
              </p:nvPr>
            </p:nvSpPr>
            <p:spPr>
              <a:xfrm>
                <a:off x="321547" y="1463857"/>
                <a:ext cx="11440951" cy="4845504"/>
              </a:xfrm>
            </p:spPr>
            <p:txBody>
              <a:bodyPr>
                <a:normAutofit/>
              </a:bodyPr>
              <a:lstStyle/>
              <a:p>
                <a:r>
                  <a:rPr lang="en-US" dirty="0"/>
                  <a:t>Not a common task – most graph problems have been asked before.</a:t>
                </a:r>
              </a:p>
              <a:p>
                <a:r>
                  <a:rPr lang="en-US" dirty="0"/>
                  <a:t>When you need to do it, Robbie recommends:</a:t>
                </a:r>
              </a:p>
              <a:p>
                <a:r>
                  <a:rPr lang="en-US" dirty="0"/>
                  <a:t>Start with a simpler case (topo-sorted DAG or [strongly] connected graph).</a:t>
                </a:r>
              </a:p>
              <a:p>
                <a:r>
                  <a:rPr lang="en-US" dirty="0"/>
                  <a:t>HW problem walks you through designing an algorithm by:</a:t>
                </a:r>
              </a:p>
              <a:p>
                <a:r>
                  <a:rPr lang="en-US" dirty="0"/>
                  <a:t>1. Figuring out what you’d do if the graph is strongly connected</a:t>
                </a:r>
              </a:p>
              <a:p>
                <a:r>
                  <a:rPr lang="en-US" dirty="0"/>
                  <a:t>2. Figuring out what you’d do if the graph is a topologically ordered DAG</a:t>
                </a:r>
              </a:p>
              <a:p>
                <a:r>
                  <a:rPr lang="en-US" dirty="0"/>
                  <a:t>3. Stitching together those two ideas (using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r>
                  <a:rPr lang="en-US" dirty="0"/>
                  <a:t>). </a:t>
                </a:r>
              </a:p>
            </p:txBody>
          </p:sp>
        </mc:Choice>
        <mc:Fallback>
          <p:sp>
            <p:nvSpPr>
              <p:cNvPr id="3" name="Content Placeholder 2">
                <a:extLst>
                  <a:ext uri="{FF2B5EF4-FFF2-40B4-BE49-F238E27FC236}">
                    <a16:creationId xmlns:a16="http://schemas.microsoft.com/office/drawing/2014/main" id="{9A2B2C97-732E-46C5-BD9A-7845A4DD01C8}"/>
                  </a:ext>
                </a:extLst>
              </p:cNvPr>
              <p:cNvSpPr>
                <a:spLocks noGrp="1" noRot="1" noChangeAspect="1" noMove="1" noResize="1" noEditPoints="1" noAdjustHandles="1" noChangeArrowheads="1" noChangeShapeType="1" noTextEdit="1"/>
              </p:cNvSpPr>
              <p:nvPr>
                <p:ph idx="1"/>
              </p:nvPr>
            </p:nvSpPr>
            <p:spPr>
              <a:xfrm>
                <a:off x="321547" y="1463857"/>
                <a:ext cx="11440951" cy="4845504"/>
              </a:xfrm>
              <a:blipFill>
                <a:blip r:embed="rId2"/>
                <a:stretch>
                  <a:fillRect l="-693" t="-2138"/>
                </a:stretch>
              </a:blipFill>
            </p:spPr>
            <p:txBody>
              <a:bodyPr/>
              <a:lstStyle/>
              <a:p>
                <a:r>
                  <a:rPr lang="en-US">
                    <a:noFill/>
                  </a:rPr>
                  <a:t> </a:t>
                </a:r>
              </a:p>
            </p:txBody>
          </p:sp>
        </mc:Fallback>
      </mc:AlternateContent>
    </p:spTree>
    <p:extLst>
      <p:ext uri="{BB962C8B-B14F-4D97-AF65-F5344CB8AC3E}">
        <p14:creationId xmlns:p14="http://schemas.microsoft.com/office/powerpoint/2010/main" val="343807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3DFC-9269-4DC7-98BC-262B646D2048}"/>
              </a:ext>
            </a:extLst>
          </p:cNvPr>
          <p:cNvSpPr>
            <a:spLocks noGrp="1"/>
          </p:cNvSpPr>
          <p:nvPr>
            <p:ph type="title"/>
          </p:nvPr>
        </p:nvSpPr>
        <p:spPr/>
        <p:txBody>
          <a:bodyPr/>
          <a:lstStyle/>
          <a:p>
            <a:r>
              <a:rPr lang="en-US" dirty="0"/>
              <a:t>Problem Solving Suggestions</a:t>
            </a:r>
          </a:p>
        </p:txBody>
      </p:sp>
      <p:sp>
        <p:nvSpPr>
          <p:cNvPr id="3" name="Content Placeholder 2">
            <a:extLst>
              <a:ext uri="{FF2B5EF4-FFF2-40B4-BE49-F238E27FC236}">
                <a16:creationId xmlns:a16="http://schemas.microsoft.com/office/drawing/2014/main" id="{B9A09931-EA78-4130-9798-4E8EEECA67E0}"/>
              </a:ext>
            </a:extLst>
          </p:cNvPr>
          <p:cNvSpPr>
            <a:spLocks noGrp="1"/>
          </p:cNvSpPr>
          <p:nvPr>
            <p:ph idx="1"/>
          </p:nvPr>
        </p:nvSpPr>
        <p:spPr/>
        <p:txBody>
          <a:bodyPr>
            <a:normAutofit/>
          </a:bodyPr>
          <a:lstStyle/>
          <a:p>
            <a:r>
              <a:rPr lang="en-US" dirty="0"/>
              <a:t>Read the problem carefully.</a:t>
            </a:r>
          </a:p>
          <a:p>
            <a:pPr lvl="1"/>
            <a:r>
              <a:rPr lang="en-US" dirty="0"/>
              <a:t>Are there any technical terms in the question? Any formulas?</a:t>
            </a:r>
          </a:p>
          <a:p>
            <a:pPr lvl="1"/>
            <a:r>
              <a:rPr lang="en-US" dirty="0"/>
              <a:t>What kind of object will you get as input? What type is your output?</a:t>
            </a:r>
          </a:p>
          <a:p>
            <a:r>
              <a:rPr lang="en-US" dirty="0"/>
              <a:t>Do you understand it? Write sample inputs and outputs</a:t>
            </a:r>
          </a:p>
          <a:p>
            <a:pPr lvl="1"/>
            <a:r>
              <a:rPr lang="en-US" dirty="0"/>
              <a:t>We’ll often give you samples, but it helps to add your own.</a:t>
            </a:r>
          </a:p>
          <a:p>
            <a:r>
              <a:rPr lang="en-US" dirty="0"/>
              <a:t>Now start thinking about solutions</a:t>
            </a:r>
          </a:p>
          <a:p>
            <a:pPr lvl="1"/>
            <a:r>
              <a:rPr lang="en-US" dirty="0"/>
              <a:t>On those examples, how would you get the solution?</a:t>
            </a:r>
          </a:p>
          <a:p>
            <a:pPr lvl="1"/>
            <a:r>
              <a:rPr lang="en-US" dirty="0"/>
              <a:t>Does this remind you of any algorithms from class?</a:t>
            </a:r>
          </a:p>
          <a:p>
            <a:pPr lvl="1"/>
            <a:r>
              <a:rPr lang="en-US" dirty="0"/>
              <a:t>Can you think of a new idea?</a:t>
            </a:r>
          </a:p>
          <a:p>
            <a:pPr lvl="1"/>
            <a:r>
              <a:rPr lang="en-US" dirty="0"/>
              <a:t>It’s ok to start with slow solutions and try to speed them up!</a:t>
            </a:r>
          </a:p>
          <a:p>
            <a:pPr lvl="1"/>
            <a:r>
              <a:rPr lang="en-US" dirty="0"/>
              <a:t>Try the graph modeling process.</a:t>
            </a:r>
          </a:p>
        </p:txBody>
      </p:sp>
    </p:spTree>
    <p:extLst>
      <p:ext uri="{BB962C8B-B14F-4D97-AF65-F5344CB8AC3E}">
        <p14:creationId xmlns:p14="http://schemas.microsoft.com/office/powerpoint/2010/main" val="2785002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BFB0-D8A2-4CEC-9140-151EF6A054C8}"/>
              </a:ext>
            </a:extLst>
          </p:cNvPr>
          <p:cNvSpPr>
            <a:spLocks noGrp="1"/>
          </p:cNvSpPr>
          <p:nvPr>
            <p:ph type="title"/>
          </p:nvPr>
        </p:nvSpPr>
        <p:spPr/>
        <p:txBody>
          <a:bodyPr/>
          <a:lstStyle/>
          <a:p>
            <a:r>
              <a:rPr lang="en-US" dirty="0"/>
              <a:t>Graph Modeling</a:t>
            </a:r>
          </a:p>
        </p:txBody>
      </p:sp>
      <p:sp>
        <p:nvSpPr>
          <p:cNvPr id="3" name="Content Placeholder 2">
            <a:extLst>
              <a:ext uri="{FF2B5EF4-FFF2-40B4-BE49-F238E27FC236}">
                <a16:creationId xmlns:a16="http://schemas.microsoft.com/office/drawing/2014/main" id="{0F556317-9F80-4438-B813-5C803B596679}"/>
              </a:ext>
            </a:extLst>
          </p:cNvPr>
          <p:cNvSpPr>
            <a:spLocks noGrp="1"/>
          </p:cNvSpPr>
          <p:nvPr>
            <p:ph idx="1"/>
          </p:nvPr>
        </p:nvSpPr>
        <p:spPr/>
        <p:txBody>
          <a:bodyPr/>
          <a:lstStyle/>
          <a:p>
            <a:r>
              <a:rPr lang="en-US" dirty="0"/>
              <a:t>But…Most of the time you don’t need a new graph algorithm.</a:t>
            </a:r>
          </a:p>
          <a:p>
            <a:r>
              <a:rPr lang="en-US" dirty="0"/>
              <a:t>What you need is to figure out what graph to make and which graph algorithm to run.</a:t>
            </a:r>
          </a:p>
          <a:p>
            <a:endParaRPr lang="en-US" dirty="0"/>
          </a:p>
          <a:p>
            <a:r>
              <a:rPr lang="en-US" dirty="0"/>
              <a:t>“Graph modeling”</a:t>
            </a:r>
          </a:p>
          <a:p>
            <a:r>
              <a:rPr lang="en-US" dirty="0"/>
              <a:t>Going from word problem to graph algorithm. </a:t>
            </a:r>
          </a:p>
          <a:p>
            <a:r>
              <a:rPr lang="en-US" dirty="0"/>
              <a:t>Often finding a clever way to turn your requirements into graph features. </a:t>
            </a:r>
          </a:p>
          <a:p>
            <a:r>
              <a:rPr lang="en-US" dirty="0"/>
              <a:t>Mix of “standard bag of tricks” and new creativity. </a:t>
            </a:r>
          </a:p>
        </p:txBody>
      </p:sp>
    </p:spTree>
    <p:extLst>
      <p:ext uri="{BB962C8B-B14F-4D97-AF65-F5344CB8AC3E}">
        <p14:creationId xmlns:p14="http://schemas.microsoft.com/office/powerpoint/2010/main" val="2088065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Graph Modeling Process</a:t>
            </a:r>
          </a:p>
        </p:txBody>
      </p:sp>
      <p:sp>
        <p:nvSpPr>
          <p:cNvPr id="9" name="Content Placeholder 8"/>
          <p:cNvSpPr>
            <a:spLocks noGrp="1"/>
          </p:cNvSpPr>
          <p:nvPr>
            <p:ph idx="1"/>
          </p:nvPr>
        </p:nvSpPr>
        <p:spPr/>
        <p:txBody>
          <a:bodyPr/>
          <a:lstStyle/>
          <a:p>
            <a:r>
              <a:rPr lang="en-US" dirty="0"/>
              <a:t>1. What are your fundamental objects?</a:t>
            </a:r>
          </a:p>
          <a:p>
            <a:pPr lvl="1"/>
            <a:r>
              <a:rPr lang="en-US" dirty="0"/>
              <a:t>Those will probably become your vertices.</a:t>
            </a:r>
          </a:p>
          <a:p>
            <a:r>
              <a:rPr lang="en-US" dirty="0"/>
              <a:t>2. How are those objects related?</a:t>
            </a:r>
          </a:p>
          <a:p>
            <a:pPr lvl="1"/>
            <a:r>
              <a:rPr lang="en-US" dirty="0"/>
              <a:t>Represent those relationships with edges.</a:t>
            </a:r>
          </a:p>
          <a:p>
            <a:r>
              <a:rPr lang="en-US" dirty="0"/>
              <a:t>3. How is what I’m looking for encoded in the graph?</a:t>
            </a:r>
          </a:p>
          <a:p>
            <a:pPr lvl="1"/>
            <a:r>
              <a:rPr lang="en-US" dirty="0"/>
              <a:t>Do I need a path from s to t? The shortest path from s to t? A minimum spanning tree? Something else?</a:t>
            </a:r>
          </a:p>
          <a:p>
            <a:r>
              <a:rPr lang="en-US" dirty="0"/>
              <a:t>4. Do I know how to find what I’m looking for?</a:t>
            </a:r>
          </a:p>
          <a:p>
            <a:pPr lvl="1"/>
            <a:r>
              <a:rPr lang="en-US" dirty="0"/>
              <a:t>Then run that algorithm/combination of algorithms</a:t>
            </a:r>
          </a:p>
          <a:p>
            <a:pPr lvl="1"/>
            <a:r>
              <a:rPr lang="en-US" dirty="0"/>
              <a:t>Otherwise go back to step 1 and try again.</a:t>
            </a:r>
          </a:p>
        </p:txBody>
      </p:sp>
    </p:spTree>
    <p:extLst>
      <p:ext uri="{BB962C8B-B14F-4D97-AF65-F5344CB8AC3E}">
        <p14:creationId xmlns:p14="http://schemas.microsoft.com/office/powerpoint/2010/main" val="198065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524E-27C3-47E3-A601-CBB6A23B837E}"/>
              </a:ext>
            </a:extLst>
          </p:cNvPr>
          <p:cNvSpPr>
            <a:spLocks noGrp="1"/>
          </p:cNvSpPr>
          <p:nvPr>
            <p:ph type="title"/>
          </p:nvPr>
        </p:nvSpPr>
        <p:spPr>
          <a:xfrm>
            <a:off x="575239" y="200523"/>
            <a:ext cx="11187259" cy="1014667"/>
          </a:xfrm>
        </p:spPr>
        <p:txBody>
          <a:bodyPr/>
          <a:lstStyle/>
          <a:p>
            <a:r>
              <a:rPr lang="en-US" dirty="0"/>
              <a:t>BFS With Layers</a:t>
            </a:r>
          </a:p>
        </p:txBody>
      </p:sp>
      <p:sp>
        <p:nvSpPr>
          <p:cNvPr id="3" name="Content Placeholder 2">
            <a:extLst>
              <a:ext uri="{FF2B5EF4-FFF2-40B4-BE49-F238E27FC236}">
                <a16:creationId xmlns:a16="http://schemas.microsoft.com/office/drawing/2014/main" id="{0D70766B-099D-4A77-A790-B5831B3C5D70}"/>
              </a:ext>
            </a:extLst>
          </p:cNvPr>
          <p:cNvSpPr>
            <a:spLocks noGrp="1"/>
          </p:cNvSpPr>
          <p:nvPr>
            <p:ph idx="1"/>
          </p:nvPr>
        </p:nvSpPr>
        <p:spPr>
          <a:xfrm>
            <a:off x="9112624" y="1463857"/>
            <a:ext cx="2649874" cy="4845504"/>
          </a:xfrm>
        </p:spPr>
        <p:txBody>
          <a:bodyPr/>
          <a:lstStyle/>
          <a:p>
            <a:r>
              <a:rPr lang="en-US" dirty="0"/>
              <a:t>It’s just BFS!</a:t>
            </a:r>
          </a:p>
          <a:p>
            <a:r>
              <a:rPr lang="en-US" dirty="0"/>
              <a:t>With some extra bells and whistles.</a:t>
            </a:r>
          </a:p>
        </p:txBody>
      </p:sp>
      <p:sp>
        <p:nvSpPr>
          <p:cNvPr id="4" name="TextBox 3">
            <a:extLst>
              <a:ext uri="{FF2B5EF4-FFF2-40B4-BE49-F238E27FC236}">
                <a16:creationId xmlns:a16="http://schemas.microsoft.com/office/drawing/2014/main" id="{64769FEE-640B-49D8-B5AB-54B283E30A48}"/>
              </a:ext>
            </a:extLst>
          </p:cNvPr>
          <p:cNvSpPr txBox="1"/>
          <p:nvPr/>
        </p:nvSpPr>
        <p:spPr>
          <a:xfrm>
            <a:off x="521451" y="1073892"/>
            <a:ext cx="8664551" cy="6001643"/>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l=1</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current = </a:t>
            </a:r>
            <a:r>
              <a:rPr lang="en-US" sz="2400" dirty="0" err="1">
                <a:solidFill>
                  <a:srgbClr val="FF0000"/>
                </a:solidFill>
                <a:latin typeface="Courier New" panose="02070309020205020404" pitchFamily="49" charset="0"/>
                <a:cs typeface="Courier New" panose="02070309020205020404" pitchFamily="49" charset="0"/>
              </a:rPr>
              <a:t>toVisit.dequeue</a:t>
            </a:r>
            <a:r>
              <a:rPr lang="en-US" sz="2400" dirty="0">
                <a:solidFill>
                  <a:srgbClr val="FF0000"/>
                </a:solidFill>
                <a:latin typeface="Courier New" panose="02070309020205020404" pitchFamily="49" charset="0"/>
                <a:cs typeface="Courier New" panose="02070309020205020404" pitchFamily="49" charset="0"/>
              </a:rPr>
              <a:t>()</a:t>
            </a:r>
          </a:p>
          <a:p>
            <a:r>
              <a:rPr lang="en-US" sz="2400" dirty="0">
                <a:solidFill>
                  <a:srgbClr val="FF0000"/>
                </a:solidFill>
                <a:latin typeface="Courier New" panose="02070309020205020404" pitchFamily="49" charset="0"/>
                <a:cs typeface="Courier New" panose="02070309020205020404" pitchFamily="49" charset="0"/>
              </a:rPr>
              <a:t>	 if(current == end-of-layer-marker)</a:t>
            </a:r>
          </a:p>
          <a:p>
            <a:r>
              <a:rPr lang="en-US" sz="2400" dirty="0">
                <a:solidFill>
                  <a:srgbClr val="FF0000"/>
                </a:solidFill>
                <a:latin typeface="Courier New" panose="02070309020205020404" pitchFamily="49" charset="0"/>
                <a:cs typeface="Courier New" panose="02070309020205020404" pitchFamily="49" charset="0"/>
              </a:rPr>
              <a:t>		l++</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current.layer</a:t>
            </a:r>
            <a:r>
              <a:rPr lang="en-US" sz="2400" dirty="0">
                <a:solidFill>
                  <a:srgbClr val="FF0000"/>
                </a:solidFill>
                <a:latin typeface="Courier New" panose="02070309020205020404" pitchFamily="49" charset="0"/>
                <a:cs typeface="Courier New" panose="02070309020205020404" pitchFamily="49" charset="0"/>
              </a:rPr>
              <a:t> = l</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2829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a:t>
            </a:r>
          </a:p>
        </p:txBody>
      </p:sp>
      <p:sp>
        <p:nvSpPr>
          <p:cNvPr id="4" name="TextBox 3">
            <a:extLst>
              <a:ext uri="{FF2B5EF4-FFF2-40B4-BE49-F238E27FC236}">
                <a16:creationId xmlns:a16="http://schemas.microsoft.com/office/drawing/2014/main" id="{6228E262-51E4-453B-B5FA-06D5014034F1}"/>
              </a:ext>
            </a:extLst>
          </p:cNvPr>
          <p:cNvSpPr txBox="1"/>
          <p:nvPr/>
        </p:nvSpPr>
        <p:spPr>
          <a:xfrm>
            <a:off x="7571280" y="1430343"/>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8" name="Content Placeholder 2">
            <a:extLst>
              <a:ext uri="{FF2B5EF4-FFF2-40B4-BE49-F238E27FC236}">
                <a16:creationId xmlns:a16="http://schemas.microsoft.com/office/drawing/2014/main" id="{B0D125C6-4AB3-4C41-8FC0-B1AE8D70D205}"/>
              </a:ext>
            </a:extLst>
          </p:cNvPr>
          <p:cNvSpPr txBox="1">
            <a:spLocks/>
          </p:cNvSpPr>
          <p:nvPr/>
        </p:nvSpPr>
        <p:spPr>
          <a:xfrm>
            <a:off x="575240" y="1277943"/>
            <a:ext cx="6653991" cy="5276138"/>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Tree>
    <p:extLst>
      <p:ext uri="{BB962C8B-B14F-4D97-AF65-F5344CB8AC3E}">
        <p14:creationId xmlns:p14="http://schemas.microsoft.com/office/powerpoint/2010/main" val="2206314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5B8F425E-F3FE-46F4-9405-03ACAF1816C3}"/>
              </a:ext>
            </a:extLst>
          </p:cNvPr>
          <p:cNvSpPr>
            <a:spLocks noGrp="1"/>
          </p:cNvSpPr>
          <p:nvPr>
            <p:ph idx="1"/>
          </p:nvPr>
        </p:nvSpPr>
        <p:spPr>
          <a:xfrm>
            <a:off x="575240" y="1277943"/>
            <a:ext cx="6653991" cy="5276138"/>
          </a:xfrm>
        </p:spPr>
        <p:txBody>
          <a:bodyPr>
            <a:normAutofit lnSpcReduction="10000"/>
          </a:body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
        <p:nvSpPr>
          <p:cNvPr id="4" name="TextBox 3">
            <a:extLst>
              <a:ext uri="{FF2B5EF4-FFF2-40B4-BE49-F238E27FC236}">
                <a16:creationId xmlns:a16="http://schemas.microsoft.com/office/drawing/2014/main" id="{6228E262-51E4-453B-B5FA-06D5014034F1}"/>
              </a:ext>
            </a:extLst>
          </p:cNvPr>
          <p:cNvSpPr txBox="1"/>
          <p:nvPr/>
        </p:nvSpPr>
        <p:spPr>
          <a:xfrm>
            <a:off x="7555584" y="1442301"/>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FF649641-0DC1-40B4-81E0-342F617E12F4}"/>
              </a:ext>
            </a:extLst>
          </p:cNvPr>
          <p:cNvSpPr txBox="1"/>
          <p:nvPr/>
        </p:nvSpPr>
        <p:spPr>
          <a:xfrm>
            <a:off x="7805394" y="1965488"/>
            <a:ext cx="2318994"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Users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7B2184-1AAA-4185-A41A-D0E13B517C7A}"/>
                  </a:ext>
                </a:extLst>
              </p:cNvPr>
              <p:cNvSpPr txBox="1"/>
              <p:nvPr/>
            </p:nvSpPr>
            <p:spPr>
              <a:xfrm>
                <a:off x="7805394" y="3201970"/>
                <a:ext cx="3957104"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Directed – from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follows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endParaRPr lang="en-US" sz="28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C57B2184-1AAA-4185-A41A-D0E13B517C7A}"/>
                  </a:ext>
                </a:extLst>
              </p:cNvPr>
              <p:cNvSpPr txBox="1">
                <a:spLocks noRot="1" noChangeAspect="1" noMove="1" noResize="1" noEditPoints="1" noAdjustHandles="1" noChangeArrowheads="1" noChangeShapeType="1" noTextEdit="1"/>
              </p:cNvSpPr>
              <p:nvPr/>
            </p:nvSpPr>
            <p:spPr>
              <a:xfrm>
                <a:off x="7805394" y="3201970"/>
                <a:ext cx="3957104" cy="954107"/>
              </a:xfrm>
              <a:prstGeom prst="rect">
                <a:avLst/>
              </a:prstGeom>
              <a:blipFill>
                <a:blip r:embed="rId2"/>
                <a:stretch>
                  <a:fillRect l="-3077" t="-6369" r="-2923"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229EB69-23B9-4DBA-908B-0DCD44DFC70A}"/>
              </a:ext>
            </a:extLst>
          </p:cNvPr>
          <p:cNvSpPr txBox="1"/>
          <p:nvPr/>
        </p:nvSpPr>
        <p:spPr>
          <a:xfrm>
            <a:off x="7486650" y="4392285"/>
            <a:ext cx="4744627"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If everyone in the channel is in the same SCC.</a:t>
            </a:r>
          </a:p>
        </p:txBody>
      </p:sp>
      <p:sp>
        <p:nvSpPr>
          <p:cNvPr id="8" name="TextBox 7">
            <a:extLst>
              <a:ext uri="{FF2B5EF4-FFF2-40B4-BE49-F238E27FC236}">
                <a16:creationId xmlns:a16="http://schemas.microsoft.com/office/drawing/2014/main" id="{7A192489-C1EA-4A81-8F51-C5989C74DA0C}"/>
              </a:ext>
            </a:extLst>
          </p:cNvPr>
          <p:cNvSpPr txBox="1"/>
          <p:nvPr/>
        </p:nvSpPr>
        <p:spPr>
          <a:xfrm>
            <a:off x="7058025" y="5723084"/>
            <a:ext cx="5242186" cy="830997"/>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Find SCCs, to test a new channel, make sure all are in same component.</a:t>
            </a:r>
          </a:p>
        </p:txBody>
      </p:sp>
    </p:spTree>
    <p:extLst>
      <p:ext uri="{BB962C8B-B14F-4D97-AF65-F5344CB8AC3E}">
        <p14:creationId xmlns:p14="http://schemas.microsoft.com/office/powerpoint/2010/main" val="2186095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463857"/>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Tree>
    <p:extLst>
      <p:ext uri="{BB962C8B-B14F-4D97-AF65-F5344CB8AC3E}">
        <p14:creationId xmlns:p14="http://schemas.microsoft.com/office/powerpoint/2010/main" val="2982433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 .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242328"/>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AED8EC4A-9BA3-4390-892A-35E461FB13EB}"/>
              </a:ext>
            </a:extLst>
          </p:cNvPr>
          <p:cNvSpPr txBox="1"/>
          <p:nvPr/>
        </p:nvSpPr>
        <p:spPr>
          <a:xfrm>
            <a:off x="7164371" y="1758100"/>
            <a:ext cx="2318994"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Teams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D8B147-47F3-4B6C-A307-14A34E7C6691}"/>
                  </a:ext>
                </a:extLst>
              </p:cNvPr>
              <p:cNvSpPr txBox="1"/>
              <p:nvPr/>
            </p:nvSpPr>
            <p:spPr>
              <a:xfrm>
                <a:off x="7164370" y="2945861"/>
                <a:ext cx="3601039"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Directed – Edge from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beat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a:t>
                </a:r>
              </a:p>
            </p:txBody>
          </p:sp>
        </mc:Choice>
        <mc:Fallback xmlns="">
          <p:sp>
            <p:nvSpPr>
              <p:cNvPr id="6" name="TextBox 5">
                <a:extLst>
                  <a:ext uri="{FF2B5EF4-FFF2-40B4-BE49-F238E27FC236}">
                    <a16:creationId xmlns:a16="http://schemas.microsoft.com/office/drawing/2014/main" id="{60D8B147-47F3-4B6C-A307-14A34E7C6691}"/>
                  </a:ext>
                </a:extLst>
              </p:cNvPr>
              <p:cNvSpPr txBox="1">
                <a:spLocks noRot="1" noChangeAspect="1" noMove="1" noResize="1" noEditPoints="1" noAdjustHandles="1" noChangeArrowheads="1" noChangeShapeType="1" noTextEdit="1"/>
              </p:cNvSpPr>
              <p:nvPr/>
            </p:nvSpPr>
            <p:spPr>
              <a:xfrm>
                <a:off x="7164370" y="2945861"/>
                <a:ext cx="3601039" cy="954107"/>
              </a:xfrm>
              <a:prstGeom prst="rect">
                <a:avLst/>
              </a:prstGeom>
              <a:blipFill>
                <a:blip r:embed="rId2"/>
                <a:stretch>
                  <a:fillRect l="-3384" t="-6369"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DB3304A-1907-4FF8-8F24-4248651BAA7B}"/>
              </a:ext>
            </a:extLst>
          </p:cNvPr>
          <p:cNvSpPr txBox="1"/>
          <p:nvPr/>
        </p:nvSpPr>
        <p:spPr>
          <a:xfrm>
            <a:off x="7128234" y="4282913"/>
            <a:ext cx="5063766" cy="830997"/>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 cycle would say it’s not realistic.</a:t>
            </a:r>
          </a:p>
          <a:p>
            <a:r>
              <a:rPr lang="en-US" sz="2400" dirty="0">
                <a:solidFill>
                  <a:schemeClr val="accent4"/>
                </a:solidFill>
                <a:latin typeface="Segoe UI Semilight" panose="020B0402040204020203" pitchFamily="34" charset="0"/>
                <a:cs typeface="Segoe UI Semilight" panose="020B0402040204020203" pitchFamily="34" charset="0"/>
              </a:rPr>
              <a:t>OR a topological sort would say it is.</a:t>
            </a:r>
          </a:p>
        </p:txBody>
      </p:sp>
      <p:sp>
        <p:nvSpPr>
          <p:cNvPr id="8" name="TextBox 7">
            <a:extLst>
              <a:ext uri="{FF2B5EF4-FFF2-40B4-BE49-F238E27FC236}">
                <a16:creationId xmlns:a16="http://schemas.microsoft.com/office/drawing/2014/main" id="{D5214DD3-9BCF-43BB-B842-659561D452D7}"/>
              </a:ext>
            </a:extLst>
          </p:cNvPr>
          <p:cNvSpPr txBox="1"/>
          <p:nvPr/>
        </p:nvSpPr>
        <p:spPr>
          <a:xfrm>
            <a:off x="7128234" y="5533397"/>
            <a:ext cx="5063766" cy="1200329"/>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Cycle-detection DFS.</a:t>
            </a:r>
          </a:p>
          <a:p>
            <a:r>
              <a:rPr lang="en-US" sz="2400" dirty="0">
                <a:solidFill>
                  <a:schemeClr val="accent4"/>
                </a:solidFill>
                <a:latin typeface="Segoe UI Semilight" panose="020B0402040204020203" pitchFamily="34" charset="0"/>
                <a:cs typeface="Segoe UI Semilight" panose="020B0402040204020203" pitchFamily="34" charset="0"/>
              </a:rPr>
              <a:t>a topological sort algorithm (with error detection)</a:t>
            </a:r>
          </a:p>
        </p:txBody>
      </p:sp>
    </p:spTree>
    <p:extLst>
      <p:ext uri="{BB962C8B-B14F-4D97-AF65-F5344CB8AC3E}">
        <p14:creationId xmlns:p14="http://schemas.microsoft.com/office/powerpoint/2010/main" val="1212391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endParaRPr lang="en-US" dirty="0"/>
          </a:p>
          <a:p>
            <a:r>
              <a:rPr lang="en-US" dirty="0"/>
              <a:t>What are the edges? </a:t>
            </a:r>
          </a:p>
          <a:p>
            <a:pPr marL="128016" lvl="1" indent="0">
              <a:buFont typeface="Segoe UI Semilight" panose="020B0402040204020203" pitchFamily="34" charset="0"/>
              <a:buNone/>
            </a:pPr>
            <a:r>
              <a:rPr lang="en-US" dirty="0">
                <a:solidFill>
                  <a:srgbClr val="4C3282"/>
                </a:solidFill>
              </a:rPr>
              <a:t> </a:t>
            </a:r>
          </a:p>
          <a:p>
            <a:r>
              <a:rPr lang="en-US" dirty="0"/>
              <a:t>What are we looking for?</a:t>
            </a:r>
          </a:p>
          <a:p>
            <a:pPr lvl="1"/>
            <a:endParaRPr lang="en-US" dirty="0">
              <a:solidFill>
                <a:srgbClr val="4C3282"/>
              </a:solidFill>
            </a:endParaRPr>
          </a:p>
          <a:p>
            <a:r>
              <a:rPr lang="en-US" dirty="0"/>
              <a:t>What do we run?</a:t>
            </a: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endParaRPr lang="en-US" dirty="0">
                <a:solidFill>
                  <a:srgbClr val="FF0000"/>
                </a:solidFill>
              </a:endParaRPr>
            </a:p>
          </p:txBody>
        </p:sp>
        <p:sp>
          <p:nvSpPr>
            <p:cNvPr id="198" name="TextBox 197"/>
            <p:cNvSpPr txBox="1"/>
            <p:nvPr/>
          </p:nvSpPr>
          <p:spPr>
            <a:xfrm>
              <a:off x="6540171" y="4986622"/>
              <a:ext cx="508883" cy="369332"/>
            </a:xfrm>
            <a:prstGeom prst="rect">
              <a:avLst/>
            </a:prstGeom>
            <a:noFill/>
          </p:spPr>
          <p:txBody>
            <a:bodyPr wrap="square" rtlCol="0">
              <a:spAutoFit/>
            </a:bodyPr>
            <a:lstStyle/>
            <a:p>
              <a:endParaRPr lang="en-US" dirty="0">
                <a:solidFill>
                  <a:srgbClr val="FF0000"/>
                </a:solidFill>
              </a:endParaRPr>
            </a:p>
          </p:txBody>
        </p:sp>
        <p:sp>
          <p:nvSpPr>
            <p:cNvPr id="199" name="TextBox 198"/>
            <p:cNvSpPr txBox="1"/>
            <p:nvPr/>
          </p:nvSpPr>
          <p:spPr>
            <a:xfrm>
              <a:off x="7571271" y="2831268"/>
              <a:ext cx="466812" cy="369332"/>
            </a:xfrm>
            <a:prstGeom prst="rect">
              <a:avLst/>
            </a:prstGeom>
            <a:noFill/>
          </p:spPr>
          <p:txBody>
            <a:bodyPr wrap="square" rtlCol="0">
              <a:spAutoFit/>
            </a:bodyPr>
            <a:lstStyle/>
            <a:p>
              <a:endParaRPr lang="en-US" dirty="0">
                <a:solidFill>
                  <a:srgbClr val="FF0000"/>
                </a:solidFill>
              </a:endParaRPr>
            </a:p>
          </p:txBody>
        </p:sp>
        <p:sp>
          <p:nvSpPr>
            <p:cNvPr id="200" name="TextBox 199"/>
            <p:cNvSpPr txBox="1"/>
            <p:nvPr/>
          </p:nvSpPr>
          <p:spPr>
            <a:xfrm>
              <a:off x="8657495" y="1522124"/>
              <a:ext cx="489620" cy="369332"/>
            </a:xfrm>
            <a:prstGeom prst="rect">
              <a:avLst/>
            </a:prstGeom>
            <a:noFill/>
          </p:spPr>
          <p:txBody>
            <a:bodyPr wrap="square" rtlCol="0">
              <a:spAutoFit/>
            </a:bodyPr>
            <a:lstStyle/>
            <a:p>
              <a:endParaRPr lang="en-US" dirty="0">
                <a:solidFill>
                  <a:srgbClr val="FF0000"/>
                </a:solidFill>
              </a:endParaRPr>
            </a:p>
          </p:txBody>
        </p:sp>
        <p:sp>
          <p:nvSpPr>
            <p:cNvPr id="201" name="TextBox 200"/>
            <p:cNvSpPr txBox="1"/>
            <p:nvPr/>
          </p:nvSpPr>
          <p:spPr>
            <a:xfrm>
              <a:off x="10547920" y="1149683"/>
              <a:ext cx="455518" cy="369332"/>
            </a:xfrm>
            <a:prstGeom prst="rect">
              <a:avLst/>
            </a:prstGeom>
            <a:noFill/>
          </p:spPr>
          <p:txBody>
            <a:bodyPr wrap="square" rtlCol="0">
              <a:spAutoFit/>
            </a:bodyPr>
            <a:lstStyle/>
            <a:p>
              <a:endParaRPr lang="en-US" dirty="0">
                <a:solidFill>
                  <a:srgbClr val="FF0000"/>
                </a:solidFill>
              </a:endParaRPr>
            </a:p>
          </p:txBody>
        </p:sp>
        <p:sp>
          <p:nvSpPr>
            <p:cNvPr id="202" name="TextBox 201"/>
            <p:cNvSpPr txBox="1"/>
            <p:nvPr/>
          </p:nvSpPr>
          <p:spPr>
            <a:xfrm>
              <a:off x="11174798" y="2779267"/>
              <a:ext cx="628799" cy="369332"/>
            </a:xfrm>
            <a:prstGeom prst="rect">
              <a:avLst/>
            </a:prstGeom>
            <a:noFill/>
          </p:spPr>
          <p:txBody>
            <a:bodyPr wrap="square" rtlCol="0">
              <a:spAutoFit/>
            </a:bodyPr>
            <a:lstStyle/>
            <a:p>
              <a:endParaRPr lang="en-US" dirty="0">
                <a:solidFill>
                  <a:srgbClr val="FF0000"/>
                </a:solidFill>
              </a:endParaRPr>
            </a:p>
          </p:txBody>
        </p:sp>
        <p:sp>
          <p:nvSpPr>
            <p:cNvPr id="203" name="TextBox 202"/>
            <p:cNvSpPr txBox="1"/>
            <p:nvPr/>
          </p:nvSpPr>
          <p:spPr>
            <a:xfrm>
              <a:off x="9321129" y="3446318"/>
              <a:ext cx="470606" cy="369332"/>
            </a:xfrm>
            <a:prstGeom prst="rect">
              <a:avLst/>
            </a:prstGeom>
            <a:noFill/>
          </p:spPr>
          <p:txBody>
            <a:bodyPr wrap="square" rtlCol="0">
              <a:spAutoFit/>
            </a:bodyPr>
            <a:lstStyle/>
            <a:p>
              <a:endParaRPr lang="en-US" dirty="0">
                <a:solidFill>
                  <a:srgbClr val="FF0000"/>
                </a:solidFill>
              </a:endParaRPr>
            </a:p>
          </p:txBody>
        </p:sp>
        <p:sp>
          <p:nvSpPr>
            <p:cNvPr id="204" name="TextBox 203"/>
            <p:cNvSpPr txBox="1"/>
            <p:nvPr/>
          </p:nvSpPr>
          <p:spPr>
            <a:xfrm>
              <a:off x="7566274" y="6040750"/>
              <a:ext cx="686387" cy="369332"/>
            </a:xfrm>
            <a:prstGeom prst="rect">
              <a:avLst/>
            </a:prstGeom>
            <a:noFill/>
          </p:spPr>
          <p:txBody>
            <a:bodyPr wrap="square" rtlCol="0">
              <a:spAutoFit/>
            </a:bodyPr>
            <a:lstStyle/>
            <a:p>
              <a:endParaRPr lang="en-US" dirty="0">
                <a:solidFill>
                  <a:srgbClr val="FF0000"/>
                </a:solidFill>
              </a:endParaRPr>
            </a:p>
          </p:txBody>
        </p:sp>
        <p:sp>
          <p:nvSpPr>
            <p:cNvPr id="205" name="TextBox 204"/>
            <p:cNvSpPr txBox="1"/>
            <p:nvPr/>
          </p:nvSpPr>
          <p:spPr>
            <a:xfrm>
              <a:off x="9220291" y="5677041"/>
              <a:ext cx="606531" cy="369332"/>
            </a:xfrm>
            <a:prstGeom prst="rect">
              <a:avLst/>
            </a:prstGeom>
            <a:noFill/>
          </p:spPr>
          <p:txBody>
            <a:bodyPr wrap="square" rtlCol="0">
              <a:spAutoFit/>
            </a:bodyPr>
            <a:lstStyle/>
            <a:p>
              <a:endParaRPr lang="en-US" dirty="0">
                <a:solidFill>
                  <a:srgbClr val="FF0000"/>
                </a:solidFill>
              </a:endParaRPr>
            </a:p>
          </p:txBody>
        </p:sp>
        <p:sp>
          <p:nvSpPr>
            <p:cNvPr id="206" name="TextBox 205"/>
            <p:cNvSpPr txBox="1"/>
            <p:nvPr/>
          </p:nvSpPr>
          <p:spPr>
            <a:xfrm>
              <a:off x="10365971" y="5774958"/>
              <a:ext cx="511104" cy="369332"/>
            </a:xfrm>
            <a:prstGeom prst="rect">
              <a:avLst/>
            </a:prstGeom>
            <a:noFill/>
          </p:spPr>
          <p:txBody>
            <a:bodyPr wrap="square" rtlCol="0">
              <a:spAutoFit/>
            </a:bodyPr>
            <a:lstStyle/>
            <a:p>
              <a:endParaRPr lang="en-US" dirty="0">
                <a:solidFill>
                  <a:srgbClr val="FF0000"/>
                </a:solidFill>
              </a:endParaRPr>
            </a:p>
          </p:txBody>
        </p:sp>
        <p:sp>
          <p:nvSpPr>
            <p:cNvPr id="207" name="TextBox 206"/>
            <p:cNvSpPr txBox="1"/>
            <p:nvPr/>
          </p:nvSpPr>
          <p:spPr>
            <a:xfrm>
              <a:off x="11681670" y="5162488"/>
              <a:ext cx="454600" cy="369332"/>
            </a:xfrm>
            <a:prstGeom prst="rect">
              <a:avLst/>
            </a:prstGeom>
            <a:noFill/>
          </p:spPr>
          <p:txBody>
            <a:bodyPr wrap="square" rtlCol="0">
              <a:spAutoFit/>
            </a:bodyPr>
            <a:lstStyle/>
            <a:p>
              <a:endParaRPr lang="en-US" dirty="0">
                <a:solidFill>
                  <a:srgbClr val="FF0000"/>
                </a:solidFill>
              </a:endParaRPr>
            </a:p>
          </p:txBody>
        </p:sp>
      </p:gr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endParaRPr lang="en-US" dirty="0">
                <a:solidFill>
                  <a:srgbClr val="00B0F0"/>
                </a:solidFill>
              </a:endParaRPr>
            </a:p>
          </p:txBody>
        </p:sp>
        <p:sp>
          <p:nvSpPr>
            <p:cNvPr id="211" name="TextBox 210"/>
            <p:cNvSpPr txBox="1"/>
            <p:nvPr/>
          </p:nvSpPr>
          <p:spPr>
            <a:xfrm>
              <a:off x="6680308" y="4576126"/>
              <a:ext cx="508883" cy="369332"/>
            </a:xfrm>
            <a:prstGeom prst="rect">
              <a:avLst/>
            </a:prstGeom>
            <a:noFill/>
          </p:spPr>
          <p:txBody>
            <a:bodyPr wrap="square" rtlCol="0">
              <a:spAutoFit/>
            </a:bodyPr>
            <a:lstStyle/>
            <a:p>
              <a:endParaRPr lang="en-US" dirty="0">
                <a:solidFill>
                  <a:srgbClr val="00B0F0"/>
                </a:solidFill>
              </a:endParaRPr>
            </a:p>
          </p:txBody>
        </p:sp>
        <p:sp>
          <p:nvSpPr>
            <p:cNvPr id="212" name="TextBox 211"/>
            <p:cNvSpPr txBox="1"/>
            <p:nvPr/>
          </p:nvSpPr>
          <p:spPr>
            <a:xfrm>
              <a:off x="7711408" y="2420772"/>
              <a:ext cx="466812" cy="369332"/>
            </a:xfrm>
            <a:prstGeom prst="rect">
              <a:avLst/>
            </a:prstGeom>
            <a:noFill/>
          </p:spPr>
          <p:txBody>
            <a:bodyPr wrap="square" rtlCol="0">
              <a:spAutoFit/>
            </a:bodyPr>
            <a:lstStyle/>
            <a:p>
              <a:endParaRPr lang="en-US" dirty="0">
                <a:solidFill>
                  <a:srgbClr val="00B0F0"/>
                </a:solidFill>
              </a:endParaRPr>
            </a:p>
          </p:txBody>
        </p:sp>
        <p:sp>
          <p:nvSpPr>
            <p:cNvPr id="213" name="TextBox 212"/>
            <p:cNvSpPr txBox="1"/>
            <p:nvPr/>
          </p:nvSpPr>
          <p:spPr>
            <a:xfrm>
              <a:off x="8627268" y="761216"/>
              <a:ext cx="489620" cy="369332"/>
            </a:xfrm>
            <a:prstGeom prst="rect">
              <a:avLst/>
            </a:prstGeom>
            <a:noFill/>
          </p:spPr>
          <p:txBody>
            <a:bodyPr wrap="square" rtlCol="0">
              <a:spAutoFit/>
            </a:bodyPr>
            <a:lstStyle/>
            <a:p>
              <a:endParaRPr lang="en-US" dirty="0">
                <a:solidFill>
                  <a:srgbClr val="00B0F0"/>
                </a:solidFill>
              </a:endParaRPr>
            </a:p>
          </p:txBody>
        </p:sp>
        <p:sp>
          <p:nvSpPr>
            <p:cNvPr id="214" name="TextBox 213"/>
            <p:cNvSpPr txBox="1"/>
            <p:nvPr/>
          </p:nvSpPr>
          <p:spPr>
            <a:xfrm>
              <a:off x="10688057" y="739187"/>
              <a:ext cx="455518" cy="369332"/>
            </a:xfrm>
            <a:prstGeom prst="rect">
              <a:avLst/>
            </a:prstGeom>
            <a:noFill/>
          </p:spPr>
          <p:txBody>
            <a:bodyPr wrap="square" rtlCol="0">
              <a:spAutoFit/>
            </a:bodyPr>
            <a:lstStyle/>
            <a:p>
              <a:endParaRPr lang="en-US" dirty="0">
                <a:solidFill>
                  <a:srgbClr val="00B0F0"/>
                </a:solidFill>
              </a:endParaRPr>
            </a:p>
          </p:txBody>
        </p:sp>
        <p:sp>
          <p:nvSpPr>
            <p:cNvPr id="215" name="TextBox 214"/>
            <p:cNvSpPr txBox="1"/>
            <p:nvPr/>
          </p:nvSpPr>
          <p:spPr>
            <a:xfrm>
              <a:off x="10985494" y="2262766"/>
              <a:ext cx="628799" cy="369332"/>
            </a:xfrm>
            <a:prstGeom prst="rect">
              <a:avLst/>
            </a:prstGeom>
            <a:noFill/>
          </p:spPr>
          <p:txBody>
            <a:bodyPr wrap="square" rtlCol="0">
              <a:spAutoFit/>
            </a:bodyPr>
            <a:lstStyle/>
            <a:p>
              <a:endParaRPr lang="en-US" dirty="0">
                <a:solidFill>
                  <a:srgbClr val="00B0F0"/>
                </a:solidFill>
              </a:endParaRPr>
            </a:p>
          </p:txBody>
        </p:sp>
        <p:sp>
          <p:nvSpPr>
            <p:cNvPr id="216" name="TextBox 215"/>
            <p:cNvSpPr txBox="1"/>
            <p:nvPr/>
          </p:nvSpPr>
          <p:spPr>
            <a:xfrm>
              <a:off x="9234750" y="3005574"/>
              <a:ext cx="697122" cy="369332"/>
            </a:xfrm>
            <a:prstGeom prst="rect">
              <a:avLst/>
            </a:prstGeom>
            <a:noFill/>
          </p:spPr>
          <p:txBody>
            <a:bodyPr wrap="square" rtlCol="0">
              <a:spAutoFit/>
            </a:bodyPr>
            <a:lstStyle/>
            <a:p>
              <a:endParaRPr lang="en-US" dirty="0">
                <a:solidFill>
                  <a:srgbClr val="00B0F0"/>
                </a:solidFill>
              </a:endParaRPr>
            </a:p>
          </p:txBody>
        </p:sp>
        <p:sp>
          <p:nvSpPr>
            <p:cNvPr id="217" name="TextBox 216"/>
            <p:cNvSpPr txBox="1"/>
            <p:nvPr/>
          </p:nvSpPr>
          <p:spPr>
            <a:xfrm>
              <a:off x="7651044" y="5563306"/>
              <a:ext cx="400245" cy="369332"/>
            </a:xfrm>
            <a:prstGeom prst="rect">
              <a:avLst/>
            </a:prstGeom>
            <a:noFill/>
          </p:spPr>
          <p:txBody>
            <a:bodyPr wrap="square" rtlCol="0">
              <a:spAutoFit/>
            </a:bodyPr>
            <a:lstStyle/>
            <a:p>
              <a:endParaRPr lang="en-US" dirty="0">
                <a:solidFill>
                  <a:srgbClr val="00B0F0"/>
                </a:solidFill>
              </a:endParaRPr>
            </a:p>
          </p:txBody>
        </p:sp>
        <p:sp>
          <p:nvSpPr>
            <p:cNvPr id="218" name="TextBox 217"/>
            <p:cNvSpPr txBox="1"/>
            <p:nvPr/>
          </p:nvSpPr>
          <p:spPr>
            <a:xfrm>
              <a:off x="9234171" y="5171288"/>
              <a:ext cx="431238" cy="369332"/>
            </a:xfrm>
            <a:prstGeom prst="rect">
              <a:avLst/>
            </a:prstGeom>
            <a:noFill/>
          </p:spPr>
          <p:txBody>
            <a:bodyPr wrap="square" rtlCol="0">
              <a:spAutoFit/>
            </a:bodyPr>
            <a:lstStyle/>
            <a:p>
              <a:endParaRPr lang="en-US" dirty="0">
                <a:solidFill>
                  <a:srgbClr val="00B0F0"/>
                </a:solidFill>
              </a:endParaRPr>
            </a:p>
          </p:txBody>
        </p:sp>
        <p:sp>
          <p:nvSpPr>
            <p:cNvPr id="220" name="TextBox 219"/>
            <p:cNvSpPr txBox="1"/>
            <p:nvPr/>
          </p:nvSpPr>
          <p:spPr>
            <a:xfrm>
              <a:off x="11736337" y="4115087"/>
              <a:ext cx="454600" cy="369332"/>
            </a:xfrm>
            <a:prstGeom prst="rect">
              <a:avLst/>
            </a:prstGeom>
            <a:noFill/>
          </p:spPr>
          <p:txBody>
            <a:bodyPr wrap="square" rtlCol="0">
              <a:spAutoFit/>
            </a:bodyPr>
            <a:lstStyle/>
            <a:p>
              <a:endParaRPr lang="en-US" dirty="0">
                <a:solidFill>
                  <a:srgbClr val="00B0F0"/>
                </a:solidFill>
              </a:endParaRPr>
            </a:p>
          </p:txBody>
        </p:sp>
      </p:grpSp>
    </p:spTree>
    <p:extLst>
      <p:ext uri="{BB962C8B-B14F-4D97-AF65-F5344CB8AC3E}">
        <p14:creationId xmlns:p14="http://schemas.microsoft.com/office/powerpoint/2010/main" val="254730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pPr marL="128016" lvl="1" indent="0">
              <a:buFont typeface="Segoe UI Semilight" panose="020B0402040204020203" pitchFamily="34" charset="0"/>
              <a:buNone/>
            </a:pPr>
            <a:r>
              <a:rPr lang="en-US" dirty="0">
                <a:solidFill>
                  <a:srgbClr val="4C3282"/>
                </a:solidFill>
              </a:rPr>
              <a:t>Rides</a:t>
            </a:r>
          </a:p>
          <a:p>
            <a:r>
              <a:rPr lang="en-US" dirty="0"/>
              <a:t>What are the edges? </a:t>
            </a:r>
          </a:p>
          <a:p>
            <a:pPr marL="128016" lvl="1" indent="0">
              <a:buFont typeface="Segoe UI Semilight" panose="020B0402040204020203" pitchFamily="34" charset="0"/>
              <a:buNone/>
            </a:pPr>
            <a:r>
              <a:rPr lang="en-US" dirty="0">
                <a:solidFill>
                  <a:srgbClr val="4C3282"/>
                </a:solidFill>
              </a:rPr>
              <a:t>Walkways with how long it would take to walk</a:t>
            </a:r>
          </a:p>
          <a:p>
            <a:r>
              <a:rPr lang="en-US" dirty="0"/>
              <a:t>What are we looking for?</a:t>
            </a:r>
          </a:p>
          <a:p>
            <a:pPr lvl="1"/>
            <a:r>
              <a:rPr lang="en-US" dirty="0">
                <a:solidFill>
                  <a:srgbClr val="4C3282"/>
                </a:solidFill>
              </a:rPr>
              <a:t>The “midpoint” </a:t>
            </a:r>
          </a:p>
          <a:p>
            <a:r>
              <a:rPr lang="en-US" dirty="0"/>
              <a:t>What do we run?</a:t>
            </a:r>
          </a:p>
          <a:p>
            <a:pPr lvl="1"/>
            <a:r>
              <a:rPr lang="en-US" dirty="0">
                <a:solidFill>
                  <a:srgbClr val="4C3282"/>
                </a:solidFill>
              </a:rPr>
              <a:t>Run </a:t>
            </a:r>
            <a:r>
              <a:rPr lang="en-US" dirty="0" err="1">
                <a:solidFill>
                  <a:srgbClr val="4C3282"/>
                </a:solidFill>
              </a:rPr>
              <a:t>Dijkstra’s</a:t>
            </a:r>
            <a:r>
              <a:rPr lang="en-US" dirty="0">
                <a:solidFill>
                  <a:srgbClr val="4C3282"/>
                </a:solidFill>
              </a:rPr>
              <a:t> from Splash Mountain, store distances</a:t>
            </a:r>
          </a:p>
          <a:p>
            <a:pPr lvl="1"/>
            <a:r>
              <a:rPr lang="en-US" dirty="0">
                <a:solidFill>
                  <a:srgbClr val="4C3282"/>
                </a:solidFill>
              </a:rPr>
              <a:t>Run </a:t>
            </a:r>
            <a:r>
              <a:rPr lang="en-US" dirty="0" err="1">
                <a:solidFill>
                  <a:srgbClr val="4C3282"/>
                </a:solidFill>
              </a:rPr>
              <a:t>Dijkstra’s</a:t>
            </a:r>
            <a:r>
              <a:rPr lang="en-US" dirty="0">
                <a:solidFill>
                  <a:srgbClr val="4C3282"/>
                </a:solidFill>
              </a:rPr>
              <a:t> from Space Mountain, store distances</a:t>
            </a:r>
          </a:p>
          <a:p>
            <a:pPr lvl="1"/>
            <a:r>
              <a:rPr lang="en-US" dirty="0">
                <a:solidFill>
                  <a:srgbClr val="4C3282"/>
                </a:solidFill>
              </a:rPr>
              <a:t>Iterate over vertices, for each vertex remember max of two</a:t>
            </a:r>
          </a:p>
          <a:p>
            <a:pPr lvl="1"/>
            <a:r>
              <a:rPr lang="en-US" dirty="0">
                <a:solidFill>
                  <a:srgbClr val="4C3282"/>
                </a:solidFill>
              </a:rPr>
              <a:t>Iterate over vertices, find minimum of remembered numbers</a:t>
            </a: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r>
                <a:rPr lang="en-US" dirty="0">
                  <a:solidFill>
                    <a:srgbClr val="FF0000"/>
                  </a:solidFill>
                </a:rPr>
                <a:t>0</a:t>
              </a:r>
            </a:p>
          </p:txBody>
        </p:sp>
        <p:sp>
          <p:nvSpPr>
            <p:cNvPr id="198" name="TextBox 197"/>
            <p:cNvSpPr txBox="1"/>
            <p:nvPr/>
          </p:nvSpPr>
          <p:spPr>
            <a:xfrm>
              <a:off x="6540171" y="4986622"/>
              <a:ext cx="508883" cy="369332"/>
            </a:xfrm>
            <a:prstGeom prst="rect">
              <a:avLst/>
            </a:prstGeom>
            <a:noFill/>
          </p:spPr>
          <p:txBody>
            <a:bodyPr wrap="square" rtlCol="0">
              <a:spAutoFit/>
            </a:bodyPr>
            <a:lstStyle/>
            <a:p>
              <a:r>
                <a:rPr lang="en-US" dirty="0">
                  <a:solidFill>
                    <a:srgbClr val="FF0000"/>
                  </a:solidFill>
                </a:rPr>
                <a:t>15</a:t>
              </a:r>
            </a:p>
          </p:txBody>
        </p:sp>
        <p:sp>
          <p:nvSpPr>
            <p:cNvPr id="199" name="TextBox 198"/>
            <p:cNvSpPr txBox="1"/>
            <p:nvPr/>
          </p:nvSpPr>
          <p:spPr>
            <a:xfrm>
              <a:off x="7571271" y="2831268"/>
              <a:ext cx="466812" cy="369332"/>
            </a:xfrm>
            <a:prstGeom prst="rect">
              <a:avLst/>
            </a:prstGeom>
            <a:noFill/>
          </p:spPr>
          <p:txBody>
            <a:bodyPr wrap="square" rtlCol="0">
              <a:spAutoFit/>
            </a:bodyPr>
            <a:lstStyle/>
            <a:p>
              <a:r>
                <a:rPr lang="en-US" dirty="0">
                  <a:solidFill>
                    <a:srgbClr val="FF0000"/>
                  </a:solidFill>
                </a:rPr>
                <a:t>14</a:t>
              </a:r>
            </a:p>
          </p:txBody>
        </p:sp>
        <p:sp>
          <p:nvSpPr>
            <p:cNvPr id="200" name="TextBox 199"/>
            <p:cNvSpPr txBox="1"/>
            <p:nvPr/>
          </p:nvSpPr>
          <p:spPr>
            <a:xfrm>
              <a:off x="8657495" y="1522124"/>
              <a:ext cx="489620" cy="369332"/>
            </a:xfrm>
            <a:prstGeom prst="rect">
              <a:avLst/>
            </a:prstGeom>
            <a:noFill/>
          </p:spPr>
          <p:txBody>
            <a:bodyPr wrap="square" rtlCol="0">
              <a:spAutoFit/>
            </a:bodyPr>
            <a:lstStyle/>
            <a:p>
              <a:r>
                <a:rPr lang="en-US" dirty="0">
                  <a:solidFill>
                    <a:srgbClr val="FF0000"/>
                  </a:solidFill>
                </a:rPr>
                <a:t>29</a:t>
              </a:r>
            </a:p>
          </p:txBody>
        </p:sp>
        <p:sp>
          <p:nvSpPr>
            <p:cNvPr id="201" name="TextBox 200"/>
            <p:cNvSpPr txBox="1"/>
            <p:nvPr/>
          </p:nvSpPr>
          <p:spPr>
            <a:xfrm>
              <a:off x="10547920" y="1149683"/>
              <a:ext cx="455518" cy="369332"/>
            </a:xfrm>
            <a:prstGeom prst="rect">
              <a:avLst/>
            </a:prstGeom>
            <a:noFill/>
          </p:spPr>
          <p:txBody>
            <a:bodyPr wrap="square" rtlCol="0">
              <a:spAutoFit/>
            </a:bodyPr>
            <a:lstStyle/>
            <a:p>
              <a:r>
                <a:rPr lang="en-US" dirty="0">
                  <a:solidFill>
                    <a:srgbClr val="FF0000"/>
                  </a:solidFill>
                </a:rPr>
                <a:t>33</a:t>
              </a:r>
            </a:p>
          </p:txBody>
        </p:sp>
        <p:sp>
          <p:nvSpPr>
            <p:cNvPr id="202" name="TextBox 201"/>
            <p:cNvSpPr txBox="1"/>
            <p:nvPr/>
          </p:nvSpPr>
          <p:spPr>
            <a:xfrm>
              <a:off x="11174798" y="2779267"/>
              <a:ext cx="628799" cy="369332"/>
            </a:xfrm>
            <a:prstGeom prst="rect">
              <a:avLst/>
            </a:prstGeom>
            <a:noFill/>
          </p:spPr>
          <p:txBody>
            <a:bodyPr wrap="square" rtlCol="0">
              <a:spAutoFit/>
            </a:bodyPr>
            <a:lstStyle/>
            <a:p>
              <a:r>
                <a:rPr lang="en-US" dirty="0">
                  <a:solidFill>
                    <a:srgbClr val="FF0000"/>
                  </a:solidFill>
                </a:rPr>
                <a:t>32</a:t>
              </a:r>
            </a:p>
          </p:txBody>
        </p:sp>
        <p:sp>
          <p:nvSpPr>
            <p:cNvPr id="203" name="TextBox 202"/>
            <p:cNvSpPr txBox="1"/>
            <p:nvPr/>
          </p:nvSpPr>
          <p:spPr>
            <a:xfrm>
              <a:off x="9321129" y="3446318"/>
              <a:ext cx="470606" cy="369332"/>
            </a:xfrm>
            <a:prstGeom prst="rect">
              <a:avLst/>
            </a:prstGeom>
            <a:noFill/>
          </p:spPr>
          <p:txBody>
            <a:bodyPr wrap="square" rtlCol="0">
              <a:spAutoFit/>
            </a:bodyPr>
            <a:lstStyle/>
            <a:p>
              <a:r>
                <a:rPr lang="en-US" dirty="0">
                  <a:solidFill>
                    <a:srgbClr val="FF0000"/>
                  </a:solidFill>
                </a:rPr>
                <a:t>19</a:t>
              </a:r>
            </a:p>
          </p:txBody>
        </p:sp>
        <p:sp>
          <p:nvSpPr>
            <p:cNvPr id="204" name="TextBox 203"/>
            <p:cNvSpPr txBox="1"/>
            <p:nvPr/>
          </p:nvSpPr>
          <p:spPr>
            <a:xfrm>
              <a:off x="7566274" y="6040750"/>
              <a:ext cx="686387" cy="369332"/>
            </a:xfrm>
            <a:prstGeom prst="rect">
              <a:avLst/>
            </a:prstGeom>
            <a:noFill/>
          </p:spPr>
          <p:txBody>
            <a:bodyPr wrap="square" rtlCol="0">
              <a:spAutoFit/>
            </a:bodyPr>
            <a:lstStyle/>
            <a:p>
              <a:r>
                <a:rPr lang="en-US" dirty="0">
                  <a:solidFill>
                    <a:srgbClr val="FF0000"/>
                  </a:solidFill>
                </a:rPr>
                <a:t>17</a:t>
              </a:r>
            </a:p>
          </p:txBody>
        </p:sp>
        <p:sp>
          <p:nvSpPr>
            <p:cNvPr id="205" name="TextBox 204"/>
            <p:cNvSpPr txBox="1"/>
            <p:nvPr/>
          </p:nvSpPr>
          <p:spPr>
            <a:xfrm>
              <a:off x="9220291" y="5677041"/>
              <a:ext cx="606531" cy="369332"/>
            </a:xfrm>
            <a:prstGeom prst="rect">
              <a:avLst/>
            </a:prstGeom>
            <a:noFill/>
          </p:spPr>
          <p:txBody>
            <a:bodyPr wrap="square" rtlCol="0">
              <a:spAutoFit/>
            </a:bodyPr>
            <a:lstStyle/>
            <a:p>
              <a:r>
                <a:rPr lang="en-US" dirty="0">
                  <a:solidFill>
                    <a:srgbClr val="FF0000"/>
                  </a:solidFill>
                </a:rPr>
                <a:t>20</a:t>
              </a:r>
            </a:p>
          </p:txBody>
        </p:sp>
        <p:sp>
          <p:nvSpPr>
            <p:cNvPr id="206" name="TextBox 205"/>
            <p:cNvSpPr txBox="1"/>
            <p:nvPr/>
          </p:nvSpPr>
          <p:spPr>
            <a:xfrm>
              <a:off x="10365971" y="5774958"/>
              <a:ext cx="511104" cy="369332"/>
            </a:xfrm>
            <a:prstGeom prst="rect">
              <a:avLst/>
            </a:prstGeom>
            <a:noFill/>
          </p:spPr>
          <p:txBody>
            <a:bodyPr wrap="square" rtlCol="0">
              <a:spAutoFit/>
            </a:bodyPr>
            <a:lstStyle/>
            <a:p>
              <a:r>
                <a:rPr lang="en-US" dirty="0">
                  <a:solidFill>
                    <a:srgbClr val="FF0000"/>
                  </a:solidFill>
                </a:rPr>
                <a:t>37</a:t>
              </a:r>
            </a:p>
          </p:txBody>
        </p:sp>
        <p:sp>
          <p:nvSpPr>
            <p:cNvPr id="207" name="TextBox 206"/>
            <p:cNvSpPr txBox="1"/>
            <p:nvPr/>
          </p:nvSpPr>
          <p:spPr>
            <a:xfrm>
              <a:off x="11681670" y="5162488"/>
              <a:ext cx="454600" cy="369332"/>
            </a:xfrm>
            <a:prstGeom prst="rect">
              <a:avLst/>
            </a:prstGeom>
            <a:noFill/>
          </p:spPr>
          <p:txBody>
            <a:bodyPr wrap="square" rtlCol="0">
              <a:spAutoFit/>
            </a:bodyPr>
            <a:lstStyle/>
            <a:p>
              <a:r>
                <a:rPr lang="en-US" dirty="0">
                  <a:solidFill>
                    <a:srgbClr val="FF0000"/>
                  </a:solidFill>
                </a:rPr>
                <a:t>36</a:t>
              </a:r>
            </a:p>
          </p:txBody>
        </p:sp>
      </p:grpSp>
      <p:sp>
        <p:nvSpPr>
          <p:cNvPr id="219" name="TextBox 218"/>
          <p:cNvSpPr txBox="1"/>
          <p:nvPr/>
        </p:nvSpPr>
        <p:spPr>
          <a:xfrm>
            <a:off x="10562607" y="4841532"/>
            <a:ext cx="425815" cy="369332"/>
          </a:xfrm>
          <a:prstGeom prst="rect">
            <a:avLst/>
          </a:prstGeom>
          <a:noFill/>
        </p:spPr>
        <p:txBody>
          <a:bodyPr wrap="square" rtlCol="0">
            <a:spAutoFit/>
          </a:bodyPr>
          <a:lstStyle/>
          <a:p>
            <a:r>
              <a:rPr lang="en-US" dirty="0">
                <a:solidFill>
                  <a:srgbClr val="00B0F0"/>
                </a:solidFill>
              </a:rPr>
              <a:t>1</a:t>
            </a:r>
          </a:p>
        </p:txBody>
      </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r>
                <a:rPr lang="en-US" dirty="0">
                  <a:solidFill>
                    <a:srgbClr val="00B0F0"/>
                  </a:solidFill>
                </a:rPr>
                <a:t>36</a:t>
              </a:r>
            </a:p>
          </p:txBody>
        </p:sp>
        <p:sp>
          <p:nvSpPr>
            <p:cNvPr id="211" name="TextBox 210"/>
            <p:cNvSpPr txBox="1"/>
            <p:nvPr/>
          </p:nvSpPr>
          <p:spPr>
            <a:xfrm>
              <a:off x="6680308" y="4576126"/>
              <a:ext cx="508883" cy="369332"/>
            </a:xfrm>
            <a:prstGeom prst="rect">
              <a:avLst/>
            </a:prstGeom>
            <a:noFill/>
          </p:spPr>
          <p:txBody>
            <a:bodyPr wrap="square" rtlCol="0">
              <a:spAutoFit/>
            </a:bodyPr>
            <a:lstStyle/>
            <a:p>
              <a:r>
                <a:rPr lang="en-US" dirty="0">
                  <a:solidFill>
                    <a:srgbClr val="00B0F0"/>
                  </a:solidFill>
                </a:rPr>
                <a:t>29</a:t>
              </a:r>
            </a:p>
          </p:txBody>
        </p:sp>
        <p:sp>
          <p:nvSpPr>
            <p:cNvPr id="212" name="TextBox 211"/>
            <p:cNvSpPr txBox="1"/>
            <p:nvPr/>
          </p:nvSpPr>
          <p:spPr>
            <a:xfrm>
              <a:off x="7711408" y="2420772"/>
              <a:ext cx="466812" cy="369332"/>
            </a:xfrm>
            <a:prstGeom prst="rect">
              <a:avLst/>
            </a:prstGeom>
            <a:noFill/>
          </p:spPr>
          <p:txBody>
            <a:bodyPr wrap="square" rtlCol="0">
              <a:spAutoFit/>
            </a:bodyPr>
            <a:lstStyle/>
            <a:p>
              <a:r>
                <a:rPr lang="en-US" dirty="0">
                  <a:solidFill>
                    <a:srgbClr val="00B0F0"/>
                  </a:solidFill>
                </a:rPr>
                <a:t>22</a:t>
              </a:r>
            </a:p>
          </p:txBody>
        </p:sp>
        <p:sp>
          <p:nvSpPr>
            <p:cNvPr id="213" name="TextBox 212"/>
            <p:cNvSpPr txBox="1"/>
            <p:nvPr/>
          </p:nvSpPr>
          <p:spPr>
            <a:xfrm>
              <a:off x="8627268" y="761216"/>
              <a:ext cx="489620" cy="369332"/>
            </a:xfrm>
            <a:prstGeom prst="rect">
              <a:avLst/>
            </a:prstGeom>
            <a:noFill/>
          </p:spPr>
          <p:txBody>
            <a:bodyPr wrap="square" rtlCol="0">
              <a:spAutoFit/>
            </a:bodyPr>
            <a:lstStyle/>
            <a:p>
              <a:r>
                <a:rPr lang="en-US" dirty="0">
                  <a:solidFill>
                    <a:srgbClr val="00B0F0"/>
                  </a:solidFill>
                </a:rPr>
                <a:t>19</a:t>
              </a:r>
            </a:p>
          </p:txBody>
        </p:sp>
        <p:sp>
          <p:nvSpPr>
            <p:cNvPr id="214" name="TextBox 213"/>
            <p:cNvSpPr txBox="1"/>
            <p:nvPr/>
          </p:nvSpPr>
          <p:spPr>
            <a:xfrm>
              <a:off x="10688057" y="739187"/>
              <a:ext cx="455518" cy="369332"/>
            </a:xfrm>
            <a:prstGeom prst="rect">
              <a:avLst/>
            </a:prstGeom>
            <a:noFill/>
          </p:spPr>
          <p:txBody>
            <a:bodyPr wrap="square" rtlCol="0">
              <a:spAutoFit/>
            </a:bodyPr>
            <a:lstStyle/>
            <a:p>
              <a:r>
                <a:rPr lang="en-US" dirty="0">
                  <a:solidFill>
                    <a:srgbClr val="00B0F0"/>
                  </a:solidFill>
                </a:rPr>
                <a:t>15</a:t>
              </a:r>
            </a:p>
          </p:txBody>
        </p:sp>
        <p:sp>
          <p:nvSpPr>
            <p:cNvPr id="215" name="TextBox 214"/>
            <p:cNvSpPr txBox="1"/>
            <p:nvPr/>
          </p:nvSpPr>
          <p:spPr>
            <a:xfrm>
              <a:off x="10985494" y="2262766"/>
              <a:ext cx="628799" cy="369332"/>
            </a:xfrm>
            <a:prstGeom prst="rect">
              <a:avLst/>
            </a:prstGeom>
            <a:noFill/>
          </p:spPr>
          <p:txBody>
            <a:bodyPr wrap="square" rtlCol="0">
              <a:spAutoFit/>
            </a:bodyPr>
            <a:lstStyle/>
            <a:p>
              <a:r>
                <a:rPr lang="en-US" dirty="0">
                  <a:solidFill>
                    <a:srgbClr val="00B0F0"/>
                  </a:solidFill>
                </a:rPr>
                <a:t>9</a:t>
              </a:r>
            </a:p>
          </p:txBody>
        </p:sp>
        <p:sp>
          <p:nvSpPr>
            <p:cNvPr id="216" name="TextBox 215"/>
            <p:cNvSpPr txBox="1"/>
            <p:nvPr/>
          </p:nvSpPr>
          <p:spPr>
            <a:xfrm>
              <a:off x="9234750" y="3005574"/>
              <a:ext cx="697122" cy="369332"/>
            </a:xfrm>
            <a:prstGeom prst="rect">
              <a:avLst/>
            </a:prstGeom>
            <a:noFill/>
          </p:spPr>
          <p:txBody>
            <a:bodyPr wrap="square" rtlCol="0">
              <a:spAutoFit/>
            </a:bodyPr>
            <a:lstStyle/>
            <a:p>
              <a:r>
                <a:rPr lang="en-US" dirty="0">
                  <a:solidFill>
                    <a:srgbClr val="00B0F0"/>
                  </a:solidFill>
                </a:rPr>
                <a:t>17</a:t>
              </a:r>
            </a:p>
          </p:txBody>
        </p:sp>
        <p:sp>
          <p:nvSpPr>
            <p:cNvPr id="217" name="TextBox 216"/>
            <p:cNvSpPr txBox="1"/>
            <p:nvPr/>
          </p:nvSpPr>
          <p:spPr>
            <a:xfrm>
              <a:off x="7651044" y="5563306"/>
              <a:ext cx="547390" cy="369332"/>
            </a:xfrm>
            <a:prstGeom prst="rect">
              <a:avLst/>
            </a:prstGeom>
            <a:noFill/>
          </p:spPr>
          <p:txBody>
            <a:bodyPr wrap="square" rtlCol="0">
              <a:spAutoFit/>
            </a:bodyPr>
            <a:lstStyle/>
            <a:p>
              <a:r>
                <a:rPr lang="en-US" dirty="0">
                  <a:solidFill>
                    <a:srgbClr val="00B0F0"/>
                  </a:solidFill>
                </a:rPr>
                <a:t>31</a:t>
              </a:r>
            </a:p>
          </p:txBody>
        </p:sp>
        <p:sp>
          <p:nvSpPr>
            <p:cNvPr id="218" name="TextBox 217"/>
            <p:cNvSpPr txBox="1"/>
            <p:nvPr/>
          </p:nvSpPr>
          <p:spPr>
            <a:xfrm>
              <a:off x="9234171" y="5166623"/>
              <a:ext cx="600926" cy="369332"/>
            </a:xfrm>
            <a:prstGeom prst="rect">
              <a:avLst/>
            </a:prstGeom>
            <a:noFill/>
          </p:spPr>
          <p:txBody>
            <a:bodyPr wrap="square" rtlCol="0">
              <a:spAutoFit/>
            </a:bodyPr>
            <a:lstStyle/>
            <a:p>
              <a:r>
                <a:rPr lang="en-US" dirty="0">
                  <a:solidFill>
                    <a:srgbClr val="00B0F0"/>
                  </a:solidFill>
                </a:rPr>
                <a:t>28</a:t>
              </a:r>
            </a:p>
          </p:txBody>
        </p:sp>
        <p:sp>
          <p:nvSpPr>
            <p:cNvPr id="220" name="TextBox 219"/>
            <p:cNvSpPr txBox="1"/>
            <p:nvPr/>
          </p:nvSpPr>
          <p:spPr>
            <a:xfrm>
              <a:off x="11736337" y="4115087"/>
              <a:ext cx="454600" cy="369332"/>
            </a:xfrm>
            <a:prstGeom prst="rect">
              <a:avLst/>
            </a:prstGeom>
            <a:noFill/>
          </p:spPr>
          <p:txBody>
            <a:bodyPr wrap="square" rtlCol="0">
              <a:spAutoFit/>
            </a:bodyPr>
            <a:lstStyle/>
            <a:p>
              <a:r>
                <a:rPr lang="en-US" dirty="0">
                  <a:solidFill>
                    <a:srgbClr val="00B0F0"/>
                  </a:solidFill>
                </a:rPr>
                <a:t>0</a:t>
              </a:r>
            </a:p>
          </p:txBody>
        </p:sp>
      </p:grpSp>
    </p:spTree>
    <p:extLst>
      <p:ext uri="{BB962C8B-B14F-4D97-AF65-F5344CB8AC3E}">
        <p14:creationId xmlns:p14="http://schemas.microsoft.com/office/powerpoint/2010/main" val="178210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par>
                                <p:cTn id="43" presetID="1" presetClass="entr" presetSubtype="0" fill="hold" nodeType="withEffect">
                                  <p:stCondLst>
                                    <p:cond delay="0"/>
                                  </p:stCondLst>
                                  <p:childTnLst>
                                    <p:set>
                                      <p:cBhvr>
                                        <p:cTn id="44" dur="1" fill="hold">
                                          <p:stCondLst>
                                            <p:cond delay="0"/>
                                          </p:stCondLst>
                                        </p:cTn>
                                        <p:tgtEl>
                                          <p:spTgt spid="2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500"/>
                                        <p:tgtEl>
                                          <p:spTgt spid="8">
                                            <p:txEl>
                                              <p:pRg st="9" end="9"/>
                                            </p:txEl>
                                          </p:spTgt>
                                        </p:tgtEl>
                                      </p:cBhvr>
                                    </p:animEffect>
                                  </p:childTnLst>
                                </p:cTn>
                              </p:par>
                              <p:par>
                                <p:cTn id="50" presetID="1" presetClass="entr" presetSubtype="0" fill="hold" nodeType="withEffect">
                                  <p:stCondLst>
                                    <p:cond delay="0"/>
                                  </p:stCondLst>
                                  <p:childTnLst>
                                    <p:set>
                                      <p:cBhvr>
                                        <p:cTn id="51" dur="1" fill="hold">
                                          <p:stCondLst>
                                            <p:cond delay="0"/>
                                          </p:stCondLst>
                                        </p:cTn>
                                        <p:tgtEl>
                                          <p:spTgt spid="2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0" end="10"/>
                                            </p:txEl>
                                          </p:spTgt>
                                        </p:tgtEl>
                                        <p:attrNameLst>
                                          <p:attrName>style.visibility</p:attrName>
                                        </p:attrNameLst>
                                      </p:cBhvr>
                                      <p:to>
                                        <p:strVal val="visible"/>
                                      </p:to>
                                    </p:set>
                                    <p:animEffect transition="in" filter="fade">
                                      <p:cBhvr>
                                        <p:cTn id="56" dur="500"/>
                                        <p:tgtEl>
                                          <p:spTgt spid="8">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11" end="11"/>
                                            </p:txEl>
                                          </p:spTgt>
                                        </p:tgtEl>
                                        <p:attrNameLst>
                                          <p:attrName>style.visibility</p:attrName>
                                        </p:attrNameLst>
                                      </p:cBhvr>
                                      <p:to>
                                        <p:strVal val="visible"/>
                                      </p:to>
                                    </p:set>
                                    <p:animEffect transition="in" filter="fade">
                                      <p:cBhvr>
                                        <p:cTn id="61"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977"/>
            <a:ext cx="11187259" cy="803518"/>
          </a:xfrm>
        </p:spPr>
        <p:txBody>
          <a:bodyPr/>
          <a:lstStyle/>
          <a:p>
            <a:r>
              <a:rPr lang="en-US" dirty="0"/>
              <a:t>Scenario #4</a:t>
            </a:r>
          </a:p>
        </p:txBody>
      </p:sp>
      <p:sp>
        <p:nvSpPr>
          <p:cNvPr id="5" name="Slide Number Placeholder 4"/>
          <p:cNvSpPr>
            <a:spLocks noGrp="1"/>
          </p:cNvSpPr>
          <p:nvPr>
            <p:ph type="sldNum" sz="quarter" idx="12"/>
          </p:nvPr>
        </p:nvSpPr>
        <p:spPr/>
        <p:txBody>
          <a:bodyPr/>
          <a:lstStyle/>
          <a:p>
            <a:fld id="{659665DE-58FC-41F4-AC58-2C90A5E00527}" type="slidenum">
              <a:rPr lang="en-US" smtClean="0"/>
              <a:t>56</a:t>
            </a:fld>
            <a:endParaRPr lang="en-US"/>
          </a:p>
        </p:txBody>
      </p:sp>
      <p:sp>
        <p:nvSpPr>
          <p:cNvPr id="6"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11041522"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You’re a Disneyland employee, working the front of the Splash Mountain line. </a:t>
            </a:r>
            <a:r>
              <a:rPr lang="en-US"/>
              <a:t>Suddenly, </a:t>
            </a:r>
            <a:r>
              <a:rPr lang="en-US" dirty="0"/>
              <a:t>the crowd-control gates fall over and the line degrades into an unordered mass of people.</a:t>
            </a:r>
          </a:p>
          <a:p>
            <a:r>
              <a:rPr lang="en-US" dirty="0"/>
              <a:t>Sometimes you can tell who was in line before who; for other groups you aren’t quite sure. </a:t>
            </a:r>
            <a:br>
              <a:rPr lang="en-US" dirty="0"/>
            </a:br>
            <a:r>
              <a:rPr lang="en-US" dirty="0"/>
              <a:t>You need to restore the line, while ensuring if you </a:t>
            </a:r>
            <a:r>
              <a:rPr lang="en-US" b="1" dirty="0"/>
              <a:t>knew </a:t>
            </a:r>
            <a:r>
              <a:rPr lang="en-US" dirty="0"/>
              <a:t>A came before B before the incident, they will still be in the right order afterward.</a:t>
            </a:r>
            <a:br>
              <a:rPr lang="en-US" dirty="0"/>
            </a:br>
            <a:br>
              <a:rPr lang="en-US" dirty="0"/>
            </a:br>
            <a:r>
              <a:rPr lang="en-US" dirty="0"/>
              <a:t>What are the vertices? </a:t>
            </a:r>
          </a:p>
          <a:p>
            <a:pPr marL="128016" lvl="1" indent="0">
              <a:buFont typeface="Segoe UI Semilight" panose="020B0402040204020203" pitchFamily="34" charset="0"/>
              <a:buNone/>
            </a:pPr>
            <a:r>
              <a:rPr lang="en-US" dirty="0">
                <a:solidFill>
                  <a:srgbClr val="4C3282"/>
                </a:solidFill>
              </a:rPr>
              <a:t>People</a:t>
            </a:r>
          </a:p>
          <a:p>
            <a:r>
              <a:rPr lang="en-US" dirty="0"/>
              <a:t>What are the edges? </a:t>
            </a:r>
          </a:p>
          <a:p>
            <a:pPr marL="128016" lvl="1" indent="0">
              <a:buFont typeface="Segoe UI Semilight" panose="020B0402040204020203" pitchFamily="34" charset="0"/>
              <a:buNone/>
            </a:pPr>
            <a:r>
              <a:rPr lang="en-US" dirty="0">
                <a:solidFill>
                  <a:srgbClr val="4C3282"/>
                </a:solidFill>
              </a:rPr>
              <a:t>Edges are directed, have an edge from X to Y if you know X came before Y.</a:t>
            </a:r>
          </a:p>
          <a:p>
            <a:r>
              <a:rPr lang="en-US" dirty="0"/>
              <a:t>What are we looking for?</a:t>
            </a:r>
          </a:p>
          <a:p>
            <a:pPr lvl="1"/>
            <a:r>
              <a:rPr lang="en-US" dirty="0">
                <a:solidFill>
                  <a:srgbClr val="4C3282"/>
                </a:solidFill>
              </a:rPr>
              <a:t>A total ordering consistent with all the ordering we do know.</a:t>
            </a:r>
          </a:p>
          <a:p>
            <a:r>
              <a:rPr lang="en-US" dirty="0"/>
              <a:t>What do we run?</a:t>
            </a:r>
          </a:p>
          <a:p>
            <a:pPr lvl="1"/>
            <a:r>
              <a:rPr lang="en-US" dirty="0">
                <a:solidFill>
                  <a:srgbClr val="4C3282"/>
                </a:solidFill>
              </a:rPr>
              <a:t>Topological Sort!</a:t>
            </a:r>
          </a:p>
        </p:txBody>
      </p:sp>
    </p:spTree>
    <p:extLst>
      <p:ext uri="{BB962C8B-B14F-4D97-AF65-F5344CB8AC3E}">
        <p14:creationId xmlns:p14="http://schemas.microsoft.com/office/powerpoint/2010/main" val="29079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6A8-8353-43A3-B3DB-735291651162}"/>
              </a:ext>
            </a:extLst>
          </p:cNvPr>
          <p:cNvSpPr>
            <a:spLocks noGrp="1"/>
          </p:cNvSpPr>
          <p:nvPr>
            <p:ph type="title"/>
          </p:nvPr>
        </p:nvSpPr>
        <p:spPr/>
        <p:txBody>
          <a:bodyPr/>
          <a:lstStyle/>
          <a:p>
            <a:r>
              <a:rPr lang="en-US" dirty="0"/>
              <a:t>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A4ADED-E949-47D2-80F5-8497F0BFBD6E}"/>
                  </a:ext>
                </a:extLst>
              </p:cNvPr>
              <p:cNvSpPr>
                <a:spLocks noGrp="1"/>
              </p:cNvSpPr>
              <p:nvPr>
                <p:ph idx="1"/>
              </p:nvPr>
            </p:nvSpPr>
            <p:spPr/>
            <p:txBody>
              <a:bodyPr/>
              <a:lstStyle/>
              <a:p>
                <a:r>
                  <a:rPr lang="en-US" dirty="0"/>
                  <a:t>Can we have an edge that goes from layer </a:t>
                </a:r>
                <a14:m>
                  <m:oMath xmlns:m="http://schemas.openxmlformats.org/officeDocument/2006/math">
                    <m:r>
                      <a:rPr lang="en-US" b="0" i="1" smtClean="0">
                        <a:latin typeface="Cambria Math" panose="02040503050406030204" pitchFamily="18" charset="0"/>
                      </a:rPr>
                      <m:t>𝑖</m:t>
                    </m:r>
                  </m:oMath>
                </a14:m>
                <a:r>
                  <a:rPr lang="en-US" dirty="0"/>
                  <a:t> to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+2</m:t>
                    </m:r>
                  </m:oMath>
                </a14:m>
                <a:r>
                  <a:rPr lang="en-US" dirty="0"/>
                  <a:t> (or lower)?</a:t>
                </a:r>
              </a:p>
              <a:p>
                <a:r>
                  <a:rPr lang="en-US" dirty="0"/>
                  <a:t>No! If </a:t>
                </a:r>
                <a14:m>
                  <m:oMath xmlns:m="http://schemas.openxmlformats.org/officeDocument/2006/math">
                    <m:r>
                      <a:rPr lang="en-US" b="0" i="1" smtClean="0">
                        <a:latin typeface="Cambria Math" panose="02040503050406030204" pitchFamily="18" charset="0"/>
                      </a:rPr>
                      <m:t>𝑢</m:t>
                    </m:r>
                  </m:oMath>
                </a14:m>
                <a:r>
                  <a:rPr lang="en-US" dirty="0"/>
                  <a:t> is in layer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m:t>
                    </m:r>
                  </m:oMath>
                </a14:m>
                <a:r>
                  <a:rPr lang="en-US" dirty="0"/>
                  <a:t> then we processed its edge while building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so the neighbor is no lower than layer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Can you have an edge within a layer?</a:t>
                </a:r>
              </a:p>
              <a:p>
                <a:r>
                  <a:rPr lang="en-US" dirty="0"/>
                  <a:t>Yes! 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neighbors and both have a neighbor in layer </a:t>
                </a:r>
                <a14:m>
                  <m:oMath xmlns:m="http://schemas.openxmlformats.org/officeDocument/2006/math">
                    <m:r>
                      <a:rPr lang="en-US" b="0" i="1" smtClean="0">
                        <a:latin typeface="Cambria Math" panose="02040503050406030204" pitchFamily="18" charset="0"/>
                      </a:rPr>
                      <m:t>𝑖</m:t>
                    </m:r>
                  </m:oMath>
                </a14:m>
                <a:r>
                  <a:rPr lang="en-US" dirty="0"/>
                  <a:t>, they both end up in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(from their other neighbor) before the edge between them can be processed.</a:t>
                </a:r>
              </a:p>
            </p:txBody>
          </p:sp>
        </mc:Choice>
        <mc:Fallback xmlns="">
          <p:sp>
            <p:nvSpPr>
              <p:cNvPr id="3" name="Content Placeholder 2">
                <a:extLst>
                  <a:ext uri="{FF2B5EF4-FFF2-40B4-BE49-F238E27FC236}">
                    <a16:creationId xmlns:a16="http://schemas.microsoft.com/office/drawing/2014/main" id="{14A4ADED-E949-47D2-80F5-8497F0BFBD6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98005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EB99-E5C3-4A66-ABC0-50D621BB45C6}"/>
              </a:ext>
            </a:extLst>
          </p:cNvPr>
          <p:cNvSpPr>
            <a:spLocks noGrp="1"/>
          </p:cNvSpPr>
          <p:nvPr>
            <p:ph type="title"/>
          </p:nvPr>
        </p:nvSpPr>
        <p:spPr/>
        <p:txBody>
          <a:bodyPr/>
          <a:lstStyle/>
          <a:p>
            <a:r>
              <a:rPr lang="en-US" dirty="0"/>
              <a:t>Testing Bipartiteness</a:t>
            </a:r>
          </a:p>
        </p:txBody>
      </p:sp>
      <p:sp>
        <p:nvSpPr>
          <p:cNvPr id="3" name="Content Placeholder 2">
            <a:extLst>
              <a:ext uri="{FF2B5EF4-FFF2-40B4-BE49-F238E27FC236}">
                <a16:creationId xmlns:a16="http://schemas.microsoft.com/office/drawing/2014/main" id="{B8E9062D-05A8-4937-9E36-E531FA95391C}"/>
              </a:ext>
            </a:extLst>
          </p:cNvPr>
          <p:cNvSpPr>
            <a:spLocks noGrp="1"/>
          </p:cNvSpPr>
          <p:nvPr>
            <p:ph idx="1"/>
          </p:nvPr>
        </p:nvSpPr>
        <p:spPr/>
        <p:txBody>
          <a:bodyPr/>
          <a:lstStyle/>
          <a:p>
            <a:r>
              <a:rPr lang="en-US" dirty="0"/>
              <a:t>How can we use BFS with layers to check if a graph is 2-colorable?</a:t>
            </a:r>
          </a:p>
          <a:p>
            <a:endParaRPr lang="en-US" dirty="0"/>
          </a:p>
          <a:p>
            <a:r>
              <a:rPr lang="en-US" dirty="0"/>
              <a:t>Well, neighbors have to be “the other color”</a:t>
            </a:r>
          </a:p>
          <a:p>
            <a:r>
              <a:rPr lang="en-US" dirty="0"/>
              <a:t>Where are your neighbors?</a:t>
            </a:r>
          </a:p>
          <a:p>
            <a:r>
              <a:rPr lang="en-US" dirty="0"/>
              <a:t>Hopefully in the next layer or previous layer…</a:t>
            </a:r>
          </a:p>
          <a:p>
            <a:r>
              <a:rPr lang="en-US" dirty="0"/>
              <a:t>Color all the odd layers red and even layers blue.</a:t>
            </a:r>
          </a:p>
          <a:p>
            <a:endParaRPr lang="en-US" dirty="0"/>
          </a:p>
          <a:p>
            <a:r>
              <a:rPr lang="en-US" dirty="0"/>
              <a:t>Does this work? </a:t>
            </a:r>
          </a:p>
        </p:txBody>
      </p:sp>
    </p:spTree>
    <p:extLst>
      <p:ext uri="{BB962C8B-B14F-4D97-AF65-F5344CB8AC3E}">
        <p14:creationId xmlns:p14="http://schemas.microsoft.com/office/powerpoint/2010/main" val="369362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5B9-762F-4133-A068-7C145CDC08AD}"/>
              </a:ext>
            </a:extLst>
          </p:cNvPr>
          <p:cNvSpPr>
            <a:spLocks noGrp="1"/>
          </p:cNvSpPr>
          <p:nvPr>
            <p:ph type="title"/>
          </p:nvPr>
        </p:nvSpPr>
        <p:spPr/>
        <p:txBody>
          <a:bodyPr/>
          <a:lstStyle/>
          <a:p>
            <a:r>
              <a:rPr lang="en-US" dirty="0"/>
              <a:t>Lemma 2</a:t>
            </a:r>
          </a:p>
        </p:txBody>
      </p:sp>
      <p:sp>
        <p:nvSpPr>
          <p:cNvPr id="3" name="Content Placeholder 2">
            <a:extLst>
              <a:ext uri="{FF2B5EF4-FFF2-40B4-BE49-F238E27FC236}">
                <a16:creationId xmlns:a16="http://schemas.microsoft.com/office/drawing/2014/main" id="{E3DB0FC1-1A8A-47D5-8C53-7289052935EB}"/>
              </a:ext>
            </a:extLst>
          </p:cNvPr>
          <p:cNvSpPr>
            <a:spLocks noGrp="1"/>
          </p:cNvSpPr>
          <p:nvPr>
            <p:ph idx="1"/>
          </p:nvPr>
        </p:nvSpPr>
        <p:spPr>
          <a:xfrm>
            <a:off x="575240" y="2720787"/>
            <a:ext cx="11187258" cy="3588573"/>
          </a:xfrm>
        </p:spPr>
        <p:txBody>
          <a:bodyPr/>
          <a:lstStyle/>
          <a:p>
            <a:r>
              <a:rPr lang="en-US" dirty="0"/>
              <a:t>An “intra-layer” edge is an edge “within” a layer.</a:t>
            </a:r>
          </a:p>
        </p:txBody>
      </p:sp>
      <p:sp>
        <p:nvSpPr>
          <p:cNvPr id="4" name="Rectangle 3">
            <a:extLst>
              <a:ext uri="{FF2B5EF4-FFF2-40B4-BE49-F238E27FC236}">
                <a16:creationId xmlns:a16="http://schemas.microsoft.com/office/drawing/2014/main" id="{75664127-977D-4135-A2E0-ECA0DFED92AC}"/>
              </a:ext>
            </a:extLst>
          </p:cNvPr>
          <p:cNvSpPr/>
          <p:nvPr/>
        </p:nvSpPr>
        <p:spPr>
          <a:xfrm>
            <a:off x="575239" y="1463857"/>
            <a:ext cx="9617632" cy="10264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BFS has an intra-layer edge, then the graph has an odd-length cycle.</a:t>
            </a:r>
          </a:p>
        </p:txBody>
      </p:sp>
    </p:spTree>
    <p:extLst>
      <p:ext uri="{BB962C8B-B14F-4D97-AF65-F5344CB8AC3E}">
        <p14:creationId xmlns:p14="http://schemas.microsoft.com/office/powerpoint/2010/main" val="198317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5B9-762F-4133-A068-7C145CDC08AD}"/>
              </a:ext>
            </a:extLst>
          </p:cNvPr>
          <p:cNvSpPr>
            <a:spLocks noGrp="1"/>
          </p:cNvSpPr>
          <p:nvPr>
            <p:ph type="title"/>
          </p:nvPr>
        </p:nvSpPr>
        <p:spPr/>
        <p:txBody>
          <a:bodyPr/>
          <a:lstStyle/>
          <a:p>
            <a:r>
              <a:rPr lang="en-US" dirty="0"/>
              <a:t>Lemma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DB0FC1-1A8A-47D5-8C53-7289052935EB}"/>
                  </a:ext>
                </a:extLst>
              </p:cNvPr>
              <p:cNvSpPr>
                <a:spLocks noGrp="1"/>
              </p:cNvSpPr>
              <p:nvPr>
                <p:ph idx="1"/>
              </p:nvPr>
            </p:nvSpPr>
            <p:spPr>
              <a:xfrm>
                <a:off x="575240" y="2720787"/>
                <a:ext cx="11187258" cy="3588573"/>
              </a:xfrm>
            </p:spPr>
            <p:txBody>
              <a:bodyPr/>
              <a:lstStyle/>
              <a:p>
                <a:r>
                  <a:rPr lang="en-US" dirty="0"/>
                  <a:t>An “intra-layer” edge is an edge “within” a layer.</a:t>
                </a:r>
              </a:p>
              <a:p>
                <a:endParaRPr lang="en-US" dirty="0"/>
              </a:p>
              <a:p>
                <a:r>
                  <a:rPr lang="en-US" dirty="0"/>
                  <a:t>Follow the “predecessors” back up, layer by layer. </a:t>
                </a:r>
              </a:p>
              <a:p>
                <a:r>
                  <a:rPr lang="en-US" dirty="0"/>
                  <a:t>Eventually we end up with the two vertices having the same predecessor in some level (when you hit layer 1, there’s only one vertex)</a:t>
                </a:r>
              </a:p>
              <a:p>
                <a:r>
                  <a:rPr lang="en-US" dirty="0"/>
                  <a:t>Since we had two vertices per layer until we found the common vertex, we have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vertices – that’s an odd number!</a:t>
                </a:r>
              </a:p>
            </p:txBody>
          </p:sp>
        </mc:Choice>
        <mc:Fallback xmlns="">
          <p:sp>
            <p:nvSpPr>
              <p:cNvPr id="3" name="Content Placeholder 2">
                <a:extLst>
                  <a:ext uri="{FF2B5EF4-FFF2-40B4-BE49-F238E27FC236}">
                    <a16:creationId xmlns:a16="http://schemas.microsoft.com/office/drawing/2014/main" id="{E3DB0FC1-1A8A-47D5-8C53-7289052935EB}"/>
                  </a:ext>
                </a:extLst>
              </p:cNvPr>
              <p:cNvSpPr>
                <a:spLocks noGrp="1" noRot="1" noChangeAspect="1" noMove="1" noResize="1" noEditPoints="1" noAdjustHandles="1" noChangeArrowheads="1" noChangeShapeType="1" noTextEdit="1"/>
              </p:cNvSpPr>
              <p:nvPr>
                <p:ph idx="1"/>
              </p:nvPr>
            </p:nvSpPr>
            <p:spPr>
              <a:xfrm>
                <a:off x="575240" y="2720787"/>
                <a:ext cx="11187258" cy="3588573"/>
              </a:xfrm>
              <a:blipFill>
                <a:blip r:embed="rId2"/>
                <a:stretch>
                  <a:fillRect l="-708" t="-2886" r="-327" b="-186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5664127-977D-4135-A2E0-ECA0DFED92AC}"/>
              </a:ext>
            </a:extLst>
          </p:cNvPr>
          <p:cNvSpPr/>
          <p:nvPr/>
        </p:nvSpPr>
        <p:spPr>
          <a:xfrm>
            <a:off x="575239" y="1463857"/>
            <a:ext cx="9617632" cy="10264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BFS has an intra-layer edge, then the graph has an odd-length cycle.</a:t>
            </a:r>
          </a:p>
        </p:txBody>
      </p:sp>
    </p:spTree>
    <p:extLst>
      <p:ext uri="{BB962C8B-B14F-4D97-AF65-F5344CB8AC3E}">
        <p14:creationId xmlns:p14="http://schemas.microsoft.com/office/powerpoint/2010/main" val="140650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1726</TotalTime>
  <Words>5472</Words>
  <Application>Microsoft Office PowerPoint</Application>
  <PresentationFormat>Widescreen</PresentationFormat>
  <Paragraphs>853</Paragraphs>
  <Slides>56</Slides>
  <Notes>0</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vt: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BFS,DFS,Modeling</vt:lpstr>
      <vt:lpstr>Announcement</vt:lpstr>
      <vt:lpstr>Lemma 1</vt:lpstr>
      <vt:lpstr>BFS with Layers</vt:lpstr>
      <vt:lpstr>BFS With Layers</vt:lpstr>
      <vt:lpstr>Layers</vt:lpstr>
      <vt:lpstr>Testing Bipartiteness</vt:lpstr>
      <vt:lpstr>Lemma 2</vt:lpstr>
      <vt:lpstr>Lemma 2</vt:lpstr>
      <vt:lpstr>Lemma 3</vt:lpstr>
      <vt:lpstr>The Big Result</vt:lpstr>
      <vt:lpstr>The Big Result</vt:lpstr>
      <vt:lpstr>Wrapping it up</vt:lpstr>
      <vt:lpstr>Testing Bipartiteness</vt:lpstr>
      <vt:lpstr>Proving Algorithm Correct</vt:lpstr>
      <vt:lpstr>DFS vs. BFS</vt:lpstr>
      <vt:lpstr>DFS vs. BFS</vt:lpstr>
      <vt:lpstr>DFS – pseudocode </vt:lpstr>
      <vt:lpstr>DFS – pseudocode</vt:lpstr>
      <vt:lpstr>DFS – pseudocode </vt:lpstr>
      <vt:lpstr>Running DFS</vt:lpstr>
      <vt:lpstr>Running DFS</vt:lpstr>
      <vt:lpstr>Reaching Everything</vt:lpstr>
      <vt:lpstr>Bells and Whistles</vt:lpstr>
      <vt:lpstr>Edge Classification</vt:lpstr>
      <vt:lpstr>Not responsible for details: DFS</vt:lpstr>
      <vt:lpstr>Running DFS</vt:lpstr>
      <vt:lpstr>Running DFS</vt:lpstr>
      <vt:lpstr>PowerPoint Presentation</vt:lpstr>
      <vt:lpstr>PowerPoint Presentation</vt:lpstr>
      <vt:lpstr>Edge Classification (for DFS on directed graphs)</vt:lpstr>
      <vt:lpstr>Try it Yourselves!</vt:lpstr>
      <vt:lpstr>Try it Yourselves!</vt:lpstr>
      <vt:lpstr>Actually Using DFS</vt:lpstr>
      <vt:lpstr>BFS/DFS caveats and cautions</vt:lpstr>
      <vt:lpstr>Your Takeaways</vt:lpstr>
      <vt:lpstr>Summary – Graph Search Applications</vt:lpstr>
      <vt:lpstr>Graph Modeling</vt:lpstr>
      <vt:lpstr>Problem 1: Ordering Dependencies </vt:lpstr>
      <vt:lpstr>Topological Ordering</vt:lpstr>
      <vt:lpstr>Problem 2</vt:lpstr>
      <vt:lpstr>How do these work?</vt:lpstr>
      <vt:lpstr>Designing New Algorithms</vt:lpstr>
      <vt:lpstr>Designing New Algorithms</vt:lpstr>
      <vt:lpstr>Why Find SCCs?</vt:lpstr>
      <vt:lpstr>Designing New Graph Algorithms</vt:lpstr>
      <vt:lpstr>Problem Solving Suggestions</vt:lpstr>
      <vt:lpstr>Graph Modeling</vt:lpstr>
      <vt:lpstr>Graph Modeling Process</vt:lpstr>
      <vt:lpstr>Scenario #1</vt:lpstr>
      <vt:lpstr>Scenario #1</vt:lpstr>
      <vt:lpstr>Scenario #2</vt:lpstr>
      <vt:lpstr>Scenario #2</vt:lpstr>
      <vt:lpstr>Scenario #3</vt:lpstr>
      <vt:lpstr>Scenario #3</vt:lpstr>
      <vt:lpstr>Scenario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31</cp:revision>
  <cp:lastPrinted>2022-10-05T19:38:42Z</cp:lastPrinted>
  <dcterms:created xsi:type="dcterms:W3CDTF">2021-01-12T18:29:18Z</dcterms:created>
  <dcterms:modified xsi:type="dcterms:W3CDTF">2023-01-11T21:10:48Z</dcterms:modified>
</cp:coreProperties>
</file>