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08" r:id="rId3"/>
    <p:sldId id="307" r:id="rId4"/>
    <p:sldId id="257" r:id="rId5"/>
    <p:sldId id="259" r:id="rId6"/>
    <p:sldId id="260" r:id="rId7"/>
    <p:sldId id="261" r:id="rId8"/>
    <p:sldId id="262" r:id="rId9"/>
    <p:sldId id="305" r:id="rId10"/>
    <p:sldId id="306" r:id="rId11"/>
    <p:sldId id="263" r:id="rId12"/>
    <p:sldId id="264" r:id="rId13"/>
    <p:sldId id="269" r:id="rId14"/>
    <p:sldId id="266" r:id="rId15"/>
    <p:sldId id="281" r:id="rId16"/>
    <p:sldId id="286" r:id="rId17"/>
    <p:sldId id="271" r:id="rId18"/>
    <p:sldId id="280" r:id="rId19"/>
    <p:sldId id="309" r:id="rId20"/>
    <p:sldId id="278" r:id="rId21"/>
    <p:sldId id="272" r:id="rId22"/>
    <p:sldId id="273" r:id="rId23"/>
    <p:sldId id="288" r:id="rId24"/>
    <p:sldId id="267" r:id="rId25"/>
    <p:sldId id="289" r:id="rId26"/>
    <p:sldId id="268" r:id="rId27"/>
    <p:sldId id="304" r:id="rId28"/>
    <p:sldId id="290" r:id="rId29"/>
    <p:sldId id="293" r:id="rId30"/>
    <p:sldId id="294" r:id="rId31"/>
    <p:sldId id="298" r:id="rId32"/>
    <p:sldId id="295" r:id="rId33"/>
    <p:sldId id="299" r:id="rId34"/>
    <p:sldId id="291" r:id="rId35"/>
    <p:sldId id="292" r:id="rId36"/>
    <p:sldId id="487" r:id="rId37"/>
    <p:sldId id="296" r:id="rId38"/>
    <p:sldId id="297" r:id="rId39"/>
    <p:sldId id="301" r:id="rId40"/>
    <p:sldId id="300" r:id="rId41"/>
    <p:sldId id="3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6106-606D-4F4C-A218-6298B51889B3}"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FD708-1A19-46FC-A719-07312E89E7C5}" type="slidenum">
              <a:rPr lang="en-US" smtClean="0"/>
              <a:t>‹#›</a:t>
            </a:fld>
            <a:endParaRPr lang="en-US"/>
          </a:p>
        </p:txBody>
      </p:sp>
    </p:spTree>
    <p:extLst>
      <p:ext uri="{BB962C8B-B14F-4D97-AF65-F5344CB8AC3E}">
        <p14:creationId xmlns:p14="http://schemas.microsoft.com/office/powerpoint/2010/main" val="257179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102110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135149-88FD-4AA0-8BE5-76B8300964C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5135149-88FD-4AA0-8BE5-76B8300964CD}" type="datetimeFigureOut">
              <a:rPr lang="en-US" smtClean="0"/>
              <a:t>1/6/2023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5135149-88FD-4AA0-8BE5-76B8300964CD}" type="datetimeFigureOut">
              <a:rPr lang="en-US" smtClean="0"/>
              <a:t>1/6/2023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0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700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35149-88FD-4AA0-8BE5-76B8300964C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39780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5135149-88FD-4AA0-8BE5-76B8300964CD}" type="datetimeFigureOut">
              <a:rPr lang="en-US" smtClean="0"/>
              <a:t>1/6/2023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F4A190B-903A-46ED-AD52-16C435530C3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70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5135149-88FD-4AA0-8BE5-76B8300964CD}"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A190B-903A-46ED-AD52-16C435530C3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2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35149-88FD-4AA0-8BE5-76B8300964CD}"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12420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135149-88FD-4AA0-8BE5-76B8300964C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8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135149-88FD-4AA0-8BE5-76B8300964C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6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5149-88FD-4AA0-8BE5-76B8300964CD}"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23396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135149-88FD-4AA0-8BE5-76B8300964C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135149-88FD-4AA0-8BE5-76B8300964CD}" type="datetimeFigureOut">
              <a:rPr lang="en-US" smtClean="0"/>
              <a:t>1/6/2023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A190B-903A-46ED-AD52-16C435530C3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urses.cs.washington.edu/courses/cse417/21au/resources/373blackbox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0.png"/><Relationship Id="rId7"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png"/><Relationship Id="rId4" Type="http://schemas.openxmlformats.org/officeDocument/2006/relationships/image" Target="../media/image220.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62E-B2E1-418E-983B-F5463842ABF6}"/>
              </a:ext>
            </a:extLst>
          </p:cNvPr>
          <p:cNvSpPr>
            <a:spLocks noGrp="1"/>
          </p:cNvSpPr>
          <p:nvPr>
            <p:ph type="ctrTitle"/>
          </p:nvPr>
        </p:nvSpPr>
        <p:spPr/>
        <p:txBody>
          <a:bodyPr/>
          <a:lstStyle/>
          <a:p>
            <a:r>
              <a:rPr lang="en-US" dirty="0"/>
              <a:t>Running Times, BFS</a:t>
            </a:r>
          </a:p>
        </p:txBody>
      </p:sp>
      <p:sp>
        <p:nvSpPr>
          <p:cNvPr id="3" name="Subtitle 2">
            <a:extLst>
              <a:ext uri="{FF2B5EF4-FFF2-40B4-BE49-F238E27FC236}">
                <a16:creationId xmlns:a16="http://schemas.microsoft.com/office/drawing/2014/main" id="{95B8A5A5-BE59-4240-9E15-454D080BB36D}"/>
              </a:ext>
            </a:extLst>
          </p:cNvPr>
          <p:cNvSpPr>
            <a:spLocks noGrp="1"/>
          </p:cNvSpPr>
          <p:nvPr>
            <p:ph type="subTitle" idx="1"/>
          </p:nvPr>
        </p:nvSpPr>
        <p:spPr/>
        <p:txBody>
          <a:bodyPr/>
          <a:lstStyle/>
          <a:p>
            <a:r>
              <a:rPr lang="en-US" dirty="0"/>
              <a:t>CSE 421 Fall 2022</a:t>
            </a:r>
          </a:p>
          <a:p>
            <a:r>
              <a:rPr lang="en-US" dirty="0"/>
              <a:t>Lecture 3</a:t>
            </a:r>
          </a:p>
        </p:txBody>
      </p:sp>
    </p:spTree>
    <p:extLst>
      <p:ext uri="{BB962C8B-B14F-4D97-AF65-F5344CB8AC3E}">
        <p14:creationId xmlns:p14="http://schemas.microsoft.com/office/powerpoint/2010/main" val="121890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For polynomial time, throwing (a lot) more time/compute power can make a significant difference. For exponential (or worse) time, the improvement is minimal.</a:t>
            </a:r>
          </a:p>
          <a:p>
            <a:r>
              <a:rPr lang="en-US" dirty="0"/>
              <a:t>With polynomial time, the increase in size is multiplicative..</a:t>
            </a:r>
          </a:p>
          <a:p>
            <a:r>
              <a:rPr lang="en-US" dirty="0"/>
              <a:t>For exponential time, it’s only additive.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1558899991"/>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r>
                            <a:rPr lang="en-US" dirty="0"/>
                            <a:t>Handle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oMath>
                          </a14:m>
                          <a:r>
                            <a:rPr lang="en-US" dirty="0"/>
                            <a:t>…</a:t>
                          </a:r>
                        </a:p>
                      </a:txBody>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245201180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oMath>
                            </m:oMathPara>
                          </a14:m>
                          <a:endParaRPr lang="en-US" dirty="0"/>
                        </a:p>
                      </a:txBody>
                      <a:tcPr/>
                    </a:tc>
                    <a:tc>
                      <a:txBody>
                        <a:bodyPr/>
                        <a:lstStyle/>
                        <a:p>
                          <a:r>
                            <a:rPr lang="en-US" dirty="0"/>
                            <a:t> </a:t>
                          </a:r>
                          <a14:m>
                            <m:oMath xmlns:m="http://schemas.openxmlformats.org/officeDocument/2006/math">
                              <m:r>
                                <a:rPr lang="en-US" b="0" i="1" smtClean="0">
                                  <a:latin typeface="Cambria Math" panose="02040503050406030204" pitchFamily="18" charset="0"/>
                                </a:rPr>
                                <m:t>100⋅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1/3</m:t>
                                  </m:r>
                                </m:sup>
                              </m:sSup>
                            </m:oMath>
                          </a14:m>
                          <a:r>
                            <a:rPr lang="en-US" dirty="0"/>
                            <a:t> </a:t>
                          </a:r>
                          <a14:m>
                            <m:oMath xmlns:m="http://schemas.openxmlformats.org/officeDocument/2006/math">
                              <m:r>
                                <a:rPr lang="en-US" b="0" i="1" dirty="0" smtClean="0">
                                  <a:latin typeface="Cambria Math" panose="02040503050406030204" pitchFamily="18" charset="0"/>
                                </a:rPr>
                                <m:t>≈126</m:t>
                              </m:r>
                            </m:oMath>
                          </a14:m>
                          <a:endParaRPr lang="en-US" dirty="0"/>
                        </a:p>
                      </a:txBody>
                      <a:tcPr/>
                    </a:tc>
                    <a:extLst>
                      <a:ext uri="{0D108BD9-81ED-4DB2-BD59-A6C34878D82A}">
                        <a16:rowId xmlns:a16="http://schemas.microsoft.com/office/drawing/2014/main" val="375345286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19+1=20</m:t>
                                </m:r>
                              </m:oMath>
                            </m:oMathPara>
                          </a14:m>
                          <a:endParaRPr lang="en-US" dirty="0"/>
                        </a:p>
                      </a:txBody>
                      <a:tcPr/>
                    </a:tc>
                    <a:extLst>
                      <a:ext uri="{0D108BD9-81ED-4DB2-BD59-A6C34878D82A}">
                        <a16:rowId xmlns:a16="http://schemas.microsoft.com/office/drawing/2014/main" val="2212912882"/>
                      </a:ext>
                    </a:extLst>
                  </a:tr>
                </a:tbl>
              </a:graphicData>
            </a:graphic>
          </p:graphicFrame>
        </mc:Choice>
        <mc:Fallback xmlns="">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1558899991"/>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endParaRPr lang="en-US"/>
                        </a:p>
                      </a:txBody>
                      <a:tcPr>
                        <a:blipFill>
                          <a:blip r:embed="rId2"/>
                          <a:stretch>
                            <a:fillRect l="-100450" t="-8197" r="-101126" b="-313115"/>
                          </a:stretch>
                        </a:blipFill>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endParaRPr lang="en-US"/>
                        </a:p>
                      </a:txBody>
                      <a:tcPr>
                        <a:blipFill>
                          <a:blip r:embed="rId2"/>
                          <a:stretch>
                            <a:fillRect l="-225" t="-108197" r="-200674" b="-213115"/>
                          </a:stretch>
                        </a:blipFill>
                      </a:tcPr>
                    </a:tc>
                    <a:tc>
                      <a:txBody>
                        <a:bodyPr/>
                        <a:lstStyle/>
                        <a:p>
                          <a:endParaRPr lang="en-US"/>
                        </a:p>
                      </a:txBody>
                      <a:tcPr>
                        <a:blipFill>
                          <a:blip r:embed="rId2"/>
                          <a:stretch>
                            <a:fillRect l="-100450" t="-108197" r="-101126" b="-213115"/>
                          </a:stretch>
                        </a:blipFill>
                      </a:tcPr>
                    </a:tc>
                    <a:tc>
                      <a:txBody>
                        <a:bodyPr/>
                        <a:lstStyle/>
                        <a:p>
                          <a:endParaRPr lang="en-US"/>
                        </a:p>
                      </a:txBody>
                      <a:tcPr>
                        <a:blipFill>
                          <a:blip r:embed="rId2"/>
                          <a:stretch>
                            <a:fillRect l="-200000" t="-108197" r="-899" b="-213115"/>
                          </a:stretch>
                        </a:blipFill>
                      </a:tcPr>
                    </a:tc>
                    <a:extLst>
                      <a:ext uri="{0D108BD9-81ED-4DB2-BD59-A6C34878D82A}">
                        <a16:rowId xmlns:a16="http://schemas.microsoft.com/office/drawing/2014/main" val="2452011806"/>
                      </a:ext>
                    </a:extLst>
                  </a:tr>
                  <a:tr h="375984">
                    <a:tc>
                      <a:txBody>
                        <a:bodyPr/>
                        <a:lstStyle/>
                        <a:p>
                          <a:endParaRPr lang="en-US"/>
                        </a:p>
                      </a:txBody>
                      <a:tcPr>
                        <a:blipFill>
                          <a:blip r:embed="rId2"/>
                          <a:stretch>
                            <a:fillRect l="-225" t="-204839" r="-200674" b="-109677"/>
                          </a:stretch>
                        </a:blipFill>
                      </a:tcPr>
                    </a:tc>
                    <a:tc>
                      <a:txBody>
                        <a:bodyPr/>
                        <a:lstStyle/>
                        <a:p>
                          <a:endParaRPr lang="en-US"/>
                        </a:p>
                      </a:txBody>
                      <a:tcPr>
                        <a:blipFill>
                          <a:blip r:embed="rId2"/>
                          <a:stretch>
                            <a:fillRect l="-100450" t="-204839" r="-101126" b="-109677"/>
                          </a:stretch>
                        </a:blipFill>
                      </a:tcPr>
                    </a:tc>
                    <a:tc>
                      <a:txBody>
                        <a:bodyPr/>
                        <a:lstStyle/>
                        <a:p>
                          <a:endParaRPr lang="en-US"/>
                        </a:p>
                      </a:txBody>
                      <a:tcPr>
                        <a:blipFill>
                          <a:blip r:embed="rId2"/>
                          <a:stretch>
                            <a:fillRect l="-200000" t="-204839" r="-899" b="-109677"/>
                          </a:stretch>
                        </a:blipFill>
                      </a:tcPr>
                    </a:tc>
                    <a:extLst>
                      <a:ext uri="{0D108BD9-81ED-4DB2-BD59-A6C34878D82A}">
                        <a16:rowId xmlns:a16="http://schemas.microsoft.com/office/drawing/2014/main" val="3753452869"/>
                      </a:ext>
                    </a:extLst>
                  </a:tr>
                  <a:tr h="370840">
                    <a:tc>
                      <a:txBody>
                        <a:bodyPr/>
                        <a:lstStyle/>
                        <a:p>
                          <a:endParaRPr lang="en-US"/>
                        </a:p>
                      </a:txBody>
                      <a:tcPr>
                        <a:blipFill>
                          <a:blip r:embed="rId2"/>
                          <a:stretch>
                            <a:fillRect l="-225" t="-309836" r="-200674" b="-11475"/>
                          </a:stretch>
                        </a:blipFill>
                      </a:tcPr>
                    </a:tc>
                    <a:tc>
                      <a:txBody>
                        <a:bodyPr/>
                        <a:lstStyle/>
                        <a:p>
                          <a:endParaRPr lang="en-US"/>
                        </a:p>
                      </a:txBody>
                      <a:tcPr>
                        <a:blipFill>
                          <a:blip r:embed="rId2"/>
                          <a:stretch>
                            <a:fillRect l="-100450" t="-309836" r="-101126" b="-11475"/>
                          </a:stretch>
                        </a:blipFill>
                      </a:tcPr>
                    </a:tc>
                    <a:tc>
                      <a:txBody>
                        <a:bodyPr/>
                        <a:lstStyle/>
                        <a:p>
                          <a:endParaRPr lang="en-US"/>
                        </a:p>
                      </a:txBody>
                      <a:tcPr>
                        <a:blipFill>
                          <a:blip r:embed="rId2"/>
                          <a:stretch>
                            <a:fillRect l="-200000" t="-309836" r="-899" b="-11475"/>
                          </a:stretch>
                        </a:blipFill>
                      </a:tcPr>
                    </a:tc>
                    <a:extLst>
                      <a:ext uri="{0D108BD9-81ED-4DB2-BD59-A6C34878D82A}">
                        <a16:rowId xmlns:a16="http://schemas.microsoft.com/office/drawing/2014/main" val="2212912882"/>
                      </a:ext>
                    </a:extLst>
                  </a:tr>
                </a:tbl>
              </a:graphicData>
            </a:graphic>
          </p:graphicFrame>
        </mc:Fallback>
      </mc:AlternateContent>
    </p:spTree>
    <p:extLst>
      <p:ext uri="{BB962C8B-B14F-4D97-AF65-F5344CB8AC3E}">
        <p14:creationId xmlns:p14="http://schemas.microsoft.com/office/powerpoint/2010/main" val="124934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C99-77C8-4AB4-BA0B-F16B27124012}"/>
              </a:ext>
            </a:extLst>
          </p:cNvPr>
          <p:cNvSpPr>
            <a:spLocks noGrp="1"/>
          </p:cNvSpPr>
          <p:nvPr>
            <p:ph type="title"/>
          </p:nvPr>
        </p:nvSpPr>
        <p:spPr/>
        <p:txBody>
          <a:bodyPr/>
          <a:lstStyle/>
          <a:p>
            <a:r>
              <a:rPr lang="en-US" dirty="0"/>
              <a:t>Polynomial Time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C2CE9B-B95E-46F8-8E20-0B12C803377A}"/>
                  </a:ext>
                </a:extLst>
              </p:cNvPr>
              <p:cNvSpPr>
                <a:spLocks noGrp="1"/>
              </p:cNvSpPr>
              <p:nvPr>
                <p:ph idx="1"/>
              </p:nvPr>
            </p:nvSpPr>
            <p:spPr/>
            <p:txBody>
              <a:bodyPr>
                <a:normAutofit/>
              </a:bodyPr>
              <a:lstStyle/>
              <a:p>
                <a:r>
                  <a:rPr lang="en-US" dirty="0"/>
                  <a:t>It has all the problems big-O had.</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10000</m:t>
                        </m:r>
                      </m:sup>
                    </m:sSup>
                  </m:oMath>
                </a14:m>
                <a:r>
                  <a:rPr lang="en-US" dirty="0"/>
                  <a:t> is polynomial-time.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1.0000000001</m:t>
                        </m:r>
                      </m:e>
                      <m:sup>
                        <m:r>
                          <a:rPr lang="en-US" i="1">
                            <a:latin typeface="Cambria Math" panose="02040503050406030204" pitchFamily="18" charset="0"/>
                          </a:rPr>
                          <m:t>𝑛</m:t>
                        </m:r>
                      </m:sup>
                    </m:sSup>
                  </m:oMath>
                </a14:m>
                <a:r>
                  <a:rPr lang="en-US" dirty="0"/>
                  <a:t> is not. You’d rather run a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algorithm.</a:t>
                </a:r>
              </a:p>
              <a:p>
                <a:endParaRPr lang="en-US" dirty="0"/>
              </a:p>
              <a:p>
                <a:r>
                  <a:rPr lang="en-US" dirty="0"/>
                  <a:t>Just like big-O, it’s still useful, and we can handle the edge-cases as they arise. </a:t>
                </a:r>
              </a:p>
            </p:txBody>
          </p:sp>
        </mc:Choice>
        <mc:Fallback xmlns="">
          <p:sp>
            <p:nvSpPr>
              <p:cNvPr id="3" name="Content Placeholder 2">
                <a:extLst>
                  <a:ext uri="{FF2B5EF4-FFF2-40B4-BE49-F238E27FC236}">
                    <a16:creationId xmlns:a16="http://schemas.microsoft.com/office/drawing/2014/main" id="{D8C2CE9B-B95E-46F8-8E20-0B12C803377A}"/>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40903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C1B-6DE0-41E5-947A-D3109BF3DB99}"/>
              </a:ext>
            </a:extLst>
          </p:cNvPr>
          <p:cNvSpPr>
            <a:spLocks noGrp="1"/>
          </p:cNvSpPr>
          <p:nvPr>
            <p:ph type="title"/>
          </p:nvPr>
        </p:nvSpPr>
        <p:spPr/>
        <p:txBody>
          <a:bodyPr/>
          <a:lstStyle/>
          <a:p>
            <a:r>
              <a:rPr lang="en-US" dirty="0"/>
              <a:t>Tools for running time analysis</a:t>
            </a:r>
          </a:p>
        </p:txBody>
      </p:sp>
      <p:sp>
        <p:nvSpPr>
          <p:cNvPr id="3" name="Content Placeholder 2">
            <a:extLst>
              <a:ext uri="{FF2B5EF4-FFF2-40B4-BE49-F238E27FC236}">
                <a16:creationId xmlns:a16="http://schemas.microsoft.com/office/drawing/2014/main" id="{3FE883A0-17FD-47C7-BFC4-6F6ADB93793C}"/>
              </a:ext>
            </a:extLst>
          </p:cNvPr>
          <p:cNvSpPr>
            <a:spLocks noGrp="1"/>
          </p:cNvSpPr>
          <p:nvPr>
            <p:ph idx="1"/>
          </p:nvPr>
        </p:nvSpPr>
        <p:spPr/>
        <p:txBody>
          <a:bodyPr/>
          <a:lstStyle/>
          <a:p>
            <a:r>
              <a:rPr lang="en-US" dirty="0"/>
              <a:t>Recurrences</a:t>
            </a:r>
          </a:p>
          <a:p>
            <a:pPr lvl="1"/>
            <a:r>
              <a:rPr lang="en-US" dirty="0"/>
              <a:t>Solved with Master Theorem, tree method, or unrolling</a:t>
            </a:r>
          </a:p>
          <a:p>
            <a:r>
              <a:rPr lang="en-US" dirty="0"/>
              <a:t>Facts from 332</a:t>
            </a:r>
          </a:p>
          <a:p>
            <a:pPr lvl="1"/>
            <a:r>
              <a:rPr lang="en-US" dirty="0"/>
              <a:t>Known running times of data structures from that course– just use those as facts.</a:t>
            </a:r>
          </a:p>
          <a:p>
            <a:pPr lvl="1"/>
            <a:r>
              <a:rPr lang="en-US" dirty="0"/>
              <a:t>We have a reference for you on the </a:t>
            </a:r>
            <a:r>
              <a:rPr lang="en-US" dirty="0">
                <a:hlinkClick r:id="rId2"/>
              </a:rPr>
              <a:t>webpage</a:t>
            </a:r>
            <a:endParaRPr lang="en-US" dirty="0"/>
          </a:p>
          <a:p>
            <a:r>
              <a:rPr lang="en-US" dirty="0"/>
              <a:t>Style of analysis you did in 332</a:t>
            </a:r>
          </a:p>
          <a:p>
            <a:pPr lvl="1"/>
            <a:r>
              <a:rPr lang="en-US" dirty="0"/>
              <a:t>How many iterations do loops need, and what’s the running time of each?</a:t>
            </a:r>
          </a:p>
          <a:p>
            <a:pPr lvl="1"/>
            <a:r>
              <a:rPr lang="en-US" dirty="0"/>
              <a:t>Occasionally, summations to answer those questions. </a:t>
            </a:r>
          </a:p>
        </p:txBody>
      </p:sp>
    </p:spTree>
    <p:extLst>
      <p:ext uri="{BB962C8B-B14F-4D97-AF65-F5344CB8AC3E}">
        <p14:creationId xmlns:p14="http://schemas.microsoft.com/office/powerpoint/2010/main" val="67020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0922-8424-48C7-91CE-BA07D1624641}"/>
              </a:ext>
            </a:extLst>
          </p:cNvPr>
          <p:cNvSpPr>
            <a:spLocks noGrp="1"/>
          </p:cNvSpPr>
          <p:nvPr>
            <p:ph type="title"/>
          </p:nvPr>
        </p:nvSpPr>
        <p:spPr/>
        <p:txBody>
          <a:bodyPr/>
          <a:lstStyle/>
          <a:p>
            <a:r>
              <a:rPr lang="en-US" dirty="0"/>
              <a:t>Be Careful with hash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3A4110-B38C-42D7-A4E0-9A06E76A27FF}"/>
                  </a:ext>
                </a:extLst>
              </p:cNvPr>
              <p:cNvSpPr>
                <a:spLocks noGrp="1"/>
              </p:cNvSpPr>
              <p:nvPr>
                <p:ph idx="1"/>
              </p:nvPr>
            </p:nvSpPr>
            <p:spPr/>
            <p:txBody>
              <a:bodyPr/>
              <a:lstStyle/>
              <a:p>
                <a:r>
                  <a:rPr lang="en-US" dirty="0"/>
                  <a:t>In-practice hash tables are amazing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for every dictionary operation.</a:t>
                </a:r>
              </a:p>
              <a:p>
                <a:r>
                  <a:rPr lang="en-US" dirty="0"/>
                  <a:t>But what about in-theory? In the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operations are possible. </a:t>
                </a:r>
              </a:p>
              <a:p>
                <a:r>
                  <a:rPr lang="en-US" dirty="0"/>
                  <a:t>Only use a dictionary if you can be sure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operations. </a:t>
                </a:r>
              </a:p>
              <a:p>
                <a:r>
                  <a:rPr lang="en-US" dirty="0"/>
                  <a:t>Usually the way we accomplish that is by assuming our input comes to us numbered.</a:t>
                </a:r>
              </a:p>
              <a:p>
                <a:r>
                  <a:rPr lang="en-US" dirty="0"/>
                  <a:t>E.g. our riders and horses were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And for graphs are vertices are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F13A4110-B38C-42D7-A4E0-9A06E76A27F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972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r>
              <a:rPr lang="en-US" dirty="0"/>
              <a:t>332 review</a:t>
            </a:r>
          </a:p>
        </p:txBody>
      </p:sp>
    </p:spTree>
    <p:extLst>
      <p:ext uri="{BB962C8B-B14F-4D97-AF65-F5344CB8AC3E}">
        <p14:creationId xmlns:p14="http://schemas.microsoft.com/office/powerpoint/2010/main" val="330272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DDE9527-B09B-411A-902B-C72D27FCF103}"/>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6ABA12C-5FE2-4D1A-8A22-EF59510D6B5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5CA588D-49D7-437C-BBEE-7F226885C1A8}"/>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81BC2FF-44E1-4013-B1C3-A094F3B0B64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B869360-992C-4688-BC44-3CA9580EC9C9}"/>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CF66A50-9CF6-4EF3-8995-77BD4A286DBB}"/>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8E914A-6D16-4EE1-A9BA-816301941510}"/>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 Algorithms</a:t>
            </a:r>
          </a:p>
        </p:txBody>
      </p:sp>
      <p:sp>
        <p:nvSpPr>
          <p:cNvPr id="5" name="Content Placeholder 4"/>
          <p:cNvSpPr>
            <a:spLocks noGrp="1"/>
          </p:cNvSpPr>
          <p:nvPr>
            <p:ph idx="1"/>
          </p:nvPr>
        </p:nvSpPr>
        <p:spPr>
          <a:xfrm>
            <a:off x="575240" y="1463857"/>
            <a:ext cx="11187258" cy="5140790"/>
          </a:xfrm>
        </p:spPr>
        <p:txBody>
          <a:bodyPr>
            <a:normAutofit/>
          </a:bodyPr>
          <a:lstStyle/>
          <a:p>
            <a:r>
              <a:rPr lang="en-US" dirty="0"/>
              <a:t>From 332 you already know:</a:t>
            </a:r>
          </a:p>
          <a:p>
            <a:pPr lvl="1"/>
            <a:r>
              <a:rPr lang="en-US" dirty="0"/>
              <a:t>How to find a topological sort</a:t>
            </a:r>
          </a:p>
          <a:p>
            <a:pPr lvl="1"/>
            <a:r>
              <a:rPr lang="en-US" dirty="0"/>
              <a:t>Use </a:t>
            </a:r>
            <a:r>
              <a:rPr lang="en-US" dirty="0" err="1"/>
              <a:t>Dijkstra’s</a:t>
            </a:r>
            <a:r>
              <a:rPr lang="en-US" dirty="0"/>
              <a:t> Algorithm to find shortest paths in (positively) weighted graphs</a:t>
            </a:r>
          </a:p>
          <a:p>
            <a:pPr lvl="1"/>
            <a:r>
              <a:rPr lang="en-US" dirty="0"/>
              <a:t>Use Prim’s and </a:t>
            </a:r>
            <a:r>
              <a:rPr lang="en-US" dirty="0" err="1"/>
              <a:t>Kruskal’s</a:t>
            </a:r>
            <a:r>
              <a:rPr lang="en-US" dirty="0"/>
              <a:t> Algorithms to find minimum spanning trees.</a:t>
            </a:r>
          </a:p>
          <a:p>
            <a:r>
              <a:rPr lang="en-US" dirty="0"/>
              <a:t>Depending on which quarter you took 332, you also know:</a:t>
            </a:r>
          </a:p>
          <a:p>
            <a:pPr lvl="1"/>
            <a:r>
              <a:rPr lang="en-US" dirty="0"/>
              <a:t>BFS, and at least one application.</a:t>
            </a:r>
          </a:p>
          <a:p>
            <a:pPr lvl="1"/>
            <a:r>
              <a:rPr lang="en-US" dirty="0"/>
              <a:t>That might have been 2-coloring, unweighted shortest paths, or something else.</a:t>
            </a:r>
          </a:p>
          <a:p>
            <a:pPr lvl="1"/>
            <a:r>
              <a:rPr lang="en-US" dirty="0"/>
              <a:t>DFS, and at least one application.</a:t>
            </a:r>
          </a:p>
          <a:p>
            <a:pPr lvl="1"/>
            <a:r>
              <a:rPr lang="en-US" dirty="0"/>
              <a:t>That might have been finding SCCs, a different topo sort algorithm, or something else.</a:t>
            </a:r>
          </a:p>
          <a:p>
            <a:pPr lvl="1"/>
            <a:r>
              <a:rPr lang="en-US" dirty="0"/>
              <a:t>Our goal is </a:t>
            </a:r>
            <a:r>
              <a:rPr lang="en-US" b="1" i="1" dirty="0"/>
              <a:t>not </a:t>
            </a:r>
            <a:r>
              <a:rPr lang="en-US" dirty="0"/>
              <a:t>to memorize algorithms! Our goal is to solve new problems. Even if you’ve seen these applications, we’re coming from a new angle this week.</a:t>
            </a:r>
          </a:p>
        </p:txBody>
      </p:sp>
    </p:spTree>
    <p:extLst>
      <p:ext uri="{BB962C8B-B14F-4D97-AF65-F5344CB8AC3E}">
        <p14:creationId xmlns:p14="http://schemas.microsoft.com/office/powerpoint/2010/main" val="43848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sp>
        <p:nvSpPr>
          <p:cNvPr id="3" name="Content Placeholder 2"/>
          <p:cNvSpPr>
            <a:spLocks noGrp="1"/>
          </p:cNvSpPr>
          <p:nvPr>
            <p:ph idx="1"/>
          </p:nvPr>
        </p:nvSpPr>
        <p:spPr/>
        <p:txBody>
          <a:bodyPr/>
          <a:lstStyle/>
          <a:p>
            <a:r>
              <a:rPr lang="en-US" dirty="0"/>
              <a:t>Last Week:</a:t>
            </a:r>
          </a:p>
          <a:p>
            <a:r>
              <a:rPr lang="en-US" dirty="0"/>
              <a:t>A useful algorithm for matching up agents in two groups.</a:t>
            </a:r>
          </a:p>
          <a:p>
            <a:r>
              <a:rPr lang="en-US" dirty="0"/>
              <a:t>This Week:</a:t>
            </a:r>
          </a:p>
          <a:p>
            <a:r>
              <a:rPr lang="en-US" dirty="0"/>
              <a:t>Not a single algorithm – a method of designing your own algorithms.</a:t>
            </a:r>
          </a:p>
          <a:p>
            <a:r>
              <a:rPr lang="en-US" dirty="0"/>
              <a:t>How do we search through graphs?</a:t>
            </a:r>
          </a:p>
          <a:p>
            <a:pPr lvl="1"/>
            <a:r>
              <a:rPr lang="en-US" dirty="0"/>
              <a:t>You’ve already seen the basic tools – BFS and DFS</a:t>
            </a:r>
          </a:p>
          <a:p>
            <a:pPr lvl="1"/>
            <a:r>
              <a:rPr lang="en-US" dirty="0"/>
              <a:t>Don’t just want to see what BFS/DFS can do, want you to be able to use them in new scenarios.</a:t>
            </a:r>
          </a:p>
        </p:txBody>
      </p:sp>
    </p:spTree>
    <p:extLst>
      <p:ext uri="{BB962C8B-B14F-4D97-AF65-F5344CB8AC3E}">
        <p14:creationId xmlns:p14="http://schemas.microsoft.com/office/powerpoint/2010/main" val="421655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411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F79A-3D04-4458-839F-0D1BB9994586}"/>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493D224B-43FB-4846-8C1E-51841DF18103}"/>
              </a:ext>
            </a:extLst>
          </p:cNvPr>
          <p:cNvSpPr>
            <a:spLocks noGrp="1"/>
          </p:cNvSpPr>
          <p:nvPr>
            <p:ph idx="1"/>
          </p:nvPr>
        </p:nvSpPr>
        <p:spPr/>
        <p:txBody>
          <a:bodyPr/>
          <a:lstStyle/>
          <a:p>
            <a:r>
              <a:rPr lang="en-US" dirty="0"/>
              <a:t>What running times are good?</a:t>
            </a:r>
          </a:p>
          <a:p>
            <a:r>
              <a:rPr lang="en-US" dirty="0"/>
              <a:t>Review some graph terms</a:t>
            </a:r>
          </a:p>
          <a:p>
            <a:r>
              <a:rPr lang="en-US" dirty="0"/>
              <a:t>BFS and applications</a:t>
            </a:r>
          </a:p>
        </p:txBody>
      </p:sp>
    </p:spTree>
    <p:extLst>
      <p:ext uri="{BB962C8B-B14F-4D97-AF65-F5344CB8AC3E}">
        <p14:creationId xmlns:p14="http://schemas.microsoft.com/office/powerpoint/2010/main" val="160372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30</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8000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89399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723195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l=“odd”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57C6-DE48-44B2-8C14-F7076A3307A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35FF03-6FAB-4581-BA6D-07196BB172ED}"/>
                  </a:ext>
                </a:extLst>
              </p:cNvPr>
              <p:cNvSpPr>
                <a:spLocks noGrp="1"/>
              </p:cNvSpPr>
              <p:nvPr>
                <p:ph idx="1"/>
              </p:nvPr>
            </p:nvSpPr>
            <p:spPr>
              <a:xfrm>
                <a:off x="575240" y="1463857"/>
                <a:ext cx="5106560" cy="4845504"/>
              </a:xfrm>
            </p:spPr>
            <p:txBody>
              <a:bodyPr/>
              <a:lstStyle/>
              <a:p>
                <a:r>
                  <a:rPr lang="en-US" dirty="0"/>
                  <a:t>Recall the definition of big-O, big-Omega, big-Theta</a:t>
                </a:r>
              </a:p>
              <a:p>
                <a:endParaRPr lang="en-US" dirty="0"/>
              </a:p>
              <a:p>
                <a:r>
                  <a:rPr lang="en-US" dirty="0"/>
                  <a:t>Big-O is “at most” – it’s a fancy version of “</a:t>
                </a:r>
                <a14:m>
                  <m:oMath xmlns:m="http://schemas.openxmlformats.org/officeDocument/2006/math">
                    <m:r>
                      <a:rPr lang="en-US" b="0" i="1" smtClean="0">
                        <a:latin typeface="Cambria Math" panose="02040503050406030204" pitchFamily="18" charset="0"/>
                      </a:rPr>
                      <m:t>≤</m:t>
                    </m:r>
                  </m:oMath>
                </a14:m>
                <a:r>
                  <a:rPr lang="en-US" dirty="0"/>
                  <a:t>” </a:t>
                </a:r>
              </a:p>
              <a:p>
                <a:r>
                  <a:rPr lang="en-US" dirty="0"/>
                  <a:t>Big-Omega is “at least” – it’s a fancy version of “</a:t>
                </a:r>
                <a14:m>
                  <m:oMath xmlns:m="http://schemas.openxmlformats.org/officeDocument/2006/math">
                    <m:r>
                      <a:rPr lang="en-US" b="0" i="1" smtClean="0">
                        <a:latin typeface="Cambria Math" panose="02040503050406030204" pitchFamily="18" charset="0"/>
                      </a:rPr>
                      <m:t>≥"</m:t>
                    </m:r>
                  </m:oMath>
                </a14:m>
                <a:endParaRPr lang="en-US" dirty="0"/>
              </a:p>
              <a:p>
                <a:r>
                  <a:rPr lang="en-US" dirty="0"/>
                  <a:t>Big-Theta is “about equal to” – it’s a fancy version of “</a:t>
                </a:r>
                <a14:m>
                  <m:oMath xmlns:m="http://schemas.openxmlformats.org/officeDocument/2006/math">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C35FF03-6FAB-4581-BA6D-07196BB172ED}"/>
                  </a:ext>
                </a:extLst>
              </p:cNvPr>
              <p:cNvSpPr>
                <a:spLocks noGrp="1" noRot="1" noChangeAspect="1" noMove="1" noResize="1" noEditPoints="1" noAdjustHandles="1" noChangeArrowheads="1" noChangeShapeType="1" noTextEdit="1"/>
              </p:cNvSpPr>
              <p:nvPr>
                <p:ph idx="1"/>
              </p:nvPr>
            </p:nvSpPr>
            <p:spPr>
              <a:xfrm>
                <a:off x="575240" y="1463857"/>
                <a:ext cx="5106560" cy="4845504"/>
              </a:xfrm>
              <a:blipFill>
                <a:blip r:embed="rId2"/>
                <a:stretch>
                  <a:fillRect l="-1551"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13DDA76-3136-4FD5-8426-C183BC524FFC}"/>
              </a:ext>
            </a:extLst>
          </p:cNvPr>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9A6C4-BD4A-4215-B53A-B4668845321A}"/>
                    </a:ext>
                  </a:extLst>
                </p:cNvPr>
                <p:cNvSpPr/>
                <p:nvPr/>
              </p:nvSpPr>
              <p:spPr>
                <a:xfrm>
                  <a:off x="677853" y="1580757"/>
                  <a:ext cx="6576585" cy="160949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1728861-7BE6-4B50-AE66-03CE57A46478}"/>
                </a:ext>
              </a:extLst>
            </p:cNvPr>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7" name="Group 6">
            <a:extLst>
              <a:ext uri="{FF2B5EF4-FFF2-40B4-BE49-F238E27FC236}">
                <a16:creationId xmlns:a16="http://schemas.microsoft.com/office/drawing/2014/main" id="{EC6DB8A5-2EC4-4F4A-B7BE-418DF217D33B}"/>
              </a:ext>
            </a:extLst>
          </p:cNvPr>
          <p:cNvGrpSpPr/>
          <p:nvPr/>
        </p:nvGrpSpPr>
        <p:grpSpPr>
          <a:xfrm>
            <a:off x="6462711" y="4594129"/>
            <a:ext cx="5356824" cy="1645620"/>
            <a:chOff x="672906" y="5149727"/>
            <a:chExt cx="6580155" cy="164562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EDE1C1-7229-4AF9-A724-7187207C40E1}"/>
                    </a:ext>
                  </a:extLst>
                </p:cNvPr>
                <p:cNvSpPr/>
                <p:nvPr/>
              </p:nvSpPr>
              <p:spPr>
                <a:xfrm>
                  <a:off x="672907" y="5149727"/>
                  <a:ext cx="6580154" cy="164562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672907" y="5149727"/>
                  <a:ext cx="6580154" cy="1645620"/>
                </a:xfrm>
                <a:prstGeom prst="rect">
                  <a:avLst/>
                </a:prstGeom>
                <a:blipFill>
                  <a:blip r:embed="rId4"/>
                  <a:stretch>
                    <a:fillRect l="-91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02FF4A7-EE31-43CB-A121-C85E882BAB86}"/>
                </a:ext>
              </a:extLst>
            </p:cNvPr>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grpSp>
        <p:nvGrpSpPr>
          <p:cNvPr id="10" name="Group 9">
            <a:extLst>
              <a:ext uri="{FF2B5EF4-FFF2-40B4-BE49-F238E27FC236}">
                <a16:creationId xmlns:a16="http://schemas.microsoft.com/office/drawing/2014/main" id="{9333DFAD-01BC-427D-8E79-ABB5ECD32423}"/>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76F4F1-1058-4F9A-8FEF-46EBE36D050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9" name="Rectangle 18">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F922738-8ED5-49FF-9847-EB37BFF43699}"/>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3366164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We need to show an if-and-only-if</a:t>
                </a:r>
              </a:p>
              <a:p>
                <a:r>
                  <a:rPr lang="en-US" dirty="0"/>
                  <a:t>“Our algorithm outputs </a:t>
                </a:r>
                <a:r>
                  <a:rPr lang="en-US" dirty="0">
                    <a:latin typeface="Courier New" panose="02070309020205020404" pitchFamily="49" charset="0"/>
                    <a:cs typeface="Courier New" panose="02070309020205020404" pitchFamily="49" charset="0"/>
                  </a:rPr>
                  <a:t>true</a:t>
                </a:r>
                <a:r>
                  <a:rPr lang="en-US" dirty="0"/>
                  <a:t> if and only if </a:t>
                </a:r>
                <a14:m>
                  <m:oMath xmlns:m="http://schemas.openxmlformats.org/officeDocument/2006/math">
                    <m:r>
                      <a:rPr lang="en-US" b="0" i="1" smtClean="0">
                        <a:latin typeface="Cambria Math" panose="02040503050406030204" pitchFamily="18" charset="0"/>
                      </a:rPr>
                      <m:t>𝐺</m:t>
                    </m:r>
                  </m:oMath>
                </a14:m>
                <a:r>
                  <a:rPr lang="en-US" dirty="0"/>
                  <a:t> is bipartite”</a:t>
                </a:r>
              </a:p>
              <a:p>
                <a:r>
                  <a:rPr lang="en-US" dirty="0"/>
                  <a:t>There are </a:t>
                </a:r>
                <a:r>
                  <a:rPr lang="en-US" b="1" i="1" dirty="0"/>
                  <a:t>two </a:t>
                </a:r>
                <a:r>
                  <a:rPr lang="en-US" dirty="0"/>
                  <a:t>implications to prove!</a:t>
                </a:r>
              </a:p>
              <a:p>
                <a:r>
                  <a:rPr lang="en-US" dirty="0"/>
                  <a:t>If we output </a:t>
                </a:r>
                <a:r>
                  <a:rPr lang="en-US" dirty="0">
                    <a:latin typeface="Courier New" panose="02070309020205020404" pitchFamily="49" charset="0"/>
                    <a:cs typeface="Courier New" panose="02070309020205020404" pitchFamily="49" charset="0"/>
                  </a:rPr>
                  <a:t>true</a:t>
                </a:r>
                <a:r>
                  <a:rPr lang="en-US" dirty="0"/>
                  <a:t> then </a:t>
                </a:r>
                <a14:m>
                  <m:oMath xmlns:m="http://schemas.openxmlformats.org/officeDocument/2006/math">
                    <m:r>
                      <a:rPr lang="en-US" b="0" i="1" smtClean="0">
                        <a:latin typeface="Cambria Math" panose="02040503050406030204" pitchFamily="18" charset="0"/>
                      </a:rPr>
                      <m:t>𝐺</m:t>
                    </m:r>
                  </m:oMath>
                </a14:m>
                <a:r>
                  <a:rPr lang="en-US" dirty="0"/>
                  <a:t> really is bipartite.</a:t>
                </a:r>
              </a:p>
              <a:p>
                <a:r>
                  <a:rPr lang="en-US" dirty="0"/>
                  <a:t>If </a:t>
                </a:r>
                <a14:m>
                  <m:oMath xmlns:m="http://schemas.openxmlformats.org/officeDocument/2006/math">
                    <m:r>
                      <a:rPr lang="en-US" b="0" i="1" smtClean="0">
                        <a:latin typeface="Cambria Math" panose="02040503050406030204" pitchFamily="18" charset="0"/>
                      </a:rPr>
                      <m:t>𝐺</m:t>
                    </m:r>
                  </m:oMath>
                </a14:m>
                <a:r>
                  <a:rPr lang="en-US" dirty="0"/>
                  <a:t> is bipartite then our algorithm outputs </a:t>
                </a:r>
                <a:r>
                  <a:rPr lang="en-US" dirty="0">
                    <a:latin typeface="Courier New" panose="02070309020205020404" pitchFamily="49" charset="0"/>
                    <a:cs typeface="Courier New" panose="02070309020205020404" pitchFamily="49" charset="0"/>
                  </a:rPr>
                  <a:t>true</a:t>
                </a:r>
                <a:r>
                  <a:rPr lang="en-US" dirty="0"/>
                  <a:t>.</a:t>
                </a:r>
              </a:p>
              <a:p>
                <a:pPr marL="0" indent="0">
                  <a:buNone/>
                </a:pPr>
                <a:endParaRPr lang="en-US" b="1" i="1" dirty="0"/>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have found a bipartition.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a:t>
            </a:r>
          </a:p>
        </p:txBody>
      </p:sp>
    </p:spTree>
    <p:extLst>
      <p:ext uri="{BB962C8B-B14F-4D97-AF65-F5344CB8AC3E}">
        <p14:creationId xmlns:p14="http://schemas.microsoft.com/office/powerpoint/2010/main" val="11076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D4E1-7863-42C8-B9EB-78D59B2BFDC3}"/>
              </a:ext>
            </a:extLst>
          </p:cNvPr>
          <p:cNvSpPr>
            <a:spLocks noGrp="1"/>
          </p:cNvSpPr>
          <p:nvPr>
            <p:ph type="title"/>
          </p:nvPr>
        </p:nvSpPr>
        <p:spPr/>
        <p:txBody>
          <a:bodyPr/>
          <a:lstStyle/>
          <a:p>
            <a:r>
              <a:rPr lang="en-US" dirty="0"/>
              <a:t>What don’t we care about?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C5E444-6A04-4E95-8882-A0777C07DFF1}"/>
                  </a:ext>
                </a:extLst>
              </p:cNvPr>
              <p:cNvSpPr>
                <a:spLocks noGrp="1"/>
              </p:cNvSpPr>
              <p:nvPr>
                <p:ph idx="1"/>
              </p:nvPr>
            </p:nvSpPr>
            <p:spPr/>
            <p:txBody>
              <a:bodyPr/>
              <a:lstStyle/>
              <a:p>
                <a:r>
                  <a:rPr lang="en-US" dirty="0"/>
                  <a:t>Ignore lower-order terms.</a:t>
                </a:r>
              </a:p>
              <a:p>
                <a:r>
                  <a:rPr lang="en-US" dirty="0"/>
                  <a:t>If there’s a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a:t>that’s more important than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oMath>
                </a14:m>
                <a:r>
                  <a:rPr lang="en-US" dirty="0"/>
                  <a:t> for very large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r>
                  <a:rPr lang="en-US" dirty="0"/>
                  <a:t>Ignore constant factors.</a:t>
                </a:r>
              </a:p>
              <a:p>
                <a:r>
                  <a:rPr lang="en-US" dirty="0"/>
                  <a:t>We can’t see clearly what will happen when we convert from pseudocode to Java code (and Java code to machine code)</a:t>
                </a:r>
              </a:p>
              <a:p>
                <a:endParaRPr lang="en-US" dirty="0"/>
              </a:p>
              <a:p>
                <a:r>
                  <a:rPr lang="en-US" dirty="0"/>
                  <a:t>Ignore small inputs.</a:t>
                </a:r>
              </a:p>
              <a:p>
                <a:r>
                  <a:rPr lang="en-US" dirty="0"/>
                  <a:t>Small enough and it happens in the blink of an eye anyway…</a:t>
                </a:r>
              </a:p>
            </p:txBody>
          </p:sp>
        </mc:Choice>
        <mc:Fallback xmlns="">
          <p:sp>
            <p:nvSpPr>
              <p:cNvPr id="3" name="Content Placeholder 2">
                <a:extLst>
                  <a:ext uri="{FF2B5EF4-FFF2-40B4-BE49-F238E27FC236}">
                    <a16:creationId xmlns:a16="http://schemas.microsoft.com/office/drawing/2014/main" id="{A6C5E444-6A04-4E95-8882-A0777C07DFF1}"/>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86663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755-532E-495F-B409-6657E0460549}"/>
              </a:ext>
            </a:extLst>
          </p:cNvPr>
          <p:cNvSpPr>
            <a:spLocks noGrp="1"/>
          </p:cNvSpPr>
          <p:nvPr>
            <p:ph type="title"/>
          </p:nvPr>
        </p:nvSpPr>
        <p:spPr/>
        <p:txBody>
          <a:bodyPr/>
          <a:lstStyle/>
          <a:p>
            <a:r>
              <a:rPr lang="en-US" dirty="0"/>
              <a:t>Big-O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6CBFD-97E1-4188-BCA9-BCC285F8FB4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=1,000,000,000,000,000,000,000</m:t>
                    </m:r>
                    <m:r>
                      <a:rPr lang="en-US" b="0" i="1" smtClean="0">
                        <a:latin typeface="Cambria Math" panose="02040503050406030204" pitchFamily="18" charset="0"/>
                      </a:rPr>
                      <m:t>𝑛</m:t>
                    </m:r>
                  </m:oMath>
                </a14:m>
                <a:r>
                  <a:rPr lang="en-US" dirty="0"/>
                  <a:t> is slower than </a:t>
                </a:r>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for “practical” sizes of </a:t>
                </a:r>
                <a14:m>
                  <m:oMath xmlns:m="http://schemas.openxmlformats.org/officeDocument/2006/math">
                    <m:r>
                      <a:rPr lang="en-US" b="0" i="1" smtClean="0">
                        <a:latin typeface="Cambria Math" panose="02040503050406030204" pitchFamily="18" charset="0"/>
                      </a:rPr>
                      <m:t>𝑛</m:t>
                    </m:r>
                  </m:oMath>
                </a14:m>
                <a:r>
                  <a:rPr lang="en-US" dirty="0"/>
                  <a:t>.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says treat </a:t>
                </a:r>
                <a14:m>
                  <m:oMath xmlns:m="http://schemas.openxmlformats.org/officeDocument/2006/math">
                    <m:r>
                      <a:rPr lang="en-US" b="0" i="1" smtClean="0">
                        <a:latin typeface="Cambria Math" panose="02040503050406030204" pitchFamily="18" charset="0"/>
                      </a:rPr>
                      <m:t>𝑓</m:t>
                    </m:r>
                  </m:oMath>
                </a14:m>
                <a:r>
                  <a:rPr lang="en-US" dirty="0"/>
                  <a:t> as faster)</a:t>
                </a:r>
              </a:p>
              <a:p>
                <a:pPr marL="0" indent="0">
                  <a:buNone/>
                </a:pP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m:t>
                    </m:r>
                    <m:r>
                      <a:rPr lang="en-US" b="0" i="1" smtClean="0">
                        <a:latin typeface="Cambria Math" panose="02040503050406030204" pitchFamily="18" charset="0"/>
                      </a:rPr>
                      <m:t>𝑛</m:t>
                    </m:r>
                  </m:oMath>
                </a14:m>
                <a:r>
                  <a:rPr lang="en-US" dirty="0"/>
                  <a:t> aren’t the same for practical purposes.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treat them identically.</a:t>
                </a:r>
              </a:p>
              <a:p>
                <a:endParaRPr lang="en-US" dirty="0"/>
              </a:p>
            </p:txBody>
          </p:sp>
        </mc:Choice>
        <mc:Fallback xmlns="">
          <p:sp>
            <p:nvSpPr>
              <p:cNvPr id="3" name="Content Placeholder 2">
                <a:extLst>
                  <a:ext uri="{FF2B5EF4-FFF2-40B4-BE49-F238E27FC236}">
                    <a16:creationId xmlns:a16="http://schemas.microsoft.com/office/drawing/2014/main" id="{C046CBFD-97E1-4188-BCA9-BCC285F8FB44}"/>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47157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C447-5B5C-4147-B67B-69F640A7C4F7}"/>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32B4B0-E08A-442A-925B-644348F83C34}"/>
                  </a:ext>
                </a:extLst>
              </p:cNvPr>
              <p:cNvSpPr>
                <a:spLocks noGrp="1"/>
              </p:cNvSpPr>
              <p:nvPr>
                <p:ph idx="1"/>
              </p:nvPr>
            </p:nvSpPr>
            <p:spPr/>
            <p:txBody>
              <a:bodyPr/>
              <a:lstStyle/>
              <a:p>
                <a:r>
                  <a:rPr lang="en-US" dirty="0"/>
                  <a:t>We’ll say an algorithm is “efficient” if it runs in </a:t>
                </a:r>
                <a:r>
                  <a:rPr lang="en-US" b="1" dirty="0"/>
                  <a:t>polynomial time</a:t>
                </a:r>
              </a:p>
              <a:p>
                <a:endParaRPr lang="en-US" dirty="0"/>
              </a:p>
              <a:p>
                <a:endParaRPr lang="en-US" dirty="0"/>
              </a:p>
              <a:p>
                <a:endParaRPr lang="en-US" dirty="0"/>
              </a:p>
              <a:p>
                <a:endParaRPr lang="en-US" dirty="0"/>
              </a:p>
              <a:p>
                <a:r>
                  <a:rPr lang="en-US" dirty="0"/>
                  <a:t>Sorting algorithms (e.g. the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a14:m>
                <a:r>
                  <a:rPr lang="en-US" dirty="0"/>
                  <a:t> ones) – polynomial time.</a:t>
                </a:r>
              </a:p>
              <a:p>
                <a:r>
                  <a:rPr lang="en-US" dirty="0"/>
                  <a:t>Graph algorithms from 332 – polynomial time </a:t>
                </a:r>
              </a:p>
            </p:txBody>
          </p:sp>
        </mc:Choice>
        <mc:Fallback xmlns="">
          <p:sp>
            <p:nvSpPr>
              <p:cNvPr id="3" name="Content Placeholder 2">
                <a:extLst>
                  <a:ext uri="{FF2B5EF4-FFF2-40B4-BE49-F238E27FC236}">
                    <a16:creationId xmlns:a16="http://schemas.microsoft.com/office/drawing/2014/main" id="{8032B4B0-E08A-442A-925B-644348F83C3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63FF029-F007-4F24-A483-CE7D03451BDC}"/>
              </a:ext>
            </a:extLst>
          </p:cNvPr>
          <p:cNvGrpSpPr/>
          <p:nvPr/>
        </p:nvGrpSpPr>
        <p:grpSpPr>
          <a:xfrm>
            <a:off x="1570876" y="2496561"/>
            <a:ext cx="9237798"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D2C0D30-E346-426D-9224-617D7153CA3C}"/>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We say an algorithm runs in polynomial time if on an input of size </a:t>
                  </a:r>
                  <a14:m>
                    <m:oMath xmlns:m="http://schemas.openxmlformats.org/officeDocument/2006/math">
                      <m:r>
                        <a:rPr lang="en-US" sz="2400" b="0" i="1" smtClean="0">
                          <a:latin typeface="Cambria Math" panose="02040503050406030204" pitchFamily="18" charset="0"/>
                          <a:cs typeface="Segoe UI Semibold" panose="020B0702040204020203" pitchFamily="34" charset="0"/>
                        </a:rPr>
                        <m:t>𝑛</m:t>
                      </m:r>
                      <m:r>
                        <a:rPr lang="en-US" sz="2400" b="0" i="1" smtClean="0">
                          <a:latin typeface="Cambria Math" panose="02040503050406030204" pitchFamily="18" charset="0"/>
                          <a:cs typeface="Segoe UI Semibold" panose="020B0702040204020203" pitchFamily="34" charset="0"/>
                        </a:rPr>
                        <m:t>, </m:t>
                      </m:r>
                    </m:oMath>
                  </a14:m>
                  <a:r>
                    <a:rPr lang="en-US" sz="2400" dirty="0">
                      <a:latin typeface="Segoe UI Semibold" panose="020B0702040204020203" pitchFamily="34" charset="0"/>
                      <a:cs typeface="Segoe UI Semibold" panose="020B0702040204020203" pitchFamily="34" charset="0"/>
                    </a:rPr>
                    <a:t>the algorithm runs in time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latin typeface="Segoe UI Semibold" panose="020B0702040204020203" pitchFamily="34" charset="0"/>
                      <a:cs typeface="Segoe UI Semibold" panose="020B0702040204020203" pitchFamily="34" charset="0"/>
                    </a:rPr>
                    <a:t> for some constant </a:t>
                  </a:r>
                  <a14:m>
                    <m:oMath xmlns:m="http://schemas.openxmlformats.org/officeDocument/2006/math">
                      <m:r>
                        <a:rPr lang="en-US" sz="2400" b="0" i="1" smtClean="0">
                          <a:latin typeface="Cambria Math" panose="02040503050406030204" pitchFamily="18" charset="0"/>
                        </a:rPr>
                        <m:t>𝑐</m:t>
                      </m:r>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AD2C0D30-E346-426D-9224-617D7153CA3C}"/>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270724-00B7-43EB-816E-A0A7AD7C9802}"/>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Polynomial Time</a:t>
              </a:r>
            </a:p>
          </p:txBody>
        </p:sp>
      </p:grpSp>
    </p:spTree>
    <p:extLst>
      <p:ext uri="{BB962C8B-B14F-4D97-AF65-F5344CB8AC3E}">
        <p14:creationId xmlns:p14="http://schemas.microsoft.com/office/powerpoint/2010/main" val="48160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EBA6-6451-4892-B7D7-F98BCCC7C2DF}"/>
              </a:ext>
            </a:extLst>
          </p:cNvPr>
          <p:cNvSpPr>
            <a:spLocks noGrp="1"/>
          </p:cNvSpPr>
          <p:nvPr>
            <p:ph type="title"/>
          </p:nvPr>
        </p:nvSpPr>
        <p:spPr/>
        <p:txBody>
          <a:bodyPr/>
          <a:lstStyle/>
          <a:p>
            <a:r>
              <a:rPr lang="en-US" dirty="0"/>
              <a:t>Why 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458C93-F97E-462C-A81C-105CBB8BAB7A}"/>
                  </a:ext>
                </a:extLst>
              </p:cNvPr>
              <p:cNvSpPr>
                <a:spLocks noGrp="1"/>
              </p:cNvSpPr>
              <p:nvPr>
                <p:ph idx="1"/>
              </p:nvPr>
            </p:nvSpPr>
            <p:spPr/>
            <p:txBody>
              <a:bodyPr/>
              <a:lstStyle/>
              <a:p>
                <a:r>
                  <a:rPr lang="en-US" dirty="0"/>
                  <a:t>Most “in-practice efficient” algorithms are polynomial time, and most polynomial time algorithms </a:t>
                </a:r>
                <a:r>
                  <a:rPr lang="en-US" b="1" dirty="0"/>
                  <a:t>can be made</a:t>
                </a:r>
                <a:r>
                  <a:rPr lang="en-US" dirty="0"/>
                  <a:t> “in-practice efficient.”</a:t>
                </a:r>
              </a:p>
              <a:p>
                <a:pPr lvl="1"/>
                <a:r>
                  <a:rPr lang="en-US" dirty="0"/>
                  <a:t>Not all of them! But a good number.</a:t>
                </a:r>
              </a:p>
              <a:p>
                <a:r>
                  <a:rPr lang="en-US" dirty="0"/>
                  <a:t>It’s an easy definition to state and check.</a:t>
                </a:r>
              </a:p>
              <a:p>
                <a:r>
                  <a:rPr lang="en-US" dirty="0"/>
                  <a:t>It’s easy to work with (a polynomial time algorithm, run on the output of a polynomial time algorithm is overall a polynomial time algorithm).</a:t>
                </a:r>
              </a:p>
              <a:p>
                <a:pPr lvl="1"/>
                <a:r>
                  <a:rPr lang="en-US" dirty="0"/>
                  <a:t>e.g. you can find a minimum spanning tree, then sort the edges. The overall running time is polynomial.</a:t>
                </a:r>
              </a:p>
              <a:p>
                <a:pPr lvl="1"/>
                <a:r>
                  <a:rPr lang="en-US" sz="2800" dirty="0"/>
                  <a:t>It lets us focus on the big-issues.</a:t>
                </a:r>
              </a:p>
              <a:p>
                <a:pPr lvl="1"/>
                <a:r>
                  <a:rPr lang="en-US" dirty="0"/>
                  <a:t>Thinking carefully about data structures might get us from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𝑛</m:t>
                        </m:r>
                      </m:e>
                    </m:d>
                  </m:oMath>
                </a14:m>
                <a:r>
                  <a:rPr lang="en-US" dirty="0"/>
                  <a:t>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but we don’t waste time doing the second one. </a:t>
                </a:r>
              </a:p>
            </p:txBody>
          </p:sp>
        </mc:Choice>
        <mc:Fallback xmlns="">
          <p:sp>
            <p:nvSpPr>
              <p:cNvPr id="3" name="Content Placeholder 2">
                <a:extLst>
                  <a:ext uri="{FF2B5EF4-FFF2-40B4-BE49-F238E27FC236}">
                    <a16:creationId xmlns:a16="http://schemas.microsoft.com/office/drawing/2014/main" id="{B7458C93-F97E-462C-A81C-105CBB8BAB7A}"/>
                  </a:ext>
                </a:extLst>
              </p:cNvPr>
              <p:cNvSpPr>
                <a:spLocks noGrp="1" noRot="1" noChangeAspect="1" noMove="1" noResize="1" noEditPoints="1" noAdjustHandles="1" noChangeArrowheads="1" noChangeShapeType="1" noTextEdit="1"/>
              </p:cNvSpPr>
              <p:nvPr>
                <p:ph idx="1"/>
              </p:nvPr>
            </p:nvSpPr>
            <p:spPr>
              <a:blipFill>
                <a:blip r:embed="rId2"/>
                <a:stretch>
                  <a:fillRect l="-708" t="-2138" r="-1797" b="-377"/>
                </a:stretch>
              </a:blipFill>
            </p:spPr>
            <p:txBody>
              <a:bodyPr/>
              <a:lstStyle/>
              <a:p>
                <a:r>
                  <a:rPr lang="en-US">
                    <a:noFill/>
                  </a:rPr>
                  <a:t> </a:t>
                </a:r>
              </a:p>
            </p:txBody>
          </p:sp>
        </mc:Fallback>
      </mc:AlternateContent>
    </p:spTree>
    <p:extLst>
      <p:ext uri="{BB962C8B-B14F-4D97-AF65-F5344CB8AC3E}">
        <p14:creationId xmlns:p14="http://schemas.microsoft.com/office/powerpoint/2010/main" val="12692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If you have an algorithm that takes exactly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microseconds, how large of an </a:t>
                </a:r>
                <a14:m>
                  <m:oMath xmlns:m="http://schemas.openxmlformats.org/officeDocument/2006/math">
                    <m:r>
                      <a:rPr lang="en-US" b="0" i="1" smtClean="0">
                        <a:latin typeface="Cambria Math" panose="02040503050406030204" pitchFamily="18" charset="0"/>
                      </a:rPr>
                      <m:t>𝑛</m:t>
                    </m:r>
                  </m:oMath>
                </a14:m>
                <a:r>
                  <a:rPr lang="en-US" dirty="0"/>
                  <a:t> can you handle in the given time?</a:t>
                </a:r>
              </a:p>
            </p:txBody>
          </p:sp>
        </mc:Choice>
        <mc:Fallback xmlns="">
          <p:sp>
            <p:nvSpPr>
              <p:cNvPr id="3" name="Content Placeholder 2">
                <a:extLst>
                  <a:ext uri="{FF2B5EF4-FFF2-40B4-BE49-F238E27FC236}">
                    <a16:creationId xmlns:a16="http://schemas.microsoft.com/office/drawing/2014/main" id="{1EFC66CE-D167-48FE-BE1C-1B6784E3096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descr="https://i.stack.imgur.com/DZiN6.png">
            <a:extLst>
              <a:ext uri="{FF2B5EF4-FFF2-40B4-BE49-F238E27FC236}">
                <a16:creationId xmlns:a16="http://schemas.microsoft.com/office/drawing/2014/main" id="{9D4CE8EC-E9F2-4372-B708-11AD257DE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47" y="2341985"/>
            <a:ext cx="11080551" cy="446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06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8881</TotalTime>
  <Words>3542</Words>
  <Application>Microsoft Office PowerPoint</Application>
  <PresentationFormat>Widescreen</PresentationFormat>
  <Paragraphs>534</Paragraphs>
  <Slides>41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Running Times, BFS</vt:lpstr>
      <vt:lpstr>Where Are We?</vt:lpstr>
      <vt:lpstr>Today</vt:lpstr>
      <vt:lpstr>Running Times</vt:lpstr>
      <vt:lpstr>What don’t we care about?</vt:lpstr>
      <vt:lpstr>Big-O isn’t perfect!</vt:lpstr>
      <vt:lpstr>Polynomial vs. Exponential</vt:lpstr>
      <vt:lpstr>Why Polynomial Time?</vt:lpstr>
      <vt:lpstr>Polynomial vs. Exponential</vt:lpstr>
      <vt:lpstr>Polynomial vs. Exponential</vt:lpstr>
      <vt:lpstr>Polynomial Time isn’t perfect.</vt:lpstr>
      <vt:lpstr>Tools for running time analysis</vt:lpstr>
      <vt:lpstr>Be Careful with hash tables</vt:lpstr>
      <vt:lpstr>Graphs</vt:lpstr>
      <vt:lpstr>Graphs</vt:lpstr>
      <vt:lpstr>Adjacency Matrix</vt:lpstr>
      <vt:lpstr>Adjacency List</vt:lpstr>
      <vt:lpstr>Tradeoffs</vt:lpstr>
      <vt:lpstr>Graph Algorithms</vt:lpstr>
      <vt:lpstr>Traversals</vt:lpstr>
      <vt:lpstr>Breadth First Search</vt:lpstr>
      <vt:lpstr>Breadth First Search</vt:lpstr>
      <vt:lpstr>Running Time</vt:lpstr>
      <vt:lpstr>Old Breadth-First Search Application</vt:lpstr>
      <vt:lpstr>Unweighted Graphs</vt:lpstr>
      <vt:lpstr>A detailed application</vt:lpstr>
      <vt:lpstr>A detailed application</vt:lpstr>
      <vt:lpstr>Lemma 1</vt:lpstr>
      <vt:lpstr>BFS with Layers</vt:lpstr>
      <vt:lpstr>Unweighted Graphs</vt:lpstr>
      <vt:lpstr>BFS With Layers</vt:lpstr>
      <vt:lpstr>Layers</vt:lpstr>
      <vt:lpstr>Testing Bipartiteness</vt:lpstr>
      <vt:lpstr>Lemma 2</vt:lpstr>
      <vt:lpstr>Lemma 3</vt:lpstr>
      <vt:lpstr>Lemma 3</vt:lpstr>
      <vt:lpstr>The big result</vt:lpstr>
      <vt:lpstr>The Big Result</vt:lpstr>
      <vt:lpstr>Wrapping it up</vt:lpstr>
      <vt:lpstr>Testing Bipartiteness</vt:lpstr>
      <vt:lpstr>Proving Algorithm Correct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Times, BFS</dc:title>
  <dc:creator>rtweber2</dc:creator>
  <cp:lastModifiedBy>rtweber2</cp:lastModifiedBy>
  <cp:revision>53</cp:revision>
  <cp:lastPrinted>2022-10-03T03:29:38Z</cp:lastPrinted>
  <dcterms:created xsi:type="dcterms:W3CDTF">2021-01-08T20:51:35Z</dcterms:created>
  <dcterms:modified xsi:type="dcterms:W3CDTF">2023-01-07T00:54:47Z</dcterms:modified>
</cp:coreProperties>
</file>