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0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489" r:id="rId3"/>
    <p:sldId id="481" r:id="rId4"/>
    <p:sldId id="276" r:id="rId5"/>
    <p:sldId id="278" r:id="rId6"/>
    <p:sldId id="487" r:id="rId7"/>
    <p:sldId id="282" r:id="rId8"/>
    <p:sldId id="336" r:id="rId9"/>
    <p:sldId id="337" r:id="rId10"/>
    <p:sldId id="338" r:id="rId11"/>
    <p:sldId id="339" r:id="rId12"/>
    <p:sldId id="340" r:id="rId13"/>
    <p:sldId id="341" r:id="rId14"/>
    <p:sldId id="451" r:id="rId15"/>
    <p:sldId id="452" r:id="rId16"/>
    <p:sldId id="469" r:id="rId17"/>
    <p:sldId id="453" r:id="rId18"/>
    <p:sldId id="483" r:id="rId19"/>
    <p:sldId id="455" r:id="rId20"/>
    <p:sldId id="456" r:id="rId21"/>
    <p:sldId id="488" r:id="rId22"/>
    <p:sldId id="458" r:id="rId23"/>
    <p:sldId id="470" r:id="rId24"/>
    <p:sldId id="484" r:id="rId25"/>
    <p:sldId id="485" r:id="rId26"/>
    <p:sldId id="486" r:id="rId27"/>
    <p:sldId id="467" r:id="rId28"/>
    <p:sldId id="460" r:id="rId29"/>
    <p:sldId id="461" r:id="rId30"/>
    <p:sldId id="4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FAFC-7F6A-4B78-870D-11A71494586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C519-DDD5-4E06-8EA4-17F0B2021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5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0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92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52C20-422B-485F-9BEB-06B46C6AA6F2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0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4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5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8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651F69-4F4D-4BA9-89CA-3F81E569FA9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2.png"/><Relationship Id="rId5" Type="http://schemas.openxmlformats.org/officeDocument/2006/relationships/tags" Target="../tags/tag140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9.png"/><Relationship Id="rId3" Type="http://schemas.openxmlformats.org/officeDocument/2006/relationships/tags" Target="../tags/tag20.xml"/><Relationship Id="rId7" Type="http://schemas.openxmlformats.org/officeDocument/2006/relationships/tags" Target="../tags/tag200.xml"/><Relationship Id="rId12" Type="http://schemas.openxmlformats.org/officeDocument/2006/relationships/image" Target="../media/image5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57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0.png"/><Relationship Id="rId4" Type="http://schemas.openxmlformats.org/officeDocument/2006/relationships/tags" Target="../tags/tag21.xml"/><Relationship Id="rId9" Type="http://schemas.openxmlformats.org/officeDocument/2006/relationships/image" Target="../media/image540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70.png"/><Relationship Id="rId5" Type="http://schemas.openxmlformats.org/officeDocument/2006/relationships/tags" Target="../tags/tag240.xm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10.png"/><Relationship Id="rId10" Type="http://schemas.openxmlformats.org/officeDocument/2006/relationships/image" Target="../media/image85.png"/><Relationship Id="rId4" Type="http://schemas.openxmlformats.org/officeDocument/2006/relationships/image" Target="../media/image9.png"/><Relationship Id="rId9" Type="http://schemas.openxmlformats.org/officeDocument/2006/relationships/image" Target="../media/image84.png"/><Relationship Id="rId1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79E-D6E1-4C4B-A022-6B1638188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Stable Matchings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74853-C05F-4373-87D6-CD93C817A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2023</a:t>
            </a:r>
          </a:p>
          <a:p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265067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  <a:blipFill>
                <a:blip r:embed="rId3"/>
                <a:stretch>
                  <a:fillRect l="-654" t="-21429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/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prove this claim, i.e. clearly explain why it is true. You might want some of these observations: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A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proposals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).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B</a:t>
                </a:r>
                <a:r>
                  <a:rPr lang="en-US" altLang="en-US" sz="2800" dirty="0"/>
                  <a:t>: Once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matched,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never becomes free again.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C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’s partners cannot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blipFill>
                <a:blip r:embed="rId4"/>
                <a:stretch>
                  <a:fillRect l="-905" t="-2006" b="-6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0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  <a:p>
                <a:endParaRPr lang="en-US" dirty="0"/>
              </a:p>
              <a:p>
                <a:r>
                  <a:rPr lang="en-US" dirty="0"/>
                  <a:t>Since we immediately match any horse we un-match in the algorithm, once a horse receives any proposal it is not free for the rest of the algorithm.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B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proposes to horses on its list in order, every horse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 must be matched.</a:t>
                </a:r>
              </a:p>
              <a:p>
                <a:r>
                  <a:rPr lang="en-US" dirty="0"/>
                  <a:t>And every horse is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list! So once a rider proposes to the last horse on their list, all horses are matched.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en-US" altLang="en-US" dirty="0"/>
                  <a:t>Claim 2: The algorithm stops after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iterations.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906" t="-23952" b="-3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6324600"/>
            <a:ext cx="41910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Each m asks each w at most once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55430" y="1463857"/>
            <a:ext cx="8390444" cy="4845504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3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68580" indent="-68580" algn="l" defTabSz="685800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16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9888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3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3360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44577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58293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68580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95528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2114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18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Hint: When do we exit the loop? (Use claim 1).</a:t>
                </a:r>
              </a:p>
              <a:p>
                <a:br>
                  <a:rPr lang="en-US" sz="2800" dirty="0"/>
                </a:br>
                <a:r>
                  <a:rPr lang="en-US" sz="2800" dirty="0"/>
                  <a:t>If every horse is matched, every rider must be matched too.</a:t>
                </a:r>
              </a:p>
              <a:p>
                <a:pPr lvl="1"/>
                <a:r>
                  <a:rPr lang="en-US" sz="2500" dirty="0"/>
                  <a:t>Because each horse is matched to exactly one rider and there are an equal number of riders and horses.</a:t>
                </a:r>
              </a:p>
              <a:p>
                <a:r>
                  <a:rPr lang="en-US" sz="2800" dirty="0"/>
                  <a:t>Since we don’t repeat a proposal, and each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riders have lists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It takes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proposals to get to the end of some rider’s list.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Claim 2 now follows from Claim 1.</a:t>
                </a:r>
              </a:p>
              <a:p>
                <a:pPr marL="96012" lvl="1" indent="0">
                  <a:buNone/>
                </a:pPr>
                <a:endParaRPr lang="en-US" sz="2500" dirty="0"/>
              </a:p>
              <a:p>
                <a:pPr marL="96012" lvl="1" indent="0">
                  <a:buNone/>
                </a:pPr>
                <a:r>
                  <a:rPr lang="en-US" sz="2500" dirty="0"/>
                  <a:t>That’s the number of iterations. What about time per iteration?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  <a:blipFill>
                <a:blip r:embed="rId7"/>
                <a:stretch>
                  <a:fillRect l="-631" t="-2138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CE03-E2F9-48C9-A461-5BC0E069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proposals. But how many steps does the full algorithm execute?</a:t>
                </a:r>
              </a:p>
              <a:p>
                <a:r>
                  <a:rPr lang="en-US" dirty="0"/>
                  <a:t>Depends on how we implement it…we’re going to need some data structures.</a:t>
                </a:r>
              </a:p>
              <a:p>
                <a:pPr marL="0" indent="0">
                  <a:buNone/>
                </a:pPr>
                <a:r>
                  <a:rPr lang="en-US" dirty="0"/>
                  <a:t>With the right data structures the running time really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More details in the optional slides at the end of Lecture 1’s slides.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2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The algorithm identifies a perfect matching.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We know the algorithm halts. Which means when it halts every rider is matched.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But we have the same number of horses and riders, and we matched them one-to-one.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Hence, the algorithm finds a perfect matching.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65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50259" y="1600200"/>
            <a:ext cx="10309412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/>
              <a:t>We want to prove a negative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there is no blocking pair.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That’s a good sign for proof by contradiction.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4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matched, but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242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801685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801685" y="550759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8255698" y="4691826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219028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9219028" y="55051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blipFill>
                <a:blip r:embed="rId9"/>
                <a:stretch>
                  <a:fillRect l="-4054" r="-135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r="-7806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8255697" y="5735381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4058" y="4762903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668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They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(since riders propose down their list in order –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It got a better offer from some rider,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ever changed matches after that, the match was only better for it, (since horse’s partners can only get better for them --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/>
                  <a:t>) so it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(its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list. That’s a contradiction!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723" t="-378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5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algorithm to compute a stable matching</a:t>
                </a:r>
              </a:p>
              <a:p>
                <a:pPr eaLnBrk="1" hangingPunct="1"/>
                <a:r>
                  <a:rPr lang="en-US" altLang="en-US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exists.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blocking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3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5277-DB96-4DD4-B48B-0CCC2D9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F52E-244C-4F91-AE36-4051BD2D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is out! Due Wednesday.</a:t>
            </a:r>
          </a:p>
          <a:p>
            <a:r>
              <a:rPr lang="en-US" dirty="0"/>
              <a:t>Office hours start today, see last night’s email for today’s schedule.</a:t>
            </a:r>
          </a:p>
          <a:p>
            <a:r>
              <a:rPr lang="en-US" dirty="0"/>
              <a:t>Regular OH schedule will appear on the calendar soon.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3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got a different answer…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does that mean?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agents might have more than one possible match in a stable matching. 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feasible partner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if there is at least one stable matching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</a:t>
                </a:r>
              </a:p>
              <a:p>
                <a:r>
                  <a:rPr lang="en-US" dirty="0"/>
                  <a:t>When there’s more than one stable matching, there is a tremendous benefit to being the proposing side.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28799" y="4517482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17482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8CC7-9518-4534-AC1B-275D21D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Intuition</a:t>
                </a:r>
              </a:p>
              <a:p>
                <a:r>
                  <a:rPr lang="en-US" dirty="0"/>
                  <a:t>This isn’t a full proof (coming in a second)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matched to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It has to be rejected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during the algorithm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or better). How did that happen?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had to have a better offer. But what’s the source of that better offer? 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There’s some stable matching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matched,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For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Must be the second,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also already rejected by a feasible partner.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  <a:blipFill>
                <a:blip r:embed="rId2"/>
                <a:stretch>
                  <a:fillRect l="-1046" t="-2629" r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1129CAE-62F6-4AF5-B0C7-A12981F2991A}"/>
              </a:ext>
            </a:extLst>
          </p:cNvPr>
          <p:cNvSpPr/>
          <p:nvPr/>
        </p:nvSpPr>
        <p:spPr>
          <a:xfrm>
            <a:off x="9168165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CAE9C-60F3-4D4A-93D4-55CEF6FB1F45}"/>
              </a:ext>
            </a:extLst>
          </p:cNvPr>
          <p:cNvSpPr/>
          <p:nvPr/>
        </p:nvSpPr>
        <p:spPr>
          <a:xfrm>
            <a:off x="9168165" y="220515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C82887-1512-47C5-872E-87CDF054CF27}"/>
              </a:ext>
            </a:extLst>
          </p:cNvPr>
          <p:cNvSpPr/>
          <p:nvPr/>
        </p:nvSpPr>
        <p:spPr>
          <a:xfrm>
            <a:off x="10585508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99BC37-F1E1-4EC4-9C82-9DEE0457179A}"/>
              </a:ext>
            </a:extLst>
          </p:cNvPr>
          <p:cNvSpPr/>
          <p:nvPr/>
        </p:nvSpPr>
        <p:spPr>
          <a:xfrm>
            <a:off x="10585508" y="22026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/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/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/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/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B3C734-E601-4FC2-9833-FC5FBBBA7509}"/>
              </a:ext>
            </a:extLst>
          </p:cNvPr>
          <p:cNvCxnSpPr/>
          <p:nvPr/>
        </p:nvCxnSpPr>
        <p:spPr>
          <a:xfrm flipV="1">
            <a:off x="9622177" y="243294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F29F10-C1E2-4988-B846-BDB1F797D8E6}"/>
              </a:ext>
            </a:extLst>
          </p:cNvPr>
          <p:cNvCxnSpPr/>
          <p:nvPr/>
        </p:nvCxnSpPr>
        <p:spPr>
          <a:xfrm>
            <a:off x="9680538" y="1460465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D5D89-D21C-4C50-90D1-D2F9E619BD25}"/>
              </a:ext>
            </a:extLst>
          </p:cNvPr>
          <p:cNvGrpSpPr/>
          <p:nvPr/>
        </p:nvGrpSpPr>
        <p:grpSpPr>
          <a:xfrm>
            <a:off x="9186643" y="3458659"/>
            <a:ext cx="1921939" cy="1515458"/>
            <a:chOff x="9044350" y="5132842"/>
            <a:chExt cx="1921939" cy="15154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512841-B654-4B7E-A66A-FD694445E78C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9B552D-9640-442D-BF54-756836561482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6244A-0AD2-4467-B511-5CA90B6A777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4E5AC4-4E59-4199-8C8D-4EF72EE8336F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C4546D-7B16-4228-9C54-900B0B57E187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10738F-FBAA-497E-ABB7-F1344C1B7E12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8895E0-AD8E-444E-B369-042BAF292066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5A7985-AE28-4F56-ACA1-1B3C67181AF0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A28556-69B1-4B91-8E8B-82A1E9A6F3E5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B59E36-8867-4AD1-B952-994779CB4EE5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Pause">
            <a:extLst>
              <a:ext uri="{FF2B5EF4-FFF2-40B4-BE49-F238E27FC236}">
                <a16:creationId xmlns:a16="http://schemas.microsoft.com/office/drawing/2014/main" id="{A8D9B2B4-7AB8-44C5-8084-2CB60A8D94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The riders start at the top of their lists. For the claim to be false, some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to be the first to be rejected by their favorite feasible horse,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that happens,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says it prefers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(and it does that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still in the “favorite feasible partner” or “too good for you” sections of their list).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would block any matching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698" t="-235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12217"/>
                <a:ext cx="11349318" cy="498513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are feasible for each other, there is some stable matching (call 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horse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12217"/>
                <a:ext cx="11349318" cy="4985133"/>
              </a:xfrm>
              <a:blipFill>
                <a:blip r:embed="rId2"/>
                <a:stretch>
                  <a:fillRect l="-1343" t="-2567" r="-644" b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995634" y="53425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9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 With </a:t>
            </a:r>
            <a:r>
              <a:rPr lang="en-US" dirty="0" err="1"/>
              <a:t>Extremality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used a trick to make the proof nicer.</a:t>
                </a:r>
              </a:p>
              <a:p>
                <a:endParaRPr lang="en-US" dirty="0"/>
              </a:p>
              <a:p>
                <a:r>
                  <a:rPr lang="en-US" dirty="0"/>
                  <a:t>Instead of saying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already rejected by a feasible partner, let’s go back and analyze </a:t>
                </a:r>
                <a:r>
                  <a:rPr lang="en-US" b="1" dirty="0"/>
                  <a:t>that </a:t>
                </a:r>
                <a:r>
                  <a:rPr lang="en-US" dirty="0"/>
                  <a:t>rejection.” And repeat the argument over and over, we jump straight back to the first rejection.</a:t>
                </a:r>
              </a:p>
              <a:p>
                <a:endParaRPr lang="en-US" dirty="0"/>
              </a:p>
              <a:p>
                <a:r>
                  <a:rPr lang="en-US" dirty="0"/>
                  <a:t>If in your proofs, you’re saying “repeat this step until…” you can probably make a cleaner proof with this trick.</a:t>
                </a:r>
              </a:p>
              <a:p>
                <a:r>
                  <a:rPr lang="en-US" dirty="0"/>
                  <a:t>Another example of this trick is coming in section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1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in our pseudocode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another tricky proof-by-contradiction, but very similar to proposer-optimality),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094380"/>
            <a:ext cx="8356269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094380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algorithm, or choosing which parts of a problem to model and which ones to ignore, think about everyone involved, not just the people you’re optimizing for; you might not be able to have it all.</a:t>
            </a:r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F3D-D037-4620-9D14-A40E347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3947-E0F9-4CE9-8C4F-BDF82170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Introduced what a stable matching is</a:t>
            </a:r>
          </a:p>
          <a:p>
            <a:endParaRPr lang="en-US" dirty="0"/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How do we find a stable matching?</a:t>
            </a:r>
          </a:p>
        </p:txBody>
      </p:sp>
    </p:spTree>
    <p:extLst>
      <p:ext uri="{BB962C8B-B14F-4D97-AF65-F5344CB8AC3E}">
        <p14:creationId xmlns:p14="http://schemas.microsoft.com/office/powerpoint/2010/main" val="3508891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1BF7-CA87-4728-AF19-8208F2CD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08A-499A-41D6-8DCC-19E65745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r>
              <a:rPr lang="en-US" dirty="0"/>
              <a:t>When doing a proof by contradiction, it sometimes helps to analyze the first time something happens instead of just some time where it happens.</a:t>
            </a:r>
          </a:p>
        </p:txBody>
      </p:sp>
    </p:spTree>
    <p:extLst>
      <p:ext uri="{BB962C8B-B14F-4D97-AF65-F5344CB8AC3E}">
        <p14:creationId xmlns:p14="http://schemas.microsoft.com/office/powerpoint/2010/main" val="36359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3" y="365125"/>
            <a:ext cx="10851777" cy="13255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Stable Matching,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rider is paired with exactly one horse.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horse is paired with exactly one rider.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no ability to exchange</a:t>
                </a:r>
              </a:p>
              <a:p>
                <a:pPr marL="400050">
                  <a:lnSpc>
                    <a:spcPct val="80000"/>
                  </a:lnSpc>
                </a:pPr>
                <a:r>
                  <a:rPr lang="en-US" altLang="en-US" dirty="0"/>
                  <a:t>an unmatched pair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-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blocking </a:t>
                </a:r>
                <a:r>
                  <a:rPr lang="en-US" altLang="en-US" dirty="0"/>
                  <a:t>if they both prefer each other to current matches.</a:t>
                </a:r>
                <a:endParaRPr lang="en-US" altLang="en-US" sz="1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perfect matching with no blocking pairs.</a:t>
                </a: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  <a:blipFill>
                <a:blip r:embed="rId3"/>
                <a:stretch>
                  <a:fillRect l="-1072" t="-2785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53035" y="4948518"/>
                <a:ext cx="7652033" cy="158491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endParaRPr lang="en-US" altLang="en-US" sz="2800" b="1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800" b="1" dirty="0"/>
                  <a:t>Given:</a:t>
                </a:r>
                <a:r>
                  <a:rPr lang="en-US" altLang="en-US" sz="2800" dirty="0"/>
                  <a:t> the preference lists of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riders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horses. </a:t>
                </a:r>
                <a:br>
                  <a:rPr lang="en-US" altLang="en-US" sz="2800" dirty="0"/>
                </a:br>
                <a:r>
                  <a:rPr lang="en-US" altLang="en-US" sz="2800" b="1" dirty="0"/>
                  <a:t>Find:</a:t>
                </a:r>
                <a:r>
                  <a:rPr lang="en-US" altLang="en-US" sz="2800" dirty="0"/>
                  <a:t> a stable matching.</a:t>
                </a:r>
                <a:endParaRPr lang="en-US" altLang="en-US" sz="28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4948518"/>
                <a:ext cx="7652033" cy="1584917"/>
              </a:xfrm>
              <a:prstGeom prst="rect">
                <a:avLst/>
              </a:prstGeom>
              <a:blipFill>
                <a:blip r:embed="rId4"/>
                <a:stretch>
                  <a:fillRect l="-1673" r="-1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53036" y="4939553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Stable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114998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 stable matching always exist?</a:t>
            </a:r>
          </a:p>
          <a:p>
            <a:r>
              <a:rPr lang="en-US" dirty="0"/>
              <a:t>Can we find a stable matching efficiently?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answer both of those questions in the next few lectures.</a:t>
            </a:r>
          </a:p>
          <a:p>
            <a:pPr marL="0" indent="0">
              <a:buNone/>
            </a:pPr>
            <a:r>
              <a:rPr lang="en-US" dirty="0"/>
              <a:t>Let’s start with the second one.</a:t>
            </a:r>
          </a:p>
        </p:txBody>
      </p:sp>
    </p:spTree>
    <p:extLst>
      <p:ext uri="{BB962C8B-B14F-4D97-AF65-F5344CB8AC3E}">
        <p14:creationId xmlns:p14="http://schemas.microsoft.com/office/powerpoint/2010/main" val="253485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6764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Initially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are free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 list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not proposed to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free 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else </a:t>
                </a:r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not free</a:t>
                </a:r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Let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the current match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 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alt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unmatch</a:t>
                </a:r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blipFill>
                <a:blip r:embed="rId7"/>
                <a:stretch>
                  <a:fillRect l="-839" t="-1127" b="-2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0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Does it run in a reasonable amount of time?</a:t>
            </a:r>
          </a:p>
          <a:p>
            <a:pPr eaLnBrk="1" hangingPunct="1"/>
            <a:r>
              <a:rPr lang="en-US" altLang="en-US" dirty="0"/>
              <a:t>Is the result correct (i.e. a stable matching)?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Begin by identifying invariants and measures of progress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A</a:t>
            </a:r>
            <a:r>
              <a:rPr lang="en-US" altLang="en-US" sz="2800" dirty="0"/>
              <a:t>: r’s proposals get worse for them.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B</a:t>
            </a:r>
            <a:r>
              <a:rPr lang="en-US" altLang="en-US" sz="2800" dirty="0"/>
              <a:t>: Once h is matched, h never becomes free.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C</a:t>
            </a:r>
            <a:r>
              <a:rPr lang="en-US" altLang="en-US" sz="2800" dirty="0"/>
              <a:t>: h’s partners get better each time it changes.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8CF9B-D1F9-4E40-8F97-C0F087056FC3}"/>
              </a:ext>
            </a:extLst>
          </p:cNvPr>
          <p:cNvSpPr txBox="1"/>
          <p:nvPr/>
        </p:nvSpPr>
        <p:spPr>
          <a:xfrm>
            <a:off x="461108" y="5009662"/>
            <a:ext cx="1173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justify these? A one-sentence explanation would suffice for each of these on the homework.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these were the right observations? Practice. And editing – we wouldn’t have found these the first time, but after reading through early proof attempts.</a:t>
            </a:r>
          </a:p>
        </p:txBody>
      </p:sp>
    </p:spTree>
    <p:extLst>
      <p:ext uri="{BB962C8B-B14F-4D97-AF65-F5344CB8AC3E}">
        <p14:creationId xmlns:p14="http://schemas.microsoft.com/office/powerpoint/2010/main" val="9009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Want to show two things:</a:t>
            </a:r>
          </a:p>
          <a:p>
            <a:pPr eaLnBrk="1" hangingPunct="1"/>
            <a:r>
              <a:rPr lang="en-US" altLang="en-US" dirty="0"/>
              <a:t>1. The code produces the right output (i.e., you get a stable matching)</a:t>
            </a:r>
          </a:p>
          <a:p>
            <a:pPr eaLnBrk="1" hangingPunct="1"/>
            <a:r>
              <a:rPr lang="en-US" altLang="en-US" sz="2800" dirty="0"/>
              <a:t>2. The code runs in a reasonable amount of time.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We’ll start with question 2.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37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06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8201</TotalTime>
  <Words>2261</Words>
  <Application>Microsoft Office PowerPoint</Application>
  <PresentationFormat>Widescreen</PresentationFormat>
  <Paragraphs>263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Cambria Math</vt:lpstr>
      <vt:lpstr>Comic Sans MS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More Stable Matchings</vt:lpstr>
      <vt:lpstr>Announcements</vt:lpstr>
      <vt:lpstr>Where Were We?</vt:lpstr>
      <vt:lpstr>Stable Matching, More Formally</vt:lpstr>
      <vt:lpstr>Questions</vt:lpstr>
      <vt:lpstr>Gale-Shapley Algorithm</vt:lpstr>
      <vt:lpstr>Does this algorithm work?</vt:lpstr>
      <vt:lpstr>Does this algorithm work?</vt:lpstr>
      <vt:lpstr>Claim 1: If r proposed to the last horse on their list, then all the horses are matched.</vt:lpstr>
      <vt:lpstr>Claim 1: If r proposed to the last horse on their list, then all the horses are matched.</vt:lpstr>
      <vt:lpstr>Claim 1: If r proposed to the last horse on their list, then all the horses are matched.</vt:lpstr>
      <vt:lpstr>Claim 2: The algorithm stops after O(n^2 ) iterations.</vt:lpstr>
      <vt:lpstr>Wrapping up the running time</vt:lpstr>
      <vt:lpstr>Claim 3: The algorithm identifies a perfect matching.</vt:lpstr>
      <vt:lpstr>Claim 4: The matching has no blocking pairs.</vt:lpstr>
      <vt:lpstr>Claim 4: The matching has no blocking pairs.</vt:lpstr>
      <vt:lpstr>Claim 4: The matching has no blocking pairs.</vt:lpstr>
      <vt:lpstr>Claim 4: The matching has no blocking pairs.</vt:lpstr>
      <vt:lpstr>Result</vt:lpstr>
      <vt:lpstr>Multiple Stable Matchings</vt:lpstr>
      <vt:lpstr>Multiple Stable Matchings</vt:lpstr>
      <vt:lpstr>Proposer-Optimality</vt:lpstr>
      <vt:lpstr>Proposer-Optimality</vt:lpstr>
      <vt:lpstr>Proposer-Optimality</vt:lpstr>
      <vt:lpstr>Proposer-Optimality</vt:lpstr>
      <vt:lpstr>Contradiction With Extremality</vt:lpstr>
      <vt:lpstr>Implications of Proposer Optimality</vt:lpstr>
      <vt:lpstr>Chooser-Pessimality</vt:lpstr>
      <vt:lpstr>Some More Context and Takeaways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52</cp:revision>
  <cp:lastPrinted>2021-10-03T23:02:35Z</cp:lastPrinted>
  <dcterms:created xsi:type="dcterms:W3CDTF">2021-07-15T17:36:32Z</dcterms:created>
  <dcterms:modified xsi:type="dcterms:W3CDTF">2023-01-06T20:46:12Z</dcterms:modified>
</cp:coreProperties>
</file>