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4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30" r:id="rId2"/>
    <p:sldId id="256" r:id="rId3"/>
    <p:sldId id="257" r:id="rId4"/>
    <p:sldId id="331" r:id="rId5"/>
    <p:sldId id="335" r:id="rId6"/>
    <p:sldId id="317" r:id="rId7"/>
    <p:sldId id="267" r:id="rId8"/>
    <p:sldId id="260" r:id="rId9"/>
    <p:sldId id="261" r:id="rId10"/>
    <p:sldId id="262" r:id="rId11"/>
    <p:sldId id="355" r:id="rId12"/>
    <p:sldId id="263" r:id="rId13"/>
    <p:sldId id="264" r:id="rId14"/>
    <p:sldId id="265" r:id="rId15"/>
    <p:sldId id="266" r:id="rId16"/>
    <p:sldId id="268" r:id="rId17"/>
    <p:sldId id="269" r:id="rId18"/>
    <p:sldId id="272" r:id="rId19"/>
    <p:sldId id="273" r:id="rId20"/>
    <p:sldId id="274" r:id="rId21"/>
    <p:sldId id="275" r:id="rId22"/>
    <p:sldId id="276" r:id="rId23"/>
    <p:sldId id="332" r:id="rId24"/>
    <p:sldId id="277" r:id="rId25"/>
    <p:sldId id="278" r:id="rId26"/>
    <p:sldId id="279" r:id="rId27"/>
    <p:sldId id="280" r:id="rId28"/>
    <p:sldId id="281" r:id="rId29"/>
    <p:sldId id="282" r:id="rId30"/>
    <p:sldId id="336" r:id="rId31"/>
    <p:sldId id="337" r:id="rId32"/>
    <p:sldId id="338" r:id="rId33"/>
    <p:sldId id="339" r:id="rId34"/>
    <p:sldId id="340" r:id="rId35"/>
    <p:sldId id="341" r:id="rId36"/>
    <p:sldId id="333" r:id="rId37"/>
    <p:sldId id="352" r:id="rId38"/>
    <p:sldId id="342" r:id="rId39"/>
    <p:sldId id="343" r:id="rId40"/>
    <p:sldId id="353" r:id="rId41"/>
    <p:sldId id="354" r:id="rId42"/>
    <p:sldId id="347" r:id="rId43"/>
    <p:sldId id="348" r:id="rId44"/>
    <p:sldId id="349" r:id="rId45"/>
    <p:sldId id="350" r:id="rId46"/>
    <p:sldId id="35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3274" autoAdjust="0"/>
  </p:normalViewPr>
  <p:slideViewPr>
    <p:cSldViewPr snapToGrid="0">
      <p:cViewPr varScale="1">
        <p:scale>
          <a:sx n="76" d="100"/>
          <a:sy n="76" d="100"/>
        </p:scale>
        <p:origin x="156" y="4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5FB3D-E992-400D-8B3C-5957DFEEDE81}"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8FFA6-7FEE-48C2-A941-B4E208963B1E}" type="slidenum">
              <a:rPr lang="en-US" smtClean="0"/>
              <a:t>‹#›</a:t>
            </a:fld>
            <a:endParaRPr lang="en-US"/>
          </a:p>
        </p:txBody>
      </p:sp>
    </p:spTree>
    <p:extLst>
      <p:ext uri="{BB962C8B-B14F-4D97-AF65-F5344CB8AC3E}">
        <p14:creationId xmlns:p14="http://schemas.microsoft.com/office/powerpoint/2010/main" val="36528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802C1-AE36-482F-ADE9-5FDCAB8C411B}" type="slidenum">
              <a:rPr lang="en-US" altLang="en-US" smtClean="0"/>
              <a:pPr eaLnBrk="1" hangingPunct="1"/>
              <a:t>18</a:t>
            </a:fld>
            <a:endParaRPr lang="en-US" altLang="en-US"/>
          </a:p>
        </p:txBody>
      </p:sp>
    </p:spTree>
    <p:extLst>
      <p:ext uri="{BB962C8B-B14F-4D97-AF65-F5344CB8AC3E}">
        <p14:creationId xmlns:p14="http://schemas.microsoft.com/office/powerpoint/2010/main" val="4224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41</a:t>
            </a:fld>
            <a:endParaRPr lang="en-US" altLang="en-US"/>
          </a:p>
        </p:txBody>
      </p:sp>
    </p:spTree>
    <p:extLst>
      <p:ext uri="{BB962C8B-B14F-4D97-AF65-F5344CB8AC3E}">
        <p14:creationId xmlns:p14="http://schemas.microsoft.com/office/powerpoint/2010/main" val="523867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approach adds a lot of dictionaries, but since we have ID numbers for everyone, operations really can be O(1). </a:t>
            </a:r>
          </a:p>
        </p:txBody>
      </p:sp>
      <p:sp>
        <p:nvSpPr>
          <p:cNvPr id="4" name="Slide Number Placeholder 3"/>
          <p:cNvSpPr>
            <a:spLocks noGrp="1"/>
          </p:cNvSpPr>
          <p:nvPr>
            <p:ph type="sldNum" sz="quarter" idx="5"/>
          </p:nvPr>
        </p:nvSpPr>
        <p:spPr/>
        <p:txBody>
          <a:bodyPr/>
          <a:lstStyle/>
          <a:p>
            <a:fld id="{2798FFA6-7FEE-48C2-A941-B4E208963B1E}" type="slidenum">
              <a:rPr lang="en-US" smtClean="0"/>
              <a:t>43</a:t>
            </a:fld>
            <a:endParaRPr lang="en-US"/>
          </a:p>
        </p:txBody>
      </p:sp>
    </p:spTree>
    <p:extLst>
      <p:ext uri="{BB962C8B-B14F-4D97-AF65-F5344CB8AC3E}">
        <p14:creationId xmlns:p14="http://schemas.microsoft.com/office/powerpoint/2010/main" val="79076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BF687FCE-F047-4AE0-9D0D-DCE3F0E25EFD}" type="slidenum">
              <a:rPr lang="en-US" altLang="en-US" sz="1300">
                <a:latin typeface="Comic Sans MS" panose="030F0702030302020204" pitchFamily="66" charset="0"/>
              </a:rPr>
              <a:pPr/>
              <a:t>22</a:t>
            </a:fld>
            <a:endParaRPr lang="en-US" altLang="en-US" sz="1300">
              <a:latin typeface="Comic Sans MS" panose="030F0702030302020204" pitchFamily="66"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6476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3E4954-2891-4428-A6C5-D0A66FDDDBAC}" type="slidenum">
              <a:rPr lang="en-US" altLang="en-US" smtClean="0"/>
              <a:pPr eaLnBrk="1" hangingPunct="1"/>
              <a:t>26</a:t>
            </a:fld>
            <a:endParaRPr lang="en-US" altLang="en-US"/>
          </a:p>
        </p:txBody>
      </p:sp>
    </p:spTree>
    <p:extLst>
      <p:ext uri="{BB962C8B-B14F-4D97-AF65-F5344CB8AC3E}">
        <p14:creationId xmlns:p14="http://schemas.microsoft.com/office/powerpoint/2010/main" val="265816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27</a:t>
            </a:fld>
            <a:endParaRPr lang="en-US" altLang="en-US"/>
          </a:p>
        </p:txBody>
      </p:sp>
    </p:spTree>
    <p:extLst>
      <p:ext uri="{BB962C8B-B14F-4D97-AF65-F5344CB8AC3E}">
        <p14:creationId xmlns:p14="http://schemas.microsoft.com/office/powerpoint/2010/main" val="241745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29</a:t>
            </a:fld>
            <a:endParaRPr lang="en-US" altLang="en-US"/>
          </a:p>
        </p:txBody>
      </p:sp>
    </p:spTree>
    <p:extLst>
      <p:ext uri="{BB962C8B-B14F-4D97-AF65-F5344CB8AC3E}">
        <p14:creationId xmlns:p14="http://schemas.microsoft.com/office/powerpoint/2010/main" val="184760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30</a:t>
            </a:fld>
            <a:endParaRPr lang="en-US" altLang="en-US"/>
          </a:p>
        </p:txBody>
      </p:sp>
    </p:spTree>
    <p:extLst>
      <p:ext uri="{BB962C8B-B14F-4D97-AF65-F5344CB8AC3E}">
        <p14:creationId xmlns:p14="http://schemas.microsoft.com/office/powerpoint/2010/main" val="301292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52C20-422B-485F-9BEB-06B46C6AA6F2}" type="slidenum">
              <a:rPr lang="en-US" altLang="en-US" smtClean="0"/>
              <a:pPr eaLnBrk="1" hangingPunct="1"/>
              <a:t>34</a:t>
            </a:fld>
            <a:endParaRPr lang="en-US" altLang="en-US"/>
          </a:p>
        </p:txBody>
      </p:sp>
    </p:spTree>
    <p:extLst>
      <p:ext uri="{BB962C8B-B14F-4D97-AF65-F5344CB8AC3E}">
        <p14:creationId xmlns:p14="http://schemas.microsoft.com/office/powerpoint/2010/main" val="70280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38</a:t>
            </a:fld>
            <a:endParaRPr lang="en-US" altLang="en-US"/>
          </a:p>
        </p:txBody>
      </p:sp>
    </p:spTree>
    <p:extLst>
      <p:ext uri="{BB962C8B-B14F-4D97-AF65-F5344CB8AC3E}">
        <p14:creationId xmlns:p14="http://schemas.microsoft.com/office/powerpoint/2010/main" val="291995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40</a:t>
            </a:fld>
            <a:endParaRPr lang="en-US" altLang="en-US"/>
          </a:p>
        </p:txBody>
      </p:sp>
    </p:spTree>
    <p:extLst>
      <p:ext uri="{BB962C8B-B14F-4D97-AF65-F5344CB8AC3E}">
        <p14:creationId xmlns:p14="http://schemas.microsoft.com/office/powerpoint/2010/main" val="63195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2F4E875-E37B-4F17-87F0-6ABBBEC1C1BD}"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80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2F4E875-E37B-4F17-87F0-6ABBBEC1C1BD}" type="datetimeFigureOut">
              <a:rPr lang="en-US" smtClean="0"/>
              <a:t>1/4/2023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A761D17-4C57-49B3-818C-78B623277B6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94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2F4E875-E37B-4F17-87F0-6ABBBEC1C1BD}" type="datetimeFigureOut">
              <a:rPr lang="en-US" smtClean="0"/>
              <a:t>1/4/2023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A761D17-4C57-49B3-818C-78B623277B6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66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0663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F4E875-E37B-4F17-87F0-6ABBBEC1C1BD}"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3474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2F4E875-E37B-4F17-87F0-6ABBBEC1C1BD}" type="datetimeFigureOut">
              <a:rPr lang="en-US" smtClean="0"/>
              <a:t>1/4/2023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A761D17-4C57-49B3-818C-78B623277B6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2574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92F4E875-E37B-4F17-87F0-6ABBBEC1C1BD}"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61D17-4C57-49B3-818C-78B623277B6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02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4E875-E37B-4F17-87F0-6ABBBEC1C1BD}"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322515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F4E875-E37B-4F17-87F0-6ABBBEC1C1BD}"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1D17-4C57-49B3-818C-78B623277B6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7012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4E875-E37B-4F17-87F0-6ABBBEC1C1BD}"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3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4E875-E37B-4F17-87F0-6ABBBEC1C1BD}"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73949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4E875-E37B-4F17-87F0-6ABBBEC1C1BD}"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33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2F4E875-E37B-4F17-87F0-6ABBBEC1C1BD}" type="datetimeFigureOut">
              <a:rPr lang="en-US" smtClean="0"/>
              <a:t>1/4/2023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A761D17-4C57-49B3-818C-78B623277B6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80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0.png"/><Relationship Id="rId7"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611.png"/><Relationship Id="rId5" Type="http://schemas.openxmlformats.org/officeDocument/2006/relationships/image" Target="../media/image510.png"/><Relationship Id="rId4" Type="http://schemas.openxmlformats.org/officeDocument/2006/relationships/image" Target="../media/image410.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0.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0.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0.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3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8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2.png"/><Relationship Id="rId5" Type="http://schemas.openxmlformats.org/officeDocument/2006/relationships/tags" Target="../tags/tag140.xml"/><Relationship Id="rId4"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tags" Target="../tags/tag17.xml"/><Relationship Id="rId7"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tags" Target="../tags/tag20.xml"/><Relationship Id="rId7"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tags" Target="../tags/tag23.xml"/><Relationship Id="rId7"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6.png"/><Relationship Id="rId5" Type="http://schemas.openxmlformats.org/officeDocument/2006/relationships/notesSlide" Target="../notesSlides/notesSlide10.xml"/><Relationship Id="rId10" Type="http://schemas.openxmlformats.org/officeDocument/2006/relationships/image" Target="../media/image58.png"/><Relationship Id="rId4" Type="http://schemas.openxmlformats.org/officeDocument/2006/relationships/slideLayout" Target="../slideLayouts/slideLayout2.xml"/><Relationship Id="rId9"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4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0.png"/></Relationships>
</file>

<file path=ppt/slides/_rels/slide4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urses.cs.washington.edu/courses/cse421/23w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lgorithms.wt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nas.org/content/111/23/84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Early?</a:t>
            </a:r>
          </a:p>
        </p:txBody>
      </p:sp>
      <p:sp>
        <p:nvSpPr>
          <p:cNvPr id="3" name="Content Placeholder 2"/>
          <p:cNvSpPr>
            <a:spLocks noGrp="1"/>
          </p:cNvSpPr>
          <p:nvPr>
            <p:ph idx="1"/>
          </p:nvPr>
        </p:nvSpPr>
        <p:spPr/>
        <p:txBody>
          <a:bodyPr/>
          <a:lstStyle/>
          <a:p>
            <a:r>
              <a:rPr lang="en-US" dirty="0"/>
              <a:t>Here for CSE 421?</a:t>
            </a:r>
          </a:p>
          <a:p>
            <a:r>
              <a:rPr lang="en-US" dirty="0"/>
              <a:t>Welcome! You’re early!</a:t>
            </a:r>
          </a:p>
          <a:p>
            <a:endParaRPr lang="en-US" dirty="0"/>
          </a:p>
          <a:p>
            <a:r>
              <a:rPr lang="en-US" dirty="0"/>
              <a:t>Want a copy of these slides to take notes?</a:t>
            </a:r>
          </a:p>
          <a:p>
            <a:pPr lvl="1"/>
            <a:r>
              <a:rPr lang="en-US" dirty="0"/>
              <a:t> You can download them from the webpage cs.uw.edu/421</a:t>
            </a:r>
          </a:p>
        </p:txBody>
      </p:sp>
    </p:spTree>
    <p:extLst>
      <p:ext uri="{BB962C8B-B14F-4D97-AF65-F5344CB8AC3E}">
        <p14:creationId xmlns:p14="http://schemas.microsoft.com/office/powerpoint/2010/main" val="38042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2449-9643-47D2-AFB5-D4EFF8B7469A}"/>
              </a:ext>
            </a:extLst>
          </p:cNvPr>
          <p:cNvSpPr>
            <a:spLocks noGrp="1"/>
          </p:cNvSpPr>
          <p:nvPr>
            <p:ph type="title"/>
          </p:nvPr>
        </p:nvSpPr>
        <p:spPr/>
        <p:txBody>
          <a:bodyPr/>
          <a:lstStyle/>
          <a:p>
            <a:r>
              <a:rPr lang="en-US" dirty="0"/>
              <a:t>Late Policy</a:t>
            </a:r>
          </a:p>
        </p:txBody>
      </p:sp>
      <p:sp>
        <p:nvSpPr>
          <p:cNvPr id="3" name="Content Placeholder 2">
            <a:extLst>
              <a:ext uri="{FF2B5EF4-FFF2-40B4-BE49-F238E27FC236}">
                <a16:creationId xmlns:a16="http://schemas.microsoft.com/office/drawing/2014/main" id="{74964A3B-8901-4A79-AB49-6EA51EA9F363}"/>
              </a:ext>
            </a:extLst>
          </p:cNvPr>
          <p:cNvSpPr>
            <a:spLocks noGrp="1"/>
          </p:cNvSpPr>
          <p:nvPr>
            <p:ph idx="1"/>
          </p:nvPr>
        </p:nvSpPr>
        <p:spPr/>
        <p:txBody>
          <a:bodyPr>
            <a:normAutofit/>
          </a:bodyPr>
          <a:lstStyle/>
          <a:p>
            <a:r>
              <a:rPr lang="en-US" dirty="0"/>
              <a:t>A little different from what you’re used to!</a:t>
            </a:r>
          </a:p>
          <a:p>
            <a:r>
              <a:rPr lang="en-US" dirty="0"/>
              <a:t>We’re counting late </a:t>
            </a:r>
            <a:r>
              <a:rPr lang="en-US" b="1" i="1" dirty="0"/>
              <a:t>problems </a:t>
            </a:r>
            <a:r>
              <a:rPr lang="en-US" dirty="0"/>
              <a:t>instead of late </a:t>
            </a:r>
            <a:r>
              <a:rPr lang="en-US" b="1" i="1" dirty="0"/>
              <a:t>days</a:t>
            </a:r>
            <a:r>
              <a:rPr lang="en-US" dirty="0"/>
              <a:t>.</a:t>
            </a:r>
            <a:endParaRPr lang="en-US" b="1" i="1" dirty="0"/>
          </a:p>
          <a:p>
            <a:r>
              <a:rPr lang="en-US" dirty="0"/>
              <a:t>You can use a “late problem” to turn in a problem up to 48 hours late. </a:t>
            </a:r>
          </a:p>
          <a:p>
            <a:pPr lvl="1"/>
            <a:r>
              <a:rPr lang="en-US" dirty="0"/>
              <a:t>That applies to one problem not the other 3 on the assignment</a:t>
            </a:r>
          </a:p>
          <a:p>
            <a:pPr lvl="1"/>
            <a:r>
              <a:rPr lang="en-US" dirty="0"/>
              <a:t>But you can use more than one per assignment</a:t>
            </a:r>
          </a:p>
          <a:p>
            <a:r>
              <a:rPr lang="en-US" dirty="0"/>
              <a:t>You have 6 to use. </a:t>
            </a:r>
          </a:p>
          <a:p>
            <a:endParaRPr lang="en-US" dirty="0"/>
          </a:p>
          <a:p>
            <a:r>
              <a:rPr lang="en-US" dirty="0"/>
              <a:t>We’ll also drop a few of your lowest scores. Details on the syllabus.</a:t>
            </a:r>
          </a:p>
        </p:txBody>
      </p:sp>
    </p:spTree>
    <p:extLst>
      <p:ext uri="{BB962C8B-B14F-4D97-AF65-F5344CB8AC3E}">
        <p14:creationId xmlns:p14="http://schemas.microsoft.com/office/powerpoint/2010/main" val="298777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6FC6-2745-48E6-97CD-B1AD6C21067E}"/>
              </a:ext>
            </a:extLst>
          </p:cNvPr>
          <p:cNvSpPr>
            <a:spLocks noGrp="1"/>
          </p:cNvSpPr>
          <p:nvPr>
            <p:ph type="title"/>
          </p:nvPr>
        </p:nvSpPr>
        <p:spPr/>
        <p:txBody>
          <a:bodyPr/>
          <a:lstStyle/>
          <a:p>
            <a:r>
              <a:rPr lang="en-US" dirty="0"/>
              <a:t>Logistics – Work</a:t>
            </a:r>
          </a:p>
        </p:txBody>
      </p:sp>
      <p:sp>
        <p:nvSpPr>
          <p:cNvPr id="3" name="Content Placeholder 2">
            <a:extLst>
              <a:ext uri="{FF2B5EF4-FFF2-40B4-BE49-F238E27FC236}">
                <a16:creationId xmlns:a16="http://schemas.microsoft.com/office/drawing/2014/main" id="{621BABA4-210D-469D-AB56-17DC3A9CF7D2}"/>
              </a:ext>
            </a:extLst>
          </p:cNvPr>
          <p:cNvSpPr>
            <a:spLocks noGrp="1"/>
          </p:cNvSpPr>
          <p:nvPr>
            <p:ph idx="1"/>
          </p:nvPr>
        </p:nvSpPr>
        <p:spPr/>
        <p:txBody>
          <a:bodyPr/>
          <a:lstStyle/>
          <a:p>
            <a:r>
              <a:rPr lang="en-US" dirty="0"/>
              <a:t>8 (approximately) weekly homework assignments</a:t>
            </a:r>
          </a:p>
          <a:p>
            <a:r>
              <a:rPr lang="en-US" dirty="0"/>
              <a:t>A midterm exam</a:t>
            </a:r>
          </a:p>
          <a:p>
            <a:pPr lvl="1"/>
            <a:r>
              <a:rPr lang="en-US" dirty="0"/>
              <a:t>In the </a:t>
            </a:r>
            <a:r>
              <a:rPr lang="en-US" b="1" u="sng" dirty="0"/>
              <a:t>evening </a:t>
            </a:r>
            <a:r>
              <a:rPr lang="en-US" dirty="0"/>
              <a:t>of Monday February 13</a:t>
            </a:r>
            <a:r>
              <a:rPr lang="en-US" baseline="30000" dirty="0"/>
              <a:t>th</a:t>
            </a:r>
            <a:r>
              <a:rPr lang="en-US" dirty="0"/>
              <a:t>.</a:t>
            </a:r>
          </a:p>
          <a:p>
            <a:pPr lvl="1"/>
            <a:r>
              <a:rPr lang="en-US" dirty="0"/>
              <a:t>We’ll have alternate exams for people with immovable conflicts, but please put that date on your calendar now!</a:t>
            </a:r>
          </a:p>
          <a:p>
            <a:pPr lvl="1"/>
            <a:endParaRPr lang="en-US" dirty="0"/>
          </a:p>
          <a:p>
            <a:pPr lvl="1"/>
            <a:r>
              <a:rPr lang="en-US" dirty="0"/>
              <a:t>A final exam</a:t>
            </a:r>
          </a:p>
          <a:p>
            <a:pPr lvl="1"/>
            <a:r>
              <a:rPr lang="en-US" dirty="0"/>
              <a:t>(as on the official schedule, Monday March 13, 2:30 PM)</a:t>
            </a:r>
          </a:p>
        </p:txBody>
      </p:sp>
    </p:spTree>
    <p:extLst>
      <p:ext uri="{BB962C8B-B14F-4D97-AF65-F5344CB8AC3E}">
        <p14:creationId xmlns:p14="http://schemas.microsoft.com/office/powerpoint/2010/main" val="242400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5D8A-BA7D-4005-A7BC-52682C63CEA0}"/>
              </a:ext>
            </a:extLst>
          </p:cNvPr>
          <p:cNvSpPr>
            <a:spLocks noGrp="1"/>
          </p:cNvSpPr>
          <p:nvPr>
            <p:ph type="title"/>
          </p:nvPr>
        </p:nvSpPr>
        <p:spPr/>
        <p:txBody>
          <a:bodyPr/>
          <a:lstStyle/>
          <a:p>
            <a:r>
              <a:rPr lang="en-US" dirty="0"/>
              <a:t>Hey, We’re in a pandemic</a:t>
            </a:r>
          </a:p>
        </p:txBody>
      </p:sp>
      <p:sp>
        <p:nvSpPr>
          <p:cNvPr id="3" name="Content Placeholder 2">
            <a:extLst>
              <a:ext uri="{FF2B5EF4-FFF2-40B4-BE49-F238E27FC236}">
                <a16:creationId xmlns:a16="http://schemas.microsoft.com/office/drawing/2014/main" id="{39625E08-42B8-490E-A304-11E92AC882AB}"/>
              </a:ext>
            </a:extLst>
          </p:cNvPr>
          <p:cNvSpPr>
            <a:spLocks noGrp="1"/>
          </p:cNvSpPr>
          <p:nvPr>
            <p:ph idx="1"/>
          </p:nvPr>
        </p:nvSpPr>
        <p:spPr/>
        <p:txBody>
          <a:bodyPr>
            <a:normAutofit lnSpcReduction="10000"/>
          </a:bodyPr>
          <a:lstStyle/>
          <a:p>
            <a:r>
              <a:rPr lang="en-US" dirty="0"/>
              <a:t>The staff is going to do our best to help you learn.</a:t>
            </a:r>
          </a:p>
          <a:p>
            <a:endParaRPr lang="en-US" dirty="0"/>
          </a:p>
          <a:p>
            <a:r>
              <a:rPr lang="en-US" dirty="0"/>
              <a:t>Real life is going to get in the way. If it does, tell us as soon as possible, and we’ll work with you. </a:t>
            </a:r>
          </a:p>
          <a:p>
            <a:r>
              <a:rPr lang="en-US" dirty="0"/>
              <a:t>I don’t need to know private details, just enough to know it’s an emergency and how to help. </a:t>
            </a:r>
            <a:br>
              <a:rPr lang="en-US" dirty="0"/>
            </a:br>
            <a:endParaRPr lang="en-US" dirty="0"/>
          </a:p>
          <a:p>
            <a:r>
              <a:rPr lang="en-US" dirty="0"/>
              <a:t>We will endeavor not to make any substantial changes to the syllabus.</a:t>
            </a:r>
          </a:p>
          <a:p>
            <a:pPr lvl="1"/>
            <a:r>
              <a:rPr lang="en-US" dirty="0"/>
              <a:t>But if something extremely unexpected happens we reserve the right to make changes.</a:t>
            </a:r>
            <a:br>
              <a:rPr lang="en-US" dirty="0"/>
            </a:br>
            <a:r>
              <a:rPr lang="en-US" dirty="0"/>
              <a:t>Generally prefer individual accommodations, rather than course-wide ones.</a:t>
            </a:r>
          </a:p>
        </p:txBody>
      </p:sp>
    </p:spTree>
    <p:extLst>
      <p:ext uri="{BB962C8B-B14F-4D97-AF65-F5344CB8AC3E}">
        <p14:creationId xmlns:p14="http://schemas.microsoft.com/office/powerpoint/2010/main" val="7558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1357-9082-45F0-811E-B559363FD82F}"/>
              </a:ext>
            </a:extLst>
          </p:cNvPr>
          <p:cNvSpPr>
            <a:spLocks noGrp="1"/>
          </p:cNvSpPr>
          <p:nvPr>
            <p:ph type="title"/>
          </p:nvPr>
        </p:nvSpPr>
        <p:spPr/>
        <p:txBody>
          <a:bodyPr/>
          <a:lstStyle/>
          <a:p>
            <a:r>
              <a:rPr lang="en-US" dirty="0"/>
              <a:t>What is this course?</a:t>
            </a:r>
          </a:p>
        </p:txBody>
      </p:sp>
      <p:sp>
        <p:nvSpPr>
          <p:cNvPr id="3" name="Content Placeholder 2">
            <a:extLst>
              <a:ext uri="{FF2B5EF4-FFF2-40B4-BE49-F238E27FC236}">
                <a16:creationId xmlns:a16="http://schemas.microsoft.com/office/drawing/2014/main" id="{E9F90E27-F5BB-48F7-96B4-4D8B0847BA9E}"/>
              </a:ext>
            </a:extLst>
          </p:cNvPr>
          <p:cNvSpPr>
            <a:spLocks noGrp="1"/>
          </p:cNvSpPr>
          <p:nvPr>
            <p:ph idx="1"/>
          </p:nvPr>
        </p:nvSpPr>
        <p:spPr/>
        <p:txBody>
          <a:bodyPr>
            <a:normAutofit fontScale="92500" lnSpcReduction="10000"/>
          </a:bodyPr>
          <a:lstStyle/>
          <a:p>
            <a:r>
              <a:rPr lang="en-US" dirty="0"/>
              <a:t>Algorithms</a:t>
            </a:r>
          </a:p>
          <a:p>
            <a:r>
              <a:rPr lang="en-US" dirty="0"/>
              <a:t>themes:</a:t>
            </a:r>
          </a:p>
          <a:p>
            <a:r>
              <a:rPr lang="en-US" dirty="0"/>
              <a:t>“Design Techniques” – not just “here’s an algorithm” but “here’s a way of thinking about a class of algorithms”</a:t>
            </a:r>
          </a:p>
          <a:p>
            <a:r>
              <a:rPr lang="en-US" dirty="0"/>
              <a:t>“Modeling” – In the real world, no one will say “I need you to run Prim’s algorithm on this graph” they will say “I need you to choose where to build electrical wires so every town is connected to the power plant as cheaply as possible</a:t>
            </a:r>
          </a:p>
          <a:p>
            <a:r>
              <a:rPr lang="en-US" dirty="0"/>
              <a:t>“Set realistic expectations” – there are some things we (think/know) computers can’t do efficiently. How do you recognize these problems?</a:t>
            </a:r>
          </a:p>
          <a:p>
            <a:r>
              <a:rPr lang="en-US" dirty="0"/>
              <a:t>“Reductions” – if you’ve already solved a problem, don’t solve it again (reuse ideas) and if you know you can’t solve a problem, what else can’t you solve.</a:t>
            </a:r>
          </a:p>
        </p:txBody>
      </p:sp>
    </p:spTree>
    <p:extLst>
      <p:ext uri="{BB962C8B-B14F-4D97-AF65-F5344CB8AC3E}">
        <p14:creationId xmlns:p14="http://schemas.microsoft.com/office/powerpoint/2010/main" val="1095826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E6BA-7EF0-4AFD-B38E-A9CD7FAA1806}"/>
              </a:ext>
            </a:extLst>
          </p:cNvPr>
          <p:cNvSpPr>
            <a:spLocks noGrp="1"/>
          </p:cNvSpPr>
          <p:nvPr>
            <p:ph type="title"/>
          </p:nvPr>
        </p:nvSpPr>
        <p:spPr/>
        <p:txBody>
          <a:bodyPr/>
          <a:lstStyle/>
          <a:p>
            <a:r>
              <a:rPr lang="en-US" dirty="0"/>
              <a:t>What is this course </a:t>
            </a:r>
            <a:r>
              <a:rPr lang="en-US" b="1" dirty="0"/>
              <a:t>not</a:t>
            </a:r>
          </a:p>
        </p:txBody>
      </p:sp>
      <p:sp>
        <p:nvSpPr>
          <p:cNvPr id="3" name="Content Placeholder 2">
            <a:extLst>
              <a:ext uri="{FF2B5EF4-FFF2-40B4-BE49-F238E27FC236}">
                <a16:creationId xmlns:a16="http://schemas.microsoft.com/office/drawing/2014/main" id="{43801C3E-281A-494B-ADCF-0FCFA6653D09}"/>
              </a:ext>
            </a:extLst>
          </p:cNvPr>
          <p:cNvSpPr>
            <a:spLocks noGrp="1"/>
          </p:cNvSpPr>
          <p:nvPr>
            <p:ph idx="1"/>
          </p:nvPr>
        </p:nvSpPr>
        <p:spPr/>
        <p:txBody>
          <a:bodyPr/>
          <a:lstStyle/>
          <a:p>
            <a:r>
              <a:rPr lang="en-US" dirty="0"/>
              <a:t>NOT: A list of the fastest-known algorithms for common problems.</a:t>
            </a:r>
          </a:p>
          <a:p>
            <a:r>
              <a:rPr lang="en-US" dirty="0"/>
              <a:t>I’m not concerned with which library is best.</a:t>
            </a:r>
          </a:p>
          <a:p>
            <a:pPr lvl="1"/>
            <a:r>
              <a:rPr lang="en-US" dirty="0"/>
              <a:t>The best library changes over time and by language. </a:t>
            </a:r>
          </a:p>
          <a:p>
            <a:pPr lvl="1"/>
            <a:r>
              <a:rPr lang="en-US" dirty="0"/>
              <a:t>I’m not qualified to keep a list.</a:t>
            </a:r>
          </a:p>
          <a:p>
            <a:pPr lvl="1"/>
            <a:r>
              <a:rPr lang="en-US" dirty="0"/>
              <a:t>I want you to find this course useful 5 years from now.</a:t>
            </a:r>
          </a:p>
          <a:p>
            <a:r>
              <a:rPr lang="en-US" dirty="0"/>
              <a:t>And the best theoretical algorithms probably aren’t practical…</a:t>
            </a:r>
          </a:p>
          <a:p>
            <a:pPr lvl="1"/>
            <a:r>
              <a:rPr lang="en-US" dirty="0"/>
              <a:t>and when they are, it’s often clever combinations/complicated variants of big ideas that we’ll see.</a:t>
            </a:r>
          </a:p>
        </p:txBody>
      </p:sp>
    </p:spTree>
    <p:extLst>
      <p:ext uri="{BB962C8B-B14F-4D97-AF65-F5344CB8AC3E}">
        <p14:creationId xmlns:p14="http://schemas.microsoft.com/office/powerpoint/2010/main" val="63506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D469-E963-4D13-976F-C65578B120D1}"/>
              </a:ext>
            </a:extLst>
          </p:cNvPr>
          <p:cNvSpPr>
            <a:spLocks noGrp="1"/>
          </p:cNvSpPr>
          <p:nvPr>
            <p:ph type="title"/>
          </p:nvPr>
        </p:nvSpPr>
        <p:spPr/>
        <p:txBody>
          <a:bodyPr/>
          <a:lstStyle/>
          <a:p>
            <a:r>
              <a:rPr lang="en-US" dirty="0"/>
              <a:t>Course Topics (Tentative)</a:t>
            </a:r>
          </a:p>
        </p:txBody>
      </p:sp>
      <p:sp>
        <p:nvSpPr>
          <p:cNvPr id="3" name="Content Placeholder 2">
            <a:extLst>
              <a:ext uri="{FF2B5EF4-FFF2-40B4-BE49-F238E27FC236}">
                <a16:creationId xmlns:a16="http://schemas.microsoft.com/office/drawing/2014/main" id="{5724B50F-3F13-47FC-936C-F6BE83EC274C}"/>
              </a:ext>
            </a:extLst>
          </p:cNvPr>
          <p:cNvSpPr>
            <a:spLocks noGrp="1"/>
          </p:cNvSpPr>
          <p:nvPr>
            <p:ph idx="1"/>
          </p:nvPr>
        </p:nvSpPr>
        <p:spPr/>
        <p:txBody>
          <a:bodyPr>
            <a:normAutofit/>
          </a:bodyPr>
          <a:lstStyle/>
          <a:p>
            <a:r>
              <a:rPr lang="en-US" dirty="0"/>
              <a:t>Stable Matchings</a:t>
            </a:r>
          </a:p>
          <a:p>
            <a:r>
              <a:rPr lang="en-US" dirty="0"/>
              <a:t>Graph Algorithms/Modeling (BFS/DFS and some new algorithms)</a:t>
            </a:r>
          </a:p>
          <a:p>
            <a:r>
              <a:rPr lang="en-US" dirty="0"/>
              <a:t>Greedy Algorithms</a:t>
            </a:r>
          </a:p>
          <a:p>
            <a:r>
              <a:rPr lang="en-US" dirty="0"/>
              <a:t>Divide &amp; Conquer</a:t>
            </a:r>
          </a:p>
          <a:p>
            <a:r>
              <a:rPr lang="en-US" dirty="0"/>
              <a:t>Dynamic Programming</a:t>
            </a:r>
          </a:p>
          <a:p>
            <a:r>
              <a:rPr lang="en-US" dirty="0"/>
              <a:t>Network Flow</a:t>
            </a:r>
          </a:p>
          <a:p>
            <a:r>
              <a:rPr lang="en-US" dirty="0"/>
              <a:t>Linear Programming</a:t>
            </a:r>
          </a:p>
          <a:p>
            <a:r>
              <a:rPr lang="en-US" dirty="0"/>
              <a:t>P/NP</a:t>
            </a:r>
          </a:p>
          <a:p>
            <a:endParaRPr lang="en-US" dirty="0"/>
          </a:p>
        </p:txBody>
      </p:sp>
    </p:spTree>
    <p:extLst>
      <p:ext uri="{BB962C8B-B14F-4D97-AF65-F5344CB8AC3E}">
        <p14:creationId xmlns:p14="http://schemas.microsoft.com/office/powerpoint/2010/main" val="98278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B9B4-51C2-4E22-8298-ED77FBA275FD}"/>
              </a:ext>
            </a:extLst>
          </p:cNvPr>
          <p:cNvSpPr>
            <a:spLocks noGrp="1"/>
          </p:cNvSpPr>
          <p:nvPr>
            <p:ph type="title"/>
          </p:nvPr>
        </p:nvSpPr>
        <p:spPr/>
        <p:txBody>
          <a:bodyPr/>
          <a:lstStyle/>
          <a:p>
            <a:r>
              <a:rPr lang="en-US" dirty="0"/>
              <a:t>What’s Coming Up</a:t>
            </a:r>
          </a:p>
        </p:txBody>
      </p:sp>
      <p:sp>
        <p:nvSpPr>
          <p:cNvPr id="3" name="Content Placeholder 2">
            <a:extLst>
              <a:ext uri="{FF2B5EF4-FFF2-40B4-BE49-F238E27FC236}">
                <a16:creationId xmlns:a16="http://schemas.microsoft.com/office/drawing/2014/main" id="{5F6ED224-382A-49AF-BAFE-E7AB1314623D}"/>
              </a:ext>
            </a:extLst>
          </p:cNvPr>
          <p:cNvSpPr>
            <a:spLocks noGrp="1"/>
          </p:cNvSpPr>
          <p:nvPr>
            <p:ph idx="1"/>
          </p:nvPr>
        </p:nvSpPr>
        <p:spPr/>
        <p:txBody>
          <a:bodyPr>
            <a:normAutofit/>
          </a:bodyPr>
          <a:lstStyle/>
          <a:p>
            <a:r>
              <a:rPr lang="en-US" dirty="0"/>
              <a:t>This week: An extremely useful algorithm.</a:t>
            </a:r>
          </a:p>
          <a:p>
            <a:r>
              <a:rPr lang="en-US" dirty="0"/>
              <a:t>That has had lots of effect on the real world.</a:t>
            </a:r>
          </a:p>
          <a:p>
            <a:endParaRPr lang="en-US" dirty="0"/>
          </a:p>
          <a:p>
            <a:r>
              <a:rPr lang="en-US" dirty="0"/>
              <a:t>Along the way:</a:t>
            </a:r>
          </a:p>
          <a:p>
            <a:r>
              <a:rPr lang="en-US" dirty="0"/>
              <a:t>Examples of what we mean by an algorithm description </a:t>
            </a:r>
          </a:p>
          <a:p>
            <a:pPr lvl="1"/>
            <a:r>
              <a:rPr lang="en-US" dirty="0"/>
              <a:t>We won’t use Java </a:t>
            </a:r>
          </a:p>
          <a:p>
            <a:r>
              <a:rPr lang="en-US" dirty="0"/>
              <a:t>How do we prove algorithms correct? Resetting expectations on proofs.</a:t>
            </a:r>
          </a:p>
        </p:txBody>
      </p:sp>
    </p:spTree>
    <p:extLst>
      <p:ext uri="{BB962C8B-B14F-4D97-AF65-F5344CB8AC3E}">
        <p14:creationId xmlns:p14="http://schemas.microsoft.com/office/powerpoint/2010/main" val="324751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9C19FD-C8DA-4C7C-80F6-114FADDABA85}"/>
              </a:ext>
            </a:extLst>
          </p:cNvPr>
          <p:cNvSpPr>
            <a:spLocks noGrp="1"/>
          </p:cNvSpPr>
          <p:nvPr>
            <p:ph type="title"/>
          </p:nvPr>
        </p:nvSpPr>
        <p:spPr/>
        <p:txBody>
          <a:bodyPr/>
          <a:lstStyle/>
          <a:p>
            <a:r>
              <a:rPr lang="en-US" dirty="0"/>
              <a:t>Stable Matchings</a:t>
            </a:r>
          </a:p>
        </p:txBody>
      </p:sp>
      <p:sp>
        <p:nvSpPr>
          <p:cNvPr id="5" name="Text Placeholder 4">
            <a:extLst>
              <a:ext uri="{FF2B5EF4-FFF2-40B4-BE49-F238E27FC236}">
                <a16:creationId xmlns:a16="http://schemas.microsoft.com/office/drawing/2014/main" id="{3EE76890-638D-43C7-80BE-65808A6125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580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normAutofit/>
          </a:bodyPr>
          <a:lstStyle/>
          <a:p>
            <a:pPr eaLnBrk="1" hangingPunct="1"/>
            <a:r>
              <a:rPr lang="en-US" altLang="en-US" sz="4000" dirty="0"/>
              <a:t>Stable Matchings</a:t>
            </a:r>
          </a:p>
        </p:txBody>
      </p:sp>
      <p:sp>
        <p:nvSpPr>
          <p:cNvPr id="9219" name="Rectangle 3"/>
          <p:cNvSpPr>
            <a:spLocks noGrp="1" noChangeArrowheads="1"/>
          </p:cNvSpPr>
          <p:nvPr>
            <p:ph idx="1"/>
            <p:custDataLst>
              <p:tags r:id="rId2"/>
            </p:custDataLst>
          </p:nvPr>
        </p:nvSpPr>
        <p:spPr/>
        <p:txBody>
          <a:bodyPr>
            <a:noAutofit/>
          </a:bodyPr>
          <a:lstStyle/>
          <a:p>
            <a:pPr marL="0" indent="0" eaLnBrk="1" hangingPunct="1">
              <a:buNone/>
            </a:pPr>
            <a:r>
              <a:rPr lang="en-US" altLang="en-US" dirty="0"/>
              <a:t>Motivation:</a:t>
            </a:r>
          </a:p>
          <a:p>
            <a:pPr marL="0" indent="0">
              <a:buNone/>
            </a:pPr>
            <a:r>
              <a:rPr lang="en-US" altLang="en-US" dirty="0"/>
              <a:t>You have to assign TAs to instructors.</a:t>
            </a:r>
          </a:p>
          <a:p>
            <a:pPr marL="0" indent="0" eaLnBrk="1" hangingPunct="1">
              <a:buNone/>
            </a:pPr>
            <a:r>
              <a:rPr lang="en-US" altLang="en-US" dirty="0"/>
              <a:t>Two groups of people you need to pair off, with preferences about their matches. </a:t>
            </a:r>
            <a:br>
              <a:rPr lang="en-US" altLang="en-US" dirty="0"/>
            </a:br>
            <a:r>
              <a:rPr lang="en-US" altLang="en-US" dirty="0"/>
              <a:t>You can’t make everyone happy…so at least ensure that everyone listens to you.	</a:t>
            </a:r>
          </a:p>
          <a:p>
            <a:pPr marL="0" indent="0" eaLnBrk="1" hangingPunct="1">
              <a:buNone/>
            </a:pPr>
            <a:r>
              <a:rPr lang="en-US" altLang="en-US" dirty="0"/>
              <a:t>There are lots of other similar applications</a:t>
            </a:r>
          </a:p>
          <a:p>
            <a:pPr lvl="1" eaLnBrk="1" hangingPunct="1"/>
            <a:r>
              <a:rPr lang="en-US" altLang="en-US" sz="2800" dirty="0"/>
              <a:t>Assign doctors to the hospitals where they do residency.</a:t>
            </a:r>
          </a:p>
          <a:p>
            <a:pPr lvl="1" eaLnBrk="1" hangingPunct="1"/>
            <a:r>
              <a:rPr lang="en-US" altLang="en-US" sz="2800" dirty="0"/>
              <a:t>Assign high </a:t>
            </a:r>
            <a:r>
              <a:rPr lang="en-US" altLang="en-US" sz="2800" dirty="0" err="1"/>
              <a:t>schoolers</a:t>
            </a:r>
            <a:r>
              <a:rPr lang="en-US" altLang="en-US" sz="2800" dirty="0"/>
              <a:t> to magnet schools.</a:t>
            </a:r>
          </a:p>
          <a:p>
            <a:pPr lvl="1" eaLnBrk="1" hangingPunct="1"/>
            <a:r>
              <a:rPr lang="en-US" altLang="en-US" sz="2800" dirty="0"/>
              <a:t>Among many, many other applications.</a:t>
            </a:r>
          </a:p>
        </p:txBody>
      </p:sp>
      <p:sp>
        <p:nvSpPr>
          <p:cNvPr id="9220" name="TextBox 6" hidden="1"/>
          <p:cNvSpPr txBox="1">
            <a:spLocks noChangeArrowheads="1"/>
          </p:cNvSpPr>
          <p:nvPr>
            <p:custDataLst>
              <p:tags r:id="rId3"/>
            </p:custDataLst>
          </p:nvPr>
        </p:nvSpPr>
        <p:spPr bwMode="auto">
          <a:xfrm>
            <a:off x="1524000" y="6488114"/>
            <a:ext cx="8593138" cy="369887"/>
          </a:xfrm>
          <a:prstGeom prst="rect">
            <a:avLst/>
          </a:prstGeom>
          <a:solidFill>
            <a:srgbClr val="FFFF00"/>
          </a:solidFill>
          <a:ln w="2857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Purpose of the example:  new, interesting problem, show how different ideas apply</a:t>
            </a:r>
          </a:p>
        </p:txBody>
      </p:sp>
    </p:spTree>
    <p:extLst>
      <p:ext uri="{BB962C8B-B14F-4D97-AF65-F5344CB8AC3E}">
        <p14:creationId xmlns:p14="http://schemas.microsoft.com/office/powerpoint/2010/main" val="40673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A5DC-846C-4C21-850A-80E042BBF6B6}"/>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D6B91FB1-CD51-485F-B412-0F3F046F476B}"/>
              </a:ext>
            </a:extLst>
          </p:cNvPr>
          <p:cNvSpPr>
            <a:spLocks noGrp="1"/>
          </p:cNvSpPr>
          <p:nvPr>
            <p:ph idx="1"/>
          </p:nvPr>
        </p:nvSpPr>
        <p:spPr/>
        <p:txBody>
          <a:bodyPr>
            <a:normAutofit/>
          </a:bodyPr>
          <a:lstStyle/>
          <a:p>
            <a:r>
              <a:rPr lang="en-US" dirty="0"/>
              <a:t>The real world is complicated.</a:t>
            </a:r>
          </a:p>
          <a:p>
            <a:pPr lvl="1"/>
            <a:r>
              <a:rPr lang="en-US" sz="2800" dirty="0"/>
              <a:t>Students shouldn’t TA a course they haven’t taken.</a:t>
            </a:r>
          </a:p>
          <a:p>
            <a:pPr lvl="1"/>
            <a:r>
              <a:rPr lang="en-US" sz="2800" dirty="0"/>
              <a:t>Instructors need varying numbers of </a:t>
            </a:r>
            <a:r>
              <a:rPr lang="en-US" sz="2800" dirty="0" err="1"/>
              <a:t>TAs.</a:t>
            </a:r>
            <a:endParaRPr lang="en-US" sz="2800" dirty="0"/>
          </a:p>
          <a:p>
            <a:pPr lvl="1"/>
            <a:r>
              <a:rPr lang="en-US" sz="2800" dirty="0"/>
              <a:t>There are more TA applicants than positions.</a:t>
            </a:r>
          </a:p>
          <a:p>
            <a:pPr lvl="1"/>
            <a:r>
              <a:rPr lang="en-US" sz="2800" dirty="0"/>
              <a:t>Doctors might want to be in the same city as their partner.</a:t>
            </a:r>
          </a:p>
          <a:p>
            <a:r>
              <a:rPr lang="en-US" sz="3200" dirty="0"/>
              <a:t>We’re going to simplify away the real world constraints.</a:t>
            </a:r>
          </a:p>
          <a:p>
            <a:pPr lvl="1"/>
            <a:r>
              <a:rPr lang="en-US" sz="2800" dirty="0"/>
              <a:t>The core ideas have been adapted to all of these scenarios.</a:t>
            </a:r>
          </a:p>
        </p:txBody>
      </p:sp>
    </p:spTree>
    <p:extLst>
      <p:ext uri="{BB962C8B-B14F-4D97-AF65-F5344CB8AC3E}">
        <p14:creationId xmlns:p14="http://schemas.microsoft.com/office/powerpoint/2010/main" val="1795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419C-85D0-4658-8742-C728C1EA5D2D}"/>
              </a:ext>
            </a:extLst>
          </p:cNvPr>
          <p:cNvSpPr>
            <a:spLocks noGrp="1"/>
          </p:cNvSpPr>
          <p:nvPr>
            <p:ph type="ctrTitle"/>
          </p:nvPr>
        </p:nvSpPr>
        <p:spPr/>
        <p:txBody>
          <a:bodyPr/>
          <a:lstStyle/>
          <a:p>
            <a:r>
              <a:rPr lang="en-US" dirty="0"/>
              <a:t>Stable Matchings</a:t>
            </a:r>
          </a:p>
        </p:txBody>
      </p:sp>
      <p:sp>
        <p:nvSpPr>
          <p:cNvPr id="3" name="Subtitle 2">
            <a:extLst>
              <a:ext uri="{FF2B5EF4-FFF2-40B4-BE49-F238E27FC236}">
                <a16:creationId xmlns:a16="http://schemas.microsoft.com/office/drawing/2014/main" id="{5FDEE827-A50F-4A91-8B7C-E7886F4F3F54}"/>
              </a:ext>
            </a:extLst>
          </p:cNvPr>
          <p:cNvSpPr>
            <a:spLocks noGrp="1"/>
          </p:cNvSpPr>
          <p:nvPr>
            <p:ph type="subTitle" idx="1"/>
          </p:nvPr>
        </p:nvSpPr>
        <p:spPr/>
        <p:txBody>
          <a:bodyPr/>
          <a:lstStyle/>
          <a:p>
            <a:r>
              <a:rPr lang="en-US" dirty="0"/>
              <a:t>CSE 421 Winter 23</a:t>
            </a:r>
          </a:p>
          <a:p>
            <a:r>
              <a:rPr lang="en-US" dirty="0"/>
              <a:t>Lecture 1</a:t>
            </a:r>
          </a:p>
        </p:txBody>
      </p:sp>
    </p:spTree>
    <p:extLst>
      <p:ext uri="{BB962C8B-B14F-4D97-AF65-F5344CB8AC3E}">
        <p14:creationId xmlns:p14="http://schemas.microsoft.com/office/powerpoint/2010/main" val="210208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Matching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simplify. We have two sets:</a:t>
                </a:r>
                <a:br>
                  <a:rPr lang="en-US" dirty="0"/>
                </a:br>
                <a:r>
                  <a:rPr lang="en-US" dirty="0"/>
                  <a:t>A set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horses, and a set of </a:t>
                </a:r>
                <a14:m>
                  <m:oMath xmlns:m="http://schemas.openxmlformats.org/officeDocument/2006/math">
                    <m:r>
                      <a:rPr lang="en-US" b="0" i="1" smtClean="0">
                        <a:latin typeface="Cambria Math" panose="02040503050406030204" pitchFamily="18" charset="0"/>
                      </a:rPr>
                      <m:t>𝑛</m:t>
                    </m:r>
                  </m:oMath>
                </a14:m>
                <a:r>
                  <a:rPr lang="en-US" dirty="0"/>
                  <a:t> riders. </a:t>
                </a:r>
              </a:p>
              <a:p>
                <a:endParaRPr lang="en-US" dirty="0"/>
              </a:p>
              <a:p>
                <a:r>
                  <a:rPr lang="en-US" dirty="0"/>
                  <a:t>Every rider can ride any horse, and vice versa.</a:t>
                </a:r>
              </a:p>
              <a:p>
                <a:r>
                  <a:rPr lang="en-US" dirty="0"/>
                  <a:t>We just need to pair them off. What could go wrong?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5" name="Graphic 4" descr="Horse">
            <a:extLst>
              <a:ext uri="{FF2B5EF4-FFF2-40B4-BE49-F238E27FC236}">
                <a16:creationId xmlns:a16="http://schemas.microsoft.com/office/drawing/2014/main" id="{4E507A76-9612-43C8-819E-49BCBACD74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6450" y="4800600"/>
            <a:ext cx="1943100" cy="1943100"/>
          </a:xfrm>
          <a:prstGeom prst="rect">
            <a:avLst/>
          </a:prstGeom>
        </p:spPr>
      </p:pic>
      <p:pic>
        <p:nvPicPr>
          <p:cNvPr id="6" name="Graphic 5" descr="Horse">
            <a:extLst>
              <a:ext uri="{FF2B5EF4-FFF2-40B4-BE49-F238E27FC236}">
                <a16:creationId xmlns:a16="http://schemas.microsoft.com/office/drawing/2014/main" id="{BCD814DA-5AC3-4575-95B4-39922767DC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9352" y="4800600"/>
            <a:ext cx="1943100" cy="1943100"/>
          </a:xfrm>
          <a:prstGeom prst="rect">
            <a:avLst/>
          </a:prstGeom>
        </p:spPr>
      </p:pic>
      <p:pic>
        <p:nvPicPr>
          <p:cNvPr id="8" name="Graphic 7" descr="Walk">
            <a:extLst>
              <a:ext uri="{FF2B5EF4-FFF2-40B4-BE49-F238E27FC236}">
                <a16:creationId xmlns:a16="http://schemas.microsoft.com/office/drawing/2014/main" id="{F52A0106-3620-4FE0-912A-D7780CDACC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71725" y="4819650"/>
            <a:ext cx="1085850" cy="1085850"/>
          </a:xfrm>
          <a:prstGeom prst="rect">
            <a:avLst/>
          </a:prstGeom>
        </p:spPr>
      </p:pic>
      <p:pic>
        <p:nvPicPr>
          <p:cNvPr id="9" name="Graphic 8" descr="Walk">
            <a:extLst>
              <a:ext uri="{FF2B5EF4-FFF2-40B4-BE49-F238E27FC236}">
                <a16:creationId xmlns:a16="http://schemas.microsoft.com/office/drawing/2014/main" id="{6C242FBB-36BB-4C8F-82F2-C61AFF48F3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53200" y="4800600"/>
            <a:ext cx="1085850" cy="1085850"/>
          </a:xfrm>
          <a:prstGeom prst="rect">
            <a:avLst/>
          </a:prstGeom>
        </p:spPr>
      </p:pic>
      <p:pic>
        <p:nvPicPr>
          <p:cNvPr id="11" name="Graphic 10" descr="Deciduous tree">
            <a:extLst>
              <a:ext uri="{FF2B5EF4-FFF2-40B4-BE49-F238E27FC236}">
                <a16:creationId xmlns:a16="http://schemas.microsoft.com/office/drawing/2014/main" id="{42E0CC5D-592D-4A88-B132-C48BF82CA60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861" y="5031582"/>
            <a:ext cx="1304925" cy="1304925"/>
          </a:xfrm>
          <a:prstGeom prst="rect">
            <a:avLst/>
          </a:prstGeom>
        </p:spPr>
      </p:pic>
      <p:sp>
        <p:nvSpPr>
          <p:cNvPr id="12" name="Rectangle 11">
            <a:extLst>
              <a:ext uri="{FF2B5EF4-FFF2-40B4-BE49-F238E27FC236}">
                <a16:creationId xmlns:a16="http://schemas.microsoft.com/office/drawing/2014/main" id="{A0833C2A-50D4-4380-8209-34B1B56702FB}"/>
              </a:ext>
            </a:extLst>
          </p:cNvPr>
          <p:cNvSpPr/>
          <p:nvPr/>
        </p:nvSpPr>
        <p:spPr>
          <a:xfrm>
            <a:off x="69850" y="5746750"/>
            <a:ext cx="1192214"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6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4" presetClass="path" presetSubtype="0" accel="50000" decel="50000" fill="hold" nodeType="clickEffect">
                                  <p:stCondLst>
                                    <p:cond delay="0"/>
                                  </p:stCondLst>
                                  <p:childTnLst>
                                    <p:animMotion origin="layout" path="M 0.00247 -0.00209 L -0.04896 -0.05093 C -0.05964 -0.06181 -0.07552 -0.06736 -0.09232 -0.06736 C -0.11133 -0.06736 -0.12656 -0.06181 -0.13711 -0.05093 L -0.18789 -0.00209 " pathEditMode="relative" rAng="0" ptsTypes="AAAAA">
                                      <p:cBhvr>
                                        <p:cTn id="18" dur="2000" fill="hold"/>
                                        <p:tgtEl>
                                          <p:spTgt spid="8"/>
                                        </p:tgtEl>
                                        <p:attrNameLst>
                                          <p:attrName>ppt_x</p:attrName>
                                          <p:attrName>ppt_y</p:attrName>
                                        </p:attrNameLst>
                                      </p:cBhvr>
                                      <p:rCtr x="-9518" y="-326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3.33333E-6 L -0.00299 0.09884 " pathEditMode="relative" rAng="0" ptsTypes="AA">
                                      <p:cBhvr>
                                        <p:cTn id="22" dur="500" fill="hold"/>
                                        <p:tgtEl>
                                          <p:spTgt spid="9"/>
                                        </p:tgtEl>
                                        <p:attrNameLst>
                                          <p:attrName>ppt_x</p:attrName>
                                          <p:attrName>ppt_y</p:attrName>
                                        </p:attrNameLst>
                                      </p:cBhvr>
                                      <p:rCtr x="-156" y="4931"/>
                                    </p:animMotion>
                                  </p:childTnLst>
                                </p:cTn>
                              </p:par>
                            </p:childTnLst>
                          </p:cTn>
                        </p:par>
                        <p:par>
                          <p:cTn id="23" fill="hold">
                            <p:stCondLst>
                              <p:cond delay="500"/>
                            </p:stCondLst>
                            <p:childTnLst>
                              <p:par>
                                <p:cTn id="24" presetID="0" presetClass="path" presetSubtype="0" accel="50000" decel="50000" fill="hold" nodeType="afterEffect">
                                  <p:stCondLst>
                                    <p:cond delay="0"/>
                                  </p:stCondLst>
                                  <p:childTnLst>
                                    <p:animMotion origin="layout" path="M -0.00469 0.10602 L -0.3388 0.10602 L -0.3388 -0.00232 L -0.34049 0.00069 " pathEditMode="relative" ptsTypes="AAAA">
                                      <p:cBhvr>
                                        <p:cTn id="25" dur="2000" fill="hold"/>
                                        <p:tgtEl>
                                          <p:spTgt spid="9"/>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34049 0.00069 L 0.50352 0.01157 " pathEditMode="relative" rAng="0" ptsTypes="AA">
                                      <p:cBhvr>
                                        <p:cTn id="29" dur="2000" fill="hold"/>
                                        <p:tgtEl>
                                          <p:spTgt spid="9"/>
                                        </p:tgtEl>
                                        <p:attrNameLst>
                                          <p:attrName>ppt_x</p:attrName>
                                          <p:attrName>ppt_y</p:attrName>
                                        </p:attrNameLst>
                                      </p:cBhvr>
                                      <p:rCtr x="42201" y="532"/>
                                    </p:animMotion>
                                  </p:childTnLst>
                                </p:cTn>
                              </p:par>
                              <p:par>
                                <p:cTn id="30" presetID="42" presetClass="path" presetSubtype="0" accel="50000" decel="50000" fill="hold" nodeType="withEffect">
                                  <p:stCondLst>
                                    <p:cond delay="0"/>
                                  </p:stCondLst>
                                  <p:childTnLst>
                                    <p:animMotion origin="layout" path="M 0 3.33333E-6 L 0.82878 -0.00371 " pathEditMode="relative" rAng="0" ptsTypes="AA">
                                      <p:cBhvr>
                                        <p:cTn id="31" dur="2000" fill="hold"/>
                                        <p:tgtEl>
                                          <p:spTgt spid="5"/>
                                        </p:tgtEl>
                                        <p:attrNameLst>
                                          <p:attrName>ppt_x</p:attrName>
                                          <p:attrName>ppt_y</p:attrName>
                                        </p:attrNameLst>
                                      </p:cBhvr>
                                      <p:rCtr x="4143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5811" y="1244793"/>
                <a:ext cx="11187953" cy="5307163"/>
              </a:xfrm>
            </p:spPr>
            <p:txBody>
              <a:bodyPr>
                <a:noAutofit/>
              </a:bodyPr>
              <a:lstStyle/>
              <a:p>
                <a:pPr marL="0" indent="0">
                  <a:buNone/>
                </a:pPr>
                <a:r>
                  <a:rPr lang="en-US" dirty="0"/>
                  <a:t>Given two sets </a:t>
                </a:r>
                <a14:m>
                  <m:oMath xmlns:m="http://schemas.openxmlformats.org/officeDocument/2006/math">
                    <m:r>
                      <m:rPr>
                        <m:sty m:val="p"/>
                      </m:rPr>
                      <a:rPr lang="en-US" dirty="0" smtClean="0">
                        <a:latin typeface="Cambria Math" panose="02040503050406030204" pitchFamily="18" charset="0"/>
                      </a:rPr>
                      <m:t>R</m:t>
                    </m:r>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𝑛</m:t>
                            </m:r>
                          </m:sub>
                        </m:sSub>
                      </m:e>
                    </m:d>
                    <m:r>
                      <a:rPr lang="en-US" i="1">
                        <a:latin typeface="Cambria Math" panose="02040503050406030204" pitchFamily="18" charset="0"/>
                      </a:rPr>
                      <m:t>, </m:t>
                    </m:r>
                    <m:r>
                      <a:rPr lang="en-US" b="0" i="1" smtClean="0">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a:t>
                </a:r>
              </a:p>
              <a:p>
                <a:pPr marL="0" indent="0">
                  <a:buNone/>
                </a:pPr>
                <a:r>
                  <a:rPr lang="en-US" dirty="0"/>
                  <a:t>each agent ranks </a:t>
                </a:r>
                <a:r>
                  <a:rPr lang="en-US" b="1" dirty="0"/>
                  <a:t>every</a:t>
                </a:r>
                <a:r>
                  <a:rPr lang="en-US" dirty="0"/>
                  <a:t> agent in the other set.</a:t>
                </a:r>
              </a:p>
              <a:p>
                <a:pPr marL="0" indent="0">
                  <a:buNone/>
                </a:pPr>
                <a:r>
                  <a:rPr lang="en-US" dirty="0"/>
                  <a:t>Goal: Match each agent to </a:t>
                </a:r>
                <a:r>
                  <a:rPr lang="en-US" b="1" dirty="0"/>
                  <a:t>exactly one</a:t>
                </a:r>
                <a:r>
                  <a:rPr lang="en-US" dirty="0"/>
                  <a:t> agent in the other set, respecting their preferences.</a:t>
                </a:r>
              </a:p>
              <a:p>
                <a:pPr marL="0" indent="0">
                  <a:buNone/>
                </a:pPr>
                <a:r>
                  <a:rPr lang="en-US" dirty="0"/>
                  <a:t>How do we “respect preferences”?</a:t>
                </a:r>
              </a:p>
              <a:p>
                <a:pPr marL="0" indent="0">
                  <a:buNone/>
                </a:pPr>
                <a:r>
                  <a:rPr lang="en-US" dirty="0"/>
                  <a:t>Avoid </a:t>
                </a:r>
                <a:r>
                  <a:rPr lang="en-US" dirty="0">
                    <a:solidFill>
                      <a:srgbClr val="FF0000"/>
                    </a:solidFill>
                  </a:rPr>
                  <a:t>blocking pairs</a:t>
                </a:r>
                <a:r>
                  <a:rPr lang="en-US" dirty="0"/>
                  <a:t>: unmatched pairs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h</m:t>
                    </m:r>
                    <m:r>
                      <a:rPr lang="en-US" i="1">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prefers </a:t>
                </a:r>
                <a14:m>
                  <m:oMath xmlns:m="http://schemas.openxmlformats.org/officeDocument/2006/math">
                    <m:r>
                      <a:rPr lang="en-US" b="0" i="1" smtClean="0">
                        <a:latin typeface="Cambria Math" panose="02040503050406030204" pitchFamily="18" charset="0"/>
                      </a:rPr>
                      <m:t>h</m:t>
                    </m:r>
                  </m:oMath>
                </a14:m>
                <a:r>
                  <a:rPr lang="en-US" dirty="0"/>
                  <a:t> to their match, 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to its match.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5811" y="1244793"/>
                <a:ext cx="11187953" cy="5307163"/>
              </a:xfrm>
              <a:blipFill>
                <a:blip r:embed="rId2"/>
                <a:stretch>
                  <a:fillRect l="-1090" t="-1837"/>
                </a:stretch>
              </a:blipFill>
            </p:spPr>
            <p:txBody>
              <a:bodyPr/>
              <a:lstStyle/>
              <a:p>
                <a:r>
                  <a:rPr lang="en-US">
                    <a:noFill/>
                  </a:rPr>
                  <a:t> </a:t>
                </a:r>
              </a:p>
            </p:txBody>
          </p:sp>
        </mc:Fallback>
      </mc:AlternateContent>
      <p:grpSp>
        <p:nvGrpSpPr>
          <p:cNvPr id="2" name="Group 1"/>
          <p:cNvGrpSpPr/>
          <p:nvPr/>
        </p:nvGrpSpPr>
        <p:grpSpPr>
          <a:xfrm>
            <a:off x="3315653" y="4724189"/>
            <a:ext cx="5421632" cy="1811518"/>
            <a:chOff x="4149958" y="3975953"/>
            <a:chExt cx="3713578" cy="1223908"/>
          </a:xfrm>
        </p:grpSpPr>
        <p:sp>
          <p:nvSpPr>
            <p:cNvPr id="4" name="Oval 3"/>
            <p:cNvSpPr/>
            <p:nvPr/>
          </p:nvSpPr>
          <p:spPr>
            <a:xfrm>
              <a:off x="487466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874669" y="4818513"/>
              <a:ext cx="381347" cy="381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a:stCxn id="4" idx="6"/>
              <a:endCxn id="19" idx="2"/>
            </p:cNvCxnSpPr>
            <p:nvPr/>
          </p:nvCxnSpPr>
          <p:spPr>
            <a:xfrm>
              <a:off x="5249594" y="4163416"/>
              <a:ext cx="1445415" cy="8405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6"/>
            </p:cNvCxnSpPr>
            <p:nvPr/>
          </p:nvCxnSpPr>
          <p:spPr>
            <a:xfrm flipV="1">
              <a:off x="5256016" y="4110802"/>
              <a:ext cx="1586072" cy="8983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18" idx="2"/>
            </p:cNvCxnSpPr>
            <p:nvPr/>
          </p:nvCxnSpPr>
          <p:spPr>
            <a:xfrm>
              <a:off x="5249594" y="4163416"/>
              <a:ext cx="144541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9500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6695009" y="4816494"/>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6701431" y="397595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701431" y="3975953"/>
                  <a:ext cx="374926" cy="3119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81090" y="399029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881090" y="3990290"/>
                  <a:ext cx="374926" cy="311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84301" y="481649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84301" y="4816493"/>
                  <a:ext cx="374926" cy="311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701431" y="481827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701431" y="4818270"/>
                  <a:ext cx="374926" cy="311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149958" y="3990290"/>
                  <a:ext cx="945242"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h</m:t>
                        </m:r>
                        <m:r>
                          <a:rPr lang="en-US" sz="2400" i="1" dirty="0">
                            <a:latin typeface="Cambria Math" panose="02040503050406030204" pitchFamily="18" charset="0"/>
                          </a:rPr>
                          <m:t> , </m:t>
                        </m:r>
                        <m:r>
                          <a:rPr lang="en-US" sz="2400" b="0" i="1" dirty="0" smtClean="0">
                            <a:latin typeface="Cambria Math" panose="02040503050406030204" pitchFamily="18" charset="0"/>
                          </a:rPr>
                          <m:t>h</m:t>
                        </m:r>
                        <m:r>
                          <a:rPr lang="en-US" sz="2400" i="1" dirty="0">
                            <a:latin typeface="Cambria Math" panose="02040503050406030204" pitchFamily="18" charset="0"/>
                          </a:rPr>
                          <m:t>’</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49958" y="3990290"/>
                  <a:ext cx="945242" cy="311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36407" y="3983582"/>
                  <a:ext cx="1127129"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736407" y="3983582"/>
                  <a:ext cx="1127129" cy="311913"/>
                </a:xfrm>
                <a:prstGeom prst="rect">
                  <a:avLst/>
                </a:prstGeom>
                <a:blipFill>
                  <a:blip r:embed="rId8"/>
                  <a:stretch>
                    <a:fillRect/>
                  </a:stretch>
                </a:blipFill>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1201A5DC-846C-4C21-850A-80E042BBF6B6}"/>
              </a:ext>
            </a:extLst>
          </p:cNvPr>
          <p:cNvSpPr>
            <a:spLocks noGrp="1"/>
          </p:cNvSpPr>
          <p:nvPr>
            <p:ph type="title"/>
          </p:nvPr>
        </p:nvSpPr>
        <p:spPr>
          <a:xfrm>
            <a:off x="555811" y="263278"/>
            <a:ext cx="9790063" cy="1014667"/>
          </a:xfrm>
        </p:spPr>
        <p:txBody>
          <a:bodyPr/>
          <a:lstStyle/>
          <a:p>
            <a:r>
              <a:rPr lang="en-US" dirty="0"/>
              <a:t>Stable Matching Problem</a:t>
            </a:r>
          </a:p>
        </p:txBody>
      </p:sp>
    </p:spTree>
    <p:extLst>
      <p:ext uri="{BB962C8B-B14F-4D97-AF65-F5344CB8AC3E}">
        <p14:creationId xmlns:p14="http://schemas.microsoft.com/office/powerpoint/2010/main" val="2399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2023" y="365125"/>
            <a:ext cx="10851777" cy="1325563"/>
          </a:xfrm>
        </p:spPr>
        <p:txBody>
          <a:bodyPr/>
          <a:lstStyle/>
          <a:p>
            <a:pPr eaLnBrk="1" hangingPunct="1"/>
            <a:r>
              <a:rPr lang="en-US" altLang="en-US" sz="3600" dirty="0"/>
              <a:t>Stable Matching, More Formally</a:t>
            </a:r>
          </a:p>
        </p:txBody>
      </p:sp>
      <mc:AlternateContent xmlns:mc="http://schemas.openxmlformats.org/markup-compatibility/2006" xmlns:a14="http://schemas.microsoft.com/office/drawing/2010/main">
        <mc:Choice Requires="a14">
          <p:sp>
            <p:nvSpPr>
              <p:cNvPr id="416771" name="Rectangle 3"/>
              <p:cNvSpPr>
                <a:spLocks noGrp="1" noChangeArrowheads="1"/>
              </p:cNvSpPr>
              <p:nvPr>
                <p:ph idx="1"/>
              </p:nvPr>
            </p:nvSpPr>
            <p:spPr>
              <a:xfrm>
                <a:off x="502023" y="1270959"/>
                <a:ext cx="11367247" cy="4815517"/>
              </a:xfrm>
            </p:spPr>
            <p:txBody>
              <a:bodyPr>
                <a:normAutofit/>
              </a:bodyPr>
              <a:lstStyle/>
              <a:p>
                <a:pPr marL="0" indent="0">
                  <a:lnSpc>
                    <a:spcPct val="80000"/>
                  </a:lnSpc>
                  <a:buNone/>
                </a:pPr>
                <a:r>
                  <a:rPr lang="en-US" altLang="en-US" dirty="0">
                    <a:solidFill>
                      <a:srgbClr val="0070C0"/>
                    </a:solidFill>
                  </a:rPr>
                  <a:t>Perfect matching</a:t>
                </a:r>
                <a:r>
                  <a:rPr lang="en-US" altLang="en-US" dirty="0">
                    <a:solidFill>
                      <a:schemeClr val="accent2"/>
                    </a:solidFill>
                  </a:rPr>
                  <a:t>:</a:t>
                </a:r>
                <a:r>
                  <a:rPr lang="en-US" altLang="en-US" dirty="0"/>
                  <a:t> </a:t>
                </a:r>
              </a:p>
              <a:p>
                <a:pPr eaLnBrk="1" hangingPunct="1">
                  <a:lnSpc>
                    <a:spcPct val="80000"/>
                  </a:lnSpc>
                  <a:buFont typeface="Arial" panose="020B0604020202020204" pitchFamily="34" charset="0"/>
                  <a:buChar char="•"/>
                </a:pPr>
                <a:r>
                  <a:rPr lang="en-US" altLang="en-US" dirty="0"/>
                  <a:t>Each rider is paired with exactly one horse.</a:t>
                </a:r>
              </a:p>
              <a:p>
                <a:pPr eaLnBrk="1" hangingPunct="1">
                  <a:lnSpc>
                    <a:spcPct val="80000"/>
                  </a:lnSpc>
                  <a:buFont typeface="Arial" panose="020B0604020202020204" pitchFamily="34" charset="0"/>
                  <a:buChar char="•"/>
                </a:pPr>
                <a:r>
                  <a:rPr lang="en-US" altLang="en-US" dirty="0"/>
                  <a:t>Each horse is paired with exactly one rider.</a:t>
                </a:r>
              </a:p>
              <a:p>
                <a:pPr marL="0" indent="0">
                  <a:lnSpc>
                    <a:spcPct val="80000"/>
                  </a:lnSpc>
                  <a:buNone/>
                </a:pPr>
                <a:r>
                  <a:rPr lang="en-US" altLang="en-US" dirty="0">
                    <a:solidFill>
                      <a:srgbClr val="0070C0"/>
                    </a:solidFill>
                  </a:rPr>
                  <a:t>Stability</a:t>
                </a:r>
                <a:r>
                  <a:rPr lang="en-US" altLang="en-US" dirty="0">
                    <a:solidFill>
                      <a:schemeClr val="accent2"/>
                    </a:solidFill>
                  </a:rPr>
                  <a:t>:</a:t>
                </a:r>
                <a:r>
                  <a:rPr lang="en-US" altLang="en-US" dirty="0"/>
                  <a:t>  no ability to exchange</a:t>
                </a:r>
              </a:p>
              <a:p>
                <a:pPr marL="400050">
                  <a:lnSpc>
                    <a:spcPct val="80000"/>
                  </a:lnSpc>
                </a:pPr>
                <a:r>
                  <a:rPr lang="en-US" altLang="en-US" dirty="0"/>
                  <a:t>an unmatched pair </a:t>
                </a:r>
                <a14:m>
                  <m:oMath xmlns:m="http://schemas.openxmlformats.org/officeDocument/2006/math">
                    <m:r>
                      <a:rPr lang="en-US" altLang="en-US" b="0" i="1" smtClean="0">
                        <a:latin typeface="Cambria Math" panose="02040503050406030204" pitchFamily="18" charset="0"/>
                      </a:rPr>
                      <m:t>𝑟</m:t>
                    </m:r>
                  </m:oMath>
                </a14:m>
                <a:r>
                  <a:rPr lang="en-US" altLang="en-US" dirty="0"/>
                  <a:t>-</a:t>
                </a:r>
                <a14:m>
                  <m:oMath xmlns:m="http://schemas.openxmlformats.org/officeDocument/2006/math">
                    <m:r>
                      <a:rPr lang="en-US" altLang="en-US" b="0" i="1" dirty="0" smtClean="0">
                        <a:latin typeface="Cambria Math" panose="02040503050406030204" pitchFamily="18" charset="0"/>
                      </a:rPr>
                      <m:t>h</m:t>
                    </m:r>
                  </m:oMath>
                </a14:m>
                <a:r>
                  <a:rPr lang="en-US" altLang="en-US" dirty="0"/>
                  <a:t> is </a:t>
                </a:r>
                <a:r>
                  <a:rPr lang="en-US" altLang="en-US" dirty="0">
                    <a:solidFill>
                      <a:srgbClr val="FF0000"/>
                    </a:solidFill>
                  </a:rPr>
                  <a:t>blocking </a:t>
                </a:r>
                <a:r>
                  <a:rPr lang="en-US" altLang="en-US" dirty="0"/>
                  <a:t>if they both prefer each other to current matches.</a:t>
                </a:r>
                <a:endParaRPr lang="en-US" altLang="en-US" sz="1800" dirty="0"/>
              </a:p>
              <a:p>
                <a:pPr marL="0" indent="0">
                  <a:lnSpc>
                    <a:spcPct val="80000"/>
                  </a:lnSpc>
                  <a:buNone/>
                </a:pPr>
                <a:r>
                  <a:rPr lang="en-US" altLang="en-US" dirty="0">
                    <a:solidFill>
                      <a:srgbClr val="0070C0"/>
                    </a:solidFill>
                  </a:rPr>
                  <a:t>Stable matching</a:t>
                </a:r>
                <a:r>
                  <a:rPr lang="en-US" altLang="en-US" dirty="0">
                    <a:solidFill>
                      <a:schemeClr val="accent2"/>
                    </a:solidFill>
                  </a:rPr>
                  <a:t>:</a:t>
                </a:r>
                <a:r>
                  <a:rPr lang="en-US" altLang="en-US" dirty="0"/>
                  <a:t>  perfect matching with no blocking pairs.</a:t>
                </a:r>
              </a:p>
            </p:txBody>
          </p:sp>
        </mc:Choice>
        <mc:Fallback xmlns="">
          <p:sp>
            <p:nvSpPr>
              <p:cNvPr id="416771" name="Rectangle 3"/>
              <p:cNvSpPr>
                <a:spLocks noGrp="1" noRot="1" noChangeAspect="1" noMove="1" noResize="1" noEditPoints="1" noAdjustHandles="1" noChangeArrowheads="1" noChangeShapeType="1" noTextEdit="1"/>
              </p:cNvSpPr>
              <p:nvPr>
                <p:ph idx="1"/>
              </p:nvPr>
            </p:nvSpPr>
            <p:spPr>
              <a:xfrm>
                <a:off x="502023" y="1270959"/>
                <a:ext cx="11367247" cy="4815517"/>
              </a:xfrm>
              <a:blipFill>
                <a:blip r:embed="rId3"/>
                <a:stretch>
                  <a:fillRect l="-1072" t="-2785" r="-1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53035" y="4948518"/>
                <a:ext cx="7652033"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b="1" dirty="0"/>
                  <a:t>Given:</a:t>
                </a:r>
                <a:r>
                  <a:rPr lang="en-US" altLang="en-US" sz="2800" dirty="0"/>
                  <a:t> the preference lists of </a:t>
                </a:r>
                <a14:m>
                  <m:oMath xmlns:m="http://schemas.openxmlformats.org/officeDocument/2006/math">
                    <m:r>
                      <a:rPr lang="en-US" altLang="en-US" sz="2800" i="1">
                        <a:latin typeface="Cambria Math" panose="02040503050406030204" pitchFamily="18" charset="0"/>
                      </a:rPr>
                      <m:t>𝑛</m:t>
                    </m:r>
                    <m:r>
                      <a:rPr lang="en-US" altLang="en-US" sz="2800" i="1">
                        <a:latin typeface="Cambria Math" panose="02040503050406030204" pitchFamily="18" charset="0"/>
                      </a:rPr>
                      <m:t> </m:t>
                    </m:r>
                  </m:oMath>
                </a14:m>
                <a:r>
                  <a:rPr lang="en-US" altLang="en-US" sz="2800" dirty="0"/>
                  <a:t>riders and </a:t>
                </a:r>
                <a14:m>
                  <m:oMath xmlns:m="http://schemas.openxmlformats.org/officeDocument/2006/math">
                    <m:r>
                      <a:rPr lang="en-US" altLang="en-US" sz="2800" i="1">
                        <a:latin typeface="Cambria Math" panose="02040503050406030204" pitchFamily="18" charset="0"/>
                      </a:rPr>
                      <m:t>𝑛</m:t>
                    </m:r>
                  </m:oMath>
                </a14:m>
                <a:r>
                  <a:rPr lang="en-US" altLang="en-US" sz="2800" dirty="0"/>
                  <a:t> horses. </a:t>
                </a:r>
                <a:br>
                  <a:rPr lang="en-US" altLang="en-US" sz="2800" dirty="0"/>
                </a:br>
                <a:r>
                  <a:rPr lang="en-US" altLang="en-US" sz="2800" b="1" dirty="0"/>
                  <a:t>Find:</a:t>
                </a:r>
                <a:r>
                  <a:rPr lang="en-US" altLang="en-US" sz="2800" dirty="0"/>
                  <a:t> a stable matching.</a:t>
                </a:r>
                <a:endParaRPr lang="en-US" altLang="en-US" sz="2800" dirty="0">
                  <a:solidFill>
                    <a:schemeClr val="hlink"/>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753035" y="4948518"/>
                <a:ext cx="7652033" cy="1584917"/>
              </a:xfrm>
              <a:prstGeom prst="rect">
                <a:avLst/>
              </a:prstGeom>
              <a:blipFill>
                <a:blip r:embed="rId4"/>
                <a:stretch>
                  <a:fillRect l="-1673" r="-1833"/>
                </a:stretch>
              </a:blipFill>
              <a:ln>
                <a:noFill/>
              </a:ln>
            </p:spPr>
            <p:txBody>
              <a:bodyPr/>
              <a:lstStyle/>
              <a:p>
                <a:r>
                  <a:rPr lang="en-US">
                    <a:noFill/>
                  </a:rPr>
                  <a:t> </a:t>
                </a:r>
              </a:p>
            </p:txBody>
          </p:sp>
        </mc:Fallback>
      </mc:AlternateContent>
      <p:sp>
        <p:nvSpPr>
          <p:cNvPr id="32" name="Rectangle 31"/>
          <p:cNvSpPr/>
          <p:nvPr/>
        </p:nvSpPr>
        <p:spPr>
          <a:xfrm>
            <a:off x="753036" y="4939553"/>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Stable Matching Problem</a:t>
            </a:r>
          </a:p>
        </p:txBody>
      </p:sp>
    </p:spTree>
    <p:extLst>
      <p:ext uri="{BB962C8B-B14F-4D97-AF65-F5344CB8AC3E}">
        <p14:creationId xmlns:p14="http://schemas.microsoft.com/office/powerpoint/2010/main" val="11499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5C8C-0BF9-47DB-972B-8E4B50A1955F}"/>
              </a:ext>
            </a:extLst>
          </p:cNvPr>
          <p:cNvSpPr>
            <a:spLocks noGrp="1"/>
          </p:cNvSpPr>
          <p:nvPr>
            <p:ph type="title"/>
          </p:nvPr>
        </p:nvSpPr>
        <p:spPr/>
        <p:txBody>
          <a:bodyPr/>
          <a:lstStyle/>
          <a:p>
            <a:r>
              <a:rPr lang="en-US" dirty="0"/>
              <a:t>Lecture Activity</a:t>
            </a:r>
          </a:p>
        </p:txBody>
      </p:sp>
      <p:sp>
        <p:nvSpPr>
          <p:cNvPr id="3" name="Content Placeholder 2">
            <a:extLst>
              <a:ext uri="{FF2B5EF4-FFF2-40B4-BE49-F238E27FC236}">
                <a16:creationId xmlns:a16="http://schemas.microsoft.com/office/drawing/2014/main" id="{BDEED82C-69B2-469D-89AB-798DF50702EE}"/>
              </a:ext>
            </a:extLst>
          </p:cNvPr>
          <p:cNvSpPr>
            <a:spLocks noGrp="1"/>
          </p:cNvSpPr>
          <p:nvPr>
            <p:ph idx="1"/>
          </p:nvPr>
        </p:nvSpPr>
        <p:spPr/>
        <p:txBody>
          <a:bodyPr/>
          <a:lstStyle/>
          <a:p>
            <a:r>
              <a:rPr lang="en-US" dirty="0"/>
              <a:t>To make sure you’ve got the definition:</a:t>
            </a:r>
          </a:p>
          <a:p>
            <a:endParaRPr lang="en-US" dirty="0"/>
          </a:p>
          <a:p>
            <a:r>
              <a:rPr lang="en-US" dirty="0"/>
              <a:t>1. Download the activity pdf from the webpage (it’s just the next slide in this slide deck) or look at the physical handout.</a:t>
            </a:r>
          </a:p>
          <a:p>
            <a:r>
              <a:rPr lang="en-US" dirty="0"/>
              <a:t>2. Introduce yourself to those around you.</a:t>
            </a:r>
          </a:p>
          <a:p>
            <a:r>
              <a:rPr lang="en-US" dirty="0"/>
              <a:t>3. Try the problem.</a:t>
            </a:r>
          </a:p>
          <a:p>
            <a:r>
              <a:rPr lang="en-US" dirty="0"/>
              <a:t>4. Fill out the </a:t>
            </a:r>
            <a:r>
              <a:rPr lang="en-US" dirty="0" err="1"/>
              <a:t>polleverywhere</a:t>
            </a:r>
            <a:endParaRPr lang="en-US" dirty="0"/>
          </a:p>
        </p:txBody>
      </p:sp>
    </p:spTree>
    <p:extLst>
      <p:ext uri="{BB962C8B-B14F-4D97-AF65-F5344CB8AC3E}">
        <p14:creationId xmlns:p14="http://schemas.microsoft.com/office/powerpoint/2010/main" val="3152294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83073"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683073" y="2929981"/>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p:cNvCxnSpPr>
            <a:stCxn id="13" idx="3"/>
            <a:endCxn id="11" idx="2"/>
          </p:cNvCxnSpPr>
          <p:nvPr/>
        </p:nvCxnSpPr>
        <p:spPr>
          <a:xfrm>
            <a:off x="3086502" y="2087065"/>
            <a:ext cx="1013914" cy="107057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6"/>
            <a:endCxn id="10" idx="2"/>
          </p:cNvCxnSpPr>
          <p:nvPr/>
        </p:nvCxnSpPr>
        <p:spPr>
          <a:xfrm flipV="1">
            <a:off x="3144862" y="2125744"/>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00416"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00416" y="29275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2" name="TextBox 11"/>
              <p:cNvSpPr txBox="1"/>
              <p:nvPr/>
            </p:nvSpPr>
            <p:spPr>
              <a:xfrm>
                <a:off x="4071237" y="188268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1237" y="1882689"/>
                <a:ext cx="454013" cy="461665"/>
              </a:xfrm>
              <a:prstGeom prst="rect">
                <a:avLst/>
              </a:prstGeom>
              <a:blipFill>
                <a:blip r:embed="rId2"/>
                <a:stretch>
                  <a:fillRect l="-4054"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32490" y="185623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632490" y="1856232"/>
                <a:ext cx="454013"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32489"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632489" y="2890312"/>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42057"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42057" y="2890312"/>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49939" y="191320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649939" y="1913204"/>
                <a:ext cx="950414" cy="461665"/>
              </a:xfrm>
              <a:prstGeom prst="rect">
                <a:avLst/>
              </a:prstGeom>
              <a:blipFill>
                <a:blip r:embed="rId6"/>
                <a:stretch>
                  <a:fillRect l="-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02707" y="188952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402707" y="1889528"/>
                <a:ext cx="1364886"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649939" y="292612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49939" y="2926120"/>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402707" y="2890312"/>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402707" y="2890312"/>
                <a:ext cx="1364886" cy="461665"/>
              </a:xfrm>
              <a:prstGeom prst="rect">
                <a:avLst/>
              </a:prstGeom>
              <a:blipFill>
                <a:blip r:embed="rId9"/>
                <a:stretch>
                  <a:fillRect b="-1316"/>
                </a:stretch>
              </a:blipFill>
            </p:spPr>
            <p:txBody>
              <a:bodyPr/>
              <a:lstStyle/>
              <a:p>
                <a:r>
                  <a:rPr lang="en-US">
                    <a:noFill/>
                  </a:rPr>
                  <a:t> </a:t>
                </a:r>
              </a:p>
            </p:txBody>
          </p:sp>
        </mc:Fallback>
      </mc:AlternateContent>
      <p:sp>
        <p:nvSpPr>
          <p:cNvPr id="23" name="Oval 22"/>
          <p:cNvSpPr/>
          <p:nvPr/>
        </p:nvSpPr>
        <p:spPr>
          <a:xfrm>
            <a:off x="7047709"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7047709" y="2976152"/>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5" name="Straight Connector 24"/>
          <p:cNvCxnSpPr>
            <a:stCxn id="23" idx="6"/>
          </p:cNvCxnSpPr>
          <p:nvPr/>
        </p:nvCxnSpPr>
        <p:spPr>
          <a:xfrm flipV="1">
            <a:off x="7501722" y="2160384"/>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6"/>
            <a:endCxn id="27" idx="2"/>
          </p:cNvCxnSpPr>
          <p:nvPr/>
        </p:nvCxnSpPr>
        <p:spPr>
          <a:xfrm flipV="1">
            <a:off x="7509498" y="2171915"/>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465052"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p:cNvSpPr/>
          <p:nvPr/>
        </p:nvSpPr>
        <p:spPr>
          <a:xfrm>
            <a:off x="8465052" y="29736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9" name="TextBox 28"/>
              <p:cNvSpPr txBox="1"/>
              <p:nvPr/>
            </p:nvSpPr>
            <p:spPr>
              <a:xfrm>
                <a:off x="8435873" y="1928860"/>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435873" y="1928860"/>
                <a:ext cx="454013" cy="461665"/>
              </a:xfrm>
              <a:prstGeom prst="rect">
                <a:avLst/>
              </a:prstGeom>
              <a:blipFill>
                <a:blip r:embed="rId10"/>
                <a:stretch>
                  <a:fillRect l="-4054" r="-135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997125" y="188952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997125" y="1889528"/>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997125"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997125" y="2936483"/>
                <a:ext cx="454013" cy="461665"/>
              </a:xfrm>
              <a:prstGeom prst="rect">
                <a:avLst/>
              </a:prstGeom>
              <a:blipFill>
                <a:blip r:embed="rId12"/>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406693"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406693" y="2936483"/>
                <a:ext cx="454013" cy="461665"/>
              </a:xfrm>
              <a:prstGeom prst="rect">
                <a:avLst/>
              </a:prstGeom>
              <a:blipFill>
                <a:blip r:embed="rId13"/>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14575" y="195937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014575" y="1959375"/>
                <a:ext cx="950414" cy="461665"/>
              </a:xfrm>
              <a:prstGeom prst="rect">
                <a:avLst/>
              </a:prstGeom>
              <a:blipFill>
                <a:blip r:embed="rId14"/>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67343" y="193569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767343" y="1935699"/>
                <a:ext cx="1364886" cy="461665"/>
              </a:xfrm>
              <a:prstGeom prst="rect">
                <a:avLst/>
              </a:prstGeom>
              <a:blipFill>
                <a:blip r:embed="rId1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014575" y="2972291"/>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014575" y="2972291"/>
                <a:ext cx="950414" cy="461665"/>
              </a:xfrm>
              <a:prstGeom prst="rect">
                <a:avLst/>
              </a:prstGeom>
              <a:blipFill>
                <a:blip r:embed="rId16"/>
                <a:stretch>
                  <a:fillRect l="-192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767343" y="2936483"/>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767343" y="2936483"/>
                <a:ext cx="1364886" cy="461665"/>
              </a:xfrm>
              <a:prstGeom prst="rect">
                <a:avLst/>
              </a:prstGeom>
              <a:blipFill>
                <a:blip r:embed="rId17"/>
                <a:stretch>
                  <a:fillRect b="-1333"/>
                </a:stretch>
              </a:blipFill>
            </p:spPr>
            <p:txBody>
              <a:bodyPr/>
              <a:lstStyle/>
              <a:p>
                <a:r>
                  <a:rPr lang="en-US">
                    <a:noFill/>
                  </a:rPr>
                  <a:t> </a:t>
                </a:r>
              </a:p>
            </p:txBody>
          </p:sp>
        </mc:Fallback>
      </mc:AlternateContent>
      <p:sp>
        <p:nvSpPr>
          <p:cNvPr id="43" name="Oval 42"/>
          <p:cNvSpPr/>
          <p:nvPr/>
        </p:nvSpPr>
        <p:spPr>
          <a:xfrm>
            <a:off x="3465061"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p:cNvSpPr/>
          <p:nvPr/>
        </p:nvSpPr>
        <p:spPr>
          <a:xfrm>
            <a:off x="3465061" y="5121718"/>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p:cNvSpPr/>
          <p:nvPr/>
        </p:nvSpPr>
        <p:spPr>
          <a:xfrm>
            <a:off x="4882404"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p:nvSpPr>
        <p:spPr>
          <a:xfrm>
            <a:off x="4882404" y="511923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9" name="TextBox 48"/>
              <p:cNvSpPr txBox="1"/>
              <p:nvPr/>
            </p:nvSpPr>
            <p:spPr>
              <a:xfrm>
                <a:off x="4853225" y="426180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853225" y="4261801"/>
                <a:ext cx="454013" cy="461665"/>
              </a:xfrm>
              <a:prstGeom prst="rect">
                <a:avLst/>
              </a:prstGeom>
              <a:blipFill>
                <a:blip r:embed="rId18"/>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414478" y="423534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414478" y="4235344"/>
                <a:ext cx="454013" cy="46166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414477"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414477" y="5082049"/>
                <a:ext cx="454013" cy="461665"/>
              </a:xfrm>
              <a:prstGeom prst="rect">
                <a:avLst/>
              </a:prstGeom>
              <a:blipFill>
                <a:blip r:embed="rId20"/>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24045"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824045" y="5082049"/>
                <a:ext cx="454013" cy="461665"/>
              </a:xfrm>
              <a:prstGeom prst="rect">
                <a:avLst/>
              </a:prstGeom>
              <a:blipFill>
                <a:blip r:embed="rId21"/>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909080" y="4262180"/>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909080" y="4262180"/>
                <a:ext cx="950414" cy="477888"/>
              </a:xfrm>
              <a:prstGeom prst="rect">
                <a:avLst/>
              </a:prstGeom>
              <a:blipFill>
                <a:blip r:embed="rId22"/>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65596" y="4258898"/>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65596" y="4258898"/>
                <a:ext cx="1690794" cy="461665"/>
              </a:xfrm>
              <a:prstGeom prst="rect">
                <a:avLst/>
              </a:prstGeom>
              <a:blipFill>
                <a:blip r:embed="rId2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910722" y="509688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910722" y="5096884"/>
                <a:ext cx="950414" cy="461665"/>
              </a:xfrm>
              <a:prstGeom prst="rect">
                <a:avLst/>
              </a:prstGeom>
              <a:blipFill>
                <a:blip r:embed="rId24"/>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94776" y="511193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94776" y="5111938"/>
                <a:ext cx="1364886" cy="461665"/>
              </a:xfrm>
              <a:prstGeom prst="rect">
                <a:avLst/>
              </a:prstGeom>
              <a:blipFill>
                <a:blip r:embed="rId25"/>
                <a:stretch>
                  <a:fillRect b="-1333"/>
                </a:stretch>
              </a:blipFill>
            </p:spPr>
            <p:txBody>
              <a:bodyPr/>
              <a:lstStyle/>
              <a:p>
                <a:r>
                  <a:rPr lang="en-US">
                    <a:noFill/>
                  </a:rPr>
                  <a:t> </a:t>
                </a:r>
              </a:p>
            </p:txBody>
          </p:sp>
        </mc:Fallback>
      </mc:AlternateContent>
      <p:sp>
        <p:nvSpPr>
          <p:cNvPr id="57" name="Oval 56"/>
          <p:cNvSpPr/>
          <p:nvPr/>
        </p:nvSpPr>
        <p:spPr>
          <a:xfrm>
            <a:off x="3465061"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Oval 57"/>
          <p:cNvSpPr/>
          <p:nvPr/>
        </p:nvSpPr>
        <p:spPr>
          <a:xfrm>
            <a:off x="4882404"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59" name="TextBox 58"/>
              <p:cNvSpPr txBox="1"/>
              <p:nvPr/>
            </p:nvSpPr>
            <p:spPr>
              <a:xfrm>
                <a:off x="4853225" y="588474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853225" y="5884748"/>
                <a:ext cx="454013" cy="461665"/>
              </a:xfrm>
              <a:prstGeom prst="rect">
                <a:avLst/>
              </a:prstGeom>
              <a:blipFill>
                <a:blip r:embed="rId26"/>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14478" y="585829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14478" y="5858291"/>
                <a:ext cx="454013" cy="461665"/>
              </a:xfrm>
              <a:prstGeom prst="rect">
                <a:avLst/>
              </a:prstGeom>
              <a:blipFill>
                <a:blip r:embed="rId2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954093" y="585829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954093" y="5858290"/>
                <a:ext cx="950414" cy="461665"/>
              </a:xfrm>
              <a:prstGeom prst="rect">
                <a:avLst/>
              </a:prstGeom>
              <a:blipFill>
                <a:blip r:embed="rId28"/>
                <a:stretch>
                  <a:fillRect l="-1935" r="-4516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413557" y="5884747"/>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413557" y="5884747"/>
                <a:ext cx="1364886" cy="461665"/>
              </a:xfrm>
              <a:prstGeom prst="rect">
                <a:avLst/>
              </a:prstGeom>
              <a:blipFill>
                <a:blip r:embed="rId29"/>
                <a:stretch>
                  <a:fillRect b="-1316"/>
                </a:stretch>
              </a:blipFill>
            </p:spPr>
            <p:txBody>
              <a:bodyPr/>
              <a:lstStyle/>
              <a:p>
                <a:r>
                  <a:rPr lang="en-US">
                    <a:noFill/>
                  </a:rPr>
                  <a:t> </a:t>
                </a:r>
              </a:p>
            </p:txBody>
          </p:sp>
        </mc:Fallback>
      </mc:AlternateContent>
      <p:sp>
        <p:nvSpPr>
          <p:cNvPr id="63" name="TextBox 62"/>
          <p:cNvSpPr txBox="1"/>
          <p:nvPr/>
        </p:nvSpPr>
        <p:spPr>
          <a:xfrm>
            <a:off x="1711377" y="1281661"/>
            <a:ext cx="6483246" cy="523220"/>
          </a:xfrm>
          <a:prstGeom prst="rect">
            <a:avLst/>
          </a:prstGeom>
          <a:noFill/>
        </p:spPr>
        <p:txBody>
          <a:bodyPr wrap="square" rtlCol="0">
            <a:spAutoFit/>
          </a:bodyPr>
          <a:lstStyle/>
          <a:p>
            <a:r>
              <a:rPr lang="en-US" sz="2800" dirty="0"/>
              <a:t>Why are these not stable matchings?</a:t>
            </a:r>
          </a:p>
        </p:txBody>
      </p:sp>
      <p:sp>
        <p:nvSpPr>
          <p:cNvPr id="64" name="TextBox 63"/>
          <p:cNvSpPr txBox="1"/>
          <p:nvPr/>
        </p:nvSpPr>
        <p:spPr>
          <a:xfrm>
            <a:off x="1711377" y="3697689"/>
            <a:ext cx="6483246" cy="523220"/>
          </a:xfrm>
          <a:prstGeom prst="rect">
            <a:avLst/>
          </a:prstGeom>
          <a:noFill/>
        </p:spPr>
        <p:txBody>
          <a:bodyPr wrap="square" rtlCol="0">
            <a:spAutoFit/>
          </a:bodyPr>
          <a:lstStyle/>
          <a:p>
            <a:r>
              <a:rPr lang="en-US" sz="2800" dirty="0"/>
              <a:t>Find a stable matching for this instance.</a:t>
            </a:r>
          </a:p>
        </p:txBody>
      </p:sp>
      <p:sp>
        <p:nvSpPr>
          <p:cNvPr id="65" name="Title 64"/>
          <p:cNvSpPr>
            <a:spLocks noGrp="1"/>
          </p:cNvSpPr>
          <p:nvPr>
            <p:ph type="title"/>
          </p:nvPr>
        </p:nvSpPr>
        <p:spPr/>
        <p:txBody>
          <a:bodyPr/>
          <a:lstStyle/>
          <a:p>
            <a:r>
              <a:rPr lang="en-US" dirty="0"/>
              <a:t>Try it!</a:t>
            </a:r>
          </a:p>
        </p:txBody>
      </p:sp>
      <p:sp>
        <p:nvSpPr>
          <p:cNvPr id="2" name="Rectangle: Rounded Corners 1">
            <a:extLst>
              <a:ext uri="{FF2B5EF4-FFF2-40B4-BE49-F238E27FC236}">
                <a16:creationId xmlns:a16="http://schemas.microsoft.com/office/drawing/2014/main" id="{4772A892-A150-4D74-9E29-19326F5FAF5E}"/>
              </a:ext>
            </a:extLst>
          </p:cNvPr>
          <p:cNvSpPr/>
          <p:nvPr/>
        </p:nvSpPr>
        <p:spPr>
          <a:xfrm>
            <a:off x="8435873" y="5491625"/>
            <a:ext cx="3221421" cy="956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209558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Does a stable matching always exist?</a:t>
            </a:r>
          </a:p>
          <a:p>
            <a:r>
              <a:rPr lang="en-US" dirty="0"/>
              <a:t>Can we find a stable matching efficiently?</a:t>
            </a:r>
          </a:p>
          <a:p>
            <a:endParaRPr lang="en-US" dirty="0"/>
          </a:p>
          <a:p>
            <a:pPr marL="0" indent="0">
              <a:buNone/>
            </a:pPr>
            <a:endParaRPr lang="en-US" dirty="0"/>
          </a:p>
          <a:p>
            <a:pPr marL="0" indent="0">
              <a:buNone/>
            </a:pPr>
            <a:r>
              <a:rPr lang="en-US" dirty="0"/>
              <a:t>We’ll answer both of those questions in the next few lectures.</a:t>
            </a:r>
          </a:p>
          <a:p>
            <a:pPr marL="0" indent="0">
              <a:buNone/>
            </a:pPr>
            <a:r>
              <a:rPr lang="en-US" dirty="0"/>
              <a:t>Let’s start with the second one.</a:t>
            </a:r>
          </a:p>
        </p:txBody>
      </p:sp>
    </p:spTree>
    <p:extLst>
      <p:ext uri="{BB962C8B-B14F-4D97-AF65-F5344CB8AC3E}">
        <p14:creationId xmlns:p14="http://schemas.microsoft.com/office/powerpoint/2010/main" val="253485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r>
              <a:rPr lang="en-US" altLang="en-US"/>
              <a:t>Idea for an Algorithm</a:t>
            </a:r>
          </a:p>
        </p:txBody>
      </p:sp>
      <p:sp>
        <p:nvSpPr>
          <p:cNvPr id="13315" name="Rectangle 3"/>
          <p:cNvSpPr>
            <a:spLocks noGrp="1" noChangeArrowheads="1"/>
          </p:cNvSpPr>
          <p:nvPr>
            <p:ph idx="1"/>
            <p:custDataLst>
              <p:tags r:id="rId2"/>
            </p:custDataLst>
          </p:nvPr>
        </p:nvSpPr>
        <p:spPr>
          <a:xfrm>
            <a:off x="838200" y="1463857"/>
            <a:ext cx="9507674" cy="5157280"/>
          </a:xfrm>
        </p:spPr>
        <p:txBody>
          <a:bodyPr>
            <a:normAutofit lnSpcReduction="10000"/>
          </a:bodyPr>
          <a:lstStyle/>
          <a:p>
            <a:pPr indent="0">
              <a:buNone/>
              <a:defRPr/>
            </a:pPr>
            <a:r>
              <a:rPr lang="en-US" dirty="0"/>
              <a:t>Key idea</a:t>
            </a:r>
          </a:p>
          <a:p>
            <a:pPr marL="0" indent="0">
              <a:buNone/>
              <a:defRPr/>
            </a:pPr>
            <a:r>
              <a:rPr lang="en-US" dirty="0"/>
              <a:t>Unmatched riders “propose” to the highest horse on their preference list </a:t>
            </a:r>
            <a:r>
              <a:rPr lang="en-US" dirty="0">
                <a:solidFill>
                  <a:srgbClr val="FF0000"/>
                </a:solidFill>
              </a:rPr>
              <a:t>that they have not already proposed to.</a:t>
            </a:r>
            <a:br>
              <a:rPr lang="en-US" dirty="0"/>
            </a:br>
            <a:br>
              <a:rPr lang="en-US" dirty="0"/>
            </a:br>
            <a:r>
              <a:rPr lang="en-US" dirty="0"/>
              <a:t>Send in a rider to walk up to their favorite horse.</a:t>
            </a:r>
          </a:p>
          <a:p>
            <a:pPr indent="0">
              <a:buNone/>
              <a:defRPr/>
            </a:pPr>
            <a:r>
              <a:rPr lang="en-US" dirty="0"/>
              <a:t>Everyone in front of a different horse? Done!</a:t>
            </a:r>
          </a:p>
          <a:p>
            <a:pPr indent="0">
              <a:buNone/>
              <a:defRPr/>
            </a:pPr>
            <a:r>
              <a:rPr lang="en-US" dirty="0"/>
              <a:t>If more than one rider is at the same horse, let the horse decide its favorite.</a:t>
            </a:r>
          </a:p>
          <a:p>
            <a:pPr indent="0">
              <a:buNone/>
              <a:defRPr/>
            </a:pPr>
            <a:r>
              <a:rPr lang="en-US" dirty="0"/>
              <a:t>Rejected riders go back outside.</a:t>
            </a:r>
          </a:p>
          <a:p>
            <a:pPr indent="0">
              <a:buNone/>
              <a:defRPr/>
            </a:pPr>
            <a:endParaRPr lang="en-US" dirty="0"/>
          </a:p>
          <a:p>
            <a:pPr indent="0">
              <a:buNone/>
              <a:defRPr/>
            </a:pPr>
            <a:r>
              <a:rPr lang="en-US" dirty="0"/>
              <a:t>Repeat until you have a perfect matching.</a:t>
            </a:r>
          </a:p>
        </p:txBody>
      </p:sp>
    </p:spTree>
    <p:extLst>
      <p:ext uri="{BB962C8B-B14F-4D97-AF65-F5344CB8AC3E}">
        <p14:creationId xmlns:p14="http://schemas.microsoft.com/office/powerpoint/2010/main" val="1642031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981200"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473886" y="1650749"/>
                <a:ext cx="11620221" cy="3785652"/>
              </a:xfrm>
              <a:prstGeom prst="rect">
                <a:avLst/>
              </a:prstGeom>
              <a:blipFill>
                <a:blip r:embed="rId7"/>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96884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Example</a:t>
            </a:r>
          </a:p>
        </p:txBody>
      </p:sp>
      <p:sp>
        <p:nvSpPr>
          <p:cNvPr id="4" name="Oval 3"/>
          <p:cNvSpPr/>
          <p:nvPr/>
        </p:nvSpPr>
        <p:spPr>
          <a:xfrm>
            <a:off x="3773528"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3773528" y="3469189"/>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7647647"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7647647" y="3466710"/>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7633942" y="192622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33942" y="1926222"/>
                <a:ext cx="454013" cy="461665"/>
              </a:xfrm>
              <a:prstGeom prst="rect">
                <a:avLst/>
              </a:prstGeom>
              <a:blipFill>
                <a:blip r:embed="rId2"/>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13924" y="19029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13924" y="1902987"/>
                <a:ext cx="454013" cy="461665"/>
              </a:xfrm>
              <a:prstGeom prst="rect">
                <a:avLst/>
              </a:prstGeom>
              <a:blipFill>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14474" y="34117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714474" y="3411721"/>
                <a:ext cx="454013" cy="461665"/>
              </a:xfrm>
              <a:prstGeom prst="rect">
                <a:avLst/>
              </a:prstGeom>
              <a:blipFill>
                <a:blip r:embed="rId4"/>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18466" y="342529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18466" y="3425295"/>
                <a:ext cx="454013" cy="461665"/>
              </a:xfrm>
              <a:prstGeom prst="rect">
                <a:avLst/>
              </a:prstGeom>
              <a:blipFill>
                <a:blip r:embed="rId5"/>
                <a:stretch>
                  <a:fillRect l="-4054" r="-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17547" y="1959655"/>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17547" y="1959655"/>
                <a:ext cx="950414" cy="477888"/>
              </a:xfrm>
              <a:prstGeom prst="rect">
                <a:avLst/>
              </a:prstGeom>
              <a:blipFill>
                <a:blip r:embed="rId6"/>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30839" y="1956373"/>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30839" y="1956373"/>
                <a:ext cx="1690794"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19189" y="344435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19189" y="3444355"/>
                <a:ext cx="950414" cy="461665"/>
              </a:xfrm>
              <a:prstGeom prst="rect">
                <a:avLst/>
              </a:prstGeom>
              <a:blipFill>
                <a:blip r:embed="rId8"/>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60019" y="345940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160019" y="3459409"/>
                <a:ext cx="1364886" cy="461665"/>
              </a:xfrm>
              <a:prstGeom prst="rect">
                <a:avLst/>
              </a:prstGeom>
              <a:blipFill>
                <a:blip r:embed="rId9"/>
                <a:stretch>
                  <a:fillRect b="-1316"/>
                </a:stretch>
              </a:blipFill>
            </p:spPr>
            <p:txBody>
              <a:bodyPr/>
              <a:lstStyle/>
              <a:p>
                <a:r>
                  <a:rPr lang="en-US">
                    <a:noFill/>
                  </a:rPr>
                  <a:t> </a:t>
                </a:r>
              </a:p>
            </p:txBody>
          </p:sp>
        </mc:Fallback>
      </mc:AlternateContent>
      <p:sp>
        <p:nvSpPr>
          <p:cNvPr id="16" name="Oval 15"/>
          <p:cNvSpPr/>
          <p:nvPr/>
        </p:nvSpPr>
        <p:spPr>
          <a:xfrm>
            <a:off x="3773528"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7647647"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p:cNvSpPr txBox="1"/>
              <p:nvPr/>
            </p:nvSpPr>
            <p:spPr>
              <a:xfrm>
                <a:off x="7633942" y="518428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33942" y="5184282"/>
                <a:ext cx="454013" cy="461665"/>
              </a:xfrm>
              <a:prstGeom prst="rect">
                <a:avLst/>
              </a:prstGeom>
              <a:blipFill>
                <a:blip r:embed="rId10"/>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714474" y="51995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14474" y="5199521"/>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2560" y="5197277"/>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262560" y="5197277"/>
                <a:ext cx="950414" cy="461665"/>
              </a:xfrm>
              <a:prstGeom prst="rect">
                <a:avLst/>
              </a:prstGeom>
              <a:blipFill>
                <a:blip r:embed="rId12"/>
                <a:stretch>
                  <a:fillRect l="-1923" r="-44231"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178800" y="522373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178800" y="5223734"/>
                <a:ext cx="1364886" cy="461665"/>
              </a:xfrm>
              <a:prstGeom prst="rect">
                <a:avLst/>
              </a:prstGeom>
              <a:blipFill>
                <a:blip r:embed="rId13"/>
                <a:stretch>
                  <a:fillRect/>
                </a:stretch>
              </a:blipFill>
            </p:spPr>
            <p:txBody>
              <a:bodyPr/>
              <a:lstStyle/>
              <a:p>
                <a:r>
                  <a:rPr lang="en-US">
                    <a:noFill/>
                  </a:rPr>
                  <a:t> </a:t>
                </a:r>
              </a:p>
            </p:txBody>
          </p:sp>
        </mc:Fallback>
      </mc:AlternateContent>
      <p:cxnSp>
        <p:nvCxnSpPr>
          <p:cNvPr id="23" name="Straight Connector 22"/>
          <p:cNvCxnSpPr>
            <a:stCxn id="4" idx="6"/>
            <a:endCxn id="6" idx="2"/>
          </p:cNvCxnSpPr>
          <p:nvPr/>
        </p:nvCxnSpPr>
        <p:spPr>
          <a:xfrm>
            <a:off x="4227541" y="2202330"/>
            <a:ext cx="342010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700270" y="6015210"/>
                <a:ext cx="8645604" cy="369332"/>
              </a:xfrm>
              <a:prstGeom prst="rect">
                <a:avLst/>
              </a:prstGeom>
              <a:noFill/>
            </p:spPr>
            <p:txBody>
              <a:bodyPr wrap="square" rtlCol="0">
                <a:spAutoFit/>
              </a:bodyPr>
              <a:lstStyle/>
              <a:p>
                <a:r>
                  <a:rPr lang="en-US" dirty="0"/>
                  <a:t>Proposals: </a:t>
                </a:r>
                <a14:m>
                  <m:oMath xmlns:m="http://schemas.openxmlformats.org/officeDocument/2006/math">
                    <m:sSub>
                      <m:sSubPr>
                        <m:ctrlPr>
                          <a:rPr lang="en-US" i="1">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𝑟</m:t>
                        </m:r>
                      </m:e>
                      <m:sub>
                        <m:r>
                          <a:rPr lang="en-US" i="1">
                            <a:solidFill>
                              <a:srgbClr val="00B0F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i="1">
                            <a:solidFill>
                              <a:srgbClr val="00B05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𝑟</m:t>
                        </m:r>
                      </m:e>
                      <m:sub>
                        <m:r>
                          <a:rPr lang="en-US" i="1">
                            <a:solidFill>
                              <a:srgbClr val="FF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𝑟</m:t>
                        </m:r>
                      </m:e>
                      <m:sub>
                        <m:r>
                          <a:rPr lang="en-US" i="1">
                            <a:solidFill>
                              <a:srgbClr val="FFC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𝑟</m:t>
                        </m:r>
                      </m:e>
                      <m:sub>
                        <m:r>
                          <a:rPr lang="en-US" i="1">
                            <a:solidFill>
                              <a:srgbClr val="7030A0"/>
                            </a:solidFill>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700270" y="6015210"/>
                <a:ext cx="8645604" cy="369332"/>
              </a:xfrm>
              <a:prstGeom prst="rect">
                <a:avLst/>
              </a:prstGeom>
              <a:blipFill>
                <a:blip r:embed="rId14"/>
                <a:stretch>
                  <a:fillRect l="-635" t="-10000" b="-26667"/>
                </a:stretch>
              </a:blipFill>
            </p:spPr>
            <p:txBody>
              <a:bodyPr/>
              <a:lstStyle/>
              <a:p>
                <a:r>
                  <a:rPr lang="en-US">
                    <a:noFill/>
                  </a:rPr>
                  <a:t> </a:t>
                </a:r>
              </a:p>
            </p:txBody>
          </p:sp>
        </mc:Fallback>
      </mc:AlternateContent>
      <p:cxnSp>
        <p:nvCxnSpPr>
          <p:cNvPr id="30" name="Straight Connector 29"/>
          <p:cNvCxnSpPr/>
          <p:nvPr/>
        </p:nvCxnSpPr>
        <p:spPr>
          <a:xfrm>
            <a:off x="4227541" y="2202330"/>
            <a:ext cx="3420107"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6"/>
          </p:cNvCxnSpPr>
          <p:nvPr/>
        </p:nvCxnSpPr>
        <p:spPr>
          <a:xfrm flipV="1">
            <a:off x="4235317" y="2228790"/>
            <a:ext cx="3412331" cy="147448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35317" y="2228790"/>
            <a:ext cx="3412331" cy="147448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 idx="6"/>
            <a:endCxn id="7" idx="2"/>
          </p:cNvCxnSpPr>
          <p:nvPr/>
        </p:nvCxnSpPr>
        <p:spPr>
          <a:xfrm>
            <a:off x="4227541" y="2202331"/>
            <a:ext cx="3420107" cy="149452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12950" y="2209268"/>
            <a:ext cx="3420107" cy="149452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6" idx="6"/>
            <a:endCxn id="6" idx="2"/>
          </p:cNvCxnSpPr>
          <p:nvPr/>
        </p:nvCxnSpPr>
        <p:spPr>
          <a:xfrm flipV="1">
            <a:off x="4227541" y="2202331"/>
            <a:ext cx="3420107" cy="3264459"/>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6" idx="6"/>
            <a:endCxn id="7" idx="2"/>
          </p:cNvCxnSpPr>
          <p:nvPr/>
        </p:nvCxnSpPr>
        <p:spPr>
          <a:xfrm flipV="1">
            <a:off x="4227541" y="3696851"/>
            <a:ext cx="3420107" cy="176993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216838" y="3716868"/>
            <a:ext cx="3420107" cy="1769938"/>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 idx="6"/>
            <a:endCxn id="17" idx="2"/>
          </p:cNvCxnSpPr>
          <p:nvPr/>
        </p:nvCxnSpPr>
        <p:spPr>
          <a:xfrm>
            <a:off x="4227541" y="2202331"/>
            <a:ext cx="3420107" cy="32644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12950" y="2202083"/>
            <a:ext cx="3420107" cy="326445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1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dirty="0"/>
              <a:t>Does it run in a reasonable amount of time?</a:t>
            </a:r>
          </a:p>
          <a:p>
            <a:pPr eaLnBrk="1" hangingPunct="1"/>
            <a:r>
              <a:rPr lang="en-US" altLang="en-US" dirty="0"/>
              <a:t>Is the result correct (i.e. a stable matching)?</a:t>
            </a:r>
          </a:p>
          <a:p>
            <a:pPr eaLnBrk="1" hangingPunct="1"/>
            <a:endParaRPr lang="en-US" altLang="en-US" dirty="0"/>
          </a:p>
          <a:p>
            <a:pPr eaLnBrk="1" hangingPunct="1"/>
            <a:r>
              <a:rPr lang="en-US" altLang="en-US" dirty="0"/>
              <a:t>Begin by identifying invariants and measures of progress</a:t>
            </a:r>
          </a:p>
          <a:p>
            <a:pPr marL="457200" lvl="1" indent="0" eaLnBrk="1" hangingPunct="1">
              <a:buNone/>
            </a:pPr>
            <a:r>
              <a:rPr lang="en-US" altLang="en-US" sz="2800" dirty="0">
                <a:solidFill>
                  <a:srgbClr val="00B0F0"/>
                </a:solidFill>
              </a:rPr>
              <a:t>Observation A</a:t>
            </a:r>
            <a:r>
              <a:rPr lang="en-US" altLang="en-US" sz="2800" dirty="0"/>
              <a:t>: r’s proposals get worse for them.</a:t>
            </a:r>
          </a:p>
          <a:p>
            <a:pPr marL="457200" lvl="1" indent="0" eaLnBrk="1" hangingPunct="1">
              <a:buNone/>
            </a:pPr>
            <a:r>
              <a:rPr lang="en-US" altLang="en-US" sz="2800" dirty="0">
                <a:solidFill>
                  <a:srgbClr val="00B0F0"/>
                </a:solidFill>
              </a:rPr>
              <a:t>Observation B</a:t>
            </a:r>
            <a:r>
              <a:rPr lang="en-US" altLang="en-US" sz="2800" dirty="0"/>
              <a:t>: Once h is matched, h stays matched.</a:t>
            </a:r>
          </a:p>
          <a:p>
            <a:pPr marL="457200" lvl="1" indent="0" eaLnBrk="1" hangingPunct="1">
              <a:buNone/>
            </a:pPr>
            <a:r>
              <a:rPr lang="en-US" altLang="en-US" sz="2800" dirty="0">
                <a:solidFill>
                  <a:srgbClr val="00B0F0"/>
                </a:solidFill>
              </a:rPr>
              <a:t>Observation C</a:t>
            </a:r>
            <a:r>
              <a:rPr lang="en-US" altLang="en-US" sz="2800" dirty="0"/>
              <a:t>: h’s partners get better.</a:t>
            </a:r>
          </a:p>
        </p:txBody>
      </p:sp>
      <p:sp>
        <p:nvSpPr>
          <p:cNvPr id="2" name="TextBox 1">
            <a:extLst>
              <a:ext uri="{FF2B5EF4-FFF2-40B4-BE49-F238E27FC236}">
                <a16:creationId xmlns:a16="http://schemas.microsoft.com/office/drawing/2014/main" id="{E078CF9B-D1F9-4E40-8F97-C0F087056FC3}"/>
              </a:ext>
            </a:extLst>
          </p:cNvPr>
          <p:cNvSpPr txBox="1"/>
          <p:nvPr/>
        </p:nvSpPr>
        <p:spPr>
          <a:xfrm>
            <a:off x="461108" y="5009662"/>
            <a:ext cx="11730892"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do we justify these? A one-sentence explanation would suffice for each of these on the homework.</a:t>
            </a:r>
          </a:p>
          <a:p>
            <a:r>
              <a:rPr lang="en-US" sz="2400" dirty="0">
                <a:latin typeface="Segoe UI Semilight" panose="020B0402040204020203" pitchFamily="34" charset="0"/>
                <a:cs typeface="Segoe UI Semilight" panose="020B0402040204020203" pitchFamily="34" charset="0"/>
              </a:rPr>
              <a:t>How did we know these were the right observations? Practice. And editing – we wouldn’t have found these the first time, but after reading through early proof attempts.</a:t>
            </a:r>
          </a:p>
        </p:txBody>
      </p:sp>
    </p:spTree>
    <p:extLst>
      <p:ext uri="{BB962C8B-B14F-4D97-AF65-F5344CB8AC3E}">
        <p14:creationId xmlns:p14="http://schemas.microsoft.com/office/powerpoint/2010/main" val="9009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128D-89D1-4244-890A-C4A8FAE59B50}"/>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5BF702E3-04F8-4B29-8826-CA1E6BE29EA5}"/>
              </a:ext>
            </a:extLst>
          </p:cNvPr>
          <p:cNvSpPr>
            <a:spLocks noGrp="1"/>
          </p:cNvSpPr>
          <p:nvPr>
            <p:ph idx="1"/>
          </p:nvPr>
        </p:nvSpPr>
        <p:spPr/>
        <p:txBody>
          <a:bodyPr/>
          <a:lstStyle/>
          <a:p>
            <a:pPr marL="0" indent="0">
              <a:buNone/>
            </a:pPr>
            <a:r>
              <a:rPr lang="en-US" dirty="0"/>
              <a:t>Logistics</a:t>
            </a:r>
          </a:p>
          <a:p>
            <a:pPr marL="0" indent="0">
              <a:buNone/>
            </a:pPr>
            <a:r>
              <a:rPr lang="en-US" dirty="0"/>
              <a:t>What is this course?</a:t>
            </a:r>
          </a:p>
          <a:p>
            <a:pPr marL="0" indent="0">
              <a:buNone/>
            </a:pPr>
            <a:r>
              <a:rPr lang="en-US" dirty="0"/>
              <a:t>Start of the content</a:t>
            </a:r>
          </a:p>
        </p:txBody>
      </p:sp>
    </p:spTree>
    <p:extLst>
      <p:ext uri="{BB962C8B-B14F-4D97-AF65-F5344CB8AC3E}">
        <p14:creationId xmlns:p14="http://schemas.microsoft.com/office/powerpoint/2010/main" val="361438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sz="2800" dirty="0"/>
              <a:t>Want to show two things:</a:t>
            </a:r>
          </a:p>
          <a:p>
            <a:pPr eaLnBrk="1" hangingPunct="1"/>
            <a:r>
              <a:rPr lang="en-US" altLang="en-US" dirty="0"/>
              <a:t>1. The code produces the right output (i.e., you get a stable matching)</a:t>
            </a:r>
          </a:p>
          <a:p>
            <a:pPr eaLnBrk="1" hangingPunct="1"/>
            <a:r>
              <a:rPr lang="en-US" altLang="en-US" sz="2800" dirty="0"/>
              <a:t>2. The code runs in a reasonable amount of time. </a:t>
            </a:r>
          </a:p>
          <a:p>
            <a:pPr eaLnBrk="1" hangingPunct="1"/>
            <a:endParaRPr lang="en-US" altLang="en-US" dirty="0"/>
          </a:p>
          <a:p>
            <a:pPr eaLnBrk="1" hangingPunct="1"/>
            <a:r>
              <a:rPr lang="en-US" altLang="en-US" sz="2800" dirty="0"/>
              <a:t>We’ll start with question 2.</a:t>
            </a:r>
          </a:p>
          <a:p>
            <a:pPr eaLnBrk="1" hangingPunct="1"/>
            <a:endParaRPr lang="en-US" altLang="en-US" sz="2800" dirty="0"/>
          </a:p>
        </p:txBody>
      </p:sp>
    </p:spTree>
    <p:extLst>
      <p:ext uri="{BB962C8B-B14F-4D97-AF65-F5344CB8AC3E}">
        <p14:creationId xmlns:p14="http://schemas.microsoft.com/office/powerpoint/2010/main" val="28037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p:spTree>
    <p:extLst>
      <p:ext uri="{BB962C8B-B14F-4D97-AF65-F5344CB8AC3E}">
        <p14:creationId xmlns:p14="http://schemas.microsoft.com/office/powerpoint/2010/main" val="194210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2521" y="6130595"/>
                <a:ext cx="11187258" cy="512252"/>
              </a:xfrm>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2521" y="6130595"/>
                <a:ext cx="11187258" cy="512252"/>
              </a:xfrm>
              <a:blipFill>
                <a:blip r:embed="rId3"/>
                <a:stretch>
                  <a:fillRect l="-654" t="-21429"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5F4F15-8020-4B0E-BE2B-880B253AEB39}"/>
                  </a:ext>
                </a:extLst>
              </p:cNvPr>
              <p:cNvSpPr txBox="1"/>
              <p:nvPr/>
            </p:nvSpPr>
            <p:spPr>
              <a:xfrm>
                <a:off x="572521" y="1555376"/>
                <a:ext cx="10772314" cy="212365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to prove this claim, i.e. clearly explain why it is true. You might want some of these observations:</a:t>
                </a:r>
              </a:p>
              <a:p>
                <a:pPr lvl="1"/>
                <a:r>
                  <a:rPr lang="en-US" altLang="en-US" sz="2800" dirty="0">
                    <a:solidFill>
                      <a:srgbClr val="00B0F0"/>
                    </a:solidFill>
                  </a:rPr>
                  <a:t>Observation A</a:t>
                </a:r>
                <a:r>
                  <a:rPr lang="en-US" altLang="en-US" sz="2800" dirty="0"/>
                  <a:t>: </a:t>
                </a:r>
                <a14:m>
                  <m:oMath xmlns:m="http://schemas.openxmlformats.org/officeDocument/2006/math">
                    <m:r>
                      <a:rPr lang="en-US" altLang="en-US" sz="2800" i="1" dirty="0" smtClean="0">
                        <a:latin typeface="Cambria Math" panose="02040503050406030204" pitchFamily="18" charset="0"/>
                      </a:rPr>
                      <m:t>𝑟</m:t>
                    </m:r>
                  </m:oMath>
                </a14:m>
                <a:r>
                  <a:rPr lang="en-US" altLang="en-US" sz="2800" dirty="0"/>
                  <a:t>’s proposals get worse (for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a:t>
                </a:r>
              </a:p>
              <a:p>
                <a:pPr lvl="1"/>
                <a:r>
                  <a:rPr lang="en-US" altLang="en-US" sz="2800" dirty="0">
                    <a:solidFill>
                      <a:srgbClr val="00B0F0"/>
                    </a:solidFill>
                  </a:rPr>
                  <a:t>Observation B</a:t>
                </a:r>
                <a:r>
                  <a:rPr lang="en-US" altLang="en-US" sz="2800" dirty="0"/>
                  <a:t>: Once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is matched,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never becomes free again.</a:t>
                </a:r>
              </a:p>
              <a:p>
                <a:pPr lvl="1"/>
                <a:r>
                  <a:rPr lang="en-US" altLang="en-US" sz="2800" dirty="0">
                    <a:solidFill>
                      <a:srgbClr val="00B0F0"/>
                    </a:solidFill>
                  </a:rPr>
                  <a:t>Observation C</a:t>
                </a:r>
                <a:r>
                  <a:rPr lang="en-US" altLang="en-US" sz="2800" dirty="0"/>
                  <a:t>: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’s partners cannot get worse (for </a:t>
                </a:r>
                <a14:m>
                  <m:oMath xmlns:m="http://schemas.openxmlformats.org/officeDocument/2006/math">
                    <m:r>
                      <a:rPr lang="en-US" altLang="en-US" sz="2800" b="0" i="1" smtClean="0">
                        <a:latin typeface="Cambria Math" panose="02040503050406030204" pitchFamily="18" charset="0"/>
                      </a:rPr>
                      <m:t>h</m:t>
                    </m:r>
                  </m:oMath>
                </a14:m>
                <a:r>
                  <a:rPr lang="en-US" altLang="en-US" sz="2800" dirty="0"/>
                  <a:t>).</a:t>
                </a:r>
              </a:p>
            </p:txBody>
          </p:sp>
        </mc:Choice>
        <mc:Fallback xmlns="">
          <p:sp>
            <p:nvSpPr>
              <p:cNvPr id="6" name="TextBox 5">
                <a:extLst>
                  <a:ext uri="{FF2B5EF4-FFF2-40B4-BE49-F238E27FC236}">
                    <a16:creationId xmlns:a16="http://schemas.microsoft.com/office/drawing/2014/main" id="{3C5F4F15-8020-4B0E-BE2B-880B253AEB39}"/>
                  </a:ext>
                </a:extLst>
              </p:cNvPr>
              <p:cNvSpPr txBox="1">
                <a:spLocks noRot="1" noChangeAspect="1" noMove="1" noResize="1" noEditPoints="1" noAdjustHandles="1" noChangeArrowheads="1" noChangeShapeType="1" noTextEdit="1"/>
              </p:cNvSpPr>
              <p:nvPr/>
            </p:nvSpPr>
            <p:spPr>
              <a:xfrm>
                <a:off x="572521" y="1555376"/>
                <a:ext cx="10772314" cy="2123658"/>
              </a:xfrm>
              <a:prstGeom prst="rect">
                <a:avLst/>
              </a:prstGeom>
              <a:blipFill>
                <a:blip r:embed="rId4"/>
                <a:stretch>
                  <a:fillRect l="-905" t="-2006" b="-6877"/>
                </a:stretch>
              </a:blipFill>
            </p:spPr>
            <p:txBody>
              <a:bodyPr/>
              <a:lstStyle/>
              <a:p>
                <a:r>
                  <a:rPr lang="en-US">
                    <a:noFill/>
                  </a:rPr>
                  <a:t> </a:t>
                </a:r>
              </a:p>
            </p:txBody>
          </p:sp>
        </mc:Fallback>
      </mc:AlternateContent>
    </p:spTree>
    <p:extLst>
      <p:ext uri="{BB962C8B-B14F-4D97-AF65-F5344CB8AC3E}">
        <p14:creationId xmlns:p14="http://schemas.microsoft.com/office/powerpoint/2010/main" val="20560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a:p>
                <a:endParaRPr lang="en-US" dirty="0"/>
              </a:p>
              <a:p>
                <a:r>
                  <a:rPr lang="en-US" dirty="0"/>
                  <a:t>Since we immediately match any horse we un-match in the algorithm, once a horse receives any proposal it is not free for the rest of the algorithm. (</a:t>
                </a:r>
                <a:r>
                  <a:rPr lang="en-US" dirty="0">
                    <a:solidFill>
                      <a:schemeClr val="accent1"/>
                    </a:solidFill>
                  </a:rPr>
                  <a:t>Observation B</a:t>
                </a:r>
                <a:r>
                  <a:rPr lang="en-US" dirty="0"/>
                  <a:t>).</a:t>
                </a:r>
              </a:p>
              <a:p>
                <a:pPr marL="0" indent="0">
                  <a:buNone/>
                </a:pPr>
                <a:r>
                  <a:rPr lang="en-US" dirty="0"/>
                  <a:t> Since </a:t>
                </a:r>
                <a14:m>
                  <m:oMath xmlns:m="http://schemas.openxmlformats.org/officeDocument/2006/math">
                    <m:r>
                      <a:rPr lang="en-US" b="0" i="1" smtClean="0">
                        <a:latin typeface="Cambria Math" panose="02040503050406030204" pitchFamily="18" charset="0"/>
                      </a:rPr>
                      <m:t>𝑟</m:t>
                    </m:r>
                  </m:oMath>
                </a14:m>
                <a:r>
                  <a:rPr lang="en-US" dirty="0"/>
                  <a:t> proposes to horses on its list in order, every horse on </a:t>
                </a:r>
                <a14:m>
                  <m:oMath xmlns:m="http://schemas.openxmlformats.org/officeDocument/2006/math">
                    <m:r>
                      <a:rPr lang="en-US" b="0" i="1" smtClean="0">
                        <a:latin typeface="Cambria Math" panose="02040503050406030204" pitchFamily="18" charset="0"/>
                      </a:rPr>
                      <m:t>𝑟</m:t>
                    </m:r>
                  </m:oMath>
                </a14:m>
                <a:r>
                  <a:rPr lang="en-US" dirty="0"/>
                  <a:t>’s list must be matched.</a:t>
                </a:r>
              </a:p>
              <a:p>
                <a:r>
                  <a:rPr lang="en-US" dirty="0"/>
                  <a:t>And every horse is on </a:t>
                </a:r>
                <a14:m>
                  <m:oMath xmlns:m="http://schemas.openxmlformats.org/officeDocument/2006/math">
                    <m:r>
                      <a:rPr lang="en-US" b="0" i="1" smtClean="0">
                        <a:latin typeface="Cambria Math" panose="02040503050406030204" pitchFamily="18" charset="0"/>
                      </a:rPr>
                      <m:t>𝑟</m:t>
                    </m:r>
                  </m:oMath>
                </a14:m>
                <a:r>
                  <a:rPr lang="en-US" dirty="0"/>
                  <a:t>’s list! So once a rider proposes to the last horse on their list, all horses are matched.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25"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241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2: The algorithm stops after </a:t>
                </a:r>
                <a14:m>
                  <m:oMath xmlns:m="http://schemas.openxmlformats.org/officeDocument/2006/math">
                    <m:r>
                      <a:rPr lang="en-US" altLang="en-US" i="1">
                        <a:latin typeface="Cambria Math" panose="02040503050406030204" pitchFamily="18" charset="0"/>
                      </a:rPr>
                      <m:t>𝑂</m:t>
                    </m:r>
                    <m:d>
                      <m:dPr>
                        <m:ctrlPr>
                          <a:rPr lang="en-US" altLang="en-US" i="1">
                            <a:latin typeface="Cambria Math" panose="02040503050406030204" pitchFamily="18" charset="0"/>
                          </a:rPr>
                        </m:ctrlPr>
                      </m:dPr>
                      <m:e>
                        <m:sSup>
                          <m:sSupPr>
                            <m:ctrlPr>
                              <a:rPr lang="en-US" altLang="en-US" i="1">
                                <a:latin typeface="Cambria Math" panose="02040503050406030204" pitchFamily="18" charset="0"/>
                              </a:rPr>
                            </m:ctrlPr>
                          </m:sSupPr>
                          <m:e>
                            <m:r>
                              <a:rPr lang="en-US" altLang="en-US" i="1">
                                <a:latin typeface="Cambria Math" panose="02040503050406030204" pitchFamily="18" charset="0"/>
                              </a:rPr>
                              <m:t>𝑛</m:t>
                            </m:r>
                          </m:e>
                          <m:sup>
                            <m:r>
                              <a:rPr lang="en-US" altLang="en-US" i="1">
                                <a:latin typeface="Cambria Math" panose="02040503050406030204" pitchFamily="18" charset="0"/>
                              </a:rPr>
                              <m:t>2</m:t>
                            </m:r>
                          </m:sup>
                        </m:sSup>
                      </m:e>
                    </m:d>
                  </m:oMath>
                </a14:m>
                <a:r>
                  <a:rPr lang="en-US" altLang="en-US" dirty="0"/>
                  <a:t> iterations.</a:t>
                </a:r>
              </a:p>
            </p:txBody>
          </p:sp>
        </mc:Choice>
        <mc:Fallback xmlns="">
          <p:sp>
            <p:nvSpPr>
              <p:cNvPr id="19458" name="Rectangle 2"/>
              <p:cNvSpPr>
                <a:spLocks noGrp="1" noRot="1" noChangeAspect="1" noMove="1" noResize="1" noEditPoints="1" noAdjustHandles="1" noChangeArrowheads="1" noChangeShapeType="1" noTextEdit="1"/>
              </p:cNvSpPr>
              <p:nvPr>
                <p:ph type="title"/>
                <p:custDataLst>
                  <p:tags r:id="rId5"/>
                </p:custDataLst>
              </p:nvPr>
            </p:nvSpPr>
            <p:spPr>
              <a:blipFill>
                <a:blip r:embed="rId6"/>
                <a:stretch>
                  <a:fillRect l="-1906" t="-23952" b="-31138"/>
                </a:stretch>
              </a:blipFill>
            </p:spPr>
            <p:txBody>
              <a:bodyPr/>
              <a:lstStyle/>
              <a:p>
                <a:r>
                  <a:rPr lang="en-US">
                    <a:noFill/>
                  </a:rPr>
                  <a:t> </a:t>
                </a:r>
              </a:p>
            </p:txBody>
          </p:sp>
        </mc:Fallback>
      </mc:AlternateContent>
      <p:sp>
        <p:nvSpPr>
          <p:cNvPr id="19459" name="Text Box 4" hidden="1"/>
          <p:cNvSpPr txBox="1">
            <a:spLocks noChangeArrowheads="1"/>
          </p:cNvSpPr>
          <p:nvPr>
            <p:custDataLst>
              <p:tags r:id="rId2"/>
            </p:custDataLst>
          </p:nvPr>
        </p:nvSpPr>
        <p:spPr bwMode="auto">
          <a:xfrm>
            <a:off x="1676400" y="6324600"/>
            <a:ext cx="4191000" cy="369332"/>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Each m asks each w at most once</a:t>
            </a:r>
          </a:p>
        </p:txBody>
      </p:sp>
      <p:sp>
        <p:nvSpPr>
          <p:cNvPr id="4" name="Content Placeholder 2"/>
          <p:cNvSpPr txBox="1">
            <a:spLocks/>
          </p:cNvSpPr>
          <p:nvPr/>
        </p:nvSpPr>
        <p:spPr>
          <a:xfrm>
            <a:off x="1955430" y="1463857"/>
            <a:ext cx="839044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endParaRPr lang="en-US" sz="2800"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16257"/>
                <a:ext cx="966007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r>
                  <a:rPr lang="en-US" sz="2800" dirty="0"/>
                  <a:t>Hint: When do we exit the loop? (Use claim 1).</a:t>
                </a:r>
              </a:p>
              <a:p>
                <a:br>
                  <a:rPr lang="en-US" sz="2800" dirty="0"/>
                </a:br>
                <a:r>
                  <a:rPr lang="en-US" sz="2800" dirty="0"/>
                  <a:t>If every horse is matched, every rider must be matched too.</a:t>
                </a:r>
              </a:p>
              <a:p>
                <a:pPr lvl="1"/>
                <a:r>
                  <a:rPr lang="en-US" sz="2500" dirty="0"/>
                  <a:t>Because each horse is matched to exactly one rider and there are an equal number of riders and horses.</a:t>
                </a:r>
              </a:p>
              <a:p>
                <a:r>
                  <a:rPr lang="en-US" sz="2800" dirty="0"/>
                  <a:t>Since we don’t repeat a proposal, and each of the </a:t>
                </a:r>
                <a14:m>
                  <m:oMath xmlns:m="http://schemas.openxmlformats.org/officeDocument/2006/math">
                    <m:r>
                      <a:rPr lang="en-US" sz="2800" b="0" i="1" smtClean="0">
                        <a:latin typeface="Cambria Math" panose="02040503050406030204" pitchFamily="18" charset="0"/>
                      </a:rPr>
                      <m:t>𝑛</m:t>
                    </m:r>
                  </m:oMath>
                </a14:m>
                <a:r>
                  <a:rPr lang="en-US" sz="2800" dirty="0"/>
                  <a:t> riders have lists of length </a:t>
                </a:r>
                <a14:m>
                  <m:oMath xmlns:m="http://schemas.openxmlformats.org/officeDocument/2006/math">
                    <m:r>
                      <a:rPr lang="en-US" sz="2800" b="0" i="1" smtClean="0">
                        <a:latin typeface="Cambria Math" panose="02040503050406030204" pitchFamily="18" charset="0"/>
                      </a:rPr>
                      <m:t>𝑛</m:t>
                    </m:r>
                  </m:oMath>
                </a14:m>
                <a:r>
                  <a:rPr lang="en-US" sz="2800" dirty="0"/>
                  <a:t>, It takes at most </a:t>
                </a:r>
                <a14:m>
                  <m:oMath xmlns:m="http://schemas.openxmlformats.org/officeDocument/2006/math">
                    <m:r>
                      <a:rPr lang="en-US" sz="2800" i="1">
                        <a:latin typeface="Cambria Math" panose="02040503050406030204" pitchFamily="18" charset="0"/>
                      </a:rPr>
                      <m:t>𝑂</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e>
                    </m:d>
                  </m:oMath>
                </a14:m>
                <a:r>
                  <a:rPr lang="en-US" sz="2800" dirty="0"/>
                  <a:t> proposals to get to the end of some rider’s list.</a:t>
                </a:r>
              </a:p>
              <a:p>
                <a:pPr marL="96012" lvl="1" indent="0">
                  <a:buNone/>
                </a:pPr>
                <a:r>
                  <a:rPr lang="en-US" sz="2500" dirty="0"/>
                  <a:t>Claim 2 now follows from Claim 1.</a:t>
                </a:r>
              </a:p>
              <a:p>
                <a:pPr marL="96012" lvl="1" indent="0">
                  <a:buNone/>
                </a:pPr>
                <a:endParaRPr lang="en-US" sz="2500" dirty="0"/>
              </a:p>
              <a:p>
                <a:pPr marL="96012" lvl="1" indent="0">
                  <a:buNone/>
                </a:pPr>
                <a:r>
                  <a:rPr lang="en-US" sz="2500" dirty="0"/>
                  <a:t>That’s the number of iterations. What about time per iteration?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16257"/>
                <a:ext cx="9660074" cy="4845504"/>
              </a:xfrm>
              <a:prstGeom prst="rect">
                <a:avLst/>
              </a:prstGeom>
              <a:blipFill>
                <a:blip r:embed="rId7"/>
                <a:stretch>
                  <a:fillRect l="-631" t="-2138" r="-821"/>
                </a:stretch>
              </a:blipFill>
            </p:spPr>
            <p:txBody>
              <a:bodyPr/>
              <a:lstStyle/>
              <a:p>
                <a:r>
                  <a:rPr lang="en-US">
                    <a:noFill/>
                  </a:rPr>
                  <a:t> </a:t>
                </a:r>
              </a:p>
            </p:txBody>
          </p:sp>
        </mc:Fallback>
      </mc:AlternateContent>
    </p:spTree>
    <p:extLst>
      <p:ext uri="{BB962C8B-B14F-4D97-AF65-F5344CB8AC3E}">
        <p14:creationId xmlns:p14="http://schemas.microsoft.com/office/powerpoint/2010/main" val="28960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lstStyle/>
          <a:p>
            <a:r>
              <a:rPr lang="en-US" dirty="0"/>
              <a:t>Wrapping up the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r>
                  <a:rPr lang="en-US" dirty="0"/>
                  <a:t>With the right data structures the running time really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More details in the optional slides at the end of this deck.</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1525" t="-2138" r="-54"/>
                </a:stretch>
              </a:blipFill>
            </p:spPr>
            <p:txBody>
              <a:bodyPr/>
              <a:lstStyle/>
              <a:p>
                <a:r>
                  <a:rPr lang="en-US">
                    <a:noFill/>
                  </a:rPr>
                  <a:t> </a:t>
                </a:r>
              </a:p>
            </p:txBody>
          </p:sp>
        </mc:Fallback>
      </mc:AlternateContent>
    </p:spTree>
    <p:extLst>
      <p:ext uri="{BB962C8B-B14F-4D97-AF65-F5344CB8AC3E}">
        <p14:creationId xmlns:p14="http://schemas.microsoft.com/office/powerpoint/2010/main" val="1517326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2FBE-E7FD-49E5-8364-9C0CCA1E5F9A}"/>
              </a:ext>
            </a:extLst>
          </p:cNvPr>
          <p:cNvSpPr>
            <a:spLocks noGrp="1"/>
          </p:cNvSpPr>
          <p:nvPr>
            <p:ph type="title"/>
          </p:nvPr>
        </p:nvSpPr>
        <p:spPr/>
        <p:txBody>
          <a:bodyPr/>
          <a:lstStyle/>
          <a:p>
            <a:r>
              <a:rPr lang="en-US" dirty="0"/>
              <a:t>TODO List</a:t>
            </a:r>
          </a:p>
        </p:txBody>
      </p:sp>
      <p:sp>
        <p:nvSpPr>
          <p:cNvPr id="3" name="Content Placeholder 2">
            <a:extLst>
              <a:ext uri="{FF2B5EF4-FFF2-40B4-BE49-F238E27FC236}">
                <a16:creationId xmlns:a16="http://schemas.microsoft.com/office/drawing/2014/main" id="{B6382275-173C-4188-8832-44C0D99BA8E8}"/>
              </a:ext>
            </a:extLst>
          </p:cNvPr>
          <p:cNvSpPr>
            <a:spLocks noGrp="1"/>
          </p:cNvSpPr>
          <p:nvPr>
            <p:ph idx="1"/>
          </p:nvPr>
        </p:nvSpPr>
        <p:spPr/>
        <p:txBody>
          <a:bodyPr/>
          <a:lstStyle/>
          <a:p>
            <a:r>
              <a:rPr lang="en-US" dirty="0"/>
              <a:t>Make sure you’re on Ed! (check your spam folder for an invite, if not there send an email to Robbie).</a:t>
            </a:r>
          </a:p>
          <a:p>
            <a:endParaRPr lang="en-US" dirty="0"/>
          </a:p>
          <a:p>
            <a:r>
              <a:rPr lang="en-US" dirty="0"/>
              <a:t>Go to section tomorrow</a:t>
            </a:r>
          </a:p>
          <a:p>
            <a:endParaRPr lang="en-US" dirty="0"/>
          </a:p>
          <a:p>
            <a:r>
              <a:rPr lang="en-US" dirty="0"/>
              <a:t>Start on HW1 </a:t>
            </a:r>
          </a:p>
        </p:txBody>
      </p:sp>
    </p:spTree>
    <p:extLst>
      <p:ext uri="{BB962C8B-B14F-4D97-AF65-F5344CB8AC3E}">
        <p14:creationId xmlns:p14="http://schemas.microsoft.com/office/powerpoint/2010/main" val="1586214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Optional Content</a:t>
            </a:r>
          </a:p>
        </p:txBody>
      </p:sp>
      <mc:AlternateContent xmlns:mc="http://schemas.openxmlformats.org/markup-compatibility/2006" xmlns:a14="http://schemas.microsoft.com/office/drawing/2010/main">
        <mc:Choice Requires="a14">
          <p:sp>
            <p:nvSpPr>
              <p:cNvPr id="5" name="Text Placeholder 4"/>
              <p:cNvSpPr>
                <a:spLocks noGrp="1"/>
              </p:cNvSpPr>
              <p:nvPr>
                <p:ph type="body" idx="1"/>
              </p:nvPr>
            </p:nvSpPr>
            <p:spPr/>
            <p:txBody>
              <a:bodyPr/>
              <a:lstStyle/>
              <a:p>
                <a:r>
                  <a:rPr lang="en-US" dirty="0"/>
                  <a:t>Data Structure Tricks to run Gale-Shapley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a:t>
                </a:r>
              </a:p>
            </p:txBody>
          </p:sp>
        </mc:Choice>
        <mc:Fallback xmlns="">
          <p:sp>
            <p:nvSpPr>
              <p:cNvPr id="5" name="Text Placeholder 4"/>
              <p:cNvSpPr>
                <a:spLocks noGrp="1" noRot="1" noChangeAspect="1" noMove="1" noResize="1" noEditPoints="1" noAdjustHandles="1" noChangeArrowheads="1" noChangeShapeType="1" noTextEdit="1"/>
              </p:cNvSpPr>
              <p:nvPr>
                <p:ph type="body" idx="1"/>
              </p:nvPr>
            </p:nvSpPr>
            <p:spPr>
              <a:blipFill>
                <a:blip r:embed="rId2"/>
                <a:stretch>
                  <a:fillRect l="-750" t="-6024"/>
                </a:stretch>
              </a:blipFill>
            </p:spPr>
            <p:txBody>
              <a:bodyPr/>
              <a:lstStyle/>
              <a:p>
                <a:r>
                  <a:rPr lang="en-US">
                    <a:noFill/>
                  </a:rPr>
                  <a:t> </a:t>
                </a:r>
              </a:p>
            </p:txBody>
          </p:sp>
        </mc:Fallback>
      </mc:AlternateContent>
    </p:spTree>
    <p:extLst>
      <p:ext uri="{BB962C8B-B14F-4D97-AF65-F5344CB8AC3E}">
        <p14:creationId xmlns:p14="http://schemas.microsoft.com/office/powerpoint/2010/main" val="2014917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830997"/>
              </a:xfrm>
              <a:prstGeom prst="rect">
                <a:avLst/>
              </a:prstGeom>
              <a:blipFill>
                <a:blip r:embed="rId6"/>
                <a:stretch>
                  <a:fillRect l="-97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3"/>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52135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lstStyle/>
          <a:p>
            <a:r>
              <a:rPr lang="en-US" dirty="0"/>
              <a:t>Wrapping up the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259316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546" y="1620929"/>
            <a:ext cx="1290007" cy="1040733"/>
          </a:xfrm>
        </p:spPr>
      </p:pic>
      <p:sp>
        <p:nvSpPr>
          <p:cNvPr id="5" name="TextBox 4"/>
          <p:cNvSpPr txBox="1"/>
          <p:nvPr/>
        </p:nvSpPr>
        <p:spPr>
          <a:xfrm>
            <a:off x="684782" y="2727437"/>
            <a:ext cx="5220719" cy="341632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Instructor: Robbie Weber</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Ph.D. from UW CSE in theory</a:t>
            </a:r>
          </a:p>
          <a:p>
            <a:r>
              <a:rPr lang="en-US" sz="2400" dirty="0">
                <a:latin typeface="Segoe UI Semilight" panose="020B0402040204020203" pitchFamily="34" charset="0"/>
                <a:cs typeface="Segoe UI Semilight" panose="020B0402040204020203" pitchFamily="34" charset="0"/>
              </a:rPr>
              <a:t>Third year as teaching faculty</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Office: CSE2 311</a:t>
            </a:r>
          </a:p>
          <a:p>
            <a:r>
              <a:rPr lang="en-US" sz="2400" dirty="0">
                <a:latin typeface="Segoe UI Semilight" panose="020B0402040204020203" pitchFamily="34" charset="0"/>
                <a:cs typeface="Segoe UI Semilight" panose="020B0402040204020203" pitchFamily="34" charset="0"/>
              </a:rPr>
              <a:t>Email: rtweber2@cs.washington.edu</a:t>
            </a:r>
          </a:p>
        </p:txBody>
      </p:sp>
      <p:sp>
        <p:nvSpPr>
          <p:cNvPr id="3" name="TextBox 2">
            <a:extLst>
              <a:ext uri="{FF2B5EF4-FFF2-40B4-BE49-F238E27FC236}">
                <a16:creationId xmlns:a16="http://schemas.microsoft.com/office/drawing/2014/main" id="{BB6C56D5-6254-4205-A9D2-5FC0112213CE}"/>
              </a:ext>
            </a:extLst>
          </p:cNvPr>
          <p:cNvSpPr txBox="1"/>
          <p:nvPr/>
        </p:nvSpPr>
        <p:spPr>
          <a:xfrm>
            <a:off x="6168868" y="1005283"/>
            <a:ext cx="5172075" cy="1323439"/>
          </a:xfrm>
          <a:prstGeom prst="rect">
            <a:avLst/>
          </a:prstGeom>
          <a:noFill/>
        </p:spPr>
        <p:txBody>
          <a:bodyPr wrap="square" rtlCol="0">
            <a:spAutoFit/>
          </a:bodyPr>
          <a:lstStyle/>
          <a:p>
            <a:r>
              <a:rPr lang="en-US" sz="3200" dirty="0">
                <a:latin typeface="Segoe UI Semilight" panose="020B0402040204020203" pitchFamily="34" charset="0"/>
                <a:cs typeface="Segoe UI Semilight" panose="020B0402040204020203" pitchFamily="34" charset="0"/>
              </a:rPr>
              <a:t>TAs</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p:graphicFrame>
        <p:nvGraphicFramePr>
          <p:cNvPr id="11" name="Table 10">
            <a:extLst>
              <a:ext uri="{FF2B5EF4-FFF2-40B4-BE49-F238E27FC236}">
                <a16:creationId xmlns:a16="http://schemas.microsoft.com/office/drawing/2014/main" id="{82AAC9CA-1553-4C40-802D-2ED549097BDA}"/>
              </a:ext>
            </a:extLst>
          </p:cNvPr>
          <p:cNvGraphicFramePr>
            <a:graphicFrameLocks noGrp="1"/>
          </p:cNvGraphicFramePr>
          <p:nvPr>
            <p:extLst>
              <p:ext uri="{D42A27DB-BD31-4B8C-83A1-F6EECF244321}">
                <p14:modId xmlns:p14="http://schemas.microsoft.com/office/powerpoint/2010/main" val="864068059"/>
              </p:ext>
            </p:extLst>
          </p:nvPr>
        </p:nvGraphicFramePr>
        <p:xfrm>
          <a:off x="6286500" y="1507537"/>
          <a:ext cx="4726057" cy="2928275"/>
        </p:xfrm>
        <a:graphic>
          <a:graphicData uri="http://schemas.openxmlformats.org/drawingml/2006/table">
            <a:tbl>
              <a:tblPr>
                <a:tableStyleId>{2D5ABB26-0587-4C30-8999-92F81FD0307C}</a:tableStyleId>
              </a:tblPr>
              <a:tblGrid>
                <a:gridCol w="4726057">
                  <a:extLst>
                    <a:ext uri="{9D8B030D-6E8A-4147-A177-3AD203B41FA5}">
                      <a16:colId xmlns:a16="http://schemas.microsoft.com/office/drawing/2014/main" val="2248722589"/>
                    </a:ext>
                  </a:extLst>
                </a:gridCol>
              </a:tblGrid>
              <a:tr h="418325">
                <a:tc>
                  <a:txBody>
                    <a:bodyPr/>
                    <a:lstStyle/>
                    <a:p>
                      <a:endParaRPr lang="en-US" dirty="0"/>
                    </a:p>
                  </a:txBody>
                  <a:tcPr marL="11430" marR="11430" marT="7620" marB="7620"/>
                </a:tc>
                <a:extLst>
                  <a:ext uri="{0D108BD9-81ED-4DB2-BD59-A6C34878D82A}">
                    <a16:rowId xmlns:a16="http://schemas.microsoft.com/office/drawing/2014/main" val="140139932"/>
                  </a:ext>
                </a:extLst>
              </a:tr>
              <a:tr h="418325">
                <a:tc>
                  <a:txBody>
                    <a:bodyPr/>
                    <a:lstStyle/>
                    <a:p>
                      <a:endParaRPr lang="en-US"/>
                    </a:p>
                  </a:txBody>
                  <a:tcPr marL="11430" marR="11430" marT="7620" marB="7620"/>
                </a:tc>
                <a:extLst>
                  <a:ext uri="{0D108BD9-81ED-4DB2-BD59-A6C34878D82A}">
                    <a16:rowId xmlns:a16="http://schemas.microsoft.com/office/drawing/2014/main" val="733380475"/>
                  </a:ext>
                </a:extLst>
              </a:tr>
              <a:tr h="418325">
                <a:tc>
                  <a:txBody>
                    <a:bodyPr/>
                    <a:lstStyle/>
                    <a:p>
                      <a:endParaRPr lang="en-US"/>
                    </a:p>
                  </a:txBody>
                  <a:tcPr marL="11430" marR="11430" marT="7620" marB="7620"/>
                </a:tc>
                <a:extLst>
                  <a:ext uri="{0D108BD9-81ED-4DB2-BD59-A6C34878D82A}">
                    <a16:rowId xmlns:a16="http://schemas.microsoft.com/office/drawing/2014/main" val="2925719227"/>
                  </a:ext>
                </a:extLst>
              </a:tr>
              <a:tr h="418325">
                <a:tc>
                  <a:txBody>
                    <a:bodyPr/>
                    <a:lstStyle/>
                    <a:p>
                      <a:endParaRPr lang="en-US"/>
                    </a:p>
                  </a:txBody>
                  <a:tcPr marL="11430" marR="11430" marT="7620" marB="7620"/>
                </a:tc>
                <a:extLst>
                  <a:ext uri="{0D108BD9-81ED-4DB2-BD59-A6C34878D82A}">
                    <a16:rowId xmlns:a16="http://schemas.microsoft.com/office/drawing/2014/main" val="39101864"/>
                  </a:ext>
                </a:extLst>
              </a:tr>
              <a:tr h="418325">
                <a:tc>
                  <a:txBody>
                    <a:bodyPr/>
                    <a:lstStyle/>
                    <a:p>
                      <a:endParaRPr lang="en-US"/>
                    </a:p>
                  </a:txBody>
                  <a:tcPr marL="11430" marR="11430" marT="7620" marB="7620"/>
                </a:tc>
                <a:extLst>
                  <a:ext uri="{0D108BD9-81ED-4DB2-BD59-A6C34878D82A}">
                    <a16:rowId xmlns:a16="http://schemas.microsoft.com/office/drawing/2014/main" val="4141889536"/>
                  </a:ext>
                </a:extLst>
              </a:tr>
              <a:tr h="418325">
                <a:tc>
                  <a:txBody>
                    <a:bodyPr/>
                    <a:lstStyle/>
                    <a:p>
                      <a:endParaRPr lang="en-US"/>
                    </a:p>
                  </a:txBody>
                  <a:tcPr marL="11430" marR="11430" marT="7620" marB="7620"/>
                </a:tc>
                <a:extLst>
                  <a:ext uri="{0D108BD9-81ED-4DB2-BD59-A6C34878D82A}">
                    <a16:rowId xmlns:a16="http://schemas.microsoft.com/office/drawing/2014/main" val="2405669929"/>
                  </a:ext>
                </a:extLst>
              </a:tr>
              <a:tr h="418325">
                <a:tc>
                  <a:txBody>
                    <a:bodyPr/>
                    <a:lstStyle/>
                    <a:p>
                      <a:endParaRPr lang="en-US" dirty="0"/>
                    </a:p>
                  </a:txBody>
                  <a:tcPr marL="11430" marR="11430" marT="7620" marB="7620"/>
                </a:tc>
                <a:extLst>
                  <a:ext uri="{0D108BD9-81ED-4DB2-BD59-A6C34878D82A}">
                    <a16:rowId xmlns:a16="http://schemas.microsoft.com/office/drawing/2014/main" val="2327025637"/>
                  </a:ext>
                </a:extLst>
              </a:tr>
            </a:tbl>
          </a:graphicData>
        </a:graphic>
      </p:graphicFrame>
      <p:graphicFrame>
        <p:nvGraphicFramePr>
          <p:cNvPr id="7" name="Table 6">
            <a:extLst>
              <a:ext uri="{FF2B5EF4-FFF2-40B4-BE49-F238E27FC236}">
                <a16:creationId xmlns:a16="http://schemas.microsoft.com/office/drawing/2014/main" id="{D7FCC12D-9440-41F3-92DF-8042FEF2B1F9}"/>
              </a:ext>
            </a:extLst>
          </p:cNvPr>
          <p:cNvGraphicFramePr>
            <a:graphicFrameLocks noGrp="1"/>
          </p:cNvGraphicFramePr>
          <p:nvPr>
            <p:extLst>
              <p:ext uri="{D42A27DB-BD31-4B8C-83A1-F6EECF244321}">
                <p14:modId xmlns:p14="http://schemas.microsoft.com/office/powerpoint/2010/main" val="4086350550"/>
              </p:ext>
            </p:extLst>
          </p:nvPr>
        </p:nvGraphicFramePr>
        <p:xfrm>
          <a:off x="6168868" y="1684994"/>
          <a:ext cx="3581419" cy="3958998"/>
        </p:xfrm>
        <a:graphic>
          <a:graphicData uri="http://schemas.openxmlformats.org/drawingml/2006/table">
            <a:tbl>
              <a:tblPr/>
              <a:tblGrid>
                <a:gridCol w="3581419">
                  <a:extLst>
                    <a:ext uri="{9D8B030D-6E8A-4147-A177-3AD203B41FA5}">
                      <a16:colId xmlns:a16="http://schemas.microsoft.com/office/drawing/2014/main" val="3431412901"/>
                    </a:ext>
                  </a:extLst>
                </a:gridCol>
              </a:tblGrid>
              <a:tr h="449746">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Abhinav Bandari</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DDDDDD"/>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0022030"/>
                  </a:ext>
                </a:extLst>
              </a:tr>
              <a:tr h="449746">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Daniel Cheng</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2943823"/>
                  </a:ext>
                </a:extLst>
              </a:tr>
              <a:tr h="339604">
                <a:tc>
                  <a:txBody>
                    <a:bodyPr/>
                    <a:lstStyle/>
                    <a:p>
                      <a:pPr rtl="0" fontAlgn="t"/>
                      <a:r>
                        <a:rPr lang="en-US" sz="2800" b="0" u="none" dirty="0" err="1">
                          <a:solidFill>
                            <a:schemeClr val="tx1"/>
                          </a:solidFill>
                          <a:effectLst/>
                          <a:latin typeface="Segoe UI Semilight" panose="020B0402040204020203" pitchFamily="34" charset="0"/>
                          <a:cs typeface="Segoe UI Semilight" panose="020B0402040204020203" pitchFamily="34" charset="0"/>
                        </a:rPr>
                        <a:t>Airei</a:t>
                      </a:r>
                      <a:r>
                        <a:rPr lang="en-US" sz="2800" b="0" u="none" dirty="0">
                          <a:solidFill>
                            <a:schemeClr val="tx1"/>
                          </a:solidFill>
                          <a:effectLst/>
                          <a:latin typeface="Segoe UI Semilight" panose="020B0402040204020203" pitchFamily="34" charset="0"/>
                          <a:cs typeface="Segoe UI Semilight" panose="020B0402040204020203" pitchFamily="34" charset="0"/>
                        </a:rPr>
                        <a:t> </a:t>
                      </a:r>
                      <a:r>
                        <a:rPr lang="en-US" sz="2800" b="0" u="none" dirty="0" err="1">
                          <a:solidFill>
                            <a:schemeClr val="tx1"/>
                          </a:solidFill>
                          <a:effectLst/>
                          <a:latin typeface="Segoe UI Semilight" panose="020B0402040204020203" pitchFamily="34" charset="0"/>
                          <a:cs typeface="Segoe UI Semilight" panose="020B0402040204020203" pitchFamily="34" charset="0"/>
                        </a:rPr>
                        <a:t>Fukuzawa</a:t>
                      </a:r>
                      <a:endParaRPr lang="en-US" sz="2800" b="0" u="none" dirty="0">
                        <a:solidFill>
                          <a:schemeClr val="tx1"/>
                        </a:solidFill>
                        <a:effectLst/>
                        <a:latin typeface="Segoe UI Semilight" panose="020B0402040204020203" pitchFamily="34" charset="0"/>
                        <a:cs typeface="Segoe UI Semilight" panose="020B0402040204020203" pitchFamily="34" charset="0"/>
                      </a:endParaRP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26438557"/>
                  </a:ext>
                </a:extLst>
              </a:tr>
              <a:tr h="339604">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Anna </a:t>
                      </a:r>
                      <a:r>
                        <a:rPr lang="en-US" sz="2800" b="0" u="none" dirty="0" err="1">
                          <a:solidFill>
                            <a:schemeClr val="tx1"/>
                          </a:solidFill>
                          <a:effectLst/>
                          <a:latin typeface="Segoe UI Semilight" panose="020B0402040204020203" pitchFamily="34" charset="0"/>
                          <a:cs typeface="Segoe UI Semilight" panose="020B0402040204020203" pitchFamily="34" charset="0"/>
                        </a:rPr>
                        <a:t>Goncharenko</a:t>
                      </a:r>
                      <a:endParaRPr lang="en-US" sz="2800" b="0" u="none" dirty="0">
                        <a:solidFill>
                          <a:schemeClr val="tx1"/>
                        </a:solidFill>
                        <a:effectLst/>
                        <a:latin typeface="Segoe UI Semilight" panose="020B0402040204020203" pitchFamily="34" charset="0"/>
                        <a:cs typeface="Segoe UI Semilight" panose="020B0402040204020203" pitchFamily="34" charset="0"/>
                      </a:endParaRP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63520815"/>
                  </a:ext>
                </a:extLst>
              </a:tr>
              <a:tr h="512579">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Kasper Lindberg</a:t>
                      </a:r>
                    </a:p>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Allie </a:t>
                      </a:r>
                      <a:r>
                        <a:rPr lang="en-US" sz="2800" b="0" u="none" dirty="0" err="1">
                          <a:solidFill>
                            <a:schemeClr val="tx1"/>
                          </a:solidFill>
                          <a:effectLst/>
                          <a:latin typeface="Segoe UI Semilight" panose="020B0402040204020203" pitchFamily="34" charset="0"/>
                          <a:cs typeface="Segoe UI Semilight" panose="020B0402040204020203" pitchFamily="34" charset="0"/>
                        </a:rPr>
                        <a:t>Pfleger</a:t>
                      </a:r>
                      <a:endParaRPr lang="en-US" sz="2800" b="0" u="none" dirty="0">
                        <a:solidFill>
                          <a:schemeClr val="tx1"/>
                        </a:solidFill>
                        <a:effectLst/>
                        <a:latin typeface="Segoe UI Semilight" panose="020B0402040204020203" pitchFamily="34" charset="0"/>
                        <a:cs typeface="Segoe UI Semilight" panose="020B0402040204020203" pitchFamily="34" charset="0"/>
                      </a:endParaRP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01306252"/>
                  </a:ext>
                </a:extLst>
              </a:tr>
              <a:tr h="33960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800" b="0" u="none" dirty="0">
                          <a:solidFill>
                            <a:schemeClr val="tx1"/>
                          </a:solidFill>
                          <a:effectLst/>
                          <a:latin typeface="Segoe UI Semilight" panose="020B0402040204020203" pitchFamily="34" charset="0"/>
                          <a:cs typeface="Segoe UI Semilight" panose="020B0402040204020203" pitchFamily="34" charset="0"/>
                        </a:rPr>
                        <a:t>Alicia </a:t>
                      </a:r>
                      <a:r>
                        <a:rPr lang="en-US" sz="2800" b="0" u="none" dirty="0" err="1">
                          <a:solidFill>
                            <a:schemeClr val="tx1"/>
                          </a:solidFill>
                          <a:effectLst/>
                          <a:latin typeface="Segoe UI Semilight" panose="020B0402040204020203" pitchFamily="34" charset="0"/>
                          <a:cs typeface="Segoe UI Semilight" panose="020B0402040204020203" pitchFamily="34" charset="0"/>
                        </a:rPr>
                        <a:t>Stepin</a:t>
                      </a:r>
                      <a:endParaRPr lang="en-US" sz="2800" b="0" u="none" dirty="0">
                        <a:solidFill>
                          <a:schemeClr val="tx1"/>
                        </a:solidFill>
                        <a:effectLst/>
                        <a:latin typeface="Segoe UI Semilight" panose="020B0402040204020203" pitchFamily="34" charset="0"/>
                        <a:cs typeface="Segoe UI Semilight" panose="020B0402040204020203" pitchFamily="34" charset="0"/>
                      </a:endParaRP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21978136"/>
                  </a:ext>
                </a:extLst>
              </a:tr>
              <a:tr h="339604">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Jack Zhang</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09288216"/>
                  </a:ext>
                </a:extLst>
              </a:tr>
              <a:tr h="449746">
                <a:tc>
                  <a:txBody>
                    <a:bodyPr/>
                    <a:lstStyle/>
                    <a:p>
                      <a:pPr rtl="0" fontAlgn="t"/>
                      <a:r>
                        <a:rPr lang="en-US" sz="2800" b="0" u="none" dirty="0" err="1">
                          <a:solidFill>
                            <a:schemeClr val="tx1"/>
                          </a:solidFill>
                          <a:effectLst/>
                          <a:latin typeface="Segoe UI Semilight" panose="020B0402040204020203" pitchFamily="34" charset="0"/>
                          <a:cs typeface="Segoe UI Semilight" panose="020B0402040204020203" pitchFamily="34" charset="0"/>
                        </a:rPr>
                        <a:t>Muru</a:t>
                      </a:r>
                      <a:r>
                        <a:rPr lang="en-US" sz="2800" b="0" u="none" dirty="0">
                          <a:solidFill>
                            <a:schemeClr val="tx1"/>
                          </a:solidFill>
                          <a:effectLst/>
                          <a:latin typeface="Segoe UI Semilight" panose="020B0402040204020203" pitchFamily="34" charset="0"/>
                          <a:cs typeface="Segoe UI Semilight" panose="020B0402040204020203" pitchFamily="34" charset="0"/>
                        </a:rPr>
                        <a:t> Zhang</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DCDCD"/>
                      </a:solidFill>
                      <a:prstDash val="solid"/>
                      <a:round/>
                      <a:headEnd type="none" w="med" len="med"/>
                      <a:tailEnd type="none" w="med" len="med"/>
                    </a:lnB>
                  </a:tcPr>
                </a:tc>
                <a:extLst>
                  <a:ext uri="{0D108BD9-81ED-4DB2-BD59-A6C34878D82A}">
                    <a16:rowId xmlns:a16="http://schemas.microsoft.com/office/drawing/2014/main" val="2276420715"/>
                  </a:ext>
                </a:extLst>
              </a:tr>
            </a:tbl>
          </a:graphicData>
        </a:graphic>
      </p:graphicFrame>
    </p:spTree>
    <p:extLst>
      <p:ext uri="{BB962C8B-B14F-4D97-AF65-F5344CB8AC3E}">
        <p14:creationId xmlns:p14="http://schemas.microsoft.com/office/powerpoint/2010/main" val="4167155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830997"/>
              </a:xfrm>
              <a:prstGeom prst="rect">
                <a:avLst/>
              </a:prstGeom>
              <a:blipFill>
                <a:blip r:embed="rId6"/>
                <a:stretch>
                  <a:fillRect l="-97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3"/>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801925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121674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a:p>
                <a:r>
                  <a:rPr lang="en-US" sz="2400" dirty="0">
                    <a:latin typeface="Courier New" panose="02070309020205020404" pitchFamily="49" charset="0"/>
                    <a:cs typeface="Courier New" panose="02070309020205020404" pitchFamily="49" charset="0"/>
                  </a:rPr>
                  <a:t>Horse[</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][j]</a:t>
                </a:r>
                <a:r>
                  <a:rPr lang="en-US" sz="2400" dirty="0">
                    <a:latin typeface="Segoe UI Semilight" panose="020B0402040204020203" pitchFamily="34" charset="0"/>
                    <a:cs typeface="Segoe UI Semilight" panose="020B0402040204020203" pitchFamily="34" charset="0"/>
                  </a:rPr>
                  <a:t> gives the identity of the </a:t>
                </a:r>
                <a14:m>
                  <m:oMath xmlns:m="http://schemas.openxmlformats.org/officeDocument/2006/math">
                    <m:sSup>
                      <m:sSupPr>
                        <m:ctrlPr>
                          <a:rPr lang="en-US" sz="2400" i="1" dirty="0">
                            <a:latin typeface="Cambria Math" panose="02040503050406030204" pitchFamily="18" charset="0"/>
                            <a:cs typeface="Segoe UI Semilight" panose="020B0402040204020203" pitchFamily="34" charset="0"/>
                          </a:rPr>
                        </m:ctrlPr>
                      </m:sSupPr>
                      <m:e>
                        <m:r>
                          <a:rPr lang="en-US" sz="2400" i="1" dirty="0">
                            <a:latin typeface="Cambria Math" panose="02040503050406030204" pitchFamily="18" charset="0"/>
                            <a:cs typeface="Segoe UI Semilight" panose="020B0402040204020203" pitchFamily="34" charset="0"/>
                          </a:rPr>
                          <m:t>𝑗</m:t>
                        </m:r>
                      </m:e>
                      <m:sup>
                        <m:r>
                          <m:rPr>
                            <m:sty m:val="p"/>
                          </m:rPr>
                          <a:rPr lang="en-US" sz="2400" dirty="0">
                            <a:latin typeface="Cambria Math" panose="02040503050406030204" pitchFamily="18" charset="0"/>
                            <a:cs typeface="Segoe UI Semilight" panose="020B0402040204020203" pitchFamily="34" charset="0"/>
                          </a:rPr>
                          <m:t>th</m:t>
                        </m:r>
                      </m:sup>
                    </m:sSup>
                  </m:oMath>
                </a14:m>
                <a:r>
                  <a:rPr lang="en-US" sz="2400" dirty="0">
                    <a:latin typeface="Segoe UI Semilight" panose="020B0402040204020203" pitchFamily="34" charset="0"/>
                    <a:cs typeface="Segoe UI Semilight" panose="020B0402040204020203" pitchFamily="34" charset="0"/>
                  </a:rPr>
                  <a:t> rider on horse </a:t>
                </a:r>
                <a14:m>
                  <m:oMath xmlns:m="http://schemas.openxmlformats.org/officeDocument/2006/math">
                    <m:r>
                      <a:rPr lang="en-US" sz="2400" i="1">
                        <a:latin typeface="Cambria Math" panose="02040503050406030204" pitchFamily="18" charset="0"/>
                        <a:cs typeface="Segoe UI Semilight" panose="020B0402040204020203" pitchFamily="34" charset="0"/>
                      </a:rPr>
                      <m:t>𝑖</m:t>
                    </m:r>
                  </m:oMath>
                </a14:m>
                <a:r>
                  <a:rPr lang="en-US" sz="2400" dirty="0">
                    <a:latin typeface="Segoe UI Semilight" panose="020B0402040204020203" pitchFamily="34" charset="0"/>
                    <a:cs typeface="Segoe UI Semilight" panose="020B0402040204020203" pitchFamily="34" charset="0"/>
                  </a:rPr>
                  <a:t>’s list.</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1216743"/>
              </a:xfrm>
              <a:prstGeom prst="rect">
                <a:avLst/>
              </a:prstGeom>
              <a:blipFill>
                <a:blip r:embed="rId6"/>
                <a:stretch>
                  <a:fillRect l="-975" t="-3500" b="-1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3"/>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FEC464-CEC5-4E38-9BA9-0BD86F1040E1}"/>
                  </a:ext>
                </a:extLst>
              </p:cNvPr>
              <p:cNvSpPr txBox="1"/>
              <p:nvPr/>
            </p:nvSpPr>
            <p:spPr>
              <a:xfrm>
                <a:off x="4873868" y="2043114"/>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7" name="TextBox 6">
                <a:extLst>
                  <a:ext uri="{FF2B5EF4-FFF2-40B4-BE49-F238E27FC236}">
                    <a16:creationId xmlns:a16="http://schemas.microsoft.com/office/drawing/2014/main" id="{93FEC464-CEC5-4E38-9BA9-0BD86F1040E1}"/>
                  </a:ext>
                </a:extLst>
              </p:cNvPr>
              <p:cNvSpPr txBox="1">
                <a:spLocks noRot="1" noChangeAspect="1" noMove="1" noResize="1" noEditPoints="1" noAdjustHandles="1" noChangeArrowheads="1" noChangeShapeType="1" noTextEdit="1"/>
              </p:cNvSpPr>
              <p:nvPr/>
            </p:nvSpPr>
            <p:spPr>
              <a:xfrm>
                <a:off x="4873868" y="2043114"/>
                <a:ext cx="7102232" cy="400110"/>
              </a:xfrm>
              <a:prstGeom prst="rect">
                <a:avLst/>
              </a:prstGeom>
              <a:blipFill>
                <a:blip r:embed="rId9"/>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710C9B-25D6-46C1-99AD-3C36ED825183}"/>
                  </a:ext>
                </a:extLst>
              </p:cNvPr>
              <p:cNvSpPr txBox="1"/>
              <p:nvPr/>
            </p:nvSpPr>
            <p:spPr>
              <a:xfrm>
                <a:off x="9262007" y="2814832"/>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8" name="TextBox 7">
                <a:extLst>
                  <a:ext uri="{FF2B5EF4-FFF2-40B4-BE49-F238E27FC236}">
                    <a16:creationId xmlns:a16="http://schemas.microsoft.com/office/drawing/2014/main" id="{EF710C9B-25D6-46C1-99AD-3C36ED825183}"/>
                  </a:ext>
                </a:extLst>
              </p:cNvPr>
              <p:cNvSpPr txBox="1">
                <a:spLocks noRot="1" noChangeAspect="1" noMove="1" noResize="1" noEditPoints="1" noAdjustHandles="1" noChangeArrowheads="1" noChangeShapeType="1" noTextEdit="1"/>
              </p:cNvSpPr>
              <p:nvPr/>
            </p:nvSpPr>
            <p:spPr>
              <a:xfrm>
                <a:off x="9262007" y="2814832"/>
                <a:ext cx="2832100" cy="707886"/>
              </a:xfrm>
              <a:prstGeom prst="rect">
                <a:avLst/>
              </a:prstGeom>
              <a:blipFill>
                <a:blip r:embed="rId10"/>
                <a:stretch>
                  <a:fillRect l="-1702" t="-3306" r="-3617" b="-11570"/>
                </a:stretch>
              </a:blipFill>
              <a:ln w="28575">
                <a:solidFill>
                  <a:schemeClr val="accent1"/>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AD927B54-1F46-49AE-9869-BEB6AD6F4DE5}"/>
              </a:ext>
            </a:extLst>
          </p:cNvPr>
          <p:cNvSpPr txBox="1"/>
          <p:nvPr/>
        </p:nvSpPr>
        <p:spPr>
          <a:xfrm>
            <a:off x="4287919" y="3123982"/>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0" name="TextBox 9">
            <a:extLst>
              <a:ext uri="{FF2B5EF4-FFF2-40B4-BE49-F238E27FC236}">
                <a16:creationId xmlns:a16="http://schemas.microsoft.com/office/drawing/2014/main" id="{ECC1DADF-C1CD-461F-A460-47845FD3F7D9}"/>
              </a:ext>
            </a:extLst>
          </p:cNvPr>
          <p:cNvSpPr txBox="1"/>
          <p:nvPr/>
        </p:nvSpPr>
        <p:spPr>
          <a:xfrm>
            <a:off x="5703969" y="4807141"/>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1" name="TextBox 10">
            <a:extLst>
              <a:ext uri="{FF2B5EF4-FFF2-40B4-BE49-F238E27FC236}">
                <a16:creationId xmlns:a16="http://schemas.microsoft.com/office/drawing/2014/main" id="{FB3F228B-4B24-4832-884C-0FE479E9CF19}"/>
              </a:ext>
            </a:extLst>
          </p:cNvPr>
          <p:cNvSpPr txBox="1"/>
          <p:nvPr/>
        </p:nvSpPr>
        <p:spPr>
          <a:xfrm>
            <a:off x="5771824" y="4258813"/>
            <a:ext cx="4578351" cy="400110"/>
          </a:xfrm>
          <a:prstGeom prst="rect">
            <a:avLst/>
          </a:prstGeom>
          <a:noFill/>
          <a:ln w="28575">
            <a:solidFill>
              <a:schemeClr val="accent5"/>
            </a:solidFill>
          </a:ln>
        </p:spPr>
        <p:txBody>
          <a:bodyPr wrap="square" rtlCol="0">
            <a:spAutoFit/>
          </a:bodyPr>
          <a:lstStyle/>
          <a:p>
            <a:r>
              <a:rPr lang="en-US" sz="2000" dirty="0"/>
              <a:t>Given two riders, which horse is preferred?</a:t>
            </a:r>
          </a:p>
        </p:txBody>
      </p:sp>
    </p:spTree>
    <p:extLst>
      <p:ext uri="{BB962C8B-B14F-4D97-AF65-F5344CB8AC3E}">
        <p14:creationId xmlns:p14="http://schemas.microsoft.com/office/powerpoint/2010/main" val="1373890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2"/>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3"/>
                <a:stretch>
                  <a:fillRect l="-1702" t="-3306" r="-3617" b="-11570"/>
                </a:stretch>
              </a:blipFill>
              <a:ln w="28575">
                <a:solidFill>
                  <a:schemeClr val="accent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4"/>
                <a:stretch>
                  <a:fillRect l="-868" t="-5612" b="-10714"/>
                </a:stretch>
              </a:blipFill>
            </p:spPr>
            <p:txBody>
              <a:bodyPr/>
              <a:lstStyle/>
              <a:p>
                <a:r>
                  <a:rPr lang="en-US">
                    <a:noFill/>
                  </a:rPr>
                  <a:t> </a:t>
                </a:r>
              </a:p>
            </p:txBody>
          </p:sp>
        </mc:Fallback>
      </mc:AlternateContent>
    </p:spTree>
    <p:extLst>
      <p:ext uri="{BB962C8B-B14F-4D97-AF65-F5344CB8AC3E}">
        <p14:creationId xmlns:p14="http://schemas.microsoft.com/office/powerpoint/2010/main" val="525264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3"/>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4"/>
                <a:stretch>
                  <a:fillRect l="-1702" t="-3306" r="-3617" b="-11570"/>
                </a:stretch>
              </a:blipFill>
              <a:ln w="28575">
                <a:solidFill>
                  <a:schemeClr val="accent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5"/>
                <a:stretch>
                  <a:fillRect l="-868" t="-5612" b="-1071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315F6B5-8BE2-4CC7-81C9-60834B156EB0}"/>
              </a:ext>
            </a:extLst>
          </p:cNvPr>
          <p:cNvSpPr txBox="1"/>
          <p:nvPr/>
        </p:nvSpPr>
        <p:spPr>
          <a:xfrm>
            <a:off x="8350250" y="1277943"/>
            <a:ext cx="3663950" cy="2246769"/>
          </a:xfrm>
          <a:prstGeom prst="rect">
            <a:avLst/>
          </a:prstGeom>
          <a:noFill/>
        </p:spPr>
        <p:txBody>
          <a:bodyPr wrap="square" rtlCol="0">
            <a:spAutoFit/>
          </a:bodyPr>
          <a:lstStyle/>
          <a:p>
            <a:r>
              <a:rPr lang="en-US" sz="2000" dirty="0">
                <a:latin typeface="Segoe UI Semilight" panose="020B0402040204020203" pitchFamily="34" charset="0"/>
                <a:cs typeface="Segoe UI Semilight" panose="020B0402040204020203" pitchFamily="34" charset="0"/>
              </a:rPr>
              <a:t>These aren’t the only options – you might decide on an object-based approach (can meet same time bounds up to constant factors)</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How do we handle the lookup?</a:t>
            </a:r>
          </a:p>
        </p:txBody>
      </p:sp>
    </p:spTree>
    <p:extLst>
      <p:ext uri="{BB962C8B-B14F-4D97-AF65-F5344CB8AC3E}">
        <p14:creationId xmlns:p14="http://schemas.microsoft.com/office/powerpoint/2010/main" val="2394218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8F6-5B49-4196-A4E1-C22986A94BB1}"/>
              </a:ext>
            </a:extLst>
          </p:cNvPr>
          <p:cNvSpPr>
            <a:spLocks noGrp="1"/>
          </p:cNvSpPr>
          <p:nvPr>
            <p:ph type="title"/>
          </p:nvPr>
        </p:nvSpPr>
        <p:spPr/>
        <p:txBody>
          <a:bodyPr/>
          <a:lstStyle/>
          <a:p>
            <a:r>
              <a:rPr lang="en-US" dirty="0"/>
              <a:t>Changing The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A21FCA-A846-46C7-A8BF-F6356BEF63C4}"/>
                  </a:ext>
                </a:extLst>
              </p:cNvPr>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asks horse </a:t>
                </a:r>
                <a14:m>
                  <m:oMath xmlns:m="http://schemas.openxmlformats.org/officeDocument/2006/math">
                    <m:r>
                      <a:rPr lang="en-US" b="0" i="1" smtClean="0">
                        <a:latin typeface="Cambria Math" panose="02040503050406030204" pitchFamily="18" charset="0"/>
                      </a:rPr>
                      <m:t>𝑖</m:t>
                    </m:r>
                  </m:oMath>
                </a14:m>
                <a:r>
                  <a:rPr lang="en-US" dirty="0"/>
                  <a:t> who their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m:rPr>
                            <m:sty m:val="p"/>
                          </m:rPr>
                          <a:rPr lang="en-US" b="0" i="0" smtClean="0">
                            <a:latin typeface="Cambria Math" panose="02040503050406030204" pitchFamily="18" charset="0"/>
                          </a:rPr>
                          <m:t>th</m:t>
                        </m:r>
                      </m:sup>
                    </m:sSup>
                  </m:oMath>
                </a14:m>
                <a:r>
                  <a:rPr lang="en-US" dirty="0"/>
                  <a:t> favorite rider is.</a:t>
                </a:r>
              </a:p>
              <a:p>
                <a:r>
                  <a:rPr lang="en-US" dirty="0"/>
                  <a:t>To ask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“do you prefer rider </a:t>
                </a:r>
                <a14:m>
                  <m:oMath xmlns:m="http://schemas.openxmlformats.org/officeDocument/2006/math">
                    <m:r>
                      <a:rPr lang="en-US" b="0" i="1" smtClean="0">
                        <a:latin typeface="Cambria Math" panose="02040503050406030204" pitchFamily="18" charset="0"/>
                      </a:rPr>
                      <m:t>3</m:t>
                    </m:r>
                  </m:oMath>
                </a14:m>
                <a:r>
                  <a:rPr lang="en-US" dirty="0"/>
                  <a:t> or rider </a:t>
                </a:r>
                <a14:m>
                  <m:oMath xmlns:m="http://schemas.openxmlformats.org/officeDocument/2006/math">
                    <m:r>
                      <a:rPr lang="en-US" b="0" i="1" smtClean="0">
                        <a:latin typeface="Cambria Math" panose="02040503050406030204" pitchFamily="18" charset="0"/>
                      </a:rPr>
                      <m:t>5</m:t>
                    </m:r>
                  </m:oMath>
                </a14:m>
                <a:r>
                  <a:rPr lang="en-US" dirty="0"/>
                  <a:t>” we’d have to iterate through </a:t>
                </a:r>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r>
                  <a:rPr lang="en-US" dirty="0"/>
                  <a:t> as </a:t>
                </a:r>
                <a14:m>
                  <m:oMath xmlns:m="http://schemas.openxmlformats.org/officeDocument/2006/math">
                    <m:r>
                      <a:rPr lang="en-US" i="1" dirty="0" smtClean="0">
                        <a:latin typeface="Cambria Math" panose="02040503050406030204" pitchFamily="18" charset="0"/>
                      </a:rPr>
                      <m:t>𝑘</m:t>
                    </m:r>
                  </m:oMath>
                </a14:m>
                <a:r>
                  <a:rPr lang="en-US" dirty="0"/>
                  <a:t> goes from </a:t>
                </a:r>
                <a14:m>
                  <m:oMath xmlns:m="http://schemas.openxmlformats.org/officeDocument/2006/math">
                    <m:r>
                      <a:rPr lang="en-US" i="1" dirty="0" smtClean="0">
                        <a:latin typeface="Cambria Math" panose="02040503050406030204" pitchFamily="18" charset="0"/>
                      </a:rPr>
                      <m:t>0</m:t>
                    </m:r>
                  </m:oMath>
                </a14:m>
                <a:r>
                  <a:rPr lang="en-US" dirty="0"/>
                  <a:t>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until we see </a:t>
                </a:r>
                <a14:m>
                  <m:oMath xmlns:m="http://schemas.openxmlformats.org/officeDocument/2006/math">
                    <m:r>
                      <a:rPr lang="en-US" b="0" i="1" smtClean="0">
                        <a:latin typeface="Cambria Math" panose="02040503050406030204" pitchFamily="18" charset="0"/>
                      </a:rPr>
                      <m:t>3</m:t>
                    </m:r>
                  </m:oMath>
                </a14:m>
                <a:r>
                  <a:rPr lang="en-US" dirty="0"/>
                  <a:t> or </a:t>
                </a:r>
                <a14:m>
                  <m:oMath xmlns:m="http://schemas.openxmlformats.org/officeDocument/2006/math">
                    <m:r>
                      <a:rPr lang="en-US" b="0" i="1" smtClean="0">
                        <a:latin typeface="Cambria Math" panose="02040503050406030204" pitchFamily="18" charset="0"/>
                      </a:rPr>
                      <m:t>5</m:t>
                    </m:r>
                  </m:oMath>
                </a14:m>
                <a:r>
                  <a:rPr lang="en-US" dirty="0"/>
                  <a:t>.</a:t>
                </a:r>
              </a:p>
              <a:p>
                <a:endParaRPr lang="en-US" dirty="0"/>
              </a:p>
              <a:p>
                <a:r>
                  <a:rPr lang="en-US" dirty="0"/>
                  <a:t>It would be better if we could ask “horse </a:t>
                </a:r>
                <a14:m>
                  <m:oMath xmlns:m="http://schemas.openxmlformats.org/officeDocument/2006/math">
                    <m:r>
                      <a:rPr lang="en-US" b="0" i="1" smtClean="0">
                        <a:latin typeface="Cambria Math" panose="02040503050406030204" pitchFamily="18" charset="0"/>
                      </a:rPr>
                      <m:t>𝑖</m:t>
                    </m:r>
                  </m:oMath>
                </a14:m>
                <a:r>
                  <a:rPr lang="en-US" dirty="0"/>
                  <a:t>, where is rider </a:t>
                </a:r>
                <a14:m>
                  <m:oMath xmlns:m="http://schemas.openxmlformats.org/officeDocument/2006/math">
                    <m:r>
                      <a:rPr lang="en-US" b="0" i="1" smtClean="0">
                        <a:latin typeface="Cambria Math" panose="02040503050406030204" pitchFamily="18" charset="0"/>
                      </a:rPr>
                      <m:t>3</m:t>
                    </m:r>
                  </m:oMath>
                </a14:m>
                <a:r>
                  <a:rPr lang="en-US" dirty="0"/>
                  <a:t> on your list?” and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where is rider </a:t>
                </a:r>
                <a14:m>
                  <m:oMath xmlns:m="http://schemas.openxmlformats.org/officeDocument/2006/math">
                    <m:r>
                      <a:rPr lang="en-US" b="0" i="1" smtClean="0">
                        <a:latin typeface="Cambria Math" panose="02040503050406030204" pitchFamily="18" charset="0"/>
                      </a:rPr>
                      <m:t>5</m:t>
                    </m:r>
                  </m:oMath>
                </a14:m>
                <a:r>
                  <a:rPr lang="en-US" dirty="0"/>
                  <a:t> on your list?” have it say “2</a:t>
                </a:r>
                <a:r>
                  <a:rPr lang="en-US" baseline="30000" dirty="0"/>
                  <a:t>nd</a:t>
                </a:r>
                <a:r>
                  <a:rPr lang="en-US" dirty="0"/>
                  <a:t> on my list” and “8</a:t>
                </a:r>
                <a:r>
                  <a:rPr lang="en-US" baseline="30000" dirty="0"/>
                  <a:t>th</a:t>
                </a:r>
                <a:r>
                  <a:rPr lang="en-US" dirty="0"/>
                  <a:t> on my list” to let us say “well </a:t>
                </a:r>
                <a14:m>
                  <m:oMath xmlns:m="http://schemas.openxmlformats.org/officeDocument/2006/math">
                    <m:r>
                      <a:rPr lang="en-US" b="0" i="1" smtClean="0">
                        <a:latin typeface="Cambria Math" panose="02040503050406030204" pitchFamily="18" charset="0"/>
                      </a:rPr>
                      <m:t>2&lt;8</m:t>
                    </m:r>
                  </m:oMath>
                </a14:m>
                <a:r>
                  <a:rPr lang="en-US" dirty="0"/>
                  <a:t>, so you would prefer rider </a:t>
                </a:r>
                <a14:m>
                  <m:oMath xmlns:m="http://schemas.openxmlformats.org/officeDocument/2006/math">
                    <m:r>
                      <a:rPr lang="en-US" b="0" i="1" smtClean="0">
                        <a:latin typeface="Cambria Math" panose="02040503050406030204" pitchFamily="18" charset="0"/>
                      </a:rPr>
                      <m:t>3</m:t>
                    </m:r>
                  </m:oMath>
                </a14:m>
                <a:r>
                  <a:rPr lang="en-US" dirty="0"/>
                  <a:t>.”</a:t>
                </a:r>
              </a:p>
              <a:p>
                <a:endParaRPr lang="en-US" dirty="0"/>
              </a:p>
              <a:p>
                <a:r>
                  <a:rPr lang="en-US" dirty="0"/>
                  <a:t>Let’s make a data structure to answer the other question.</a:t>
                </a:r>
              </a:p>
            </p:txBody>
          </p:sp>
        </mc:Choice>
        <mc:Fallback xmlns="">
          <p:sp>
            <p:nvSpPr>
              <p:cNvPr id="3" name="Content Placeholder 2">
                <a:extLst>
                  <a:ext uri="{FF2B5EF4-FFF2-40B4-BE49-F238E27FC236}">
                    <a16:creationId xmlns:a16="http://schemas.microsoft.com/office/drawing/2014/main" id="{58A21FCA-A846-46C7-A8BF-F6356BEF63C4}"/>
                  </a:ext>
                </a:extLst>
              </p:cNvPr>
              <p:cNvSpPr>
                <a:spLocks noGrp="1" noRot="1" noChangeAspect="1" noMove="1" noResize="1" noEditPoints="1" noAdjustHandles="1" noChangeArrowheads="1" noChangeShapeType="1" noTextEdit="1"/>
              </p:cNvSpPr>
              <p:nvPr>
                <p:ph idx="1"/>
              </p:nvPr>
            </p:nvSpPr>
            <p:spPr>
              <a:blipFill>
                <a:blip r:embed="rId2"/>
                <a:stretch>
                  <a:fillRect l="-708" t="-2264" r="-1688" b="-3270"/>
                </a:stretch>
              </a:blipFill>
            </p:spPr>
            <p:txBody>
              <a:bodyPr/>
              <a:lstStyle/>
              <a:p>
                <a:r>
                  <a:rPr lang="en-US">
                    <a:noFill/>
                  </a:rPr>
                  <a:t> </a:t>
                </a:r>
              </a:p>
            </p:txBody>
          </p:sp>
        </mc:Fallback>
      </mc:AlternateContent>
    </p:spTree>
    <p:extLst>
      <p:ext uri="{BB962C8B-B14F-4D97-AF65-F5344CB8AC3E}">
        <p14:creationId xmlns:p14="http://schemas.microsoft.com/office/powerpoint/2010/main" val="2958275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8ECC-C49D-4015-B02D-AF54A4CAD3A5}"/>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609A99-5CD7-44D0-A64E-EC94343B69FF}"/>
                  </a:ext>
                </a:extLst>
              </p:cNvPr>
              <p:cNvSpPr>
                <a:spLocks noGrp="1"/>
              </p:cNvSpPr>
              <p:nvPr>
                <p:ph idx="1"/>
              </p:nvPr>
            </p:nvSpPr>
            <p:spPr/>
            <p:txBody>
              <a:bodyPr>
                <a:normAutofit/>
              </a:bodyPr>
              <a:lstStyle/>
              <a:p>
                <a:r>
                  <a:rPr lang="en-US" dirty="0">
                    <a:latin typeface="Courier New" panose="02070309020205020404" pitchFamily="49" charset="0"/>
                    <a:cs typeface="Courier New" panose="02070309020205020404" pitchFamily="49" charset="0"/>
                  </a:rPr>
                  <a:t>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answers the question “Hey, horse </a:t>
                </a:r>
                <a14:m>
                  <m:oMath xmlns:m="http://schemas.openxmlformats.org/officeDocument/2006/math">
                    <m:r>
                      <a:rPr lang="en-US" b="0" i="1" smtClean="0">
                        <a:latin typeface="Cambria Math" panose="02040503050406030204" pitchFamily="18" charset="0"/>
                      </a:rPr>
                      <m:t>𝑖</m:t>
                    </m:r>
                  </m:oMath>
                </a14:m>
                <a:r>
                  <a:rPr lang="en-US" dirty="0"/>
                  <a:t>, what position in your list is rider </a:t>
                </a:r>
                <a14:m>
                  <m:oMath xmlns:m="http://schemas.openxmlformats.org/officeDocument/2006/math">
                    <m:r>
                      <a:rPr lang="en-US" b="0" i="1" smtClean="0">
                        <a:latin typeface="Cambria Math" panose="02040503050406030204" pitchFamily="18" charset="0"/>
                      </a:rPr>
                      <m:t>𝑗</m:t>
                    </m:r>
                  </m:oMath>
                </a14:m>
                <a:r>
                  <a:rPr lang="en-US" dirty="0"/>
                  <a:t>?</a:t>
                </a:r>
              </a:p>
              <a:p>
                <a:endParaRPr lang="en-US" dirty="0"/>
              </a:p>
              <a:p>
                <a:pPr marL="0" indent="0">
                  <a:buNone/>
                </a:pPr>
                <a:r>
                  <a:rPr lang="en-US" dirty="0">
                    <a:latin typeface="Courier New" panose="02070309020205020404" pitchFamily="49" charset="0"/>
                    <a:cs typeface="Courier New" panose="02070309020205020404" pitchFamily="49" charset="0"/>
                  </a:rPr>
                  <a:t>for(int k=0; k&lt;n; k++){</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 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  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a:t>
                </a:r>
                <a:r>
                  <a:rPr lang="en-US" dirty="0"/>
                  <a:t>is the identity of the rider who is in position </a:t>
                </a:r>
                <a14:m>
                  <m:oMath xmlns:m="http://schemas.openxmlformats.org/officeDocument/2006/math">
                    <m:r>
                      <a:rPr lang="en-US" i="1" dirty="0" smtClean="0">
                        <a:latin typeface="Cambria Math" panose="02040503050406030204" pitchFamily="18" charset="0"/>
                      </a:rPr>
                      <m:t>𝑘</m:t>
                    </m:r>
                  </m:oMath>
                </a14:m>
                <a:r>
                  <a:rPr lang="en-US" dirty="0"/>
                  <a:t>. So when we ask about </a:t>
                </a:r>
                <a:r>
                  <a:rPr lang="en-US" dirty="0" err="1">
                    <a:latin typeface="Courier New" panose="02070309020205020404" pitchFamily="49" charset="0"/>
                    <a:cs typeface="Courier New" panose="02070309020205020404" pitchFamily="49" charset="0"/>
                  </a:rPr>
                  <a:t>riderNum</a:t>
                </a:r>
                <a:r>
                  <a:rPr lang="en-US" dirty="0"/>
                  <a:t>, the answer should be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B4609A99-5CD7-44D0-A64E-EC94343B69FF}"/>
                  </a:ext>
                </a:extLst>
              </p:cNvPr>
              <p:cNvSpPr>
                <a:spLocks noGrp="1" noRot="1" noChangeAspect="1" noMove="1" noResize="1" noEditPoints="1" noAdjustHandles="1" noChangeArrowheads="1" noChangeShapeType="1" noTextEdit="1"/>
              </p:cNvSpPr>
              <p:nvPr>
                <p:ph idx="1"/>
              </p:nvPr>
            </p:nvSpPr>
            <p:spPr>
              <a:blipFill>
                <a:blip r:embed="rId2"/>
                <a:stretch>
                  <a:fillRect l="-1525" t="-2516" r="-272"/>
                </a:stretch>
              </a:blipFill>
            </p:spPr>
            <p:txBody>
              <a:bodyPr/>
              <a:lstStyle/>
              <a:p>
                <a:r>
                  <a:rPr lang="en-US">
                    <a:noFill/>
                  </a:rPr>
                  <a:t> </a:t>
                </a:r>
              </a:p>
            </p:txBody>
          </p:sp>
        </mc:Fallback>
      </mc:AlternateContent>
    </p:spTree>
    <p:extLst>
      <p:ext uri="{BB962C8B-B14F-4D97-AF65-F5344CB8AC3E}">
        <p14:creationId xmlns:p14="http://schemas.microsoft.com/office/powerpoint/2010/main" val="1990452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C935-3C50-4386-BD9E-B4173E3FD887}"/>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9D680-4AAD-4F2B-BBD3-28E1EF19BB1F}"/>
                  </a:ext>
                </a:extLst>
              </p:cNvPr>
              <p:cNvSpPr>
                <a:spLocks noGrp="1"/>
              </p:cNvSpPr>
              <p:nvPr>
                <p:ph idx="1"/>
              </p:nvPr>
            </p:nvSpPr>
            <p:spPr/>
            <p:txBody>
              <a:bodyPr/>
              <a:lstStyle/>
              <a:p>
                <a:r>
                  <a:rPr lang="en-US" dirty="0"/>
                  <a:t>Repeat that code for every </a:t>
                </a:r>
                <a14:m>
                  <m:oMath xmlns:m="http://schemas.openxmlformats.org/officeDocument/2006/math">
                    <m:r>
                      <a:rPr lang="en-US" b="0" i="1" smtClean="0">
                        <a:latin typeface="Cambria Math" panose="02040503050406030204" pitchFamily="18" charset="0"/>
                      </a:rPr>
                      <m:t>𝑖</m:t>
                    </m:r>
                  </m:oMath>
                </a14:m>
                <a:r>
                  <a:rPr lang="en-US" dirty="0"/>
                  <a:t> (probably making a 2-D inverse array), and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access to answer the question “Rider 7, Do you prefer horse 3 or horse 5?</a:t>
                </a:r>
              </a:p>
              <a:p>
                <a:endParaRPr lang="en-US" dirty="0"/>
              </a:p>
              <a:p>
                <a:r>
                  <a:rPr lang="en-US" dirty="0"/>
                  <a:t>How long does it take to create?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 total.</a:t>
                </a:r>
              </a:p>
              <a:p>
                <a:r>
                  <a:rPr lang="en-US" dirty="0"/>
                  <a:t>So as a pre-computation step, create the inverse arrays. Then run Gale-Shapley as shown a few slides ago.</a:t>
                </a:r>
              </a:p>
              <a:p>
                <a:pPr lvl="1"/>
                <a:r>
                  <a:rPr lang="en-US" dirty="0"/>
                  <a:t>Every other step was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time, so…</a:t>
                </a:r>
              </a:p>
              <a:p>
                <a:r>
                  <a:rPr lang="en-US" dirty="0"/>
                  <a:t>So the final running time of Gale-Shapley will be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6A9D680-4AAD-4F2B-BBD3-28E1EF19BB1F}"/>
                  </a:ext>
                </a:extLst>
              </p:cNvPr>
              <p:cNvSpPr>
                <a:spLocks noGrp="1" noRot="1" noChangeAspect="1" noMove="1" noResize="1" noEditPoints="1" noAdjustHandles="1" noChangeArrowheads="1" noChangeShapeType="1" noTextEdit="1"/>
              </p:cNvSpPr>
              <p:nvPr>
                <p:ph idx="1"/>
              </p:nvPr>
            </p:nvSpPr>
            <p:spPr>
              <a:blipFill>
                <a:blip r:embed="rId2"/>
                <a:stretch>
                  <a:fillRect l="-708" t="-2138" r="-1198"/>
                </a:stretch>
              </a:blipFill>
            </p:spPr>
            <p:txBody>
              <a:bodyPr/>
              <a:lstStyle/>
              <a:p>
                <a:r>
                  <a:rPr lang="en-US">
                    <a:noFill/>
                  </a:rPr>
                  <a:t> </a:t>
                </a:r>
              </a:p>
            </p:txBody>
          </p:sp>
        </mc:Fallback>
      </mc:AlternateContent>
    </p:spTree>
    <p:extLst>
      <p:ext uri="{BB962C8B-B14F-4D97-AF65-F5344CB8AC3E}">
        <p14:creationId xmlns:p14="http://schemas.microsoft.com/office/powerpoint/2010/main" val="62916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2FBE-E7FD-49E5-8364-9C0CCA1E5F9A}"/>
              </a:ext>
            </a:extLst>
          </p:cNvPr>
          <p:cNvSpPr>
            <a:spLocks noGrp="1"/>
          </p:cNvSpPr>
          <p:nvPr>
            <p:ph type="title"/>
          </p:nvPr>
        </p:nvSpPr>
        <p:spPr/>
        <p:txBody>
          <a:bodyPr/>
          <a:lstStyle/>
          <a:p>
            <a:r>
              <a:rPr lang="en-US" dirty="0"/>
              <a:t>TODO List</a:t>
            </a:r>
          </a:p>
        </p:txBody>
      </p:sp>
      <p:sp>
        <p:nvSpPr>
          <p:cNvPr id="3" name="Content Placeholder 2">
            <a:extLst>
              <a:ext uri="{FF2B5EF4-FFF2-40B4-BE49-F238E27FC236}">
                <a16:creationId xmlns:a16="http://schemas.microsoft.com/office/drawing/2014/main" id="{B6382275-173C-4188-8832-44C0D99BA8E8}"/>
              </a:ext>
            </a:extLst>
          </p:cNvPr>
          <p:cNvSpPr>
            <a:spLocks noGrp="1"/>
          </p:cNvSpPr>
          <p:nvPr>
            <p:ph idx="1"/>
          </p:nvPr>
        </p:nvSpPr>
        <p:spPr/>
        <p:txBody>
          <a:bodyPr/>
          <a:lstStyle/>
          <a:p>
            <a:r>
              <a:rPr lang="en-US" dirty="0"/>
              <a:t>Make sure you’re on Ed! (check your spam folder for an invite, if not there send an email to Robbie).</a:t>
            </a:r>
          </a:p>
          <a:p>
            <a:endParaRPr lang="en-US" dirty="0"/>
          </a:p>
          <a:p>
            <a:r>
              <a:rPr lang="en-US" dirty="0"/>
              <a:t>Go to section tomorrow.</a:t>
            </a:r>
          </a:p>
          <a:p>
            <a:endParaRPr lang="en-US" dirty="0"/>
          </a:p>
          <a:p>
            <a:r>
              <a:rPr lang="en-US" dirty="0"/>
              <a:t>Homework 1 is will be </a:t>
            </a:r>
            <a:r>
              <a:rPr lang="en-US"/>
              <a:t>out tonight (</a:t>
            </a:r>
            <a:r>
              <a:rPr lang="en-US" dirty="0"/>
              <a:t>should be able to start after section).</a:t>
            </a:r>
          </a:p>
        </p:txBody>
      </p:sp>
    </p:spTree>
    <p:extLst>
      <p:ext uri="{BB962C8B-B14F-4D97-AF65-F5344CB8AC3E}">
        <p14:creationId xmlns:p14="http://schemas.microsoft.com/office/powerpoint/2010/main" val="28933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p:txBody>
          <a:bodyPr/>
          <a:lstStyle/>
          <a:p>
            <a:r>
              <a:rPr lang="en-US" dirty="0"/>
              <a:t>It’s all on the webpage: </a:t>
            </a:r>
            <a:r>
              <a:rPr lang="en-US" dirty="0">
                <a:hlinkClick r:id="rId2"/>
              </a:rPr>
              <a:t>https://courses.cs.washington.edu/courses/cse421/23wi/</a:t>
            </a:r>
            <a:r>
              <a:rPr lang="en-US" dirty="0"/>
              <a:t>  </a:t>
            </a:r>
          </a:p>
          <a:p>
            <a:pPr marL="0" indent="0">
              <a:buNone/>
            </a:pPr>
            <a:endParaRPr lang="en-US" dirty="0"/>
          </a:p>
          <a:p>
            <a:pPr marL="0" indent="0">
              <a:buNone/>
            </a:pPr>
            <a:r>
              <a:rPr lang="en-US" dirty="0"/>
              <a:t>In general, we’re designing lecture to be synchronous (taking questions live, time for student discussions).</a:t>
            </a:r>
          </a:p>
          <a:p>
            <a:pPr marL="0" indent="0">
              <a:buNone/>
            </a:pPr>
            <a:r>
              <a:rPr lang="en-US" dirty="0"/>
              <a:t>But we’re trying to make sure if you need to stay home for a few days on short notice the effect will be minimal.</a:t>
            </a:r>
          </a:p>
        </p:txBody>
      </p:sp>
    </p:spTree>
    <p:extLst>
      <p:ext uri="{BB962C8B-B14F-4D97-AF65-F5344CB8AC3E}">
        <p14:creationId xmlns:p14="http://schemas.microsoft.com/office/powerpoint/2010/main" val="184071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6869-5915-45C6-8C7E-CBD5D103C57F}"/>
              </a:ext>
            </a:extLst>
          </p:cNvPr>
          <p:cNvSpPr>
            <a:spLocks noGrp="1"/>
          </p:cNvSpPr>
          <p:nvPr>
            <p:ph type="title"/>
          </p:nvPr>
        </p:nvSpPr>
        <p:spPr/>
        <p:txBody>
          <a:bodyPr/>
          <a:lstStyle/>
          <a:p>
            <a:r>
              <a:rPr lang="en-US" dirty="0"/>
              <a:t>Textbook</a:t>
            </a:r>
          </a:p>
        </p:txBody>
      </p:sp>
      <p:sp>
        <p:nvSpPr>
          <p:cNvPr id="3" name="Content Placeholder 2">
            <a:extLst>
              <a:ext uri="{FF2B5EF4-FFF2-40B4-BE49-F238E27FC236}">
                <a16:creationId xmlns:a16="http://schemas.microsoft.com/office/drawing/2014/main" id="{1DDDEA54-4711-4FF2-B72D-A28D2C3C26A1}"/>
              </a:ext>
            </a:extLst>
          </p:cNvPr>
          <p:cNvSpPr>
            <a:spLocks noGrp="1"/>
          </p:cNvSpPr>
          <p:nvPr>
            <p:ph idx="1"/>
          </p:nvPr>
        </p:nvSpPr>
        <p:spPr/>
        <p:txBody>
          <a:bodyPr/>
          <a:lstStyle/>
          <a:p>
            <a:r>
              <a:rPr lang="en-US" b="1" dirty="0"/>
              <a:t>Optional: </a:t>
            </a:r>
            <a:r>
              <a:rPr lang="en-US" dirty="0"/>
              <a:t>Algorithm Design by Kleinberg &amp; </a:t>
            </a:r>
            <a:r>
              <a:rPr lang="en-US" dirty="0" err="1"/>
              <a:t>Tardos</a:t>
            </a:r>
            <a:endParaRPr lang="en-US" dirty="0"/>
          </a:p>
          <a:p>
            <a:r>
              <a:rPr lang="en-US" dirty="0"/>
              <a:t>It’s a good introduction, and nice as a reference.</a:t>
            </a:r>
          </a:p>
          <a:p>
            <a:r>
              <a:rPr lang="en-US" dirty="0"/>
              <a:t>There are lots of other books:</a:t>
            </a:r>
          </a:p>
          <a:p>
            <a:pPr lvl="1"/>
            <a:r>
              <a:rPr lang="en-US" dirty="0"/>
              <a:t>Introduction to algorithms by </a:t>
            </a:r>
            <a:r>
              <a:rPr lang="en-US" dirty="0" err="1"/>
              <a:t>Cormen</a:t>
            </a:r>
            <a:r>
              <a:rPr lang="en-US" dirty="0"/>
              <a:t>, </a:t>
            </a:r>
            <a:r>
              <a:rPr lang="en-US" dirty="0" err="1"/>
              <a:t>Leiserson</a:t>
            </a:r>
            <a:r>
              <a:rPr lang="en-US" dirty="0"/>
              <a:t>, </a:t>
            </a:r>
            <a:r>
              <a:rPr lang="en-US" dirty="0" err="1"/>
              <a:t>Rivest</a:t>
            </a:r>
            <a:r>
              <a:rPr lang="en-US" dirty="0"/>
              <a:t>, Stein</a:t>
            </a:r>
          </a:p>
          <a:p>
            <a:pPr lvl="1"/>
            <a:r>
              <a:rPr lang="en-US" dirty="0"/>
              <a:t>One free reference: Algorithms by Jeff Erickson </a:t>
            </a:r>
            <a:r>
              <a:rPr lang="en-US" dirty="0" err="1">
                <a:hlinkClick r:id="rId2"/>
              </a:rPr>
              <a:t>Algorithms.wtf</a:t>
            </a:r>
            <a:r>
              <a:rPr lang="en-US" dirty="0"/>
              <a:t> </a:t>
            </a:r>
          </a:p>
        </p:txBody>
      </p:sp>
    </p:spTree>
    <p:extLst>
      <p:ext uri="{BB962C8B-B14F-4D97-AF65-F5344CB8AC3E}">
        <p14:creationId xmlns:p14="http://schemas.microsoft.com/office/powerpoint/2010/main" val="157177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ABF6-2E20-44E6-AA8D-93BB259D5EE2}"/>
              </a:ext>
            </a:extLst>
          </p:cNvPr>
          <p:cNvSpPr>
            <a:spLocks noGrp="1"/>
          </p:cNvSpPr>
          <p:nvPr>
            <p:ph type="title"/>
          </p:nvPr>
        </p:nvSpPr>
        <p:spPr/>
        <p:txBody>
          <a:bodyPr/>
          <a:lstStyle/>
          <a:p>
            <a:r>
              <a:rPr lang="en-US" dirty="0"/>
              <a:t>Logistics – Lecture Activities</a:t>
            </a:r>
          </a:p>
        </p:txBody>
      </p:sp>
      <p:sp>
        <p:nvSpPr>
          <p:cNvPr id="3" name="Content Placeholder 2">
            <a:extLst>
              <a:ext uri="{FF2B5EF4-FFF2-40B4-BE49-F238E27FC236}">
                <a16:creationId xmlns:a16="http://schemas.microsoft.com/office/drawing/2014/main" id="{EAD830F1-3334-4AF8-B846-16CDFBA6BAFF}"/>
              </a:ext>
            </a:extLst>
          </p:cNvPr>
          <p:cNvSpPr>
            <a:spLocks noGrp="1"/>
          </p:cNvSpPr>
          <p:nvPr>
            <p:ph idx="1"/>
          </p:nvPr>
        </p:nvSpPr>
        <p:spPr>
          <a:xfrm>
            <a:off x="575240" y="1463856"/>
            <a:ext cx="11187258" cy="5212366"/>
          </a:xfrm>
        </p:spPr>
        <p:txBody>
          <a:bodyPr>
            <a:normAutofit/>
          </a:bodyPr>
          <a:lstStyle/>
          <a:p>
            <a:r>
              <a:rPr lang="en-US" dirty="0"/>
              <a:t>I’m going to be teaching with </a:t>
            </a:r>
            <a:r>
              <a:rPr lang="en-US" b="1" dirty="0"/>
              <a:t>active learning </a:t>
            </a:r>
            <a:r>
              <a:rPr lang="en-US" dirty="0"/>
              <a:t>in this course.</a:t>
            </a:r>
          </a:p>
          <a:p>
            <a:pPr lvl="1"/>
            <a:r>
              <a:rPr lang="en-US" dirty="0"/>
              <a:t>Why? Because it works.</a:t>
            </a:r>
            <a:br>
              <a:rPr lang="en-US" dirty="0">
                <a:hlinkClick r:id="rId2"/>
              </a:rPr>
            </a:br>
            <a:r>
              <a:rPr lang="en-US" dirty="0">
                <a:hlinkClick r:id="rId2"/>
              </a:rPr>
              <a:t>https://www.pnas.org/content/111/23/8410</a:t>
            </a:r>
            <a:r>
              <a:rPr lang="en-US" dirty="0"/>
              <a:t> a meta-analysis of 225 studies.</a:t>
            </a:r>
          </a:p>
          <a:p>
            <a:pPr lvl="1"/>
            <a:r>
              <a:rPr lang="en-US" dirty="0"/>
              <a:t>Just listening to me isn’t as good for you as listening to me then trying problems on your own and with each other.</a:t>
            </a:r>
          </a:p>
          <a:p>
            <a:r>
              <a:rPr lang="en-US" dirty="0"/>
              <a:t>The answers live help me adjust explanations.</a:t>
            </a:r>
          </a:p>
          <a:p>
            <a:endParaRPr lang="en-US" dirty="0"/>
          </a:p>
          <a:p>
            <a:r>
              <a:rPr lang="en-US" dirty="0"/>
              <a:t>There aren’t points associated with completing the activities.</a:t>
            </a:r>
          </a:p>
        </p:txBody>
      </p:sp>
    </p:spTree>
    <p:extLst>
      <p:ext uri="{BB962C8B-B14F-4D97-AF65-F5344CB8AC3E}">
        <p14:creationId xmlns:p14="http://schemas.microsoft.com/office/powerpoint/2010/main" val="246954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CAA4-EE06-45E1-8A55-E411DD3676F2}"/>
              </a:ext>
            </a:extLst>
          </p:cNvPr>
          <p:cNvSpPr>
            <a:spLocks noGrp="1"/>
          </p:cNvSpPr>
          <p:nvPr>
            <p:ph type="title"/>
          </p:nvPr>
        </p:nvSpPr>
        <p:spPr/>
        <p:txBody>
          <a:bodyPr/>
          <a:lstStyle/>
          <a:p>
            <a:r>
              <a:rPr lang="en-US" dirty="0"/>
              <a:t>Logistics – where to go?</a:t>
            </a:r>
          </a:p>
        </p:txBody>
      </p:sp>
      <p:sp>
        <p:nvSpPr>
          <p:cNvPr id="3" name="Content Placeholder 2">
            <a:extLst>
              <a:ext uri="{FF2B5EF4-FFF2-40B4-BE49-F238E27FC236}">
                <a16:creationId xmlns:a16="http://schemas.microsoft.com/office/drawing/2014/main" id="{E0EA767B-979F-451A-ABCC-271B0A0B44FD}"/>
              </a:ext>
            </a:extLst>
          </p:cNvPr>
          <p:cNvSpPr>
            <a:spLocks noGrp="1"/>
          </p:cNvSpPr>
          <p:nvPr>
            <p:ph idx="1"/>
          </p:nvPr>
        </p:nvSpPr>
        <p:spPr/>
        <p:txBody>
          <a:bodyPr/>
          <a:lstStyle/>
          <a:p>
            <a:r>
              <a:rPr lang="en-US" dirty="0"/>
              <a:t>Slides, homework problems, etc. go up on the webpage</a:t>
            </a:r>
          </a:p>
          <a:p>
            <a:r>
              <a:rPr lang="en-US" dirty="0"/>
              <a:t>Homework submission on </a:t>
            </a:r>
            <a:r>
              <a:rPr lang="en-US" dirty="0" err="1"/>
              <a:t>gradescope</a:t>
            </a:r>
            <a:endParaRPr lang="en-US" dirty="0"/>
          </a:p>
          <a:p>
            <a:r>
              <a:rPr lang="en-US" dirty="0"/>
              <a:t>Live lecture activities on </a:t>
            </a:r>
            <a:r>
              <a:rPr lang="en-US" dirty="0" err="1"/>
              <a:t>polleverywhere</a:t>
            </a:r>
            <a:endParaRPr lang="en-US" dirty="0"/>
          </a:p>
          <a:p>
            <a:r>
              <a:rPr lang="en-US" dirty="0"/>
              <a:t>Questions on Ed discussion board</a:t>
            </a:r>
          </a:p>
          <a:p>
            <a:endParaRPr lang="en-US" dirty="0"/>
          </a:p>
          <a:p>
            <a:r>
              <a:rPr lang="en-US" dirty="0"/>
              <a:t>Don’t trust canvas – we won’t be updating frequently. We’ll tell you when we’re using it for specific purposes.</a:t>
            </a:r>
          </a:p>
        </p:txBody>
      </p:sp>
    </p:spTree>
    <p:extLst>
      <p:ext uri="{BB962C8B-B14F-4D97-AF65-F5344CB8AC3E}">
        <p14:creationId xmlns:p14="http://schemas.microsoft.com/office/powerpoint/2010/main" val="736455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11761</TotalTime>
  <Words>3499</Words>
  <Application>Microsoft Office PowerPoint</Application>
  <PresentationFormat>Widescreen</PresentationFormat>
  <Paragraphs>405</Paragraphs>
  <Slides>46</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Cambria Math</vt:lpstr>
      <vt:lpstr>Comic Sans MS</vt:lpstr>
      <vt:lpstr>Courier New</vt:lpstr>
      <vt:lpstr>Segoe UI</vt:lpstr>
      <vt:lpstr>Segoe UI Light</vt:lpstr>
      <vt:lpstr>Segoe UI Semibold</vt:lpstr>
      <vt:lpstr>Segoe UI Semilight</vt:lpstr>
      <vt:lpstr>Tw Cen MT</vt:lpstr>
      <vt:lpstr>Wingdings 3</vt:lpstr>
      <vt:lpstr>Integral</vt:lpstr>
      <vt:lpstr>Here Early?</vt:lpstr>
      <vt:lpstr>Stable Matchings</vt:lpstr>
      <vt:lpstr>Today</vt:lpstr>
      <vt:lpstr>Staff</vt:lpstr>
      <vt:lpstr>TODO List</vt:lpstr>
      <vt:lpstr>Syllabus</vt:lpstr>
      <vt:lpstr>Textbook</vt:lpstr>
      <vt:lpstr>Logistics – Lecture Activities</vt:lpstr>
      <vt:lpstr>Logistics – where to go?</vt:lpstr>
      <vt:lpstr>Late Policy</vt:lpstr>
      <vt:lpstr>Logistics – Work</vt:lpstr>
      <vt:lpstr>Hey, We’re in a pandemic</vt:lpstr>
      <vt:lpstr>What is this course?</vt:lpstr>
      <vt:lpstr>What is this course not</vt:lpstr>
      <vt:lpstr>Course Topics (Tentative)</vt:lpstr>
      <vt:lpstr>What’s Coming Up</vt:lpstr>
      <vt:lpstr>Stable Matchings</vt:lpstr>
      <vt:lpstr>Stable Matchings</vt:lpstr>
      <vt:lpstr>Motivation</vt:lpstr>
      <vt:lpstr>Stable Matching Problem</vt:lpstr>
      <vt:lpstr>Stable Matching Problem</vt:lpstr>
      <vt:lpstr>Stable Matching, More Formally</vt:lpstr>
      <vt:lpstr>Lecture Activity</vt:lpstr>
      <vt:lpstr>Try it!</vt:lpstr>
      <vt:lpstr>Questions</vt:lpstr>
      <vt:lpstr>Idea for an Algorithm</vt:lpstr>
      <vt:lpstr>Gale-Shapley Algorithm</vt:lpstr>
      <vt:lpstr>Algorithm Example</vt:lpstr>
      <vt:lpstr>Does this algorithm work?</vt:lpstr>
      <vt:lpstr>Does this algorithm work?</vt:lpstr>
      <vt:lpstr>Claim 1: If r proposed to the last horse on their list, then all the horses are matched.</vt:lpstr>
      <vt:lpstr>Claim 1: If r proposed to the last horse on their list, then all the horses are matched.</vt:lpstr>
      <vt:lpstr>Claim 1: If r proposed to the last horse on their list, then all the horses are matched.</vt:lpstr>
      <vt:lpstr>Claim 2: The algorithm stops after O(n^2 ) iterations.</vt:lpstr>
      <vt:lpstr>Wrapping up the running time</vt:lpstr>
      <vt:lpstr>TODO List</vt:lpstr>
      <vt:lpstr>Optional Content</vt:lpstr>
      <vt:lpstr>Gale-Shapley Algorithm</vt:lpstr>
      <vt:lpstr>Wrapping up the running time</vt:lpstr>
      <vt:lpstr>Gale-Shapley Algorithm</vt:lpstr>
      <vt:lpstr>Gale-Shapley Algorithm</vt:lpstr>
      <vt:lpstr>What data structures?</vt:lpstr>
      <vt:lpstr>What data structures?</vt:lpstr>
      <vt:lpstr>Changing The Question</vt:lpstr>
      <vt:lpstr>Inverse Array</vt:lpstr>
      <vt:lpstr>Inverse Array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rtweber2</cp:lastModifiedBy>
  <cp:revision>99</cp:revision>
  <dcterms:created xsi:type="dcterms:W3CDTF">2020-12-15T19:01:25Z</dcterms:created>
  <dcterms:modified xsi:type="dcterms:W3CDTF">2023-01-04T21:16:03Z</dcterms:modified>
</cp:coreProperties>
</file>