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1"/>
  </p:notesMasterIdLst>
  <p:handoutMasterIdLst>
    <p:handoutMasterId r:id="rId22"/>
  </p:handoutMasterIdLst>
  <p:sldIdLst>
    <p:sldId id="369" r:id="rId2"/>
    <p:sldId id="1018" r:id="rId3"/>
    <p:sldId id="1019" r:id="rId4"/>
    <p:sldId id="1020" r:id="rId5"/>
    <p:sldId id="1021" r:id="rId6"/>
    <p:sldId id="1017" r:id="rId7"/>
    <p:sldId id="1022" r:id="rId8"/>
    <p:sldId id="1023" r:id="rId9"/>
    <p:sldId id="1015" r:id="rId10"/>
    <p:sldId id="1024" r:id="rId11"/>
    <p:sldId id="1025" r:id="rId12"/>
    <p:sldId id="1014" r:id="rId13"/>
    <p:sldId id="1026" r:id="rId14"/>
    <p:sldId id="1028" r:id="rId15"/>
    <p:sldId id="1016" r:id="rId16"/>
    <p:sldId id="1031" r:id="rId17"/>
    <p:sldId id="767" r:id="rId18"/>
    <p:sldId id="1032" r:id="rId19"/>
    <p:sldId id="1030" r:id="rId2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  <p:cmAuthor id="2" name="Yin Tat Lee" initials="YTL" lastIdx="1" clrIdx="1">
    <p:extLst>
      <p:ext uri="{19B8F6BF-5375-455C-9EA6-DF929625EA0E}">
        <p15:presenceInfo xmlns:p15="http://schemas.microsoft.com/office/powerpoint/2012/main" userId="61db3835bc91e7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85738" autoAdjust="0"/>
  </p:normalViewPr>
  <p:slideViewPr>
    <p:cSldViewPr snapToGrid="0">
      <p:cViewPr varScale="1">
        <p:scale>
          <a:sx n="112" d="100"/>
          <a:sy n="112" d="100"/>
        </p:scale>
        <p:origin x="816" y="10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3-11T19:12:18.88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95 0,'0'-47'140,"24"23"-108,0 24-1,-1 0-31,1-24 16,0 24 30,-1 0-30,1 0-16,0 0 94,0 0-79,-1 0 64,1 0-48,0 0 0,0 0 0,-1 0-15,1 0 0,0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3-11T19:12:22.32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12938 0 0,'-24'24'62,"0"-24"-46,1 0-16,-49 0 15,25 0-15,-1 0 16,-23 0-16,24 0 16,-48 0-16,24 0 15,-24 0-15,23 0 16,-23 0-16,72 0 16,-25 0-16,1 0 15,23 0-15,0 0 16,1 0-16,-25 0 15,24 0 1,-23 24-16,-24-24 16,-1 23-16,-23 1 15,24 0-15,0-24 16,47 0-16,-23 0 16,-1 24-16,25-24 31,-1 0-31,0 0 15,0 0 1,1 0-16,-25 0 16,1 0-16,-1 0 15,25 0 1,-25 0-16,1 0 16,-1 0-16,-23 0 15,23 0-15,-23 0 16,0 0-16,0 0 15,23 0-15,-23 0 16,24 0-16,23 0 16,0 0-1,0 0-15,1 0 16,-25 0 0,1 0-1,23 0 1,0 0-1,-23 0 1,23 0-16,0 0 16,1 0-16,-25 0 15,1 0-15,-25 0 16,49 0 0,-49 0-1,25 0 1,-1 0-16,1 0 15,23 0-15,-23 0 16,23 0-16,0 0 16,-23 0-1,-1 0 1,25 0-16,-25 0 16,24 0-1,1 0 1,-25 0-16,24 0 15,-23 0 1,23 0-16,-47 0 16,23 0-16,-23 0 15,24 0 1,23 0-16,0 0 0,-23 0 16,-1 0-1,25 0 1,-49 0-16,49 0 15,-25 0-15,24 0 16,-23 0-16,0 0 16,-1 0-16,24 0 15,-47 0-15,47 0 16,-23 0-16,23 0 16,-23 0-16,23 0 15,-24 0-15,25 0 16,-1 0-16,-24 0 15,25 0-15,-25 0 16,25 0-16,-25 0 16,24 0-16,-23 0 15,23 0-15,-23 0 16,23 0 0,-47 0-16,47 0 15,-24 0-15,-23 0 16,48 0-16,-49 0 15,25 0 1,-24 0-16,-1 0 16,25 0-16,-1 0 15,-47 0-15,48 0 16,0 0-16,-25 0 16,25 0-16,-1 0 15,-23 0-15,24 0 16,-25 0-16,25 0 15,-24 0-15,47 0 16,-47 0-16,0 0 16,23 0-16,-23 0 15,0 0-15,-1 0 16,25 0-16,-24 0 16,23 0-16,1 0 15,-1 0-15,1 0 16,-1 0-16,25 0 15,-25 0-15,24 0 16,-23 0 0,23 0-1,0 0 1,1 0-16,-1 0 16,-23 0-1,23 0 1,-24 0-16,25 0 0,-25 0 31,24 0-15,-23 0-16,23 0 15,-47 0 1,0 0-16,-24 0 16,24 0-16,-24 0 15,23 0-15,-23 0 16,0 0-16,24 0 15,0 0-15,-24 0 16,48 0-16,-1 0 16,-47 0-16,48 0 15,-1 0-15,1 0 16,-24 0-16,-1 0 16,25 0-16,-24 0 15,-1 0-15,25 0 16,-24 0-16,47 0 15,-23 0-15,23 0 16,-47 0-16,-1 0 16,25 0-16,-24 0 15,-1 0-15,1 0 16,47 0 0,-47 0-16,48 0 15,-25 0-15,1 0 16,23 0-16,0 0 15,0 0-15,1 0 16,-1 0-16,-24 0 16,25 0-16,-1 0 15,-24 0-15,25 0 16,-25 0-16,-23 0 16,24 0-16,-25 0 15,-23 0-15,48 0 16,-24 0-16,-1 0 15,-22 0-15,46 0 16,1 0-16,-1 0 16,24 0-16,-23 0 15,23 0-15,0 0 16,-23 0-16,-1 0 16,1 0-16,-48 0 15,24 0-15,47 0 16,-47 0-16,47 0 15,-23 0 1,23 0 15,0 0 1,0 0-32,-47 0 15,24 0-15,-24 0 16,-1 0-16,25 0 15,-1 0-15,1 0 16,23 0-16,0 0 16,-23 0-16,23 0 15,0 0 1,-23 0-16,-1 0 16,25 0-16,-48 0 15,23 0 1,24 0-16,1 0 109,-1 0-93,-24 0-1,-23 0-15,24 0 16,23 0 0,0 0 124,0 0-124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3-11T19:12:33.98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0 156 0,'23'0'156,"1"0"-140,0 0 0,0 0-16,-1 0 47,1 0-32,0 0 1,0 0-16,-1 0 15,1 0-15,0 0 16,47-23-16,24-1 16,0 24-16,0-48 15,-24 48-15,-47 0 16,23 0-16,-23 0 16,0 0 46,0 0-62,23 0 31,-23 0-31,0 0 16,-1 0 0,1 0-16,0 0 15,-1 0 1,25 0-16,-1 0 15,-23-23 1,24 23-16,-25 0 16,25 0-1,-24 0-15,23 0 16,1 0 0,-25 0-16,1 0 15,23 0-15,1 0 16,23 0-1,-23 0-15,-25 0 16,49 0-16,-25 0 16,-23 0-16,0 0 15,-1 0 1,1 0-16,0 0 16,0 0-16,-1 0 15,48 0 1,-47 0-16,0 0 15,47 0 1,-47 0 0,0 0-1,-1 0 17,1 0-17,0 0 1,0 0 15,23 0 0,-23 0-31,0 0 16,47 0-16,-24 0 16,-23 0-16,23 0 15,-23 0-15,24 0 16,-25 0-1,1 0 1,0 0-16,0 0 16,-1 0-16,25 0 15,-24 0-15,-1 0 16,1 0-16,24 0 16,-25 0-1,1 0-15,23 0 16,-23 0 15,24 0-31,-25 0 31,25 0 1,-24 0-17,23 0 1,-23 0-16,47 0 15,-47 0-15,47 0 16,-47 0-16,23 0 16,24 23-16,1-23 15,-1 24-15,24-24 16,-48 0-16,25 0 16,-49 0-16,25 0 15,-25 0-15,49 0 16,-49 0-1,25 0 1,-24 0 15,23 0-15,-23 0 15,23 0-15,-23 0-1,24 0 1,-25 0 0,25 0-16,-24 0 15,23 24 1,-23 0 0,-1-24-1,1 0-15,0 0 16,23 0-1,-23 0 1,24 0-16,-25 0 16,25 0-16,-1 0 15,1 0-15,-24 0 16,47 0-16,-47 0 16,23 0-16,-23 0 15,23 0-15,1 0 16,-25 0-16,1 0 15,0 0 1,0 0 0,-1 0-16,1 0 78,0 0-78,0 0 15,23 0-15,-23 0 16,23 0-16,-23 0 16,0 0-16,23 0 15,-23 0 1,23 0 0,-23 0-16,24 0 15,-1 0 1,1 0-16,-1 0 15,-23 0 1,47 0-16,-47 0 16,23 0-1,-23 0 1,23 0-16,-23 0 31,24 0-15,-25 0 15,25 0-15,-24 0-1,-1 0 1,1 0-16,0 0 16,23 0-1,-23 0 1,24 0 15,-25 0-15,25 0-16,-25 0 15,1 0-15,0 0 16,0 0 15,23 0-15,-23 0-1,47 23-15,-47-23 16,23 0-16,-23 0 16,24 0-16,-25 0 15,1 0 1,0 24-16,23-24 16,1 0-1,-1 24-15,-23-24 16,0 0-16,47 0 15,-71 24-15,47-24 16,1 0-16,-24 0 47,-1 0-47,1 0 16,24 0-1,-25 0-15,1 0 16,0 0-1,23 0 1,-23 0 0,0 0-1,-1 0-15,1 0 16,0 0-16,23 0 16,1 23-16,-24-23 15,-1 0-15,1 0 16,24 0-16,-25 0 15,25 0 17,-24 0-17,-1 0-15,1 0 16,0 0-16,-1 0 16,1 0-16,0 0 31,0 0-31,-1 0 15,1 0 17,0 0-32,0 0 15,-1 0 1,1 0-16,0 0 16,0 0 546,-1 0-546,1 0-1,0 0 17,0 0-32,-1 0 15,25 0-15,-1 0 16,24 0-1,-47 0-15,0 0 16,0 0-16,23 0 16,-23 0-16,23 0 15,-23 0 1,0 0 0,23 0-1,-23 0-15,0 0 16,47 0-16,-47 0 15,-1 0 1,1 0-16,0 0 16,0 0-1,-1 0-15,1 0 16,0 0 0,23 0-16,1 0 15,-24 0 1,-1 0-16,1 0 15,0 0 1,0 0 0,-1 0-1,1 0 1,24 0-16,-1 0 16,0 0-16,25 0 15,-25-23-15,-23 23 16,23 0-16,-23 0 15,71-24-15,-71 24 16,23 0-16,-23 0 16,71-24-16,0 24 15,-24 0-15,24 0 16,-24 0 0,1-24-16,-25 24 0,0 0 15,-23 0 16,0 0-15,0 0 0,-1 0-16,1 0 15,0 0-15,23-23 16,-23 23 0,0 0-16,0 0 15,23 0 1,-23 0-16,23 0 15,1 0-15,23 0 16,0 0-16,-23 0 16,-1 0-16,1 0 15,-1 0-15,1 0 16,-25 0 0,1 0-1,0 0 1,0 0-16,23 0 15,0 0-15,25 0 16,-1 0-16,-47 0 16,23 0-16,-23 0 15,23 0 1,-23 0-16,24 0 16,-1 0-16,-23 0 15,23 0-15,1 0 16,23 0-16,-24 0 15,1 0-15,-24 0 16,23 0 0,-23 0 15,23 0-15,-23 0-1,24 0-15,-25 0 16,1 0-16,0 0 31,0 0 16,-1 0-47,1 0 16,0 0-16,-1 0 15,1 0 16,0 0 1,23 0-17,-23 0-15,24 0 16,23 0-16,-24 0 16,1 0-1,-24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3-11T19:12:37.14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72 0,'24'0'110,"24"0"-95,-1 0 1,-23 0-16,0 0 16,-1 0-16,25 0 15,-25 0-15,1 0 16,24 0-16,-1 0 16,-23 0-16,23 0 15,-23 0-15,47 0 16,-23 0-16,-1 0 15,-23 0-15,47 0 16,-23 0-16,-1 0 16,-23 0-1,23 0-15,-23 0 16,0 0 0,23 0-1,-23 0-15,0 0 16,23 0-16,-23 0 31,24 0-15,-25 0-16,25 0 15,-25 0 1,25 0-16,-24 0 16,71 0-16,-48 0 15,24 0-15,1 0 16,-25 0-16,1-24 15,-1 24-15,-23 0 16,23 0-16,-23 0 16,23 0-16,-23 0 15,47 0-15,-23-24 16,23 24-16,0 0 16,24 0-16,-24 0 15,24 0-15,-47 0 16,23 0-16,-23 0 15,-25 0-15,1 0 16,0 0-16,0 0 16,23 0-16,0 0 15,1 0-15,-1 0 16,1 0-16,-24 0 16,23 0-16,-23 0 15,23 0 1,-23 0-1,24 0 1,-25 0-16,1 0 16,24 0-16,-25 0 15,25 0-15,-1 0 16,1 0-16,23 0 16,-47 0-1,23 0-15,-23 0 16,0 0-16,-1 0 15,1 0-15,0 0 16,23 0-16,-23 0 16,23 0-16,25 0 15,-49 0-15,49 0 16,-49 0-16,49 0 16,-25 0-1,-23 0-15,0 0 16,-1 0-16,1 0 15,0 0-15,23 0 16,-23 0-16,23 0 16,-23 0-1,24 0 1,-25 0-16,1 0 16,0 0-1,23 0 32,-23 0-31,0 0-1,0 0 95,-1 0-95,1 0 1,24 0 0,-25 0-1,25 0 1,-24 0-16,23 0 15,-23 0 1,-1 0 0,1 0 109,0 0-110,0 0 1,-1 0 0,1 0-1,0 0-15,0 0 16,-1 0-1,-23-23 1,24 23 31,0 0-31,0 0 15,23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0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1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4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8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82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80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354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4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3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4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4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8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s://arxiv.org/abs/2203.03456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5.emf"/><Relationship Id="rId4" Type="http://schemas.openxmlformats.org/officeDocument/2006/relationships/image" Target="../media/image22.pn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Final Review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 descr="Depressed Lonely Cartoon Boy Sitting Alone on the Floor. Sad or Bored  Child. Vector Illustration, Isolated White Background Stock Vector -  Illustration of looking, expression: 182492383">
            <a:extLst>
              <a:ext uri="{FF2B5EF4-FFF2-40B4-BE49-F238E27FC236}">
                <a16:creationId xmlns:a16="http://schemas.microsoft.com/office/drawing/2014/main" id="{6586344B-3950-4052-BC82-5C350DE3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1097"/>
            <a:ext cx="2742670" cy="28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7CB0B-816A-4711-AB33-5C7D433A6CC9}"/>
              </a:ext>
            </a:extLst>
          </p:cNvPr>
          <p:cNvSpPr txBox="1"/>
          <p:nvPr/>
        </p:nvSpPr>
        <p:spPr>
          <a:xfrm>
            <a:off x="2885100" y="5737393"/>
            <a:ext cx="4772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fill in the evaluation.</a:t>
            </a:r>
          </a:p>
          <a:p>
            <a:r>
              <a:rPr lang="en-US" dirty="0"/>
              <a:t>Response rate is 33% only.</a:t>
            </a:r>
          </a:p>
          <a:p>
            <a:r>
              <a:rPr lang="en-US" dirty="0"/>
              <a:t>https://uw.iasystem.org/survey/253736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</a:p>
              <a:p>
                <a:pPr marL="0" indent="0">
                  <a:buNone/>
                </a:pPr>
                <a:r>
                  <a:rPr lang="en-US" sz="2200" dirty="0"/>
                  <a:t>Consider the decision problem: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Input: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Output: </a:t>
                </a:r>
                <a:r>
                  <a:rPr lang="en-US" sz="2200" dirty="0"/>
                  <a:t>if there is a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that divides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a poly time algorithm for the problem above.</a:t>
                </a:r>
              </a:p>
              <a:p>
                <a:pPr marL="0" indent="0">
                  <a:buNone/>
                </a:pPr>
                <a:r>
                  <a:rPr lang="en-US" sz="2200" dirty="0"/>
                  <a:t>Call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,2,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Function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// Find a factor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that divides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s.t.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b="1" dirty="0"/>
                  <a:t>return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   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𝑇𝑟𝑢𝑒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   </a:t>
                </a:r>
                <a:r>
                  <a:rPr lang="en-US" sz="2200" b="1" dirty="0"/>
                  <a:t>return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else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</a:t>
                </a:r>
                <a:r>
                  <a:rPr lang="en-US" sz="2200" b="1" dirty="0"/>
                  <a:t>return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  <a:blipFill>
                <a:blip r:embed="rId3"/>
                <a:stretch>
                  <a:fillRect l="-926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3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Runtime and Correctness:</a:t>
                </a:r>
              </a:p>
              <a:p>
                <a:pPr marL="0" indent="0">
                  <a:buNone/>
                </a:pPr>
                <a:r>
                  <a:rPr lang="en-US" sz="2200" dirty="0"/>
                  <a:t>Note that the decision problem is in NP.</a:t>
                </a:r>
              </a:p>
              <a:p>
                <a:pPr marL="0" indent="0">
                  <a:buNone/>
                </a:pPr>
                <a:r>
                  <a:rPr lang="en-US" sz="2200" dirty="0"/>
                  <a:t>The certificate is simply the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and checking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divides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takes polytime. (Note that the input size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hence, it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time).</a:t>
                </a:r>
              </a:p>
              <a:p>
                <a:pPr marL="0" indent="0">
                  <a:buNone/>
                </a:pPr>
                <a:r>
                  <a:rPr lang="en-US" sz="2200" dirty="0"/>
                  <a:t>Using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200" dirty="0"/>
                  <a:t>, the decision problem can be decides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time. </a:t>
                </a:r>
              </a:p>
              <a:p>
                <a:pPr marL="0" indent="0">
                  <a:buNone/>
                </a:pPr>
                <a:r>
                  <a:rPr lang="en-US" sz="2200" dirty="0"/>
                  <a:t>Hence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takes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 for some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Note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</m:oMath>
                </a14:m>
                <a:r>
                  <a:rPr lang="en-US" sz="2200" dirty="0"/>
                  <a:t> finds the factor by binary search and it calls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times in total. Hence,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𝐹𝑖𝑛𝑑</m:t>
                    </m:r>
                  </m:oMath>
                </a14:m>
                <a:r>
                  <a:rPr lang="en-US" sz="2200" dirty="0"/>
                  <a:t> takes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time.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Each step, we ensure there is some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between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. This holds initially by the input guarantee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is composite.  It is maintained throughout the algorithm due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. Hence, 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 steps of divide and conquer, it singles out one integer which is the factor.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  <a:blipFill>
                <a:blip r:embed="rId3"/>
                <a:stretch>
                  <a:fillRect l="-926" t="-1310" r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4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 in 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2D grid. The numbers on boundary are negative and other numbers are positive. </a:t>
                </a:r>
              </a:p>
              <a:p>
                <a:pPr marL="0" indent="0">
                  <a:buNone/>
                </a:pPr>
                <a:r>
                  <a:rPr lang="en-US" sz="2200" dirty="0"/>
                  <a:t>An element is a peak if it is strictly greater than all of its adjacent neighbors to the left, right, top and bottom. </a:t>
                </a:r>
              </a:p>
              <a:p>
                <a:pPr marL="0" indent="0">
                  <a:buNone/>
                </a:pPr>
                <a:r>
                  <a:rPr lang="en-US" sz="2200" dirty="0"/>
                  <a:t>Give 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 algorithm to find </a:t>
                </a:r>
                <a:r>
                  <a:rPr lang="en-US" sz="2200" b="1" dirty="0"/>
                  <a:t>any</a:t>
                </a:r>
                <a:r>
                  <a:rPr lang="en-US" sz="2200" dirty="0"/>
                  <a:t> peak element.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Example: </a:t>
                </a:r>
              </a:p>
              <a:p>
                <a:pPr marL="0" indent="0">
                  <a:buNone/>
                </a:pPr>
                <a:r>
                  <a:rPr lang="en-US" sz="2200" dirty="0"/>
                  <a:t>Input:                                 Output: 4 or 3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83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assets.leetcode.com/uploads/2021/06/08/1.png">
            <a:extLst>
              <a:ext uri="{FF2B5EF4-FFF2-40B4-BE49-F238E27FC236}">
                <a16:creationId xmlns:a16="http://schemas.microsoft.com/office/drawing/2014/main" id="{9D74FADF-DDC0-4CA0-B99A-5CF907AF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765691"/>
            <a:ext cx="19621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2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Lemma</a:t>
                </a:r>
                <a:r>
                  <a:rPr lang="en-US" sz="22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200" dirty="0"/>
                  <a:t>. 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is a peak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/>
                  <a:t> is the maximum element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. Then,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 peak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Proof:</a:t>
                </a:r>
              </a:p>
              <a:p>
                <a:pPr marL="0" indent="0">
                  <a:buNone/>
                </a:pPr>
                <a:r>
                  <a:rPr lang="en-US" sz="2200" dirty="0"/>
                  <a:t>By definition of peak,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200" dirty="0"/>
                  <a:t>,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. Finally,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 is the maximum among the same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±1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. Hence,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 peak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This Lemma shows that it suffices to find a peak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  <a:blipFill>
                <a:blip r:embed="rId3"/>
                <a:stretch>
                  <a:fillRect l="-904" t="-764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6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</a:p>
              <a:p>
                <a:pPr marL="0" indent="0">
                  <a:buNone/>
                </a:pPr>
                <a:r>
                  <a:rPr lang="en-US" sz="2200" dirty="0"/>
                  <a:t>Call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(2,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Function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b="1" dirty="0"/>
                  <a:t>return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   Let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   </a:t>
                </a:r>
                <a:r>
                  <a:rPr lang="en-US" sz="2200" b="1" dirty="0"/>
                  <a:t>return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else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</a:t>
                </a:r>
                <a:r>
                  <a:rPr lang="en-US" sz="2200" b="1" dirty="0"/>
                  <a:t>return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Runtime: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 because of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step, each step involves computing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that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  <a:blipFill>
                <a:blip r:embed="rId3"/>
                <a:stretch>
                  <a:fillRect l="-904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CF81F3-D924-4BAF-8366-9F0FD3850EBA}"/>
                  </a:ext>
                </a:extLst>
              </p:cNvPr>
              <p:cNvSpPr txBox="1"/>
              <p:nvPr/>
            </p:nvSpPr>
            <p:spPr>
              <a:xfrm>
                <a:off x="4119073" y="999984"/>
                <a:ext cx="4854011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/>
                  <a:t>Correctness:</a:t>
                </a:r>
              </a:p>
              <a:p>
                <a:pPr algn="l"/>
                <a:r>
                  <a:rPr lang="en-US" dirty="0"/>
                  <a:t>We maintain that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This is true initially because boundary numbers are negative.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In each step, we recurse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 Hence, this is maintained.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At the end,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hence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is a peak.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CF81F3-D924-4BAF-8366-9F0FD3850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073" y="999984"/>
                <a:ext cx="4854011" cy="4093428"/>
              </a:xfrm>
              <a:prstGeom prst="rect">
                <a:avLst/>
              </a:prstGeom>
              <a:blipFill>
                <a:blip r:embed="rId4"/>
                <a:stretch>
                  <a:fillRect l="-1382" t="-595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8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Given a graph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with possible negative length. Suppose that there are only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edges with negative length. Given some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show how to compute the shortest path length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every other vertex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You can assume there is no negative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713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40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What do we know?</a:t>
                </a:r>
              </a:p>
              <a:p>
                <a:r>
                  <a:rPr lang="en-US" sz="2200" dirty="0"/>
                  <a:t>Dijkstra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time, only works with positive length.</a:t>
                </a:r>
              </a:p>
              <a:p>
                <a:r>
                  <a:rPr lang="en-US" sz="2200" dirty="0"/>
                  <a:t>Bellman Ford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Why Bellman Ford is so slow?</a:t>
                </a:r>
              </a:p>
              <a:p>
                <a:r>
                  <a:rPr lang="en-US" sz="2200" dirty="0"/>
                  <a:t>Each step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time.</a:t>
                </a:r>
              </a:p>
              <a:p>
                <a:r>
                  <a:rPr lang="en-US" sz="2200" dirty="0"/>
                  <a:t>After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steps, it computes the shortest path distance using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edges.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763712" cy="5583378"/>
              </a:xfrm>
              <a:blipFill>
                <a:blip r:embed="rId3"/>
                <a:stretch>
                  <a:fillRect l="-904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d =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Initialize set of explored nodes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←{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// Maintain distance from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to each vertices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strike="sngStrike" dirty="0">
                    <a:solidFill>
                      <a:srgbClr val="FF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en-US" altLang="en-US" sz="1600" b="1" strike="sngStrike" dirty="0">
                  <a:solidFill>
                    <a:srgbClr val="FF0000"/>
                  </a:solidFill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Insert all neighbors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of s into a priority queue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. 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// Pick an edge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//</a:t>
                </a:r>
                <a:r>
                  <a:rPr lang="en-US" altLang="en-US" sz="1600" b="1" dirty="0"/>
                  <a:t>         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as small as possible.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u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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delete min element from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Add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alt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sub>
                    </m:sSub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𝑷𝒂𝒓𝒆𝒏𝒕</m:t>
                    </m:r>
                    <m:d>
                      <m:d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 err="1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foreach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(edge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incident to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∉ 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𝑺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is not in the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             Insert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with value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(the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&gt;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   Decrease key of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292" y="167849"/>
                <a:ext cx="8740515" cy="6544549"/>
              </a:xfrm>
              <a:prstGeom prst="rect">
                <a:avLst/>
              </a:prstGeom>
              <a:blipFill>
                <a:blip r:embed="rId3"/>
                <a:stretch>
                  <a:fillRect r="-627"/>
                </a:stretch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3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993139"/>
                <a:ext cx="8340350" cy="270572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b="1" dirty="0"/>
                  <a:t>Runtime: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𝑛𝑘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because it calls </a:t>
                </a:r>
                <a:r>
                  <a:rPr lang="en-US" altLang="en-US" sz="2200" b="1" dirty="0">
                    <a:latin typeface="Courier New" panose="02070309020205020404" pitchFamily="49" charset="0"/>
                  </a:rPr>
                  <a:t>Dijkstra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times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Bellman Ford step.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b="1" dirty="0"/>
                  <a:t>Correctness: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Shortest paths only use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negative edges.</a:t>
                </a:r>
              </a:p>
              <a:p>
                <a:pPr marL="0" indent="0">
                  <a:buNone/>
                  <a:defRPr/>
                </a:pPr>
                <a:r>
                  <a:rPr lang="en-US" sz="2200" b="1" dirty="0"/>
                  <a:t>Induction: </a:t>
                </a:r>
                <a:r>
                  <a:rPr lang="en-US" sz="2200" dirty="0"/>
                  <a:t>After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step,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200" dirty="0"/>
                  <a:t> stores the shortest path distance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using 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negative edges.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993139"/>
                <a:ext cx="8340350" cy="2705720"/>
              </a:xfrm>
              <a:blipFill>
                <a:blip r:embed="rId3"/>
                <a:stretch>
                  <a:fillRect l="-950" t="-2252" r="-146" b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742" y="159141"/>
                <a:ext cx="8740515" cy="383399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SPWithFewNegEdges(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</a:t>
                </a: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  <m:sup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be the set of edges with positive length. 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e>
                    </m:d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←+∞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.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d =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  <m:sup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(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,⋯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// Bellman Ford step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  <m:sup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ctrlP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sub>
                            </m:sSub>
                            <m:r>
                              <a:rPr lang="en-US" alt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// Dijkstra step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 d =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16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𝑮</m:t>
                        </m:r>
                      </m:e>
                      <m:sup>
                        <m:r>
                          <a:rPr lang="en-US" altLang="en-US" sz="1600" b="1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en-US" sz="16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′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</a:t>
                </a:r>
                <a:endParaRPr lang="en-US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}}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BF16CEA-8307-4E4B-8C95-1153F7CBF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742" y="159141"/>
                <a:ext cx="8740515" cy="383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F28C8DD-63BC-4619-B028-82972DEE2EE0}"/>
              </a:ext>
            </a:extLst>
          </p:cNvPr>
          <p:cNvSpPr txBox="1"/>
          <p:nvPr/>
        </p:nvSpPr>
        <p:spPr>
          <a:xfrm>
            <a:off x="5717136" y="4554908"/>
            <a:ext cx="308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give proof very succinctly and only get deduct very minor points.</a:t>
            </a:r>
          </a:p>
        </p:txBody>
      </p:sp>
    </p:spTree>
    <p:extLst>
      <p:ext uri="{BB962C8B-B14F-4D97-AF65-F5344CB8AC3E}">
        <p14:creationId xmlns:p14="http://schemas.microsoft.com/office/powerpoint/2010/main" val="21957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7DD6-E694-4674-9FCF-44676E5C6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9984"/>
            <a:ext cx="8763712" cy="5583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See more details in appendix of </a:t>
            </a:r>
            <a:r>
              <a:rPr lang="en-US" sz="2200" dirty="0">
                <a:hlinkClick r:id="rId3"/>
              </a:rPr>
              <a:t>https://arxiv.org/abs/2203.03456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They get almost linear time for negative shortest path. </a:t>
            </a:r>
          </a:p>
          <a:p>
            <a:pPr marL="0" indent="0">
              <a:buNone/>
            </a:pPr>
            <a:r>
              <a:rPr lang="en-US" sz="2200" dirty="0"/>
              <a:t>(Opened for decades)</a:t>
            </a:r>
          </a:p>
          <a:p>
            <a:pPr marL="0" indent="0">
              <a:buNone/>
            </a:pPr>
            <a:r>
              <a:rPr lang="en-US" sz="2200" dirty="0"/>
              <a:t>This question is a subroutine.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9F2CC-42E4-453C-A640-8E6285710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48" y="2640675"/>
            <a:ext cx="5303257" cy="4217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E815C8-9075-4995-A69A-61A208DBFAB2}"/>
              </a:ext>
            </a:extLst>
          </p:cNvPr>
          <p:cNvSpPr txBox="1"/>
          <p:nvPr/>
        </p:nvSpPr>
        <p:spPr>
          <a:xfrm>
            <a:off x="6292137" y="2743200"/>
            <a:ext cx="2204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Monday!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0FEF9B-090A-4A66-B5E5-498A1AD57873}"/>
                  </a:ext>
                </a:extLst>
              </p14:cNvPr>
              <p14:cNvContentPartPr/>
              <p14:nvPr/>
            </p14:nvContentPartPr>
            <p14:xfrm>
              <a:off x="5426569" y="5494841"/>
              <a:ext cx="137160" cy="3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0FEF9B-090A-4A66-B5E5-498A1AD578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0569" y="5422841"/>
                <a:ext cx="2088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BDF338-9B05-4FA5-AAC6-767BDF548C5C}"/>
                  </a:ext>
                </a:extLst>
              </p14:cNvPr>
              <p14:cNvContentPartPr/>
              <p14:nvPr/>
            </p14:nvContentPartPr>
            <p14:xfrm>
              <a:off x="905689" y="5631641"/>
              <a:ext cx="4658040" cy="93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BDF338-9B05-4FA5-AAC6-767BDF548C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689" y="5559641"/>
                <a:ext cx="47296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7F5502-6B53-4E25-B5E3-6ED800116180}"/>
                  </a:ext>
                </a:extLst>
              </p14:cNvPr>
              <p14:cNvContentPartPr/>
              <p14:nvPr/>
            </p14:nvContentPartPr>
            <p14:xfrm>
              <a:off x="897409" y="5763401"/>
              <a:ext cx="4709160" cy="93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7F5502-6B53-4E25-B5E3-6ED8001161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409" y="5691401"/>
                <a:ext cx="47808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EA6D4A-90F1-476B-AD06-B5A14BC996A2}"/>
                  </a:ext>
                </a:extLst>
              </p14:cNvPr>
              <p14:cNvContentPartPr/>
              <p14:nvPr/>
            </p14:nvContentPartPr>
            <p14:xfrm>
              <a:off x="974089" y="5879321"/>
              <a:ext cx="1872000" cy="2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EA6D4A-90F1-476B-AD06-B5A14BC996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089" y="5807321"/>
                <a:ext cx="194364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8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7DD6-E694-4674-9FCF-44676E5C6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9984"/>
            <a:ext cx="8229600" cy="5665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Format:</a:t>
            </a:r>
          </a:p>
          <a:p>
            <a:pPr marL="0" indent="0">
              <a:buNone/>
            </a:pPr>
            <a:r>
              <a:rPr lang="en-US" sz="2200" dirty="0"/>
              <a:t>~20% True / False</a:t>
            </a:r>
          </a:p>
          <a:p>
            <a:pPr marL="0" indent="0">
              <a:buNone/>
            </a:pPr>
            <a:r>
              <a:rPr lang="en-US" sz="2200" dirty="0"/>
              <a:t>~20% Fill in the blank</a:t>
            </a:r>
          </a:p>
          <a:p>
            <a:pPr marL="0" indent="0">
              <a:buNone/>
            </a:pPr>
            <a:r>
              <a:rPr lang="en-US" sz="2200" dirty="0"/>
              <a:t>~60% 5 questions (1 question no proof)</a:t>
            </a:r>
          </a:p>
          <a:p>
            <a:pPr marL="0" indent="0">
              <a:buNone/>
            </a:pPr>
            <a:r>
              <a:rPr lang="en-US" sz="2200" dirty="0"/>
              <a:t>Time: </a:t>
            </a:r>
            <a:r>
              <a:rPr lang="en-US" sz="2200" dirty="0">
                <a:solidFill>
                  <a:srgbClr val="FF0000"/>
                </a:solidFill>
              </a:rPr>
              <a:t>2:30-4:20</a:t>
            </a:r>
            <a:r>
              <a:rPr lang="en-US" sz="2200" dirty="0"/>
              <a:t> (Mon, Mar 14) (110min)</a:t>
            </a:r>
          </a:p>
          <a:p>
            <a:pPr marL="0" indent="0">
              <a:buNone/>
            </a:pPr>
            <a:r>
              <a:rPr lang="en-US" sz="2200" dirty="0"/>
              <a:t>Location: CSE2 G20 (same room)</a:t>
            </a:r>
          </a:p>
          <a:p>
            <a:pPr marL="0" indent="0">
              <a:buNone/>
            </a:pPr>
            <a:r>
              <a:rPr lang="en-US" sz="2200" dirty="0"/>
              <a:t>Open book, open note.</a:t>
            </a:r>
          </a:p>
          <a:p>
            <a:pPr marL="0" indent="0">
              <a:buNone/>
            </a:pPr>
            <a:r>
              <a:rPr lang="en-US" sz="2200" dirty="0"/>
              <a:t>Coverage: </a:t>
            </a:r>
            <a:r>
              <a:rPr lang="en-US" sz="2200" dirty="0">
                <a:solidFill>
                  <a:srgbClr val="FF0000"/>
                </a:solidFill>
              </a:rPr>
              <a:t>Lecture 1 – 24 </a:t>
            </a:r>
            <a:r>
              <a:rPr lang="en-US" sz="2200" dirty="0"/>
              <a:t>(everything up to NP completeness)</a:t>
            </a:r>
          </a:p>
          <a:p>
            <a:pPr marL="0" indent="0">
              <a:buNone/>
            </a:pPr>
            <a:r>
              <a:rPr lang="en-US" sz="2200" dirty="0"/>
              <a:t>Topics: Graph, Greedy, Divide and Conquer, Dynamic Programming, Maxflow, NP completeness.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Tips:</a:t>
            </a:r>
          </a:p>
          <a:p>
            <a:pPr marL="0" indent="0">
              <a:buNone/>
            </a:pPr>
            <a:r>
              <a:rPr lang="en-US" sz="2200" dirty="0"/>
              <a:t>Please come up some algorithms for all questions (even if it is slower or may not work.)</a:t>
            </a:r>
          </a:p>
          <a:p>
            <a:pPr marL="0" indent="0">
              <a:buNone/>
            </a:pPr>
            <a:r>
              <a:rPr lang="en-US" sz="2200" dirty="0"/>
              <a:t>Knowing how to greedy in real life is important.</a:t>
            </a:r>
          </a:p>
        </p:txBody>
      </p:sp>
    </p:spTree>
    <p:extLst>
      <p:ext uri="{BB962C8B-B14F-4D97-AF65-F5344CB8AC3E}">
        <p14:creationId xmlns:p14="http://schemas.microsoft.com/office/powerpoint/2010/main" val="25390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Consider the following decision problems: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Problem A</a:t>
                </a:r>
              </a:p>
              <a:p>
                <a:pPr marL="0" indent="0">
                  <a:buNone/>
                </a:pPr>
                <a:r>
                  <a:rPr lang="en-US" sz="2200" dirty="0"/>
                  <a:t>Input: graph G with vertex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capacity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and integer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</a:pPr>
                <a:r>
                  <a:rPr lang="en-US" sz="2200" dirty="0"/>
                  <a:t>Output if the maxflow value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is at least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Problem B</a:t>
                </a:r>
              </a:p>
              <a:p>
                <a:pPr marL="0" indent="0">
                  <a:buNone/>
                </a:pPr>
                <a:r>
                  <a:rPr lang="en-US" sz="2200" dirty="0"/>
                  <a:t>Input: graph G with vertex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capacity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and integer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>
                  <a:buNone/>
                </a:pPr>
                <a:r>
                  <a:rPr lang="en-US" sz="2200" dirty="0"/>
                  <a:t>Output if the maxflow value from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is at most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Show that problem A and B are in NP.</a:t>
                </a:r>
              </a:p>
              <a:p>
                <a:pPr marL="0" indent="0">
                  <a:buNone/>
                </a:pPr>
                <a:r>
                  <a:rPr lang="en-US" sz="2200" dirty="0"/>
                  <a:t>(Furthermore, we require the certifier takes linear time.)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92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 for problem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//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are the input,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is the certificate</a:t>
                </a: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Function</a:t>
                </a:r>
                <a:r>
                  <a:rPr lang="en-US" sz="2200" dirty="0"/>
                  <a:t> C(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) </a:t>
                </a:r>
              </a:p>
              <a:p>
                <a:pPr marL="0" indent="0">
                  <a:buNone/>
                </a:pPr>
                <a:r>
                  <a:rPr lang="en-US" sz="2200" dirty="0"/>
                  <a:t>   check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is 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-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flow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with flow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:r>
                  <a:rPr lang="en-US" sz="2200" b="1" dirty="0"/>
                  <a:t>true</a:t>
                </a:r>
                <a:r>
                  <a:rPr lang="en-US" sz="2200" dirty="0"/>
                  <a:t>, return </a:t>
                </a:r>
                <a:r>
                  <a:rPr lang="en-US" sz="2200" b="1" dirty="0"/>
                  <a:t>yes</a:t>
                </a:r>
                <a:r>
                  <a:rPr lang="en-US" sz="2200" dirty="0"/>
                  <a:t>, else return </a:t>
                </a:r>
                <a:r>
                  <a:rPr lang="en-US" sz="2200" b="1" dirty="0"/>
                  <a:t>no</a:t>
                </a:r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   // “Certifier returns no” does not mean the maxflow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   // It only means the certificate is not valid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Runtime: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by going through all edges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Proof:</a:t>
                </a:r>
              </a:p>
              <a:p>
                <a:pPr marL="0" indent="0">
                  <a:buNone/>
                </a:pPr>
                <a:r>
                  <a:rPr lang="en-US" sz="2200" dirty="0"/>
                  <a:t>If maxflow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then we have a flow with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Hence, we have the certificate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If we have the certificate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, we have a flow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with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hence maxflow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583378"/>
              </a:xfrm>
              <a:blipFill>
                <a:blip r:embed="rId3"/>
                <a:stretch>
                  <a:fillRect l="-963" t="-655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 for problem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5833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</a:p>
              <a:p>
                <a:pPr marL="0" indent="0">
                  <a:buNone/>
                </a:pPr>
                <a:r>
                  <a:rPr lang="en-US" sz="2200" dirty="0"/>
                  <a:t>//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are the input,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 is the certificate</a:t>
                </a: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Function</a:t>
                </a:r>
                <a:r>
                  <a:rPr lang="en-US" sz="2200" dirty="0"/>
                  <a:t> C(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) </a:t>
                </a:r>
              </a:p>
              <a:p>
                <a:pPr marL="0" indent="0">
                  <a:buNone/>
                </a:pPr>
                <a:r>
                  <a:rPr lang="en-US" sz="2200" dirty="0"/>
                  <a:t>   check if the cut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has capacity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If </a:t>
                </a:r>
                <a:r>
                  <a:rPr lang="en-US" sz="2200" b="1" dirty="0"/>
                  <a:t>true</a:t>
                </a:r>
                <a:r>
                  <a:rPr lang="en-US" sz="2200" dirty="0"/>
                  <a:t>, return </a:t>
                </a:r>
                <a:r>
                  <a:rPr lang="en-US" sz="2200" b="1" dirty="0"/>
                  <a:t>yes</a:t>
                </a:r>
                <a:r>
                  <a:rPr lang="en-US" sz="2200" dirty="0"/>
                  <a:t>, else return </a:t>
                </a:r>
                <a:r>
                  <a:rPr lang="en-US" sz="2200" b="1" dirty="0"/>
                  <a:t>no</a:t>
                </a:r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Runtime: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by going through all edges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Proof:</a:t>
                </a:r>
              </a:p>
              <a:p>
                <a:pPr marL="0" indent="0">
                  <a:buNone/>
                </a:pPr>
                <a:r>
                  <a:rPr lang="en-US" sz="2200" dirty="0"/>
                  <a:t>If maxflow value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then maxflow </a:t>
                </a:r>
                <a:r>
                  <a:rPr lang="en-US" sz="2200" dirty="0" err="1"/>
                  <a:t>mincut</a:t>
                </a:r>
                <a:r>
                  <a:rPr lang="en-US" sz="2200" dirty="0"/>
                  <a:t> theorem shows there is a cut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with capacity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 Hence, we have the certificate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If we have the certificate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, the weak duality of flows and cuts shows that the maxflow value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the cut capacity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583378"/>
              </a:xfrm>
              <a:blipFill>
                <a:blip r:embed="rId3"/>
                <a:stretch>
                  <a:fillRect l="-963" t="-131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6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Given 2 sequences of </a:t>
                </a:r>
                <a:r>
                  <a:rPr lang="en-US" sz="2200" b="1" dirty="0"/>
                  <a:t>positive</a:t>
                </a:r>
                <a:r>
                  <a:rPr lang="en-US" sz="2200" dirty="0"/>
                  <a:t>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/>
                  <a:t>. You are allowed to insert arbitrarily many zeros at any position in both sequences. You want to obtain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such that the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is maximized.</a:t>
                </a:r>
              </a:p>
              <a:p>
                <a:pPr marL="0" indent="0">
                  <a:buNone/>
                </a:pPr>
                <a:r>
                  <a:rPr lang="en-US" sz="2200" dirty="0"/>
                  <a:t>You only need to output the optimal value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dirty="0"/>
                  <a:t>Example: </a:t>
                </a:r>
              </a:p>
              <a:p>
                <a:pPr marL="0" indent="0">
                  <a:buNone/>
                </a:pPr>
                <a:r>
                  <a:rPr lang="en-US" sz="2200" dirty="0"/>
                  <a:t>Input: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=(1,10,10)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=(10,1,10)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Output: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sz="2200" dirty="0"/>
                  <a:t> (for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=(1,10,0,10)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200" i="1" dirty="0">
                        <a:latin typeface="Cambria Math" panose="02040503050406030204" pitchFamily="18" charset="0"/>
                      </a:rPr>
                      <m:t>=(0,10,1,10)</m:t>
                    </m:r>
                  </m:oMath>
                </a14:m>
                <a:r>
                  <a:rPr lang="en-US" sz="2200" dirty="0"/>
                  <a:t> ).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713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62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Algorithm:</a:t>
                </a:r>
              </a:p>
              <a:p>
                <a:pPr marL="0" indent="0">
                  <a:buNone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the OPT value for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/>
                  <a:t>We have 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dirty="0"/>
                  <a:t>Compute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using the formula above with memorization.</a:t>
                </a:r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endParaRPr lang="en-US" sz="2200" b="1" dirty="0"/>
              </a:p>
              <a:p>
                <a:pPr marL="0" indent="0">
                  <a:buNone/>
                </a:pPr>
                <a:r>
                  <a:rPr lang="en-US" sz="2200" b="1" dirty="0"/>
                  <a:t>Runtime:</a:t>
                </a:r>
                <a:r>
                  <a:rPr lang="en-US" sz="2200" dirty="0"/>
                  <a:t> Total time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because:</a:t>
                </a:r>
              </a:p>
              <a:p>
                <a:r>
                  <a:rPr lang="en-US" sz="2200" dirty="0">
                    <a:latin typeface="Cambria Math" panose="02040503050406030204" pitchFamily="18" charset="0"/>
                  </a:rPr>
                  <a:t>The recursion only reaches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sz="2200" dirty="0">
                    <a:latin typeface="Cambria Math" panose="02040503050406030204" pitchFamily="18" charset="0"/>
                  </a:rPr>
                  <a:t>There is no loop in the recursion 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is strictly decreasing.</a:t>
                </a:r>
              </a:p>
              <a:p>
                <a:r>
                  <a:rPr lang="en-US" sz="2200" dirty="0">
                    <a:latin typeface="Cambria Math" panose="02040503050406030204" pitchFamily="18" charset="0"/>
                  </a:rPr>
                  <a:t>Each step takes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time.</a:t>
                </a: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  <a:blipFill>
                <a:blip r:embed="rId4"/>
                <a:stretch>
                  <a:fillRect l="-926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407BC6B-269E-4637-B4BD-C450241F74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0" y="2259403"/>
            <a:ext cx="7772951" cy="13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Proof:</a:t>
                </a:r>
              </a:p>
              <a:p>
                <a:pPr marL="0" indent="0">
                  <a:buNone/>
                </a:pPr>
                <a:r>
                  <a:rPr lang="en-US" sz="2200" dirty="0"/>
                  <a:t>Consider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Case 1)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200" dirty="0"/>
                  <a:t> 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There is nothing to match except 0. Hence,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Case 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matches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in the optimal matching</a:t>
                </a:r>
              </a:p>
              <a:p>
                <a:pPr marL="0" indent="0">
                  <a:buNone/>
                </a:pPr>
                <a:r>
                  <a:rPr lang="en-US" sz="2200" dirty="0"/>
                  <a:t>We have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Case 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matches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We have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Case 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matches with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We have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558614" cy="5583378"/>
              </a:xfrm>
              <a:blipFill>
                <a:blip r:embed="rId3"/>
                <a:stretch>
                  <a:fillRect l="-926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8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348"/>
          </a:xfrm>
        </p:spPr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Assume P = NP. Given a composite number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. Find a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that divides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 in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984"/>
                <a:ext cx="8229600" cy="5126180"/>
              </a:xfrm>
              <a:blipFill>
                <a:blip r:embed="rId3"/>
                <a:stretch>
                  <a:fillRect l="-963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32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7.664"/>
  <p:tag name="ORIGINALWIDTH" val="3825.272"/>
  <p:tag name="LATEXADDIN" val="\documentclass{article}&#10;\usepackage{amsmath}&#10;\pagestyle{empty}&#10;\begin{document}&#10;&#10;\[&#10;OPT(i,j)=\begin{cases}&#10;0 &amp; \text{if }i\leq0\text{ or }j\leq0\\&#10;\max\left\{ \begin{array}{c}&#10;OPT(i-1,j-1)+a_{i}b_{j},\\&#10;OPT(i-1,j),\\&#10;OPT(i,j-1)&#10;\end{array}\right\}  &amp; \text{else}&#10;\end{cases}.&#10;\]&#10;&#10;&#10;&#10;\end{document}"/>
  <p:tag name="IGUANATEXSIZE" val="20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80492</TotalTime>
  <Words>2071</Words>
  <Application>Microsoft Office PowerPoint</Application>
  <PresentationFormat>On-screen Show (4:3)</PresentationFormat>
  <Paragraphs>249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CSE 421</vt:lpstr>
      <vt:lpstr>Final Exam</vt:lpstr>
      <vt:lpstr>Question</vt:lpstr>
      <vt:lpstr>Answer for problem A</vt:lpstr>
      <vt:lpstr>Answer for problem B</vt:lpstr>
      <vt:lpstr>Question</vt:lpstr>
      <vt:lpstr>Answer</vt:lpstr>
      <vt:lpstr>Answer</vt:lpstr>
      <vt:lpstr>Question</vt:lpstr>
      <vt:lpstr>Answer</vt:lpstr>
      <vt:lpstr>Answer</vt:lpstr>
      <vt:lpstr>Question</vt:lpstr>
      <vt:lpstr>Answer</vt:lpstr>
      <vt:lpstr>Answer</vt:lpstr>
      <vt:lpstr>Question</vt:lpstr>
      <vt:lpstr>Answer</vt:lpstr>
      <vt:lpstr>PowerPoint Presentation</vt:lpstr>
      <vt:lpstr>PowerPoint Presentation</vt:lpstr>
      <vt:lpstr>Answer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615</cp:revision>
  <cp:lastPrinted>2000-07-01T21:41:59Z</cp:lastPrinted>
  <dcterms:created xsi:type="dcterms:W3CDTF">1998-04-21T02:39:18Z</dcterms:created>
  <dcterms:modified xsi:type="dcterms:W3CDTF">2022-03-11T19:23:25Z</dcterms:modified>
</cp:coreProperties>
</file>