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97" r:id="rId3"/>
    <p:sldId id="383" r:id="rId4"/>
    <p:sldId id="384" r:id="rId5"/>
    <p:sldId id="385" r:id="rId6"/>
    <p:sldId id="388" r:id="rId7"/>
    <p:sldId id="387" r:id="rId8"/>
    <p:sldId id="389" r:id="rId9"/>
    <p:sldId id="396" r:id="rId10"/>
    <p:sldId id="391" r:id="rId11"/>
    <p:sldId id="392" r:id="rId12"/>
    <p:sldId id="393" r:id="rId13"/>
    <p:sldId id="386" r:id="rId14"/>
    <p:sldId id="394" r:id="rId15"/>
    <p:sldId id="39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7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C8C8B8-7EB1-43D9-9DFE-CD716223B57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E7EA-48EC-40BE-B236-A32EF170E23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23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01CC624-0437-43EF-99D3-4B5E545BF210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FEBE18-A94F-4CF8-8975-BC720F07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C8B8-7EB1-43D9-9DFE-CD716223B57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EFF45-D87C-45A5-8A43-AA51E832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072C5-2DDD-45C4-966C-970A137A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E7EA-48EC-40BE-B236-A32EF170E23C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7B5817-8D3A-4DD3-92FF-32BBC5F91560}"/>
              </a:ext>
            </a:extLst>
          </p:cNvPr>
          <p:cNvCxnSpPr/>
          <p:nvPr/>
        </p:nvCxnSpPr>
        <p:spPr>
          <a:xfrm>
            <a:off x="61415" y="753975"/>
            <a:ext cx="12008609" cy="0"/>
          </a:xfrm>
          <a:prstGeom prst="line">
            <a:avLst/>
          </a:prstGeom>
          <a:ln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32B1C59-33FF-4FB4-BDD7-F61C6400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134" y="263276"/>
            <a:ext cx="10334364" cy="101466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B754F48-B758-43EB-980F-1E2884C8E2A7}"/>
              </a:ext>
            </a:extLst>
          </p:cNvPr>
          <p:cNvGrpSpPr/>
          <p:nvPr/>
        </p:nvGrpSpPr>
        <p:grpSpPr>
          <a:xfrm>
            <a:off x="575239" y="475151"/>
            <a:ext cx="631298" cy="631298"/>
            <a:chOff x="1530939" y="2405329"/>
            <a:chExt cx="631298" cy="63129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9BADBD9-302C-40D9-A763-C65CCFE16FDE}"/>
                </a:ext>
              </a:extLst>
            </p:cNvPr>
            <p:cNvSpPr/>
            <p:nvPr userDrawn="1"/>
          </p:nvSpPr>
          <p:spPr>
            <a:xfrm>
              <a:off x="1530939" y="2405329"/>
              <a:ext cx="631298" cy="631298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Shape 490">
              <a:extLst>
                <a:ext uri="{FF2B5EF4-FFF2-40B4-BE49-F238E27FC236}">
                  <a16:creationId xmlns:a16="http://schemas.microsoft.com/office/drawing/2014/main" id="{ABC713E7-D704-4682-B292-907313F269C9}"/>
                </a:ext>
              </a:extLst>
            </p:cNvPr>
            <p:cNvGrpSpPr/>
            <p:nvPr userDrawn="1"/>
          </p:nvGrpSpPr>
          <p:grpSpPr>
            <a:xfrm>
              <a:off x="1661835" y="2536225"/>
              <a:ext cx="369505" cy="369505"/>
              <a:chOff x="2594050" y="1631825"/>
              <a:chExt cx="439625" cy="439625"/>
            </a:xfrm>
          </p:grpSpPr>
          <p:sp>
            <p:nvSpPr>
              <p:cNvPr id="9" name="Shape 491">
                <a:extLst>
                  <a:ext uri="{FF2B5EF4-FFF2-40B4-BE49-F238E27FC236}">
                    <a16:creationId xmlns:a16="http://schemas.microsoft.com/office/drawing/2014/main" id="{5701E159-D011-460A-BF32-22B3BFF6328B}"/>
                  </a:ext>
                </a:extLst>
              </p:cNvPr>
              <p:cNvSpPr/>
              <p:nvPr/>
            </p:nvSpPr>
            <p:spPr>
              <a:xfrm>
                <a:off x="2594050" y="1883300"/>
                <a:ext cx="188175" cy="188150"/>
              </a:xfrm>
              <a:custGeom>
                <a:avLst/>
                <a:gdLst/>
                <a:ahLst/>
                <a:cxnLst/>
                <a:rect l="0" t="0" r="0" b="0"/>
                <a:pathLst>
                  <a:path w="7527" h="7526" fill="none" extrusionOk="0">
                    <a:moveTo>
                      <a:pt x="5992" y="0"/>
                    </a:moveTo>
                    <a:lnTo>
                      <a:pt x="537" y="6430"/>
                    </a:lnTo>
                    <a:lnTo>
                      <a:pt x="1" y="7526"/>
                    </a:lnTo>
                    <a:lnTo>
                      <a:pt x="1097" y="6990"/>
                    </a:lnTo>
                    <a:lnTo>
                      <a:pt x="7526" y="1534"/>
                    </a:lnTo>
                    <a:lnTo>
                      <a:pt x="5992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492">
                <a:extLst>
                  <a:ext uri="{FF2B5EF4-FFF2-40B4-BE49-F238E27FC236}">
                    <a16:creationId xmlns:a16="http://schemas.microsoft.com/office/drawing/2014/main" id="{CA3D8659-8AB7-48FB-9131-98E6A18A0B20}"/>
                  </a:ext>
                </a:extLst>
              </p:cNvPr>
              <p:cNvSpPr/>
              <p:nvPr/>
            </p:nvSpPr>
            <p:spPr>
              <a:xfrm>
                <a:off x="2857700" y="1631825"/>
                <a:ext cx="175975" cy="176000"/>
              </a:xfrm>
              <a:custGeom>
                <a:avLst/>
                <a:gdLst/>
                <a:ahLst/>
                <a:cxnLst/>
                <a:rect l="0" t="0" r="0" b="0"/>
                <a:pathLst>
                  <a:path w="7039" h="7040" fill="none" extrusionOk="0">
                    <a:moveTo>
                      <a:pt x="268" y="2704"/>
                    </a:moveTo>
                    <a:lnTo>
                      <a:pt x="4336" y="6771"/>
                    </a:lnTo>
                    <a:lnTo>
                      <a:pt x="4336" y="6771"/>
                    </a:lnTo>
                    <a:lnTo>
                      <a:pt x="4336" y="6771"/>
                    </a:lnTo>
                    <a:lnTo>
                      <a:pt x="4652" y="6917"/>
                    </a:lnTo>
                    <a:lnTo>
                      <a:pt x="4993" y="7015"/>
                    </a:lnTo>
                    <a:lnTo>
                      <a:pt x="5310" y="7039"/>
                    </a:lnTo>
                    <a:lnTo>
                      <a:pt x="5651" y="7039"/>
                    </a:lnTo>
                    <a:lnTo>
                      <a:pt x="5992" y="6966"/>
                    </a:lnTo>
                    <a:lnTo>
                      <a:pt x="6308" y="6844"/>
                    </a:lnTo>
                    <a:lnTo>
                      <a:pt x="6454" y="6747"/>
                    </a:lnTo>
                    <a:lnTo>
                      <a:pt x="6601" y="6674"/>
                    </a:lnTo>
                    <a:lnTo>
                      <a:pt x="6747" y="6552"/>
                    </a:lnTo>
                    <a:lnTo>
                      <a:pt x="6893" y="6430"/>
                    </a:lnTo>
                    <a:lnTo>
                      <a:pt x="6893" y="6430"/>
                    </a:lnTo>
                    <a:lnTo>
                      <a:pt x="6942" y="6357"/>
                    </a:lnTo>
                    <a:lnTo>
                      <a:pt x="7015" y="6260"/>
                    </a:lnTo>
                    <a:lnTo>
                      <a:pt x="7039" y="6138"/>
                    </a:lnTo>
                    <a:lnTo>
                      <a:pt x="7039" y="6041"/>
                    </a:lnTo>
                    <a:lnTo>
                      <a:pt x="7039" y="6041"/>
                    </a:lnTo>
                    <a:lnTo>
                      <a:pt x="7039" y="5943"/>
                    </a:lnTo>
                    <a:lnTo>
                      <a:pt x="7015" y="5846"/>
                    </a:lnTo>
                    <a:lnTo>
                      <a:pt x="6942" y="5748"/>
                    </a:lnTo>
                    <a:lnTo>
                      <a:pt x="6893" y="5651"/>
                    </a:lnTo>
                    <a:lnTo>
                      <a:pt x="1389" y="147"/>
                    </a:lnTo>
                    <a:lnTo>
                      <a:pt x="1389" y="147"/>
                    </a:lnTo>
                    <a:lnTo>
                      <a:pt x="1291" y="98"/>
                    </a:lnTo>
                    <a:lnTo>
                      <a:pt x="1194" y="25"/>
                    </a:lnTo>
                    <a:lnTo>
                      <a:pt x="1096" y="0"/>
                    </a:lnTo>
                    <a:lnTo>
                      <a:pt x="999" y="0"/>
                    </a:lnTo>
                    <a:lnTo>
                      <a:pt x="999" y="0"/>
                    </a:lnTo>
                    <a:lnTo>
                      <a:pt x="902" y="0"/>
                    </a:lnTo>
                    <a:lnTo>
                      <a:pt x="780" y="25"/>
                    </a:lnTo>
                    <a:lnTo>
                      <a:pt x="682" y="98"/>
                    </a:lnTo>
                    <a:lnTo>
                      <a:pt x="609" y="147"/>
                    </a:lnTo>
                    <a:lnTo>
                      <a:pt x="609" y="147"/>
                    </a:lnTo>
                    <a:lnTo>
                      <a:pt x="487" y="293"/>
                    </a:lnTo>
                    <a:lnTo>
                      <a:pt x="366" y="439"/>
                    </a:lnTo>
                    <a:lnTo>
                      <a:pt x="293" y="585"/>
                    </a:lnTo>
                    <a:lnTo>
                      <a:pt x="195" y="731"/>
                    </a:lnTo>
                    <a:lnTo>
                      <a:pt x="73" y="1048"/>
                    </a:lnTo>
                    <a:lnTo>
                      <a:pt x="0" y="1389"/>
                    </a:lnTo>
                    <a:lnTo>
                      <a:pt x="0" y="1730"/>
                    </a:lnTo>
                    <a:lnTo>
                      <a:pt x="25" y="2046"/>
                    </a:lnTo>
                    <a:lnTo>
                      <a:pt x="122" y="2387"/>
                    </a:lnTo>
                    <a:lnTo>
                      <a:pt x="268" y="2704"/>
                    </a:lnTo>
                    <a:lnTo>
                      <a:pt x="268" y="2704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493">
                <a:extLst>
                  <a:ext uri="{FF2B5EF4-FFF2-40B4-BE49-F238E27FC236}">
                    <a16:creationId xmlns:a16="http://schemas.microsoft.com/office/drawing/2014/main" id="{A811AE90-64AA-41C3-9DE9-62A86028AA6C}"/>
                  </a:ext>
                </a:extLst>
              </p:cNvPr>
              <p:cNvSpPr/>
              <p:nvPr/>
            </p:nvSpPr>
            <p:spPr>
              <a:xfrm>
                <a:off x="2662850" y="1699400"/>
                <a:ext cx="303250" cy="303250"/>
              </a:xfrm>
              <a:custGeom>
                <a:avLst/>
                <a:gdLst/>
                <a:ahLst/>
                <a:cxnLst/>
                <a:rect l="0" t="0" r="0" b="0"/>
                <a:pathLst>
                  <a:path w="12130" h="12130" fill="none" extrusionOk="0">
                    <a:moveTo>
                      <a:pt x="8038" y="1"/>
                    </a:moveTo>
                    <a:lnTo>
                      <a:pt x="4872" y="3191"/>
                    </a:lnTo>
                    <a:lnTo>
                      <a:pt x="4872" y="3191"/>
                    </a:lnTo>
                    <a:lnTo>
                      <a:pt x="4628" y="3094"/>
                    </a:lnTo>
                    <a:lnTo>
                      <a:pt x="4385" y="2997"/>
                    </a:lnTo>
                    <a:lnTo>
                      <a:pt x="4092" y="2899"/>
                    </a:lnTo>
                    <a:lnTo>
                      <a:pt x="3800" y="2850"/>
                    </a:lnTo>
                    <a:lnTo>
                      <a:pt x="3484" y="2777"/>
                    </a:lnTo>
                    <a:lnTo>
                      <a:pt x="3167" y="2729"/>
                    </a:lnTo>
                    <a:lnTo>
                      <a:pt x="2850" y="2704"/>
                    </a:lnTo>
                    <a:lnTo>
                      <a:pt x="2534" y="2704"/>
                    </a:lnTo>
                    <a:lnTo>
                      <a:pt x="2534" y="2704"/>
                    </a:lnTo>
                    <a:lnTo>
                      <a:pt x="2241" y="2704"/>
                    </a:lnTo>
                    <a:lnTo>
                      <a:pt x="1949" y="2729"/>
                    </a:lnTo>
                    <a:lnTo>
                      <a:pt x="1633" y="2777"/>
                    </a:lnTo>
                    <a:lnTo>
                      <a:pt x="1316" y="2850"/>
                    </a:lnTo>
                    <a:lnTo>
                      <a:pt x="999" y="2972"/>
                    </a:lnTo>
                    <a:lnTo>
                      <a:pt x="707" y="3094"/>
                    </a:lnTo>
                    <a:lnTo>
                      <a:pt x="415" y="3289"/>
                    </a:lnTo>
                    <a:lnTo>
                      <a:pt x="147" y="3508"/>
                    </a:lnTo>
                    <a:lnTo>
                      <a:pt x="147" y="3508"/>
                    </a:lnTo>
                    <a:lnTo>
                      <a:pt x="74" y="3581"/>
                    </a:lnTo>
                    <a:lnTo>
                      <a:pt x="25" y="3678"/>
                    </a:lnTo>
                    <a:lnTo>
                      <a:pt x="1" y="3776"/>
                    </a:lnTo>
                    <a:lnTo>
                      <a:pt x="1" y="3898"/>
                    </a:lnTo>
                    <a:lnTo>
                      <a:pt x="1" y="3898"/>
                    </a:lnTo>
                    <a:lnTo>
                      <a:pt x="1" y="3995"/>
                    </a:lnTo>
                    <a:lnTo>
                      <a:pt x="25" y="4093"/>
                    </a:lnTo>
                    <a:lnTo>
                      <a:pt x="74" y="4190"/>
                    </a:lnTo>
                    <a:lnTo>
                      <a:pt x="147" y="4287"/>
                    </a:lnTo>
                    <a:lnTo>
                      <a:pt x="7843" y="11984"/>
                    </a:lnTo>
                    <a:lnTo>
                      <a:pt x="7843" y="11984"/>
                    </a:lnTo>
                    <a:lnTo>
                      <a:pt x="7941" y="12057"/>
                    </a:lnTo>
                    <a:lnTo>
                      <a:pt x="8038" y="12105"/>
                    </a:lnTo>
                    <a:lnTo>
                      <a:pt x="8135" y="12130"/>
                    </a:lnTo>
                    <a:lnTo>
                      <a:pt x="8233" y="12130"/>
                    </a:lnTo>
                    <a:lnTo>
                      <a:pt x="8233" y="12130"/>
                    </a:lnTo>
                    <a:lnTo>
                      <a:pt x="8355" y="12130"/>
                    </a:lnTo>
                    <a:lnTo>
                      <a:pt x="8452" y="12105"/>
                    </a:lnTo>
                    <a:lnTo>
                      <a:pt x="8549" y="12057"/>
                    </a:lnTo>
                    <a:lnTo>
                      <a:pt x="8622" y="11984"/>
                    </a:lnTo>
                    <a:lnTo>
                      <a:pt x="8622" y="11984"/>
                    </a:lnTo>
                    <a:lnTo>
                      <a:pt x="8842" y="11716"/>
                    </a:lnTo>
                    <a:lnTo>
                      <a:pt x="9036" y="11423"/>
                    </a:lnTo>
                    <a:lnTo>
                      <a:pt x="9158" y="11131"/>
                    </a:lnTo>
                    <a:lnTo>
                      <a:pt x="9280" y="10814"/>
                    </a:lnTo>
                    <a:lnTo>
                      <a:pt x="9353" y="10498"/>
                    </a:lnTo>
                    <a:lnTo>
                      <a:pt x="9402" y="10181"/>
                    </a:lnTo>
                    <a:lnTo>
                      <a:pt x="9426" y="9889"/>
                    </a:lnTo>
                    <a:lnTo>
                      <a:pt x="9426" y="9597"/>
                    </a:lnTo>
                    <a:lnTo>
                      <a:pt x="9426" y="9597"/>
                    </a:lnTo>
                    <a:lnTo>
                      <a:pt x="9426" y="9280"/>
                    </a:lnTo>
                    <a:lnTo>
                      <a:pt x="9402" y="8964"/>
                    </a:lnTo>
                    <a:lnTo>
                      <a:pt x="9353" y="8647"/>
                    </a:lnTo>
                    <a:lnTo>
                      <a:pt x="9280" y="8330"/>
                    </a:lnTo>
                    <a:lnTo>
                      <a:pt x="9231" y="8038"/>
                    </a:lnTo>
                    <a:lnTo>
                      <a:pt x="9134" y="7746"/>
                    </a:lnTo>
                    <a:lnTo>
                      <a:pt x="9036" y="7502"/>
                    </a:lnTo>
                    <a:lnTo>
                      <a:pt x="8939" y="7259"/>
                    </a:lnTo>
                    <a:lnTo>
                      <a:pt x="12130" y="4093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494">
                <a:extLst>
                  <a:ext uri="{FF2B5EF4-FFF2-40B4-BE49-F238E27FC236}">
                    <a16:creationId xmlns:a16="http://schemas.microsoft.com/office/drawing/2014/main" id="{0551D70B-4457-48F5-81B9-3A38F6B661D9}"/>
                  </a:ext>
                </a:extLst>
              </p:cNvPr>
              <p:cNvSpPr/>
              <p:nvPr/>
            </p:nvSpPr>
            <p:spPr>
              <a:xfrm>
                <a:off x="2801675" y="1740825"/>
                <a:ext cx="49950" cy="49950"/>
              </a:xfrm>
              <a:custGeom>
                <a:avLst/>
                <a:gdLst/>
                <a:ahLst/>
                <a:cxnLst/>
                <a:rect l="0" t="0" r="0" b="0"/>
                <a:pathLst>
                  <a:path w="1998" h="1998" fill="none" extrusionOk="0">
                    <a:moveTo>
                      <a:pt x="1" y="1997"/>
                    </a:moveTo>
                    <a:lnTo>
                      <a:pt x="1998" y="0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72BD7EC-0D21-433C-A8B8-B34982C0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134" y="1463857"/>
            <a:ext cx="10334364" cy="4845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40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Completely 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8658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800"/>
            </a:lvl1pPr>
            <a:lvl2pPr marL="128016" indent="0">
              <a:buNone/>
              <a:defRPr sz="2400" baseline="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C8B8-7EB1-43D9-9DFE-CD716223B57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E7EA-48EC-40BE-B236-A32EF170E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0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39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C8B8-7EB1-43D9-9DFE-CD716223B57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E7EA-48EC-40BE-B236-A32EF170E2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7CD2F29-FDCB-4CD4-A706-8477E063ED40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84218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6C8EDAC-3655-4870-AA43-44830ED94DF0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355830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6DFFB8E-9225-4B12-B4C6-960DAE3BDB96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364809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1041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C8B8-7EB1-43D9-9DFE-CD716223B57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E7EA-48EC-40BE-B236-A32EF170E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92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34620" y="1512985"/>
            <a:ext cx="5397689" cy="4796375"/>
          </a:xfrm>
        </p:spPr>
        <p:txBody>
          <a:bodyPr/>
          <a:lstStyle>
            <a:lvl1pPr marL="91440" indent="-91440">
              <a:buFontTx/>
              <a:buChar char=" "/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 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64809" y="1512984"/>
            <a:ext cx="5397689" cy="479637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 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C8B8-7EB1-43D9-9DFE-CD716223B57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E7EA-48EC-40BE-B236-A32EF170E2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45E9297-2ED3-49ED-918C-68275E6E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32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C8B8-7EB1-43D9-9DFE-CD716223B57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E7EA-48EC-40BE-B236-A32EF170E23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UW building">
            <a:extLst>
              <a:ext uri="{FF2B5EF4-FFF2-40B4-BE49-F238E27FC236}">
                <a16:creationId xmlns:a16="http://schemas.microsoft.com/office/drawing/2014/main" id="{8DB080C4-5F0D-47C3-B99E-D2AD3B91FD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5" b="5565"/>
          <a:stretch/>
        </p:blipFill>
        <p:spPr bwMode="auto">
          <a:xfrm>
            <a:off x="3" y="0"/>
            <a:ext cx="12191997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68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C8B8-7EB1-43D9-9DFE-CD716223B57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E7EA-48EC-40BE-B236-A32EF170E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1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C8B8-7EB1-43D9-9DFE-CD716223B57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E7EA-48EC-40BE-B236-A32EF170E23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23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CB2A4-11AD-445D-9449-ECE97BF726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5881" y="3446573"/>
            <a:ext cx="5590283" cy="1014667"/>
          </a:xfrm>
        </p:spPr>
        <p:txBody>
          <a:bodyPr/>
          <a:lstStyle>
            <a:lvl1pPr algn="ctr">
              <a:defRPr cap="none" baseline="0"/>
            </a:lvl1pPr>
          </a:lstStyle>
          <a:p>
            <a:r>
              <a:rPr lang="en-US" dirty="0"/>
              <a:t>Big Concept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E7B94-0CB0-48FD-9BA2-0BCEF75A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C8B8-7EB1-43D9-9DFE-CD716223B57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A529F-BA16-4C50-8761-34379098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38C27-C210-4D9C-AB83-9BF54E32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E7EA-48EC-40BE-B236-A32EF170E23C}" type="slidenum">
              <a:rPr lang="en-US" smtClean="0"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067791F-5EAB-433C-8512-E3D8B5FEA33C}"/>
              </a:ext>
            </a:extLst>
          </p:cNvPr>
          <p:cNvCxnSpPr/>
          <p:nvPr/>
        </p:nvCxnSpPr>
        <p:spPr>
          <a:xfrm>
            <a:off x="138752" y="1917510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FC5ADD-7CD5-4855-8137-142378EFA26D}"/>
              </a:ext>
            </a:extLst>
          </p:cNvPr>
          <p:cNvGrpSpPr/>
          <p:nvPr/>
        </p:nvGrpSpPr>
        <p:grpSpPr>
          <a:xfrm>
            <a:off x="4736398" y="555634"/>
            <a:ext cx="2723751" cy="2723751"/>
            <a:chOff x="4360460" y="449353"/>
            <a:chExt cx="3282287" cy="328228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61030CC-581E-4D1E-9ACA-A92F5BB6C0CB}"/>
                </a:ext>
              </a:extLst>
            </p:cNvPr>
            <p:cNvSpPr/>
            <p:nvPr userDrawn="1"/>
          </p:nvSpPr>
          <p:spPr>
            <a:xfrm>
              <a:off x="4360460" y="449353"/>
              <a:ext cx="3282287" cy="3282287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Shape 822">
              <a:extLst>
                <a:ext uri="{FF2B5EF4-FFF2-40B4-BE49-F238E27FC236}">
                  <a16:creationId xmlns:a16="http://schemas.microsoft.com/office/drawing/2014/main" id="{9662AC8F-8502-4CF6-87AC-2CB7EFEBC5CD}"/>
                </a:ext>
              </a:extLst>
            </p:cNvPr>
            <p:cNvGrpSpPr/>
            <p:nvPr userDrawn="1"/>
          </p:nvGrpSpPr>
          <p:grpSpPr>
            <a:xfrm>
              <a:off x="4868910" y="1003939"/>
              <a:ext cx="2265387" cy="2173113"/>
              <a:chOff x="5233525" y="4954450"/>
              <a:chExt cx="538275" cy="516350"/>
            </a:xfrm>
          </p:grpSpPr>
          <p:sp>
            <p:nvSpPr>
              <p:cNvPr id="8" name="Shape 823">
                <a:extLst>
                  <a:ext uri="{FF2B5EF4-FFF2-40B4-BE49-F238E27FC236}">
                    <a16:creationId xmlns:a16="http://schemas.microsoft.com/office/drawing/2014/main" id="{915C32CE-F54C-4A91-A795-5F6EE0E2C310}"/>
                  </a:ext>
                </a:extLst>
              </p:cNvPr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Shape 824">
                <a:extLst>
                  <a:ext uri="{FF2B5EF4-FFF2-40B4-BE49-F238E27FC236}">
                    <a16:creationId xmlns:a16="http://schemas.microsoft.com/office/drawing/2014/main" id="{25663F7D-C889-439B-A68E-97D8B29147A8}"/>
                  </a:ext>
                </a:extLst>
              </p:cNvPr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825">
                <a:extLst>
                  <a:ext uri="{FF2B5EF4-FFF2-40B4-BE49-F238E27FC236}">
                    <a16:creationId xmlns:a16="http://schemas.microsoft.com/office/drawing/2014/main" id="{5C225417-5386-4CF0-A050-D547324972FC}"/>
                  </a:ext>
                </a:extLst>
              </p:cNvPr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826">
                <a:extLst>
                  <a:ext uri="{FF2B5EF4-FFF2-40B4-BE49-F238E27FC236}">
                    <a16:creationId xmlns:a16="http://schemas.microsoft.com/office/drawing/2014/main" id="{F2B2177A-3C1C-4737-A983-B5086B44BAC9}"/>
                  </a:ext>
                </a:extLst>
              </p:cNvPr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827">
                <a:extLst>
                  <a:ext uri="{FF2B5EF4-FFF2-40B4-BE49-F238E27FC236}">
                    <a16:creationId xmlns:a16="http://schemas.microsoft.com/office/drawing/2014/main" id="{065E0883-FD56-4990-A3BA-7394FB6E3D9D}"/>
                  </a:ext>
                </a:extLst>
              </p:cNvPr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Shape 828">
                <a:extLst>
                  <a:ext uri="{FF2B5EF4-FFF2-40B4-BE49-F238E27FC236}">
                    <a16:creationId xmlns:a16="http://schemas.microsoft.com/office/drawing/2014/main" id="{C497A5ED-CCEE-4F09-A7B4-7079C57F1DC1}"/>
                  </a:ext>
                </a:extLst>
              </p:cNvPr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0" t="0" r="0" b="0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Shape 829">
                <a:extLst>
                  <a:ext uri="{FF2B5EF4-FFF2-40B4-BE49-F238E27FC236}">
                    <a16:creationId xmlns:a16="http://schemas.microsoft.com/office/drawing/2014/main" id="{D8CBE5C1-1916-4EF1-B9E9-DC5E58DE62C4}"/>
                  </a:ext>
                </a:extLst>
              </p:cNvPr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0" t="0" r="0" b="0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Shape 830">
                <a:extLst>
                  <a:ext uri="{FF2B5EF4-FFF2-40B4-BE49-F238E27FC236}">
                    <a16:creationId xmlns:a16="http://schemas.microsoft.com/office/drawing/2014/main" id="{BB37530B-08B3-4205-8A08-E876EE3F9FBE}"/>
                  </a:ext>
                </a:extLst>
              </p:cNvPr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0" t="0" r="0" b="0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Shape 831">
                <a:extLst>
                  <a:ext uri="{FF2B5EF4-FFF2-40B4-BE49-F238E27FC236}">
                    <a16:creationId xmlns:a16="http://schemas.microsoft.com/office/drawing/2014/main" id="{14DEB002-C856-4D51-9E3F-42951B8C7A10}"/>
                  </a:ext>
                </a:extLst>
              </p:cNvPr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0" t="0" r="0" b="0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Shape 832">
                <a:extLst>
                  <a:ext uri="{FF2B5EF4-FFF2-40B4-BE49-F238E27FC236}">
                    <a16:creationId xmlns:a16="http://schemas.microsoft.com/office/drawing/2014/main" id="{5B5D5E96-C594-4AB6-9DF5-2ED8F56CCF52}"/>
                  </a:ext>
                </a:extLst>
              </p:cNvPr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0" t="0" r="0" b="0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Shape 833">
                <a:extLst>
                  <a:ext uri="{FF2B5EF4-FFF2-40B4-BE49-F238E27FC236}">
                    <a16:creationId xmlns:a16="http://schemas.microsoft.com/office/drawing/2014/main" id="{3FC3F998-CA08-40F4-81A5-CEC994EBBF42}"/>
                  </a:ext>
                </a:extLst>
              </p:cNvPr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0" t="0" r="0" b="0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C05CDBC-229D-45E2-B2F9-9037D7DF9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880" y="4628428"/>
            <a:ext cx="5590283" cy="1463040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812236-1A32-4FE2-AB5A-F8F998D835F3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6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40" y="1463857"/>
            <a:ext cx="11187258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240" y="6544402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95C8C8B8-7EB1-43D9-9DFE-CD716223B57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742" y="6544402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544402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4E2BE7EA-48EC-40BE-B236-A32EF170E23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429491" y="172390"/>
            <a:ext cx="0" cy="1196439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96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none" spc="100" baseline="0">
          <a:solidFill>
            <a:schemeClr val="tx1">
              <a:lumMod val="95000"/>
              <a:lumOff val="5000"/>
            </a:schemeClr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128016" indent="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None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uw.iasystem.org/survey/26363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ECCA2-31C8-43E6-9B1C-B66D0890A2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Victory Lap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E9D5B9-1607-4959-BB98-2DED3D1838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CSE 421 Fall 2022</a:t>
            </a:r>
          </a:p>
          <a:p>
            <a:r>
              <a:rPr lang="en-US" dirty="0"/>
              <a:t>Lecture 30</a:t>
            </a:r>
          </a:p>
        </p:txBody>
      </p:sp>
    </p:spTree>
    <p:extLst>
      <p:ext uri="{BB962C8B-B14F-4D97-AF65-F5344CB8AC3E}">
        <p14:creationId xmlns:p14="http://schemas.microsoft.com/office/powerpoint/2010/main" val="4281474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FB9C4-C6AD-4740-A2EE-73E3A0C22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A3AE6-5FAC-4A5D-9BB0-60E822232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value of the maximum flow is always equal to the capacity of the minimum cut.</a:t>
            </a:r>
          </a:p>
          <a:p>
            <a:pPr lvl="1"/>
            <a:r>
              <a:rPr lang="en-US" dirty="0"/>
              <a:t>Ford-Fulkerson finds you both.</a:t>
            </a:r>
          </a:p>
          <a:p>
            <a:r>
              <a:rPr lang="en-US" dirty="0"/>
              <a:t>Useful for modeling (“assigning” things)</a:t>
            </a:r>
          </a:p>
          <a:p>
            <a:pPr lvl="1"/>
            <a:r>
              <a:rPr lang="en-US" dirty="0"/>
              <a:t>Can the Mariners make the playoffs? (Assign who wins games)</a:t>
            </a:r>
          </a:p>
          <a:p>
            <a:pPr lvl="1"/>
            <a:r>
              <a:rPr lang="en-US" dirty="0"/>
              <a:t>Who does which chores?</a:t>
            </a:r>
          </a:p>
          <a:p>
            <a:r>
              <a:rPr lang="en-US" dirty="0"/>
              <a:t>And solving other problems</a:t>
            </a:r>
          </a:p>
          <a:p>
            <a:pPr lvl="1"/>
            <a:r>
              <a:rPr lang="en-US" dirty="0"/>
              <a:t>Especially on bipartite graphs, like vertex cover and maximum matching.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50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037F7-E599-4724-8512-4D02B9D7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NP-completeness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4571BF-D2FF-4411-A56C-71C27F73A9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means that you can use a library that solves problem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as a way to solve problem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(with only polynomial time and polynomial calls to the library).</a:t>
                </a:r>
              </a:p>
              <a:p>
                <a:r>
                  <a:rPr lang="en-US" dirty="0"/>
                  <a:t>3-SAT (and other problems!) are NP-hard, which means for every problem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n-US" dirty="0"/>
                  <a:t>3-SAT.</a:t>
                </a:r>
              </a:p>
              <a:p>
                <a:r>
                  <a:rPr lang="en-US" dirty="0"/>
                  <a:t>Showing a reduction from an already known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NP</m:t>
                    </m:r>
                  </m:oMath>
                </a14:m>
                <a:r>
                  <a:rPr lang="en-US" dirty="0"/>
                  <a:t>-hard problem to a new problem shows the new problem is also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NP</m:t>
                    </m:r>
                  </m:oMath>
                </a14:m>
                <a:r>
                  <a:rPr lang="en-US" dirty="0"/>
                  <a:t>-hard.</a:t>
                </a:r>
              </a:p>
              <a:p>
                <a:pPr lvl="1"/>
                <a:r>
                  <a:rPr lang="en-US" dirty="0"/>
                  <a:t>The order of the reduction is VERY important.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4571BF-D2FF-4411-A56C-71C27F73A9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 r="-21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9057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205C2-01EA-4108-B012-C237219C7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Approximation Algorithms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0A826E-34E2-4407-BCE7-39BA7351066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way to cope with NP-hardness.</a:t>
                </a:r>
              </a:p>
              <a:p>
                <a:r>
                  <a:rPr lang="en-US" dirty="0"/>
                  <a:t>Approximation ratio:</a:t>
                </a:r>
              </a:p>
              <a:p>
                <a:pPr lvl="1"/>
                <a:r>
                  <a:rPr lang="en-US" dirty="0"/>
                  <a:t>The number (or function)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/>
                  <a:t> that represents the ratio between </a:t>
                </a:r>
                <a:r>
                  <a:rPr lang="en-US" dirty="0" err="1"/>
                  <a:t>alg</a:t>
                </a:r>
                <a:r>
                  <a:rPr lang="en-US" dirty="0"/>
                  <a:t> and opt.</a:t>
                </a:r>
              </a:p>
              <a:p>
                <a:pPr lvl="1"/>
                <a:r>
                  <a:rPr lang="en-US" dirty="0"/>
                  <a:t>Minimization problem: for all instances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𝐴𝐿𝐺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Maximization problem: for all instances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𝐴𝐿𝐺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sz="2800" dirty="0"/>
                  <a:t>Rounding LPs is a common strategy</a:t>
                </a:r>
              </a:p>
              <a:p>
                <a:pPr lvl="1"/>
                <a:r>
                  <a:rPr lang="en-US" sz="2800" dirty="0"/>
                  <a:t>All our tools from the rest of the quarter can be used as well!</a:t>
                </a:r>
              </a:p>
              <a:p>
                <a:pPr lvl="1"/>
                <a:r>
                  <a:rPr lang="en-US" dirty="0"/>
                  <a:t>Just ask “I want a good answer” instead of “I want the best”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sz="2800" dirty="0"/>
                  <a:t>Some problems can be approximated well, others can’t (unless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P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NP</m:t>
                    </m:r>
                  </m:oMath>
                </a14:m>
                <a:r>
                  <a:rPr lang="en-US" sz="2800" dirty="0"/>
                  <a:t>).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0A826E-34E2-4407-BCE7-39BA735106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54" t="-2138" r="-817" b="-3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5499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67BFE-2DBE-40B2-AC14-2CF6225DC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Approach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E7FFC-0558-488C-96CD-40A161CD1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section, we’ve made you follow these steps:</a:t>
            </a:r>
          </a:p>
          <a:p>
            <a:r>
              <a:rPr lang="en-US" dirty="0"/>
              <a:t>1. Read the problem carefully (make sure you know what problem you’re actually solving)</a:t>
            </a:r>
          </a:p>
          <a:p>
            <a:r>
              <a:rPr lang="en-US" dirty="0"/>
              <a:t>2. Make some sample inputs/outputs</a:t>
            </a:r>
          </a:p>
          <a:p>
            <a:r>
              <a:rPr lang="en-US" dirty="0"/>
              <a:t>3. Set a “baseline.”</a:t>
            </a:r>
          </a:p>
          <a:p>
            <a:r>
              <a:rPr lang="en-US" dirty="0"/>
              <a:t>4. Then try to generate the algorithm.</a:t>
            </a:r>
          </a:p>
          <a:p>
            <a:r>
              <a:rPr lang="en-US" dirty="0"/>
              <a:t>It’s hard to take the time to do these in an exam, but at least make sure you do #1. Solving the wrong problem is not good for test-taking.</a:t>
            </a:r>
          </a:p>
          <a:p>
            <a:r>
              <a:rPr lang="en-US" dirty="0"/>
              <a:t>PLEASE do these steps in real life.</a:t>
            </a:r>
          </a:p>
        </p:txBody>
      </p:sp>
    </p:spTree>
    <p:extLst>
      <p:ext uri="{BB962C8B-B14F-4D97-AF65-F5344CB8AC3E}">
        <p14:creationId xmlns:p14="http://schemas.microsoft.com/office/powerpoint/2010/main" val="1891102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B0E53-CBDA-4848-9E57-017B3D94F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you learned?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A42C-2851-4CA1-9217-CE789891A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Algorithm design techniques/paradigms</a:t>
            </a:r>
          </a:p>
          <a:p>
            <a:pPr lvl="1"/>
            <a:r>
              <a:rPr lang="en-US" dirty="0"/>
              <a:t>Ways to frame your thinking to design a new algorithm</a:t>
            </a:r>
          </a:p>
          <a:p>
            <a:r>
              <a:rPr lang="en-US" dirty="0"/>
              <a:t>Methods of modeling new problems in terms of familiar ones.</a:t>
            </a:r>
          </a:p>
          <a:p>
            <a:pPr lvl="1"/>
            <a:r>
              <a:rPr lang="en-US" dirty="0"/>
              <a:t>Solve a new problem without (many) new ideas.</a:t>
            </a:r>
          </a:p>
          <a:p>
            <a:r>
              <a:rPr lang="en-US" dirty="0"/>
              <a:t>How to approach a problem</a:t>
            </a:r>
          </a:p>
          <a:p>
            <a:pPr lvl="1"/>
            <a:r>
              <a:rPr lang="en-US" dirty="0"/>
              <a:t>Techniques to avoid getting stuck or get yourself un-stuck.</a:t>
            </a:r>
          </a:p>
          <a:p>
            <a:r>
              <a:rPr lang="en-US" dirty="0"/>
              <a:t>Some famous algorithms</a:t>
            </a:r>
          </a:p>
          <a:p>
            <a:pPr lvl="1"/>
            <a:r>
              <a:rPr lang="en-US" dirty="0"/>
              <a:t>You’ll know Ford-Fulkerson, Bellman-Ford, etc. when you see them in libraries.</a:t>
            </a:r>
          </a:p>
          <a:p>
            <a:pPr lvl="1"/>
            <a:r>
              <a:rPr lang="en-US" dirty="0"/>
              <a:t>Or at least where to look them up.</a:t>
            </a:r>
          </a:p>
        </p:txBody>
      </p:sp>
    </p:spTree>
    <p:extLst>
      <p:ext uri="{BB962C8B-B14F-4D97-AF65-F5344CB8AC3E}">
        <p14:creationId xmlns:p14="http://schemas.microsoft.com/office/powerpoint/2010/main" val="554439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F955-4E7B-442A-B8C9-639293A8A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you do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17493-337E-4355-AB50-EDDB1C7B8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CSE 431 (complexity theory)</a:t>
            </a:r>
          </a:p>
          <a:p>
            <a:pPr lvl="1"/>
            <a:r>
              <a:rPr lang="en-US" dirty="0"/>
              <a:t>What </a:t>
            </a:r>
            <a:r>
              <a:rPr lang="en-US" b="1" i="1" dirty="0"/>
              <a:t>can’t </a:t>
            </a:r>
            <a:r>
              <a:rPr lang="en-US" dirty="0"/>
              <a:t>you do? (in polynomial time, at all, or in limited memory)</a:t>
            </a:r>
            <a:endParaRPr lang="en-US" b="1" i="1" dirty="0"/>
          </a:p>
          <a:p>
            <a:r>
              <a:rPr lang="en-US" dirty="0"/>
              <a:t>CSE 422</a:t>
            </a:r>
          </a:p>
          <a:p>
            <a:pPr lvl="1"/>
            <a:r>
              <a:rPr lang="en-US" dirty="0"/>
              <a:t>Toolkit for modern algorithms: algorithmic principles behind modern stats and ML</a:t>
            </a:r>
          </a:p>
          <a:p>
            <a:r>
              <a:rPr lang="en-US" dirty="0"/>
              <a:t>CSE 426 [490C]</a:t>
            </a:r>
          </a:p>
          <a:p>
            <a:pPr lvl="1"/>
            <a:r>
              <a:rPr lang="en-US" dirty="0"/>
              <a:t>Cryptography: a mix of math, algorithms, and complexity.</a:t>
            </a:r>
          </a:p>
          <a:p>
            <a:r>
              <a:rPr lang="en-US" dirty="0"/>
              <a:t>CSE 521 and 525</a:t>
            </a:r>
          </a:p>
          <a:p>
            <a:pPr lvl="1"/>
            <a:r>
              <a:rPr lang="en-US" dirty="0"/>
              <a:t>Graduate level courses in algorithms and randomized algorithms.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Look ahead! These courses usually run once-per-year.</a:t>
            </a:r>
          </a:p>
        </p:txBody>
      </p:sp>
    </p:spTree>
    <p:extLst>
      <p:ext uri="{BB962C8B-B14F-4D97-AF65-F5344CB8AC3E}">
        <p14:creationId xmlns:p14="http://schemas.microsoft.com/office/powerpoint/2010/main" val="22717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DA2CE-E40E-4DA4-A87D-F300718D5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DE375-112A-4E48-8D8D-DA19D720D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fill out course evals!</a:t>
            </a:r>
          </a:p>
          <a:p>
            <a:r>
              <a:rPr lang="en-US" dirty="0">
                <a:hlinkClick r:id="rId2"/>
              </a:rPr>
              <a:t>https://uw.iasystem.org/survey/263630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First time this course has been 4 credit hours and sections</a:t>
            </a:r>
          </a:p>
          <a:p>
            <a:r>
              <a:rPr lang="en-US" dirty="0"/>
              <a:t>First time I’ve taught this course.</a:t>
            </a:r>
          </a:p>
          <a:p>
            <a:endParaRPr lang="en-US" dirty="0"/>
          </a:p>
          <a:p>
            <a:r>
              <a:rPr lang="en-US" dirty="0"/>
              <a:t>We want to hear what to change </a:t>
            </a:r>
          </a:p>
          <a:p>
            <a:pPr lvl="1"/>
            <a:r>
              <a:rPr lang="en-US" dirty="0"/>
              <a:t>and we’re teaching it again next quarter.</a:t>
            </a:r>
          </a:p>
        </p:txBody>
      </p:sp>
    </p:spTree>
    <p:extLst>
      <p:ext uri="{BB962C8B-B14F-4D97-AF65-F5344CB8AC3E}">
        <p14:creationId xmlns:p14="http://schemas.microsoft.com/office/powerpoint/2010/main" val="2960589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6C871-F074-49A6-8327-C69DBBDC1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seen this quarter?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2DF54-11D2-4417-9C2A-05AB6A9CC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7"/>
            <a:ext cx="4211364" cy="4845504"/>
          </a:xfrm>
        </p:spPr>
        <p:txBody>
          <a:bodyPr/>
          <a:lstStyle/>
          <a:p>
            <a:r>
              <a:rPr lang="en-US" dirty="0"/>
              <a:t>Stable Matchings</a:t>
            </a:r>
          </a:p>
          <a:p>
            <a:r>
              <a:rPr lang="en-US" dirty="0"/>
              <a:t>Graph Search</a:t>
            </a:r>
          </a:p>
          <a:p>
            <a:pPr lvl="1"/>
            <a:r>
              <a:rPr lang="en-US" dirty="0"/>
              <a:t>BFS/DFS</a:t>
            </a:r>
          </a:p>
          <a:p>
            <a:pPr lvl="1"/>
            <a:r>
              <a:rPr lang="en-US" dirty="0"/>
              <a:t>Graph modeling</a:t>
            </a:r>
          </a:p>
          <a:p>
            <a:r>
              <a:rPr lang="en-US" dirty="0"/>
              <a:t>Greedy Algorithms</a:t>
            </a:r>
          </a:p>
          <a:p>
            <a:r>
              <a:rPr lang="en-US" dirty="0"/>
              <a:t>Divide and Conquer</a:t>
            </a:r>
          </a:p>
          <a:p>
            <a:r>
              <a:rPr lang="en-US" dirty="0"/>
              <a:t>Dynamic Programming</a:t>
            </a:r>
          </a:p>
          <a:p>
            <a:pPr lvl="1"/>
            <a:r>
              <a:rPr lang="en-US" dirty="0"/>
              <a:t>DP on arrays</a:t>
            </a:r>
          </a:p>
          <a:p>
            <a:pPr lvl="1"/>
            <a:r>
              <a:rPr lang="en-US" dirty="0"/>
              <a:t>Adding parameters</a:t>
            </a:r>
          </a:p>
          <a:p>
            <a:pPr lvl="1"/>
            <a:r>
              <a:rPr lang="en-US" dirty="0"/>
              <a:t>DP on trees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C510B9-B880-45B2-9FE3-177551C575A5}"/>
              </a:ext>
            </a:extLst>
          </p:cNvPr>
          <p:cNvSpPr txBox="1">
            <a:spLocks/>
          </p:cNvSpPr>
          <p:nvPr/>
        </p:nvSpPr>
        <p:spPr>
          <a:xfrm>
            <a:off x="4893757" y="1463857"/>
            <a:ext cx="5416569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8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128016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None/>
              <a:defRPr sz="2400" kern="1200" baseline="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2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2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2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Network Flow</a:t>
            </a:r>
          </a:p>
          <a:p>
            <a:pPr lvl="1"/>
            <a:r>
              <a:rPr lang="en-US" dirty="0"/>
              <a:t>Using Max-Flow</a:t>
            </a:r>
          </a:p>
          <a:p>
            <a:pPr lvl="1"/>
            <a:r>
              <a:rPr lang="en-US" dirty="0"/>
              <a:t>Using Min Cuts</a:t>
            </a:r>
          </a:p>
          <a:p>
            <a:pPr lvl="1"/>
            <a:r>
              <a:rPr lang="en-US" dirty="0"/>
              <a:t>Assignment problems</a:t>
            </a:r>
          </a:p>
          <a:p>
            <a:pPr lvl="1"/>
            <a:r>
              <a:rPr lang="en-US" sz="2800" dirty="0"/>
              <a:t>NP-completeness</a:t>
            </a:r>
          </a:p>
          <a:p>
            <a:pPr lvl="1"/>
            <a:r>
              <a:rPr lang="en-US" dirty="0"/>
              <a:t>Reductions</a:t>
            </a:r>
          </a:p>
          <a:p>
            <a:pPr lvl="1"/>
            <a:r>
              <a:rPr lang="en-US" dirty="0"/>
              <a:t>Showing a problem is NP-hard</a:t>
            </a:r>
          </a:p>
          <a:p>
            <a:pPr lvl="1"/>
            <a:r>
              <a:rPr lang="en-US" dirty="0"/>
              <a:t>P vs. NP</a:t>
            </a:r>
          </a:p>
          <a:p>
            <a:pPr lvl="1"/>
            <a:r>
              <a:rPr lang="en-US" sz="2800" dirty="0"/>
              <a:t>Approximation Algorithms</a:t>
            </a:r>
          </a:p>
          <a:p>
            <a:pPr lvl="1"/>
            <a:r>
              <a:rPr lang="en-US" sz="2800" dirty="0"/>
              <a:t>A Randomized Algorithm</a:t>
            </a:r>
          </a:p>
        </p:txBody>
      </p:sp>
    </p:spTree>
    <p:extLst>
      <p:ext uri="{BB962C8B-B14F-4D97-AF65-F5344CB8AC3E}">
        <p14:creationId xmlns:p14="http://schemas.microsoft.com/office/powerpoint/2010/main" val="3779732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30888-0D86-4DB9-B9B5-8CB277627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 Matchings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36CAE-40FE-4BCF-BEA6-08BDE3C3A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Modeling matters! </a:t>
            </a:r>
          </a:p>
          <a:p>
            <a:pPr lvl="1"/>
            <a:r>
              <a:rPr lang="en-US" dirty="0"/>
              <a:t>It’s better to be a proposer than a chooser!</a:t>
            </a:r>
          </a:p>
          <a:p>
            <a:r>
              <a:rPr lang="en-US" dirty="0"/>
              <a:t>Algorithms can be used to prove ‘non-computational’ facts</a:t>
            </a:r>
          </a:p>
          <a:p>
            <a:pPr lvl="1"/>
            <a:r>
              <a:rPr lang="en-US" dirty="0"/>
              <a:t>Stable Matchings always exist is easiest to prove by saying “here’s how to find one.”</a:t>
            </a:r>
          </a:p>
          <a:p>
            <a:r>
              <a:rPr lang="en-US" dirty="0"/>
              <a:t>Reductions</a:t>
            </a:r>
          </a:p>
          <a:p>
            <a:pPr lvl="1"/>
            <a:r>
              <a:rPr lang="en-US" dirty="0"/>
              <a:t>Sometimes there’s a clever way to use an existing library (we’ll need these a lot later in the quarter).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48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BD9CF-A411-4E0B-B00D-38E4198E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0D56A-89C9-4E50-A6E5-2A74CD828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BFS and DFS search through a graph differently</a:t>
            </a:r>
          </a:p>
          <a:p>
            <a:pPr lvl="1"/>
            <a:r>
              <a:rPr lang="en-US" dirty="0"/>
              <a:t>So you can adapt them to solve different problems!</a:t>
            </a:r>
          </a:p>
          <a:p>
            <a:r>
              <a:rPr lang="en-US" dirty="0"/>
              <a:t>Use libraries</a:t>
            </a:r>
          </a:p>
          <a:p>
            <a:r>
              <a:rPr lang="en-US" dirty="0"/>
              <a:t>Finding SCCs and Topological sorting are “almost free” preprocessing</a:t>
            </a:r>
          </a:p>
          <a:p>
            <a:r>
              <a:rPr lang="en-US" dirty="0"/>
              <a:t>2-Coloring can be performed in linear time.</a:t>
            </a:r>
          </a:p>
        </p:txBody>
      </p:sp>
    </p:spTree>
    <p:extLst>
      <p:ext uri="{BB962C8B-B14F-4D97-AF65-F5344CB8AC3E}">
        <p14:creationId xmlns:p14="http://schemas.microsoft.com/office/powerpoint/2010/main" val="2603173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78BBB-97ED-4768-99BF-24ED88F18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B114A-9F1F-49E8-A3C2-767546614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is easy; proofs are hard.</a:t>
            </a:r>
          </a:p>
          <a:p>
            <a:r>
              <a:rPr lang="en-US" dirty="0"/>
              <a:t>Generating examples is </a:t>
            </a:r>
            <a:r>
              <a:rPr lang="en-US" b="1" dirty="0"/>
              <a:t>extremely </a:t>
            </a:r>
            <a:r>
              <a:rPr lang="en-US" dirty="0"/>
              <a:t>important.</a:t>
            </a:r>
          </a:p>
          <a:p>
            <a:endParaRPr lang="en-US" b="1" dirty="0"/>
          </a:p>
          <a:p>
            <a:r>
              <a:rPr lang="en-US" dirty="0"/>
              <a:t>To frame your thinking for proofs</a:t>
            </a:r>
          </a:p>
          <a:p>
            <a:pPr lvl="1"/>
            <a:r>
              <a:rPr lang="en-US" dirty="0"/>
              <a:t>Greedy stays ahead</a:t>
            </a:r>
          </a:p>
          <a:p>
            <a:pPr lvl="1"/>
            <a:r>
              <a:rPr lang="en-US" dirty="0"/>
              <a:t>Exchange argument</a:t>
            </a:r>
          </a:p>
          <a:p>
            <a:pPr lvl="1"/>
            <a:r>
              <a:rPr lang="en-US" dirty="0"/>
              <a:t>Structural result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332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8AF-575F-473C-AABD-AEB33B70B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and Conquer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4B805-BD73-4498-B87F-C75A09C29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Trust the recursion.</a:t>
            </a:r>
          </a:p>
          <a:p>
            <a:r>
              <a:rPr lang="en-US" dirty="0"/>
              <a:t>Don’t be afraid to change what the recursive call gives you!</a:t>
            </a:r>
          </a:p>
          <a:p>
            <a:pPr lvl="1"/>
            <a:r>
              <a:rPr lang="en-US" dirty="0"/>
              <a:t>Add extra parameters!</a:t>
            </a:r>
          </a:p>
          <a:p>
            <a:r>
              <a:rPr lang="en-US" dirty="0"/>
              <a:t>State in English what the recursive call gives you.</a:t>
            </a:r>
          </a:p>
          <a:p>
            <a:endParaRPr lang="en-US" dirty="0"/>
          </a:p>
          <a:p>
            <a:r>
              <a:rPr lang="en-US" dirty="0"/>
              <a:t>In your “combine” step, make sure you’re beating baseline!</a:t>
            </a:r>
          </a:p>
        </p:txBody>
      </p:sp>
    </p:spTree>
    <p:extLst>
      <p:ext uri="{BB962C8B-B14F-4D97-AF65-F5344CB8AC3E}">
        <p14:creationId xmlns:p14="http://schemas.microsoft.com/office/powerpoint/2010/main" val="2256976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9BAFD-A37C-4001-8BFD-FDA9052AA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C577B-EA87-4E23-A3D2-307CF7B0D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solving the problem recursively; everything else is (mostly) formulaic once you’ve done that.</a:t>
            </a:r>
          </a:p>
          <a:p>
            <a:r>
              <a:rPr lang="en-US" dirty="0"/>
              <a:t>Write exactly the problem you’re solving in English.</a:t>
            </a:r>
          </a:p>
          <a:p>
            <a:r>
              <a:rPr lang="en-US" dirty="0"/>
              <a:t>It’s better to get down a “guess” at the problem and then see where you get stuck.</a:t>
            </a:r>
          </a:p>
          <a:p>
            <a:pPr lvl="1"/>
            <a:r>
              <a:rPr lang="en-US" dirty="0"/>
              <a:t>Don’t be afraid to add a second recurrence or extra parameters.</a:t>
            </a:r>
          </a:p>
          <a:p>
            <a:r>
              <a:rPr lang="en-US" dirty="0"/>
              <a:t>Don’t try to cleverly figure out which option is best. Try them all.</a:t>
            </a:r>
          </a:p>
          <a:p>
            <a:pPr lvl="1"/>
            <a:r>
              <a:rPr lang="en-US" dirty="0"/>
              <a:t>The magic of recursion tells you which is best for a particular situation.</a:t>
            </a:r>
          </a:p>
          <a:p>
            <a:pPr lvl="1"/>
            <a:r>
              <a:rPr lang="en-US" sz="2800" dirty="0"/>
              <a:t>DP is very useful on trees!</a:t>
            </a:r>
          </a:p>
        </p:txBody>
      </p:sp>
    </p:spTree>
    <p:extLst>
      <p:ext uri="{BB962C8B-B14F-4D97-AF65-F5344CB8AC3E}">
        <p14:creationId xmlns:p14="http://schemas.microsoft.com/office/powerpoint/2010/main" val="2662962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37403-17E5-40DE-9CD7-FCCADDDAA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(one) Randomized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768CC8-7EA0-443B-BDF4-E91C937C35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You saw Karger’s Algorithm </a:t>
                </a:r>
              </a:p>
              <a:p>
                <a:r>
                  <a:rPr lang="en-US" dirty="0"/>
                  <a:t>Gives you a min-cut (in an undirected, unweighted graph) with high probability (at least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1−1/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In general, can be a way to solve problems more simply or quickly.</a:t>
                </a:r>
              </a:p>
              <a:p>
                <a:r>
                  <a:rPr lang="en-US" dirty="0"/>
                  <a:t>Or avoid “worst-case” behavior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768CC8-7EA0-443B-BDF4-E91C937C35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9203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with UW color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A48DD3"/>
      </a:accent2>
      <a:accent3>
        <a:srgbClr val="4C3282"/>
      </a:accent3>
      <a:accent4>
        <a:srgbClr val="B6A479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21_template" id="{0AF0A8A9-7F39-41DA-972F-DEAE30835CC0}" vid="{8B8D5951-6C5B-48A6-B2D4-DF996F70E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421_template</Template>
  <TotalTime>1514</TotalTime>
  <Words>977</Words>
  <Application>Microsoft Office PowerPoint</Application>
  <PresentationFormat>Widescreen</PresentationFormat>
  <Paragraphs>129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Cambria Math</vt:lpstr>
      <vt:lpstr>Segoe UI</vt:lpstr>
      <vt:lpstr>Segoe UI Light</vt:lpstr>
      <vt:lpstr>Segoe UI Semilight</vt:lpstr>
      <vt:lpstr>Tw Cen MT</vt:lpstr>
      <vt:lpstr>Wingdings 3</vt:lpstr>
      <vt:lpstr>Integral</vt:lpstr>
      <vt:lpstr>Victory Lap</vt:lpstr>
      <vt:lpstr>Announcements</vt:lpstr>
      <vt:lpstr>What have we seen this quarter?</vt:lpstr>
      <vt:lpstr>Stable Matchings</vt:lpstr>
      <vt:lpstr>Graph Search</vt:lpstr>
      <vt:lpstr>Greedy</vt:lpstr>
      <vt:lpstr>Divide and Conquer</vt:lpstr>
      <vt:lpstr>Dynamic Programming</vt:lpstr>
      <vt:lpstr>(one) Randomized Algorithm</vt:lpstr>
      <vt:lpstr>Network Flow</vt:lpstr>
      <vt:lpstr>NP-completeness</vt:lpstr>
      <vt:lpstr>Approximation Algorithms</vt:lpstr>
      <vt:lpstr>How To Approach Problems</vt:lpstr>
      <vt:lpstr>What have you learned?</vt:lpstr>
      <vt:lpstr>What should you do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rtweber2</dc:creator>
  <cp:lastModifiedBy>rtweber2</cp:lastModifiedBy>
  <cp:revision>12</cp:revision>
  <dcterms:created xsi:type="dcterms:W3CDTF">2022-12-08T19:58:19Z</dcterms:created>
  <dcterms:modified xsi:type="dcterms:W3CDTF">2022-12-09T21:13:11Z</dcterms:modified>
</cp:coreProperties>
</file>