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257" r:id="rId2"/>
    <p:sldId id="471" r:id="rId3"/>
    <p:sldId id="358" r:id="rId4"/>
    <p:sldId id="374" r:id="rId5"/>
    <p:sldId id="395" r:id="rId6"/>
    <p:sldId id="396" r:id="rId7"/>
    <p:sldId id="380" r:id="rId8"/>
    <p:sldId id="480" r:id="rId9"/>
    <p:sldId id="481" r:id="rId10"/>
    <p:sldId id="482" r:id="rId11"/>
    <p:sldId id="483" r:id="rId12"/>
    <p:sldId id="484" r:id="rId13"/>
    <p:sldId id="485" r:id="rId14"/>
    <p:sldId id="486" r:id="rId15"/>
    <p:sldId id="487" r:id="rId16"/>
    <p:sldId id="488" r:id="rId17"/>
    <p:sldId id="468" r:id="rId18"/>
    <p:sldId id="489" r:id="rId19"/>
    <p:sldId id="290" r:id="rId20"/>
    <p:sldId id="291" r:id="rId21"/>
    <p:sldId id="353" r:id="rId22"/>
    <p:sldId id="422" r:id="rId23"/>
    <p:sldId id="432" r:id="rId24"/>
    <p:sldId id="472" r:id="rId25"/>
    <p:sldId id="473" r:id="rId26"/>
    <p:sldId id="474" r:id="rId27"/>
    <p:sldId id="475" r:id="rId28"/>
    <p:sldId id="476" r:id="rId29"/>
    <p:sldId id="477" r:id="rId30"/>
    <p:sldId id="478" r:id="rId31"/>
    <p:sldId id="479" r:id="rId32"/>
    <p:sldId id="447" r:id="rId33"/>
    <p:sldId id="448" r:id="rId34"/>
    <p:sldId id="449" r:id="rId35"/>
    <p:sldId id="490" r:id="rId36"/>
    <p:sldId id="491" r:id="rId37"/>
    <p:sldId id="451" r:id="rId38"/>
    <p:sldId id="450" r:id="rId39"/>
    <p:sldId id="452" r:id="rId40"/>
    <p:sldId id="453" r:id="rId41"/>
    <p:sldId id="454" r:id="rId42"/>
    <p:sldId id="318" r:id="rId43"/>
    <p:sldId id="344" r:id="rId44"/>
    <p:sldId id="455" r:id="rId45"/>
    <p:sldId id="456" r:id="rId46"/>
    <p:sldId id="457" r:id="rId47"/>
    <p:sldId id="467" r:id="rId48"/>
    <p:sldId id="458" r:id="rId49"/>
    <p:sldId id="492" r:id="rId50"/>
    <p:sldId id="460" r:id="rId51"/>
    <p:sldId id="462" r:id="rId52"/>
    <p:sldId id="461" r:id="rId53"/>
    <p:sldId id="459" r:id="rId54"/>
    <p:sldId id="463" r:id="rId55"/>
    <p:sldId id="464" r:id="rId56"/>
    <p:sldId id="466" r:id="rId57"/>
    <p:sldId id="465" r:id="rId58"/>
    <p:sldId id="469" r:id="rId59"/>
    <p:sldId id="470"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82" d="100"/>
          <a:sy n="82" d="100"/>
        </p:scale>
        <p:origin x="137"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21D121-5D5B-487E-9CD5-4308ED22A8D8}" type="datetimeFigureOut">
              <a:rPr lang="en-US" smtClean="0"/>
              <a:t>12/5/2022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A02FA5-9FD4-4C22-A86D-ECD142232CF3}" type="slidenum">
              <a:rPr lang="en-US" smtClean="0"/>
              <a:t>‹#›</a:t>
            </a:fld>
            <a:endParaRPr lang="en-US"/>
          </a:p>
        </p:txBody>
      </p:sp>
    </p:spTree>
    <p:extLst>
      <p:ext uri="{BB962C8B-B14F-4D97-AF65-F5344CB8AC3E}">
        <p14:creationId xmlns:p14="http://schemas.microsoft.com/office/powerpoint/2010/main" val="2688906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C1D1A-1348-428C-A44D-F3AD77CF52E4}" type="slidenum">
              <a:rPr lang="en-US" smtClean="0"/>
              <a:t>51</a:t>
            </a:fld>
            <a:endParaRPr lang="en-US"/>
          </a:p>
        </p:txBody>
      </p:sp>
    </p:spTree>
    <p:extLst>
      <p:ext uri="{BB962C8B-B14F-4D97-AF65-F5344CB8AC3E}">
        <p14:creationId xmlns:p14="http://schemas.microsoft.com/office/powerpoint/2010/main" val="328404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EC573807-0C30-44DE-9E32-090B547BC01B}"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E09133-101F-4251-BCA9-97BC6609495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8254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EC573807-0C30-44DE-9E32-090B547BC01B}" type="datetimeFigureOut">
              <a:rPr lang="en-US" smtClean="0"/>
              <a:t>12/5/2022</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BEE09133-101F-4251-BCA9-97BC6609495E}"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056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EC573807-0C30-44DE-9E32-090B547BC01B}" type="datetimeFigureOut">
              <a:rPr lang="en-US" smtClean="0"/>
              <a:t>12/5/2022</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BEE09133-101F-4251-BCA9-97BC6609495E}"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0153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2994631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C573807-0C30-44DE-9E32-090B547BC01B}"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E09133-101F-4251-BCA9-97BC6609495E}" type="slidenum">
              <a:rPr lang="en-US" smtClean="0"/>
              <a:t>‹#›</a:t>
            </a:fld>
            <a:endParaRPr lang="en-US"/>
          </a:p>
        </p:txBody>
      </p:sp>
    </p:spTree>
    <p:extLst>
      <p:ext uri="{BB962C8B-B14F-4D97-AF65-F5344CB8AC3E}">
        <p14:creationId xmlns:p14="http://schemas.microsoft.com/office/powerpoint/2010/main" val="3330978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EC573807-0C30-44DE-9E32-090B547BC01B}" type="datetimeFigureOut">
              <a:rPr lang="en-US" smtClean="0"/>
              <a:t>12/5/2022</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BEE09133-101F-4251-BCA9-97BC6609495E}"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87540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EC573807-0C30-44DE-9E32-090B547BC01B}" type="datetimeFigureOut">
              <a:rPr lang="en-US" smtClean="0"/>
              <a:t>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E09133-101F-4251-BCA9-97BC6609495E}"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8436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573807-0C30-44DE-9E32-090B547BC01B}" type="datetimeFigureOut">
              <a:rPr lang="en-US" smtClean="0"/>
              <a:t>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E09133-101F-4251-BCA9-97BC6609495E}" type="slidenum">
              <a:rPr lang="en-US" smtClean="0"/>
              <a:t>‹#›</a:t>
            </a:fld>
            <a:endParaRPr lang="en-US"/>
          </a:p>
        </p:txBody>
      </p:sp>
    </p:spTree>
    <p:extLst>
      <p:ext uri="{BB962C8B-B14F-4D97-AF65-F5344CB8AC3E}">
        <p14:creationId xmlns:p14="http://schemas.microsoft.com/office/powerpoint/2010/main" val="1844302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C573807-0C30-44DE-9E32-090B547BC01B}"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E09133-101F-4251-BCA9-97BC6609495E}"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924815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573807-0C30-44DE-9E32-090B547BC01B}"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E09133-101F-4251-BCA9-97BC6609495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125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573807-0C30-44DE-9E32-090B547BC01B}" type="datetimeFigureOut">
              <a:rPr lang="en-US" smtClean="0"/>
              <a:t>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E09133-101F-4251-BCA9-97BC6609495E}" type="slidenum">
              <a:rPr lang="en-US" smtClean="0"/>
              <a:t>‹#›</a:t>
            </a:fld>
            <a:endParaRPr lang="en-US"/>
          </a:p>
        </p:txBody>
      </p:sp>
    </p:spTree>
    <p:extLst>
      <p:ext uri="{BB962C8B-B14F-4D97-AF65-F5344CB8AC3E}">
        <p14:creationId xmlns:p14="http://schemas.microsoft.com/office/powerpoint/2010/main" val="1808256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573807-0C30-44DE-9E32-090B547BC01B}"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E09133-101F-4251-BCA9-97BC6609495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6134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EC573807-0C30-44DE-9E32-090B547BC01B}" type="datetimeFigureOut">
              <a:rPr lang="en-US" smtClean="0"/>
              <a:t>12/5/2022</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BEE09133-101F-4251-BCA9-97BC6609495E}"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60767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5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0.png"/><Relationship Id="rId7" Type="http://schemas.openxmlformats.org/officeDocument/2006/relationships/image" Target="../media/image270.png"/><Relationship Id="rId2" Type="http://schemas.openxmlformats.org/officeDocument/2006/relationships/image" Target="../media/image220.png"/><Relationship Id="rId1" Type="http://schemas.openxmlformats.org/officeDocument/2006/relationships/slideLayout" Target="../slideLayouts/slideLayout2.xml"/><Relationship Id="rId6" Type="http://schemas.openxmlformats.org/officeDocument/2006/relationships/image" Target="../media/image260.png"/><Relationship Id="rId5" Type="http://schemas.openxmlformats.org/officeDocument/2006/relationships/image" Target="../media/image250.png"/><Relationship Id="rId4" Type="http://schemas.openxmlformats.org/officeDocument/2006/relationships/image" Target="../media/image240.pn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20.png"/><Relationship Id="rId7" Type="http://schemas.openxmlformats.org/officeDocument/2006/relationships/image" Target="../media/image470.png"/><Relationship Id="rId2" Type="http://schemas.openxmlformats.org/officeDocument/2006/relationships/image" Target="../media/image460.png"/><Relationship Id="rId1" Type="http://schemas.openxmlformats.org/officeDocument/2006/relationships/slideLayout" Target="../slideLayouts/slideLayout2.xml"/><Relationship Id="rId6" Type="http://schemas.openxmlformats.org/officeDocument/2006/relationships/image" Target="../media/image550.png"/><Relationship Id="rId4" Type="http://schemas.openxmlformats.org/officeDocument/2006/relationships/image" Target="../media/image530.png"/></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20.png"/><Relationship Id="rId7" Type="http://schemas.openxmlformats.org/officeDocument/2006/relationships/image" Target="../media/image480.png"/><Relationship Id="rId2" Type="http://schemas.openxmlformats.org/officeDocument/2006/relationships/image" Target="../media/image460.png"/><Relationship Id="rId1" Type="http://schemas.openxmlformats.org/officeDocument/2006/relationships/slideLayout" Target="../slideLayouts/slideLayout2.xml"/><Relationship Id="rId6" Type="http://schemas.openxmlformats.org/officeDocument/2006/relationships/image" Target="../media/image550.png"/><Relationship Id="rId4" Type="http://schemas.openxmlformats.org/officeDocument/2006/relationships/image" Target="../media/image530.png"/></Relationships>
</file>

<file path=ppt/slides/_rels/slide7.xml.rels><?xml version="1.0" encoding="UTF-8" standalone="yes"?>
<Relationships xmlns="http://schemas.openxmlformats.org/package/2006/relationships"><Relationship Id="rId8" Type="http://schemas.openxmlformats.org/officeDocument/2006/relationships/image" Target="../media/image460.png"/><Relationship Id="rId7" Type="http://schemas.openxmlformats.org/officeDocument/2006/relationships/image" Target="../media/image60.png"/><Relationship Id="rId2" Type="http://schemas.openxmlformats.org/officeDocument/2006/relationships/image" Target="../media/image490.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0.png"/><Relationship Id="rId4" Type="http://schemas.openxmlformats.org/officeDocument/2006/relationships/image" Target="../media/image570.png"/></Relationships>
</file>

<file path=ppt/slides/_rels/slide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371.png"/></Relationships>
</file>

<file path=ppt/slides/_rels/slide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9243B-6377-42E8-BB39-2F1BBFD7EF78}"/>
              </a:ext>
            </a:extLst>
          </p:cNvPr>
          <p:cNvSpPr>
            <a:spLocks noGrp="1"/>
          </p:cNvSpPr>
          <p:nvPr>
            <p:ph type="ctrTitle"/>
          </p:nvPr>
        </p:nvSpPr>
        <p:spPr/>
        <p:txBody>
          <a:bodyPr>
            <a:normAutofit/>
          </a:bodyPr>
          <a:lstStyle/>
          <a:p>
            <a:r>
              <a:rPr lang="en-US" sz="4800" dirty="0"/>
              <a:t>Coping with NP-hardness</a:t>
            </a:r>
          </a:p>
        </p:txBody>
      </p:sp>
      <p:sp>
        <p:nvSpPr>
          <p:cNvPr id="3" name="Subtitle 2">
            <a:extLst>
              <a:ext uri="{FF2B5EF4-FFF2-40B4-BE49-F238E27FC236}">
                <a16:creationId xmlns:a16="http://schemas.microsoft.com/office/drawing/2014/main" id="{F21DB754-BC41-463B-ABC2-B43C8C3F1C31}"/>
              </a:ext>
            </a:extLst>
          </p:cNvPr>
          <p:cNvSpPr>
            <a:spLocks noGrp="1"/>
          </p:cNvSpPr>
          <p:nvPr>
            <p:ph type="subTitle" idx="1"/>
          </p:nvPr>
        </p:nvSpPr>
        <p:spPr/>
        <p:txBody>
          <a:bodyPr/>
          <a:lstStyle/>
          <a:p>
            <a:r>
              <a:rPr lang="en-US" dirty="0"/>
              <a:t>CSE 421 Fall22</a:t>
            </a:r>
            <a:br>
              <a:rPr lang="en-US" dirty="0"/>
            </a:br>
            <a:r>
              <a:rPr lang="en-US" dirty="0"/>
              <a:t>Lecture 28</a:t>
            </a:r>
          </a:p>
        </p:txBody>
      </p:sp>
    </p:spTree>
    <p:extLst>
      <p:ext uri="{BB962C8B-B14F-4D97-AF65-F5344CB8AC3E}">
        <p14:creationId xmlns:p14="http://schemas.microsoft.com/office/powerpoint/2010/main" val="564985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9CB5-17E8-F5D8-5E17-BBF98BED7AD9}"/>
              </a:ext>
            </a:extLst>
          </p:cNvPr>
          <p:cNvSpPr>
            <a:spLocks noGrp="1"/>
          </p:cNvSpPr>
          <p:nvPr>
            <p:ph type="title"/>
          </p:nvPr>
        </p:nvSpPr>
        <p:spPr/>
        <p:txBody>
          <a:bodyPr/>
          <a:lstStyle/>
          <a:p>
            <a:r>
              <a:rPr lang="en-US" dirty="0"/>
              <a:t>“Size”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041BA83-8B44-56D5-E168-00F0C55F55D9}"/>
                  </a:ext>
                </a:extLst>
              </p:cNvPr>
              <p:cNvSpPr>
                <a:spLocks noGrp="1"/>
              </p:cNvSpPr>
              <p:nvPr>
                <p:ph idx="1"/>
              </p:nvPr>
            </p:nvSpPr>
            <p:spPr/>
            <p:txBody>
              <a:bodyPr/>
              <a:lstStyle/>
              <a:p>
                <a:r>
                  <a:rPr lang="en-US" i="1" u="sng" dirty="0"/>
                  <a:t>Normally </a:t>
                </a:r>
                <a:r>
                  <a:rPr lang="en-US" dirty="0"/>
                  <a:t>all (reasonable) representations give you the same behavior.</a:t>
                </a:r>
              </a:p>
              <a:p>
                <a:r>
                  <a:rPr lang="en-US" dirty="0"/>
                  <a:t>But </a:t>
                </a:r>
                <a:r>
                  <a:rPr lang="en-US" i="1" u="sng" dirty="0"/>
                  <a:t>occasionally </a:t>
                </a:r>
                <a:r>
                  <a:rPr lang="en-US" dirty="0"/>
                  <a:t>it really matters. </a:t>
                </a:r>
              </a:p>
              <a:p>
                <a:r>
                  <a:rPr lang="en-US" dirty="0"/>
                  <a:t>The most common time where it matters is when (potentially very large) integers are a part of the input.</a:t>
                </a:r>
              </a:p>
              <a:p>
                <a:pPr marL="0" indent="0">
                  <a:buNone/>
                </a:pPr>
                <a:r>
                  <a:rPr lang="en-US" dirty="0"/>
                  <a:t> Consider the following problem:</a:t>
                </a:r>
              </a:p>
              <a:p>
                <a:r>
                  <a:rPr lang="en-US" dirty="0"/>
                  <a:t>PRIMES (on input </a:t>
                </a:r>
                <a14:m>
                  <m:oMath xmlns:m="http://schemas.openxmlformats.org/officeDocument/2006/math">
                    <m:r>
                      <a:rPr lang="en-US" b="0" i="1" smtClean="0">
                        <a:latin typeface="Cambria Math" panose="02040503050406030204" pitchFamily="18" charset="0"/>
                      </a:rPr>
                      <m:t>𝑛</m:t>
                    </m:r>
                  </m:oMath>
                </a14:m>
                <a:r>
                  <a:rPr lang="en-US" dirty="0"/>
                  <a:t>, </a:t>
                </a:r>
                <a14:m>
                  <m:oMath xmlns:m="http://schemas.openxmlformats.org/officeDocument/2006/math">
                    <m:r>
                      <a:rPr lang="en-US" b="0" i="1" smtClean="0">
                        <a:latin typeface="Cambria Math" panose="02040503050406030204" pitchFamily="18" charset="0"/>
                      </a:rPr>
                      <m:t>𝑛</m:t>
                    </m:r>
                  </m:oMath>
                </a14:m>
                <a:r>
                  <a:rPr lang="en-US" dirty="0"/>
                  <a:t> represented in binary, return true if </a:t>
                </a:r>
                <a14:m>
                  <m:oMath xmlns:m="http://schemas.openxmlformats.org/officeDocument/2006/math">
                    <m:r>
                      <a:rPr lang="en-US" b="0" i="1" smtClean="0">
                        <a:latin typeface="Cambria Math" panose="02040503050406030204" pitchFamily="18" charset="0"/>
                      </a:rPr>
                      <m:t>𝑛</m:t>
                    </m:r>
                  </m:oMath>
                </a14:m>
                <a:r>
                  <a:rPr lang="en-US" dirty="0"/>
                  <a:t> is prime)</a:t>
                </a:r>
              </a:p>
              <a:p>
                <a:r>
                  <a:rPr lang="en-US" dirty="0"/>
                  <a:t>Your algorithm? Trial division (is it divisible by 2, 3, 4, 5,…)</a:t>
                </a:r>
              </a:p>
              <a:p>
                <a:r>
                  <a:rPr lang="en-US" dirty="0"/>
                  <a:t>What’s the running time? Is it polynomial?</a:t>
                </a:r>
              </a:p>
            </p:txBody>
          </p:sp>
        </mc:Choice>
        <mc:Fallback xmlns="">
          <p:sp>
            <p:nvSpPr>
              <p:cNvPr id="3" name="Content Placeholder 2">
                <a:extLst>
                  <a:ext uri="{FF2B5EF4-FFF2-40B4-BE49-F238E27FC236}">
                    <a16:creationId xmlns:a16="http://schemas.microsoft.com/office/drawing/2014/main" id="{E041BA83-8B44-56D5-E168-00F0C55F55D9}"/>
                  </a:ext>
                </a:extLst>
              </p:cNvPr>
              <p:cNvSpPr>
                <a:spLocks noGrp="1" noRot="1" noChangeAspect="1" noMove="1" noResize="1" noEditPoints="1" noAdjustHandles="1" noChangeArrowheads="1" noChangeShapeType="1" noTextEdit="1"/>
              </p:cNvSpPr>
              <p:nvPr>
                <p:ph idx="1"/>
              </p:nvPr>
            </p:nvSpPr>
            <p:spPr>
              <a:blipFill>
                <a:blip r:embed="rId2"/>
                <a:stretch>
                  <a:fillRect l="-708" t="-2138" r="-1797"/>
                </a:stretch>
              </a:blipFill>
            </p:spPr>
            <p:txBody>
              <a:bodyPr/>
              <a:lstStyle/>
              <a:p>
                <a:r>
                  <a:rPr lang="en-US">
                    <a:noFill/>
                  </a:rPr>
                  <a:t> </a:t>
                </a:r>
              </a:p>
            </p:txBody>
          </p:sp>
        </mc:Fallback>
      </mc:AlternateContent>
    </p:spTree>
    <p:extLst>
      <p:ext uri="{BB962C8B-B14F-4D97-AF65-F5344CB8AC3E}">
        <p14:creationId xmlns:p14="http://schemas.microsoft.com/office/powerpoint/2010/main" val="2896274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C66BC-5FA0-FD75-C26A-01B1DEB58141}"/>
              </a:ext>
            </a:extLst>
          </p:cNvPr>
          <p:cNvSpPr>
            <a:spLocks noGrp="1"/>
          </p:cNvSpPr>
          <p:nvPr>
            <p:ph type="title"/>
          </p:nvPr>
        </p:nvSpPr>
        <p:spPr/>
        <p:txBody>
          <a:bodyPr/>
          <a:lstStyle/>
          <a:p>
            <a:r>
              <a:rPr lang="en-US" dirty="0"/>
              <a:t>PRIMES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225CE1C-8A34-B0FE-8887-5C7E2B638E0B}"/>
                  </a:ext>
                </a:extLst>
              </p:cNvPr>
              <p:cNvSpPr>
                <a:spLocks noGrp="1"/>
              </p:cNvSpPr>
              <p:nvPr>
                <p:ph idx="1"/>
              </p:nvPr>
            </p:nvSpPr>
            <p:spPr/>
            <p:txBody>
              <a:bodyPr/>
              <a:lstStyle/>
              <a:p>
                <a:r>
                  <a:rPr lang="en-US" dirty="0"/>
                  <a:t>Trial division:</a:t>
                </a:r>
              </a:p>
              <a:p>
                <a:r>
                  <a:rPr lang="en-US" dirty="0"/>
                  <a:t>There are like </a:t>
                </a:r>
                <a14:m>
                  <m:oMath xmlns:m="http://schemas.openxmlformats.org/officeDocument/2006/math">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𝑛</m:t>
                        </m:r>
                      </m:e>
                    </m:rad>
                  </m:oMath>
                </a14:m>
                <a:r>
                  <a:rPr lang="en-US" dirty="0"/>
                  <a:t> divisions to try.</a:t>
                </a:r>
              </a:p>
              <a:p>
                <a:r>
                  <a:rPr lang="en-US" dirty="0"/>
                  <a:t>Division? It’s not a constant anymore! </a:t>
                </a:r>
                <a14:m>
                  <m:oMath xmlns:m="http://schemas.openxmlformats.org/officeDocument/2006/math">
                    <m:r>
                      <a:rPr lang="en-US" b="0" i="1" smtClean="0">
                        <a:latin typeface="Cambria Math" panose="02040503050406030204" pitchFamily="18" charset="0"/>
                      </a:rPr>
                      <m:t>𝑛</m:t>
                    </m:r>
                  </m:oMath>
                </a14:m>
                <a:r>
                  <a:rPr lang="en-US" dirty="0"/>
                  <a:t> is too big! It isn’t an </a:t>
                </a:r>
                <a:r>
                  <a:rPr lang="en-US" dirty="0">
                    <a:latin typeface="Courier New" panose="02070309020205020404" pitchFamily="49" charset="0"/>
                    <a:cs typeface="Courier New" panose="02070309020205020404" pitchFamily="49" charset="0"/>
                  </a:rPr>
                  <a:t>int</a:t>
                </a:r>
                <a:r>
                  <a:rPr lang="en-US" dirty="0"/>
                  <a:t>, it’s an arbitrarily large integer.</a:t>
                </a:r>
              </a:p>
              <a:p>
                <a:pPr lvl="1"/>
                <a:r>
                  <a:rPr lang="en-US" dirty="0"/>
                  <a:t>Repeated subtraction will work though</a:t>
                </a:r>
              </a:p>
              <a:p>
                <a:pPr lvl="1"/>
                <a:r>
                  <a:rPr lang="en-US" dirty="0"/>
                  <a:t>We’re just trying to check if it’s polynomial. We don’t need the fastest algorithm.</a:t>
                </a:r>
              </a:p>
              <a:p>
                <a:pPr lvl="1"/>
                <a:endParaRPr lang="en-US" dirty="0"/>
              </a:p>
              <a:p>
                <a:pPr lvl="1"/>
                <a:r>
                  <a:rPr lang="en-US" dirty="0"/>
                  <a:t>So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𝑛</m:t>
                        </m:r>
                      </m:e>
                    </m:rad>
                    <m:r>
                      <a:rPr lang="en-US" b="0" i="1" smtClean="0">
                        <a:latin typeface="Cambria Math" panose="02040503050406030204" pitchFamily="18" charset="0"/>
                      </a:rPr>
                      <m:t>)</m:t>
                    </m:r>
                  </m:oMath>
                </a14:m>
                <a:r>
                  <a:rPr lang="en-US" dirty="0"/>
                  <a:t> divisions, each taking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𝑘</m:t>
                        </m:r>
                      </m:sup>
                    </m:sSup>
                    <m:r>
                      <a:rPr lang="en-US" b="0" i="1" smtClean="0">
                        <a:latin typeface="Cambria Math" panose="02040503050406030204" pitchFamily="18" charset="0"/>
                      </a:rPr>
                      <m:t>)</m:t>
                    </m:r>
                  </m:oMath>
                </a14:m>
                <a:r>
                  <a:rPr lang="en-US" dirty="0"/>
                  <a:t> time, where </a:t>
                </a:r>
                <a14:m>
                  <m:oMath xmlns:m="http://schemas.openxmlformats.org/officeDocument/2006/math">
                    <m:r>
                      <a:rPr lang="en-US" b="0" i="1" smtClean="0">
                        <a:latin typeface="Cambria Math" panose="02040503050406030204" pitchFamily="18" charset="0"/>
                      </a:rPr>
                      <m:t>𝑘</m:t>
                    </m:r>
                  </m:oMath>
                </a14:m>
                <a:r>
                  <a:rPr lang="en-US" dirty="0"/>
                  <a:t> is a constant.</a:t>
                </a:r>
              </a:p>
              <a:p>
                <a:pPr lvl="1"/>
                <a:r>
                  <a:rPr lang="en-US" dirty="0"/>
                  <a:t>Sounds polynomial to me, right?</a:t>
                </a:r>
              </a:p>
            </p:txBody>
          </p:sp>
        </mc:Choice>
        <mc:Fallback xmlns="">
          <p:sp>
            <p:nvSpPr>
              <p:cNvPr id="3" name="Content Placeholder 2">
                <a:extLst>
                  <a:ext uri="{FF2B5EF4-FFF2-40B4-BE49-F238E27FC236}">
                    <a16:creationId xmlns:a16="http://schemas.microsoft.com/office/drawing/2014/main" id="{4225CE1C-8A34-B0FE-8887-5C7E2B638E0B}"/>
                  </a:ext>
                </a:extLst>
              </p:cNvPr>
              <p:cNvSpPr>
                <a:spLocks noGrp="1" noRot="1" noChangeAspect="1" noMove="1" noResize="1" noEditPoints="1" noAdjustHandles="1" noChangeArrowheads="1" noChangeShapeType="1" noTextEdit="1"/>
              </p:cNvSpPr>
              <p:nvPr>
                <p:ph idx="1"/>
              </p:nvPr>
            </p:nvSpPr>
            <p:spPr>
              <a:blipFill>
                <a:blip r:embed="rId2"/>
                <a:stretch>
                  <a:fillRect l="-708" t="-2138" r="-980"/>
                </a:stretch>
              </a:blipFill>
            </p:spPr>
            <p:txBody>
              <a:bodyPr/>
              <a:lstStyle/>
              <a:p>
                <a:r>
                  <a:rPr lang="en-US">
                    <a:noFill/>
                  </a:rPr>
                  <a:t> </a:t>
                </a:r>
              </a:p>
            </p:txBody>
          </p:sp>
        </mc:Fallback>
      </mc:AlternateContent>
    </p:spTree>
    <p:extLst>
      <p:ext uri="{BB962C8B-B14F-4D97-AF65-F5344CB8AC3E}">
        <p14:creationId xmlns:p14="http://schemas.microsoft.com/office/powerpoint/2010/main" val="2127016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5F054-0CCA-B397-6AFE-778EB96CC323}"/>
              </a:ext>
            </a:extLst>
          </p:cNvPr>
          <p:cNvSpPr>
            <a:spLocks noGrp="1"/>
          </p:cNvSpPr>
          <p:nvPr>
            <p:ph type="title"/>
          </p:nvPr>
        </p:nvSpPr>
        <p:spPr/>
        <p:txBody>
          <a:bodyPr/>
          <a:lstStyle/>
          <a:p>
            <a:r>
              <a:rPr lang="en-US" dirty="0"/>
              <a:t>Representing an integer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7B5B55B-3530-2393-474F-F57648BC05C9}"/>
                  </a:ext>
                </a:extLst>
              </p:cNvPr>
              <p:cNvSpPr>
                <a:spLocks noGrp="1"/>
              </p:cNvSpPr>
              <p:nvPr>
                <p:ph idx="1"/>
              </p:nvPr>
            </p:nvSpPr>
            <p:spPr/>
            <p:txBody>
              <a:bodyPr/>
              <a:lstStyle/>
              <a:p>
                <a:r>
                  <a:rPr lang="en-US" dirty="0"/>
                  <a:t>We are supposed to be looking at the running time based on the size of the input.</a:t>
                </a:r>
              </a:p>
              <a:p>
                <a:r>
                  <a:rPr lang="en-US" dirty="0"/>
                  <a:t>How many bits does it take to represent the number </a:t>
                </a:r>
                <a14:m>
                  <m:oMath xmlns:m="http://schemas.openxmlformats.org/officeDocument/2006/math">
                    <m:r>
                      <a:rPr lang="en-US" b="0" i="1" smtClean="0">
                        <a:latin typeface="Cambria Math" panose="02040503050406030204" pitchFamily="18" charset="0"/>
                      </a:rPr>
                      <m:t>𝑛</m:t>
                    </m:r>
                  </m:oMath>
                </a14:m>
                <a:r>
                  <a:rPr lang="en-US" dirty="0"/>
                  <a:t>?</a:t>
                </a:r>
              </a:p>
              <a:p>
                <a:r>
                  <a:rPr lang="en-US" dirty="0"/>
                  <a:t>What if </a:t>
                </a:r>
                <a14:m>
                  <m:oMath xmlns:m="http://schemas.openxmlformats.org/officeDocument/2006/math">
                    <m:r>
                      <a:rPr lang="en-US" b="0" i="1" smtClean="0">
                        <a:latin typeface="Cambria Math" panose="02040503050406030204" pitchFamily="18" charset="0"/>
                      </a:rPr>
                      <m:t>𝑛</m:t>
                    </m:r>
                  </m:oMath>
                </a14:m>
                <a:r>
                  <a:rPr lang="en-US" dirty="0"/>
                  <a:t> is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5</m:t>
                        </m:r>
                      </m:sup>
                    </m:sSup>
                  </m:oMath>
                </a14:m>
                <a:r>
                  <a:rPr lang="en-US" dirty="0"/>
                  <a:t>?</a:t>
                </a:r>
              </a:p>
            </p:txBody>
          </p:sp>
        </mc:Choice>
        <mc:Fallback xmlns="">
          <p:sp>
            <p:nvSpPr>
              <p:cNvPr id="3" name="Content Placeholder 2">
                <a:extLst>
                  <a:ext uri="{FF2B5EF4-FFF2-40B4-BE49-F238E27FC236}">
                    <a16:creationId xmlns:a16="http://schemas.microsoft.com/office/drawing/2014/main" id="{F7B5B55B-3530-2393-474F-F57648BC05C9}"/>
                  </a:ext>
                </a:extLst>
              </p:cNvPr>
              <p:cNvSpPr>
                <a:spLocks noGrp="1" noRot="1" noChangeAspect="1" noMove="1" noResize="1" noEditPoints="1" noAdjustHandles="1" noChangeArrowheads="1" noChangeShapeType="1" noTextEdit="1"/>
              </p:cNvSpPr>
              <p:nvPr>
                <p:ph idx="1"/>
              </p:nvPr>
            </p:nvSpPr>
            <p:spPr>
              <a:blipFill>
                <a:blip r:embed="rId2"/>
                <a:stretch>
                  <a:fillRect l="-708" t="-2138" r="-2015"/>
                </a:stretch>
              </a:blipFill>
            </p:spPr>
            <p:txBody>
              <a:bodyPr/>
              <a:lstStyle/>
              <a:p>
                <a:r>
                  <a:rPr lang="en-US">
                    <a:noFill/>
                  </a:rPr>
                  <a:t> </a:t>
                </a:r>
              </a:p>
            </p:txBody>
          </p:sp>
        </mc:Fallback>
      </mc:AlternateContent>
    </p:spTree>
    <p:extLst>
      <p:ext uri="{BB962C8B-B14F-4D97-AF65-F5344CB8AC3E}">
        <p14:creationId xmlns:p14="http://schemas.microsoft.com/office/powerpoint/2010/main" val="1395620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5F054-0CCA-B397-6AFE-778EB96CC323}"/>
              </a:ext>
            </a:extLst>
          </p:cNvPr>
          <p:cNvSpPr>
            <a:spLocks noGrp="1"/>
          </p:cNvSpPr>
          <p:nvPr>
            <p:ph type="title"/>
          </p:nvPr>
        </p:nvSpPr>
        <p:spPr/>
        <p:txBody>
          <a:bodyPr/>
          <a:lstStyle/>
          <a:p>
            <a:r>
              <a:rPr lang="en-US" dirty="0"/>
              <a:t>Representing an integer</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7B5B55B-3530-2393-474F-F57648BC05C9}"/>
                  </a:ext>
                </a:extLst>
              </p:cNvPr>
              <p:cNvSpPr>
                <a:spLocks noGrp="1"/>
              </p:cNvSpPr>
              <p:nvPr>
                <p:ph idx="1"/>
              </p:nvPr>
            </p:nvSpPr>
            <p:spPr/>
            <p:txBody>
              <a:bodyPr/>
              <a:lstStyle/>
              <a:p>
                <a:r>
                  <a:rPr lang="en-US" dirty="0"/>
                  <a:t>We are supposed to be looking at the running time based on the size of the input.</a:t>
                </a:r>
              </a:p>
              <a:p>
                <a:r>
                  <a:rPr lang="en-US" dirty="0"/>
                  <a:t>How many bits does it take to represent the number </a:t>
                </a:r>
                <a14:m>
                  <m:oMath xmlns:m="http://schemas.openxmlformats.org/officeDocument/2006/math">
                    <m:r>
                      <a:rPr lang="en-US" b="0" i="1" smtClean="0">
                        <a:latin typeface="Cambria Math" panose="02040503050406030204" pitchFamily="18" charset="0"/>
                      </a:rPr>
                      <m:t>𝑛</m:t>
                    </m:r>
                  </m:oMath>
                </a14:m>
                <a:r>
                  <a:rPr lang="en-US" dirty="0"/>
                  <a:t>?</a:t>
                </a:r>
              </a:p>
              <a:p>
                <a:r>
                  <a:rPr lang="en-US" dirty="0"/>
                  <a:t>What if </a:t>
                </a:r>
                <a14:m>
                  <m:oMath xmlns:m="http://schemas.openxmlformats.org/officeDocument/2006/math">
                    <m:r>
                      <a:rPr lang="en-US" b="0" i="1" smtClean="0">
                        <a:latin typeface="Cambria Math" panose="02040503050406030204" pitchFamily="18" charset="0"/>
                      </a:rPr>
                      <m:t>𝑛</m:t>
                    </m:r>
                  </m:oMath>
                </a14:m>
                <a:r>
                  <a:rPr lang="en-US" dirty="0"/>
                  <a:t> is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5</m:t>
                        </m:r>
                      </m:sup>
                    </m:sSup>
                  </m:oMath>
                </a14:m>
                <a:r>
                  <a:rPr lang="en-US" dirty="0"/>
                  <a:t>?</a:t>
                </a:r>
              </a:p>
              <a:p>
                <a:r>
                  <a:rPr lang="en-US" dirty="0"/>
                  <a:t>Only 6 bits!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100000</m:t>
                        </m:r>
                      </m:e>
                      <m:sub>
                        <m:r>
                          <a:rPr lang="en-US" b="0" i="1" smtClean="0">
                            <a:latin typeface="Cambria Math" panose="02040503050406030204" pitchFamily="18" charset="0"/>
                          </a:rPr>
                          <m:t>2</m:t>
                        </m:r>
                      </m:sub>
                    </m:sSub>
                  </m:oMath>
                </a14:m>
                <a:endParaRPr lang="en-US" dirty="0"/>
              </a:p>
              <a:p>
                <a:r>
                  <a:rPr lang="en-US" dirty="0"/>
                  <a:t>In general it’s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r>
                      <a:rPr lang="en-US" b="0" i="1" smtClean="0">
                        <a:latin typeface="Cambria Math" panose="02040503050406030204" pitchFamily="18" charset="0"/>
                      </a:rPr>
                      <m:t>)</m:t>
                    </m:r>
                  </m:oMath>
                </a14:m>
                <a:r>
                  <a:rPr lang="en-US" dirty="0"/>
                  <a:t> bits.</a:t>
                </a:r>
              </a:p>
              <a:p>
                <a:endParaRPr lang="en-US" dirty="0"/>
              </a:p>
              <a:p>
                <a:r>
                  <a:rPr lang="en-US" dirty="0"/>
                  <a:t>So is </a:t>
                </a:r>
                <a14:m>
                  <m:oMath xmlns:m="http://schemas.openxmlformats.org/officeDocument/2006/math">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𝑛</m:t>
                        </m:r>
                      </m:e>
                    </m:ra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𝑘</m:t>
                        </m:r>
                      </m:sup>
                    </m:sSup>
                  </m:oMath>
                </a14:m>
                <a:r>
                  <a:rPr lang="en-US" dirty="0"/>
                  <a:t> polynomial time?</a:t>
                </a:r>
              </a:p>
              <a:p>
                <a:r>
                  <a:rPr lang="en-US" dirty="0"/>
                  <a:t>No! It’s exponential in the input size.</a:t>
                </a:r>
              </a:p>
            </p:txBody>
          </p:sp>
        </mc:Choice>
        <mc:Fallback>
          <p:sp>
            <p:nvSpPr>
              <p:cNvPr id="3" name="Content Placeholder 2">
                <a:extLst>
                  <a:ext uri="{FF2B5EF4-FFF2-40B4-BE49-F238E27FC236}">
                    <a16:creationId xmlns:a16="http://schemas.microsoft.com/office/drawing/2014/main" id="{F7B5B55B-3530-2393-474F-F57648BC05C9}"/>
                  </a:ext>
                </a:extLst>
              </p:cNvPr>
              <p:cNvSpPr>
                <a:spLocks noGrp="1" noRot="1" noChangeAspect="1" noMove="1" noResize="1" noEditPoints="1" noAdjustHandles="1" noChangeArrowheads="1" noChangeShapeType="1" noTextEdit="1"/>
              </p:cNvSpPr>
              <p:nvPr>
                <p:ph idx="1"/>
              </p:nvPr>
            </p:nvSpPr>
            <p:spPr>
              <a:blipFill>
                <a:blip r:embed="rId2"/>
                <a:stretch>
                  <a:fillRect l="-708" t="-2138" r="-2015" b="-26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6778B09-A067-8CCA-4BEE-95E6C17545B7}"/>
                  </a:ext>
                </a:extLst>
              </p:cNvPr>
              <p:cNvSpPr txBox="1"/>
              <p:nvPr/>
            </p:nvSpPr>
            <p:spPr>
              <a:xfrm>
                <a:off x="6289637" y="4236711"/>
                <a:ext cx="5749887" cy="2314864"/>
              </a:xfrm>
              <a:prstGeom prst="rect">
                <a:avLst/>
              </a:prstGeom>
              <a:noFill/>
              <a:ln w="28575">
                <a:solidFill>
                  <a:schemeClr val="accent2"/>
                </a:solidFill>
              </a:ln>
            </p:spPr>
            <p:txBody>
              <a:bodyPr wrap="square" rtlCol="0">
                <a:spAutoFit/>
              </a:bodyPr>
              <a:lstStyle/>
              <a:p>
                <a:r>
                  <a:rPr lang="en-US" sz="2400" dirty="0">
                    <a:latin typeface="Segoe UI Semilight" panose="020B0402040204020203" pitchFamily="34" charset="0"/>
                    <a:cs typeface="Segoe UI Semilight" panose="020B0402040204020203" pitchFamily="34" charset="0"/>
                  </a:rPr>
                  <a:t>Side note: </a:t>
                </a:r>
              </a:p>
              <a:p>
                <a:r>
                  <a:rPr lang="en-US" sz="2400" dirty="0">
                    <a:latin typeface="Segoe UI Semilight" panose="020B0402040204020203" pitchFamily="34" charset="0"/>
                    <a:cs typeface="Segoe UI Semilight" panose="020B0402040204020203" pitchFamily="34" charset="0"/>
                  </a:rPr>
                  <a:t>There is a polynomial time algorithm for PRIMES. That is, a </a:t>
                </a:r>
                <a14:m>
                  <m:oMath xmlns:m="http://schemas.openxmlformats.org/officeDocument/2006/math">
                    <m:r>
                      <m:rPr>
                        <m:sty m:val="p"/>
                      </m:rPr>
                      <a:rPr lang="en-US" sz="2400" b="0" i="0" smtClean="0">
                        <a:latin typeface="Cambria Math" panose="02040503050406030204" pitchFamily="18" charset="0"/>
                      </a:rPr>
                      <m:t>Θ</m:t>
                    </m:r>
                    <m:r>
                      <a:rPr lang="en-US" sz="2400" b="0" i="0" smtClean="0">
                        <a:latin typeface="Cambria Math" panose="02040503050406030204" pitchFamily="18" charset="0"/>
                      </a:rPr>
                      <m:t>(</m:t>
                    </m:r>
                    <m:func>
                      <m:funcPr>
                        <m:ctrlPr>
                          <a:rPr lang="en-US" sz="2400" b="0" i="1" smtClean="0">
                            <a:latin typeface="Cambria Math" panose="02040503050406030204" pitchFamily="18" charset="0"/>
                          </a:rPr>
                        </m:ctrlPr>
                      </m:funcPr>
                      <m:fName>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log</m:t>
                            </m:r>
                          </m:e>
                          <m:sup>
                            <m:r>
                              <a:rPr lang="en-US" sz="2400" b="0" i="1" smtClean="0">
                                <a:latin typeface="Cambria Math" panose="02040503050406030204" pitchFamily="18" charset="0"/>
                              </a:rPr>
                              <m:t>𝑘</m:t>
                            </m:r>
                          </m:sup>
                        </m:sSup>
                      </m:fName>
                      <m:e>
                        <m:r>
                          <a:rPr lang="en-US" sz="2400" b="0" i="1" smtClean="0">
                            <a:latin typeface="Cambria Math" panose="02040503050406030204" pitchFamily="18" charset="0"/>
                          </a:rPr>
                          <m:t>𝑛</m:t>
                        </m:r>
                        <m:r>
                          <a:rPr lang="en-US" sz="2400" b="0" i="1" smtClean="0">
                            <a:latin typeface="Cambria Math" panose="02040503050406030204" pitchFamily="18" charset="0"/>
                          </a:rPr>
                          <m:t>)</m:t>
                        </m:r>
                      </m:e>
                    </m:func>
                  </m:oMath>
                </a14:m>
                <a:r>
                  <a:rPr lang="en-US" sz="2400" dirty="0">
                    <a:latin typeface="Segoe UI Semilight" panose="020B0402040204020203" pitchFamily="34" charset="0"/>
                    <a:cs typeface="Segoe UI Semilight" panose="020B0402040204020203" pitchFamily="34" charset="0"/>
                  </a:rPr>
                  <a:t> algorithm for telling whether </a:t>
                </a:r>
                <a14:m>
                  <m:oMath xmlns:m="http://schemas.openxmlformats.org/officeDocument/2006/math">
                    <m:r>
                      <a:rPr lang="en-US" sz="2400" b="0" i="1" smtClean="0">
                        <a:latin typeface="Cambria Math" panose="02040503050406030204" pitchFamily="18" charset="0"/>
                      </a:rPr>
                      <m:t>𝑛</m:t>
                    </m:r>
                  </m:oMath>
                </a14:m>
                <a:r>
                  <a:rPr lang="en-US" sz="2400" dirty="0">
                    <a:latin typeface="Segoe UI Semilight" panose="020B0402040204020203" pitchFamily="34" charset="0"/>
                    <a:cs typeface="Segoe UI Semilight" panose="020B0402040204020203" pitchFamily="34" charset="0"/>
                  </a:rPr>
                  <a:t> is prime. </a:t>
                </a:r>
                <a:br>
                  <a:rPr lang="en-US" sz="2400" dirty="0">
                    <a:latin typeface="Segoe UI Semilight" panose="020B0402040204020203" pitchFamily="34" charset="0"/>
                    <a:cs typeface="Segoe UI Semilight" panose="020B0402040204020203" pitchFamily="34" charset="0"/>
                  </a:rPr>
                </a:br>
                <a:r>
                  <a:rPr lang="en-US" sz="2400" dirty="0">
                    <a:latin typeface="Segoe UI Semilight" panose="020B0402040204020203" pitchFamily="34" charset="0"/>
                    <a:cs typeface="Segoe UI Semilight" panose="020B0402040204020203" pitchFamily="34" charset="0"/>
                  </a:rPr>
                  <a:t>It uses some fancy number theory and modular arithmetic.</a:t>
                </a:r>
              </a:p>
            </p:txBody>
          </p:sp>
        </mc:Choice>
        <mc:Fallback xmlns="">
          <p:sp>
            <p:nvSpPr>
              <p:cNvPr id="4" name="TextBox 3">
                <a:extLst>
                  <a:ext uri="{FF2B5EF4-FFF2-40B4-BE49-F238E27FC236}">
                    <a16:creationId xmlns:a16="http://schemas.microsoft.com/office/drawing/2014/main" id="{56778B09-A067-8CCA-4BEE-95E6C17545B7}"/>
                  </a:ext>
                </a:extLst>
              </p:cNvPr>
              <p:cNvSpPr txBox="1">
                <a:spLocks noRot="1" noChangeAspect="1" noMove="1" noResize="1" noEditPoints="1" noAdjustHandles="1" noChangeArrowheads="1" noChangeShapeType="1" noTextEdit="1"/>
              </p:cNvSpPr>
              <p:nvPr/>
            </p:nvSpPr>
            <p:spPr>
              <a:xfrm>
                <a:off x="6289637" y="4236711"/>
                <a:ext cx="5749887" cy="2314864"/>
              </a:xfrm>
              <a:prstGeom prst="rect">
                <a:avLst/>
              </a:prstGeom>
              <a:blipFill>
                <a:blip r:embed="rId3"/>
                <a:stretch>
                  <a:fillRect l="-1477" t="-1299" r="-316" b="-4416"/>
                </a:stretch>
              </a:blipFill>
              <a:ln w="28575">
                <a:solidFill>
                  <a:schemeClr val="accent2"/>
                </a:solidFill>
              </a:ln>
            </p:spPr>
            <p:txBody>
              <a:bodyPr/>
              <a:lstStyle/>
              <a:p>
                <a:r>
                  <a:rPr lang="en-US">
                    <a:noFill/>
                  </a:rPr>
                  <a:t> </a:t>
                </a:r>
              </a:p>
            </p:txBody>
          </p:sp>
        </mc:Fallback>
      </mc:AlternateContent>
    </p:spTree>
    <p:extLst>
      <p:ext uri="{BB962C8B-B14F-4D97-AF65-F5344CB8AC3E}">
        <p14:creationId xmlns:p14="http://schemas.microsoft.com/office/powerpoint/2010/main" val="148878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92EB0-AFAD-BE79-3C85-C13732B4A858}"/>
              </a:ext>
            </a:extLst>
          </p:cNvPr>
          <p:cNvSpPr>
            <a:spLocks noGrp="1"/>
          </p:cNvSpPr>
          <p:nvPr>
            <p:ph type="title"/>
          </p:nvPr>
        </p:nvSpPr>
        <p:spPr/>
        <p:txBody>
          <a:bodyPr/>
          <a:lstStyle/>
          <a:p>
            <a:r>
              <a:rPr lang="en-US" dirty="0"/>
              <a:t>Knapsack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2F57212-6312-F1CB-F583-CC7499808826}"/>
                  </a:ext>
                </a:extLst>
              </p:cNvPr>
              <p:cNvSpPr>
                <a:spLocks noGrp="1"/>
              </p:cNvSpPr>
              <p:nvPr>
                <p:ph idx="1"/>
              </p:nvPr>
            </p:nvSpPr>
            <p:spPr/>
            <p:txBody>
              <a:bodyPr/>
              <a:lstStyle/>
              <a:p>
                <a:r>
                  <a:rPr lang="en-US" dirty="0"/>
                  <a:t>On HW5, you solved (a non-decision-version of) the knapsack problem.</a:t>
                </a:r>
              </a:p>
              <a:p>
                <a:r>
                  <a:rPr lang="en-US" dirty="0"/>
                  <a:t>Input: A list of </a:t>
                </a:r>
                <a14:m>
                  <m:oMath xmlns:m="http://schemas.openxmlformats.org/officeDocument/2006/math">
                    <m:r>
                      <a:rPr lang="en-US" b="0" i="1" smtClean="0">
                        <a:latin typeface="Cambria Math" panose="02040503050406030204" pitchFamily="18" charset="0"/>
                      </a:rPr>
                      <m:t>𝑛</m:t>
                    </m:r>
                  </m:oMath>
                </a14:m>
                <a:r>
                  <a:rPr lang="en-US" dirty="0"/>
                  <a:t> objects (plants) of value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oMath>
                </a14:m>
                <a:r>
                  <a:rPr lang="en-US" dirty="0"/>
                  <a:t> and weight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oMath>
                </a14:m>
                <a:r>
                  <a:rPr lang="en-US" dirty="0"/>
                  <a:t>, </a:t>
                </a:r>
                <a:br>
                  <a:rPr lang="en-US" dirty="0"/>
                </a:br>
                <a:r>
                  <a:rPr lang="en-US" dirty="0"/>
                  <a:t>a max weight </a:t>
                </a:r>
                <a14:m>
                  <m:oMath xmlns:m="http://schemas.openxmlformats.org/officeDocument/2006/math">
                    <m:r>
                      <a:rPr lang="en-US" b="0" i="1" smtClean="0">
                        <a:latin typeface="Cambria Math" panose="02040503050406030204" pitchFamily="18" charset="0"/>
                      </a:rPr>
                      <m:t>𝑊</m:t>
                    </m:r>
                  </m:oMath>
                </a14:m>
                <a:r>
                  <a:rPr lang="en-US" dirty="0"/>
                  <a:t>, a target value </a:t>
                </a:r>
                <a14:m>
                  <m:oMath xmlns:m="http://schemas.openxmlformats.org/officeDocument/2006/math">
                    <m:r>
                      <a:rPr lang="en-US" b="0" i="1" smtClean="0">
                        <a:latin typeface="Cambria Math" panose="02040503050406030204" pitchFamily="18" charset="0"/>
                      </a:rPr>
                      <m:t>𝑇</m:t>
                    </m:r>
                  </m:oMath>
                </a14:m>
                <a:r>
                  <a:rPr lang="en-US" dirty="0"/>
                  <a:t>.</a:t>
                </a:r>
              </a:p>
              <a:p>
                <a:r>
                  <a:rPr lang="en-US" dirty="0"/>
                  <a:t>Output: </a:t>
                </a:r>
                <a:r>
                  <a:rPr lang="en-US" dirty="0">
                    <a:latin typeface="Courier New" panose="02070309020205020404" pitchFamily="49" charset="0"/>
                    <a:cs typeface="Courier New" panose="02070309020205020404" pitchFamily="49" charset="0"/>
                  </a:rPr>
                  <a:t>true</a:t>
                </a:r>
                <a:r>
                  <a:rPr lang="en-US" dirty="0"/>
                  <a:t> if there is a set of objects of total value </a:t>
                </a:r>
                <a14:m>
                  <m:oMath xmlns:m="http://schemas.openxmlformats.org/officeDocument/2006/math">
                    <m:r>
                      <a:rPr lang="en-US" b="0" i="1" smtClean="0">
                        <a:latin typeface="Cambria Math" panose="02040503050406030204" pitchFamily="18" charset="0"/>
                      </a:rPr>
                      <m:t>𝑇</m:t>
                    </m:r>
                  </m:oMath>
                </a14:m>
                <a:r>
                  <a:rPr lang="en-US" dirty="0"/>
                  <a:t> (or more) of weight at most </a:t>
                </a:r>
                <a14:m>
                  <m:oMath xmlns:m="http://schemas.openxmlformats.org/officeDocument/2006/math">
                    <m:r>
                      <a:rPr lang="en-US" b="0" i="1" smtClean="0">
                        <a:latin typeface="Cambria Math" panose="02040503050406030204" pitchFamily="18" charset="0"/>
                      </a:rPr>
                      <m:t>𝑊</m:t>
                    </m:r>
                  </m:oMath>
                </a14:m>
                <a:r>
                  <a:rPr lang="en-US" dirty="0"/>
                  <a:t>.</a:t>
                </a:r>
              </a:p>
              <a:p>
                <a:pPr marL="0" indent="0">
                  <a:buNone/>
                </a:pPr>
                <a:endParaRPr lang="en-US" dirty="0"/>
              </a:p>
              <a:p>
                <a:r>
                  <a:rPr lang="en-US" dirty="0"/>
                  <a:t>Running time: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𝑊𝑛</m:t>
                    </m:r>
                    <m:r>
                      <a:rPr lang="en-US" b="0" i="1" smtClean="0">
                        <a:latin typeface="Cambria Math" panose="02040503050406030204" pitchFamily="18" charset="0"/>
                      </a:rPr>
                      <m:t>)</m:t>
                    </m:r>
                  </m:oMath>
                </a14:m>
                <a:endParaRPr lang="en-US" dirty="0"/>
              </a:p>
              <a:p>
                <a:r>
                  <a:rPr lang="en-US" dirty="0"/>
                  <a:t>What’s the input size?</a:t>
                </a:r>
              </a:p>
              <a:p>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a:rPr lang="en-US" b="0" i="0" smtClean="0">
                            <a:latin typeface="Cambria Math" panose="02040503050406030204" pitchFamily="18" charset="0"/>
                          </a:rPr>
                          <m:t>[</m:t>
                        </m:r>
                        <m:r>
                          <m:rPr>
                            <m:sty m:val="p"/>
                          </m:rPr>
                          <a:rPr lang="en-US" b="0" i="0" smtClean="0">
                            <a:latin typeface="Cambria Math" panose="02040503050406030204" pitchFamily="18" charset="0"/>
                          </a:rPr>
                          <m:t>log</m:t>
                        </m:r>
                      </m:fName>
                      <m:e>
                        <m:d>
                          <m:dPr>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max</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e>
                            </m:func>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max</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𝑊</m:t>
                                        </m:r>
                                      </m:e>
                                    </m:d>
                                  </m:e>
                                </m:func>
                                <m:r>
                                  <a:rPr lang="en-US" b="0" i="1" smtClean="0">
                                    <a:latin typeface="Cambria Math" panose="02040503050406030204" pitchFamily="18" charset="0"/>
                                  </a:rPr>
                                  <m:t>+</m:t>
                                </m:r>
                                <m:r>
                                  <m:rPr>
                                    <m:sty m:val="p"/>
                                  </m:rPr>
                                  <a:rPr lang="en-US" b="0" i="0" smtClean="0">
                                    <a:latin typeface="Cambria Math" panose="02040503050406030204" pitchFamily="18" charset="0"/>
                                  </a:rPr>
                                  <m:t>log</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e>
                            </m:func>
                          </m:e>
                        </m:func>
                      </m:e>
                    </m:func>
                  </m:oMath>
                </a14:m>
                <a:endParaRPr lang="en-US" dirty="0"/>
              </a:p>
            </p:txBody>
          </p:sp>
        </mc:Choice>
        <mc:Fallback xmlns="">
          <p:sp>
            <p:nvSpPr>
              <p:cNvPr id="3" name="Content Placeholder 2">
                <a:extLst>
                  <a:ext uri="{FF2B5EF4-FFF2-40B4-BE49-F238E27FC236}">
                    <a16:creationId xmlns:a16="http://schemas.microsoft.com/office/drawing/2014/main" id="{E2F57212-6312-F1CB-F583-CC7499808826}"/>
                  </a:ext>
                </a:extLst>
              </p:cNvPr>
              <p:cNvSpPr>
                <a:spLocks noGrp="1" noRot="1" noChangeAspect="1" noMove="1" noResize="1" noEditPoints="1" noAdjustHandles="1" noChangeArrowheads="1" noChangeShapeType="1" noTextEdit="1"/>
              </p:cNvSpPr>
              <p:nvPr>
                <p:ph idx="1"/>
              </p:nvPr>
            </p:nvSpPr>
            <p:spPr>
              <a:blipFill>
                <a:blip r:embed="rId2"/>
                <a:stretch>
                  <a:fillRect l="-708" t="-2138" r="-272"/>
                </a:stretch>
              </a:blipFill>
            </p:spPr>
            <p:txBody>
              <a:bodyPr/>
              <a:lstStyle/>
              <a:p>
                <a:r>
                  <a:rPr lang="en-US">
                    <a:noFill/>
                  </a:rPr>
                  <a:t> </a:t>
                </a:r>
              </a:p>
            </p:txBody>
          </p:sp>
        </mc:Fallback>
      </mc:AlternateContent>
    </p:spTree>
    <p:extLst>
      <p:ext uri="{BB962C8B-B14F-4D97-AF65-F5344CB8AC3E}">
        <p14:creationId xmlns:p14="http://schemas.microsoft.com/office/powerpoint/2010/main" val="3267240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92EB0-AFAD-BE79-3C85-C13732B4A858}"/>
              </a:ext>
            </a:extLst>
          </p:cNvPr>
          <p:cNvSpPr>
            <a:spLocks noGrp="1"/>
          </p:cNvSpPr>
          <p:nvPr>
            <p:ph type="title"/>
          </p:nvPr>
        </p:nvSpPr>
        <p:spPr/>
        <p:txBody>
          <a:bodyPr/>
          <a:lstStyle/>
          <a:p>
            <a:r>
              <a:rPr lang="en-US" dirty="0"/>
              <a:t>Knapsack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2F57212-6312-F1CB-F583-CC7499808826}"/>
                  </a:ext>
                </a:extLst>
              </p:cNvPr>
              <p:cNvSpPr>
                <a:spLocks noGrp="1"/>
              </p:cNvSpPr>
              <p:nvPr>
                <p:ph idx="1"/>
              </p:nvPr>
            </p:nvSpPr>
            <p:spPr/>
            <p:txBody>
              <a:bodyPr/>
              <a:lstStyle/>
              <a:p>
                <a:r>
                  <a:rPr lang="en-US" dirty="0"/>
                  <a:t>Running time: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𝑊𝑛</m:t>
                    </m:r>
                    <m:r>
                      <a:rPr lang="en-US" b="0" i="1" smtClean="0">
                        <a:latin typeface="Cambria Math" panose="02040503050406030204" pitchFamily="18" charset="0"/>
                      </a:rPr>
                      <m:t>)</m:t>
                    </m:r>
                  </m:oMath>
                </a14:m>
                <a:endParaRPr lang="en-US" dirty="0"/>
              </a:p>
              <a:p>
                <a:r>
                  <a:rPr lang="en-US" dirty="0"/>
                  <a:t>Input size?</a:t>
                </a:r>
              </a:p>
              <a:p>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a:rPr lang="en-US" b="0" i="0" smtClean="0">
                            <a:latin typeface="Cambria Math" panose="02040503050406030204" pitchFamily="18" charset="0"/>
                          </a:rPr>
                          <m:t>[</m:t>
                        </m:r>
                        <m:r>
                          <m:rPr>
                            <m:sty m:val="p"/>
                          </m:rPr>
                          <a:rPr lang="en-US" b="0" i="0" smtClean="0">
                            <a:latin typeface="Cambria Math" panose="02040503050406030204" pitchFamily="18" charset="0"/>
                          </a:rPr>
                          <m:t>log</m:t>
                        </m:r>
                      </m:fName>
                      <m:e>
                        <m:d>
                          <m:dPr>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max</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e>
                            </m:func>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max</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𝑊</m:t>
                                        </m:r>
                                      </m:e>
                                    </m:d>
                                  </m:e>
                                </m:func>
                                <m:r>
                                  <a:rPr lang="en-US" b="0" i="1" smtClean="0">
                                    <a:latin typeface="Cambria Math" panose="02040503050406030204" pitchFamily="18" charset="0"/>
                                  </a:rPr>
                                  <m:t>+</m:t>
                                </m:r>
                                <m:r>
                                  <m:rPr>
                                    <m:sty m:val="p"/>
                                  </m:rPr>
                                  <a:rPr lang="en-US" b="0" i="0" smtClean="0">
                                    <a:latin typeface="Cambria Math" panose="02040503050406030204" pitchFamily="18" charset="0"/>
                                  </a:rPr>
                                  <m:t>log</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e>
                            </m:func>
                          </m:e>
                        </m:func>
                      </m:e>
                    </m:func>
                  </m:oMath>
                </a14:m>
                <a:endParaRPr lang="en-US" dirty="0"/>
              </a:p>
              <a:p>
                <a:endParaRPr lang="en-US" dirty="0"/>
              </a:p>
              <a:p>
                <a:r>
                  <a:rPr lang="en-US" dirty="0"/>
                  <a:t>That isn’t a polynomial time algorithm. </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E2F57212-6312-F1CB-F583-CC7499808826}"/>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447780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BE880-0802-37BD-71FF-89AF60C61ABC}"/>
              </a:ext>
            </a:extLst>
          </p:cNvPr>
          <p:cNvSpPr>
            <a:spLocks noGrp="1"/>
          </p:cNvSpPr>
          <p:nvPr>
            <p:ph type="title"/>
          </p:nvPr>
        </p:nvSpPr>
        <p:spPr/>
        <p:txBody>
          <a:bodyPr/>
          <a:lstStyle/>
          <a:p>
            <a:r>
              <a:rPr lang="en-US" dirty="0"/>
              <a:t>Weakly NP-hard</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872B2C2-CB30-BCDF-EF27-035621762ED7}"/>
                  </a:ext>
                </a:extLst>
              </p:cNvPr>
              <p:cNvSpPr>
                <a:spLocks noGrp="1"/>
              </p:cNvSpPr>
              <p:nvPr>
                <p:ph idx="1"/>
              </p:nvPr>
            </p:nvSpPr>
            <p:spPr/>
            <p:txBody>
              <a:bodyPr>
                <a:normAutofit/>
              </a:bodyPr>
              <a:lstStyle/>
              <a:p>
                <a:r>
                  <a:rPr lang="en-US" dirty="0"/>
                  <a:t>You might have heard (in 332 or on Wikipedia) that Knapsack is an NP-hard problem. It is…but that’s very dependent on the fact that it takes </a:t>
                </a:r>
                <a14:m>
                  <m:oMath xmlns:m="http://schemas.openxmlformats.org/officeDocument/2006/math">
                    <m:r>
                      <m:rPr>
                        <m:sty m:val="p"/>
                      </m:rPr>
                      <a:rPr lang="en-US" b="0" i="0" smtClean="0">
                        <a:latin typeface="Cambria Math" panose="02040503050406030204" pitchFamily="18" charset="0"/>
                      </a:rPr>
                      <m:t>log</m:t>
                    </m:r>
                    <m:r>
                      <a:rPr lang="en-US" b="0" i="1" smtClean="0">
                        <a:latin typeface="Cambria Math" panose="02040503050406030204" pitchFamily="18" charset="0"/>
                      </a:rPr>
                      <m:t>⁡(</m:t>
                    </m:r>
                    <m:r>
                      <a:rPr lang="en-US" b="0" i="1" smtClean="0">
                        <a:latin typeface="Cambria Math" panose="02040503050406030204" pitchFamily="18" charset="0"/>
                      </a:rPr>
                      <m:t>𝑊</m:t>
                    </m:r>
                    <m:r>
                      <a:rPr lang="en-US" b="0" i="1" smtClean="0">
                        <a:latin typeface="Cambria Math" panose="02040503050406030204" pitchFamily="18" charset="0"/>
                      </a:rPr>
                      <m:t>)</m:t>
                    </m:r>
                  </m:oMath>
                </a14:m>
                <a:r>
                  <a:rPr lang="en-US" dirty="0"/>
                  <a:t> bits to represent </a:t>
                </a:r>
                <a14:m>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oMath>
                </a14:m>
                <a:endParaRPr lang="en-US" dirty="0"/>
              </a:p>
              <a:p>
                <a:r>
                  <a:rPr lang="en-US" dirty="0"/>
                  <a:t>It’s only (known to be) NP-hard if you represent the input in binary.</a:t>
                </a:r>
              </a:p>
              <a:p>
                <a:r>
                  <a:rPr lang="en-US" dirty="0"/>
                  <a:t>If you made the input length </a:t>
                </a:r>
                <a14:m>
                  <m:oMath xmlns:m="http://schemas.openxmlformats.org/officeDocument/2006/math">
                    <m:r>
                      <m:rPr>
                        <m:sty m:val="p"/>
                      </m:rPr>
                      <a:rPr lang="en-US" b="0" i="0" smtClean="0">
                        <a:latin typeface="Cambria Math" panose="02040503050406030204" pitchFamily="18" charset="0"/>
                      </a:rPr>
                      <m:t>O</m:t>
                    </m:r>
                    <m:r>
                      <a:rPr lang="en-US" b="0" i="0"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𝑊</m:t>
                    </m:r>
                    <m:r>
                      <a:rPr lang="en-US" b="0" i="1" smtClean="0">
                        <a:latin typeface="Cambria Math" panose="02040503050406030204" pitchFamily="18" charset="0"/>
                      </a:rPr>
                      <m:t>)</m:t>
                    </m:r>
                  </m:oMath>
                </a14:m>
                <a:r>
                  <a:rPr lang="en-US" dirty="0"/>
                  <a:t> you’d have a polynomial time algorithm.</a:t>
                </a:r>
              </a:p>
              <a:p>
                <a:pPr lvl="1"/>
                <a:r>
                  <a:rPr lang="en-US" dirty="0"/>
                  <a:t>The different input gives you a different problem! And the other one isn’t known to be NP-hard.</a:t>
                </a:r>
              </a:p>
              <a:p>
                <a:r>
                  <a:rPr lang="en-US" dirty="0"/>
                  <a:t>If changing the representation of numbers from binary to unary makes the problem not NP-hard anymore, we call it “weakly NP-hard.”</a:t>
                </a:r>
              </a:p>
            </p:txBody>
          </p:sp>
        </mc:Choice>
        <mc:Fallback>
          <p:sp>
            <p:nvSpPr>
              <p:cNvPr id="3" name="Content Placeholder 2">
                <a:extLst>
                  <a:ext uri="{FF2B5EF4-FFF2-40B4-BE49-F238E27FC236}">
                    <a16:creationId xmlns:a16="http://schemas.microsoft.com/office/drawing/2014/main" id="{1872B2C2-CB30-BCDF-EF27-035621762ED7}"/>
                  </a:ext>
                </a:extLst>
              </p:cNvPr>
              <p:cNvSpPr>
                <a:spLocks noGrp="1" noRot="1" noChangeAspect="1" noMove="1" noResize="1" noEditPoints="1" noAdjustHandles="1" noChangeArrowheads="1" noChangeShapeType="1" noTextEdit="1"/>
              </p:cNvSpPr>
              <p:nvPr>
                <p:ph idx="1"/>
              </p:nvPr>
            </p:nvSpPr>
            <p:spPr>
              <a:blipFill>
                <a:blip r:embed="rId2"/>
                <a:stretch>
                  <a:fillRect l="-708" t="-2138" r="-926"/>
                </a:stretch>
              </a:blipFill>
            </p:spPr>
            <p:txBody>
              <a:bodyPr/>
              <a:lstStyle/>
              <a:p>
                <a:r>
                  <a:rPr lang="en-US">
                    <a:noFill/>
                  </a:rPr>
                  <a:t> </a:t>
                </a:r>
              </a:p>
            </p:txBody>
          </p:sp>
        </mc:Fallback>
      </mc:AlternateContent>
    </p:spTree>
    <p:extLst>
      <p:ext uri="{BB962C8B-B14F-4D97-AF65-F5344CB8AC3E}">
        <p14:creationId xmlns:p14="http://schemas.microsoft.com/office/powerpoint/2010/main" val="2079658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0BC39-1EF4-C1EE-9CC3-98BBD5759DEF}"/>
              </a:ext>
            </a:extLst>
          </p:cNvPr>
          <p:cNvSpPr>
            <a:spLocks noGrp="1"/>
          </p:cNvSpPr>
          <p:nvPr>
            <p:ph type="title"/>
          </p:nvPr>
        </p:nvSpPr>
        <p:spPr/>
        <p:txBody>
          <a:bodyPr/>
          <a:lstStyle/>
          <a:p>
            <a:r>
              <a:rPr lang="en-US" dirty="0"/>
              <a:t>Takeaways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694D166-3D52-F6E3-A9C3-4C5FA6CD93A6}"/>
                  </a:ext>
                </a:extLst>
              </p:cNvPr>
              <p:cNvSpPr>
                <a:spLocks noGrp="1"/>
              </p:cNvSpPr>
              <p:nvPr>
                <p:ph idx="1"/>
              </p:nvPr>
            </p:nvSpPr>
            <p:spPr/>
            <p:txBody>
              <a:bodyPr>
                <a:normAutofit/>
              </a:bodyPr>
              <a:lstStyle/>
              <a:p>
                <a:r>
                  <a:rPr lang="en-US" dirty="0"/>
                  <a:t>Be careful when deciding if an algorithm shows a problem is in </a:t>
                </a:r>
                <a14:m>
                  <m:oMath xmlns:m="http://schemas.openxmlformats.org/officeDocument/2006/math">
                    <m:r>
                      <m:rPr>
                        <m:sty m:val="p"/>
                      </m:rPr>
                      <a:rPr lang="en-US" b="0" i="0" smtClean="0">
                        <a:latin typeface="Cambria Math" panose="02040503050406030204" pitchFamily="18" charset="0"/>
                      </a:rPr>
                      <m:t>P</m:t>
                    </m:r>
                  </m:oMath>
                </a14:m>
                <a:r>
                  <a:rPr lang="en-US" dirty="0"/>
                  <a:t>.</a:t>
                </a:r>
              </a:p>
              <a:p>
                <a:r>
                  <a:rPr lang="en-US" dirty="0"/>
                  <a:t>Be sure you’ve accounted for the fact that numbers are in binary.</a:t>
                </a:r>
              </a:p>
              <a:p>
                <a:r>
                  <a:rPr lang="en-US" dirty="0"/>
                  <a:t>Some problems have algorithms that are polynomial </a:t>
                </a:r>
                <a:r>
                  <a:rPr lang="en-US" i="1" dirty="0"/>
                  <a:t>in variables of interest</a:t>
                </a:r>
                <a:r>
                  <a:rPr lang="en-US" dirty="0"/>
                  <a:t> but not in </a:t>
                </a:r>
                <a:r>
                  <a:rPr lang="en-US" i="1" dirty="0"/>
                  <a:t>the size of the input</a:t>
                </a:r>
                <a:endParaRPr lang="en-US" dirty="0"/>
              </a:p>
              <a:p>
                <a:pPr lvl="1"/>
                <a14:m>
                  <m:oMath xmlns:m="http://schemas.openxmlformats.org/officeDocument/2006/math">
                    <m:r>
                      <m:rPr>
                        <m:sty m:val="p"/>
                      </m:rPr>
                      <a:rPr lang="en-US" i="0" dirty="0" smtClean="0">
                        <a:latin typeface="Cambria Math" panose="02040503050406030204" pitchFamily="18" charset="0"/>
                      </a:rPr>
                      <m:t>P</m:t>
                    </m:r>
                  </m:oMath>
                </a14:m>
                <a:r>
                  <a:rPr lang="en-US" dirty="0"/>
                  <a:t> vs. </a:t>
                </a:r>
                <a14:m>
                  <m:oMath xmlns:m="http://schemas.openxmlformats.org/officeDocument/2006/math">
                    <m:r>
                      <m:rPr>
                        <m:sty m:val="p"/>
                      </m:rPr>
                      <a:rPr lang="en-US" i="0" dirty="0" smtClean="0">
                        <a:latin typeface="Cambria Math" panose="02040503050406030204" pitchFamily="18" charset="0"/>
                      </a:rPr>
                      <m:t>NP</m:t>
                    </m:r>
                  </m:oMath>
                </a14:m>
                <a:r>
                  <a:rPr lang="en-US" dirty="0"/>
                  <a:t> asks about </a:t>
                </a:r>
                <a:r>
                  <a:rPr lang="en-US" i="1" dirty="0"/>
                  <a:t>the size of the input.</a:t>
                </a:r>
              </a:p>
              <a:p>
                <a:pPr lvl="1"/>
                <a:r>
                  <a:rPr lang="en-US" dirty="0"/>
                  <a:t>But you as an algorithm designer probably care about variables of interest.</a:t>
                </a:r>
              </a:p>
              <a:p>
                <a:r>
                  <a:rPr lang="en-US" dirty="0"/>
                  <a:t>If you see “</a:t>
                </a:r>
                <a14:m>
                  <m:oMath xmlns:m="http://schemas.openxmlformats.org/officeDocument/2006/math">
                    <m:r>
                      <a:rPr lang="en-US" b="0" i="1" smtClean="0">
                        <a:latin typeface="Cambria Math" panose="02040503050406030204" pitchFamily="18" charset="0"/>
                      </a:rPr>
                      <m:t>𝐴</m:t>
                    </m:r>
                  </m:oMath>
                </a14:m>
                <a:r>
                  <a:rPr lang="en-US" dirty="0"/>
                  <a:t> is NP-hard” and you think you have a polynomial-time algorithm for </a:t>
                </a:r>
                <a14:m>
                  <m:oMath xmlns:m="http://schemas.openxmlformats.org/officeDocument/2006/math">
                    <m:r>
                      <a:rPr lang="en-US" b="0" i="1" smtClean="0">
                        <a:latin typeface="Cambria Math" panose="02040503050406030204" pitchFamily="18" charset="0"/>
                      </a:rPr>
                      <m:t>𝐴</m:t>
                    </m:r>
                  </m:oMath>
                </a14:m>
                <a:r>
                  <a:rPr lang="en-US" dirty="0"/>
                  <a:t>, double check you understand the representation that was used to prove the problem is hard.</a:t>
                </a:r>
              </a:p>
            </p:txBody>
          </p:sp>
        </mc:Choice>
        <mc:Fallback xmlns="">
          <p:sp>
            <p:nvSpPr>
              <p:cNvPr id="3" name="Content Placeholder 2">
                <a:extLst>
                  <a:ext uri="{FF2B5EF4-FFF2-40B4-BE49-F238E27FC236}">
                    <a16:creationId xmlns:a16="http://schemas.microsoft.com/office/drawing/2014/main" id="{F694D166-3D52-F6E3-A9C3-4C5FA6CD93A6}"/>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533455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17277B-569A-446B-B465-E31987E4AD3D}"/>
              </a:ext>
            </a:extLst>
          </p:cNvPr>
          <p:cNvSpPr>
            <a:spLocks noGrp="1"/>
          </p:cNvSpPr>
          <p:nvPr>
            <p:ph type="title"/>
          </p:nvPr>
        </p:nvSpPr>
        <p:spPr/>
        <p:txBody>
          <a:bodyPr/>
          <a:lstStyle/>
          <a:p>
            <a:r>
              <a:rPr lang="en-US" dirty="0"/>
              <a:t>Coping with NP-completeness</a:t>
            </a:r>
          </a:p>
        </p:txBody>
      </p:sp>
      <p:sp>
        <p:nvSpPr>
          <p:cNvPr id="5" name="Text Placeholder 4">
            <a:extLst>
              <a:ext uri="{FF2B5EF4-FFF2-40B4-BE49-F238E27FC236}">
                <a16:creationId xmlns:a16="http://schemas.microsoft.com/office/drawing/2014/main" id="{BA67E921-2B39-418D-A7A2-92CB3D2DFE9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68189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mc:AlternateContent xmlns:mc="http://schemas.openxmlformats.org/markup-compatibility/2006" xmlns:a14="http://schemas.microsoft.com/office/drawing/2010/main">
        <mc:Choice Requires="a14">
          <p:sp>
            <p:nvSpPr>
              <p:cNvPr id="4" name="Rectangle 3"/>
              <p:cNvSpPr/>
              <p:nvPr/>
            </p:nvSpPr>
            <p:spPr>
              <a:xfrm>
                <a:off x="550524" y="3554715"/>
                <a:ext cx="4729930" cy="1841075"/>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directed graph, report if there is a path from s to t of length at most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xmlns="">
          <p:sp>
            <p:nvSpPr>
              <p:cNvPr id="4" name="Rectangle 3"/>
              <p:cNvSpPr>
                <a:spLocks noRot="1" noChangeAspect="1" noMove="1" noResize="1" noEditPoints="1" noAdjustHandles="1" noChangeArrowheads="1" noChangeShapeType="1" noTextEdit="1"/>
              </p:cNvSpPr>
              <p:nvPr/>
            </p:nvSpPr>
            <p:spPr>
              <a:xfrm>
                <a:off x="550524" y="3554715"/>
                <a:ext cx="4729930" cy="1841075"/>
              </a:xfrm>
              <a:prstGeom prst="rect">
                <a:avLst/>
              </a:prstGeom>
              <a:blipFill rotWithShape="0">
                <a:blip r:embed="rId2"/>
                <a:stretch>
                  <a:fillRect l="-2577" b="-8278"/>
                </a:stretch>
              </a:blipFill>
              <a:ln>
                <a:noFill/>
              </a:ln>
            </p:spPr>
            <p:txBody>
              <a:bodyPr/>
              <a:lstStyle/>
              <a:p>
                <a:r>
                  <a:rPr lang="en-US">
                    <a:noFill/>
                  </a:rPr>
                  <a:t> </a:t>
                </a:r>
              </a:p>
            </p:txBody>
          </p:sp>
        </mc:Fallback>
      </mc:AlternateContent>
      <p:sp>
        <p:nvSpPr>
          <p:cNvPr id="5" name="Rectangle 4"/>
          <p:cNvSpPr/>
          <p:nvPr/>
        </p:nvSpPr>
        <p:spPr>
          <a:xfrm>
            <a:off x="550524" y="3554716"/>
            <a:ext cx="4729930"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Short Path</a:t>
            </a:r>
          </a:p>
        </p:txBody>
      </p:sp>
      <mc:AlternateContent xmlns:mc="http://schemas.openxmlformats.org/markup-compatibility/2006" xmlns:a14="http://schemas.microsoft.com/office/drawing/2010/main">
        <mc:Choice Requires="a14">
          <p:sp>
            <p:nvSpPr>
              <p:cNvPr id="6" name="Rectangle 5"/>
              <p:cNvSpPr/>
              <p:nvPr/>
            </p:nvSpPr>
            <p:spPr>
              <a:xfrm>
                <a:off x="6226378" y="3562948"/>
                <a:ext cx="4729930" cy="1841075"/>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directed graph, report if there is a path from s to t of length at least</a:t>
                </a:r>
                <a14:m>
                  <m:oMath xmlns:m="http://schemas.openxmlformats.org/officeDocument/2006/math">
                    <m:r>
                      <a:rPr lang="en-US" sz="2800" b="0" i="0" smtClean="0">
                        <a:latin typeface="Cambria Math" panose="02040503050406030204" pitchFamily="18" charset="0"/>
                      </a:rPr>
                      <m:t> </m:t>
                    </m:r>
                    <m:r>
                      <a:rPr lang="en-US" sz="2800" b="0" i="1" smtClean="0">
                        <a:latin typeface="Cambria Math" panose="02040503050406030204" pitchFamily="18" charset="0"/>
                      </a:rPr>
                      <m:t>𝑘</m:t>
                    </m:r>
                  </m:oMath>
                </a14:m>
                <a:r>
                  <a:rPr lang="en-US" sz="2800" dirty="0"/>
                  <a:t>.</a:t>
                </a:r>
              </a:p>
            </p:txBody>
          </p:sp>
        </mc:Choice>
        <mc:Fallback xmlns="">
          <p:sp>
            <p:nvSpPr>
              <p:cNvPr id="6" name="Rectangle 5"/>
              <p:cNvSpPr>
                <a:spLocks noRot="1" noChangeAspect="1" noMove="1" noResize="1" noEditPoints="1" noAdjustHandles="1" noChangeArrowheads="1" noChangeShapeType="1" noTextEdit="1"/>
              </p:cNvSpPr>
              <p:nvPr/>
            </p:nvSpPr>
            <p:spPr>
              <a:xfrm>
                <a:off x="6226378" y="3562948"/>
                <a:ext cx="4729930" cy="1841075"/>
              </a:xfrm>
              <a:prstGeom prst="rect">
                <a:avLst/>
              </a:prstGeom>
              <a:blipFill rotWithShape="0">
                <a:blip r:embed="rId3"/>
                <a:stretch>
                  <a:fillRect l="-2577" b="-8278"/>
                </a:stretch>
              </a:blipFill>
              <a:ln>
                <a:noFill/>
              </a:ln>
            </p:spPr>
            <p:txBody>
              <a:bodyPr/>
              <a:lstStyle/>
              <a:p>
                <a:r>
                  <a:rPr lang="en-US">
                    <a:noFill/>
                  </a:rPr>
                  <a:t> </a:t>
                </a:r>
              </a:p>
            </p:txBody>
          </p:sp>
        </mc:Fallback>
      </mc:AlternateContent>
      <p:sp>
        <p:nvSpPr>
          <p:cNvPr id="7" name="Rectangle 6"/>
          <p:cNvSpPr/>
          <p:nvPr/>
        </p:nvSpPr>
        <p:spPr>
          <a:xfrm>
            <a:off x="6226378" y="3562949"/>
            <a:ext cx="4729930"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Long Path</a:t>
            </a:r>
          </a:p>
        </p:txBody>
      </p:sp>
      <p:sp>
        <p:nvSpPr>
          <p:cNvPr id="12" name="TextBox 11"/>
          <p:cNvSpPr txBox="1"/>
          <p:nvPr/>
        </p:nvSpPr>
        <p:spPr>
          <a:xfrm>
            <a:off x="575239" y="3040845"/>
            <a:ext cx="4659905" cy="523220"/>
          </a:xfrm>
          <a:prstGeom prst="rect">
            <a:avLst/>
          </a:prstGeom>
          <a:noFill/>
        </p:spPr>
        <p:txBody>
          <a:bodyPr wrap="square" rtlCol="0">
            <a:spAutoFit/>
          </a:bodyPr>
          <a:lstStyle/>
          <a:p>
            <a:r>
              <a:rPr lang="en-US" sz="2800" dirty="0"/>
              <a:t>In P</a:t>
            </a:r>
          </a:p>
        </p:txBody>
      </p:sp>
      <p:sp>
        <p:nvSpPr>
          <p:cNvPr id="13" name="TextBox 12"/>
          <p:cNvSpPr txBox="1"/>
          <p:nvPr/>
        </p:nvSpPr>
        <p:spPr>
          <a:xfrm>
            <a:off x="6181068" y="3031495"/>
            <a:ext cx="4659905" cy="523220"/>
          </a:xfrm>
          <a:prstGeom prst="rect">
            <a:avLst/>
          </a:prstGeom>
          <a:noFill/>
        </p:spPr>
        <p:txBody>
          <a:bodyPr wrap="square" rtlCol="0">
            <a:spAutoFit/>
          </a:bodyPr>
          <a:lstStyle/>
          <a:p>
            <a:r>
              <a:rPr lang="en-US" sz="2800" dirty="0"/>
              <a:t>NP-Complete</a:t>
            </a:r>
          </a:p>
        </p:txBody>
      </p:sp>
      <p:sp>
        <p:nvSpPr>
          <p:cNvPr id="14" name="TextBox 13"/>
          <p:cNvSpPr txBox="1"/>
          <p:nvPr/>
        </p:nvSpPr>
        <p:spPr>
          <a:xfrm>
            <a:off x="575239" y="1433384"/>
            <a:ext cx="10446988" cy="1384995"/>
          </a:xfrm>
          <a:prstGeom prst="rect">
            <a:avLst/>
          </a:prstGeom>
          <a:noFill/>
        </p:spPr>
        <p:txBody>
          <a:bodyPr wrap="square" rtlCol="0">
            <a:spAutoFit/>
          </a:bodyPr>
          <a:lstStyle/>
          <a:p>
            <a:r>
              <a:rPr lang="en-US" sz="2800" dirty="0"/>
              <a:t>There are literally thousands of NP-complete problems.</a:t>
            </a:r>
          </a:p>
          <a:p>
            <a:r>
              <a:rPr lang="en-US" sz="2800" dirty="0"/>
              <a:t>And some of them look weirdly similar to problems we do know efficient algorithms for.</a:t>
            </a:r>
          </a:p>
        </p:txBody>
      </p:sp>
    </p:spTree>
    <p:extLst>
      <p:ext uri="{BB962C8B-B14F-4D97-AF65-F5344CB8AC3E}">
        <p14:creationId xmlns:p14="http://schemas.microsoft.com/office/powerpoint/2010/main" val="344623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5A6A8-EB1A-4915-BC94-53C3944F24F8}"/>
              </a:ext>
            </a:extLst>
          </p:cNvPr>
          <p:cNvSpPr>
            <a:spLocks noGrp="1"/>
          </p:cNvSpPr>
          <p:nvPr>
            <p:ph type="title"/>
          </p:nvPr>
        </p:nvSpPr>
        <p:spPr/>
        <p:txBody>
          <a:bodyPr/>
          <a:lstStyle/>
          <a:p>
            <a:r>
              <a:rPr lang="en-US" dirty="0"/>
              <a:t>Outline For Today/Wednesday</a:t>
            </a:r>
          </a:p>
        </p:txBody>
      </p:sp>
      <p:sp>
        <p:nvSpPr>
          <p:cNvPr id="3" name="Content Placeholder 2">
            <a:extLst>
              <a:ext uri="{FF2B5EF4-FFF2-40B4-BE49-F238E27FC236}">
                <a16:creationId xmlns:a16="http://schemas.microsoft.com/office/drawing/2014/main" id="{B56F6A77-A9C5-46E8-BA77-3547137938C1}"/>
              </a:ext>
            </a:extLst>
          </p:cNvPr>
          <p:cNvSpPr>
            <a:spLocks noGrp="1"/>
          </p:cNvSpPr>
          <p:nvPr>
            <p:ph idx="1"/>
          </p:nvPr>
        </p:nvSpPr>
        <p:spPr/>
        <p:txBody>
          <a:bodyPr/>
          <a:lstStyle/>
          <a:p>
            <a:r>
              <a:rPr lang="en-US" dirty="0"/>
              <a:t>Some Loose Ends</a:t>
            </a:r>
          </a:p>
          <a:p>
            <a:pPr lvl="1"/>
            <a:r>
              <a:rPr lang="en-US" dirty="0"/>
              <a:t>Transitivity of reductions</a:t>
            </a:r>
          </a:p>
          <a:p>
            <a:pPr lvl="1"/>
            <a:r>
              <a:rPr lang="en-US" dirty="0"/>
              <a:t>An edge case of the definitions</a:t>
            </a:r>
          </a:p>
          <a:p>
            <a:r>
              <a:rPr lang="en-US" dirty="0"/>
              <a:t>What do you do when your problem is NP-hard?</a:t>
            </a:r>
          </a:p>
          <a:p>
            <a:r>
              <a:rPr lang="en-US" dirty="0"/>
              <a:t>Approximation Algorithms for NP-complete problems</a:t>
            </a:r>
          </a:p>
          <a:p>
            <a:pPr lvl="1"/>
            <a:r>
              <a:rPr lang="en-US" dirty="0"/>
              <a:t>How do we measure quality?</a:t>
            </a:r>
          </a:p>
          <a:p>
            <a:pPr lvl="1"/>
            <a:r>
              <a:rPr lang="en-US" dirty="0"/>
              <a:t>Another example for vertex cover</a:t>
            </a:r>
          </a:p>
          <a:p>
            <a:pPr lvl="1"/>
            <a:r>
              <a:rPr lang="en-US" dirty="0"/>
              <a:t>An example for TSP.</a:t>
            </a:r>
          </a:p>
        </p:txBody>
      </p:sp>
    </p:spTree>
    <p:extLst>
      <p:ext uri="{BB962C8B-B14F-4D97-AF65-F5344CB8AC3E}">
        <p14:creationId xmlns:p14="http://schemas.microsoft.com/office/powerpoint/2010/main" val="3546283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mc:AlternateContent xmlns:mc="http://schemas.openxmlformats.org/markup-compatibility/2006" xmlns:a14="http://schemas.microsoft.com/office/drawing/2010/main">
        <mc:Choice Requires="a14">
          <p:sp>
            <p:nvSpPr>
              <p:cNvPr id="4" name="Rectangle 3"/>
              <p:cNvSpPr/>
              <p:nvPr/>
            </p:nvSpPr>
            <p:spPr>
              <a:xfrm>
                <a:off x="505214" y="2110830"/>
                <a:ext cx="4729930" cy="237141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weighted graph, find a spanning tree (a set of edges that connect all vertices) of weight at most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xmlns="">
          <p:sp>
            <p:nvSpPr>
              <p:cNvPr id="4" name="Rectangle 3"/>
              <p:cNvSpPr>
                <a:spLocks noRot="1" noChangeAspect="1" noMove="1" noResize="1" noEditPoints="1" noAdjustHandles="1" noChangeArrowheads="1" noChangeShapeType="1" noTextEdit="1"/>
              </p:cNvSpPr>
              <p:nvPr/>
            </p:nvSpPr>
            <p:spPr>
              <a:xfrm>
                <a:off x="505214" y="2110830"/>
                <a:ext cx="4729930" cy="2371412"/>
              </a:xfrm>
              <a:prstGeom prst="rect">
                <a:avLst/>
              </a:prstGeom>
              <a:blipFill rotWithShape="0">
                <a:blip r:embed="rId2"/>
                <a:stretch>
                  <a:fillRect l="-2706" r="-1418" b="-4113"/>
                </a:stretch>
              </a:blipFill>
              <a:ln>
                <a:noFill/>
              </a:ln>
            </p:spPr>
            <p:txBody>
              <a:bodyPr/>
              <a:lstStyle/>
              <a:p>
                <a:r>
                  <a:rPr lang="en-US">
                    <a:noFill/>
                  </a:rPr>
                  <a:t> </a:t>
                </a:r>
              </a:p>
            </p:txBody>
          </p:sp>
        </mc:Fallback>
      </mc:AlternateContent>
      <p:sp>
        <p:nvSpPr>
          <p:cNvPr id="5" name="Rectangle 4"/>
          <p:cNvSpPr/>
          <p:nvPr/>
        </p:nvSpPr>
        <p:spPr>
          <a:xfrm>
            <a:off x="505214" y="2110831"/>
            <a:ext cx="4729930"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Light Spanning Tree</a:t>
            </a:r>
          </a:p>
        </p:txBody>
      </p:sp>
      <mc:AlternateContent xmlns:mc="http://schemas.openxmlformats.org/markup-compatibility/2006" xmlns:a14="http://schemas.microsoft.com/office/drawing/2010/main">
        <mc:Choice Requires="a14">
          <p:sp>
            <p:nvSpPr>
              <p:cNvPr id="6" name="Rectangle 5"/>
              <p:cNvSpPr/>
              <p:nvPr/>
            </p:nvSpPr>
            <p:spPr>
              <a:xfrm>
                <a:off x="6181068" y="2119063"/>
                <a:ext cx="4729930" cy="236317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weighted graph, find a tour (a walk that visits every vertex and returns to its start) of weight at most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xmlns="">
          <p:sp>
            <p:nvSpPr>
              <p:cNvPr id="6" name="Rectangle 5"/>
              <p:cNvSpPr>
                <a:spLocks noRot="1" noChangeAspect="1" noMove="1" noResize="1" noEditPoints="1" noAdjustHandles="1" noChangeArrowheads="1" noChangeShapeType="1" noTextEdit="1"/>
              </p:cNvSpPr>
              <p:nvPr/>
            </p:nvSpPr>
            <p:spPr>
              <a:xfrm>
                <a:off x="6181068" y="2119063"/>
                <a:ext cx="4729930" cy="2363179"/>
              </a:xfrm>
              <a:prstGeom prst="rect">
                <a:avLst/>
              </a:prstGeom>
              <a:blipFill rotWithShape="0">
                <a:blip r:embed="rId3"/>
                <a:stretch>
                  <a:fillRect l="-2706" r="-3479" b="-4393"/>
                </a:stretch>
              </a:blipFill>
              <a:ln>
                <a:noFill/>
              </a:ln>
            </p:spPr>
            <p:txBody>
              <a:bodyPr/>
              <a:lstStyle/>
              <a:p>
                <a:r>
                  <a:rPr lang="en-US">
                    <a:noFill/>
                  </a:rPr>
                  <a:t> </a:t>
                </a:r>
              </a:p>
            </p:txBody>
          </p:sp>
        </mc:Fallback>
      </mc:AlternateContent>
      <p:sp>
        <p:nvSpPr>
          <p:cNvPr id="7" name="Rectangle 6"/>
          <p:cNvSpPr/>
          <p:nvPr/>
        </p:nvSpPr>
        <p:spPr>
          <a:xfrm>
            <a:off x="6181068" y="2119064"/>
            <a:ext cx="4729930"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Traveling Salesperson</a:t>
            </a:r>
          </a:p>
        </p:txBody>
      </p:sp>
      <p:sp>
        <p:nvSpPr>
          <p:cNvPr id="8" name="TextBox 7"/>
          <p:cNvSpPr txBox="1"/>
          <p:nvPr/>
        </p:nvSpPr>
        <p:spPr>
          <a:xfrm>
            <a:off x="504825" y="4761533"/>
            <a:ext cx="10620375" cy="954107"/>
          </a:xfrm>
          <a:prstGeom prst="rect">
            <a:avLst/>
          </a:prstGeom>
          <a:noFill/>
        </p:spPr>
        <p:txBody>
          <a:bodyPr wrap="square" rtlCol="0">
            <a:spAutoFit/>
          </a:bodyPr>
          <a:lstStyle/>
          <a:p>
            <a:r>
              <a:rPr lang="en-US" sz="2800" dirty="0"/>
              <a:t>The electric company just needs a greedy algorithm to lay its wires.</a:t>
            </a:r>
          </a:p>
          <a:p>
            <a:r>
              <a:rPr lang="en-US" sz="2800" dirty="0"/>
              <a:t>Amazon doesn’t know a way to optimally route its delivery trucks.</a:t>
            </a:r>
          </a:p>
        </p:txBody>
      </p:sp>
      <p:sp>
        <p:nvSpPr>
          <p:cNvPr id="9" name="TextBox 8"/>
          <p:cNvSpPr txBox="1"/>
          <p:nvPr/>
        </p:nvSpPr>
        <p:spPr>
          <a:xfrm>
            <a:off x="575239" y="1468253"/>
            <a:ext cx="4659905" cy="523220"/>
          </a:xfrm>
          <a:prstGeom prst="rect">
            <a:avLst/>
          </a:prstGeom>
          <a:noFill/>
        </p:spPr>
        <p:txBody>
          <a:bodyPr wrap="square" rtlCol="0">
            <a:spAutoFit/>
          </a:bodyPr>
          <a:lstStyle/>
          <a:p>
            <a:r>
              <a:rPr lang="en-US" sz="2800" dirty="0"/>
              <a:t>In P</a:t>
            </a:r>
          </a:p>
        </p:txBody>
      </p:sp>
      <p:sp>
        <p:nvSpPr>
          <p:cNvPr id="10" name="TextBox 9"/>
          <p:cNvSpPr txBox="1"/>
          <p:nvPr/>
        </p:nvSpPr>
        <p:spPr>
          <a:xfrm>
            <a:off x="6181068" y="1458903"/>
            <a:ext cx="4659905" cy="523220"/>
          </a:xfrm>
          <a:prstGeom prst="rect">
            <a:avLst/>
          </a:prstGeom>
          <a:noFill/>
        </p:spPr>
        <p:txBody>
          <a:bodyPr wrap="square" rtlCol="0">
            <a:spAutoFit/>
          </a:bodyPr>
          <a:lstStyle/>
          <a:p>
            <a:r>
              <a:rPr lang="en-US" sz="2800" dirty="0"/>
              <a:t>NP-Complete</a:t>
            </a:r>
          </a:p>
        </p:txBody>
      </p:sp>
    </p:spTree>
    <p:extLst>
      <p:ext uri="{BB962C8B-B14F-4D97-AF65-F5344CB8AC3E}">
        <p14:creationId xmlns:p14="http://schemas.microsoft.com/office/powerpoint/2010/main" val="350470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sp>
        <p:nvSpPr>
          <p:cNvPr id="4" name="Rectangle 3"/>
          <p:cNvSpPr/>
          <p:nvPr/>
        </p:nvSpPr>
        <p:spPr>
          <a:xfrm>
            <a:off x="505214" y="2110830"/>
            <a:ext cx="4729930" cy="237141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an undirected graph, can the vertices be labeled red and blue with no edge having the same colors on both endpoints?</a:t>
            </a:r>
          </a:p>
        </p:txBody>
      </p:sp>
      <p:sp>
        <p:nvSpPr>
          <p:cNvPr id="5" name="Rectangle 4"/>
          <p:cNvSpPr/>
          <p:nvPr/>
        </p:nvSpPr>
        <p:spPr>
          <a:xfrm>
            <a:off x="505214" y="2110831"/>
            <a:ext cx="4729930"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2-Coloring</a:t>
            </a:r>
          </a:p>
        </p:txBody>
      </p:sp>
      <p:sp>
        <p:nvSpPr>
          <p:cNvPr id="6" name="Rectangle 5"/>
          <p:cNvSpPr/>
          <p:nvPr/>
        </p:nvSpPr>
        <p:spPr>
          <a:xfrm>
            <a:off x="6181068" y="2119063"/>
            <a:ext cx="5266294" cy="236317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endParaRPr lang="en-US" sz="2800" dirty="0"/>
          </a:p>
          <a:p>
            <a:r>
              <a:rPr lang="en-US" sz="2800" dirty="0"/>
              <a:t>Given an undirected graph, can the vertices be labeled red, blue, and green with no edge having the same colors on both endpoints?</a:t>
            </a:r>
          </a:p>
          <a:p>
            <a:endParaRPr lang="en-US" sz="2800" dirty="0"/>
          </a:p>
        </p:txBody>
      </p:sp>
      <p:sp>
        <p:nvSpPr>
          <p:cNvPr id="7" name="Rectangle 6"/>
          <p:cNvSpPr/>
          <p:nvPr/>
        </p:nvSpPr>
        <p:spPr>
          <a:xfrm>
            <a:off x="6181067" y="2119064"/>
            <a:ext cx="5266293"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3-Coloring</a:t>
            </a:r>
          </a:p>
        </p:txBody>
      </p:sp>
      <p:sp>
        <p:nvSpPr>
          <p:cNvPr id="8" name="TextBox 7"/>
          <p:cNvSpPr txBox="1"/>
          <p:nvPr/>
        </p:nvSpPr>
        <p:spPr>
          <a:xfrm>
            <a:off x="504825" y="4761533"/>
            <a:ext cx="10620375" cy="1384995"/>
          </a:xfrm>
          <a:prstGeom prst="rect">
            <a:avLst/>
          </a:prstGeom>
          <a:noFill/>
        </p:spPr>
        <p:txBody>
          <a:bodyPr wrap="square" rtlCol="0">
            <a:spAutoFit/>
          </a:bodyPr>
          <a:lstStyle/>
          <a:p>
            <a:r>
              <a:rPr lang="en-US" sz="2800" dirty="0"/>
              <a:t>Just changing a number by one takes us from one of the first problems we solved (and one of the fastest algorithms we’ve seen) to something we don’t know how to solve efficiently at all.</a:t>
            </a:r>
          </a:p>
        </p:txBody>
      </p:sp>
      <p:sp>
        <p:nvSpPr>
          <p:cNvPr id="9" name="TextBox 8"/>
          <p:cNvSpPr txBox="1"/>
          <p:nvPr/>
        </p:nvSpPr>
        <p:spPr>
          <a:xfrm>
            <a:off x="575239" y="1468253"/>
            <a:ext cx="4659905" cy="523220"/>
          </a:xfrm>
          <a:prstGeom prst="rect">
            <a:avLst/>
          </a:prstGeom>
          <a:noFill/>
        </p:spPr>
        <p:txBody>
          <a:bodyPr wrap="square" rtlCol="0">
            <a:spAutoFit/>
          </a:bodyPr>
          <a:lstStyle/>
          <a:p>
            <a:r>
              <a:rPr lang="en-US" sz="2800" dirty="0"/>
              <a:t>In P</a:t>
            </a:r>
          </a:p>
        </p:txBody>
      </p:sp>
      <p:sp>
        <p:nvSpPr>
          <p:cNvPr id="10" name="TextBox 9"/>
          <p:cNvSpPr txBox="1"/>
          <p:nvPr/>
        </p:nvSpPr>
        <p:spPr>
          <a:xfrm>
            <a:off x="6181068" y="1458903"/>
            <a:ext cx="4659905" cy="523220"/>
          </a:xfrm>
          <a:prstGeom prst="rect">
            <a:avLst/>
          </a:prstGeom>
          <a:noFill/>
        </p:spPr>
        <p:txBody>
          <a:bodyPr wrap="square" rtlCol="0">
            <a:spAutoFit/>
          </a:bodyPr>
          <a:lstStyle/>
          <a:p>
            <a:r>
              <a:rPr lang="en-US" sz="2800" dirty="0"/>
              <a:t>NP-Complete</a:t>
            </a:r>
          </a:p>
        </p:txBody>
      </p:sp>
    </p:spTree>
    <p:extLst>
      <p:ext uri="{BB962C8B-B14F-4D97-AF65-F5344CB8AC3E}">
        <p14:creationId xmlns:p14="http://schemas.microsoft.com/office/powerpoint/2010/main" val="195826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ED03E-096D-487F-B2D2-B0C72546D975}"/>
              </a:ext>
            </a:extLst>
          </p:cNvPr>
          <p:cNvSpPr>
            <a:spLocks noGrp="1"/>
          </p:cNvSpPr>
          <p:nvPr>
            <p:ph type="title"/>
          </p:nvPr>
        </p:nvSpPr>
        <p:spPr/>
        <p:txBody>
          <a:bodyPr/>
          <a:lstStyle/>
          <a:p>
            <a:r>
              <a:rPr lang="en-US" dirty="0"/>
              <a:t>Dealing with NP-hardness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F73109-5C0B-482C-A0DA-BF5282569BA7}"/>
                  </a:ext>
                </a:extLst>
              </p:cNvPr>
              <p:cNvSpPr>
                <a:spLocks noGrp="1"/>
              </p:cNvSpPr>
              <p:nvPr>
                <p:ph idx="1"/>
              </p:nvPr>
            </p:nvSpPr>
            <p:spPr/>
            <p:txBody>
              <a:bodyPr/>
              <a:lstStyle/>
              <a:p>
                <a:r>
                  <a:rPr lang="en-US" dirty="0"/>
                  <a:t>Thousands of times someone has wanted to find an efficient algorithm for a problem…</a:t>
                </a:r>
              </a:p>
              <a:p>
                <a:r>
                  <a:rPr lang="en-US" dirty="0"/>
                  <a:t>…only to realize that the problem was NP-hard.</a:t>
                </a:r>
              </a:p>
              <a:p>
                <a:endParaRPr lang="en-US" dirty="0"/>
              </a:p>
              <a:p>
                <a:r>
                  <a:rPr lang="en-US" dirty="0"/>
                  <a:t>Takeaway 1:</a:t>
                </a:r>
              </a:p>
              <a:p>
                <a:r>
                  <a:rPr lang="en-US" dirty="0"/>
                  <a:t>Even though we haven’t proven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𝑁𝑃</m:t>
                    </m:r>
                  </m:oMath>
                </a14:m>
                <a:r>
                  <a:rPr lang="en-US" dirty="0"/>
                  <a:t> (i.e. we haven’t proven any of these problems </a:t>
                </a:r>
                <a:r>
                  <a:rPr lang="en-US" b="1" dirty="0"/>
                  <a:t>don’t </a:t>
                </a:r>
                <a:r>
                  <a:rPr lang="en-US" dirty="0"/>
                  <a:t>have an efficient algorithm), this is good evidence that we shouldn’t by trying to solve </a:t>
                </a:r>
                <a14:m>
                  <m:oMath xmlns:m="http://schemas.openxmlformats.org/officeDocument/2006/math">
                    <m:r>
                      <a:rPr lang="en-US" b="0" i="1" smtClean="0">
                        <a:latin typeface="Cambria Math" panose="02040503050406030204" pitchFamily="18" charset="0"/>
                      </a:rPr>
                      <m:t>𝑁𝑃</m:t>
                    </m:r>
                  </m:oMath>
                </a14:m>
                <a:r>
                  <a:rPr lang="en-US" dirty="0"/>
                  <a:t>-hard problems.</a:t>
                </a:r>
              </a:p>
              <a:p>
                <a:r>
                  <a:rPr lang="en-US" dirty="0"/>
                  <a:t>It’s probably not just a matter of finding the “right representation”/”right angle on the problem” we’ve tried a few thousand of them.</a:t>
                </a:r>
              </a:p>
            </p:txBody>
          </p:sp>
        </mc:Choice>
        <mc:Fallback xmlns="">
          <p:sp>
            <p:nvSpPr>
              <p:cNvPr id="3" name="Content Placeholder 2">
                <a:extLst>
                  <a:ext uri="{FF2B5EF4-FFF2-40B4-BE49-F238E27FC236}">
                    <a16:creationId xmlns:a16="http://schemas.microsoft.com/office/drawing/2014/main" id="{87F73109-5C0B-482C-A0DA-BF5282569BA7}"/>
                  </a:ext>
                </a:extLst>
              </p:cNvPr>
              <p:cNvSpPr>
                <a:spLocks noGrp="1" noRot="1" noChangeAspect="1" noMove="1" noResize="1" noEditPoints="1" noAdjustHandles="1" noChangeArrowheads="1" noChangeShapeType="1" noTextEdit="1"/>
              </p:cNvSpPr>
              <p:nvPr>
                <p:ph idx="1"/>
              </p:nvPr>
            </p:nvSpPr>
            <p:spPr>
              <a:blipFill>
                <a:blip r:embed="rId2"/>
                <a:stretch>
                  <a:fillRect l="-708" t="-2138" r="-1906" b="-3019"/>
                </a:stretch>
              </a:blipFill>
            </p:spPr>
            <p:txBody>
              <a:bodyPr/>
              <a:lstStyle/>
              <a:p>
                <a:r>
                  <a:rPr lang="en-US">
                    <a:noFill/>
                  </a:rPr>
                  <a:t> </a:t>
                </a:r>
              </a:p>
            </p:txBody>
          </p:sp>
        </mc:Fallback>
      </mc:AlternateContent>
    </p:spTree>
    <p:extLst>
      <p:ext uri="{BB962C8B-B14F-4D97-AF65-F5344CB8AC3E}">
        <p14:creationId xmlns:p14="http://schemas.microsoft.com/office/powerpoint/2010/main" val="928296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CBB787-89B4-4DA7-B27D-3FD985BE3DE2}"/>
              </a:ext>
            </a:extLst>
          </p:cNvPr>
          <p:cNvSpPr>
            <a:spLocks noGrp="1"/>
          </p:cNvSpPr>
          <p:nvPr>
            <p:ph type="title"/>
          </p:nvPr>
        </p:nvSpPr>
        <p:spPr/>
        <p:txBody>
          <a:bodyPr/>
          <a:lstStyle/>
          <a:p>
            <a:r>
              <a:rPr lang="en-US" dirty="0"/>
              <a:t>Dealing With NP-hardness</a:t>
            </a:r>
          </a:p>
        </p:txBody>
      </p:sp>
      <p:sp>
        <p:nvSpPr>
          <p:cNvPr id="5" name="Text Placeholder 4">
            <a:extLst>
              <a:ext uri="{FF2B5EF4-FFF2-40B4-BE49-F238E27FC236}">
                <a16:creationId xmlns:a16="http://schemas.microsoft.com/office/drawing/2014/main" id="{67A0D7B2-E6D6-4CEE-808C-E60D656DF6A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82286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ED03E-096D-487F-B2D2-B0C72546D975}"/>
              </a:ext>
            </a:extLst>
          </p:cNvPr>
          <p:cNvSpPr>
            <a:spLocks noGrp="1"/>
          </p:cNvSpPr>
          <p:nvPr>
            <p:ph type="title"/>
          </p:nvPr>
        </p:nvSpPr>
        <p:spPr/>
        <p:txBody>
          <a:bodyPr/>
          <a:lstStyle/>
          <a:p>
            <a:r>
              <a:rPr lang="en-US" dirty="0"/>
              <a:t>Dealing with NP-hardness</a:t>
            </a:r>
          </a:p>
        </p:txBody>
      </p:sp>
      <p:sp>
        <p:nvSpPr>
          <p:cNvPr id="3" name="Content Placeholder 2">
            <a:extLst>
              <a:ext uri="{FF2B5EF4-FFF2-40B4-BE49-F238E27FC236}">
                <a16:creationId xmlns:a16="http://schemas.microsoft.com/office/drawing/2014/main" id="{87F73109-5C0B-482C-A0DA-BF5282569BA7}"/>
              </a:ext>
            </a:extLst>
          </p:cNvPr>
          <p:cNvSpPr>
            <a:spLocks noGrp="1"/>
          </p:cNvSpPr>
          <p:nvPr>
            <p:ph idx="1"/>
          </p:nvPr>
        </p:nvSpPr>
        <p:spPr/>
        <p:txBody>
          <a:bodyPr/>
          <a:lstStyle/>
          <a:p>
            <a:r>
              <a:rPr lang="en-US" dirty="0"/>
              <a:t>Thousands of times someone has wanted to find an efficient algorithm for a problem…</a:t>
            </a:r>
          </a:p>
          <a:p>
            <a:r>
              <a:rPr lang="en-US" dirty="0"/>
              <a:t>…only to realize that the problem was NP-hard.</a:t>
            </a:r>
          </a:p>
          <a:p>
            <a:endParaRPr lang="en-US" dirty="0"/>
          </a:p>
          <a:p>
            <a:r>
              <a:rPr lang="en-US" dirty="0"/>
              <a:t>Takeaway 2:</a:t>
            </a:r>
          </a:p>
          <a:p>
            <a:r>
              <a:rPr lang="en-US" dirty="0"/>
              <a:t>Sooner or later it will happen to one of you.</a:t>
            </a:r>
          </a:p>
          <a:p>
            <a:r>
              <a:rPr lang="en-US" dirty="0"/>
              <a:t>What do you do if you think your problem is NP-complete?</a:t>
            </a:r>
          </a:p>
        </p:txBody>
      </p:sp>
    </p:spTree>
    <p:extLst>
      <p:ext uri="{BB962C8B-B14F-4D97-AF65-F5344CB8AC3E}">
        <p14:creationId xmlns:p14="http://schemas.microsoft.com/office/powerpoint/2010/main" val="1313366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4D613-75AB-4358-B3B5-AD03548FA340}"/>
              </a:ext>
            </a:extLst>
          </p:cNvPr>
          <p:cNvSpPr>
            <a:spLocks noGrp="1"/>
          </p:cNvSpPr>
          <p:nvPr>
            <p:ph type="title"/>
          </p:nvPr>
        </p:nvSpPr>
        <p:spPr/>
        <p:txBody>
          <a:bodyPr/>
          <a:lstStyle/>
          <a:p>
            <a:r>
              <a:rPr lang="en-US" dirty="0"/>
              <a:t>Dealing with NP-hardness</a:t>
            </a:r>
          </a:p>
        </p:txBody>
      </p:sp>
      <p:sp>
        <p:nvSpPr>
          <p:cNvPr id="3" name="Content Placeholder 2">
            <a:extLst>
              <a:ext uri="{FF2B5EF4-FFF2-40B4-BE49-F238E27FC236}">
                <a16:creationId xmlns:a16="http://schemas.microsoft.com/office/drawing/2014/main" id="{232D4CFF-615A-4C4E-8F89-DAC95CF7B0E2}"/>
              </a:ext>
            </a:extLst>
          </p:cNvPr>
          <p:cNvSpPr>
            <a:spLocks noGrp="1"/>
          </p:cNvSpPr>
          <p:nvPr>
            <p:ph idx="1"/>
          </p:nvPr>
        </p:nvSpPr>
        <p:spPr>
          <a:xfrm>
            <a:off x="575240" y="1463857"/>
            <a:ext cx="11187258" cy="4845504"/>
          </a:xfrm>
        </p:spPr>
        <p:txBody>
          <a:bodyPr>
            <a:normAutofit/>
          </a:bodyPr>
          <a:lstStyle/>
          <a:p>
            <a:r>
              <a:rPr lang="en-US" sz="2400" dirty="0"/>
              <a:t>You just started your new job at Amazon. Your boss asks you to look into the following problem</a:t>
            </a:r>
          </a:p>
          <a:p>
            <a:r>
              <a:rPr lang="en-US" sz="2400" dirty="0"/>
              <a:t>You have a graph, each vertex is where a specific truck has to do a delivery. </a:t>
            </a:r>
            <a:br>
              <a:rPr lang="en-US" sz="2400" dirty="0"/>
            </a:br>
            <a:r>
              <a:rPr lang="en-US" sz="2400" dirty="0"/>
              <a:t>Starting from the warehouse, how do you make all the deliveries and return to the warehouse using the minimum amount of gas.</a:t>
            </a:r>
          </a:p>
          <a:p>
            <a:endParaRPr lang="en-US" sz="2400" dirty="0"/>
          </a:p>
          <a:p>
            <a:endParaRPr lang="en-US" sz="2400" dirty="0"/>
          </a:p>
          <a:p>
            <a:endParaRPr lang="en-US" sz="2400" dirty="0"/>
          </a:p>
        </p:txBody>
      </p:sp>
      <p:sp>
        <p:nvSpPr>
          <p:cNvPr id="5" name="Slide Number Placeholder 4">
            <a:extLst>
              <a:ext uri="{FF2B5EF4-FFF2-40B4-BE49-F238E27FC236}">
                <a16:creationId xmlns:a16="http://schemas.microsoft.com/office/drawing/2014/main" id="{0E0852E5-C317-455A-ACF5-03666875A529}"/>
              </a:ext>
            </a:extLst>
          </p:cNvPr>
          <p:cNvSpPr>
            <a:spLocks noGrp="1"/>
          </p:cNvSpPr>
          <p:nvPr>
            <p:ph type="sldNum" sz="quarter" idx="12"/>
          </p:nvPr>
        </p:nvSpPr>
        <p:spPr/>
        <p:txBody>
          <a:bodyPr/>
          <a:lstStyle/>
          <a:p>
            <a:fld id="{64B20650-8027-43D4-AFF5-7B5B1208C986}" type="slidenum">
              <a:rPr lang="en-US" smtClean="0"/>
              <a:t>25</a:t>
            </a:fld>
            <a:endParaRPr lang="en-US"/>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7D9BF559-B041-45EE-9476-AB62CC6A020E}"/>
                  </a:ext>
                </a:extLst>
              </p:cNvPr>
              <p:cNvSpPr/>
              <p:nvPr/>
            </p:nvSpPr>
            <p:spPr>
              <a:xfrm>
                <a:off x="586669" y="3502093"/>
                <a:ext cx="10335759" cy="177856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weighted graph, find a tour (a walk that visits every vertex and returns to its start) of weight at most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xmlns="">
          <p:sp>
            <p:nvSpPr>
              <p:cNvPr id="6" name="Rectangle 5">
                <a:extLst>
                  <a:ext uri="{FF2B5EF4-FFF2-40B4-BE49-F238E27FC236}">
                    <a16:creationId xmlns:a16="http://schemas.microsoft.com/office/drawing/2014/main" id="{7D9BF559-B041-45EE-9476-AB62CC6A020E}"/>
                  </a:ext>
                </a:extLst>
              </p:cNvPr>
              <p:cNvSpPr>
                <a:spLocks noRot="1" noChangeAspect="1" noMove="1" noResize="1" noEditPoints="1" noAdjustHandles="1" noChangeArrowheads="1" noChangeShapeType="1" noTextEdit="1"/>
              </p:cNvSpPr>
              <p:nvPr/>
            </p:nvSpPr>
            <p:spPr>
              <a:xfrm>
                <a:off x="586669" y="3502093"/>
                <a:ext cx="10335759" cy="1778567"/>
              </a:xfrm>
              <a:prstGeom prst="rect">
                <a:avLst/>
              </a:prstGeom>
              <a:blipFill>
                <a:blip r:embed="rId2"/>
                <a:stretch>
                  <a:fillRect l="-1179" r="-825"/>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F806EDEC-A15B-41A0-AD46-5A91EA84C053}"/>
              </a:ext>
            </a:extLst>
          </p:cNvPr>
          <p:cNvSpPr/>
          <p:nvPr/>
        </p:nvSpPr>
        <p:spPr>
          <a:xfrm>
            <a:off x="586669" y="3502094"/>
            <a:ext cx="10335759" cy="589846"/>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Traveling Salesperson</a:t>
            </a:r>
          </a:p>
        </p:txBody>
      </p:sp>
    </p:spTree>
    <p:extLst>
      <p:ext uri="{BB962C8B-B14F-4D97-AF65-F5344CB8AC3E}">
        <p14:creationId xmlns:p14="http://schemas.microsoft.com/office/powerpoint/2010/main" val="47821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112B8C41-D34E-4B5D-AEE7-1FC03F01EA01}"/>
                  </a:ext>
                </a:extLst>
              </p:cNvPr>
              <p:cNvSpPr>
                <a:spLocks noGrp="1"/>
              </p:cNvSpPr>
              <p:nvPr>
                <p:ph type="title"/>
              </p:nvPr>
            </p:nvSpPr>
            <p:spPr/>
            <p:txBody>
              <a:bodyPr>
                <a:normAutofit fontScale="90000"/>
              </a:bodyPr>
              <a:lstStyle/>
              <a:p>
                <a:r>
                  <a:rPr lang="en-US" dirty="0"/>
                  <a:t>Step 1: Make sure your problem is really </a:t>
                </a:r>
                <a14:m>
                  <m:oMath xmlns:m="http://schemas.openxmlformats.org/officeDocument/2006/math">
                    <m:r>
                      <a:rPr lang="en-US" b="0" i="1" smtClean="0">
                        <a:latin typeface="Cambria Math" panose="02040503050406030204" pitchFamily="18" charset="0"/>
                      </a:rPr>
                      <m:t>𝑁𝑃</m:t>
                    </m:r>
                  </m:oMath>
                </a14:m>
                <a:r>
                  <a:rPr lang="en-US" dirty="0"/>
                  <a:t>-hard</a:t>
                </a:r>
              </a:p>
            </p:txBody>
          </p:sp>
        </mc:Choice>
        <mc:Fallback xmlns="">
          <p:sp>
            <p:nvSpPr>
              <p:cNvPr id="2" name="Title 1">
                <a:extLst>
                  <a:ext uri="{FF2B5EF4-FFF2-40B4-BE49-F238E27FC236}">
                    <a16:creationId xmlns:a16="http://schemas.microsoft.com/office/drawing/2014/main" id="{112B8C41-D34E-4B5D-AEE7-1FC03F01EA01}"/>
                  </a:ext>
                </a:extLst>
              </p:cNvPr>
              <p:cNvSpPr>
                <a:spLocks noGrp="1" noRot="1" noChangeAspect="1" noMove="1" noResize="1" noEditPoints="1" noAdjustHandles="1" noChangeArrowheads="1" noChangeShapeType="1" noTextEdit="1"/>
              </p:cNvSpPr>
              <p:nvPr>
                <p:ph type="title"/>
              </p:nvPr>
            </p:nvSpPr>
            <p:spPr>
              <a:blipFill>
                <a:blip r:embed="rId2"/>
                <a:stretch>
                  <a:fillRect l="-1906" t="-25150" b="-281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13ED8F-299F-4092-9A70-188B84AA0BCF}"/>
                  </a:ext>
                </a:extLst>
              </p:cNvPr>
              <p:cNvSpPr>
                <a:spLocks noGrp="1"/>
              </p:cNvSpPr>
              <p:nvPr>
                <p:ph idx="1"/>
              </p:nvPr>
            </p:nvSpPr>
            <p:spPr/>
            <p:txBody>
              <a:bodyPr>
                <a:normAutofit/>
              </a:bodyPr>
              <a:lstStyle/>
              <a:p>
                <a:r>
                  <a:rPr lang="en-US" dirty="0"/>
                  <a:t>Understand </a:t>
                </a:r>
                <a:r>
                  <a:rPr lang="en-US" b="1" dirty="0"/>
                  <a:t>exactly </a:t>
                </a:r>
                <a:r>
                  <a:rPr lang="en-US" dirty="0"/>
                  <a:t>what your inputs and outputs are. </a:t>
                </a:r>
                <a:endParaRPr lang="en-US" b="1" dirty="0"/>
              </a:p>
              <a:p>
                <a14:m>
                  <m:oMath xmlns:m="http://schemas.openxmlformats.org/officeDocument/2006/math">
                    <m:r>
                      <a:rPr lang="en-US" b="0" i="1" smtClean="0">
                        <a:latin typeface="Cambria Math" panose="02040503050406030204" pitchFamily="18" charset="0"/>
                      </a:rPr>
                      <m:t>2</m:t>
                    </m:r>
                  </m:oMath>
                </a14:m>
                <a:r>
                  <a:rPr lang="en-US" dirty="0"/>
                  <a:t>-coloring and </a:t>
                </a:r>
                <a14:m>
                  <m:oMath xmlns:m="http://schemas.openxmlformats.org/officeDocument/2006/math">
                    <m:r>
                      <a:rPr lang="en-US" b="0" i="1" smtClean="0">
                        <a:latin typeface="Cambria Math" panose="02040503050406030204" pitchFamily="18" charset="0"/>
                      </a:rPr>
                      <m:t>3</m:t>
                    </m:r>
                  </m:oMath>
                </a14:m>
                <a:r>
                  <a:rPr lang="en-US" dirty="0"/>
                  <a:t>-coloring are very different.</a:t>
                </a:r>
              </a:p>
              <a:p>
                <a:r>
                  <a:rPr lang="en-US" dirty="0"/>
                  <a:t>Finding a vertex cover of a general graph is </a:t>
                </a:r>
                <a14:m>
                  <m:oMath xmlns:m="http://schemas.openxmlformats.org/officeDocument/2006/math">
                    <m:r>
                      <a:rPr lang="en-US" b="0" i="1" smtClean="0">
                        <a:latin typeface="Cambria Math" panose="02040503050406030204" pitchFamily="18" charset="0"/>
                      </a:rPr>
                      <m:t>𝑁𝑃</m:t>
                    </m:r>
                  </m:oMath>
                </a14:m>
                <a:r>
                  <a:rPr lang="en-US" dirty="0"/>
                  <a:t>-hard. Finding a vertex cover of a bipartite graph can be done in multiple very efficient ways.</a:t>
                </a:r>
              </a:p>
              <a:p>
                <a:endParaRPr lang="en-US" dirty="0"/>
              </a:p>
              <a:p>
                <a:r>
                  <a:rPr lang="en-US" dirty="0"/>
                  <a:t>Understand </a:t>
                </a:r>
                <a:r>
                  <a:rPr lang="en-US" b="1" dirty="0"/>
                  <a:t>exactly </a:t>
                </a:r>
                <a:r>
                  <a:rPr lang="en-US" dirty="0"/>
                  <a:t>what you’re being asked to solve. </a:t>
                </a:r>
                <a:br>
                  <a:rPr lang="en-US" dirty="0"/>
                </a:br>
                <a:r>
                  <a:rPr lang="en-US" dirty="0"/>
                  <a:t>Realizing you’re trying to solve a problem on a tree instead of a general graph almost always makes DP possible. </a:t>
                </a:r>
                <a:br>
                  <a:rPr lang="en-US" dirty="0"/>
                </a:br>
                <a:r>
                  <a:rPr lang="en-US" dirty="0"/>
                  <a:t>Are your constraints linear (can you use an LP)? </a:t>
                </a:r>
                <a:br>
                  <a:rPr lang="en-US" dirty="0"/>
                </a:br>
                <a:r>
                  <a:rPr lang="en-US" dirty="0"/>
                  <a:t>Are your constraints simple (are you solving </a:t>
                </a:r>
                <a14:m>
                  <m:oMath xmlns:m="http://schemas.openxmlformats.org/officeDocument/2006/math">
                    <m:r>
                      <a:rPr lang="en-US" b="0" i="1" smtClean="0">
                        <a:latin typeface="Cambria Math" panose="02040503050406030204" pitchFamily="18" charset="0"/>
                      </a:rPr>
                      <m:t>2</m:t>
                    </m:r>
                  </m:oMath>
                </a14:m>
                <a:r>
                  <a:rPr lang="en-US" dirty="0"/>
                  <a:t>SAT instead of </a:t>
                </a:r>
                <a14:m>
                  <m:oMath xmlns:m="http://schemas.openxmlformats.org/officeDocument/2006/math">
                    <m:r>
                      <a:rPr lang="en-US" b="0" i="1" smtClean="0">
                        <a:latin typeface="Cambria Math" panose="02040503050406030204" pitchFamily="18" charset="0"/>
                      </a:rPr>
                      <m:t>3</m:t>
                    </m:r>
                  </m:oMath>
                </a14:m>
                <a:r>
                  <a:rPr lang="en-US" dirty="0"/>
                  <a:t>SAT)?</a:t>
                </a:r>
              </a:p>
            </p:txBody>
          </p:sp>
        </mc:Choice>
        <mc:Fallback xmlns="">
          <p:sp>
            <p:nvSpPr>
              <p:cNvPr id="3" name="Content Placeholder 2">
                <a:extLst>
                  <a:ext uri="{FF2B5EF4-FFF2-40B4-BE49-F238E27FC236}">
                    <a16:creationId xmlns:a16="http://schemas.microsoft.com/office/drawing/2014/main" id="{B713ED8F-299F-4092-9A70-188B84AA0BCF}"/>
                  </a:ext>
                </a:extLst>
              </p:cNvPr>
              <p:cNvSpPr>
                <a:spLocks noGrp="1" noRot="1" noChangeAspect="1" noMove="1" noResize="1" noEditPoints="1" noAdjustHandles="1" noChangeArrowheads="1" noChangeShapeType="1" noTextEdit="1"/>
              </p:cNvSpPr>
              <p:nvPr>
                <p:ph idx="1"/>
              </p:nvPr>
            </p:nvSpPr>
            <p:spPr>
              <a:blipFill>
                <a:blip r:embed="rId3"/>
                <a:stretch>
                  <a:fillRect l="-708" t="-2138" r="-1307"/>
                </a:stretch>
              </a:blipFill>
            </p:spPr>
            <p:txBody>
              <a:bodyPr/>
              <a:lstStyle/>
              <a:p>
                <a:r>
                  <a:rPr lang="en-US">
                    <a:noFill/>
                  </a:rPr>
                  <a:t> </a:t>
                </a:r>
              </a:p>
            </p:txBody>
          </p:sp>
        </mc:Fallback>
      </mc:AlternateContent>
    </p:spTree>
    <p:extLst>
      <p:ext uri="{BB962C8B-B14F-4D97-AF65-F5344CB8AC3E}">
        <p14:creationId xmlns:p14="http://schemas.microsoft.com/office/powerpoint/2010/main" val="1023004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15EBB-71C1-48EE-B62C-59A6F93AAD0C}"/>
              </a:ext>
            </a:extLst>
          </p:cNvPr>
          <p:cNvSpPr>
            <a:spLocks noGrp="1"/>
          </p:cNvSpPr>
          <p:nvPr>
            <p:ph type="title"/>
          </p:nvPr>
        </p:nvSpPr>
        <p:spPr/>
        <p:txBody>
          <a:bodyPr/>
          <a:lstStyle/>
          <a:p>
            <a:r>
              <a:rPr lang="en-US" dirty="0"/>
              <a:t>Step 2: It still looks hard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5906E9A-6267-4EA7-BA8D-C30F68703135}"/>
                  </a:ext>
                </a:extLst>
              </p:cNvPr>
              <p:cNvSpPr>
                <a:spLocks noGrp="1"/>
              </p:cNvSpPr>
              <p:nvPr>
                <p:ph idx="1"/>
              </p:nvPr>
            </p:nvSpPr>
            <p:spPr/>
            <p:txBody>
              <a:bodyPr/>
              <a:lstStyle/>
              <a:p>
                <a:r>
                  <a:rPr lang="en-US" dirty="0"/>
                  <a:t>Now that you know exactly what you’re trying to solve, and you still can’t solve it…</a:t>
                </a:r>
              </a:p>
              <a:p>
                <a:endParaRPr lang="en-US" dirty="0"/>
              </a:p>
              <a:p>
                <a:r>
                  <a:rPr lang="en-US" dirty="0"/>
                  <a:t>Next try to prove hardness (i.e. do a reduction).</a:t>
                </a:r>
                <a:br>
                  <a:rPr lang="en-US" dirty="0"/>
                </a:br>
                <a:br>
                  <a:rPr lang="en-US" dirty="0"/>
                </a:br>
                <a:r>
                  <a:rPr lang="en-US" b="1" dirty="0"/>
                  <a:t>Usually </a:t>
                </a:r>
                <a:r>
                  <a:rPr lang="en-US" dirty="0"/>
                  <a:t>there’s a similar problem you can convert from! </a:t>
                </a:r>
              </a:p>
              <a:p>
                <a:r>
                  <a:rPr lang="en-US" dirty="0"/>
                  <a:t>It’s easier to do a reduction from </a:t>
                </a:r>
                <a14:m>
                  <m:oMath xmlns:m="http://schemas.openxmlformats.org/officeDocument/2006/math">
                    <m:r>
                      <a:rPr lang="en-US" b="0" i="1" smtClean="0">
                        <a:latin typeface="Cambria Math" panose="02040503050406030204" pitchFamily="18" charset="0"/>
                      </a:rPr>
                      <m:t>3</m:t>
                    </m:r>
                  </m:oMath>
                </a14:m>
                <a:r>
                  <a:rPr lang="en-US" dirty="0"/>
                  <a:t>-coloring to </a:t>
                </a:r>
                <a14:m>
                  <m:oMath xmlns:m="http://schemas.openxmlformats.org/officeDocument/2006/math">
                    <m:r>
                      <a:rPr lang="en-US" b="0" i="1" smtClean="0">
                        <a:latin typeface="Cambria Math" panose="02040503050406030204" pitchFamily="18" charset="0"/>
                      </a:rPr>
                      <m:t>5</m:t>
                    </m:r>
                  </m:oMath>
                </a14:m>
                <a:r>
                  <a:rPr lang="en-US" dirty="0"/>
                  <a:t>-coloring than from Hamiltonian Path to </a:t>
                </a:r>
                <a14:m>
                  <m:oMath xmlns:m="http://schemas.openxmlformats.org/officeDocument/2006/math">
                    <m:r>
                      <a:rPr lang="en-US" b="0" i="1" smtClean="0">
                        <a:latin typeface="Cambria Math" panose="02040503050406030204" pitchFamily="18" charset="0"/>
                      </a:rPr>
                      <m:t>5</m:t>
                    </m:r>
                  </m:oMath>
                </a14:m>
                <a:r>
                  <a:rPr lang="en-US" dirty="0"/>
                  <a:t>-coloring.</a:t>
                </a:r>
              </a:p>
              <a:p>
                <a:r>
                  <a:rPr lang="en-US" dirty="0"/>
                  <a:t>Both reductions </a:t>
                </a:r>
                <a:r>
                  <a:rPr lang="en-US" b="1" dirty="0"/>
                  <a:t>exist </a:t>
                </a:r>
                <a:r>
                  <a:rPr lang="en-US" dirty="0"/>
                  <a:t>but there’s no need to flex here, look up a list of NP-complete problems and see what’s similar looking. </a:t>
                </a:r>
                <a:endParaRPr lang="en-US" b="1" dirty="0"/>
              </a:p>
            </p:txBody>
          </p:sp>
        </mc:Choice>
        <mc:Fallback xmlns="">
          <p:sp>
            <p:nvSpPr>
              <p:cNvPr id="3" name="Content Placeholder 2">
                <a:extLst>
                  <a:ext uri="{FF2B5EF4-FFF2-40B4-BE49-F238E27FC236}">
                    <a16:creationId xmlns:a16="http://schemas.microsoft.com/office/drawing/2014/main" id="{45906E9A-6267-4EA7-BA8D-C30F68703135}"/>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289968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B6B7B-C953-46BF-A8F9-38A469C44043}"/>
              </a:ext>
            </a:extLst>
          </p:cNvPr>
          <p:cNvSpPr>
            <a:spLocks noGrp="1"/>
          </p:cNvSpPr>
          <p:nvPr>
            <p:ph type="title"/>
          </p:nvPr>
        </p:nvSpPr>
        <p:spPr/>
        <p:txBody>
          <a:bodyPr/>
          <a:lstStyle/>
          <a:p>
            <a:r>
              <a:rPr lang="en-US" dirty="0"/>
              <a:t>Step 3: ???</a:t>
            </a:r>
          </a:p>
        </p:txBody>
      </p:sp>
      <p:sp>
        <p:nvSpPr>
          <p:cNvPr id="3" name="Content Placeholder 2">
            <a:extLst>
              <a:ext uri="{FF2B5EF4-FFF2-40B4-BE49-F238E27FC236}">
                <a16:creationId xmlns:a16="http://schemas.microsoft.com/office/drawing/2014/main" id="{DD169413-BFD2-46BE-989A-3FA1D4C5FD8D}"/>
              </a:ext>
            </a:extLst>
          </p:cNvPr>
          <p:cNvSpPr>
            <a:spLocks noGrp="1"/>
          </p:cNvSpPr>
          <p:nvPr>
            <p:ph idx="1"/>
          </p:nvPr>
        </p:nvSpPr>
        <p:spPr/>
        <p:txBody>
          <a:bodyPr/>
          <a:lstStyle/>
          <a:p>
            <a:r>
              <a:rPr lang="en-US" dirty="0"/>
              <a:t>So you go to your boss and say</a:t>
            </a:r>
          </a:p>
          <a:p>
            <a:r>
              <a:rPr lang="en-US" dirty="0"/>
              <a:t>“Sorry, problem’s NP-hard. I proved it.”</a:t>
            </a:r>
          </a:p>
          <a:p>
            <a:endParaRPr lang="en-US" dirty="0"/>
          </a:p>
          <a:p>
            <a:r>
              <a:rPr lang="en-US" dirty="0"/>
              <a:t>And your boss says:</a:t>
            </a:r>
          </a:p>
          <a:p>
            <a:r>
              <a:rPr lang="en-US" dirty="0"/>
              <a:t>“that’s a cool proof and all, but really. We need to tell the drivers where to go tomorrow…and we need to use less gas.</a:t>
            </a:r>
          </a:p>
        </p:txBody>
      </p:sp>
    </p:spTree>
    <p:extLst>
      <p:ext uri="{BB962C8B-B14F-4D97-AF65-F5344CB8AC3E}">
        <p14:creationId xmlns:p14="http://schemas.microsoft.com/office/powerpoint/2010/main" val="336632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95E60516-1657-4326-8433-1D09E38EE185}"/>
                  </a:ext>
                </a:extLst>
              </p:cNvPr>
              <p:cNvSpPr>
                <a:spLocks noGrp="1"/>
              </p:cNvSpPr>
              <p:nvPr>
                <p:ph type="title"/>
              </p:nvPr>
            </p:nvSpPr>
            <p:spPr/>
            <p:txBody>
              <a:bodyPr/>
              <a:lstStyle/>
              <a:p>
                <a:r>
                  <a:rPr lang="en-US" dirty="0"/>
                  <a:t>Step </a:t>
                </a:r>
                <a14:m>
                  <m:oMath xmlns:m="http://schemas.openxmlformats.org/officeDocument/2006/math">
                    <m:r>
                      <a:rPr lang="en-US" b="0" i="1" smtClean="0">
                        <a:latin typeface="Cambria Math" panose="02040503050406030204" pitchFamily="18" charset="0"/>
                      </a:rPr>
                      <m:t>3</m:t>
                    </m:r>
                    <m:r>
                      <a:rPr lang="en-US" b="0" i="0" smtClean="0">
                        <a:latin typeface="Cambria Math" panose="02040503050406030204" pitchFamily="18" charset="0"/>
                      </a:rPr>
                      <m:t>:</m:t>
                    </m:r>
                  </m:oMath>
                </a14:m>
                <a:r>
                  <a:rPr lang="en-US" dirty="0"/>
                  <a:t> Bandaids</a:t>
                </a:r>
              </a:p>
            </p:txBody>
          </p:sp>
        </mc:Choice>
        <mc:Fallback xmlns="">
          <p:sp>
            <p:nvSpPr>
              <p:cNvPr id="2" name="Title 1">
                <a:extLst>
                  <a:ext uri="{FF2B5EF4-FFF2-40B4-BE49-F238E27FC236}">
                    <a16:creationId xmlns:a16="http://schemas.microsoft.com/office/drawing/2014/main" id="{95E60516-1657-4326-8433-1D09E38EE185}"/>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F6BDE8B-7B44-423D-BD6C-B42E0222391D}"/>
                  </a:ext>
                </a:extLst>
              </p:cNvPr>
              <p:cNvSpPr>
                <a:spLocks noGrp="1"/>
              </p:cNvSpPr>
              <p:nvPr>
                <p:ph idx="1"/>
              </p:nvPr>
            </p:nvSpPr>
            <p:spPr/>
            <p:txBody>
              <a:bodyPr/>
              <a:lstStyle/>
              <a:p>
                <a:r>
                  <a:rPr lang="en-US" dirty="0"/>
                  <a:t>Can you write your problem as a </a:t>
                </a:r>
                <a14:m>
                  <m:oMath xmlns:m="http://schemas.openxmlformats.org/officeDocument/2006/math">
                    <m:r>
                      <a:rPr lang="en-US" b="0" i="1" smtClean="0">
                        <a:latin typeface="Cambria Math" panose="02040503050406030204" pitchFamily="18" charset="0"/>
                      </a:rPr>
                      <m:t>𝑆𝐴𝑇</m:t>
                    </m:r>
                  </m:oMath>
                </a14:m>
                <a:r>
                  <a:rPr lang="en-US" dirty="0"/>
                  <a:t> instance?</a:t>
                </a:r>
              </a:p>
              <a:p>
                <a:pPr lvl="1"/>
                <a:r>
                  <a:rPr lang="en-US" dirty="0"/>
                  <a:t>Ok, you definitely can if it’s in </a:t>
                </a:r>
                <a14:m>
                  <m:oMath xmlns:m="http://schemas.openxmlformats.org/officeDocument/2006/math">
                    <m:r>
                      <a:rPr lang="en-US" b="0" i="1" smtClean="0">
                        <a:latin typeface="Cambria Math" panose="02040503050406030204" pitchFamily="18" charset="0"/>
                      </a:rPr>
                      <m:t>𝑁𝑃</m:t>
                    </m:r>
                  </m:oMath>
                </a14:m>
                <a:r>
                  <a:rPr lang="en-US" dirty="0"/>
                  <a:t>, that’s what </a:t>
                </a:r>
                <a14:m>
                  <m:oMath xmlns:m="http://schemas.openxmlformats.org/officeDocument/2006/math">
                    <m:r>
                      <a:rPr lang="en-US" b="0" i="1" smtClean="0">
                        <a:latin typeface="Cambria Math" panose="02040503050406030204" pitchFamily="18" charset="0"/>
                      </a:rPr>
                      <m:t>𝑁𝑃</m:t>
                    </m:r>
                  </m:oMath>
                </a14:m>
                <a:r>
                  <a:rPr lang="en-US" dirty="0"/>
                  <a:t>-hardness means…can you write it as a reasonably-sized SAT instance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3</m:t>
                        </m:r>
                      </m:sup>
                    </m:sSup>
                  </m:oMath>
                </a14:m>
                <a:r>
                  <a:rPr lang="en-US" dirty="0"/>
                  <a:t> instead of </a:t>
                </a:r>
                <a14:m>
                  <m:oMath xmlns:m="http://schemas.openxmlformats.org/officeDocument/2006/math">
                    <m:r>
                      <a:rPr lang="en-US" b="0" i="1" smtClean="0">
                        <a:latin typeface="Cambria Math" panose="02040503050406030204" pitchFamily="18" charset="0"/>
                      </a:rPr>
                      <m:t>1000000</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100</m:t>
                        </m:r>
                      </m:sup>
                    </m:sSup>
                    <m:r>
                      <a:rPr lang="en-US" b="0" i="1" smtClean="0">
                        <a:latin typeface="Cambria Math" panose="02040503050406030204" pitchFamily="18" charset="0"/>
                      </a:rPr>
                      <m:t>)</m:t>
                    </m:r>
                  </m:oMath>
                </a14:m>
                <a:r>
                  <a:rPr lang="en-US" dirty="0"/>
                  <a:t>?</a:t>
                </a:r>
              </a:p>
              <a:p>
                <a:pPr lvl="1"/>
                <a:r>
                  <a:rPr lang="en-US" dirty="0"/>
                  <a:t>There are SAT libraries that </a:t>
                </a:r>
                <a:r>
                  <a:rPr lang="en-US" b="1" dirty="0"/>
                  <a:t>often </a:t>
                </a:r>
                <a:r>
                  <a:rPr lang="en-US" dirty="0"/>
                  <a:t>run pretty fast. In the worst-case they’re still exponential, but you don’t always hit the worst case!</a:t>
                </a:r>
              </a:p>
              <a:p>
                <a:r>
                  <a:rPr lang="en-US" dirty="0"/>
                  <a:t>Can you write your problem as an integer program? </a:t>
                </a:r>
              </a:p>
              <a:p>
                <a:pPr lvl="1"/>
                <a:r>
                  <a:rPr lang="en-US" dirty="0"/>
                  <a:t>Run an integer programming library and see what happens!</a:t>
                </a:r>
              </a:p>
              <a:p>
                <a:pPr lvl="1"/>
                <a:endParaRPr lang="en-US" dirty="0"/>
              </a:p>
              <a:p>
                <a:pPr lvl="1"/>
                <a:r>
                  <a:rPr lang="en-US" sz="2800" dirty="0"/>
                  <a:t>Can you write your problem as a graph problem?</a:t>
                </a:r>
              </a:p>
              <a:p>
                <a:pPr lvl="1"/>
                <a:r>
                  <a:rPr lang="en-US" dirty="0"/>
                  <a:t>Many are very well studied for “simple” graphs (e.g. “planar” graphs, ones that can be drawn on a piece of paper without edges crossing).</a:t>
                </a:r>
              </a:p>
            </p:txBody>
          </p:sp>
        </mc:Choice>
        <mc:Fallback xmlns="">
          <p:sp>
            <p:nvSpPr>
              <p:cNvPr id="3" name="Content Placeholder 2">
                <a:extLst>
                  <a:ext uri="{FF2B5EF4-FFF2-40B4-BE49-F238E27FC236}">
                    <a16:creationId xmlns:a16="http://schemas.microsoft.com/office/drawing/2014/main" id="{EF6BDE8B-7B44-423D-BD6C-B42E0222391D}"/>
                  </a:ext>
                </a:extLst>
              </p:cNvPr>
              <p:cNvSpPr>
                <a:spLocks noGrp="1" noRot="1" noChangeAspect="1" noMove="1" noResize="1" noEditPoints="1" noAdjustHandles="1" noChangeArrowheads="1" noChangeShapeType="1" noTextEdit="1"/>
              </p:cNvSpPr>
              <p:nvPr>
                <p:ph idx="1"/>
              </p:nvPr>
            </p:nvSpPr>
            <p:spPr>
              <a:blipFill>
                <a:blip r:embed="rId3"/>
                <a:stretch>
                  <a:fillRect l="-654" t="-2138" r="-708"/>
                </a:stretch>
              </a:blipFill>
            </p:spPr>
            <p:txBody>
              <a:bodyPr/>
              <a:lstStyle/>
              <a:p>
                <a:r>
                  <a:rPr lang="en-US">
                    <a:noFill/>
                  </a:rPr>
                  <a:t> </a:t>
                </a:r>
              </a:p>
            </p:txBody>
          </p:sp>
        </mc:Fallback>
      </mc:AlternateContent>
    </p:spTree>
    <p:extLst>
      <p:ext uri="{BB962C8B-B14F-4D97-AF65-F5344CB8AC3E}">
        <p14:creationId xmlns:p14="http://schemas.microsoft.com/office/powerpoint/2010/main" val="384963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667124-C271-4090-9FF8-A07797264A36}"/>
              </a:ext>
            </a:extLst>
          </p:cNvPr>
          <p:cNvSpPr>
            <a:spLocks noGrp="1"/>
          </p:cNvSpPr>
          <p:nvPr>
            <p:ph type="title"/>
          </p:nvPr>
        </p:nvSpPr>
        <p:spPr/>
        <p:txBody>
          <a:bodyPr/>
          <a:lstStyle/>
          <a:p>
            <a:r>
              <a:rPr lang="en-US" dirty="0"/>
              <a:t>Some Loose Ends</a:t>
            </a:r>
          </a:p>
        </p:txBody>
      </p:sp>
      <p:sp>
        <p:nvSpPr>
          <p:cNvPr id="5" name="Text Placeholder 4">
            <a:extLst>
              <a:ext uri="{FF2B5EF4-FFF2-40B4-BE49-F238E27FC236}">
                <a16:creationId xmlns:a16="http://schemas.microsoft.com/office/drawing/2014/main" id="{BF884AD2-21D4-4EAA-98F4-EAF497B5212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1691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FF938-5BCE-449B-8AED-5869676A194F}"/>
              </a:ext>
            </a:extLst>
          </p:cNvPr>
          <p:cNvSpPr>
            <a:spLocks noGrp="1"/>
          </p:cNvSpPr>
          <p:nvPr>
            <p:ph type="title"/>
          </p:nvPr>
        </p:nvSpPr>
        <p:spPr/>
        <p:txBody>
          <a:bodyPr/>
          <a:lstStyle/>
          <a:p>
            <a:r>
              <a:rPr lang="en-US" dirty="0"/>
              <a:t>Step 4 – Permanent Solutions</a:t>
            </a:r>
          </a:p>
        </p:txBody>
      </p:sp>
      <p:sp>
        <p:nvSpPr>
          <p:cNvPr id="3" name="Content Placeholder 2">
            <a:extLst>
              <a:ext uri="{FF2B5EF4-FFF2-40B4-BE49-F238E27FC236}">
                <a16:creationId xmlns:a16="http://schemas.microsoft.com/office/drawing/2014/main" id="{22E7B7A7-6974-4598-B9BF-6A2795E15CE6}"/>
              </a:ext>
            </a:extLst>
          </p:cNvPr>
          <p:cNvSpPr>
            <a:spLocks noGrp="1"/>
          </p:cNvSpPr>
          <p:nvPr>
            <p:ph idx="1"/>
          </p:nvPr>
        </p:nvSpPr>
        <p:spPr/>
        <p:txBody>
          <a:bodyPr/>
          <a:lstStyle/>
          <a:p>
            <a:r>
              <a:rPr lang="en-US" dirty="0"/>
              <a:t>Those exponential time algorithms are great as band-aids. </a:t>
            </a:r>
          </a:p>
          <a:p>
            <a:endParaRPr lang="en-US" dirty="0"/>
          </a:p>
          <a:p>
            <a:r>
              <a:rPr lang="en-US" dirty="0"/>
              <a:t>If it’s a one-time thing, or just a “we’ll run this about once a week, if it takes too long once in a while no big deal” these are fine.</a:t>
            </a:r>
          </a:p>
          <a:p>
            <a:endParaRPr lang="en-US" dirty="0"/>
          </a:p>
          <a:p>
            <a:endParaRPr lang="en-US" dirty="0"/>
          </a:p>
          <a:p>
            <a:r>
              <a:rPr lang="en-US" dirty="0"/>
              <a:t>But what if you need a guarantee! </a:t>
            </a:r>
          </a:p>
          <a:p>
            <a:r>
              <a:rPr lang="en-US" dirty="0"/>
              <a:t>Your code is running every night, and you need an answer by 6 AM or the delivery trucks don’t go out.</a:t>
            </a:r>
          </a:p>
        </p:txBody>
      </p:sp>
    </p:spTree>
    <p:extLst>
      <p:ext uri="{BB962C8B-B14F-4D97-AF65-F5344CB8AC3E}">
        <p14:creationId xmlns:p14="http://schemas.microsoft.com/office/powerpoint/2010/main" val="3094289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568E4-7F8D-4F74-9B20-B3EA2355A323}"/>
              </a:ext>
            </a:extLst>
          </p:cNvPr>
          <p:cNvSpPr>
            <a:spLocks noGrp="1"/>
          </p:cNvSpPr>
          <p:nvPr>
            <p:ph type="title"/>
          </p:nvPr>
        </p:nvSpPr>
        <p:spPr/>
        <p:txBody>
          <a:bodyPr/>
          <a:lstStyle/>
          <a:p>
            <a:r>
              <a:rPr lang="en-US" dirty="0"/>
              <a:t>Step 4 – Permanent Solutions</a:t>
            </a:r>
          </a:p>
        </p:txBody>
      </p:sp>
      <p:sp>
        <p:nvSpPr>
          <p:cNvPr id="3" name="Content Placeholder 2">
            <a:extLst>
              <a:ext uri="{FF2B5EF4-FFF2-40B4-BE49-F238E27FC236}">
                <a16:creationId xmlns:a16="http://schemas.microsoft.com/office/drawing/2014/main" id="{F3711C4A-9BAE-4D30-8E78-8D57DB0F9D79}"/>
              </a:ext>
            </a:extLst>
          </p:cNvPr>
          <p:cNvSpPr>
            <a:spLocks noGrp="1"/>
          </p:cNvSpPr>
          <p:nvPr>
            <p:ph idx="1"/>
          </p:nvPr>
        </p:nvSpPr>
        <p:spPr/>
        <p:txBody>
          <a:bodyPr/>
          <a:lstStyle/>
          <a:p>
            <a:r>
              <a:rPr lang="en-US" dirty="0"/>
              <a:t>One good option (others strategies exist):</a:t>
            </a:r>
          </a:p>
          <a:p>
            <a:r>
              <a:rPr lang="en-US" dirty="0"/>
              <a:t>Approximation algorithms</a:t>
            </a:r>
          </a:p>
          <a:p>
            <a:pPr lvl="1"/>
            <a:r>
              <a:rPr lang="en-US" dirty="0"/>
              <a:t>Don’t give you the best answer, but guarantees a reasonable amount of time, and a guaranteed-pretty-good-answer.</a:t>
            </a:r>
          </a:p>
        </p:txBody>
      </p:sp>
    </p:spTree>
    <p:extLst>
      <p:ext uri="{BB962C8B-B14F-4D97-AF65-F5344CB8AC3E}">
        <p14:creationId xmlns:p14="http://schemas.microsoft.com/office/powerpoint/2010/main" val="128177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D82C41-1372-4534-9930-504803B34CE1}"/>
              </a:ext>
            </a:extLst>
          </p:cNvPr>
          <p:cNvSpPr>
            <a:spLocks noGrp="1"/>
          </p:cNvSpPr>
          <p:nvPr>
            <p:ph type="title"/>
          </p:nvPr>
        </p:nvSpPr>
        <p:spPr/>
        <p:txBody>
          <a:bodyPr/>
          <a:lstStyle/>
          <a:p>
            <a:r>
              <a:rPr lang="en-US" dirty="0"/>
              <a:t>Optimization Problems</a:t>
            </a:r>
          </a:p>
        </p:txBody>
      </p:sp>
      <p:sp>
        <p:nvSpPr>
          <p:cNvPr id="5" name="Content Placeholder 4">
            <a:extLst>
              <a:ext uri="{FF2B5EF4-FFF2-40B4-BE49-F238E27FC236}">
                <a16:creationId xmlns:a16="http://schemas.microsoft.com/office/drawing/2014/main" id="{E7AE085B-F6B8-4B76-A78E-2127032794D5}"/>
              </a:ext>
            </a:extLst>
          </p:cNvPr>
          <p:cNvSpPr>
            <a:spLocks noGrp="1"/>
          </p:cNvSpPr>
          <p:nvPr>
            <p:ph idx="1"/>
          </p:nvPr>
        </p:nvSpPr>
        <p:spPr/>
        <p:txBody>
          <a:bodyPr/>
          <a:lstStyle/>
          <a:p>
            <a:r>
              <a:rPr lang="en-US" dirty="0"/>
              <a:t>Putting away decision problems, we’re now interested in optimization problems.</a:t>
            </a:r>
          </a:p>
          <a:p>
            <a:r>
              <a:rPr lang="en-US" dirty="0"/>
              <a:t>Problems where we’re looking for the “biggest” or “smallest” or “maximum” or “minimum” or some other “best”</a:t>
            </a:r>
          </a:p>
          <a:p>
            <a:endParaRPr lang="en-US" dirty="0"/>
          </a:p>
          <a:p>
            <a:endParaRPr lang="en-US" dirty="0"/>
          </a:p>
          <a:p>
            <a:endParaRPr lang="en-US" dirty="0"/>
          </a:p>
          <a:p>
            <a:endParaRPr lang="en-US" dirty="0"/>
          </a:p>
          <a:p>
            <a:r>
              <a:rPr lang="en-US" dirty="0"/>
              <a:t>Much more like the problems we’re used to!</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8DF307D7-B052-4A46-9858-080891A02C98}"/>
                  </a:ext>
                </a:extLst>
              </p:cNvPr>
              <p:cNvSpPr/>
              <p:nvPr/>
            </p:nvSpPr>
            <p:spPr>
              <a:xfrm>
                <a:off x="586669" y="3502093"/>
                <a:ext cx="10335759" cy="177856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graph </a:t>
                </a:r>
                <a14:m>
                  <m:oMath xmlns:m="http://schemas.openxmlformats.org/officeDocument/2006/math">
                    <m:r>
                      <a:rPr lang="en-US" sz="2800" b="0" i="1" smtClean="0">
                        <a:latin typeface="Cambria Math" panose="02040503050406030204" pitchFamily="18" charset="0"/>
                      </a:rPr>
                      <m:t>𝐺</m:t>
                    </m:r>
                  </m:oMath>
                </a14:m>
                <a:r>
                  <a:rPr lang="en-US" sz="2800" dirty="0"/>
                  <a:t> find the </a:t>
                </a:r>
                <a:r>
                  <a:rPr lang="en-US" sz="2800" b="1" dirty="0"/>
                  <a:t>smallest </a:t>
                </a:r>
                <a:r>
                  <a:rPr lang="en-US" sz="2800" dirty="0"/>
                  <a:t>set of vertices such that every edge has at least one endpoints in the set.</a:t>
                </a:r>
              </a:p>
            </p:txBody>
          </p:sp>
        </mc:Choice>
        <mc:Fallback xmlns="">
          <p:sp>
            <p:nvSpPr>
              <p:cNvPr id="6" name="Rectangle 5">
                <a:extLst>
                  <a:ext uri="{FF2B5EF4-FFF2-40B4-BE49-F238E27FC236}">
                    <a16:creationId xmlns:a16="http://schemas.microsoft.com/office/drawing/2014/main" id="{8DF307D7-B052-4A46-9858-080891A02C98}"/>
                  </a:ext>
                </a:extLst>
              </p:cNvPr>
              <p:cNvSpPr>
                <a:spLocks noRot="1" noChangeAspect="1" noMove="1" noResize="1" noEditPoints="1" noAdjustHandles="1" noChangeArrowheads="1" noChangeShapeType="1" noTextEdit="1"/>
              </p:cNvSpPr>
              <p:nvPr/>
            </p:nvSpPr>
            <p:spPr>
              <a:xfrm>
                <a:off x="586669" y="3502093"/>
                <a:ext cx="10335759" cy="1778567"/>
              </a:xfrm>
              <a:prstGeom prst="rect">
                <a:avLst/>
              </a:prstGeom>
              <a:blipFill>
                <a:blip r:embed="rId2"/>
                <a:stretch>
                  <a:fillRect l="-1179" r="-1061"/>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F53B616A-0258-46AB-99CA-64ECEE572F2D}"/>
              </a:ext>
            </a:extLst>
          </p:cNvPr>
          <p:cNvSpPr/>
          <p:nvPr/>
        </p:nvSpPr>
        <p:spPr>
          <a:xfrm>
            <a:off x="586669" y="3502094"/>
            <a:ext cx="10335759" cy="589846"/>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Vertex Cover (Optimization Version)</a:t>
            </a:r>
          </a:p>
        </p:txBody>
      </p:sp>
    </p:spTree>
    <p:extLst>
      <p:ext uri="{BB962C8B-B14F-4D97-AF65-F5344CB8AC3E}">
        <p14:creationId xmlns:p14="http://schemas.microsoft.com/office/powerpoint/2010/main" val="3255722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16FB9-5B6D-4D68-BF7D-ED90BECF8A65}"/>
              </a:ext>
            </a:extLst>
          </p:cNvPr>
          <p:cNvSpPr>
            <a:spLocks noGrp="1"/>
          </p:cNvSpPr>
          <p:nvPr>
            <p:ph type="title"/>
          </p:nvPr>
        </p:nvSpPr>
        <p:spPr/>
        <p:txBody>
          <a:bodyPr/>
          <a:lstStyle/>
          <a:p>
            <a:r>
              <a:rPr lang="en-US" dirty="0"/>
              <a:t>What does NP-hardness say?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21FC378-9EB5-4768-AA1A-EF0A5D751586}"/>
                  </a:ext>
                </a:extLst>
              </p:cNvPr>
              <p:cNvSpPr>
                <a:spLocks noGrp="1"/>
              </p:cNvSpPr>
              <p:nvPr>
                <p:ph idx="1"/>
              </p:nvPr>
            </p:nvSpPr>
            <p:spPr/>
            <p:txBody>
              <a:bodyPr>
                <a:normAutofit lnSpcReduction="10000"/>
              </a:bodyPr>
              <a:lstStyle/>
              <a:p>
                <a:r>
                  <a:rPr lang="en-US" dirty="0"/>
                  <a:t>NP-hardness says:</a:t>
                </a:r>
              </a:p>
              <a:p>
                <a:r>
                  <a:rPr lang="en-US" dirty="0"/>
                  <a:t>We can’t tell (given </a:t>
                </a:r>
                <a14:m>
                  <m:oMath xmlns:m="http://schemas.openxmlformats.org/officeDocument/2006/math">
                    <m:r>
                      <a:rPr lang="en-US" b="0" i="1" smtClean="0">
                        <a:latin typeface="Cambria Math" panose="02040503050406030204" pitchFamily="18" charset="0"/>
                      </a:rPr>
                      <m:t>𝐺</m:t>
                    </m:r>
                  </m:oMath>
                </a14:m>
                <a:r>
                  <a:rPr lang="en-US" dirty="0"/>
                  <a:t> and </a:t>
                </a:r>
                <a14:m>
                  <m:oMath xmlns:m="http://schemas.openxmlformats.org/officeDocument/2006/math">
                    <m:r>
                      <a:rPr lang="en-US" b="0" i="1" smtClean="0">
                        <a:latin typeface="Cambria Math" panose="02040503050406030204" pitchFamily="18" charset="0"/>
                      </a:rPr>
                      <m:t>𝑘</m:t>
                    </m:r>
                  </m:oMath>
                </a14:m>
                <a:r>
                  <a:rPr lang="en-US" dirty="0"/>
                  <a:t>) if there is a vertex cover of size </a:t>
                </a:r>
                <a14:m>
                  <m:oMath xmlns:m="http://schemas.openxmlformats.org/officeDocument/2006/math">
                    <m:r>
                      <a:rPr lang="en-US" b="0" i="1" smtClean="0">
                        <a:latin typeface="Cambria Math" panose="02040503050406030204" pitchFamily="18" charset="0"/>
                      </a:rPr>
                      <m:t>𝑘</m:t>
                    </m:r>
                  </m:oMath>
                </a14:m>
                <a:r>
                  <a:rPr lang="en-US" dirty="0"/>
                  <a:t>.</a:t>
                </a:r>
              </a:p>
              <a:p>
                <a:r>
                  <a:rPr lang="en-US" dirty="0"/>
                  <a:t>And therefore, we can’t find the minimum one (write the reduction! It’s good practice. Hint: binary search over possible values of </a:t>
                </a:r>
                <a14:m>
                  <m:oMath xmlns:m="http://schemas.openxmlformats.org/officeDocument/2006/math">
                    <m:r>
                      <a:rPr lang="en-US" b="0" i="1" smtClean="0">
                        <a:latin typeface="Cambria Math" panose="02040503050406030204" pitchFamily="18" charset="0"/>
                      </a:rPr>
                      <m:t>𝑘</m:t>
                    </m:r>
                  </m:oMath>
                </a14:m>
                <a:r>
                  <a:rPr lang="en-US" dirty="0"/>
                  <a:t>).</a:t>
                </a:r>
              </a:p>
              <a:p>
                <a:endParaRPr lang="en-US" dirty="0"/>
              </a:p>
              <a:p>
                <a:r>
                  <a:rPr lang="en-US" dirty="0"/>
                  <a:t>It doesn’t say (without thinking more at least) that we couldn’t design an algorithm that gives you an independent set that’s only a tiny bit worse than the optimal one. Only 1% worse, for example.</a:t>
                </a:r>
              </a:p>
              <a:p>
                <a:endParaRPr lang="en-US" dirty="0"/>
              </a:p>
              <a:p>
                <a:r>
                  <a:rPr lang="en-US" dirty="0"/>
                  <a:t>How do we measure worse-ness?</a:t>
                </a:r>
              </a:p>
            </p:txBody>
          </p:sp>
        </mc:Choice>
        <mc:Fallback xmlns="">
          <p:sp>
            <p:nvSpPr>
              <p:cNvPr id="3" name="Content Placeholder 2">
                <a:extLst>
                  <a:ext uri="{FF2B5EF4-FFF2-40B4-BE49-F238E27FC236}">
                    <a16:creationId xmlns:a16="http://schemas.microsoft.com/office/drawing/2014/main" id="{021FC378-9EB5-4768-AA1A-EF0A5D751586}"/>
                  </a:ext>
                </a:extLst>
              </p:cNvPr>
              <p:cNvSpPr>
                <a:spLocks noGrp="1" noRot="1" noChangeAspect="1" noMove="1" noResize="1" noEditPoints="1" noAdjustHandles="1" noChangeArrowheads="1" noChangeShapeType="1" noTextEdit="1"/>
              </p:cNvSpPr>
              <p:nvPr>
                <p:ph idx="1"/>
              </p:nvPr>
            </p:nvSpPr>
            <p:spPr>
              <a:blipFill>
                <a:blip r:embed="rId2"/>
                <a:stretch>
                  <a:fillRect l="-708" t="-3019" r="-2233"/>
                </a:stretch>
              </a:blipFill>
            </p:spPr>
            <p:txBody>
              <a:bodyPr/>
              <a:lstStyle/>
              <a:p>
                <a:r>
                  <a:rPr lang="en-US">
                    <a:noFill/>
                  </a:rPr>
                  <a:t> </a:t>
                </a:r>
              </a:p>
            </p:txBody>
          </p:sp>
        </mc:Fallback>
      </mc:AlternateContent>
    </p:spTree>
    <p:extLst>
      <p:ext uri="{BB962C8B-B14F-4D97-AF65-F5344CB8AC3E}">
        <p14:creationId xmlns:p14="http://schemas.microsoft.com/office/powerpoint/2010/main" val="3691881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6F403-2B74-456E-A735-5652FC21E830}"/>
              </a:ext>
            </a:extLst>
          </p:cNvPr>
          <p:cNvSpPr>
            <a:spLocks noGrp="1"/>
          </p:cNvSpPr>
          <p:nvPr>
            <p:ph type="title"/>
          </p:nvPr>
        </p:nvSpPr>
        <p:spPr/>
        <p:txBody>
          <a:bodyPr/>
          <a:lstStyle/>
          <a:p>
            <a:r>
              <a:rPr lang="en-US" dirty="0"/>
              <a:t>Approximation Ratio</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0820CA0-7CBC-4730-9BF5-268C4634D08C}"/>
                  </a:ext>
                </a:extLst>
              </p:cNvPr>
              <p:cNvSpPr>
                <a:spLocks noGrp="1"/>
              </p:cNvSpPr>
              <p:nvPr>
                <p:ph idx="1"/>
              </p:nvPr>
            </p:nvSpPr>
            <p:spPr/>
            <p:txBody>
              <a:bodyPr>
                <a:normAutofit/>
              </a:bodyPr>
              <a:lstStyle/>
              <a:p>
                <a:r>
                  <a:rPr lang="en-US" dirty="0"/>
                  <a:t>For a minimization problem (find the shortest/smallest/least/etc.)</a:t>
                </a:r>
              </a:p>
              <a:p>
                <a:r>
                  <a:rPr lang="en-US" dirty="0"/>
                  <a:t>If </a:t>
                </a:r>
                <a14:m>
                  <m:oMath xmlns:m="http://schemas.openxmlformats.org/officeDocument/2006/math">
                    <m:r>
                      <a:rPr lang="en-US" b="0" i="1" smtClean="0">
                        <a:latin typeface="Cambria Math" panose="02040503050406030204" pitchFamily="18" charset="0"/>
                      </a:rPr>
                      <m:t>𝑂𝑃𝑇</m:t>
                    </m:r>
                    <m:r>
                      <a:rPr lang="en-US" b="0" i="0" smtClean="0">
                        <a:latin typeface="Cambria Math" panose="02040503050406030204" pitchFamily="18" charset="0"/>
                      </a:rPr>
                      <m:t>(</m:t>
                    </m:r>
                    <m:r>
                      <m:rPr>
                        <m:sty m:val="p"/>
                      </m:rPr>
                      <a:rPr lang="en-US" b="0" i="0" smtClean="0">
                        <a:latin typeface="Cambria Math" panose="02040503050406030204" pitchFamily="18" charset="0"/>
                      </a:rPr>
                      <m:t>G</m:t>
                    </m:r>
                    <m:r>
                      <a:rPr lang="en-US" b="0" i="0" smtClean="0">
                        <a:latin typeface="Cambria Math" panose="02040503050406030204" pitchFamily="18" charset="0"/>
                      </a:rPr>
                      <m:t>)</m:t>
                    </m:r>
                  </m:oMath>
                </a14:m>
                <a:r>
                  <a:rPr lang="en-US" dirty="0"/>
                  <a:t> is the value of the best solution for </a:t>
                </a:r>
                <a14:m>
                  <m:oMath xmlns:m="http://schemas.openxmlformats.org/officeDocument/2006/math">
                    <m:r>
                      <a:rPr lang="en-US" b="0" i="1" smtClean="0">
                        <a:latin typeface="Cambria Math" panose="02040503050406030204" pitchFamily="18" charset="0"/>
                      </a:rPr>
                      <m:t>𝐺</m:t>
                    </m:r>
                  </m:oMath>
                </a14:m>
                <a:r>
                  <a:rPr lang="en-US" dirty="0"/>
                  <a:t>, and </a:t>
                </a:r>
                <a14:m>
                  <m:oMath xmlns:m="http://schemas.openxmlformats.org/officeDocument/2006/math">
                    <m:r>
                      <a:rPr lang="en-US" b="0" i="1" smtClean="0">
                        <a:latin typeface="Cambria Math" panose="02040503050406030204" pitchFamily="18" charset="0"/>
                      </a:rPr>
                      <m:t>𝐴𝐿𝐺</m:t>
                    </m:r>
                    <m:r>
                      <a:rPr lang="en-US" b="0" i="1" smtClean="0">
                        <a:latin typeface="Cambria Math" panose="02040503050406030204" pitchFamily="18" charset="0"/>
                      </a:rPr>
                      <m:t>(</m:t>
                    </m:r>
                    <m:r>
                      <a:rPr lang="en-US" b="0" i="1" smtClean="0">
                        <a:latin typeface="Cambria Math" panose="02040503050406030204" pitchFamily="18" charset="0"/>
                      </a:rPr>
                      <m:t>𝐺</m:t>
                    </m:r>
                    <m:r>
                      <a:rPr lang="en-US" b="0" i="1" smtClean="0">
                        <a:latin typeface="Cambria Math" panose="02040503050406030204" pitchFamily="18" charset="0"/>
                      </a:rPr>
                      <m:t>)</m:t>
                    </m:r>
                  </m:oMath>
                </a14:m>
                <a:r>
                  <a:rPr lang="en-US" dirty="0"/>
                  <a:t> is the value that your algorithm finds, then </a:t>
                </a:r>
                <a14:m>
                  <m:oMath xmlns:m="http://schemas.openxmlformats.org/officeDocument/2006/math">
                    <m:r>
                      <a:rPr lang="en-US" b="0" i="1" smtClean="0">
                        <a:latin typeface="Cambria Math" panose="02040503050406030204" pitchFamily="18" charset="0"/>
                      </a:rPr>
                      <m:t>𝐴𝐿𝐺</m:t>
                    </m:r>
                    <m:r>
                      <a:rPr lang="en-US" b="0" i="1" smtClean="0">
                        <a:latin typeface="Cambria Math" panose="02040503050406030204" pitchFamily="18" charset="0"/>
                      </a:rPr>
                      <m:t> </m:t>
                    </m:r>
                  </m:oMath>
                </a14:m>
                <a:r>
                  <a:rPr lang="en-US" dirty="0"/>
                  <a:t>is an </a:t>
                </a:r>
                <a14:m>
                  <m:oMath xmlns:m="http://schemas.openxmlformats.org/officeDocument/2006/math">
                    <m:r>
                      <a:rPr lang="en-US" b="0" i="1" smtClean="0">
                        <a:latin typeface="Cambria Math" panose="02040503050406030204" pitchFamily="18" charset="0"/>
                      </a:rPr>
                      <m:t>𝛼</m:t>
                    </m:r>
                  </m:oMath>
                </a14:m>
                <a:r>
                  <a:rPr lang="en-US" dirty="0"/>
                  <a:t> approximation algorithm if for every </a:t>
                </a:r>
                <a14:m>
                  <m:oMath xmlns:m="http://schemas.openxmlformats.org/officeDocument/2006/math">
                    <m:r>
                      <a:rPr lang="en-US" b="0" i="1" smtClean="0">
                        <a:latin typeface="Cambria Math" panose="02040503050406030204" pitchFamily="18" charset="0"/>
                      </a:rPr>
                      <m:t>𝐺</m:t>
                    </m:r>
                  </m:oMath>
                </a14:m>
                <a:r>
                  <a:rPr lang="en-US" dirty="0"/>
                  <a:t>,</a:t>
                </a:r>
              </a:p>
              <a:p>
                <a:pPr marL="0" indent="0">
                  <a:buNone/>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m:t>
                      </m:r>
                      <m:r>
                        <a:rPr lang="en-US" b="0" i="1" smtClean="0">
                          <a:latin typeface="Cambria Math" panose="02040503050406030204" pitchFamily="18" charset="0"/>
                        </a:rPr>
                        <m:t>𝑂𝑃𝑇</m:t>
                      </m:r>
                      <m:d>
                        <m:dPr>
                          <m:ctrlPr>
                            <a:rPr lang="en-US" b="0" i="1" smtClean="0">
                              <a:latin typeface="Cambria Math" panose="02040503050406030204" pitchFamily="18" charset="0"/>
                            </a:rPr>
                          </m:ctrlPr>
                        </m:dPr>
                        <m:e>
                          <m:r>
                            <a:rPr lang="en-US" b="0" i="1" smtClean="0">
                              <a:latin typeface="Cambria Math" panose="02040503050406030204" pitchFamily="18" charset="0"/>
                            </a:rPr>
                            <m:t>𝐺</m:t>
                          </m:r>
                        </m:e>
                      </m:d>
                      <m:r>
                        <a:rPr lang="en-US" b="0" i="1" smtClean="0">
                          <a:latin typeface="Cambria Math" panose="02040503050406030204" pitchFamily="18" charset="0"/>
                        </a:rPr>
                        <m:t>≥</m:t>
                      </m:r>
                      <m:r>
                        <a:rPr lang="en-US" b="0" i="1" smtClean="0">
                          <a:latin typeface="Cambria Math" panose="02040503050406030204" pitchFamily="18" charset="0"/>
                        </a:rPr>
                        <m:t>𝐴𝐿𝐺</m:t>
                      </m:r>
                      <m:r>
                        <a:rPr lang="en-US" b="0" i="1" smtClean="0">
                          <a:latin typeface="Cambria Math" panose="02040503050406030204" pitchFamily="18" charset="0"/>
                        </a:rPr>
                        <m:t>(</m:t>
                      </m:r>
                      <m:r>
                        <a:rPr lang="en-US" b="0" i="1" smtClean="0">
                          <a:latin typeface="Cambria Math" panose="02040503050406030204" pitchFamily="18" charset="0"/>
                        </a:rPr>
                        <m:t>𝐺</m:t>
                      </m:r>
                      <m:r>
                        <a:rPr lang="en-US" b="0" i="1" smtClean="0">
                          <a:latin typeface="Cambria Math" panose="02040503050406030204" pitchFamily="18" charset="0"/>
                        </a:rPr>
                        <m:t>)</m:t>
                      </m:r>
                    </m:oMath>
                  </m:oMathPara>
                </a14:m>
                <a:endParaRPr lang="en-US" dirty="0"/>
              </a:p>
              <a:p>
                <a:endParaRPr lang="en-US" dirty="0"/>
              </a:p>
              <a:p>
                <a:r>
                  <a:rPr lang="en-US" dirty="0"/>
                  <a:t>i.e. you’re within an </a:t>
                </a:r>
                <a14:m>
                  <m:oMath xmlns:m="http://schemas.openxmlformats.org/officeDocument/2006/math">
                    <m:r>
                      <a:rPr lang="en-US" b="0" i="1" smtClean="0">
                        <a:latin typeface="Cambria Math" panose="02040503050406030204" pitchFamily="18" charset="0"/>
                      </a:rPr>
                      <m:t>𝛼</m:t>
                    </m:r>
                  </m:oMath>
                </a14:m>
                <a:r>
                  <a:rPr lang="en-US" dirty="0"/>
                  <a:t> factor of the real best.</a:t>
                </a:r>
              </a:p>
            </p:txBody>
          </p:sp>
        </mc:Choice>
        <mc:Fallback xmlns="">
          <p:sp>
            <p:nvSpPr>
              <p:cNvPr id="3" name="Content Placeholder 2">
                <a:extLst>
                  <a:ext uri="{FF2B5EF4-FFF2-40B4-BE49-F238E27FC236}">
                    <a16:creationId xmlns:a16="http://schemas.microsoft.com/office/drawing/2014/main" id="{70820CA0-7CBC-4730-9BF5-268C4634D08C}"/>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2300499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6F403-2B74-456E-A735-5652FC21E830}"/>
              </a:ext>
            </a:extLst>
          </p:cNvPr>
          <p:cNvSpPr>
            <a:spLocks noGrp="1"/>
          </p:cNvSpPr>
          <p:nvPr>
            <p:ph type="title"/>
          </p:nvPr>
        </p:nvSpPr>
        <p:spPr/>
        <p:txBody>
          <a:bodyPr/>
          <a:lstStyle/>
          <a:p>
            <a:r>
              <a:rPr lang="en-US" dirty="0"/>
              <a:t>Approximation Ratio</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0820CA0-7CBC-4730-9BF5-268C4634D08C}"/>
                  </a:ext>
                </a:extLst>
              </p:cNvPr>
              <p:cNvSpPr>
                <a:spLocks noGrp="1"/>
              </p:cNvSpPr>
              <p:nvPr>
                <p:ph idx="1"/>
              </p:nvPr>
            </p:nvSpPr>
            <p:spPr/>
            <p:txBody>
              <a:bodyPr>
                <a:normAutofit/>
              </a:bodyPr>
              <a:lstStyle/>
              <a:p>
                <a:r>
                  <a:rPr lang="en-US" dirty="0"/>
                  <a:t>For a maximization problem (find the longest/biggest/most/etc.)</a:t>
                </a:r>
              </a:p>
              <a:p>
                <a:r>
                  <a:rPr lang="en-US" dirty="0"/>
                  <a:t>If </a:t>
                </a:r>
                <a14:m>
                  <m:oMath xmlns:m="http://schemas.openxmlformats.org/officeDocument/2006/math">
                    <m:r>
                      <a:rPr lang="en-US" b="0" i="1" smtClean="0">
                        <a:latin typeface="Cambria Math" panose="02040503050406030204" pitchFamily="18" charset="0"/>
                      </a:rPr>
                      <m:t>𝑂𝑃𝑇</m:t>
                    </m:r>
                    <m:r>
                      <a:rPr lang="en-US" b="0" i="0" smtClean="0">
                        <a:latin typeface="Cambria Math" panose="02040503050406030204" pitchFamily="18" charset="0"/>
                      </a:rPr>
                      <m:t>(</m:t>
                    </m:r>
                    <m:r>
                      <m:rPr>
                        <m:sty m:val="p"/>
                      </m:rPr>
                      <a:rPr lang="en-US" b="0" i="0" smtClean="0">
                        <a:latin typeface="Cambria Math" panose="02040503050406030204" pitchFamily="18" charset="0"/>
                      </a:rPr>
                      <m:t>G</m:t>
                    </m:r>
                    <m:r>
                      <a:rPr lang="en-US" b="0" i="0" smtClean="0">
                        <a:latin typeface="Cambria Math" panose="02040503050406030204" pitchFamily="18" charset="0"/>
                      </a:rPr>
                      <m:t>)</m:t>
                    </m:r>
                  </m:oMath>
                </a14:m>
                <a:r>
                  <a:rPr lang="en-US" dirty="0"/>
                  <a:t> is the value of the best solution for </a:t>
                </a:r>
                <a14:m>
                  <m:oMath xmlns:m="http://schemas.openxmlformats.org/officeDocument/2006/math">
                    <m:r>
                      <a:rPr lang="en-US" b="0" i="1" smtClean="0">
                        <a:latin typeface="Cambria Math" panose="02040503050406030204" pitchFamily="18" charset="0"/>
                      </a:rPr>
                      <m:t>𝐺</m:t>
                    </m:r>
                  </m:oMath>
                </a14:m>
                <a:r>
                  <a:rPr lang="en-US" dirty="0"/>
                  <a:t>, and </a:t>
                </a:r>
                <a14:m>
                  <m:oMath xmlns:m="http://schemas.openxmlformats.org/officeDocument/2006/math">
                    <m:r>
                      <a:rPr lang="en-US" b="0" i="1" smtClean="0">
                        <a:latin typeface="Cambria Math" panose="02040503050406030204" pitchFamily="18" charset="0"/>
                      </a:rPr>
                      <m:t>𝐴𝐿𝐺</m:t>
                    </m:r>
                    <m:r>
                      <a:rPr lang="en-US" b="0" i="1" smtClean="0">
                        <a:latin typeface="Cambria Math" panose="02040503050406030204" pitchFamily="18" charset="0"/>
                      </a:rPr>
                      <m:t>(</m:t>
                    </m:r>
                    <m:r>
                      <a:rPr lang="en-US" b="0" i="1" smtClean="0">
                        <a:latin typeface="Cambria Math" panose="02040503050406030204" pitchFamily="18" charset="0"/>
                      </a:rPr>
                      <m:t>𝐺</m:t>
                    </m:r>
                    <m:r>
                      <a:rPr lang="en-US" b="0" i="1" smtClean="0">
                        <a:latin typeface="Cambria Math" panose="02040503050406030204" pitchFamily="18" charset="0"/>
                      </a:rPr>
                      <m:t>)</m:t>
                    </m:r>
                  </m:oMath>
                </a14:m>
                <a:r>
                  <a:rPr lang="en-US" dirty="0"/>
                  <a:t> is the value that your algorithm finds, then </a:t>
                </a:r>
                <a14:m>
                  <m:oMath xmlns:m="http://schemas.openxmlformats.org/officeDocument/2006/math">
                    <m:r>
                      <a:rPr lang="en-US" b="0" i="1" smtClean="0">
                        <a:latin typeface="Cambria Math" panose="02040503050406030204" pitchFamily="18" charset="0"/>
                      </a:rPr>
                      <m:t>𝐴𝐿𝐺</m:t>
                    </m:r>
                    <m:r>
                      <a:rPr lang="en-US" b="0" i="1" smtClean="0">
                        <a:latin typeface="Cambria Math" panose="02040503050406030204" pitchFamily="18" charset="0"/>
                      </a:rPr>
                      <m:t> </m:t>
                    </m:r>
                  </m:oMath>
                </a14:m>
                <a:r>
                  <a:rPr lang="en-US" dirty="0"/>
                  <a:t>is an </a:t>
                </a:r>
                <a14:m>
                  <m:oMath xmlns:m="http://schemas.openxmlformats.org/officeDocument/2006/math">
                    <m:r>
                      <a:rPr lang="en-US" b="0" i="1" smtClean="0">
                        <a:latin typeface="Cambria Math" panose="02040503050406030204" pitchFamily="18" charset="0"/>
                      </a:rPr>
                      <m:t>𝛼</m:t>
                    </m:r>
                  </m:oMath>
                </a14:m>
                <a:r>
                  <a:rPr lang="en-US" dirty="0"/>
                  <a:t> approximation algorithm if for every </a:t>
                </a:r>
                <a14:m>
                  <m:oMath xmlns:m="http://schemas.openxmlformats.org/officeDocument/2006/math">
                    <m:r>
                      <a:rPr lang="en-US" b="0" i="1" smtClean="0">
                        <a:latin typeface="Cambria Math" panose="02040503050406030204" pitchFamily="18" charset="0"/>
                      </a:rPr>
                      <m:t>𝐺</m:t>
                    </m:r>
                  </m:oMath>
                </a14:m>
                <a:r>
                  <a:rPr lang="en-US" dirty="0"/>
                  <a:t>,</a:t>
                </a:r>
              </a:p>
              <a:p>
                <a:pPr marL="0" indent="0">
                  <a:buNone/>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𝑂𝑃𝑇</m:t>
                      </m:r>
                      <m:d>
                        <m:dPr>
                          <m:ctrlPr>
                            <a:rPr lang="en-US" b="0" i="1" smtClean="0">
                              <a:latin typeface="Cambria Math" panose="02040503050406030204" pitchFamily="18" charset="0"/>
                            </a:rPr>
                          </m:ctrlPr>
                        </m:dPr>
                        <m:e>
                          <m:r>
                            <a:rPr lang="en-US" b="0" i="1" smtClean="0">
                              <a:latin typeface="Cambria Math" panose="02040503050406030204" pitchFamily="18" charset="0"/>
                            </a:rPr>
                            <m:t>𝐺</m:t>
                          </m:r>
                        </m:e>
                      </m:d>
                      <m:r>
                        <a:rPr lang="en-US" b="0" i="1" smtClean="0">
                          <a:latin typeface="Cambria Math" panose="02040503050406030204" pitchFamily="18" charset="0"/>
                        </a:rPr>
                        <m:t>≤ </m:t>
                      </m:r>
                      <m:r>
                        <a:rPr lang="en-US" b="0" i="1" smtClean="0">
                          <a:latin typeface="Cambria Math" panose="02040503050406030204" pitchFamily="18" charset="0"/>
                        </a:rPr>
                        <m:t>𝛼</m:t>
                      </m:r>
                      <m:r>
                        <a:rPr lang="en-US" b="0" i="1" smtClean="0">
                          <a:latin typeface="Cambria Math" panose="02040503050406030204" pitchFamily="18" charset="0"/>
                        </a:rPr>
                        <m:t>⋅</m:t>
                      </m:r>
                      <m:r>
                        <a:rPr lang="en-US" b="0" i="1" smtClean="0">
                          <a:latin typeface="Cambria Math" panose="02040503050406030204" pitchFamily="18" charset="0"/>
                        </a:rPr>
                        <m:t>𝐴𝐿𝐺</m:t>
                      </m:r>
                      <m:r>
                        <a:rPr lang="en-US" b="0" i="1" smtClean="0">
                          <a:latin typeface="Cambria Math" panose="02040503050406030204" pitchFamily="18" charset="0"/>
                        </a:rPr>
                        <m:t>(</m:t>
                      </m:r>
                      <m:r>
                        <a:rPr lang="en-US" b="0" i="1" smtClean="0">
                          <a:latin typeface="Cambria Math" panose="02040503050406030204" pitchFamily="18" charset="0"/>
                        </a:rPr>
                        <m:t>𝐺</m:t>
                      </m:r>
                      <m:r>
                        <a:rPr lang="en-US" b="0" i="1" smtClean="0">
                          <a:latin typeface="Cambria Math" panose="02040503050406030204" pitchFamily="18" charset="0"/>
                        </a:rPr>
                        <m:t>)</m:t>
                      </m:r>
                    </m:oMath>
                  </m:oMathPara>
                </a14:m>
                <a:endParaRPr lang="en-US" dirty="0"/>
              </a:p>
              <a:p>
                <a:endParaRPr lang="en-US" dirty="0"/>
              </a:p>
              <a:p>
                <a:r>
                  <a:rPr lang="en-US" dirty="0"/>
                  <a:t>i.e. you’re within an </a:t>
                </a:r>
                <a14:m>
                  <m:oMath xmlns:m="http://schemas.openxmlformats.org/officeDocument/2006/math">
                    <m:r>
                      <a:rPr lang="en-US" b="0" i="1" smtClean="0">
                        <a:latin typeface="Cambria Math" panose="02040503050406030204" pitchFamily="18" charset="0"/>
                      </a:rPr>
                      <m:t>𝛼</m:t>
                    </m:r>
                  </m:oMath>
                </a14:m>
                <a:r>
                  <a:rPr lang="en-US" dirty="0"/>
                  <a:t> factor of the real best.</a:t>
                </a:r>
              </a:p>
              <a:p>
                <a14:m>
                  <m:oMath xmlns:m="http://schemas.openxmlformats.org/officeDocument/2006/math">
                    <m:r>
                      <a:rPr lang="en-US" b="0" i="1" smtClean="0">
                        <a:latin typeface="Cambria Math" panose="02040503050406030204" pitchFamily="18" charset="0"/>
                      </a:rPr>
                      <m:t>𝛼</m:t>
                    </m:r>
                  </m:oMath>
                </a14:m>
                <a:r>
                  <a:rPr lang="en-US" dirty="0"/>
                  <a:t> switched sides! We want </a:t>
                </a:r>
                <a14:m>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≥1</m:t>
                    </m:r>
                  </m:oMath>
                </a14:m>
                <a:r>
                  <a:rPr lang="en-US" dirty="0"/>
                  <a:t> for both maximization and minimization to make it easier to think about. </a:t>
                </a:r>
                <a:br>
                  <a:rPr lang="en-US" dirty="0"/>
                </a:br>
                <a:r>
                  <a:rPr lang="en-US" dirty="0"/>
                  <a:t>If your maximization solution is “half-as-good” it’s a </a:t>
                </a:r>
                <a14:m>
                  <m:oMath xmlns:m="http://schemas.openxmlformats.org/officeDocument/2006/math">
                    <m:r>
                      <a:rPr lang="en-US" b="0" i="1" smtClean="0">
                        <a:latin typeface="Cambria Math" panose="02040503050406030204" pitchFamily="18" charset="0"/>
                      </a:rPr>
                      <m:t>2</m:t>
                    </m:r>
                  </m:oMath>
                </a14:m>
                <a:r>
                  <a:rPr lang="en-US" dirty="0"/>
                  <a:t>-approximation.</a:t>
                </a:r>
              </a:p>
            </p:txBody>
          </p:sp>
        </mc:Choice>
        <mc:Fallback>
          <p:sp>
            <p:nvSpPr>
              <p:cNvPr id="3" name="Content Placeholder 2">
                <a:extLst>
                  <a:ext uri="{FF2B5EF4-FFF2-40B4-BE49-F238E27FC236}">
                    <a16:creationId xmlns:a16="http://schemas.microsoft.com/office/drawing/2014/main" id="{70820CA0-7CBC-4730-9BF5-268C4634D08C}"/>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7665180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98D29-8A4A-4F61-896E-E18238168553}"/>
              </a:ext>
            </a:extLst>
          </p:cNvPr>
          <p:cNvSpPr>
            <a:spLocks noGrp="1"/>
          </p:cNvSpPr>
          <p:nvPr>
            <p:ph type="title"/>
          </p:nvPr>
        </p:nvSpPr>
        <p:spPr/>
        <p:txBody>
          <a:bodyPr/>
          <a:lstStyle/>
          <a:p>
            <a:r>
              <a:rPr lang="en-US" dirty="0"/>
              <a:t>Approximation Algorithms</a:t>
            </a:r>
          </a:p>
        </p:txBody>
      </p:sp>
      <p:sp>
        <p:nvSpPr>
          <p:cNvPr id="3" name="Content Placeholder 2">
            <a:extLst>
              <a:ext uri="{FF2B5EF4-FFF2-40B4-BE49-F238E27FC236}">
                <a16:creationId xmlns:a16="http://schemas.microsoft.com/office/drawing/2014/main" id="{AE99D58B-C557-476D-BE87-E6C0846F1C43}"/>
              </a:ext>
            </a:extLst>
          </p:cNvPr>
          <p:cNvSpPr>
            <a:spLocks noGrp="1"/>
          </p:cNvSpPr>
          <p:nvPr>
            <p:ph idx="1"/>
          </p:nvPr>
        </p:nvSpPr>
        <p:spPr/>
        <p:txBody>
          <a:bodyPr/>
          <a:lstStyle/>
          <a:p>
            <a:r>
              <a:rPr lang="en-US" dirty="0"/>
              <a:t>Can easily fill an entire course…</a:t>
            </a:r>
          </a:p>
          <a:p>
            <a:r>
              <a:rPr lang="en-US" dirty="0"/>
              <a:t>Two prototypical examples (there are others!):</a:t>
            </a:r>
          </a:p>
          <a:p>
            <a:r>
              <a:rPr lang="en-US" dirty="0"/>
              <a:t>Combinatorial approaches</a:t>
            </a:r>
          </a:p>
          <a:p>
            <a:pPr lvl="1"/>
            <a:r>
              <a:rPr lang="en-US" dirty="0"/>
              <a:t>Techniques we’ve used much of this quarter! </a:t>
            </a:r>
          </a:p>
          <a:p>
            <a:pPr lvl="1"/>
            <a:r>
              <a:rPr lang="en-US" dirty="0"/>
              <a:t>But instead of focusing on the </a:t>
            </a:r>
            <a:r>
              <a:rPr lang="en-US" u="sng" dirty="0"/>
              <a:t>best </a:t>
            </a:r>
            <a:r>
              <a:rPr lang="en-US" dirty="0"/>
              <a:t>aim for simple, and pretty good.</a:t>
            </a:r>
            <a:endParaRPr lang="en-US" u="sng" dirty="0"/>
          </a:p>
          <a:p>
            <a:r>
              <a:rPr lang="en-US" dirty="0"/>
              <a:t>LP-based approaches</a:t>
            </a:r>
          </a:p>
          <a:p>
            <a:pPr lvl="1"/>
            <a:r>
              <a:rPr lang="en-US" dirty="0"/>
              <a:t>Write an LP</a:t>
            </a:r>
          </a:p>
          <a:p>
            <a:pPr lvl="1"/>
            <a:r>
              <a:rPr lang="en-US" dirty="0"/>
              <a:t>“round” to a ‘pretty good’ solution.</a:t>
            </a:r>
          </a:p>
        </p:txBody>
      </p:sp>
    </p:spTree>
    <p:extLst>
      <p:ext uri="{BB962C8B-B14F-4D97-AF65-F5344CB8AC3E}">
        <p14:creationId xmlns:p14="http://schemas.microsoft.com/office/powerpoint/2010/main" val="36668698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772B6-4719-403B-91D7-852DF13E98F5}"/>
              </a:ext>
            </a:extLst>
          </p:cNvPr>
          <p:cNvSpPr>
            <a:spLocks noGrp="1"/>
          </p:cNvSpPr>
          <p:nvPr>
            <p:ph type="title"/>
          </p:nvPr>
        </p:nvSpPr>
        <p:spPr/>
        <p:txBody>
          <a:bodyPr>
            <a:normAutofit/>
          </a:bodyPr>
          <a:lstStyle/>
          <a:p>
            <a:r>
              <a:rPr lang="en-US" dirty="0"/>
              <a:t>Recall: Finding an approximation for VC</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36A6033-0B56-4BE7-AD5E-F90371A4288F}"/>
                  </a:ext>
                </a:extLst>
              </p:cNvPr>
              <p:cNvSpPr>
                <a:spLocks noGrp="1"/>
              </p:cNvSpPr>
              <p:nvPr>
                <p:ph idx="1"/>
              </p:nvPr>
            </p:nvSpPr>
            <p:spPr/>
            <p:txBody>
              <a:bodyPr/>
              <a:lstStyle/>
              <a:p>
                <a:r>
                  <a:rPr lang="en-US" dirty="0"/>
                  <a:t>For every edge, at least one of </a:t>
                </a:r>
                <a14:m>
                  <m:oMath xmlns:m="http://schemas.openxmlformats.org/officeDocument/2006/math">
                    <m:r>
                      <a:rPr lang="en-US" b="0" i="1" smtClean="0">
                        <a:latin typeface="Cambria Math" panose="02040503050406030204" pitchFamily="18" charset="0"/>
                      </a:rPr>
                      <m:t>𝑢</m:t>
                    </m:r>
                  </m:oMath>
                </a14:m>
                <a:r>
                  <a:rPr lang="en-US" dirty="0"/>
                  <a:t>,</a:t>
                </a:r>
                <a14:m>
                  <m:oMath xmlns:m="http://schemas.openxmlformats.org/officeDocument/2006/math">
                    <m:r>
                      <a:rPr lang="en-US" b="0" i="1" smtClean="0">
                        <a:latin typeface="Cambria Math" panose="02040503050406030204" pitchFamily="18" charset="0"/>
                      </a:rPr>
                      <m:t>𝑣</m:t>
                    </m:r>
                  </m:oMath>
                </a14:m>
                <a:r>
                  <a:rPr lang="en-US" dirty="0"/>
                  <a:t> is in the minimum vertex cover.</a:t>
                </a:r>
              </a:p>
              <a:p>
                <a:r>
                  <a:rPr lang="en-US" dirty="0"/>
                  <a:t>But instead of checking which of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oMath>
                </a14:m>
                <a:r>
                  <a:rPr lang="en-US" dirty="0"/>
                  <a:t> a good idea to add, just add them both!</a:t>
                </a:r>
              </a:p>
              <a:p>
                <a:endParaRPr lang="en-US" dirty="0"/>
              </a:p>
              <a:p>
                <a:pPr marL="0" indent="0">
                  <a:spcBef>
                    <a:spcPts val="0"/>
                  </a:spcBef>
                  <a:buNone/>
                </a:pPr>
                <a:r>
                  <a:rPr lang="en-US" dirty="0">
                    <a:latin typeface="Courier New" panose="02070309020205020404" pitchFamily="49" charset="0"/>
                    <a:cs typeface="Courier New" panose="02070309020205020404" pitchFamily="49" charset="0"/>
                  </a:rPr>
                  <a:t>While(G still has edges)</a:t>
                </a:r>
              </a:p>
              <a:p>
                <a:pPr marL="0" indent="0">
                  <a:spcBef>
                    <a:spcPts val="0"/>
                  </a:spcBef>
                  <a:buNone/>
                </a:pPr>
                <a:r>
                  <a:rPr lang="en-US" dirty="0">
                    <a:latin typeface="Courier New" panose="02070309020205020404" pitchFamily="49" charset="0"/>
                    <a:cs typeface="Courier New" panose="02070309020205020404" pitchFamily="49" charset="0"/>
                  </a:rPr>
                  <a:t>	Choose any edge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Add u to VC, and v to VC</a:t>
                </a:r>
              </a:p>
              <a:p>
                <a:pPr marL="0" indent="0">
                  <a:spcBef>
                    <a:spcPts val="0"/>
                  </a:spcBef>
                  <a:buNone/>
                </a:pPr>
                <a:r>
                  <a:rPr lang="en-US" dirty="0">
                    <a:latin typeface="Courier New" panose="02070309020205020404" pitchFamily="49" charset="0"/>
                    <a:cs typeface="Courier New" panose="02070309020205020404" pitchFamily="49" charset="0"/>
                  </a:rPr>
                  <a:t>	Delete u v and any edges touching them</a:t>
                </a:r>
              </a:p>
              <a:p>
                <a:pPr marL="0" indent="0">
                  <a:spcBef>
                    <a:spcPts val="0"/>
                  </a:spcBef>
                  <a:buNone/>
                </a:pPr>
                <a:r>
                  <a:rPr lang="en-US" dirty="0" err="1">
                    <a:latin typeface="Courier New" panose="02070309020205020404" pitchFamily="49" charset="0"/>
                    <a:cs typeface="Courier New" panose="02070309020205020404" pitchFamily="49" charset="0"/>
                  </a:rPr>
                  <a:t>EndWhile</a:t>
                </a:r>
                <a:endParaRPr lang="en-US" dirty="0">
                  <a:latin typeface="Courier New" panose="02070309020205020404" pitchFamily="49" charset="0"/>
                  <a:cs typeface="Courier New" panose="02070309020205020404" pitchFamily="49" charset="0"/>
                </a:endParaRPr>
              </a:p>
            </p:txBody>
          </p:sp>
        </mc:Choice>
        <mc:Fallback>
          <p:sp>
            <p:nvSpPr>
              <p:cNvPr id="3" name="Content Placeholder 2">
                <a:extLst>
                  <a:ext uri="{FF2B5EF4-FFF2-40B4-BE49-F238E27FC236}">
                    <a16:creationId xmlns:a16="http://schemas.microsoft.com/office/drawing/2014/main" id="{D36A6033-0B56-4BE7-AD5E-F90371A4288F}"/>
                  </a:ext>
                </a:extLst>
              </p:cNvPr>
              <p:cNvSpPr>
                <a:spLocks noGrp="1" noRot="1" noChangeAspect="1" noMove="1" noResize="1" noEditPoints="1" noAdjustHandles="1" noChangeArrowheads="1" noChangeShapeType="1" noTextEdit="1"/>
              </p:cNvSpPr>
              <p:nvPr>
                <p:ph idx="1"/>
              </p:nvPr>
            </p:nvSpPr>
            <p:spPr>
              <a:blipFill>
                <a:blip r:embed="rId2"/>
                <a:stretch>
                  <a:fillRect l="-1525" t="-2138" r="-1089"/>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781283B6-CC94-40BC-BB86-B3F33EAA6FD4}"/>
              </a:ext>
            </a:extLst>
          </p:cNvPr>
          <p:cNvSpPr/>
          <p:nvPr/>
        </p:nvSpPr>
        <p:spPr>
          <a:xfrm>
            <a:off x="6396135" y="5719665"/>
            <a:ext cx="5491065" cy="1014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Segoe UI Semilight" panose="020B0402040204020203" pitchFamily="34" charset="0"/>
                <a:cs typeface="Segoe UI Semilight" panose="020B0402040204020203" pitchFamily="34" charset="0"/>
              </a:rPr>
              <a:t>We talked about this before. During greedy algorithms week!</a:t>
            </a:r>
          </a:p>
        </p:txBody>
      </p:sp>
    </p:spTree>
    <p:extLst>
      <p:ext uri="{BB962C8B-B14F-4D97-AF65-F5344CB8AC3E}">
        <p14:creationId xmlns:p14="http://schemas.microsoft.com/office/powerpoint/2010/main" val="42077516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3796B-04FE-47E6-BBC3-49AD5C1D6815}"/>
              </a:ext>
            </a:extLst>
          </p:cNvPr>
          <p:cNvSpPr>
            <a:spLocks noGrp="1"/>
          </p:cNvSpPr>
          <p:nvPr>
            <p:ph type="title"/>
          </p:nvPr>
        </p:nvSpPr>
        <p:spPr/>
        <p:txBody>
          <a:bodyPr/>
          <a:lstStyle/>
          <a:p>
            <a:r>
              <a:rPr lang="en-US" dirty="0"/>
              <a:t>Does it work?</a:t>
            </a:r>
          </a:p>
        </p:txBody>
      </p:sp>
      <p:sp>
        <p:nvSpPr>
          <p:cNvPr id="3" name="Content Placeholder 2">
            <a:extLst>
              <a:ext uri="{FF2B5EF4-FFF2-40B4-BE49-F238E27FC236}">
                <a16:creationId xmlns:a16="http://schemas.microsoft.com/office/drawing/2014/main" id="{823F4449-4FE4-434C-86BF-3106C733CEE7}"/>
              </a:ext>
            </a:extLst>
          </p:cNvPr>
          <p:cNvSpPr>
            <a:spLocks noGrp="1"/>
          </p:cNvSpPr>
          <p:nvPr>
            <p:ph idx="1"/>
          </p:nvPr>
        </p:nvSpPr>
        <p:spPr/>
        <p:txBody>
          <a:bodyPr/>
          <a:lstStyle/>
          <a:p>
            <a:r>
              <a:rPr lang="en-US" dirty="0"/>
              <a:t>Do we find a vertex cover?</a:t>
            </a:r>
          </a:p>
          <a:p>
            <a:r>
              <a:rPr lang="en-US" dirty="0"/>
              <a:t>Is it close to the smallest one?</a:t>
            </a:r>
          </a:p>
          <a:p>
            <a:r>
              <a:rPr lang="en-US" dirty="0"/>
              <a:t>Does it run in polynomial time?</a:t>
            </a:r>
          </a:p>
        </p:txBody>
      </p:sp>
    </p:spTree>
    <p:extLst>
      <p:ext uri="{BB962C8B-B14F-4D97-AF65-F5344CB8AC3E}">
        <p14:creationId xmlns:p14="http://schemas.microsoft.com/office/powerpoint/2010/main" val="22942632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45D36-EFC2-44F1-9980-C103AF421200}"/>
              </a:ext>
            </a:extLst>
          </p:cNvPr>
          <p:cNvSpPr>
            <a:spLocks noGrp="1"/>
          </p:cNvSpPr>
          <p:nvPr>
            <p:ph type="title"/>
          </p:nvPr>
        </p:nvSpPr>
        <p:spPr/>
        <p:txBody>
          <a:bodyPr/>
          <a:lstStyle/>
          <a:p>
            <a:r>
              <a:rPr lang="en-US" dirty="0"/>
              <a:t>Do we find a vertex cover?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DC9D308-ACFE-4BFF-8414-554205B0BFAD}"/>
                  </a:ext>
                </a:extLst>
              </p:cNvPr>
              <p:cNvSpPr>
                <a:spLocks noGrp="1"/>
              </p:cNvSpPr>
              <p:nvPr>
                <p:ph idx="1"/>
              </p:nvPr>
            </p:nvSpPr>
            <p:spPr/>
            <p:txBody>
              <a:bodyPr/>
              <a:lstStyle/>
              <a:p>
                <a:r>
                  <a:rPr lang="en-US" dirty="0"/>
                  <a:t>When we delete an edge, it is covered (because we added both </a:t>
                </a:r>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And we only stop the algorithm when every edge has been deleted. So every edge is covered (i.e. we really have a vertex cover).</a:t>
                </a:r>
              </a:p>
            </p:txBody>
          </p:sp>
        </mc:Choice>
        <mc:Fallback xmlns="">
          <p:sp>
            <p:nvSpPr>
              <p:cNvPr id="3" name="Content Placeholder 2">
                <a:extLst>
                  <a:ext uri="{FF2B5EF4-FFF2-40B4-BE49-F238E27FC236}">
                    <a16:creationId xmlns:a16="http://schemas.microsoft.com/office/drawing/2014/main" id="{5DC9D308-ACFE-4BFF-8414-554205B0BFAD}"/>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752666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11F86B-9AE3-4143-B78D-16F7FF241D3B}"/>
              </a:ext>
            </a:extLst>
          </p:cNvPr>
          <p:cNvSpPr>
            <a:spLocks noGrp="1"/>
          </p:cNvSpPr>
          <p:nvPr>
            <p:ph type="title"/>
          </p:nvPr>
        </p:nvSpPr>
        <p:spPr/>
        <p:txBody>
          <a:bodyPr/>
          <a:lstStyle/>
          <a:p>
            <a:r>
              <a:rPr lang="en-US" dirty="0"/>
              <a:t>Loose End 1: Transitivity</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67CB1653-695E-4860-9FB2-DEE520ADD72B}"/>
                  </a:ext>
                </a:extLst>
              </p:cNvPr>
              <p:cNvSpPr>
                <a:spLocks noGrp="1"/>
              </p:cNvSpPr>
              <p:nvPr>
                <p:ph idx="1"/>
              </p:nvPr>
            </p:nvSpPr>
            <p:spPr/>
            <p:txBody>
              <a:bodyPr>
                <a:normAutofit/>
              </a:bodyPr>
              <a:lstStyle/>
              <a:p>
                <a:r>
                  <a:rPr lang="en-US" dirty="0"/>
                  <a:t>My problem </a:t>
                </a:r>
                <a14:m>
                  <m:oMath xmlns:m="http://schemas.openxmlformats.org/officeDocument/2006/math">
                    <m:r>
                      <a:rPr lang="en-US" b="0" i="1" smtClean="0">
                        <a:latin typeface="Cambria Math" panose="02040503050406030204" pitchFamily="18" charset="0"/>
                      </a:rPr>
                      <m:t>𝐶</m:t>
                    </m:r>
                  </m:oMath>
                </a14:m>
                <a:r>
                  <a:rPr lang="en-US" dirty="0"/>
                  <a:t> is too difficult to solve (at least for me). </a:t>
                </a:r>
              </a:p>
              <a:p>
                <a:r>
                  <a:rPr lang="en-US" dirty="0"/>
                  <a:t>So difficult, it’s probably NP-hard. How do I show it?</a:t>
                </a:r>
              </a:p>
              <a:p>
                <a:endParaRPr lang="en-US" dirty="0"/>
              </a:p>
              <a:p>
                <a:r>
                  <a:rPr lang="en-US" dirty="0"/>
                  <a:t>What does it mean to be NP-hard? </a:t>
                </a:r>
              </a:p>
              <a:p>
                <a:r>
                  <a:rPr lang="en-US" dirty="0"/>
                  <a:t>We need to be able to reduce any problem </a:t>
                </a:r>
                <a14:m>
                  <m:oMath xmlns:m="http://schemas.openxmlformats.org/officeDocument/2006/math">
                    <m:r>
                      <a:rPr lang="en-US" b="0" i="1" smtClean="0">
                        <a:latin typeface="Cambria Math" panose="02040503050406030204" pitchFamily="18" charset="0"/>
                      </a:rPr>
                      <m:t>𝐴</m:t>
                    </m:r>
                  </m:oMath>
                </a14:m>
                <a:r>
                  <a:rPr lang="en-US" dirty="0"/>
                  <a:t> in </a:t>
                </a:r>
                <a14:m>
                  <m:oMath xmlns:m="http://schemas.openxmlformats.org/officeDocument/2006/math">
                    <m:r>
                      <m:rPr>
                        <m:sty m:val="p"/>
                      </m:rPr>
                      <a:rPr lang="en-US" b="0" i="0" smtClean="0">
                        <a:latin typeface="Cambria Math" panose="02040503050406030204" pitchFamily="18" charset="0"/>
                      </a:rPr>
                      <m:t>NP</m:t>
                    </m:r>
                  </m:oMath>
                </a14:m>
                <a:r>
                  <a:rPr lang="en-US" dirty="0"/>
                  <a:t> to </a:t>
                </a:r>
                <a14:m>
                  <m:oMath xmlns:m="http://schemas.openxmlformats.org/officeDocument/2006/math">
                    <m:r>
                      <a:rPr lang="en-US" b="0" i="1" smtClean="0">
                        <a:latin typeface="Cambria Math" panose="02040503050406030204" pitchFamily="18" charset="0"/>
                      </a:rPr>
                      <m:t>𝐶</m:t>
                    </m:r>
                  </m:oMath>
                </a14:m>
                <a:r>
                  <a:rPr lang="en-US" dirty="0"/>
                  <a:t>.</a:t>
                </a:r>
              </a:p>
              <a:p>
                <a:endParaRPr lang="en-US" dirty="0"/>
              </a:p>
              <a:p>
                <a:r>
                  <a:rPr lang="en-US" dirty="0"/>
                  <a:t>Let’s choose </a:t>
                </a:r>
                <a14:m>
                  <m:oMath xmlns:m="http://schemas.openxmlformats.org/officeDocument/2006/math">
                    <m:r>
                      <a:rPr lang="en-US" b="0" i="1" smtClean="0">
                        <a:latin typeface="Cambria Math" panose="02040503050406030204" pitchFamily="18" charset="0"/>
                      </a:rPr>
                      <m:t>𝐵</m:t>
                    </m:r>
                  </m:oMath>
                </a14:m>
                <a:r>
                  <a:rPr lang="en-US" dirty="0"/>
                  <a:t> to be a </a:t>
                </a:r>
                <a:r>
                  <a:rPr lang="en-US" b="1" dirty="0"/>
                  <a:t>known </a:t>
                </a:r>
                <a:r>
                  <a:rPr lang="en-US" dirty="0"/>
                  <a:t>NP-hard problem. Since </a:t>
                </a:r>
                <a14:m>
                  <m:oMath xmlns:m="http://schemas.openxmlformats.org/officeDocument/2006/math">
                    <m:r>
                      <a:rPr lang="en-US" b="0" i="1" smtClean="0">
                        <a:latin typeface="Cambria Math" panose="02040503050406030204" pitchFamily="18" charset="0"/>
                      </a:rPr>
                      <m:t>𝐵</m:t>
                    </m:r>
                  </m:oMath>
                </a14:m>
                <a:r>
                  <a:rPr lang="en-US" b="1" dirty="0"/>
                  <a:t> is known </a:t>
                </a:r>
                <a:r>
                  <a:rPr lang="en-US" dirty="0"/>
                  <a:t>to be NP-hard, </a:t>
                </a:r>
                <a14:m>
                  <m:oMath xmlns:m="http://schemas.openxmlformats.org/officeDocument/2006/math">
                    <m:r>
                      <a:rPr lang="en-US" b="0" i="1" smtClean="0">
                        <a:latin typeface="Cambria Math" panose="02040503050406030204" pitchFamily="18" charset="0"/>
                      </a:rPr>
                      <m:t>𝐴</m:t>
                    </m:r>
                    <m:r>
                      <a:rPr lang="en-US" b="1"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 </m:t>
                    </m:r>
                  </m:oMath>
                </a14:m>
                <a:r>
                  <a:rPr lang="en-US" dirty="0"/>
                  <a:t>for every possible </a:t>
                </a:r>
                <a14:m>
                  <m:oMath xmlns:m="http://schemas.openxmlformats.org/officeDocument/2006/math">
                    <m:r>
                      <a:rPr lang="en-US" b="0" i="1" smtClean="0">
                        <a:latin typeface="Cambria Math" panose="02040503050406030204" pitchFamily="18" charset="0"/>
                      </a:rPr>
                      <m:t>𝐴</m:t>
                    </m:r>
                  </m:oMath>
                </a14:m>
                <a:r>
                  <a:rPr lang="en-US" b="1" dirty="0"/>
                  <a:t>. </a:t>
                </a:r>
                <a:r>
                  <a:rPr lang="en-US" dirty="0"/>
                  <a:t>So if </a:t>
                </a:r>
                <a:r>
                  <a:rPr lang="en-US" b="1" dirty="0"/>
                  <a:t>we show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oMath>
                </a14:m>
                <a:r>
                  <a:rPr lang="en-US" dirty="0"/>
                  <a:t>too </a:t>
                </a:r>
                <a:br>
                  <a:rPr lang="en-US" dirty="0"/>
                </a:br>
                <a:r>
                  <a:rPr lang="en-US" dirty="0"/>
                  <a:t>then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a14:m>
                <a:r>
                  <a:rPr lang="en-US" dirty="0"/>
                  <a:t> so every NP problem reduces to </a:t>
                </a:r>
                <a14:m>
                  <m:oMath xmlns:m="http://schemas.openxmlformats.org/officeDocument/2006/math">
                    <m:r>
                      <a:rPr lang="en-US" b="0" i="1" smtClean="0">
                        <a:latin typeface="Cambria Math" panose="02040503050406030204" pitchFamily="18" charset="0"/>
                      </a:rPr>
                      <m:t>𝐶</m:t>
                    </m:r>
                  </m:oMath>
                </a14:m>
                <a:r>
                  <a:rPr lang="en-US" dirty="0"/>
                  <a:t>!</a:t>
                </a:r>
              </a:p>
            </p:txBody>
          </p:sp>
        </mc:Choice>
        <mc:Fallback xmlns="">
          <p:sp>
            <p:nvSpPr>
              <p:cNvPr id="5" name="Content Placeholder 4">
                <a:extLst>
                  <a:ext uri="{FF2B5EF4-FFF2-40B4-BE49-F238E27FC236}">
                    <a16:creationId xmlns:a16="http://schemas.microsoft.com/office/drawing/2014/main" id="{67CB1653-695E-4860-9FB2-DEE520ADD72B}"/>
                  </a:ext>
                </a:extLst>
              </p:cNvPr>
              <p:cNvSpPr>
                <a:spLocks noGrp="1" noRot="1" noChangeAspect="1" noMove="1" noResize="1" noEditPoints="1" noAdjustHandles="1" noChangeArrowheads="1" noChangeShapeType="1" noTextEdit="1"/>
              </p:cNvSpPr>
              <p:nvPr>
                <p:ph idx="1"/>
              </p:nvPr>
            </p:nvSpPr>
            <p:spPr>
              <a:blipFill>
                <a:blip r:embed="rId2"/>
                <a:stretch>
                  <a:fillRect l="-708" t="-2138" r="-1307"/>
                </a:stretch>
              </a:blipFill>
            </p:spPr>
            <p:txBody>
              <a:bodyPr/>
              <a:lstStyle/>
              <a:p>
                <a:r>
                  <a:rPr lang="en-US">
                    <a:noFill/>
                  </a:rPr>
                  <a:t> </a:t>
                </a:r>
              </a:p>
            </p:txBody>
          </p:sp>
        </mc:Fallback>
      </mc:AlternateContent>
    </p:spTree>
    <p:extLst>
      <p:ext uri="{BB962C8B-B14F-4D97-AF65-F5344CB8AC3E}">
        <p14:creationId xmlns:p14="http://schemas.microsoft.com/office/powerpoint/2010/main" val="38988045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DE3A6-8C6A-48A9-B94C-383397678FFA}"/>
              </a:ext>
            </a:extLst>
          </p:cNvPr>
          <p:cNvSpPr>
            <a:spLocks noGrp="1"/>
          </p:cNvSpPr>
          <p:nvPr>
            <p:ph type="title"/>
          </p:nvPr>
        </p:nvSpPr>
        <p:spPr/>
        <p:txBody>
          <a:bodyPr/>
          <a:lstStyle/>
          <a:p>
            <a:r>
              <a:rPr lang="en-US" dirty="0"/>
              <a:t>How big is it?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54EB7DC-8ACE-4830-864A-E17FCB4AD23A}"/>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𝑂𝑃𝑇</m:t>
                    </m:r>
                  </m:oMath>
                </a14:m>
                <a:r>
                  <a:rPr lang="en-US" dirty="0"/>
                  <a:t> be a </a:t>
                </a:r>
                <a:r>
                  <a:rPr lang="en-US" b="1" dirty="0"/>
                  <a:t>minimum </a:t>
                </a:r>
                <a:r>
                  <a:rPr lang="en-US" dirty="0"/>
                  <a:t>vertex cover.</a:t>
                </a:r>
              </a:p>
              <a:p>
                <a:endParaRPr lang="en-US" dirty="0"/>
              </a:p>
              <a:p>
                <a:r>
                  <a:rPr lang="en-US" dirty="0"/>
                  <a:t>Key idea: when we add </a:t>
                </a:r>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to our vertex cover (in the same step), at least one of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 </m:t>
                    </m:r>
                  </m:oMath>
                </a14:m>
                <a:r>
                  <a:rPr lang="en-US" dirty="0"/>
                  <a:t>or </a:t>
                </a:r>
                <a14:m>
                  <m:oMath xmlns:m="http://schemas.openxmlformats.org/officeDocument/2006/math">
                    <m:r>
                      <a:rPr lang="en-US" b="0" i="1" smtClean="0">
                        <a:latin typeface="Cambria Math" panose="02040503050406030204" pitchFamily="18" charset="0"/>
                      </a:rPr>
                      <m:t>𝑣</m:t>
                    </m:r>
                  </m:oMath>
                </a14:m>
                <a:r>
                  <a:rPr lang="en-US" dirty="0"/>
                  <a:t> is in </a:t>
                </a:r>
                <a14:m>
                  <m:oMath xmlns:m="http://schemas.openxmlformats.org/officeDocument/2006/math">
                    <m:r>
                      <a:rPr lang="en-US" b="0" i="1" smtClean="0">
                        <a:latin typeface="Cambria Math" panose="02040503050406030204" pitchFamily="18" charset="0"/>
                      </a:rPr>
                      <m:t>𝑂𝑃𝑇</m:t>
                    </m:r>
                  </m:oMath>
                </a14:m>
                <a:r>
                  <a:rPr lang="en-US" dirty="0"/>
                  <a:t>.</a:t>
                </a:r>
              </a:p>
              <a:p>
                <a:r>
                  <a:rPr lang="en-US" dirty="0"/>
                  <a:t>Why?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a:t> was an edge! </a:t>
                </a:r>
                <a14:m>
                  <m:oMath xmlns:m="http://schemas.openxmlformats.org/officeDocument/2006/math">
                    <m:r>
                      <a:rPr lang="en-US" b="0" i="1" smtClean="0">
                        <a:latin typeface="Cambria Math" panose="02040503050406030204" pitchFamily="18" charset="0"/>
                      </a:rPr>
                      <m:t>𝑂𝑃𝑇</m:t>
                    </m:r>
                  </m:oMath>
                </a14:m>
                <a:r>
                  <a:rPr lang="en-US" dirty="0"/>
                  <a:t> covers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a:t> so at least one is in </a:t>
                </a:r>
                <a14:m>
                  <m:oMath xmlns:m="http://schemas.openxmlformats.org/officeDocument/2006/math">
                    <m:r>
                      <a:rPr lang="en-US" b="0" i="1" smtClean="0">
                        <a:latin typeface="Cambria Math" panose="02040503050406030204" pitchFamily="18" charset="0"/>
                      </a:rPr>
                      <m:t>𝑂𝑃𝑇</m:t>
                    </m:r>
                  </m:oMath>
                </a14:m>
                <a:r>
                  <a:rPr lang="en-US" dirty="0"/>
                  <a:t>.</a:t>
                </a:r>
              </a:p>
              <a:p>
                <a:endParaRPr lang="en-US" dirty="0"/>
              </a:p>
              <a:p>
                <a:r>
                  <a:rPr lang="en-US" dirty="0"/>
                  <a:t>So how big is our vertex cover? At most twice as big!</a:t>
                </a:r>
              </a:p>
              <a:p>
                <a:endParaRPr lang="en-US" dirty="0"/>
              </a:p>
              <a:p>
                <a:r>
                  <a:rPr lang="en-US" dirty="0"/>
                  <a:t>This is a </a:t>
                </a:r>
                <a14:m>
                  <m:oMath xmlns:m="http://schemas.openxmlformats.org/officeDocument/2006/math">
                    <m:r>
                      <a:rPr lang="en-US" b="0" i="1" smtClean="0">
                        <a:latin typeface="Cambria Math" panose="02040503050406030204" pitchFamily="18" charset="0"/>
                      </a:rPr>
                      <m:t>2</m:t>
                    </m:r>
                  </m:oMath>
                </a14:m>
                <a:r>
                  <a:rPr lang="en-US" dirty="0"/>
                  <a:t>-approximation for vertex cover!</a:t>
                </a:r>
              </a:p>
            </p:txBody>
          </p:sp>
        </mc:Choice>
        <mc:Fallback xmlns="">
          <p:sp>
            <p:nvSpPr>
              <p:cNvPr id="3" name="Content Placeholder 2">
                <a:extLst>
                  <a:ext uri="{FF2B5EF4-FFF2-40B4-BE49-F238E27FC236}">
                    <a16:creationId xmlns:a16="http://schemas.microsoft.com/office/drawing/2014/main" id="{454EB7DC-8ACE-4830-864A-E17FCB4AD23A}"/>
                  </a:ext>
                </a:extLst>
              </p:cNvPr>
              <p:cNvSpPr>
                <a:spLocks noGrp="1" noRot="1" noChangeAspect="1" noMove="1" noResize="1" noEditPoints="1" noAdjustHandles="1" noChangeArrowheads="1" noChangeShapeType="1" noTextEdit="1"/>
              </p:cNvSpPr>
              <p:nvPr>
                <p:ph idx="1"/>
              </p:nvPr>
            </p:nvSpPr>
            <p:spPr>
              <a:blipFill>
                <a:blip r:embed="rId2"/>
                <a:stretch>
                  <a:fillRect l="-708" t="-2138" b="-2390"/>
                </a:stretch>
              </a:blipFill>
            </p:spPr>
            <p:txBody>
              <a:bodyPr/>
              <a:lstStyle/>
              <a:p>
                <a:r>
                  <a:rPr lang="en-US">
                    <a:noFill/>
                  </a:rPr>
                  <a:t> </a:t>
                </a:r>
              </a:p>
            </p:txBody>
          </p:sp>
        </mc:Fallback>
      </mc:AlternateContent>
    </p:spTree>
    <p:extLst>
      <p:ext uri="{BB962C8B-B14F-4D97-AF65-F5344CB8AC3E}">
        <p14:creationId xmlns:p14="http://schemas.microsoft.com/office/powerpoint/2010/main" val="40817864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DC624-2268-468C-8FBE-A39D6675BCA4}"/>
              </a:ext>
            </a:extLst>
          </p:cNvPr>
          <p:cNvSpPr>
            <a:spLocks noGrp="1"/>
          </p:cNvSpPr>
          <p:nvPr>
            <p:ph type="title"/>
          </p:nvPr>
        </p:nvSpPr>
        <p:spPr/>
        <p:txBody>
          <a:bodyPr/>
          <a:lstStyle/>
          <a:p>
            <a:r>
              <a:rPr lang="en-US" dirty="0"/>
              <a:t>Another Approximation Algorithm</a:t>
            </a:r>
          </a:p>
        </p:txBody>
      </p:sp>
      <p:sp>
        <p:nvSpPr>
          <p:cNvPr id="3" name="Content Placeholder 2">
            <a:extLst>
              <a:ext uri="{FF2B5EF4-FFF2-40B4-BE49-F238E27FC236}">
                <a16:creationId xmlns:a16="http://schemas.microsoft.com/office/drawing/2014/main" id="{217A03EA-2615-4094-9648-6C39FED8C34B}"/>
              </a:ext>
            </a:extLst>
          </p:cNvPr>
          <p:cNvSpPr>
            <a:spLocks noGrp="1"/>
          </p:cNvSpPr>
          <p:nvPr>
            <p:ph idx="1"/>
          </p:nvPr>
        </p:nvSpPr>
        <p:spPr/>
        <p:txBody>
          <a:bodyPr/>
          <a:lstStyle/>
          <a:p>
            <a:r>
              <a:rPr lang="en-US" dirty="0"/>
              <a:t>Let’s look at another approximation algorithm for vertex cover.</a:t>
            </a:r>
          </a:p>
          <a:p>
            <a:endParaRPr lang="en-US" dirty="0"/>
          </a:p>
          <a:p>
            <a:r>
              <a:rPr lang="en-US" dirty="0"/>
              <a:t>Remember the linear program for vertex cover?</a:t>
            </a:r>
          </a:p>
          <a:p>
            <a:endParaRPr lang="en-US" dirty="0"/>
          </a:p>
          <a:p>
            <a:endParaRPr lang="en-US" dirty="0"/>
          </a:p>
        </p:txBody>
      </p:sp>
    </p:spTree>
    <p:extLst>
      <p:ext uri="{BB962C8B-B14F-4D97-AF65-F5344CB8AC3E}">
        <p14:creationId xmlns:p14="http://schemas.microsoft.com/office/powerpoint/2010/main" val="12521574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9149E-D02C-4D54-8E15-944F5D1F3443}"/>
              </a:ext>
            </a:extLst>
          </p:cNvPr>
          <p:cNvSpPr>
            <a:spLocks noGrp="1"/>
          </p:cNvSpPr>
          <p:nvPr>
            <p:ph type="title"/>
          </p:nvPr>
        </p:nvSpPr>
        <p:spPr/>
        <p:txBody>
          <a:bodyPr/>
          <a:lstStyle/>
          <a:p>
            <a:r>
              <a:rPr lang="en-US" dirty="0"/>
              <a:t>Vertex Cover LP</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01F7C25-B395-4337-8EFB-992D3D3C214B}"/>
                  </a:ext>
                </a:extLst>
              </p:cNvPr>
              <p:cNvSpPr>
                <a:spLocks noGrp="1"/>
              </p:cNvSpPr>
              <p:nvPr>
                <p:ph idx="1"/>
              </p:nvPr>
            </p:nvSpPr>
            <p:spPr/>
            <p:txBody>
              <a:bodyPr/>
              <a:lstStyle/>
              <a:p>
                <a:r>
                  <a:rPr lang="en-US" dirty="0"/>
                  <a:t>Minimize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𝑢</m:t>
                        </m:r>
                      </m:sub>
                    </m:sSub>
                  </m:oMath>
                </a14:m>
                <a:endParaRPr lang="en-US" dirty="0"/>
              </a:p>
              <a:p>
                <a:r>
                  <a:rPr lang="en-US" dirty="0"/>
                  <a:t>Subject to: </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𝑢</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𝑣</m:t>
                        </m:r>
                      </m:sub>
                    </m:sSub>
                    <m:r>
                      <a:rPr lang="en-US" b="0" i="1" smtClean="0">
                        <a:latin typeface="Cambria Math" panose="02040503050406030204" pitchFamily="18" charset="0"/>
                      </a:rPr>
                      <m:t>≥1</m:t>
                    </m:r>
                  </m:oMath>
                </a14:m>
                <a:r>
                  <a:rPr lang="en-US" dirty="0"/>
                  <a:t> for all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e>
                    </m:d>
                    <m:r>
                      <a:rPr lang="en-US" b="0" i="1" smtClean="0">
                        <a:latin typeface="Cambria Math" panose="02040503050406030204" pitchFamily="18" charset="0"/>
                      </a:rPr>
                      <m:t>∈</m:t>
                    </m:r>
                    <m:r>
                      <a:rPr lang="en-US" b="0" i="1" smtClean="0">
                        <a:latin typeface="Cambria Math" panose="02040503050406030204" pitchFamily="18" charset="0"/>
                      </a:rPr>
                      <m:t>𝐸</m:t>
                    </m:r>
                  </m:oMath>
                </a14:m>
                <a:endParaRPr lang="en-US" dirty="0"/>
              </a:p>
              <a:p>
                <a14:m>
                  <m:oMath xmlns:m="http://schemas.openxmlformats.org/officeDocument/2006/math">
                    <m:r>
                      <a:rPr lang="en-US" b="0" i="1" smtClean="0">
                        <a:latin typeface="Cambria Math" panose="02040503050406030204" pitchFamily="18" charset="0"/>
                      </a:rPr>
                      <m:t>0≤</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𝑢</m:t>
                        </m:r>
                      </m:sub>
                    </m:sSub>
                    <m:r>
                      <a:rPr lang="en-US" b="0" i="1" smtClean="0">
                        <a:latin typeface="Cambria Math" panose="02040503050406030204" pitchFamily="18" charset="0"/>
                      </a:rPr>
                      <m:t>≤1</m:t>
                    </m:r>
                  </m:oMath>
                </a14:m>
                <a:r>
                  <a:rPr lang="en-US" dirty="0"/>
                  <a:t> for all </a:t>
                </a:r>
                <a14:m>
                  <m:oMath xmlns:m="http://schemas.openxmlformats.org/officeDocument/2006/math">
                    <m:r>
                      <a:rPr lang="en-US" b="0" i="1" smtClean="0">
                        <a:latin typeface="Cambria Math" panose="02040503050406030204" pitchFamily="18" charset="0"/>
                      </a:rPr>
                      <m:t>𝑢</m:t>
                    </m:r>
                  </m:oMath>
                </a14:m>
                <a:r>
                  <a:rPr lang="en-US" dirty="0"/>
                  <a:t>.</a:t>
                </a:r>
              </a:p>
              <a:p>
                <a:endParaRPr lang="en-US" dirty="0"/>
              </a:p>
              <a:p>
                <a:r>
                  <a:rPr lang="en-US" dirty="0"/>
                  <a:t>Don’t worry about the weights for today. </a:t>
                </a:r>
              </a:p>
            </p:txBody>
          </p:sp>
        </mc:Choice>
        <mc:Fallback>
          <p:sp>
            <p:nvSpPr>
              <p:cNvPr id="3" name="Content Placeholder 2">
                <a:extLst>
                  <a:ext uri="{FF2B5EF4-FFF2-40B4-BE49-F238E27FC236}">
                    <a16:creationId xmlns:a16="http://schemas.microsoft.com/office/drawing/2014/main" id="{F01F7C25-B395-4337-8EFB-992D3D3C214B}"/>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3824028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1699E-417A-439F-8FA0-F08A564CA898}"/>
              </a:ext>
            </a:extLst>
          </p:cNvPr>
          <p:cNvSpPr>
            <a:spLocks noGrp="1"/>
          </p:cNvSpPr>
          <p:nvPr>
            <p:ph type="title"/>
          </p:nvPr>
        </p:nvSpPr>
        <p:spPr/>
        <p:txBody>
          <a:bodyPr/>
          <a:lstStyle/>
          <a:p>
            <a:r>
              <a:rPr lang="en-US" dirty="0"/>
              <a:t>Non-Bipartite</a:t>
            </a:r>
          </a:p>
        </p:txBody>
      </p:sp>
      <p:sp>
        <p:nvSpPr>
          <p:cNvPr id="3" name="Content Placeholder 2">
            <a:extLst>
              <a:ext uri="{FF2B5EF4-FFF2-40B4-BE49-F238E27FC236}">
                <a16:creationId xmlns:a16="http://schemas.microsoft.com/office/drawing/2014/main" id="{D2D76396-A02B-49DB-8BD2-07A07227E0D0}"/>
              </a:ext>
            </a:extLst>
          </p:cNvPr>
          <p:cNvSpPr>
            <a:spLocks noGrp="1"/>
          </p:cNvSpPr>
          <p:nvPr>
            <p:ph idx="1"/>
          </p:nvPr>
        </p:nvSpPr>
        <p:spPr>
          <a:xfrm>
            <a:off x="575240" y="1463857"/>
            <a:ext cx="11187258" cy="1357497"/>
          </a:xfrm>
        </p:spPr>
        <p:txBody>
          <a:bodyPr/>
          <a:lstStyle/>
          <a:p>
            <a:r>
              <a:rPr lang="en-US" dirty="0"/>
              <a:t>What if our original graph isn’t bipartite?</a:t>
            </a:r>
          </a:p>
        </p:txBody>
      </p:sp>
      <p:sp>
        <p:nvSpPr>
          <p:cNvPr id="4" name="Oval 3">
            <a:extLst>
              <a:ext uri="{FF2B5EF4-FFF2-40B4-BE49-F238E27FC236}">
                <a16:creationId xmlns:a16="http://schemas.microsoft.com/office/drawing/2014/main" id="{76B9B3C9-4D9D-4D4C-A113-D129CC8F1CD4}"/>
              </a:ext>
            </a:extLst>
          </p:cNvPr>
          <p:cNvSpPr/>
          <p:nvPr/>
        </p:nvSpPr>
        <p:spPr>
          <a:xfrm>
            <a:off x="963388" y="3243383"/>
            <a:ext cx="773723" cy="773723"/>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a:t>
            </a:r>
          </a:p>
        </p:txBody>
      </p:sp>
      <p:sp>
        <p:nvSpPr>
          <p:cNvPr id="5" name="Oval 4">
            <a:extLst>
              <a:ext uri="{FF2B5EF4-FFF2-40B4-BE49-F238E27FC236}">
                <a16:creationId xmlns:a16="http://schemas.microsoft.com/office/drawing/2014/main" id="{61C5C6E3-2780-4AD6-84A7-3C2E6A908C10}"/>
              </a:ext>
            </a:extLst>
          </p:cNvPr>
          <p:cNvSpPr/>
          <p:nvPr/>
        </p:nvSpPr>
        <p:spPr>
          <a:xfrm>
            <a:off x="4933282" y="4425076"/>
            <a:ext cx="773723" cy="773723"/>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a:t>
            </a:r>
          </a:p>
        </p:txBody>
      </p:sp>
      <p:sp>
        <p:nvSpPr>
          <p:cNvPr id="6" name="Oval 5">
            <a:extLst>
              <a:ext uri="{FF2B5EF4-FFF2-40B4-BE49-F238E27FC236}">
                <a16:creationId xmlns:a16="http://schemas.microsoft.com/office/drawing/2014/main" id="{5A69B750-B32F-4664-83D5-C3FF4699461B}"/>
              </a:ext>
            </a:extLst>
          </p:cNvPr>
          <p:cNvSpPr/>
          <p:nvPr/>
        </p:nvSpPr>
        <p:spPr>
          <a:xfrm>
            <a:off x="2394329" y="4423505"/>
            <a:ext cx="773723" cy="773723"/>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a:t>
            </a:r>
          </a:p>
        </p:txBody>
      </p:sp>
      <p:sp>
        <p:nvSpPr>
          <p:cNvPr id="7" name="Oval 6">
            <a:extLst>
              <a:ext uri="{FF2B5EF4-FFF2-40B4-BE49-F238E27FC236}">
                <a16:creationId xmlns:a16="http://schemas.microsoft.com/office/drawing/2014/main" id="{314E9AAC-13AF-4A5C-9599-19106CB11DCB}"/>
              </a:ext>
            </a:extLst>
          </p:cNvPr>
          <p:cNvSpPr/>
          <p:nvPr/>
        </p:nvSpPr>
        <p:spPr>
          <a:xfrm>
            <a:off x="6364222" y="3278554"/>
            <a:ext cx="773723" cy="773723"/>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a:t>
            </a:r>
          </a:p>
        </p:txBody>
      </p:sp>
      <p:cxnSp>
        <p:nvCxnSpPr>
          <p:cNvPr id="8" name="Straight Connector 7">
            <a:extLst>
              <a:ext uri="{FF2B5EF4-FFF2-40B4-BE49-F238E27FC236}">
                <a16:creationId xmlns:a16="http://schemas.microsoft.com/office/drawing/2014/main" id="{883FBE31-CC2D-4BF7-9A47-E0E7E07735E5}"/>
              </a:ext>
            </a:extLst>
          </p:cNvPr>
          <p:cNvCxnSpPr>
            <a:cxnSpLocks/>
            <a:stCxn id="4" idx="5"/>
            <a:endCxn id="6" idx="2"/>
          </p:cNvCxnSpPr>
          <p:nvPr/>
        </p:nvCxnSpPr>
        <p:spPr>
          <a:xfrm>
            <a:off x="1623802" y="3903797"/>
            <a:ext cx="770527" cy="9065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1DFBE49-2587-4EF5-AF99-3D1657906C1F}"/>
              </a:ext>
            </a:extLst>
          </p:cNvPr>
          <p:cNvCxnSpPr>
            <a:cxnSpLocks/>
            <a:stCxn id="6" idx="6"/>
            <a:endCxn id="5" idx="2"/>
          </p:cNvCxnSpPr>
          <p:nvPr/>
        </p:nvCxnSpPr>
        <p:spPr>
          <a:xfrm>
            <a:off x="3168052" y="4810367"/>
            <a:ext cx="1765230" cy="15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F0D128-E5C8-4FDC-9EEA-9F16289B788D}"/>
              </a:ext>
            </a:extLst>
          </p:cNvPr>
          <p:cNvCxnSpPr>
            <a:cxnSpLocks/>
            <a:stCxn id="7" idx="3"/>
            <a:endCxn id="5" idx="6"/>
          </p:cNvCxnSpPr>
          <p:nvPr/>
        </p:nvCxnSpPr>
        <p:spPr>
          <a:xfrm flipH="1">
            <a:off x="5707005" y="3938968"/>
            <a:ext cx="770526" cy="872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61822F7D-5F9B-4852-952B-BFB6AF5EEF5F}"/>
                  </a:ext>
                </a:extLst>
              </p:cNvPr>
              <p:cNvSpPr/>
              <p:nvPr/>
            </p:nvSpPr>
            <p:spPr>
              <a:xfrm>
                <a:off x="289184" y="4069496"/>
                <a:ext cx="1121790" cy="598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=1/2</m:t>
                      </m:r>
                    </m:oMath>
                  </m:oMathPara>
                </a14:m>
                <a:endParaRPr lang="en-US" dirty="0">
                  <a:solidFill>
                    <a:schemeClr val="tx1"/>
                  </a:solidFill>
                </a:endParaRPr>
              </a:p>
            </p:txBody>
          </p:sp>
        </mc:Choice>
        <mc:Fallback xmlns="">
          <p:sp>
            <p:nvSpPr>
              <p:cNvPr id="11" name="Rectangle 10">
                <a:extLst>
                  <a:ext uri="{FF2B5EF4-FFF2-40B4-BE49-F238E27FC236}">
                    <a16:creationId xmlns:a16="http://schemas.microsoft.com/office/drawing/2014/main" id="{61822F7D-5F9B-4852-952B-BFB6AF5EEF5F}"/>
                  </a:ext>
                </a:extLst>
              </p:cNvPr>
              <p:cNvSpPr>
                <a:spLocks noRot="1" noChangeAspect="1" noMove="1" noResize="1" noEditPoints="1" noAdjustHandles="1" noChangeArrowheads="1" noChangeShapeType="1" noTextEdit="1"/>
              </p:cNvSpPr>
              <p:nvPr/>
            </p:nvSpPr>
            <p:spPr>
              <a:xfrm>
                <a:off x="289184" y="4069496"/>
                <a:ext cx="1121790" cy="59860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34B9AC73-1E83-4910-B059-0A3B685BD901}"/>
                  </a:ext>
                </a:extLst>
              </p:cNvPr>
              <p:cNvSpPr/>
              <p:nvPr/>
            </p:nvSpPr>
            <p:spPr>
              <a:xfrm>
                <a:off x="6751083" y="4132807"/>
                <a:ext cx="1121790" cy="598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=1/2</m:t>
                      </m:r>
                    </m:oMath>
                  </m:oMathPara>
                </a14:m>
                <a:endParaRPr lang="en-US" dirty="0">
                  <a:solidFill>
                    <a:schemeClr val="tx1"/>
                  </a:solidFill>
                </a:endParaRPr>
              </a:p>
            </p:txBody>
          </p:sp>
        </mc:Choice>
        <mc:Fallback xmlns="">
          <p:sp>
            <p:nvSpPr>
              <p:cNvPr id="12" name="Rectangle 11">
                <a:extLst>
                  <a:ext uri="{FF2B5EF4-FFF2-40B4-BE49-F238E27FC236}">
                    <a16:creationId xmlns:a16="http://schemas.microsoft.com/office/drawing/2014/main" id="{34B9AC73-1E83-4910-B059-0A3B685BD901}"/>
                  </a:ext>
                </a:extLst>
              </p:cNvPr>
              <p:cNvSpPr>
                <a:spLocks noRot="1" noChangeAspect="1" noMove="1" noResize="1" noEditPoints="1" noAdjustHandles="1" noChangeArrowheads="1" noChangeShapeType="1" noTextEdit="1"/>
              </p:cNvSpPr>
              <p:nvPr/>
            </p:nvSpPr>
            <p:spPr>
              <a:xfrm>
                <a:off x="6751083" y="4132807"/>
                <a:ext cx="1121790" cy="59860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0A9CD7EC-A88F-4AE8-89BE-D54A39016FF1}"/>
                  </a:ext>
                </a:extLst>
              </p:cNvPr>
              <p:cNvSpPr/>
              <p:nvPr/>
            </p:nvSpPr>
            <p:spPr>
              <a:xfrm>
                <a:off x="4759248" y="5341774"/>
                <a:ext cx="1121790" cy="598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=1/2</m:t>
                      </m:r>
                    </m:oMath>
                  </m:oMathPara>
                </a14:m>
                <a:endParaRPr lang="en-US" dirty="0">
                  <a:solidFill>
                    <a:schemeClr val="tx1"/>
                  </a:solidFill>
                </a:endParaRPr>
              </a:p>
            </p:txBody>
          </p:sp>
        </mc:Choice>
        <mc:Fallback xmlns="">
          <p:sp>
            <p:nvSpPr>
              <p:cNvPr id="13" name="Rectangle 12">
                <a:extLst>
                  <a:ext uri="{FF2B5EF4-FFF2-40B4-BE49-F238E27FC236}">
                    <a16:creationId xmlns:a16="http://schemas.microsoft.com/office/drawing/2014/main" id="{0A9CD7EC-A88F-4AE8-89BE-D54A39016FF1}"/>
                  </a:ext>
                </a:extLst>
              </p:cNvPr>
              <p:cNvSpPr>
                <a:spLocks noRot="1" noChangeAspect="1" noMove="1" noResize="1" noEditPoints="1" noAdjustHandles="1" noChangeArrowheads="1" noChangeShapeType="1" noTextEdit="1"/>
              </p:cNvSpPr>
              <p:nvPr/>
            </p:nvSpPr>
            <p:spPr>
              <a:xfrm>
                <a:off x="4759248" y="5341774"/>
                <a:ext cx="1121790" cy="59860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ADD3ED1C-91B3-4DC8-82FF-4D333962BEC6}"/>
                  </a:ext>
                </a:extLst>
              </p:cNvPr>
              <p:cNvSpPr/>
              <p:nvPr/>
            </p:nvSpPr>
            <p:spPr>
              <a:xfrm>
                <a:off x="2220295" y="5341774"/>
                <a:ext cx="1121790" cy="598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=1/2</m:t>
                      </m:r>
                    </m:oMath>
                  </m:oMathPara>
                </a14:m>
                <a:endParaRPr lang="en-US" dirty="0">
                  <a:solidFill>
                    <a:schemeClr val="tx1"/>
                  </a:solidFill>
                </a:endParaRPr>
              </a:p>
            </p:txBody>
          </p:sp>
        </mc:Choice>
        <mc:Fallback xmlns="">
          <p:sp>
            <p:nvSpPr>
              <p:cNvPr id="14" name="Rectangle 13">
                <a:extLst>
                  <a:ext uri="{FF2B5EF4-FFF2-40B4-BE49-F238E27FC236}">
                    <a16:creationId xmlns:a16="http://schemas.microsoft.com/office/drawing/2014/main" id="{ADD3ED1C-91B3-4DC8-82FF-4D333962BEC6}"/>
                  </a:ext>
                </a:extLst>
              </p:cNvPr>
              <p:cNvSpPr>
                <a:spLocks noRot="1" noChangeAspect="1" noMove="1" noResize="1" noEditPoints="1" noAdjustHandles="1" noChangeArrowheads="1" noChangeShapeType="1" noTextEdit="1"/>
              </p:cNvSpPr>
              <p:nvPr/>
            </p:nvSpPr>
            <p:spPr>
              <a:xfrm>
                <a:off x="2220295" y="5341774"/>
                <a:ext cx="1121790" cy="598600"/>
              </a:xfrm>
              <a:prstGeom prst="rect">
                <a:avLst/>
              </a:prstGeom>
              <a:blipFill>
                <a:blip r:embed="rId5"/>
                <a:stretch>
                  <a:fillRect/>
                </a:stretch>
              </a:blipFill>
            </p:spPr>
            <p:txBody>
              <a:bodyPr/>
              <a:lstStyle/>
              <a:p>
                <a:r>
                  <a:rPr lang="en-US">
                    <a:noFill/>
                  </a:rPr>
                  <a:t> </a:t>
                </a:r>
              </a:p>
            </p:txBody>
          </p:sp>
        </mc:Fallback>
      </mc:AlternateContent>
      <p:sp>
        <p:nvSpPr>
          <p:cNvPr id="29" name="Oval 28">
            <a:extLst>
              <a:ext uri="{FF2B5EF4-FFF2-40B4-BE49-F238E27FC236}">
                <a16:creationId xmlns:a16="http://schemas.microsoft.com/office/drawing/2014/main" id="{0D86993D-5723-4D4F-BA25-ECE26B6C3B31}"/>
              </a:ext>
            </a:extLst>
          </p:cNvPr>
          <p:cNvSpPr/>
          <p:nvPr/>
        </p:nvSpPr>
        <p:spPr>
          <a:xfrm>
            <a:off x="3757388" y="2504831"/>
            <a:ext cx="773723" cy="773723"/>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a:t>
            </a:r>
          </a:p>
        </p:txBody>
      </p:sp>
      <p:cxnSp>
        <p:nvCxnSpPr>
          <p:cNvPr id="30" name="Straight Connector 29">
            <a:extLst>
              <a:ext uri="{FF2B5EF4-FFF2-40B4-BE49-F238E27FC236}">
                <a16:creationId xmlns:a16="http://schemas.microsoft.com/office/drawing/2014/main" id="{301B4916-411C-42F9-916C-D2F4A27E3DE4}"/>
              </a:ext>
            </a:extLst>
          </p:cNvPr>
          <p:cNvCxnSpPr>
            <a:cxnSpLocks/>
            <a:stCxn id="4" idx="7"/>
            <a:endCxn id="29" idx="2"/>
          </p:cNvCxnSpPr>
          <p:nvPr/>
        </p:nvCxnSpPr>
        <p:spPr>
          <a:xfrm flipV="1">
            <a:off x="1623802" y="2891693"/>
            <a:ext cx="2133586" cy="4649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7048979-B3F1-4077-A817-3252062D22A7}"/>
              </a:ext>
            </a:extLst>
          </p:cNvPr>
          <p:cNvCxnSpPr>
            <a:cxnSpLocks/>
            <a:endCxn id="7" idx="1"/>
          </p:cNvCxnSpPr>
          <p:nvPr/>
        </p:nvCxnSpPr>
        <p:spPr>
          <a:xfrm>
            <a:off x="4470401" y="2747147"/>
            <a:ext cx="2007130" cy="6447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F0EAE6F6-5677-4C9E-90B6-04C675702615}"/>
                  </a:ext>
                </a:extLst>
              </p:cNvPr>
              <p:cNvSpPr/>
              <p:nvPr/>
            </p:nvSpPr>
            <p:spPr>
              <a:xfrm>
                <a:off x="4470401" y="3173904"/>
                <a:ext cx="1121790" cy="598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=1/2</m:t>
                      </m:r>
                    </m:oMath>
                  </m:oMathPara>
                </a14:m>
                <a:endParaRPr lang="en-US" dirty="0">
                  <a:solidFill>
                    <a:schemeClr val="tx1"/>
                  </a:solidFill>
                </a:endParaRPr>
              </a:p>
            </p:txBody>
          </p:sp>
        </mc:Choice>
        <mc:Fallback xmlns="">
          <p:sp>
            <p:nvSpPr>
              <p:cNvPr id="38" name="Rectangle 37">
                <a:extLst>
                  <a:ext uri="{FF2B5EF4-FFF2-40B4-BE49-F238E27FC236}">
                    <a16:creationId xmlns:a16="http://schemas.microsoft.com/office/drawing/2014/main" id="{F0EAE6F6-5677-4C9E-90B6-04C675702615}"/>
                  </a:ext>
                </a:extLst>
              </p:cNvPr>
              <p:cNvSpPr>
                <a:spLocks noRot="1" noChangeAspect="1" noMove="1" noResize="1" noEditPoints="1" noAdjustHandles="1" noChangeArrowheads="1" noChangeShapeType="1" noTextEdit="1"/>
              </p:cNvSpPr>
              <p:nvPr/>
            </p:nvSpPr>
            <p:spPr>
              <a:xfrm>
                <a:off x="4470401" y="3173904"/>
                <a:ext cx="1121790" cy="59860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A9A314E9-96FE-40C9-8973-EAA81FECA8A9}"/>
                  </a:ext>
                </a:extLst>
              </p:cNvPr>
              <p:cNvSpPr txBox="1"/>
              <p:nvPr/>
            </p:nvSpPr>
            <p:spPr>
              <a:xfrm>
                <a:off x="8146425" y="2239981"/>
                <a:ext cx="3516923" cy="4154984"/>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The LP finds a fractional vertex cover of weight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2.5</m:t>
                    </m:r>
                  </m:oMath>
                </a14:m>
                <a:endParaRPr lang="en-US" sz="240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There’s no “real”/integral VC of weight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2.5. </m:t>
                    </m:r>
                  </m:oMath>
                </a14:m>
                <a:r>
                  <a:rPr lang="en-US" sz="2400" dirty="0">
                    <a:latin typeface="Segoe UI Semilight" panose="020B0402040204020203" pitchFamily="34" charset="0"/>
                    <a:cs typeface="Segoe UI Semilight" panose="020B0402040204020203" pitchFamily="34" charset="0"/>
                  </a:rPr>
                  <a:t>– lightest is weight 3. </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There’s a “gap” between integral and fractional solutions.</a:t>
                </a:r>
              </a:p>
            </p:txBody>
          </p:sp>
        </mc:Choice>
        <mc:Fallback xmlns="">
          <p:sp>
            <p:nvSpPr>
              <p:cNvPr id="39" name="TextBox 38">
                <a:extLst>
                  <a:ext uri="{FF2B5EF4-FFF2-40B4-BE49-F238E27FC236}">
                    <a16:creationId xmlns:a16="http://schemas.microsoft.com/office/drawing/2014/main" id="{A9A314E9-96FE-40C9-8973-EAA81FECA8A9}"/>
                  </a:ext>
                </a:extLst>
              </p:cNvPr>
              <p:cNvSpPr txBox="1">
                <a:spLocks noRot="1" noChangeAspect="1" noMove="1" noResize="1" noEditPoints="1" noAdjustHandles="1" noChangeArrowheads="1" noChangeShapeType="1" noTextEdit="1"/>
              </p:cNvSpPr>
              <p:nvPr/>
            </p:nvSpPr>
            <p:spPr>
              <a:xfrm>
                <a:off x="8146425" y="2239981"/>
                <a:ext cx="3516923" cy="4154984"/>
              </a:xfrm>
              <a:prstGeom prst="rect">
                <a:avLst/>
              </a:prstGeom>
              <a:blipFill>
                <a:blip r:embed="rId7"/>
                <a:stretch>
                  <a:fillRect l="-2600" t="-1026" r="-1906" b="-2493"/>
                </a:stretch>
              </a:blipFill>
            </p:spPr>
            <p:txBody>
              <a:bodyPr/>
              <a:lstStyle/>
              <a:p>
                <a:r>
                  <a:rPr lang="en-US">
                    <a:noFill/>
                  </a:rPr>
                  <a:t> </a:t>
                </a:r>
              </a:p>
            </p:txBody>
          </p:sp>
        </mc:Fallback>
      </mc:AlternateContent>
    </p:spTree>
    <p:extLst>
      <p:ext uri="{BB962C8B-B14F-4D97-AF65-F5344CB8AC3E}">
        <p14:creationId xmlns:p14="http://schemas.microsoft.com/office/powerpoint/2010/main" val="21768419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F72C9-AEA9-46EA-85CA-A0EA301D78D7}"/>
              </a:ext>
            </a:extLst>
          </p:cNvPr>
          <p:cNvSpPr>
            <a:spLocks noGrp="1"/>
          </p:cNvSpPr>
          <p:nvPr>
            <p:ph type="title"/>
          </p:nvPr>
        </p:nvSpPr>
        <p:spPr/>
        <p:txBody>
          <a:bodyPr/>
          <a:lstStyle/>
          <a:p>
            <a:r>
              <a:rPr lang="en-US" dirty="0"/>
              <a:t>So, what if the graph isn’t bipartite?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933EA5C-A456-4F72-8F64-6CBD47D4D79B}"/>
                  </a:ext>
                </a:extLst>
              </p:cNvPr>
              <p:cNvSpPr>
                <a:spLocks noGrp="1"/>
              </p:cNvSpPr>
              <p:nvPr>
                <p:ph idx="1"/>
              </p:nvPr>
            </p:nvSpPr>
            <p:spPr/>
            <p:txBody>
              <a:bodyPr/>
              <a:lstStyle/>
              <a:p>
                <a:r>
                  <a:rPr lang="en-US" dirty="0"/>
                  <a:t>Big idea:</a:t>
                </a:r>
              </a:p>
              <a:p>
                <a:r>
                  <a:rPr lang="en-US" dirty="0"/>
                  <a:t>Just round!</a:t>
                </a:r>
              </a:p>
              <a:p>
                <a:endParaRPr lang="en-US" dirty="0"/>
              </a:p>
              <a:p>
                <a:r>
                  <a:rPr lang="en-US" dirty="0"/>
                  <a:t>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𝑢</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n-US" dirty="0"/>
                  <a:t>, round up to </a:t>
                </a:r>
                <a14:m>
                  <m:oMath xmlns:m="http://schemas.openxmlformats.org/officeDocument/2006/math">
                    <m:r>
                      <a:rPr lang="en-US" b="0" i="1" smtClean="0">
                        <a:latin typeface="Cambria Math" panose="02040503050406030204" pitchFamily="18" charset="0"/>
                      </a:rPr>
                      <m:t>1</m:t>
                    </m:r>
                  </m:oMath>
                </a14:m>
                <a:r>
                  <a:rPr lang="en-US" dirty="0"/>
                  <a:t>.</a:t>
                </a:r>
              </a:p>
              <a:p>
                <a:r>
                  <a:rPr lang="en-US" dirty="0"/>
                  <a:t>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𝑢</m:t>
                        </m:r>
                      </m:sub>
                    </m:sSub>
                    <m:r>
                      <a:rPr lang="en-US" b="0" i="1" smtClean="0">
                        <a:latin typeface="Cambria Math" panose="02040503050406030204" pitchFamily="18" charset="0"/>
                      </a:rPr>
                      <m:t>&lt;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0" smtClean="0">
                        <a:latin typeface="Cambria Math" panose="02040503050406030204" pitchFamily="18" charset="0"/>
                      </a:rPr>
                      <m:t> </m:t>
                    </m:r>
                  </m:oMath>
                </a14:m>
                <a:r>
                  <a:rPr lang="en-US" dirty="0"/>
                  <a:t>round down to </a:t>
                </a:r>
                <a14:m>
                  <m:oMath xmlns:m="http://schemas.openxmlformats.org/officeDocument/2006/math">
                    <m:r>
                      <a:rPr lang="en-US" b="0" i="1" smtClean="0">
                        <a:latin typeface="Cambria Math" panose="02040503050406030204" pitchFamily="18" charset="0"/>
                      </a:rPr>
                      <m:t>0</m:t>
                    </m:r>
                  </m:oMath>
                </a14:m>
                <a:endParaRPr lang="en-US" dirty="0"/>
              </a:p>
              <a:p>
                <a:endParaRPr lang="en-US" dirty="0"/>
              </a:p>
              <a:p>
                <a:r>
                  <a:rPr lang="en-US" dirty="0"/>
                  <a:t>Two questions – is it a vertex cover? How far are we from the true minimum?</a:t>
                </a:r>
              </a:p>
              <a:p>
                <a:endParaRPr lang="en-US" dirty="0"/>
              </a:p>
            </p:txBody>
          </p:sp>
        </mc:Choice>
        <mc:Fallback xmlns="">
          <p:sp>
            <p:nvSpPr>
              <p:cNvPr id="3" name="Content Placeholder 2">
                <a:extLst>
                  <a:ext uri="{FF2B5EF4-FFF2-40B4-BE49-F238E27FC236}">
                    <a16:creationId xmlns:a16="http://schemas.microsoft.com/office/drawing/2014/main" id="{D933EA5C-A456-4F72-8F64-6CBD47D4D79B}"/>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
        <p:nvSpPr>
          <p:cNvPr id="4" name="Rounded Rectangle 4">
            <a:extLst>
              <a:ext uri="{FF2B5EF4-FFF2-40B4-BE49-F238E27FC236}">
                <a16:creationId xmlns:a16="http://schemas.microsoft.com/office/drawing/2014/main" id="{8ADC5652-6765-40B0-A552-EF0265CD6E43}"/>
              </a:ext>
            </a:extLst>
          </p:cNvPr>
          <p:cNvSpPr/>
          <p:nvPr/>
        </p:nvSpPr>
        <p:spPr>
          <a:xfrm>
            <a:off x="7002850" y="1277943"/>
            <a:ext cx="5001009" cy="16345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Pollev.com/</a:t>
            </a:r>
            <a:r>
              <a:rPr lang="en-US" sz="2400" dirty="0" err="1"/>
              <a:t>robbie</a:t>
            </a:r>
            <a:endParaRPr lang="en-US" sz="2400" dirty="0"/>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8078C68-2301-4484-BE93-6139CF5CA849}"/>
                  </a:ext>
                </a:extLst>
              </p:cNvPr>
              <p:cNvSpPr/>
              <p:nvPr/>
            </p:nvSpPr>
            <p:spPr>
              <a:xfrm>
                <a:off x="7717839" y="3049199"/>
                <a:ext cx="4044659" cy="1569660"/>
              </a:xfrm>
              <a:prstGeom prst="rect">
                <a:avLst/>
              </a:prstGeom>
            </p:spPr>
            <p:txBody>
              <a:bodyPr wrap="square">
                <a:spAutoFit/>
              </a:bodyPr>
              <a:lstStyle/>
              <a:p>
                <a:r>
                  <a:rPr lang="en-US" sz="2400" dirty="0"/>
                  <a:t>Minimize </a:t>
                </a:r>
                <a14:m>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rPr>
                      <m:t>𝑤</m:t>
                    </m:r>
                    <m:d>
                      <m:dPr>
                        <m:ctrlPr>
                          <a:rPr lang="en-US" sz="2400" i="1">
                            <a:latin typeface="Cambria Math" panose="02040503050406030204" pitchFamily="18" charset="0"/>
                          </a:rPr>
                        </m:ctrlPr>
                      </m:dPr>
                      <m:e>
                        <m:r>
                          <a:rPr lang="en-US" sz="2400" i="1">
                            <a:latin typeface="Cambria Math" panose="02040503050406030204" pitchFamily="18" charset="0"/>
                          </a:rPr>
                          <m:t>𝑢</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𝑢</m:t>
                        </m:r>
                      </m:sub>
                    </m:sSub>
                  </m:oMath>
                </a14:m>
                <a:endParaRPr lang="en-US" sz="2400" dirty="0"/>
              </a:p>
              <a:p>
                <a:r>
                  <a:rPr lang="en-US" sz="2400" dirty="0"/>
                  <a:t>Subject to: </a:t>
                </a:r>
              </a:p>
              <a:p>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𝑢</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𝑣</m:t>
                        </m:r>
                      </m:sub>
                    </m:sSub>
                    <m:r>
                      <a:rPr lang="en-US" sz="2400" i="1">
                        <a:latin typeface="Cambria Math" panose="02040503050406030204" pitchFamily="18" charset="0"/>
                      </a:rPr>
                      <m:t>≥1</m:t>
                    </m:r>
                  </m:oMath>
                </a14:m>
                <a:r>
                  <a:rPr lang="en-US" sz="2400" dirty="0"/>
                  <a:t> for all </a:t>
                </a:r>
                <a14:m>
                  <m:oMath xmlns:m="http://schemas.openxmlformats.org/officeDocument/2006/math">
                    <m:d>
                      <m:dPr>
                        <m:ctrlPr>
                          <a:rPr lang="en-US" sz="2400" i="1">
                            <a:latin typeface="Cambria Math" panose="02040503050406030204" pitchFamily="18" charset="0"/>
                          </a:rPr>
                        </m:ctrlPr>
                      </m:dPr>
                      <m:e>
                        <m:r>
                          <a:rPr lang="en-US" sz="2400" i="1">
                            <a:latin typeface="Cambria Math" panose="02040503050406030204" pitchFamily="18" charset="0"/>
                          </a:rPr>
                          <m:t>𝑢</m:t>
                        </m:r>
                        <m:r>
                          <a:rPr lang="en-US" sz="2400" i="1">
                            <a:latin typeface="Cambria Math" panose="02040503050406030204" pitchFamily="18" charset="0"/>
                          </a:rPr>
                          <m:t>,</m:t>
                        </m:r>
                        <m:r>
                          <a:rPr lang="en-US" sz="2400" i="1">
                            <a:latin typeface="Cambria Math" panose="02040503050406030204" pitchFamily="18" charset="0"/>
                          </a:rPr>
                          <m:t>𝑣</m:t>
                        </m:r>
                      </m:e>
                    </m:d>
                    <m:r>
                      <a:rPr lang="en-US" sz="2400" i="1">
                        <a:latin typeface="Cambria Math" panose="02040503050406030204" pitchFamily="18" charset="0"/>
                      </a:rPr>
                      <m:t>∈</m:t>
                    </m:r>
                    <m:r>
                      <a:rPr lang="en-US" sz="2400" i="1">
                        <a:latin typeface="Cambria Math" panose="02040503050406030204" pitchFamily="18" charset="0"/>
                      </a:rPr>
                      <m:t>𝐸</m:t>
                    </m:r>
                  </m:oMath>
                </a14:m>
                <a:endParaRPr lang="en-US" sz="2400" dirty="0"/>
              </a:p>
              <a:p>
                <a14:m>
                  <m:oMath xmlns:m="http://schemas.openxmlformats.org/officeDocument/2006/math">
                    <m:r>
                      <a:rPr lang="en-US" sz="2400" i="1">
                        <a:latin typeface="Cambria Math" panose="02040503050406030204" pitchFamily="18" charset="0"/>
                      </a:rPr>
                      <m:t>0≤</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𝑢</m:t>
                        </m:r>
                      </m:sub>
                    </m:sSub>
                    <m:r>
                      <a:rPr lang="en-US" sz="2400" i="1">
                        <a:latin typeface="Cambria Math" panose="02040503050406030204" pitchFamily="18" charset="0"/>
                      </a:rPr>
                      <m:t>≤1</m:t>
                    </m:r>
                  </m:oMath>
                </a14:m>
                <a:r>
                  <a:rPr lang="en-US" sz="2400" dirty="0"/>
                  <a:t> for all </a:t>
                </a:r>
                <a14:m>
                  <m:oMath xmlns:m="http://schemas.openxmlformats.org/officeDocument/2006/math">
                    <m:r>
                      <a:rPr lang="en-US" sz="2400" i="1">
                        <a:latin typeface="Cambria Math" panose="02040503050406030204" pitchFamily="18" charset="0"/>
                      </a:rPr>
                      <m:t>𝑢</m:t>
                    </m:r>
                  </m:oMath>
                </a14:m>
                <a:r>
                  <a:rPr lang="en-US" sz="2400" dirty="0"/>
                  <a:t>.</a:t>
                </a:r>
              </a:p>
            </p:txBody>
          </p:sp>
        </mc:Choice>
        <mc:Fallback xmlns="">
          <p:sp>
            <p:nvSpPr>
              <p:cNvPr id="5" name="Rectangle 4">
                <a:extLst>
                  <a:ext uri="{FF2B5EF4-FFF2-40B4-BE49-F238E27FC236}">
                    <a16:creationId xmlns:a16="http://schemas.microsoft.com/office/drawing/2014/main" id="{B8078C68-2301-4484-BE93-6139CF5CA849}"/>
                  </a:ext>
                </a:extLst>
              </p:cNvPr>
              <p:cNvSpPr>
                <a:spLocks noRot="1" noChangeAspect="1" noMove="1" noResize="1" noEditPoints="1" noAdjustHandles="1" noChangeArrowheads="1" noChangeShapeType="1" noTextEdit="1"/>
              </p:cNvSpPr>
              <p:nvPr/>
            </p:nvSpPr>
            <p:spPr>
              <a:xfrm>
                <a:off x="7717839" y="3049199"/>
                <a:ext cx="4044659" cy="1569660"/>
              </a:xfrm>
              <a:prstGeom prst="rect">
                <a:avLst/>
              </a:prstGeom>
              <a:blipFill>
                <a:blip r:embed="rId3"/>
                <a:stretch>
                  <a:fillRect l="-2259" t="-3101" b="-7752"/>
                </a:stretch>
              </a:blipFill>
            </p:spPr>
            <p:txBody>
              <a:bodyPr/>
              <a:lstStyle/>
              <a:p>
                <a:r>
                  <a:rPr lang="en-US">
                    <a:noFill/>
                  </a:rPr>
                  <a:t> </a:t>
                </a:r>
              </a:p>
            </p:txBody>
          </p:sp>
        </mc:Fallback>
      </mc:AlternateContent>
    </p:spTree>
    <p:extLst>
      <p:ext uri="{BB962C8B-B14F-4D97-AF65-F5344CB8AC3E}">
        <p14:creationId xmlns:p14="http://schemas.microsoft.com/office/powerpoint/2010/main" val="1995418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B3E56-25D6-43F2-A609-52F4D9750D28}"/>
              </a:ext>
            </a:extLst>
          </p:cNvPr>
          <p:cNvSpPr>
            <a:spLocks noGrp="1"/>
          </p:cNvSpPr>
          <p:nvPr>
            <p:ph type="title"/>
          </p:nvPr>
        </p:nvSpPr>
        <p:spPr/>
        <p:txBody>
          <a:bodyPr/>
          <a:lstStyle/>
          <a:p>
            <a:r>
              <a:rPr lang="en-US" dirty="0"/>
              <a:t>Is it a vertex cover?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7820533-AB68-4989-881C-6FDA61C97269}"/>
                  </a:ext>
                </a:extLst>
              </p:cNvPr>
              <p:cNvSpPr>
                <a:spLocks noGrp="1"/>
              </p:cNvSpPr>
              <p:nvPr>
                <p:ph idx="1"/>
              </p:nvPr>
            </p:nvSpPr>
            <p:spPr/>
            <p:txBody>
              <a:bodyPr/>
              <a:lstStyle/>
              <a:p>
                <a:r>
                  <a:rPr lang="en-US" dirty="0"/>
                  <a:t>Every edge was covered in the fractional matching</a:t>
                </a:r>
              </a:p>
              <a:p>
                <a:r>
                  <a:rPr lang="en-US" dirty="0"/>
                  <a:t>i.e. for every edge </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endParaRPr lang="en-US"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𝑢</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𝑣</m:t>
                        </m:r>
                      </m:sub>
                    </m:sSub>
                    <m:r>
                      <a:rPr lang="en-US" b="0" i="1" smtClean="0">
                        <a:latin typeface="Cambria Math" panose="02040503050406030204" pitchFamily="18" charset="0"/>
                      </a:rPr>
                      <m:t>≥1</m:t>
                    </m:r>
                  </m:oMath>
                </a14:m>
                <a:r>
                  <a:rPr lang="en-US" dirty="0"/>
                  <a:t>.</a:t>
                </a:r>
              </a:p>
              <a:p>
                <a:endParaRPr lang="en-US" dirty="0"/>
              </a:p>
              <a:p>
                <a:r>
                  <a:rPr lang="en-US" dirty="0"/>
                  <a:t>At least one of those is getting rounded up!</a:t>
                </a:r>
              </a:p>
              <a:p>
                <a:r>
                  <a:rPr lang="en-US" dirty="0"/>
                  <a:t>So every edge is covered.</a:t>
                </a:r>
              </a:p>
              <a:p>
                <a:r>
                  <a:rPr lang="en-US" dirty="0"/>
                  <a:t>And we’ve rounded to integers, so we have a “real” vertex cover.</a:t>
                </a:r>
              </a:p>
            </p:txBody>
          </p:sp>
        </mc:Choice>
        <mc:Fallback xmlns="">
          <p:sp>
            <p:nvSpPr>
              <p:cNvPr id="3" name="Content Placeholder 2">
                <a:extLst>
                  <a:ext uri="{FF2B5EF4-FFF2-40B4-BE49-F238E27FC236}">
                    <a16:creationId xmlns:a16="http://schemas.microsoft.com/office/drawing/2014/main" id="{57820533-AB68-4989-881C-6FDA61C97269}"/>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349653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E4BA6-BE64-41CB-81E2-033C52D6A86A}"/>
              </a:ext>
            </a:extLst>
          </p:cNvPr>
          <p:cNvSpPr>
            <a:spLocks noGrp="1"/>
          </p:cNvSpPr>
          <p:nvPr>
            <p:ph type="title"/>
          </p:nvPr>
        </p:nvSpPr>
        <p:spPr/>
        <p:txBody>
          <a:bodyPr/>
          <a:lstStyle/>
          <a:p>
            <a:r>
              <a:rPr lang="en-US" dirty="0"/>
              <a:t>How good of an approximation is it?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D7FDE42-62DD-499D-A04D-AEA376CD9533}"/>
                  </a:ext>
                </a:extLst>
              </p:cNvPr>
              <p:cNvSpPr>
                <a:spLocks noGrp="1"/>
              </p:cNvSpPr>
              <p:nvPr>
                <p:ph idx="1"/>
              </p:nvPr>
            </p:nvSpPr>
            <p:spPr/>
            <p:txBody>
              <a:bodyPr/>
              <a:lstStyle/>
              <a:p>
                <a:r>
                  <a:rPr lang="en-US" dirty="0"/>
                  <a:t>Well, we might have doubled the value of the LP when we rounded. But we definitely didn’t do any more than that.</a:t>
                </a:r>
              </a:p>
              <a:p>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𝐿𝑃</m:t>
                    </m:r>
                    <m:r>
                      <a:rPr lang="en-US" b="0" i="1" smtClean="0">
                        <a:latin typeface="Cambria Math" panose="02040503050406030204" pitchFamily="18" charset="0"/>
                      </a:rPr>
                      <m:t>≥</m:t>
                    </m:r>
                    <m:r>
                      <a:rPr lang="en-US" b="0" i="1" smtClean="0">
                        <a:latin typeface="Cambria Math" panose="02040503050406030204" pitchFamily="18" charset="0"/>
                      </a:rPr>
                      <m:t>𝐴𝐿𝐺</m:t>
                    </m:r>
                  </m:oMath>
                </a14:m>
                <a:endParaRPr lang="en-US" dirty="0"/>
              </a:p>
              <a:p>
                <a:r>
                  <a:rPr lang="en-US" dirty="0"/>
                  <a:t>And the value of the LP is definitely not bigger than the true size of the vertex cover (because otherwise the LP would have found that).</a:t>
                </a:r>
              </a:p>
              <a:p>
                <a14:m>
                  <m:oMath xmlns:m="http://schemas.openxmlformats.org/officeDocument/2006/math">
                    <m:r>
                      <a:rPr lang="en-US" b="0" i="1" smtClean="0">
                        <a:latin typeface="Cambria Math" panose="02040503050406030204" pitchFamily="18" charset="0"/>
                      </a:rPr>
                      <m:t>𝑂𝑃𝑇</m:t>
                    </m:r>
                    <m:r>
                      <a:rPr lang="en-US" b="0" i="1" smtClean="0">
                        <a:latin typeface="Cambria Math" panose="02040503050406030204" pitchFamily="18" charset="0"/>
                      </a:rPr>
                      <m:t>≥</m:t>
                    </m:r>
                    <m:r>
                      <a:rPr lang="en-US" b="0" i="1" smtClean="0">
                        <a:latin typeface="Cambria Math" panose="02040503050406030204" pitchFamily="18" charset="0"/>
                      </a:rPr>
                      <m:t>𝐿𝑃</m:t>
                    </m:r>
                  </m:oMath>
                </a14:m>
                <a:endParaRPr lang="en-US" dirty="0"/>
              </a:p>
              <a:p>
                <a:r>
                  <a:rPr lang="en-US" dirty="0"/>
                  <a:t>Combining:</a:t>
                </a:r>
              </a:p>
              <a:p>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𝑂𝑃𝑇</m:t>
                    </m:r>
                    <m:r>
                      <a:rPr lang="en-US" b="0" i="1" smtClean="0">
                        <a:latin typeface="Cambria Math" panose="02040503050406030204" pitchFamily="18" charset="0"/>
                      </a:rPr>
                      <m:t>≥</m:t>
                    </m:r>
                    <m:r>
                      <a:rPr lang="en-US" b="0" i="1" smtClean="0">
                        <a:latin typeface="Cambria Math" panose="02040503050406030204" pitchFamily="18" charset="0"/>
                      </a:rPr>
                      <m:t>𝐴𝐿𝐺</m:t>
                    </m:r>
                  </m:oMath>
                </a14:m>
                <a:endParaRPr lang="en-US" dirty="0"/>
              </a:p>
              <a:p>
                <a:r>
                  <a:rPr lang="en-US" dirty="0"/>
                  <a:t>So we’re safe in calling this a </a:t>
                </a:r>
                <a14:m>
                  <m:oMath xmlns:m="http://schemas.openxmlformats.org/officeDocument/2006/math">
                    <m:r>
                      <a:rPr lang="en-US" b="0" i="1" smtClean="0">
                        <a:latin typeface="Cambria Math" panose="02040503050406030204" pitchFamily="18" charset="0"/>
                      </a:rPr>
                      <m:t>2</m:t>
                    </m:r>
                  </m:oMath>
                </a14:m>
                <a:r>
                  <a:rPr lang="en-US" dirty="0"/>
                  <a:t>-approximation.</a:t>
                </a:r>
              </a:p>
            </p:txBody>
          </p:sp>
        </mc:Choice>
        <mc:Fallback xmlns="">
          <p:sp>
            <p:nvSpPr>
              <p:cNvPr id="3" name="Content Placeholder 2">
                <a:extLst>
                  <a:ext uri="{FF2B5EF4-FFF2-40B4-BE49-F238E27FC236}">
                    <a16:creationId xmlns:a16="http://schemas.microsoft.com/office/drawing/2014/main" id="{9D7FDE42-62DD-499D-A04D-AEA376CD9533}"/>
                  </a:ext>
                </a:extLst>
              </p:cNvPr>
              <p:cNvSpPr>
                <a:spLocks noGrp="1" noRot="1" noChangeAspect="1" noMove="1" noResize="1" noEditPoints="1" noAdjustHandles="1" noChangeArrowheads="1" noChangeShapeType="1" noTextEdit="1"/>
              </p:cNvSpPr>
              <p:nvPr>
                <p:ph idx="1"/>
              </p:nvPr>
            </p:nvSpPr>
            <p:spPr>
              <a:blipFill>
                <a:blip r:embed="rId2"/>
                <a:stretch>
                  <a:fillRect l="-708" t="-2138" r="-1362"/>
                </a:stretch>
              </a:blipFill>
            </p:spPr>
            <p:txBody>
              <a:bodyPr/>
              <a:lstStyle/>
              <a:p>
                <a:r>
                  <a:rPr lang="en-US">
                    <a:noFill/>
                  </a:rPr>
                  <a:t> </a:t>
                </a:r>
              </a:p>
            </p:txBody>
          </p:sp>
        </mc:Fallback>
      </mc:AlternateContent>
    </p:spTree>
    <p:extLst>
      <p:ext uri="{BB962C8B-B14F-4D97-AF65-F5344CB8AC3E}">
        <p14:creationId xmlns:p14="http://schemas.microsoft.com/office/powerpoint/2010/main" val="33667921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010B6-99AF-4BE9-9292-D3D0DF3A4430}"/>
              </a:ext>
            </a:extLst>
          </p:cNvPr>
          <p:cNvSpPr>
            <a:spLocks noGrp="1"/>
          </p:cNvSpPr>
          <p:nvPr>
            <p:ph type="title"/>
          </p:nvPr>
        </p:nvSpPr>
        <p:spPr/>
        <p:txBody>
          <a:bodyPr/>
          <a:lstStyle/>
          <a:p>
            <a:r>
              <a:rPr lang="en-US" dirty="0"/>
              <a:t>Comparing to the LP value</a:t>
            </a:r>
          </a:p>
        </p:txBody>
      </p:sp>
      <p:sp>
        <p:nvSpPr>
          <p:cNvPr id="3" name="Content Placeholder 2">
            <a:extLst>
              <a:ext uri="{FF2B5EF4-FFF2-40B4-BE49-F238E27FC236}">
                <a16:creationId xmlns:a16="http://schemas.microsoft.com/office/drawing/2014/main" id="{C0C7EE34-0E5E-4A7C-9358-A891A75C338C}"/>
              </a:ext>
            </a:extLst>
          </p:cNvPr>
          <p:cNvSpPr>
            <a:spLocks noGrp="1"/>
          </p:cNvSpPr>
          <p:nvPr>
            <p:ph idx="1"/>
          </p:nvPr>
        </p:nvSpPr>
        <p:spPr/>
        <p:txBody>
          <a:bodyPr>
            <a:normAutofit/>
          </a:bodyPr>
          <a:lstStyle/>
          <a:p>
            <a:r>
              <a:rPr lang="en-US" dirty="0"/>
              <a:t>We did a weird thing on that last slide.</a:t>
            </a:r>
          </a:p>
          <a:p>
            <a:r>
              <a:rPr lang="en-US" dirty="0"/>
              <a:t>We were supposed to compare the value of our vertex cover to the best vertex cover.</a:t>
            </a:r>
          </a:p>
          <a:p>
            <a:r>
              <a:rPr lang="en-US" dirty="0"/>
              <a:t>But instead we compared it to the value of the LP…which we know isn’t always the value of the vertex cover!</a:t>
            </a:r>
          </a:p>
          <a:p>
            <a:r>
              <a:rPr lang="en-US" dirty="0"/>
              <a:t>That wasn’t laziness, it’s a very common technique. We know very little about the true value of the vertex cover (if we knew what it looked like VERY </a:t>
            </a:r>
            <a:r>
              <a:rPr lang="en-US" dirty="0" err="1"/>
              <a:t>VERY</a:t>
            </a:r>
            <a:r>
              <a:rPr lang="en-US" dirty="0"/>
              <a:t> precisely, why couldn’t we just write an algorithm to find it? We actually won’t know much). So we start with what the algorithm gave us (that we do understand).</a:t>
            </a:r>
          </a:p>
        </p:txBody>
      </p:sp>
    </p:spTree>
    <p:extLst>
      <p:ext uri="{BB962C8B-B14F-4D97-AF65-F5344CB8AC3E}">
        <p14:creationId xmlns:p14="http://schemas.microsoft.com/office/powerpoint/2010/main" val="9777021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6FA5F-4C59-479E-8F4A-DB220C35F7D2}"/>
              </a:ext>
            </a:extLst>
          </p:cNvPr>
          <p:cNvSpPr>
            <a:spLocks noGrp="1"/>
          </p:cNvSpPr>
          <p:nvPr>
            <p:ph type="title"/>
          </p:nvPr>
        </p:nvSpPr>
        <p:spPr/>
        <p:txBody>
          <a:bodyPr/>
          <a:lstStyle/>
          <a:p>
            <a:r>
              <a:rPr lang="en-US" dirty="0"/>
              <a:t>Side Note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9A1A4FD-498F-4D08-A1EA-6E37F37A1950}"/>
                  </a:ext>
                </a:extLst>
              </p:cNvPr>
              <p:cNvSpPr>
                <a:spLocks noGrp="1"/>
              </p:cNvSpPr>
              <p:nvPr>
                <p:ph idx="1"/>
              </p:nvPr>
            </p:nvSpPr>
            <p:spPr/>
            <p:txBody>
              <a:bodyPr/>
              <a:lstStyle/>
              <a:p>
                <a:r>
                  <a:rPr lang="en-US" dirty="0"/>
                  <a:t>Could we do better?</a:t>
                </a:r>
              </a:p>
              <a:p>
                <a:endParaRPr lang="en-US" dirty="0"/>
              </a:p>
              <a:p>
                <a:r>
                  <a:rPr lang="en-US" dirty="0"/>
                  <a:t>Not just with the LP.</a:t>
                </a:r>
              </a:p>
              <a:p>
                <a:r>
                  <a:rPr lang="en-US" dirty="0"/>
                  <a:t>If you take a graph with </a:t>
                </a:r>
                <a14:m>
                  <m:oMath xmlns:m="http://schemas.openxmlformats.org/officeDocument/2006/math">
                    <m:r>
                      <a:rPr lang="en-US" b="0" i="1" smtClean="0">
                        <a:latin typeface="Cambria Math" panose="02040503050406030204" pitchFamily="18" charset="0"/>
                      </a:rPr>
                      <m:t>𝑛</m:t>
                    </m:r>
                  </m:oMath>
                </a14:m>
                <a:r>
                  <a:rPr lang="en-US" dirty="0"/>
                  <a:t> vertices and every possible edge, the LP’s minimum is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the true minimum vertex cover is size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a:t>
                </a:r>
              </a:p>
              <a:p>
                <a:r>
                  <a:rPr lang="en-US" dirty="0"/>
                  <a:t>The ratio is </a:t>
                </a:r>
                <a14:m>
                  <m:oMath xmlns:m="http://schemas.openxmlformats.org/officeDocument/2006/math">
                    <m:r>
                      <a:rPr lang="en-US" b="0" i="1" smtClean="0">
                        <a:latin typeface="Cambria Math" panose="02040503050406030204" pitchFamily="18" charset="0"/>
                      </a:rPr>
                      <m:t>2−1/</m:t>
                    </m:r>
                    <m:r>
                      <a:rPr lang="en-US" b="0" i="1" smtClean="0">
                        <a:latin typeface="Cambria Math" panose="02040503050406030204" pitchFamily="18" charset="0"/>
                      </a:rPr>
                      <m:t>𝑛</m:t>
                    </m:r>
                  </m:oMath>
                </a14:m>
                <a:r>
                  <a:rPr lang="en-US" dirty="0"/>
                  <a:t>. So if we don’t at least double the value </a:t>
                </a:r>
                <a:r>
                  <a:rPr lang="en-US" b="1" dirty="0"/>
                  <a:t>sometimes </a:t>
                </a:r>
                <a:r>
                  <a:rPr lang="en-US" dirty="0"/>
                  <a:t>we won’t get a vertex cover at all. </a:t>
                </a:r>
              </a:p>
              <a:p>
                <a:endParaRPr lang="en-US" b="1" dirty="0"/>
              </a:p>
              <a:p>
                <a:r>
                  <a:rPr lang="en-US" dirty="0"/>
                  <a:t>Getting a 1.9999999 approximation is an open problem!</a:t>
                </a:r>
              </a:p>
              <a:p>
                <a:endParaRPr lang="en-US" dirty="0"/>
              </a:p>
            </p:txBody>
          </p:sp>
        </mc:Choice>
        <mc:Fallback xmlns="">
          <p:sp>
            <p:nvSpPr>
              <p:cNvPr id="3" name="Content Placeholder 2">
                <a:extLst>
                  <a:ext uri="{FF2B5EF4-FFF2-40B4-BE49-F238E27FC236}">
                    <a16:creationId xmlns:a16="http://schemas.microsoft.com/office/drawing/2014/main" id="{B9A1A4FD-498F-4D08-A1EA-6E37F37A1950}"/>
                  </a:ext>
                </a:extLst>
              </p:cNvPr>
              <p:cNvSpPr>
                <a:spLocks noGrp="1" noRot="1" noChangeAspect="1" noMove="1" noResize="1" noEditPoints="1" noAdjustHandles="1" noChangeArrowheads="1" noChangeShapeType="1" noTextEdit="1"/>
              </p:cNvSpPr>
              <p:nvPr>
                <p:ph idx="1"/>
              </p:nvPr>
            </p:nvSpPr>
            <p:spPr>
              <a:blipFill>
                <a:blip r:embed="rId2"/>
                <a:stretch>
                  <a:fillRect l="-708" t="-2138" r="-599"/>
                </a:stretch>
              </a:blipFill>
            </p:spPr>
            <p:txBody>
              <a:bodyPr/>
              <a:lstStyle/>
              <a:p>
                <a:r>
                  <a:rPr lang="en-US">
                    <a:noFill/>
                  </a:rPr>
                  <a:t> </a:t>
                </a:r>
              </a:p>
            </p:txBody>
          </p:sp>
        </mc:Fallback>
      </mc:AlternateContent>
    </p:spTree>
    <p:extLst>
      <p:ext uri="{BB962C8B-B14F-4D97-AF65-F5344CB8AC3E}">
        <p14:creationId xmlns:p14="http://schemas.microsoft.com/office/powerpoint/2010/main" val="12410260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AC28FD-E745-48B7-9A39-2F3F78A1C215}"/>
              </a:ext>
            </a:extLst>
          </p:cNvPr>
          <p:cNvSpPr>
            <a:spLocks noGrp="1"/>
          </p:cNvSpPr>
          <p:nvPr>
            <p:ph type="title"/>
          </p:nvPr>
        </p:nvSpPr>
        <p:spPr/>
        <p:txBody>
          <a:bodyPr/>
          <a:lstStyle/>
          <a:p>
            <a:r>
              <a:rPr lang="en-US" dirty="0"/>
              <a:t>One More Problem</a:t>
            </a:r>
          </a:p>
        </p:txBody>
      </p:sp>
      <p:sp>
        <p:nvSpPr>
          <p:cNvPr id="5" name="Text Placeholder 4">
            <a:extLst>
              <a:ext uri="{FF2B5EF4-FFF2-40B4-BE49-F238E27FC236}">
                <a16:creationId xmlns:a16="http://schemas.microsoft.com/office/drawing/2014/main" id="{1A7B0EB3-6FED-48A5-8BC7-7DAD99A4A920}"/>
              </a:ext>
            </a:extLst>
          </p:cNvPr>
          <p:cNvSpPr>
            <a:spLocks noGrp="1"/>
          </p:cNvSpPr>
          <p:nvPr>
            <p:ph type="body" idx="1"/>
          </p:nvPr>
        </p:nvSpPr>
        <p:spPr/>
        <p:txBody>
          <a:bodyPr/>
          <a:lstStyle/>
          <a:p>
            <a:r>
              <a:rPr lang="en-US" dirty="0"/>
              <a:t>At a VERY high-level</a:t>
            </a:r>
          </a:p>
        </p:txBody>
      </p:sp>
    </p:spTree>
    <p:extLst>
      <p:ext uri="{BB962C8B-B14F-4D97-AF65-F5344CB8AC3E}">
        <p14:creationId xmlns:p14="http://schemas.microsoft.com/office/powerpoint/2010/main" val="348298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787C237-E0F5-4B1F-93F9-AA8A2D57DFC1}"/>
                  </a:ext>
                </a:extLst>
              </p:cNvPr>
              <p:cNvSpPr>
                <a:spLocks noGrp="1"/>
              </p:cNvSpPr>
              <p:nvPr>
                <p:ph type="title"/>
              </p:nvPr>
            </p:nvSpPr>
            <p:spPr/>
            <p:txBody>
              <a:bodyPr>
                <a:normAutofit fontScale="90000"/>
              </a:bodyPr>
              <a:lstStyle/>
              <a:p>
                <a:r>
                  <a:rPr lang="en-US" b="0" dirty="0"/>
                  <a:t>Is the implication true?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a14:m>
                <a:endParaRPr lang="en-US" dirty="0"/>
              </a:p>
            </p:txBody>
          </p:sp>
        </mc:Choice>
        <mc:Fallback xmlns="">
          <p:sp>
            <p:nvSpPr>
              <p:cNvPr id="2" name="Title 1">
                <a:extLst>
                  <a:ext uri="{FF2B5EF4-FFF2-40B4-BE49-F238E27FC236}">
                    <a16:creationId xmlns:a16="http://schemas.microsoft.com/office/drawing/2014/main" id="{F787C237-E0F5-4B1F-93F9-AA8A2D57DFC1}"/>
                  </a:ext>
                </a:extLst>
              </p:cNvPr>
              <p:cNvSpPr>
                <a:spLocks noGrp="1" noRot="1" noChangeAspect="1" noMove="1" noResize="1" noEditPoints="1" noAdjustHandles="1" noChangeArrowheads="1" noChangeShapeType="1" noTextEdit="1"/>
              </p:cNvSpPr>
              <p:nvPr>
                <p:ph type="title"/>
              </p:nvPr>
            </p:nvSpPr>
            <p:spPr>
              <a:blipFill>
                <a:blip r:embed="rId2"/>
                <a:stretch>
                  <a:fillRect l="-1906" t="-1198" b="-4192"/>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D7DD4B80-8FB4-42FE-AB6A-1738AC9E7E03}"/>
              </a:ext>
            </a:extLst>
          </p:cNvPr>
          <p:cNvGrpSpPr/>
          <p:nvPr/>
        </p:nvGrpSpPr>
        <p:grpSpPr>
          <a:xfrm>
            <a:off x="277812" y="2095500"/>
            <a:ext cx="11355684" cy="4443412"/>
            <a:chOff x="223206" y="1968137"/>
            <a:chExt cx="11410290" cy="4527138"/>
          </a:xfrm>
        </p:grpSpPr>
        <p:sp>
          <p:nvSpPr>
            <p:cNvPr id="5" name="Rectangle 4">
              <a:extLst>
                <a:ext uri="{FF2B5EF4-FFF2-40B4-BE49-F238E27FC236}">
                  <a16:creationId xmlns:a16="http://schemas.microsoft.com/office/drawing/2014/main" id="{1892FD1E-36EB-4E80-8403-56DA1B1B226E}"/>
                </a:ext>
              </a:extLst>
            </p:cNvPr>
            <p:cNvSpPr/>
            <p:nvPr/>
          </p:nvSpPr>
          <p:spPr>
            <a:xfrm>
              <a:off x="704239" y="2323869"/>
              <a:ext cx="10929257" cy="41714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03B62F0-AC64-4558-AACB-6A071E6DA894}"/>
                </a:ext>
              </a:extLst>
            </p:cNvPr>
            <p:cNvSpPr/>
            <p:nvPr/>
          </p:nvSpPr>
          <p:spPr>
            <a:xfrm>
              <a:off x="1902245" y="3012188"/>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17C1A2-AD6F-483D-B861-80FC44542414}"/>
                    </a:ext>
                  </a:extLst>
                </p:cNvPr>
                <p:cNvSpPr txBox="1"/>
                <p:nvPr/>
              </p:nvSpPr>
              <p:spPr>
                <a:xfrm>
                  <a:off x="704239" y="1968137"/>
                  <a:ext cx="2396012" cy="369332"/>
                </a:xfrm>
                <a:prstGeom prst="rect">
                  <a:avLst/>
                </a:prstGeom>
                <a:noFill/>
              </p:spPr>
              <p:txBody>
                <a:bodyPr wrap="square" rtlCol="0">
                  <a:spAutoFit/>
                </a:bodyPr>
                <a:lstStyle/>
                <a:p>
                  <a:r>
                    <a:rPr lang="en-US" dirty="0"/>
                    <a:t>Solver for </a:t>
                  </a:r>
                  <a14:m>
                    <m:oMath xmlns:m="http://schemas.openxmlformats.org/officeDocument/2006/math">
                      <m:r>
                        <a:rPr lang="en-US" b="0" i="1" smtClean="0">
                          <a:latin typeface="Cambria Math" panose="02040503050406030204" pitchFamily="18" charset="0"/>
                        </a:rPr>
                        <m:t>𝐴</m:t>
                      </m:r>
                    </m:oMath>
                  </a14:m>
                  <a:endParaRPr lang="en-US" dirty="0"/>
                </a:p>
              </p:txBody>
            </p:sp>
          </mc:Choice>
          <mc:Fallback xmlns="">
            <p:sp>
              <p:nvSpPr>
                <p:cNvPr id="6" name="TextBox 5">
                  <a:extLst>
                    <a:ext uri="{FF2B5EF4-FFF2-40B4-BE49-F238E27FC236}">
                      <a16:creationId xmlns:a16="http://schemas.microsoft.com/office/drawing/2014/main" id="{7717C1A2-AD6F-483D-B861-80FC44542414}"/>
                    </a:ext>
                  </a:extLst>
                </p:cNvPr>
                <p:cNvSpPr txBox="1">
                  <a:spLocks noRot="1" noChangeAspect="1" noMove="1" noResize="1" noEditPoints="1" noAdjustHandles="1" noChangeArrowheads="1" noChangeShapeType="1" noTextEdit="1"/>
                </p:cNvSpPr>
                <p:nvPr/>
              </p:nvSpPr>
              <p:spPr>
                <a:xfrm>
                  <a:off x="704239" y="1968137"/>
                  <a:ext cx="2396012" cy="369332"/>
                </a:xfrm>
                <a:prstGeom prst="rect">
                  <a:avLst/>
                </a:prstGeom>
                <a:blipFill>
                  <a:blip r:embed="rId3"/>
                  <a:stretch>
                    <a:fillRect l="-2046" t="-10169" b="-288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D9F1A94-BE2D-4382-88CC-0EB9B3B48063}"/>
                    </a:ext>
                  </a:extLst>
                </p:cNvPr>
                <p:cNvSpPr/>
                <p:nvPr/>
              </p:nvSpPr>
              <p:spPr>
                <a:xfrm>
                  <a:off x="4399659" y="2920480"/>
                  <a:ext cx="6801394" cy="33888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to solve </a:t>
                  </a:r>
                  <a14:m>
                    <m:oMath xmlns:m="http://schemas.openxmlformats.org/officeDocument/2006/math">
                      <m:r>
                        <a:rPr lang="en-US" b="0" i="1" smtClean="0">
                          <a:latin typeface="Cambria Math" panose="02040503050406030204" pitchFamily="18" charset="0"/>
                        </a:rPr>
                        <m:t>𝐵</m:t>
                      </m:r>
                    </m:oMath>
                  </a14:m>
                  <a:endParaRPr lang="en-US" dirty="0"/>
                </a:p>
              </p:txBody>
            </p:sp>
          </mc:Choice>
          <mc:Fallback xmlns="">
            <p:sp>
              <p:nvSpPr>
                <p:cNvPr id="7" name="Rectangle 6">
                  <a:extLst>
                    <a:ext uri="{FF2B5EF4-FFF2-40B4-BE49-F238E27FC236}">
                      <a16:creationId xmlns:a16="http://schemas.microsoft.com/office/drawing/2014/main" id="{6D9F1A94-BE2D-4382-88CC-0EB9B3B48063}"/>
                    </a:ext>
                  </a:extLst>
                </p:cNvPr>
                <p:cNvSpPr>
                  <a:spLocks noRot="1" noChangeAspect="1" noMove="1" noResize="1" noEditPoints="1" noAdjustHandles="1" noChangeArrowheads="1" noChangeShapeType="1" noTextEdit="1"/>
                </p:cNvSpPr>
                <p:nvPr/>
              </p:nvSpPr>
              <p:spPr>
                <a:xfrm>
                  <a:off x="4399659" y="2920480"/>
                  <a:ext cx="6801394" cy="3388881"/>
                </a:xfrm>
                <a:prstGeom prst="rect">
                  <a:avLst/>
                </a:prstGeom>
                <a:blipFill>
                  <a:blip r:embed="rId4"/>
                  <a:stretch>
                    <a:fillRect/>
                  </a:stretch>
                </a:blipFill>
                <a:ln w="19050">
                  <a:solidFill>
                    <a:schemeClr val="tx1"/>
                  </a:solid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CB3EAD3D-CF5F-4158-A951-97D89683194C}"/>
                </a:ext>
              </a:extLst>
            </p:cNvPr>
            <p:cNvSpPr/>
            <p:nvPr/>
          </p:nvSpPr>
          <p:spPr>
            <a:xfrm>
              <a:off x="1794525" y="5516556"/>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11" name="Straight Arrow Connector 10">
              <a:extLst>
                <a:ext uri="{FF2B5EF4-FFF2-40B4-BE49-F238E27FC236}">
                  <a16:creationId xmlns:a16="http://schemas.microsoft.com/office/drawing/2014/main" id="{8B6BE91B-8977-4463-903B-6955431ECA95}"/>
                </a:ext>
              </a:extLst>
            </p:cNvPr>
            <p:cNvCxnSpPr>
              <a:cxnSpLocks/>
              <a:endCxn id="4" idx="1"/>
            </p:cNvCxnSpPr>
            <p:nvPr/>
          </p:nvCxnSpPr>
          <p:spPr>
            <a:xfrm>
              <a:off x="330926" y="3338249"/>
              <a:ext cx="1571319"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2ECED6E-B455-43E9-8C6E-91AC96FEF9DB}"/>
                </a:ext>
              </a:extLst>
            </p:cNvPr>
            <p:cNvCxnSpPr>
              <a:cxnSpLocks/>
            </p:cNvCxnSpPr>
            <p:nvPr/>
          </p:nvCxnSpPr>
          <p:spPr>
            <a:xfrm>
              <a:off x="223206" y="5815002"/>
              <a:ext cx="1571319" cy="0"/>
            </a:xfrm>
            <a:prstGeom prst="straightConnector1">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548AB7C-F296-4F41-A986-2278A7C8A8C8}"/>
                </a:ext>
              </a:extLst>
            </p:cNvPr>
            <p:cNvCxnSpPr>
              <a:cxnSpLocks/>
            </p:cNvCxnSpPr>
            <p:nvPr/>
          </p:nvCxnSpPr>
          <p:spPr>
            <a:xfrm>
              <a:off x="3388207" y="3401386"/>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8A0973A-859E-4953-B96D-4DA26288A01D}"/>
                </a:ext>
              </a:extLst>
            </p:cNvPr>
            <p:cNvCxnSpPr>
              <a:cxnSpLocks/>
              <a:endCxn id="9" idx="3"/>
            </p:cNvCxnSpPr>
            <p:nvPr/>
          </p:nvCxnSpPr>
          <p:spPr>
            <a:xfrm flipH="1">
              <a:off x="3280487" y="5842615"/>
              <a:ext cx="1090286" cy="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7AA3861-8927-4C69-9D43-A08BE991BF0D}"/>
                </a:ext>
              </a:extLst>
            </p:cNvPr>
            <p:cNvSpPr/>
            <p:nvPr/>
          </p:nvSpPr>
          <p:spPr>
            <a:xfrm>
              <a:off x="5468590" y="3075325"/>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p:cxnSp>
          <p:nvCxnSpPr>
            <p:cNvPr id="19" name="Straight Arrow Connector 18">
              <a:extLst>
                <a:ext uri="{FF2B5EF4-FFF2-40B4-BE49-F238E27FC236}">
                  <a16:creationId xmlns:a16="http://schemas.microsoft.com/office/drawing/2014/main" id="{9237355D-222E-4DFA-BA4C-66CFFCEE5690}"/>
                </a:ext>
              </a:extLst>
            </p:cNvPr>
            <p:cNvCxnSpPr>
              <a:cxnSpLocks/>
              <a:endCxn id="18" idx="1"/>
            </p:cNvCxnSpPr>
            <p:nvPr/>
          </p:nvCxnSpPr>
          <p:spPr>
            <a:xfrm>
              <a:off x="4057650" y="3401386"/>
              <a:ext cx="1410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D31A5AB-BD3C-4A46-B24F-FCEB9F594CA4}"/>
                </a:ext>
              </a:extLst>
            </p:cNvPr>
            <p:cNvCxnSpPr>
              <a:cxnSpLocks/>
            </p:cNvCxnSpPr>
            <p:nvPr/>
          </p:nvCxnSpPr>
          <p:spPr>
            <a:xfrm>
              <a:off x="6954552" y="3464523"/>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E1A74D17-1C79-42EB-B2B9-333003BFC5C0}"/>
                    </a:ext>
                  </a:extLst>
                </p:cNvPr>
                <p:cNvSpPr/>
                <p:nvPr/>
              </p:nvSpPr>
              <p:spPr>
                <a:xfrm>
                  <a:off x="7966004" y="3224213"/>
                  <a:ext cx="2683968" cy="28717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for </a:t>
                  </a:r>
                  <a14:m>
                    <m:oMath xmlns:m="http://schemas.openxmlformats.org/officeDocument/2006/math">
                      <m:r>
                        <a:rPr lang="en-US" b="0" i="1" smtClean="0">
                          <a:latin typeface="Cambria Math" panose="02040503050406030204" pitchFamily="18" charset="0"/>
                        </a:rPr>
                        <m:t>𝐶</m:t>
                      </m:r>
                    </m:oMath>
                  </a14:m>
                  <a:endParaRPr lang="en-US" dirty="0"/>
                </a:p>
              </p:txBody>
            </p:sp>
          </mc:Choice>
          <mc:Fallback xmlns="">
            <p:sp>
              <p:nvSpPr>
                <p:cNvPr id="22" name="Rectangle 21">
                  <a:extLst>
                    <a:ext uri="{FF2B5EF4-FFF2-40B4-BE49-F238E27FC236}">
                      <a16:creationId xmlns:a16="http://schemas.microsoft.com/office/drawing/2014/main" id="{E1A74D17-1C79-42EB-B2B9-333003BFC5C0}"/>
                    </a:ext>
                  </a:extLst>
                </p:cNvPr>
                <p:cNvSpPr>
                  <a:spLocks noRot="1" noChangeAspect="1" noMove="1" noResize="1" noEditPoints="1" noAdjustHandles="1" noChangeArrowheads="1" noChangeShapeType="1" noTextEdit="1"/>
                </p:cNvSpPr>
                <p:nvPr/>
              </p:nvSpPr>
              <p:spPr>
                <a:xfrm>
                  <a:off x="7966004" y="3224213"/>
                  <a:ext cx="2683968" cy="2871786"/>
                </a:xfrm>
                <a:prstGeom prst="rect">
                  <a:avLst/>
                </a:prstGeom>
                <a:blipFill>
                  <a:blip r:embed="rId6"/>
                  <a:stretch>
                    <a:fillRect/>
                  </a:stretch>
                </a:blipFill>
                <a:ln>
                  <a:solidFill>
                    <a:schemeClr val="tx1"/>
                  </a:solidFill>
                </a:ln>
              </p:spPr>
              <p:txBody>
                <a:bodyPr/>
                <a:lstStyle/>
                <a:p>
                  <a:r>
                    <a:rPr lang="en-US">
                      <a:noFill/>
                    </a:rPr>
                    <a:t> </a:t>
                  </a:r>
                </a:p>
              </p:txBody>
            </p:sp>
          </mc:Fallback>
        </mc:AlternateContent>
        <p:sp>
          <p:nvSpPr>
            <p:cNvPr id="23" name="Rectangle 22">
              <a:extLst>
                <a:ext uri="{FF2B5EF4-FFF2-40B4-BE49-F238E27FC236}">
                  <a16:creationId xmlns:a16="http://schemas.microsoft.com/office/drawing/2014/main" id="{21B57A88-35D4-4CA1-BCC5-77FF8C46AA50}"/>
                </a:ext>
              </a:extLst>
            </p:cNvPr>
            <p:cNvSpPr/>
            <p:nvPr/>
          </p:nvSpPr>
          <p:spPr>
            <a:xfrm>
              <a:off x="5489945" y="5394143"/>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24" name="Straight Arrow Connector 23">
              <a:extLst>
                <a:ext uri="{FF2B5EF4-FFF2-40B4-BE49-F238E27FC236}">
                  <a16:creationId xmlns:a16="http://schemas.microsoft.com/office/drawing/2014/main" id="{37D1E0FF-E319-4305-8C62-25233A93D89E}"/>
                </a:ext>
              </a:extLst>
            </p:cNvPr>
            <p:cNvCxnSpPr>
              <a:cxnSpLocks/>
            </p:cNvCxnSpPr>
            <p:nvPr/>
          </p:nvCxnSpPr>
          <p:spPr>
            <a:xfrm flipH="1">
              <a:off x="4438650" y="5842615"/>
              <a:ext cx="1029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76DE2DD-C41E-4902-A6F8-3547F7B8AFCC}"/>
                </a:ext>
              </a:extLst>
            </p:cNvPr>
            <p:cNvCxnSpPr>
              <a:cxnSpLocks/>
              <a:endCxn id="23" idx="3"/>
            </p:cNvCxnSpPr>
            <p:nvPr/>
          </p:nvCxnSpPr>
          <p:spPr>
            <a:xfrm flipH="1">
              <a:off x="6975907" y="5720203"/>
              <a:ext cx="990097" cy="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7BE596F5-5CD2-418F-86FD-73B90034086C}"/>
                  </a:ext>
                </a:extLst>
              </p:cNvPr>
              <p:cNvSpPr/>
              <p:nvPr/>
            </p:nvSpPr>
            <p:spPr>
              <a:xfrm>
                <a:off x="4432207" y="3030230"/>
                <a:ext cx="6768846" cy="3326200"/>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to solve </a:t>
                </a:r>
                <a14:m>
                  <m:oMath xmlns:m="http://schemas.openxmlformats.org/officeDocument/2006/math">
                    <m:r>
                      <a:rPr lang="en-US" b="0" i="1" smtClean="0">
                        <a:latin typeface="Cambria Math" panose="02040503050406030204" pitchFamily="18" charset="0"/>
                      </a:rPr>
                      <m:t>𝐵</m:t>
                    </m:r>
                  </m:oMath>
                </a14:m>
                <a:endParaRPr lang="en-US" dirty="0"/>
              </a:p>
            </p:txBody>
          </p:sp>
        </mc:Choice>
        <mc:Fallback xmlns="">
          <p:sp>
            <p:nvSpPr>
              <p:cNvPr id="21" name="Rectangle 20">
                <a:extLst>
                  <a:ext uri="{FF2B5EF4-FFF2-40B4-BE49-F238E27FC236}">
                    <a16:creationId xmlns:a16="http://schemas.microsoft.com/office/drawing/2014/main" id="{7BE596F5-5CD2-418F-86FD-73B90034086C}"/>
                  </a:ext>
                </a:extLst>
              </p:cNvPr>
              <p:cNvSpPr>
                <a:spLocks noRot="1" noChangeAspect="1" noMove="1" noResize="1" noEditPoints="1" noAdjustHandles="1" noChangeArrowheads="1" noChangeShapeType="1" noTextEdit="1"/>
              </p:cNvSpPr>
              <p:nvPr/>
            </p:nvSpPr>
            <p:spPr>
              <a:xfrm>
                <a:off x="4432207" y="3030230"/>
                <a:ext cx="6768846" cy="3326200"/>
              </a:xfrm>
              <a:prstGeom prst="rect">
                <a:avLst/>
              </a:prstGeom>
              <a:blipFill>
                <a:blip r:embed="rId7"/>
                <a:stretch>
                  <a:fillRect/>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87219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106CF-31B9-4F13-A2E4-D14CA56BA0C9}"/>
              </a:ext>
            </a:extLst>
          </p:cNvPr>
          <p:cNvSpPr>
            <a:spLocks noGrp="1"/>
          </p:cNvSpPr>
          <p:nvPr>
            <p:ph type="title"/>
          </p:nvPr>
        </p:nvSpPr>
        <p:spPr/>
        <p:txBody>
          <a:bodyPr/>
          <a:lstStyle/>
          <a:p>
            <a:r>
              <a:rPr lang="en-US" dirty="0"/>
              <a:t>Another Algorithm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EB0B324-475B-4594-9846-CD1D351D1351}"/>
                  </a:ext>
                </a:extLst>
              </p:cNvPr>
              <p:cNvSpPr>
                <a:spLocks noGrp="1"/>
              </p:cNvSpPr>
              <p:nvPr>
                <p:ph idx="1"/>
              </p:nvPr>
            </p:nvSpPr>
            <p:spPr/>
            <p:txBody>
              <a:bodyPr>
                <a:normAutofit fontScale="92500" lnSpcReduction="10000"/>
              </a:bodyPr>
              <a:lstStyle/>
              <a:p>
                <a:r>
                  <a:rPr lang="en-US" dirty="0"/>
                  <a:t>Lets try to approximate Travelling Salesperson. </a:t>
                </a:r>
              </a:p>
              <a:p>
                <a:endParaRPr lang="en-US" dirty="0"/>
              </a:p>
              <a:p>
                <a:endParaRPr lang="en-US" dirty="0"/>
              </a:p>
              <a:p>
                <a:pPr marL="0" indent="0">
                  <a:buNone/>
                </a:pPr>
                <a:endParaRPr lang="en-US" dirty="0"/>
              </a:p>
              <a:p>
                <a:r>
                  <a:rPr lang="en-US" dirty="0"/>
                  <a:t>Some assumptions:</a:t>
                </a:r>
              </a:p>
              <a:p>
                <a:r>
                  <a:rPr lang="en-US" dirty="0"/>
                  <a:t>1. The graph is undirected.</a:t>
                </a:r>
              </a:p>
              <a:p>
                <a:r>
                  <a:rPr lang="en-US" dirty="0"/>
                  <a:t>2. The graph is complete (every edge is there) – the edges might represent series of roads rather than individual streets. Weight is how much gas you need to travel.</a:t>
                </a:r>
              </a:p>
              <a:p>
                <a:r>
                  <a:rPr lang="en-US" dirty="0"/>
                  <a:t>2. The weights satisfy the “triangle inequality” (it’s faster to go from </a:t>
                </a:r>
                <a14:m>
                  <m:oMath xmlns:m="http://schemas.openxmlformats.org/officeDocument/2006/math">
                    <m:r>
                      <a:rPr lang="en-US" b="0" i="1" smtClean="0">
                        <a:latin typeface="Cambria Math" panose="02040503050406030204" pitchFamily="18" charset="0"/>
                      </a:rPr>
                      <m:t>𝑥</m:t>
                    </m:r>
                  </m:oMath>
                </a14:m>
                <a:r>
                  <a:rPr lang="en-US" dirty="0"/>
                  <a:t> to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 </m:t>
                    </m:r>
                  </m:oMath>
                </a14:m>
                <a:r>
                  <a:rPr lang="en-US" dirty="0"/>
                  <a:t>directly than it is to go from </a:t>
                </a:r>
                <a14:m>
                  <m:oMath xmlns:m="http://schemas.openxmlformats.org/officeDocument/2006/math">
                    <m:r>
                      <a:rPr lang="en-US" b="0" i="1" smtClean="0">
                        <a:latin typeface="Cambria Math" panose="02040503050406030204" pitchFamily="18" charset="0"/>
                      </a:rPr>
                      <m:t>𝑥</m:t>
                    </m:r>
                  </m:oMath>
                </a14:m>
                <a:r>
                  <a:rPr lang="en-US" dirty="0"/>
                  <a:t> to </a:t>
                </a:r>
                <a14:m>
                  <m:oMath xmlns:m="http://schemas.openxmlformats.org/officeDocument/2006/math">
                    <m:r>
                      <a:rPr lang="en-US" b="0" i="1" smtClean="0">
                        <a:latin typeface="Cambria Math" panose="02040503050406030204" pitchFamily="18" charset="0"/>
                      </a:rPr>
                      <m:t>𝑦</m:t>
                    </m:r>
                  </m:oMath>
                </a14:m>
                <a:r>
                  <a:rPr lang="en-US" dirty="0"/>
                  <a:t> through </a:t>
                </a:r>
                <a14:m>
                  <m:oMath xmlns:m="http://schemas.openxmlformats.org/officeDocument/2006/math">
                    <m:r>
                      <a:rPr lang="en-US" b="0" i="1" smtClean="0">
                        <a:latin typeface="Cambria Math" panose="02040503050406030204" pitchFamily="18" charset="0"/>
                      </a:rPr>
                      <m:t>𝑥</m:t>
                    </m:r>
                  </m:oMath>
                </a14:m>
                <a:r>
                  <a:rPr lang="en-US" dirty="0"/>
                  <a:t>).</a:t>
                </a:r>
              </a:p>
            </p:txBody>
          </p:sp>
        </mc:Choice>
        <mc:Fallback xmlns="">
          <p:sp>
            <p:nvSpPr>
              <p:cNvPr id="3" name="Content Placeholder 2">
                <a:extLst>
                  <a:ext uri="{FF2B5EF4-FFF2-40B4-BE49-F238E27FC236}">
                    <a16:creationId xmlns:a16="http://schemas.microsoft.com/office/drawing/2014/main" id="{8EB0B324-475B-4594-9846-CD1D351D1351}"/>
                  </a:ext>
                </a:extLst>
              </p:cNvPr>
              <p:cNvSpPr>
                <a:spLocks noGrp="1" noRot="1" noChangeAspect="1" noMove="1" noResize="1" noEditPoints="1" noAdjustHandles="1" noChangeArrowheads="1" noChangeShapeType="1" noTextEdit="1"/>
              </p:cNvSpPr>
              <p:nvPr>
                <p:ph idx="1"/>
              </p:nvPr>
            </p:nvSpPr>
            <p:spPr>
              <a:blipFill>
                <a:blip r:embed="rId2"/>
                <a:stretch>
                  <a:fillRect l="-545" t="-2642" b="-28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CE6BD95-6059-4731-8E4F-46BE0B00BF16}"/>
                  </a:ext>
                </a:extLst>
              </p:cNvPr>
              <p:cNvSpPr/>
              <p:nvPr/>
            </p:nvSpPr>
            <p:spPr>
              <a:xfrm>
                <a:off x="753647" y="1872076"/>
                <a:ext cx="10335759" cy="149927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weighted graph, find a tour (a walk that visits every vertex and returns to its start) of weight at most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xmlns="">
          <p:sp>
            <p:nvSpPr>
              <p:cNvPr id="5" name="Rectangle 4">
                <a:extLst>
                  <a:ext uri="{FF2B5EF4-FFF2-40B4-BE49-F238E27FC236}">
                    <a16:creationId xmlns:a16="http://schemas.microsoft.com/office/drawing/2014/main" id="{8CE6BD95-6059-4731-8E4F-46BE0B00BF16}"/>
                  </a:ext>
                </a:extLst>
              </p:cNvPr>
              <p:cNvSpPr>
                <a:spLocks noRot="1" noChangeAspect="1" noMove="1" noResize="1" noEditPoints="1" noAdjustHandles="1" noChangeArrowheads="1" noChangeShapeType="1" noTextEdit="1"/>
              </p:cNvSpPr>
              <p:nvPr/>
            </p:nvSpPr>
            <p:spPr>
              <a:xfrm>
                <a:off x="753647" y="1872076"/>
                <a:ext cx="10335759" cy="1499278"/>
              </a:xfrm>
              <a:prstGeom prst="rect">
                <a:avLst/>
              </a:prstGeom>
              <a:blipFill>
                <a:blip r:embed="rId3"/>
                <a:stretch>
                  <a:fillRect l="-1239" b="-7317"/>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8A554310-EE3A-4829-892A-EB028B792B6B}"/>
              </a:ext>
            </a:extLst>
          </p:cNvPr>
          <p:cNvSpPr/>
          <p:nvPr/>
        </p:nvSpPr>
        <p:spPr>
          <a:xfrm>
            <a:off x="753647" y="1872076"/>
            <a:ext cx="10335759" cy="49722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Traveling Salesperson</a:t>
            </a:r>
          </a:p>
        </p:txBody>
      </p:sp>
    </p:spTree>
    <p:extLst>
      <p:ext uri="{BB962C8B-B14F-4D97-AF65-F5344CB8AC3E}">
        <p14:creationId xmlns:p14="http://schemas.microsoft.com/office/powerpoint/2010/main" val="369139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88D55-B251-4C38-8499-B0B14BCA2FDC}"/>
              </a:ext>
            </a:extLst>
          </p:cNvPr>
          <p:cNvSpPr>
            <a:spLocks noGrp="1"/>
          </p:cNvSpPr>
          <p:nvPr>
            <p:ph type="title"/>
          </p:nvPr>
        </p:nvSpPr>
        <p:spPr/>
        <p:txBody>
          <a:bodyPr/>
          <a:lstStyle/>
          <a:p>
            <a:r>
              <a:rPr lang="en-US" dirty="0"/>
              <a:t>TSP starting point</a:t>
            </a:r>
          </a:p>
        </p:txBody>
      </p:sp>
      <p:sp>
        <p:nvSpPr>
          <p:cNvPr id="3" name="Content Placeholder 2">
            <a:extLst>
              <a:ext uri="{FF2B5EF4-FFF2-40B4-BE49-F238E27FC236}">
                <a16:creationId xmlns:a16="http://schemas.microsoft.com/office/drawing/2014/main" id="{5A9A3E02-9ECA-450C-BFF5-162D1C930C60}"/>
              </a:ext>
            </a:extLst>
          </p:cNvPr>
          <p:cNvSpPr>
            <a:spLocks noGrp="1"/>
          </p:cNvSpPr>
          <p:nvPr>
            <p:ph idx="1"/>
          </p:nvPr>
        </p:nvSpPr>
        <p:spPr/>
        <p:txBody>
          <a:bodyPr/>
          <a:lstStyle/>
          <a:p>
            <a:r>
              <a:rPr lang="en-US" dirty="0"/>
              <a:t>What would be a good baseline?</a:t>
            </a:r>
          </a:p>
          <a:p>
            <a:r>
              <a:rPr lang="en-US" dirty="0"/>
              <a:t>Something we </a:t>
            </a:r>
            <a:r>
              <a:rPr lang="en-US" b="1" dirty="0"/>
              <a:t>can </a:t>
            </a:r>
            <a:r>
              <a:rPr lang="en-US" dirty="0"/>
              <a:t>calculate that would at least connect things up for us. </a:t>
            </a:r>
          </a:p>
          <a:p>
            <a:endParaRPr lang="en-US" dirty="0"/>
          </a:p>
          <a:p>
            <a:r>
              <a:rPr lang="en-US" dirty="0"/>
              <a:t>A Minimum Spanning Tree!</a:t>
            </a:r>
          </a:p>
        </p:txBody>
      </p:sp>
      <p:grpSp>
        <p:nvGrpSpPr>
          <p:cNvPr id="52" name="Group 51">
            <a:extLst>
              <a:ext uri="{FF2B5EF4-FFF2-40B4-BE49-F238E27FC236}">
                <a16:creationId xmlns:a16="http://schemas.microsoft.com/office/drawing/2014/main" id="{9688B945-942D-469D-B295-DB6BE1E79F5F}"/>
              </a:ext>
            </a:extLst>
          </p:cNvPr>
          <p:cNvGrpSpPr/>
          <p:nvPr/>
        </p:nvGrpSpPr>
        <p:grpSpPr>
          <a:xfrm>
            <a:off x="6868467" y="3663972"/>
            <a:ext cx="3788521" cy="2994777"/>
            <a:chOff x="6868467" y="3663972"/>
            <a:chExt cx="3788521" cy="2994777"/>
          </a:xfrm>
        </p:grpSpPr>
        <p:sp>
          <p:nvSpPr>
            <p:cNvPr id="4" name="Oval 3">
              <a:extLst>
                <a:ext uri="{FF2B5EF4-FFF2-40B4-BE49-F238E27FC236}">
                  <a16:creationId xmlns:a16="http://schemas.microsoft.com/office/drawing/2014/main" id="{5E062BA5-64EA-4C4A-8B4C-5F278300C241}"/>
                </a:ext>
              </a:extLst>
            </p:cNvPr>
            <p:cNvSpPr/>
            <p:nvPr/>
          </p:nvSpPr>
          <p:spPr>
            <a:xfrm>
              <a:off x="8380675" y="3663972"/>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5" name="Oval 4">
              <a:extLst>
                <a:ext uri="{FF2B5EF4-FFF2-40B4-BE49-F238E27FC236}">
                  <a16:creationId xmlns:a16="http://schemas.microsoft.com/office/drawing/2014/main" id="{9F07D315-5CD3-4C25-9C98-908546CDCF90}"/>
                </a:ext>
              </a:extLst>
            </p:cNvPr>
            <p:cNvSpPr/>
            <p:nvPr/>
          </p:nvSpPr>
          <p:spPr>
            <a:xfrm>
              <a:off x="6926911" y="4611757"/>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6" name="Oval 5">
              <a:extLst>
                <a:ext uri="{FF2B5EF4-FFF2-40B4-BE49-F238E27FC236}">
                  <a16:creationId xmlns:a16="http://schemas.microsoft.com/office/drawing/2014/main" id="{6B0D0A77-BCDA-4C6C-A393-13B8CB6DCB72}"/>
                </a:ext>
              </a:extLst>
            </p:cNvPr>
            <p:cNvSpPr/>
            <p:nvPr/>
          </p:nvSpPr>
          <p:spPr>
            <a:xfrm>
              <a:off x="7435795" y="5864088"/>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sp>
          <p:nvSpPr>
            <p:cNvPr id="7" name="Oval 6">
              <a:extLst>
                <a:ext uri="{FF2B5EF4-FFF2-40B4-BE49-F238E27FC236}">
                  <a16:creationId xmlns:a16="http://schemas.microsoft.com/office/drawing/2014/main" id="{BDCE8820-1A53-405B-9764-4A66F1AA9ED2}"/>
                </a:ext>
              </a:extLst>
            </p:cNvPr>
            <p:cNvSpPr/>
            <p:nvPr/>
          </p:nvSpPr>
          <p:spPr>
            <a:xfrm>
              <a:off x="9917927" y="4611756"/>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8" name="Oval 7">
              <a:extLst>
                <a:ext uri="{FF2B5EF4-FFF2-40B4-BE49-F238E27FC236}">
                  <a16:creationId xmlns:a16="http://schemas.microsoft.com/office/drawing/2014/main" id="{13FBF65B-8FC3-4329-AF25-5125B1ADEA19}"/>
                </a:ext>
              </a:extLst>
            </p:cNvPr>
            <p:cNvSpPr/>
            <p:nvPr/>
          </p:nvSpPr>
          <p:spPr>
            <a:xfrm>
              <a:off x="9472654" y="5883024"/>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cxnSp>
          <p:nvCxnSpPr>
            <p:cNvPr id="10" name="Straight Connector 9">
              <a:extLst>
                <a:ext uri="{FF2B5EF4-FFF2-40B4-BE49-F238E27FC236}">
                  <a16:creationId xmlns:a16="http://schemas.microsoft.com/office/drawing/2014/main" id="{7DEB95E7-17A0-498D-BF69-1E80E9A0F592}"/>
                </a:ext>
              </a:extLst>
            </p:cNvPr>
            <p:cNvCxnSpPr>
              <a:cxnSpLocks/>
              <a:stCxn id="4" idx="2"/>
              <a:endCxn id="5" idx="7"/>
            </p:cNvCxnSpPr>
            <p:nvPr/>
          </p:nvCxnSpPr>
          <p:spPr>
            <a:xfrm flipH="1">
              <a:off x="7306975" y="3886609"/>
              <a:ext cx="1073700" cy="7903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34CFC91-18A6-42F6-BD2E-65BA722B5B8E}"/>
                </a:ext>
              </a:extLst>
            </p:cNvPr>
            <p:cNvCxnSpPr>
              <a:cxnSpLocks/>
              <a:endCxn id="6" idx="0"/>
            </p:cNvCxnSpPr>
            <p:nvPr/>
          </p:nvCxnSpPr>
          <p:spPr>
            <a:xfrm flipH="1">
              <a:off x="7658432" y="4109245"/>
              <a:ext cx="860200" cy="17548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C312D20-345D-45E8-8BAB-EFF2159F233C}"/>
                </a:ext>
              </a:extLst>
            </p:cNvPr>
            <p:cNvCxnSpPr>
              <a:cxnSpLocks/>
              <a:stCxn id="4" idx="4"/>
              <a:endCxn id="8" idx="0"/>
            </p:cNvCxnSpPr>
            <p:nvPr/>
          </p:nvCxnSpPr>
          <p:spPr>
            <a:xfrm>
              <a:off x="8603312" y="4109245"/>
              <a:ext cx="1091979" cy="17737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0ECBD01-9622-4987-8FC4-46C37BAE7916}"/>
                </a:ext>
              </a:extLst>
            </p:cNvPr>
            <p:cNvCxnSpPr>
              <a:cxnSpLocks/>
              <a:stCxn id="4" idx="6"/>
              <a:endCxn id="7" idx="1"/>
            </p:cNvCxnSpPr>
            <p:nvPr/>
          </p:nvCxnSpPr>
          <p:spPr>
            <a:xfrm>
              <a:off x="8825948" y="3886609"/>
              <a:ext cx="1157188" cy="790356"/>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12AC802-052F-4A56-A1C4-46ED77F9C7DD}"/>
                </a:ext>
              </a:extLst>
            </p:cNvPr>
            <p:cNvCxnSpPr>
              <a:cxnSpLocks/>
              <a:stCxn id="6" idx="1"/>
              <a:endCxn id="5" idx="4"/>
            </p:cNvCxnSpPr>
            <p:nvPr/>
          </p:nvCxnSpPr>
          <p:spPr>
            <a:xfrm flipH="1" flipV="1">
              <a:off x="7149548" y="5057030"/>
              <a:ext cx="351456" cy="8722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3BE5392-525B-452F-B8CC-46F016E43533}"/>
                </a:ext>
              </a:extLst>
            </p:cNvPr>
            <p:cNvCxnSpPr>
              <a:cxnSpLocks/>
              <a:stCxn id="6" idx="6"/>
              <a:endCxn id="8" idx="2"/>
            </p:cNvCxnSpPr>
            <p:nvPr/>
          </p:nvCxnSpPr>
          <p:spPr>
            <a:xfrm>
              <a:off x="7881068" y="6086725"/>
              <a:ext cx="1591586" cy="18936"/>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1ED29E9-EBDF-4E11-9C7D-929881BC9203}"/>
                </a:ext>
              </a:extLst>
            </p:cNvPr>
            <p:cNvCxnSpPr>
              <a:cxnSpLocks/>
              <a:stCxn id="8" idx="7"/>
              <a:endCxn id="7" idx="4"/>
            </p:cNvCxnSpPr>
            <p:nvPr/>
          </p:nvCxnSpPr>
          <p:spPr>
            <a:xfrm flipV="1">
              <a:off x="9852718" y="5057029"/>
              <a:ext cx="287846" cy="891204"/>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5219527-0C6F-4647-B510-21B045044916}"/>
                </a:ext>
              </a:extLst>
            </p:cNvPr>
            <p:cNvCxnSpPr>
              <a:cxnSpLocks/>
              <a:stCxn id="6" idx="7"/>
              <a:endCxn id="7" idx="2"/>
            </p:cNvCxnSpPr>
            <p:nvPr/>
          </p:nvCxnSpPr>
          <p:spPr>
            <a:xfrm flipV="1">
              <a:off x="7815859" y="4834393"/>
              <a:ext cx="2102068" cy="10949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2F089EF-27BF-4A01-9F18-DC4087DBAA29}"/>
                </a:ext>
              </a:extLst>
            </p:cNvPr>
            <p:cNvCxnSpPr>
              <a:cxnSpLocks/>
              <a:stCxn id="8" idx="1"/>
              <a:endCxn id="5" idx="5"/>
            </p:cNvCxnSpPr>
            <p:nvPr/>
          </p:nvCxnSpPr>
          <p:spPr>
            <a:xfrm flipH="1" flipV="1">
              <a:off x="7306975" y="4991821"/>
              <a:ext cx="2230888" cy="956412"/>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BF1B341-208C-4875-9373-68FFB4E09BFF}"/>
                </a:ext>
              </a:extLst>
            </p:cNvPr>
            <p:cNvCxnSpPr>
              <a:cxnSpLocks/>
              <a:stCxn id="7" idx="2"/>
              <a:endCxn id="5" idx="6"/>
            </p:cNvCxnSpPr>
            <p:nvPr/>
          </p:nvCxnSpPr>
          <p:spPr>
            <a:xfrm flipH="1">
              <a:off x="7372184" y="4834393"/>
              <a:ext cx="2545743"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F128200F-F5E5-4E45-8AC3-5B36BDFCAC17}"/>
                </a:ext>
              </a:extLst>
            </p:cNvPr>
            <p:cNvSpPr txBox="1"/>
            <p:nvPr/>
          </p:nvSpPr>
          <p:spPr>
            <a:xfrm>
              <a:off x="8766751" y="4180882"/>
              <a:ext cx="646841" cy="472325"/>
            </a:xfrm>
            <a:prstGeom prst="rect">
              <a:avLst/>
            </a:prstGeom>
            <a:noFill/>
          </p:spPr>
          <p:txBody>
            <a:bodyPr wrap="square" rtlCol="0">
              <a:spAutoFit/>
            </a:bodyPr>
            <a:lstStyle/>
            <a:p>
              <a:r>
                <a:rPr lang="en-US" sz="2400" dirty="0"/>
                <a:t>5</a:t>
              </a:r>
            </a:p>
          </p:txBody>
        </p:sp>
        <p:sp>
          <p:nvSpPr>
            <p:cNvPr id="42" name="TextBox 41">
              <a:extLst>
                <a:ext uri="{FF2B5EF4-FFF2-40B4-BE49-F238E27FC236}">
                  <a16:creationId xmlns:a16="http://schemas.microsoft.com/office/drawing/2014/main" id="{EB8156BB-A69B-4B69-9A47-7DD580CEB9BB}"/>
                </a:ext>
              </a:extLst>
            </p:cNvPr>
            <p:cNvSpPr txBox="1"/>
            <p:nvPr/>
          </p:nvSpPr>
          <p:spPr>
            <a:xfrm>
              <a:off x="6868467" y="5359158"/>
              <a:ext cx="646841" cy="472325"/>
            </a:xfrm>
            <a:prstGeom prst="rect">
              <a:avLst/>
            </a:prstGeom>
            <a:noFill/>
          </p:spPr>
          <p:txBody>
            <a:bodyPr wrap="square" rtlCol="0">
              <a:spAutoFit/>
            </a:bodyPr>
            <a:lstStyle/>
            <a:p>
              <a:r>
                <a:rPr lang="en-US" sz="2400" dirty="0"/>
                <a:t>4</a:t>
              </a:r>
            </a:p>
          </p:txBody>
        </p:sp>
        <p:sp>
          <p:nvSpPr>
            <p:cNvPr id="43" name="TextBox 42">
              <a:extLst>
                <a:ext uri="{FF2B5EF4-FFF2-40B4-BE49-F238E27FC236}">
                  <a16:creationId xmlns:a16="http://schemas.microsoft.com/office/drawing/2014/main" id="{9F354F37-87E8-40B0-B758-FEBEFC27BFF6}"/>
                </a:ext>
              </a:extLst>
            </p:cNvPr>
            <p:cNvSpPr txBox="1"/>
            <p:nvPr/>
          </p:nvSpPr>
          <p:spPr>
            <a:xfrm>
              <a:off x="8359520" y="6186424"/>
              <a:ext cx="646841" cy="472325"/>
            </a:xfrm>
            <a:prstGeom prst="rect">
              <a:avLst/>
            </a:prstGeom>
            <a:noFill/>
          </p:spPr>
          <p:txBody>
            <a:bodyPr wrap="square" rtlCol="0">
              <a:spAutoFit/>
            </a:bodyPr>
            <a:lstStyle/>
            <a:p>
              <a:r>
                <a:rPr lang="en-US" sz="2400" dirty="0"/>
                <a:t>2</a:t>
              </a:r>
            </a:p>
          </p:txBody>
        </p:sp>
        <p:sp>
          <p:nvSpPr>
            <p:cNvPr id="44" name="TextBox 43">
              <a:extLst>
                <a:ext uri="{FF2B5EF4-FFF2-40B4-BE49-F238E27FC236}">
                  <a16:creationId xmlns:a16="http://schemas.microsoft.com/office/drawing/2014/main" id="{A9C5FCAC-D14F-4E60-BB9C-80BA58419B35}"/>
                </a:ext>
              </a:extLst>
            </p:cNvPr>
            <p:cNvSpPr txBox="1"/>
            <p:nvPr/>
          </p:nvSpPr>
          <p:spPr>
            <a:xfrm>
              <a:off x="9927460" y="5279664"/>
              <a:ext cx="729528" cy="461665"/>
            </a:xfrm>
            <a:prstGeom prst="rect">
              <a:avLst/>
            </a:prstGeom>
            <a:noFill/>
            <a:ln w="57150">
              <a:noFill/>
            </a:ln>
          </p:spPr>
          <p:txBody>
            <a:bodyPr wrap="square" rtlCol="0">
              <a:spAutoFit/>
            </a:bodyPr>
            <a:lstStyle/>
            <a:p>
              <a:r>
                <a:rPr lang="en-US" sz="2400" dirty="0"/>
                <a:t>3</a:t>
              </a:r>
            </a:p>
          </p:txBody>
        </p:sp>
        <p:sp>
          <p:nvSpPr>
            <p:cNvPr id="45" name="TextBox 44">
              <a:extLst>
                <a:ext uri="{FF2B5EF4-FFF2-40B4-BE49-F238E27FC236}">
                  <a16:creationId xmlns:a16="http://schemas.microsoft.com/office/drawing/2014/main" id="{D18445B7-DBEF-46AC-B2A0-CA17A168E9A6}"/>
                </a:ext>
              </a:extLst>
            </p:cNvPr>
            <p:cNvSpPr txBox="1"/>
            <p:nvPr/>
          </p:nvSpPr>
          <p:spPr>
            <a:xfrm>
              <a:off x="8984925" y="5425947"/>
              <a:ext cx="646841" cy="472325"/>
            </a:xfrm>
            <a:prstGeom prst="rect">
              <a:avLst/>
            </a:prstGeom>
            <a:noFill/>
          </p:spPr>
          <p:txBody>
            <a:bodyPr wrap="square" rtlCol="0">
              <a:spAutoFit/>
            </a:bodyPr>
            <a:lstStyle/>
            <a:p>
              <a:r>
                <a:rPr lang="en-US" sz="2400" dirty="0"/>
                <a:t>3</a:t>
              </a:r>
            </a:p>
          </p:txBody>
        </p:sp>
        <p:sp>
          <p:nvSpPr>
            <p:cNvPr id="46" name="TextBox 45">
              <a:extLst>
                <a:ext uri="{FF2B5EF4-FFF2-40B4-BE49-F238E27FC236}">
                  <a16:creationId xmlns:a16="http://schemas.microsoft.com/office/drawing/2014/main" id="{A4F4DD93-91DF-4F17-B138-F77171C07820}"/>
                </a:ext>
              </a:extLst>
            </p:cNvPr>
            <p:cNvSpPr txBox="1"/>
            <p:nvPr/>
          </p:nvSpPr>
          <p:spPr>
            <a:xfrm>
              <a:off x="9446197" y="3804696"/>
              <a:ext cx="646841" cy="472325"/>
            </a:xfrm>
            <a:prstGeom prst="rect">
              <a:avLst/>
            </a:prstGeom>
            <a:noFill/>
          </p:spPr>
          <p:txBody>
            <a:bodyPr wrap="square" rtlCol="0">
              <a:spAutoFit/>
            </a:bodyPr>
            <a:lstStyle/>
            <a:p>
              <a:r>
                <a:rPr lang="en-US" sz="2400" dirty="0"/>
                <a:t>3</a:t>
              </a:r>
            </a:p>
          </p:txBody>
        </p:sp>
        <p:sp>
          <p:nvSpPr>
            <p:cNvPr id="47" name="TextBox 46">
              <a:extLst>
                <a:ext uri="{FF2B5EF4-FFF2-40B4-BE49-F238E27FC236}">
                  <a16:creationId xmlns:a16="http://schemas.microsoft.com/office/drawing/2014/main" id="{76A8D297-4C3B-47D7-A4B9-13D0C3D0B68F}"/>
                </a:ext>
              </a:extLst>
            </p:cNvPr>
            <p:cNvSpPr txBox="1"/>
            <p:nvPr/>
          </p:nvSpPr>
          <p:spPr>
            <a:xfrm>
              <a:off x="7321418" y="3976977"/>
              <a:ext cx="646841" cy="472325"/>
            </a:xfrm>
            <a:prstGeom prst="rect">
              <a:avLst/>
            </a:prstGeom>
            <a:noFill/>
          </p:spPr>
          <p:txBody>
            <a:bodyPr wrap="square" rtlCol="0">
              <a:spAutoFit/>
            </a:bodyPr>
            <a:lstStyle/>
            <a:p>
              <a:r>
                <a:rPr lang="en-US" sz="2400" dirty="0"/>
                <a:t>4</a:t>
              </a:r>
            </a:p>
          </p:txBody>
        </p:sp>
        <p:sp>
          <p:nvSpPr>
            <p:cNvPr id="48" name="TextBox 47">
              <a:extLst>
                <a:ext uri="{FF2B5EF4-FFF2-40B4-BE49-F238E27FC236}">
                  <a16:creationId xmlns:a16="http://schemas.microsoft.com/office/drawing/2014/main" id="{2AFBC472-CF3E-49F1-94B4-BDF6E1E27D0A}"/>
                </a:ext>
              </a:extLst>
            </p:cNvPr>
            <p:cNvSpPr txBox="1"/>
            <p:nvPr/>
          </p:nvSpPr>
          <p:spPr>
            <a:xfrm>
              <a:off x="8008592" y="4250681"/>
              <a:ext cx="646841" cy="472325"/>
            </a:xfrm>
            <a:prstGeom prst="rect">
              <a:avLst/>
            </a:prstGeom>
            <a:noFill/>
          </p:spPr>
          <p:txBody>
            <a:bodyPr wrap="square" rtlCol="0">
              <a:spAutoFit/>
            </a:bodyPr>
            <a:lstStyle/>
            <a:p>
              <a:r>
                <a:rPr lang="en-US" sz="2400" dirty="0"/>
                <a:t>5</a:t>
              </a:r>
            </a:p>
          </p:txBody>
        </p:sp>
        <p:sp>
          <p:nvSpPr>
            <p:cNvPr id="49" name="TextBox 48">
              <a:extLst>
                <a:ext uri="{FF2B5EF4-FFF2-40B4-BE49-F238E27FC236}">
                  <a16:creationId xmlns:a16="http://schemas.microsoft.com/office/drawing/2014/main" id="{2738E956-1075-43F3-BFD6-66E2E6501BA7}"/>
                </a:ext>
              </a:extLst>
            </p:cNvPr>
            <p:cNvSpPr txBox="1"/>
            <p:nvPr/>
          </p:nvSpPr>
          <p:spPr>
            <a:xfrm>
              <a:off x="7941025" y="5448154"/>
              <a:ext cx="984820" cy="472325"/>
            </a:xfrm>
            <a:prstGeom prst="rect">
              <a:avLst/>
            </a:prstGeom>
            <a:noFill/>
          </p:spPr>
          <p:txBody>
            <a:bodyPr wrap="square" rtlCol="0">
              <a:spAutoFit/>
            </a:bodyPr>
            <a:lstStyle/>
            <a:p>
              <a:r>
                <a:rPr lang="en-US" sz="2400" dirty="0"/>
                <a:t>4</a:t>
              </a:r>
            </a:p>
          </p:txBody>
        </p:sp>
        <p:sp>
          <p:nvSpPr>
            <p:cNvPr id="50" name="TextBox 49">
              <a:extLst>
                <a:ext uri="{FF2B5EF4-FFF2-40B4-BE49-F238E27FC236}">
                  <a16:creationId xmlns:a16="http://schemas.microsoft.com/office/drawing/2014/main" id="{85D7B351-911C-461B-8F0E-1D497FD36BA7}"/>
                </a:ext>
              </a:extLst>
            </p:cNvPr>
            <p:cNvSpPr txBox="1"/>
            <p:nvPr/>
          </p:nvSpPr>
          <p:spPr>
            <a:xfrm>
              <a:off x="8356507" y="4670421"/>
              <a:ext cx="646841" cy="472325"/>
            </a:xfrm>
            <a:prstGeom prst="rect">
              <a:avLst/>
            </a:prstGeom>
            <a:noFill/>
          </p:spPr>
          <p:txBody>
            <a:bodyPr wrap="square" rtlCol="0">
              <a:spAutoFit/>
            </a:bodyPr>
            <a:lstStyle/>
            <a:p>
              <a:r>
                <a:rPr lang="en-US" sz="2400" dirty="0"/>
                <a:t>6</a:t>
              </a:r>
            </a:p>
          </p:txBody>
        </p:sp>
      </p:grpSp>
    </p:spTree>
    <p:extLst>
      <p:ext uri="{BB962C8B-B14F-4D97-AF65-F5344CB8AC3E}">
        <p14:creationId xmlns:p14="http://schemas.microsoft.com/office/powerpoint/2010/main" val="35403912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E7A8F-8D12-4D83-97D4-CD76517E9ED4}"/>
              </a:ext>
            </a:extLst>
          </p:cNvPr>
          <p:cNvSpPr>
            <a:spLocks noGrp="1"/>
          </p:cNvSpPr>
          <p:nvPr>
            <p:ph type="title"/>
          </p:nvPr>
        </p:nvSpPr>
        <p:spPr/>
        <p:txBody>
          <a:bodyPr/>
          <a:lstStyle/>
          <a:p>
            <a:r>
              <a:rPr lang="en-US" dirty="0"/>
              <a:t>From MST to Tour</a:t>
            </a:r>
          </a:p>
        </p:txBody>
      </p:sp>
      <p:sp>
        <p:nvSpPr>
          <p:cNvPr id="3" name="Content Placeholder 2">
            <a:extLst>
              <a:ext uri="{FF2B5EF4-FFF2-40B4-BE49-F238E27FC236}">
                <a16:creationId xmlns:a16="http://schemas.microsoft.com/office/drawing/2014/main" id="{69E8DABC-886E-4F39-9F30-CCDA80AAA16F}"/>
              </a:ext>
            </a:extLst>
          </p:cNvPr>
          <p:cNvSpPr>
            <a:spLocks noGrp="1"/>
          </p:cNvSpPr>
          <p:nvPr>
            <p:ph idx="1"/>
          </p:nvPr>
        </p:nvSpPr>
        <p:spPr>
          <a:xfrm>
            <a:off x="575240" y="1463857"/>
            <a:ext cx="7499011" cy="4845504"/>
          </a:xfrm>
        </p:spPr>
        <p:txBody>
          <a:bodyPr>
            <a:normAutofit fontScale="92500" lnSpcReduction="10000"/>
          </a:bodyPr>
          <a:lstStyle/>
          <a:p>
            <a:r>
              <a:rPr lang="en-US" dirty="0"/>
              <a:t>How do we get from start to every vertex and back?</a:t>
            </a:r>
          </a:p>
          <a:p>
            <a:r>
              <a:rPr lang="en-US" dirty="0"/>
              <a:t>Make the starting point the root, do a traversal (DFS) of the graph!</a:t>
            </a:r>
          </a:p>
          <a:p>
            <a:endParaRPr lang="en-US" dirty="0"/>
          </a:p>
          <a:p>
            <a:pPr marL="0" indent="0">
              <a:buNone/>
            </a:pPr>
            <a:endParaRPr lang="en-US" dirty="0"/>
          </a:p>
          <a:p>
            <a:r>
              <a:rPr lang="en-US" dirty="0"/>
              <a:t>Why not BFS? Because the “next vertex” isn’t always right next to you! (not a problem in this example, but very bad if you have a very tall tree)</a:t>
            </a:r>
          </a:p>
          <a:p>
            <a:r>
              <a:rPr lang="en-US" dirty="0"/>
              <a:t>How much gas do we use in DFS? We use each edge twice</a:t>
            </a:r>
          </a:p>
        </p:txBody>
      </p:sp>
      <p:grpSp>
        <p:nvGrpSpPr>
          <p:cNvPr id="28" name="Group 27">
            <a:extLst>
              <a:ext uri="{FF2B5EF4-FFF2-40B4-BE49-F238E27FC236}">
                <a16:creationId xmlns:a16="http://schemas.microsoft.com/office/drawing/2014/main" id="{DC2B6D81-7C36-4F7C-BE13-DE2397781A4D}"/>
              </a:ext>
            </a:extLst>
          </p:cNvPr>
          <p:cNvGrpSpPr/>
          <p:nvPr/>
        </p:nvGrpSpPr>
        <p:grpSpPr>
          <a:xfrm>
            <a:off x="7922567" y="1136672"/>
            <a:ext cx="3788521" cy="2994777"/>
            <a:chOff x="6868467" y="3663972"/>
            <a:chExt cx="3788521" cy="2994777"/>
          </a:xfrm>
        </p:grpSpPr>
        <p:sp>
          <p:nvSpPr>
            <p:cNvPr id="29" name="Oval 28">
              <a:extLst>
                <a:ext uri="{FF2B5EF4-FFF2-40B4-BE49-F238E27FC236}">
                  <a16:creationId xmlns:a16="http://schemas.microsoft.com/office/drawing/2014/main" id="{39518AC4-F52C-4198-ADC1-570742B2A228}"/>
                </a:ext>
              </a:extLst>
            </p:cNvPr>
            <p:cNvSpPr/>
            <p:nvPr/>
          </p:nvSpPr>
          <p:spPr>
            <a:xfrm>
              <a:off x="8380675" y="3663972"/>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30" name="Oval 29">
              <a:extLst>
                <a:ext uri="{FF2B5EF4-FFF2-40B4-BE49-F238E27FC236}">
                  <a16:creationId xmlns:a16="http://schemas.microsoft.com/office/drawing/2014/main" id="{467134CB-0BAC-42D6-B425-803EB1A62F9E}"/>
                </a:ext>
              </a:extLst>
            </p:cNvPr>
            <p:cNvSpPr/>
            <p:nvPr/>
          </p:nvSpPr>
          <p:spPr>
            <a:xfrm>
              <a:off x="6926911" y="4611757"/>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31" name="Oval 30">
              <a:extLst>
                <a:ext uri="{FF2B5EF4-FFF2-40B4-BE49-F238E27FC236}">
                  <a16:creationId xmlns:a16="http://schemas.microsoft.com/office/drawing/2014/main" id="{4EED1AF4-7332-4652-B8A9-36E7AA62175D}"/>
                </a:ext>
              </a:extLst>
            </p:cNvPr>
            <p:cNvSpPr/>
            <p:nvPr/>
          </p:nvSpPr>
          <p:spPr>
            <a:xfrm>
              <a:off x="7435795" y="5864088"/>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sp>
          <p:nvSpPr>
            <p:cNvPr id="32" name="Oval 31">
              <a:extLst>
                <a:ext uri="{FF2B5EF4-FFF2-40B4-BE49-F238E27FC236}">
                  <a16:creationId xmlns:a16="http://schemas.microsoft.com/office/drawing/2014/main" id="{3FEABD2E-E408-4164-BD72-404E73C73F00}"/>
                </a:ext>
              </a:extLst>
            </p:cNvPr>
            <p:cNvSpPr/>
            <p:nvPr/>
          </p:nvSpPr>
          <p:spPr>
            <a:xfrm>
              <a:off x="9917927" y="4611756"/>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33" name="Oval 32">
              <a:extLst>
                <a:ext uri="{FF2B5EF4-FFF2-40B4-BE49-F238E27FC236}">
                  <a16:creationId xmlns:a16="http://schemas.microsoft.com/office/drawing/2014/main" id="{BE888DBD-C3C8-461B-A502-90EFE28062DC}"/>
                </a:ext>
              </a:extLst>
            </p:cNvPr>
            <p:cNvSpPr/>
            <p:nvPr/>
          </p:nvSpPr>
          <p:spPr>
            <a:xfrm>
              <a:off x="9472654" y="5883024"/>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cxnSp>
          <p:nvCxnSpPr>
            <p:cNvPr id="34" name="Straight Connector 33">
              <a:extLst>
                <a:ext uri="{FF2B5EF4-FFF2-40B4-BE49-F238E27FC236}">
                  <a16:creationId xmlns:a16="http://schemas.microsoft.com/office/drawing/2014/main" id="{A1E02200-6C6D-4730-951B-FD5689D92059}"/>
                </a:ext>
              </a:extLst>
            </p:cNvPr>
            <p:cNvCxnSpPr>
              <a:cxnSpLocks/>
              <a:stCxn id="29" idx="2"/>
              <a:endCxn id="30" idx="7"/>
            </p:cNvCxnSpPr>
            <p:nvPr/>
          </p:nvCxnSpPr>
          <p:spPr>
            <a:xfrm flipH="1">
              <a:off x="7306975" y="3886609"/>
              <a:ext cx="1073700" cy="7903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C6EA594-941A-45EB-B308-85E8D6A9239F}"/>
                </a:ext>
              </a:extLst>
            </p:cNvPr>
            <p:cNvCxnSpPr>
              <a:cxnSpLocks/>
              <a:endCxn id="31" idx="0"/>
            </p:cNvCxnSpPr>
            <p:nvPr/>
          </p:nvCxnSpPr>
          <p:spPr>
            <a:xfrm flipH="1">
              <a:off x="7658432" y="4109245"/>
              <a:ext cx="860200" cy="17548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FFAA4C4-7E75-4AB9-9894-5FB8BA9C8EB4}"/>
                </a:ext>
              </a:extLst>
            </p:cNvPr>
            <p:cNvCxnSpPr>
              <a:cxnSpLocks/>
              <a:stCxn id="29" idx="4"/>
              <a:endCxn id="33" idx="0"/>
            </p:cNvCxnSpPr>
            <p:nvPr/>
          </p:nvCxnSpPr>
          <p:spPr>
            <a:xfrm>
              <a:off x="8603312" y="4109245"/>
              <a:ext cx="1091979" cy="17737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DC66D3D-6518-4BD1-B279-4101CEB0CB17}"/>
                </a:ext>
              </a:extLst>
            </p:cNvPr>
            <p:cNvCxnSpPr>
              <a:cxnSpLocks/>
              <a:stCxn id="29" idx="6"/>
              <a:endCxn id="32" idx="1"/>
            </p:cNvCxnSpPr>
            <p:nvPr/>
          </p:nvCxnSpPr>
          <p:spPr>
            <a:xfrm>
              <a:off x="8825948" y="3886609"/>
              <a:ext cx="1157188" cy="790356"/>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AE33F8A-0976-498C-BE81-96DAAA6A85EE}"/>
                </a:ext>
              </a:extLst>
            </p:cNvPr>
            <p:cNvCxnSpPr>
              <a:cxnSpLocks/>
              <a:stCxn id="31" idx="1"/>
              <a:endCxn id="30" idx="4"/>
            </p:cNvCxnSpPr>
            <p:nvPr/>
          </p:nvCxnSpPr>
          <p:spPr>
            <a:xfrm flipH="1" flipV="1">
              <a:off x="7149548" y="5057030"/>
              <a:ext cx="351456" cy="8722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3400D19-C99B-4817-ABC6-9522A53D9E17}"/>
                </a:ext>
              </a:extLst>
            </p:cNvPr>
            <p:cNvCxnSpPr>
              <a:cxnSpLocks/>
              <a:stCxn id="31" idx="6"/>
              <a:endCxn id="33" idx="2"/>
            </p:cNvCxnSpPr>
            <p:nvPr/>
          </p:nvCxnSpPr>
          <p:spPr>
            <a:xfrm>
              <a:off x="7881068" y="6086725"/>
              <a:ext cx="1591586" cy="18936"/>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62A6EE7-CFB6-441D-A3D9-5F4B471BFA36}"/>
                </a:ext>
              </a:extLst>
            </p:cNvPr>
            <p:cNvCxnSpPr>
              <a:cxnSpLocks/>
              <a:stCxn id="33" idx="7"/>
              <a:endCxn id="32" idx="4"/>
            </p:cNvCxnSpPr>
            <p:nvPr/>
          </p:nvCxnSpPr>
          <p:spPr>
            <a:xfrm flipV="1">
              <a:off x="9852718" y="5057029"/>
              <a:ext cx="287846" cy="891204"/>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302E073-294B-49B9-944A-A0A9F9A64AC6}"/>
                </a:ext>
              </a:extLst>
            </p:cNvPr>
            <p:cNvCxnSpPr>
              <a:cxnSpLocks/>
              <a:stCxn id="31" idx="7"/>
              <a:endCxn id="32" idx="2"/>
            </p:cNvCxnSpPr>
            <p:nvPr/>
          </p:nvCxnSpPr>
          <p:spPr>
            <a:xfrm flipV="1">
              <a:off x="7815859" y="4834393"/>
              <a:ext cx="2102068" cy="10949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2EAA315-FCFB-4F96-84C4-D3537619424C}"/>
                </a:ext>
              </a:extLst>
            </p:cNvPr>
            <p:cNvCxnSpPr>
              <a:cxnSpLocks/>
              <a:stCxn id="33" idx="1"/>
              <a:endCxn id="30" idx="5"/>
            </p:cNvCxnSpPr>
            <p:nvPr/>
          </p:nvCxnSpPr>
          <p:spPr>
            <a:xfrm flipH="1" flipV="1">
              <a:off x="7306975" y="4991821"/>
              <a:ext cx="2230888" cy="956412"/>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A449289-5157-4541-BC26-EABE125DED28}"/>
                </a:ext>
              </a:extLst>
            </p:cNvPr>
            <p:cNvCxnSpPr>
              <a:cxnSpLocks/>
              <a:stCxn id="32" idx="2"/>
              <a:endCxn id="30" idx="6"/>
            </p:cNvCxnSpPr>
            <p:nvPr/>
          </p:nvCxnSpPr>
          <p:spPr>
            <a:xfrm flipH="1">
              <a:off x="7372184" y="4834393"/>
              <a:ext cx="2545743"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C3F3CE46-5197-42F9-B665-322746E02E81}"/>
                </a:ext>
              </a:extLst>
            </p:cNvPr>
            <p:cNvSpPr txBox="1"/>
            <p:nvPr/>
          </p:nvSpPr>
          <p:spPr>
            <a:xfrm>
              <a:off x="8766751" y="4180882"/>
              <a:ext cx="646841" cy="472325"/>
            </a:xfrm>
            <a:prstGeom prst="rect">
              <a:avLst/>
            </a:prstGeom>
            <a:noFill/>
          </p:spPr>
          <p:txBody>
            <a:bodyPr wrap="square" rtlCol="0">
              <a:spAutoFit/>
            </a:bodyPr>
            <a:lstStyle/>
            <a:p>
              <a:r>
                <a:rPr lang="en-US" sz="2400" dirty="0"/>
                <a:t>5</a:t>
              </a:r>
            </a:p>
          </p:txBody>
        </p:sp>
        <p:sp>
          <p:nvSpPr>
            <p:cNvPr id="45" name="TextBox 44">
              <a:extLst>
                <a:ext uri="{FF2B5EF4-FFF2-40B4-BE49-F238E27FC236}">
                  <a16:creationId xmlns:a16="http://schemas.microsoft.com/office/drawing/2014/main" id="{FBF6CD8F-966B-4E1F-9FA2-D7C5EE3A09A2}"/>
                </a:ext>
              </a:extLst>
            </p:cNvPr>
            <p:cNvSpPr txBox="1"/>
            <p:nvPr/>
          </p:nvSpPr>
          <p:spPr>
            <a:xfrm>
              <a:off x="6868467" y="5359158"/>
              <a:ext cx="646841" cy="472325"/>
            </a:xfrm>
            <a:prstGeom prst="rect">
              <a:avLst/>
            </a:prstGeom>
            <a:noFill/>
          </p:spPr>
          <p:txBody>
            <a:bodyPr wrap="square" rtlCol="0">
              <a:spAutoFit/>
            </a:bodyPr>
            <a:lstStyle/>
            <a:p>
              <a:r>
                <a:rPr lang="en-US" sz="2400" dirty="0"/>
                <a:t>4</a:t>
              </a:r>
            </a:p>
          </p:txBody>
        </p:sp>
        <p:sp>
          <p:nvSpPr>
            <p:cNvPr id="46" name="TextBox 45">
              <a:extLst>
                <a:ext uri="{FF2B5EF4-FFF2-40B4-BE49-F238E27FC236}">
                  <a16:creationId xmlns:a16="http://schemas.microsoft.com/office/drawing/2014/main" id="{9674F378-C2FA-43A0-920F-A5BF428AEC5E}"/>
                </a:ext>
              </a:extLst>
            </p:cNvPr>
            <p:cNvSpPr txBox="1"/>
            <p:nvPr/>
          </p:nvSpPr>
          <p:spPr>
            <a:xfrm>
              <a:off x="8359520" y="6186424"/>
              <a:ext cx="646841" cy="472325"/>
            </a:xfrm>
            <a:prstGeom prst="rect">
              <a:avLst/>
            </a:prstGeom>
            <a:noFill/>
          </p:spPr>
          <p:txBody>
            <a:bodyPr wrap="square" rtlCol="0">
              <a:spAutoFit/>
            </a:bodyPr>
            <a:lstStyle/>
            <a:p>
              <a:r>
                <a:rPr lang="en-US" sz="2400" dirty="0"/>
                <a:t>2</a:t>
              </a:r>
            </a:p>
          </p:txBody>
        </p:sp>
        <p:sp>
          <p:nvSpPr>
            <p:cNvPr id="47" name="TextBox 46">
              <a:extLst>
                <a:ext uri="{FF2B5EF4-FFF2-40B4-BE49-F238E27FC236}">
                  <a16:creationId xmlns:a16="http://schemas.microsoft.com/office/drawing/2014/main" id="{B64B20CC-C325-4EC1-8077-26DE99692AC9}"/>
                </a:ext>
              </a:extLst>
            </p:cNvPr>
            <p:cNvSpPr txBox="1"/>
            <p:nvPr/>
          </p:nvSpPr>
          <p:spPr>
            <a:xfrm>
              <a:off x="9927460" y="5279664"/>
              <a:ext cx="729528" cy="461665"/>
            </a:xfrm>
            <a:prstGeom prst="rect">
              <a:avLst/>
            </a:prstGeom>
            <a:noFill/>
            <a:ln w="57150">
              <a:noFill/>
            </a:ln>
          </p:spPr>
          <p:txBody>
            <a:bodyPr wrap="square" rtlCol="0">
              <a:spAutoFit/>
            </a:bodyPr>
            <a:lstStyle/>
            <a:p>
              <a:r>
                <a:rPr lang="en-US" sz="2400" dirty="0"/>
                <a:t>3</a:t>
              </a:r>
            </a:p>
          </p:txBody>
        </p:sp>
        <p:sp>
          <p:nvSpPr>
            <p:cNvPr id="48" name="TextBox 47">
              <a:extLst>
                <a:ext uri="{FF2B5EF4-FFF2-40B4-BE49-F238E27FC236}">
                  <a16:creationId xmlns:a16="http://schemas.microsoft.com/office/drawing/2014/main" id="{CCDF0453-9749-4AE1-B429-0B833C05519F}"/>
                </a:ext>
              </a:extLst>
            </p:cNvPr>
            <p:cNvSpPr txBox="1"/>
            <p:nvPr/>
          </p:nvSpPr>
          <p:spPr>
            <a:xfrm>
              <a:off x="8984925" y="5425947"/>
              <a:ext cx="646841" cy="472325"/>
            </a:xfrm>
            <a:prstGeom prst="rect">
              <a:avLst/>
            </a:prstGeom>
            <a:noFill/>
          </p:spPr>
          <p:txBody>
            <a:bodyPr wrap="square" rtlCol="0">
              <a:spAutoFit/>
            </a:bodyPr>
            <a:lstStyle/>
            <a:p>
              <a:r>
                <a:rPr lang="en-US" sz="2400" dirty="0"/>
                <a:t>3</a:t>
              </a:r>
            </a:p>
          </p:txBody>
        </p:sp>
        <p:sp>
          <p:nvSpPr>
            <p:cNvPr id="49" name="TextBox 48">
              <a:extLst>
                <a:ext uri="{FF2B5EF4-FFF2-40B4-BE49-F238E27FC236}">
                  <a16:creationId xmlns:a16="http://schemas.microsoft.com/office/drawing/2014/main" id="{BF746892-8E5F-4C17-A1A5-0A5FABD220F7}"/>
                </a:ext>
              </a:extLst>
            </p:cNvPr>
            <p:cNvSpPr txBox="1"/>
            <p:nvPr/>
          </p:nvSpPr>
          <p:spPr>
            <a:xfrm>
              <a:off x="9446197" y="3804696"/>
              <a:ext cx="646841" cy="472325"/>
            </a:xfrm>
            <a:prstGeom prst="rect">
              <a:avLst/>
            </a:prstGeom>
            <a:noFill/>
          </p:spPr>
          <p:txBody>
            <a:bodyPr wrap="square" rtlCol="0">
              <a:spAutoFit/>
            </a:bodyPr>
            <a:lstStyle/>
            <a:p>
              <a:r>
                <a:rPr lang="en-US" sz="2400" dirty="0"/>
                <a:t>3</a:t>
              </a:r>
            </a:p>
          </p:txBody>
        </p:sp>
        <p:sp>
          <p:nvSpPr>
            <p:cNvPr id="50" name="TextBox 49">
              <a:extLst>
                <a:ext uri="{FF2B5EF4-FFF2-40B4-BE49-F238E27FC236}">
                  <a16:creationId xmlns:a16="http://schemas.microsoft.com/office/drawing/2014/main" id="{71DD3AA1-B3FC-4269-B9B2-4C5B049E61F7}"/>
                </a:ext>
              </a:extLst>
            </p:cNvPr>
            <p:cNvSpPr txBox="1"/>
            <p:nvPr/>
          </p:nvSpPr>
          <p:spPr>
            <a:xfrm>
              <a:off x="7321418" y="3976977"/>
              <a:ext cx="646841" cy="472325"/>
            </a:xfrm>
            <a:prstGeom prst="rect">
              <a:avLst/>
            </a:prstGeom>
            <a:noFill/>
          </p:spPr>
          <p:txBody>
            <a:bodyPr wrap="square" rtlCol="0">
              <a:spAutoFit/>
            </a:bodyPr>
            <a:lstStyle/>
            <a:p>
              <a:r>
                <a:rPr lang="en-US" sz="2400" dirty="0"/>
                <a:t>4</a:t>
              </a:r>
            </a:p>
          </p:txBody>
        </p:sp>
        <p:sp>
          <p:nvSpPr>
            <p:cNvPr id="51" name="TextBox 50">
              <a:extLst>
                <a:ext uri="{FF2B5EF4-FFF2-40B4-BE49-F238E27FC236}">
                  <a16:creationId xmlns:a16="http://schemas.microsoft.com/office/drawing/2014/main" id="{E28CC342-400B-4154-BBCE-71213F58291C}"/>
                </a:ext>
              </a:extLst>
            </p:cNvPr>
            <p:cNvSpPr txBox="1"/>
            <p:nvPr/>
          </p:nvSpPr>
          <p:spPr>
            <a:xfrm>
              <a:off x="8008592" y="4250681"/>
              <a:ext cx="646841" cy="472325"/>
            </a:xfrm>
            <a:prstGeom prst="rect">
              <a:avLst/>
            </a:prstGeom>
            <a:noFill/>
          </p:spPr>
          <p:txBody>
            <a:bodyPr wrap="square" rtlCol="0">
              <a:spAutoFit/>
            </a:bodyPr>
            <a:lstStyle/>
            <a:p>
              <a:r>
                <a:rPr lang="en-US" sz="2400" dirty="0"/>
                <a:t>5</a:t>
              </a:r>
            </a:p>
          </p:txBody>
        </p:sp>
        <p:sp>
          <p:nvSpPr>
            <p:cNvPr id="52" name="TextBox 51">
              <a:extLst>
                <a:ext uri="{FF2B5EF4-FFF2-40B4-BE49-F238E27FC236}">
                  <a16:creationId xmlns:a16="http://schemas.microsoft.com/office/drawing/2014/main" id="{E59E677C-A88C-49A6-B6FF-EE84597900E9}"/>
                </a:ext>
              </a:extLst>
            </p:cNvPr>
            <p:cNvSpPr txBox="1"/>
            <p:nvPr/>
          </p:nvSpPr>
          <p:spPr>
            <a:xfrm>
              <a:off x="7941025" y="5448154"/>
              <a:ext cx="984820" cy="472325"/>
            </a:xfrm>
            <a:prstGeom prst="rect">
              <a:avLst/>
            </a:prstGeom>
            <a:noFill/>
          </p:spPr>
          <p:txBody>
            <a:bodyPr wrap="square" rtlCol="0">
              <a:spAutoFit/>
            </a:bodyPr>
            <a:lstStyle/>
            <a:p>
              <a:r>
                <a:rPr lang="en-US" sz="2400" dirty="0"/>
                <a:t>4</a:t>
              </a:r>
            </a:p>
          </p:txBody>
        </p:sp>
        <p:sp>
          <p:nvSpPr>
            <p:cNvPr id="53" name="TextBox 52">
              <a:extLst>
                <a:ext uri="{FF2B5EF4-FFF2-40B4-BE49-F238E27FC236}">
                  <a16:creationId xmlns:a16="http://schemas.microsoft.com/office/drawing/2014/main" id="{AEA39CF4-45C9-467C-A67E-A8970D0AF43B}"/>
                </a:ext>
              </a:extLst>
            </p:cNvPr>
            <p:cNvSpPr txBox="1"/>
            <p:nvPr/>
          </p:nvSpPr>
          <p:spPr>
            <a:xfrm>
              <a:off x="8356507" y="4670421"/>
              <a:ext cx="646841" cy="472325"/>
            </a:xfrm>
            <a:prstGeom prst="rect">
              <a:avLst/>
            </a:prstGeom>
            <a:noFill/>
          </p:spPr>
          <p:txBody>
            <a:bodyPr wrap="square" rtlCol="0">
              <a:spAutoFit/>
            </a:bodyPr>
            <a:lstStyle/>
            <a:p>
              <a:r>
                <a:rPr lang="en-US" sz="2400" dirty="0"/>
                <a:t>6</a:t>
              </a:r>
            </a:p>
          </p:txBody>
        </p:sp>
      </p:gr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E0851EC5-0041-411E-BFF0-E804B541A266}"/>
                  </a:ext>
                </a:extLst>
              </p:cNvPr>
              <p:cNvSpPr txBox="1"/>
              <p:nvPr/>
            </p:nvSpPr>
            <p:spPr>
              <a:xfrm>
                <a:off x="8712531" y="4203700"/>
                <a:ext cx="3094236" cy="1200329"/>
              </a:xfrm>
              <a:prstGeom prst="rect">
                <a:avLst/>
              </a:prstGeom>
              <a:noFill/>
            </p:spPr>
            <p:txBody>
              <a:bodyPr wrap="square" rtlCol="0">
                <a:spAutoFit/>
              </a:bodyPr>
              <a:lstStyle/>
              <a:p>
                <a:r>
                  <a:rPr lang="en-US" dirty="0"/>
                  <a:t>If </a:t>
                </a:r>
                <a14:m>
                  <m:oMath xmlns:m="http://schemas.openxmlformats.org/officeDocument/2006/math">
                    <m:r>
                      <a:rPr lang="en-US" b="0" i="1" smtClean="0">
                        <a:latin typeface="Cambria Math" panose="02040503050406030204" pitchFamily="18" charset="0"/>
                      </a:rPr>
                      <m:t>𝐷</m:t>
                    </m:r>
                  </m:oMath>
                </a14:m>
                <a:r>
                  <a:rPr lang="en-US" dirty="0"/>
                  <a:t> is the starting point:</a:t>
                </a:r>
              </a:p>
              <a:p>
                <a:r>
                  <a:rPr lang="en-US" dirty="0"/>
                  <a:t>Go from </a:t>
                </a:r>
                <a14:m>
                  <m:oMath xmlns:m="http://schemas.openxmlformats.org/officeDocument/2006/math">
                    <m:r>
                      <a:rPr lang="en-US" b="0" i="1" smtClean="0">
                        <a:latin typeface="Cambria Math" panose="02040503050406030204" pitchFamily="18" charset="0"/>
                      </a:rPr>
                      <m:t>𝐷</m:t>
                    </m:r>
                  </m:oMath>
                </a14:m>
                <a:r>
                  <a:rPr lang="en-US" dirty="0"/>
                  <a:t> to </a:t>
                </a:r>
                <a14:m>
                  <m:oMath xmlns:m="http://schemas.openxmlformats.org/officeDocument/2006/math">
                    <m:r>
                      <a:rPr lang="en-US" b="0" i="1" smtClean="0">
                        <a:latin typeface="Cambria Math" panose="02040503050406030204" pitchFamily="18" charset="0"/>
                      </a:rPr>
                      <m:t>𝐴</m:t>
                    </m:r>
                  </m:oMath>
                </a14:m>
                <a:r>
                  <a:rPr lang="en-US" dirty="0"/>
                  <a:t>, back to </a:t>
                </a:r>
                <a14:m>
                  <m:oMath xmlns:m="http://schemas.openxmlformats.org/officeDocument/2006/math">
                    <m:r>
                      <a:rPr lang="en-US" b="0" i="1" smtClean="0">
                        <a:latin typeface="Cambria Math" panose="02040503050406030204" pitchFamily="18" charset="0"/>
                      </a:rPr>
                      <m:t>𝐷</m:t>
                    </m:r>
                  </m:oMath>
                </a14:m>
                <a:endParaRPr lang="en-US" dirty="0"/>
              </a:p>
              <a:p>
                <a:r>
                  <a:rPr lang="en-US" dirty="0"/>
                  <a:t>To </a:t>
                </a:r>
                <a14:m>
                  <m:oMath xmlns:m="http://schemas.openxmlformats.org/officeDocument/2006/math">
                    <m:r>
                      <a:rPr lang="en-US" b="0" i="1" smtClean="0">
                        <a:latin typeface="Cambria Math" panose="02040503050406030204" pitchFamily="18" charset="0"/>
                      </a:rPr>
                      <m:t>𝐸</m:t>
                    </m:r>
                  </m:oMath>
                </a14:m>
                <a:r>
                  <a:rPr lang="en-US" dirty="0"/>
                  <a:t> Down to </a:t>
                </a:r>
                <a14:m>
                  <m:oMath xmlns:m="http://schemas.openxmlformats.org/officeDocument/2006/math">
                    <m:r>
                      <a:rPr lang="en-US" b="0" i="1" smtClean="0">
                        <a:latin typeface="Cambria Math" panose="02040503050406030204" pitchFamily="18" charset="0"/>
                      </a:rPr>
                      <m:t>𝐵</m:t>
                    </m:r>
                  </m:oMath>
                </a14:m>
                <a:r>
                  <a:rPr lang="en-US" dirty="0"/>
                  <a:t> back to </a:t>
                </a:r>
                <a14:m>
                  <m:oMath xmlns:m="http://schemas.openxmlformats.org/officeDocument/2006/math">
                    <m:r>
                      <a:rPr lang="en-US" b="0" i="1" smtClean="0">
                        <a:latin typeface="Cambria Math" panose="02040503050406030204" pitchFamily="18" charset="0"/>
                      </a:rPr>
                      <m:t>𝐸</m:t>
                    </m:r>
                  </m:oMath>
                </a14:m>
                <a:r>
                  <a:rPr lang="en-US" dirty="0"/>
                  <a:t> to </a:t>
                </a:r>
                <a14:m>
                  <m:oMath xmlns:m="http://schemas.openxmlformats.org/officeDocument/2006/math">
                    <m:r>
                      <a:rPr lang="en-US" b="0" i="1" smtClean="0">
                        <a:latin typeface="Cambria Math" panose="02040503050406030204" pitchFamily="18" charset="0"/>
                      </a:rPr>
                      <m:t>𝐶</m:t>
                    </m:r>
                  </m:oMath>
                </a14:m>
                <a:endParaRPr lang="en-US" dirty="0"/>
              </a:p>
              <a:p>
                <a:r>
                  <a:rPr lang="en-US" dirty="0"/>
                  <a:t>Back to </a:t>
                </a:r>
                <a14:m>
                  <m:oMath xmlns:m="http://schemas.openxmlformats.org/officeDocument/2006/math">
                    <m:r>
                      <a:rPr lang="en-US" b="0" i="1" smtClean="0">
                        <a:latin typeface="Cambria Math" panose="02040503050406030204" pitchFamily="18" charset="0"/>
                      </a:rPr>
                      <m:t>𝐸</m:t>
                    </m:r>
                  </m:oMath>
                </a14:m>
                <a:r>
                  <a:rPr lang="en-US" dirty="0"/>
                  <a:t> back to </a:t>
                </a:r>
                <a14:m>
                  <m:oMath xmlns:m="http://schemas.openxmlformats.org/officeDocument/2006/math">
                    <m:r>
                      <a:rPr lang="en-US" b="0" i="1" smtClean="0">
                        <a:latin typeface="Cambria Math" panose="02040503050406030204" pitchFamily="18" charset="0"/>
                      </a:rPr>
                      <m:t>𝐷</m:t>
                    </m:r>
                  </m:oMath>
                </a14:m>
                <a:r>
                  <a:rPr lang="en-US" dirty="0"/>
                  <a:t>.</a:t>
                </a:r>
              </a:p>
            </p:txBody>
          </p:sp>
        </mc:Choice>
        <mc:Fallback xmlns="">
          <p:sp>
            <p:nvSpPr>
              <p:cNvPr id="54" name="TextBox 53">
                <a:extLst>
                  <a:ext uri="{FF2B5EF4-FFF2-40B4-BE49-F238E27FC236}">
                    <a16:creationId xmlns:a16="http://schemas.microsoft.com/office/drawing/2014/main" id="{E0851EC5-0041-411E-BFF0-E804B541A266}"/>
                  </a:ext>
                </a:extLst>
              </p:cNvPr>
              <p:cNvSpPr txBox="1">
                <a:spLocks noRot="1" noChangeAspect="1" noMove="1" noResize="1" noEditPoints="1" noAdjustHandles="1" noChangeArrowheads="1" noChangeShapeType="1" noTextEdit="1"/>
              </p:cNvSpPr>
              <p:nvPr/>
            </p:nvSpPr>
            <p:spPr>
              <a:xfrm>
                <a:off x="8712531" y="4203700"/>
                <a:ext cx="3094236" cy="1200329"/>
              </a:xfrm>
              <a:prstGeom prst="rect">
                <a:avLst/>
              </a:prstGeom>
              <a:blipFill>
                <a:blip r:embed="rId2"/>
                <a:stretch>
                  <a:fillRect l="-1575" t="-3061" b="-7653"/>
                </a:stretch>
              </a:blipFill>
            </p:spPr>
            <p:txBody>
              <a:bodyPr/>
              <a:lstStyle/>
              <a:p>
                <a:r>
                  <a:rPr lang="en-US">
                    <a:noFill/>
                  </a:rPr>
                  <a:t> </a:t>
                </a:r>
              </a:p>
            </p:txBody>
          </p:sp>
        </mc:Fallback>
      </mc:AlternateContent>
    </p:spTree>
    <p:extLst>
      <p:ext uri="{BB962C8B-B14F-4D97-AF65-F5344CB8AC3E}">
        <p14:creationId xmlns:p14="http://schemas.microsoft.com/office/powerpoint/2010/main" val="146629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83761-FEC4-49E1-AF6B-BE5523179BA8}"/>
              </a:ext>
            </a:extLst>
          </p:cNvPr>
          <p:cNvSpPr>
            <a:spLocks noGrp="1"/>
          </p:cNvSpPr>
          <p:nvPr>
            <p:ph type="title"/>
          </p:nvPr>
        </p:nvSpPr>
        <p:spPr/>
        <p:txBody>
          <a:bodyPr/>
          <a:lstStyle/>
          <a:p>
            <a:r>
              <a:rPr lang="en-US" dirty="0"/>
              <a:t>Doing a Little Better</a:t>
            </a:r>
          </a:p>
        </p:txBody>
      </p:sp>
      <p:sp>
        <p:nvSpPr>
          <p:cNvPr id="3" name="Content Placeholder 2">
            <a:extLst>
              <a:ext uri="{FF2B5EF4-FFF2-40B4-BE49-F238E27FC236}">
                <a16:creationId xmlns:a16="http://schemas.microsoft.com/office/drawing/2014/main" id="{D12C6C26-358A-4F23-8AF3-9C7EA2E9F409}"/>
              </a:ext>
            </a:extLst>
          </p:cNvPr>
          <p:cNvSpPr>
            <a:spLocks noGrp="1"/>
          </p:cNvSpPr>
          <p:nvPr>
            <p:ph idx="1"/>
          </p:nvPr>
        </p:nvSpPr>
        <p:spPr/>
        <p:txBody>
          <a:bodyPr/>
          <a:lstStyle/>
          <a:p>
            <a:r>
              <a:rPr lang="en-US" dirty="0"/>
              <a:t>Using each edge twice is potentially a little wasteful. Can we do better?</a:t>
            </a:r>
          </a:p>
          <a:p>
            <a:endParaRPr lang="en-US" dirty="0"/>
          </a:p>
          <a:p>
            <a:r>
              <a:rPr lang="en-US" dirty="0"/>
              <a:t>The biggest problem is vertices of odd degree. The last time we enter that vertex, the only way out is an already used edge. </a:t>
            </a:r>
          </a:p>
          <a:p>
            <a:r>
              <a:rPr lang="en-US" dirty="0"/>
              <a:t>And that’s definitely not taking us somewhere new!</a:t>
            </a:r>
          </a:p>
          <a:p>
            <a:endParaRPr lang="en-US" dirty="0"/>
          </a:p>
          <a:p>
            <a:r>
              <a:rPr lang="en-US" dirty="0"/>
              <a:t>So lets add some possible ways out.</a:t>
            </a:r>
          </a:p>
        </p:txBody>
      </p:sp>
      <p:grpSp>
        <p:nvGrpSpPr>
          <p:cNvPr id="51" name="Group 50">
            <a:extLst>
              <a:ext uri="{FF2B5EF4-FFF2-40B4-BE49-F238E27FC236}">
                <a16:creationId xmlns:a16="http://schemas.microsoft.com/office/drawing/2014/main" id="{AACDD3EE-945C-467B-BFF4-134B05A88C12}"/>
              </a:ext>
            </a:extLst>
          </p:cNvPr>
          <p:cNvGrpSpPr/>
          <p:nvPr/>
        </p:nvGrpSpPr>
        <p:grpSpPr>
          <a:xfrm>
            <a:off x="8218901" y="3500498"/>
            <a:ext cx="3788521" cy="2994777"/>
            <a:chOff x="8218901" y="3500498"/>
            <a:chExt cx="3788521" cy="2994777"/>
          </a:xfrm>
        </p:grpSpPr>
        <p:sp>
          <p:nvSpPr>
            <p:cNvPr id="5" name="Oval 4">
              <a:extLst>
                <a:ext uri="{FF2B5EF4-FFF2-40B4-BE49-F238E27FC236}">
                  <a16:creationId xmlns:a16="http://schemas.microsoft.com/office/drawing/2014/main" id="{AD116AD0-D106-45A7-8B1C-ACAD1B167154}"/>
                </a:ext>
              </a:extLst>
            </p:cNvPr>
            <p:cNvSpPr/>
            <p:nvPr/>
          </p:nvSpPr>
          <p:spPr>
            <a:xfrm>
              <a:off x="9731109" y="3500498"/>
              <a:ext cx="445273" cy="445273"/>
            </a:xfrm>
            <a:prstGeom prst="ellipse">
              <a:avLst/>
            </a:prstGeom>
            <a:solidFill>
              <a:schemeClr val="accent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6" name="Oval 5">
              <a:extLst>
                <a:ext uri="{FF2B5EF4-FFF2-40B4-BE49-F238E27FC236}">
                  <a16:creationId xmlns:a16="http://schemas.microsoft.com/office/drawing/2014/main" id="{376842A9-7AB0-484C-991E-189C31D0F7F9}"/>
                </a:ext>
              </a:extLst>
            </p:cNvPr>
            <p:cNvSpPr/>
            <p:nvPr/>
          </p:nvSpPr>
          <p:spPr>
            <a:xfrm>
              <a:off x="8277345" y="4448283"/>
              <a:ext cx="445273" cy="445273"/>
            </a:xfrm>
            <a:prstGeom prst="ellipse">
              <a:avLst/>
            </a:prstGeom>
            <a:solidFill>
              <a:schemeClr val="accent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7" name="Oval 6">
              <a:extLst>
                <a:ext uri="{FF2B5EF4-FFF2-40B4-BE49-F238E27FC236}">
                  <a16:creationId xmlns:a16="http://schemas.microsoft.com/office/drawing/2014/main" id="{C60EDB2B-CFDD-48D4-A214-8E2D4E4FD876}"/>
                </a:ext>
              </a:extLst>
            </p:cNvPr>
            <p:cNvSpPr/>
            <p:nvPr/>
          </p:nvSpPr>
          <p:spPr>
            <a:xfrm>
              <a:off x="8786229" y="5700614"/>
              <a:ext cx="445273" cy="445273"/>
            </a:xfrm>
            <a:prstGeom prst="ellipse">
              <a:avLst/>
            </a:prstGeom>
            <a:solidFill>
              <a:schemeClr val="accent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sp>
          <p:nvSpPr>
            <p:cNvPr id="8" name="Oval 7">
              <a:extLst>
                <a:ext uri="{FF2B5EF4-FFF2-40B4-BE49-F238E27FC236}">
                  <a16:creationId xmlns:a16="http://schemas.microsoft.com/office/drawing/2014/main" id="{F1DEE1D3-6134-4986-B882-7A0852649F46}"/>
                </a:ext>
              </a:extLst>
            </p:cNvPr>
            <p:cNvSpPr/>
            <p:nvPr/>
          </p:nvSpPr>
          <p:spPr>
            <a:xfrm>
              <a:off x="11268361" y="4448282"/>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9" name="Oval 8">
              <a:extLst>
                <a:ext uri="{FF2B5EF4-FFF2-40B4-BE49-F238E27FC236}">
                  <a16:creationId xmlns:a16="http://schemas.microsoft.com/office/drawing/2014/main" id="{987B79A6-F954-423F-A267-7FD8F4614E75}"/>
                </a:ext>
              </a:extLst>
            </p:cNvPr>
            <p:cNvSpPr/>
            <p:nvPr/>
          </p:nvSpPr>
          <p:spPr>
            <a:xfrm>
              <a:off x="10823088" y="5719550"/>
              <a:ext cx="445273" cy="445273"/>
            </a:xfrm>
            <a:prstGeom prst="ellipse">
              <a:avLst/>
            </a:prstGeom>
            <a:solidFill>
              <a:schemeClr val="accent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cxnSp>
          <p:nvCxnSpPr>
            <p:cNvPr id="10" name="Straight Connector 9">
              <a:extLst>
                <a:ext uri="{FF2B5EF4-FFF2-40B4-BE49-F238E27FC236}">
                  <a16:creationId xmlns:a16="http://schemas.microsoft.com/office/drawing/2014/main" id="{2AF13842-13A7-4662-9463-D27CA0F7B46D}"/>
                </a:ext>
              </a:extLst>
            </p:cNvPr>
            <p:cNvCxnSpPr>
              <a:cxnSpLocks/>
              <a:stCxn id="5" idx="2"/>
              <a:endCxn id="6" idx="7"/>
            </p:cNvCxnSpPr>
            <p:nvPr/>
          </p:nvCxnSpPr>
          <p:spPr>
            <a:xfrm flipH="1">
              <a:off x="8657409" y="3723135"/>
              <a:ext cx="1073700" cy="7903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41621D1-1F28-4460-B22F-771119E801C2}"/>
                </a:ext>
              </a:extLst>
            </p:cNvPr>
            <p:cNvCxnSpPr>
              <a:cxnSpLocks/>
              <a:endCxn id="7" idx="0"/>
            </p:cNvCxnSpPr>
            <p:nvPr/>
          </p:nvCxnSpPr>
          <p:spPr>
            <a:xfrm flipH="1">
              <a:off x="9008866" y="3945771"/>
              <a:ext cx="860200" cy="17548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594E4D2-A119-45A4-BE91-73B4F7087FCA}"/>
                </a:ext>
              </a:extLst>
            </p:cNvPr>
            <p:cNvCxnSpPr>
              <a:cxnSpLocks/>
              <a:stCxn id="5" idx="4"/>
              <a:endCxn id="9" idx="0"/>
            </p:cNvCxnSpPr>
            <p:nvPr/>
          </p:nvCxnSpPr>
          <p:spPr>
            <a:xfrm>
              <a:off x="9953746" y="3945771"/>
              <a:ext cx="1091979" cy="17737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1A0632C-1B02-4C1F-9D37-AC13D769197A}"/>
                </a:ext>
              </a:extLst>
            </p:cNvPr>
            <p:cNvCxnSpPr>
              <a:cxnSpLocks/>
              <a:stCxn id="5" idx="6"/>
              <a:endCxn id="8" idx="1"/>
            </p:cNvCxnSpPr>
            <p:nvPr/>
          </p:nvCxnSpPr>
          <p:spPr>
            <a:xfrm>
              <a:off x="10176382" y="3723135"/>
              <a:ext cx="1157188" cy="790356"/>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1A7C5C5-8ACD-4C34-9E17-BC824EE2289A}"/>
                </a:ext>
              </a:extLst>
            </p:cNvPr>
            <p:cNvCxnSpPr>
              <a:cxnSpLocks/>
              <a:stCxn id="7" idx="1"/>
              <a:endCxn id="6" idx="4"/>
            </p:cNvCxnSpPr>
            <p:nvPr/>
          </p:nvCxnSpPr>
          <p:spPr>
            <a:xfrm flipH="1" flipV="1">
              <a:off x="8499982" y="4893556"/>
              <a:ext cx="351456" cy="8722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76C3B46-DC6E-4E24-B6C5-26CDCCF65DBA}"/>
                </a:ext>
              </a:extLst>
            </p:cNvPr>
            <p:cNvCxnSpPr>
              <a:cxnSpLocks/>
              <a:stCxn id="7" idx="6"/>
              <a:endCxn id="9" idx="2"/>
            </p:cNvCxnSpPr>
            <p:nvPr/>
          </p:nvCxnSpPr>
          <p:spPr>
            <a:xfrm>
              <a:off x="9231502" y="5923251"/>
              <a:ext cx="1591586" cy="18936"/>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255B3A9-8969-4D95-9F91-49B6F4A61632}"/>
                </a:ext>
              </a:extLst>
            </p:cNvPr>
            <p:cNvCxnSpPr>
              <a:cxnSpLocks/>
              <a:stCxn id="9" idx="7"/>
              <a:endCxn id="8" idx="4"/>
            </p:cNvCxnSpPr>
            <p:nvPr/>
          </p:nvCxnSpPr>
          <p:spPr>
            <a:xfrm flipV="1">
              <a:off x="11203152" y="4893555"/>
              <a:ext cx="287846" cy="891204"/>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706825B-013A-417D-A8CD-63A615A426E2}"/>
                </a:ext>
              </a:extLst>
            </p:cNvPr>
            <p:cNvCxnSpPr>
              <a:cxnSpLocks/>
              <a:stCxn id="7" idx="7"/>
              <a:endCxn id="8" idx="2"/>
            </p:cNvCxnSpPr>
            <p:nvPr/>
          </p:nvCxnSpPr>
          <p:spPr>
            <a:xfrm flipV="1">
              <a:off x="9166293" y="4670919"/>
              <a:ext cx="2102068" cy="10949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04BCABE-1F50-4CBB-9E38-F6788320707E}"/>
                </a:ext>
              </a:extLst>
            </p:cNvPr>
            <p:cNvCxnSpPr>
              <a:cxnSpLocks/>
              <a:stCxn id="9" idx="1"/>
              <a:endCxn id="6" idx="5"/>
            </p:cNvCxnSpPr>
            <p:nvPr/>
          </p:nvCxnSpPr>
          <p:spPr>
            <a:xfrm flipH="1" flipV="1">
              <a:off x="8657409" y="4828347"/>
              <a:ext cx="2230888" cy="956412"/>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7274973-CD9E-4FD1-ABF6-49C69EC3D046}"/>
                </a:ext>
              </a:extLst>
            </p:cNvPr>
            <p:cNvCxnSpPr>
              <a:cxnSpLocks/>
              <a:stCxn id="8" idx="2"/>
              <a:endCxn id="6" idx="6"/>
            </p:cNvCxnSpPr>
            <p:nvPr/>
          </p:nvCxnSpPr>
          <p:spPr>
            <a:xfrm flipH="1">
              <a:off x="8722618" y="4670919"/>
              <a:ext cx="2545743"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394117F-30C9-4314-A887-ECD2DEF16258}"/>
                </a:ext>
              </a:extLst>
            </p:cNvPr>
            <p:cNvSpPr txBox="1"/>
            <p:nvPr/>
          </p:nvSpPr>
          <p:spPr>
            <a:xfrm>
              <a:off x="10117185" y="4017408"/>
              <a:ext cx="646841" cy="472325"/>
            </a:xfrm>
            <a:prstGeom prst="rect">
              <a:avLst/>
            </a:prstGeom>
            <a:noFill/>
          </p:spPr>
          <p:txBody>
            <a:bodyPr wrap="square" rtlCol="0">
              <a:spAutoFit/>
            </a:bodyPr>
            <a:lstStyle/>
            <a:p>
              <a:r>
                <a:rPr lang="en-US" sz="2400" dirty="0"/>
                <a:t>5</a:t>
              </a:r>
            </a:p>
          </p:txBody>
        </p:sp>
        <p:sp>
          <p:nvSpPr>
            <p:cNvPr id="21" name="TextBox 20">
              <a:extLst>
                <a:ext uri="{FF2B5EF4-FFF2-40B4-BE49-F238E27FC236}">
                  <a16:creationId xmlns:a16="http://schemas.microsoft.com/office/drawing/2014/main" id="{C8E74D71-ED6D-4E3E-AC2E-352593A923D0}"/>
                </a:ext>
              </a:extLst>
            </p:cNvPr>
            <p:cNvSpPr txBox="1"/>
            <p:nvPr/>
          </p:nvSpPr>
          <p:spPr>
            <a:xfrm>
              <a:off x="8218901" y="5195684"/>
              <a:ext cx="646841" cy="472325"/>
            </a:xfrm>
            <a:prstGeom prst="rect">
              <a:avLst/>
            </a:prstGeom>
            <a:noFill/>
          </p:spPr>
          <p:txBody>
            <a:bodyPr wrap="square" rtlCol="0">
              <a:spAutoFit/>
            </a:bodyPr>
            <a:lstStyle/>
            <a:p>
              <a:r>
                <a:rPr lang="en-US" sz="2400" dirty="0"/>
                <a:t>4</a:t>
              </a:r>
            </a:p>
          </p:txBody>
        </p:sp>
        <p:sp>
          <p:nvSpPr>
            <p:cNvPr id="22" name="TextBox 21">
              <a:extLst>
                <a:ext uri="{FF2B5EF4-FFF2-40B4-BE49-F238E27FC236}">
                  <a16:creationId xmlns:a16="http://schemas.microsoft.com/office/drawing/2014/main" id="{6CD053F6-A6E4-44D3-93F1-8FC36FA63263}"/>
                </a:ext>
              </a:extLst>
            </p:cNvPr>
            <p:cNvSpPr txBox="1"/>
            <p:nvPr/>
          </p:nvSpPr>
          <p:spPr>
            <a:xfrm>
              <a:off x="9709954" y="6022950"/>
              <a:ext cx="646841" cy="472325"/>
            </a:xfrm>
            <a:prstGeom prst="rect">
              <a:avLst/>
            </a:prstGeom>
            <a:noFill/>
          </p:spPr>
          <p:txBody>
            <a:bodyPr wrap="square" rtlCol="0">
              <a:spAutoFit/>
            </a:bodyPr>
            <a:lstStyle/>
            <a:p>
              <a:r>
                <a:rPr lang="en-US" sz="2400" dirty="0"/>
                <a:t>2</a:t>
              </a:r>
            </a:p>
          </p:txBody>
        </p:sp>
        <p:sp>
          <p:nvSpPr>
            <p:cNvPr id="23" name="TextBox 22">
              <a:extLst>
                <a:ext uri="{FF2B5EF4-FFF2-40B4-BE49-F238E27FC236}">
                  <a16:creationId xmlns:a16="http://schemas.microsoft.com/office/drawing/2014/main" id="{8A381DF8-A19E-44A2-BD95-636B0DACA3BC}"/>
                </a:ext>
              </a:extLst>
            </p:cNvPr>
            <p:cNvSpPr txBox="1"/>
            <p:nvPr/>
          </p:nvSpPr>
          <p:spPr>
            <a:xfrm>
              <a:off x="11277894" y="5116190"/>
              <a:ext cx="729528" cy="461665"/>
            </a:xfrm>
            <a:prstGeom prst="rect">
              <a:avLst/>
            </a:prstGeom>
            <a:noFill/>
            <a:ln w="57150">
              <a:noFill/>
            </a:ln>
          </p:spPr>
          <p:txBody>
            <a:bodyPr wrap="square" rtlCol="0">
              <a:spAutoFit/>
            </a:bodyPr>
            <a:lstStyle/>
            <a:p>
              <a:r>
                <a:rPr lang="en-US" sz="2400" dirty="0"/>
                <a:t>3</a:t>
              </a:r>
            </a:p>
          </p:txBody>
        </p:sp>
        <p:sp>
          <p:nvSpPr>
            <p:cNvPr id="24" name="TextBox 23">
              <a:extLst>
                <a:ext uri="{FF2B5EF4-FFF2-40B4-BE49-F238E27FC236}">
                  <a16:creationId xmlns:a16="http://schemas.microsoft.com/office/drawing/2014/main" id="{4CEDED80-6E40-44E1-B3B4-F1A8224E86E6}"/>
                </a:ext>
              </a:extLst>
            </p:cNvPr>
            <p:cNvSpPr txBox="1"/>
            <p:nvPr/>
          </p:nvSpPr>
          <p:spPr>
            <a:xfrm>
              <a:off x="10335359" y="5262473"/>
              <a:ext cx="646841" cy="472325"/>
            </a:xfrm>
            <a:prstGeom prst="rect">
              <a:avLst/>
            </a:prstGeom>
            <a:noFill/>
          </p:spPr>
          <p:txBody>
            <a:bodyPr wrap="square" rtlCol="0">
              <a:spAutoFit/>
            </a:bodyPr>
            <a:lstStyle/>
            <a:p>
              <a:r>
                <a:rPr lang="en-US" sz="2400" dirty="0"/>
                <a:t>3</a:t>
              </a:r>
            </a:p>
          </p:txBody>
        </p:sp>
        <p:sp>
          <p:nvSpPr>
            <p:cNvPr id="25" name="TextBox 24">
              <a:extLst>
                <a:ext uri="{FF2B5EF4-FFF2-40B4-BE49-F238E27FC236}">
                  <a16:creationId xmlns:a16="http://schemas.microsoft.com/office/drawing/2014/main" id="{64A07C7D-17EB-4ABC-81A8-A7868C3E15CA}"/>
                </a:ext>
              </a:extLst>
            </p:cNvPr>
            <p:cNvSpPr txBox="1"/>
            <p:nvPr/>
          </p:nvSpPr>
          <p:spPr>
            <a:xfrm>
              <a:off x="10796631" y="3641222"/>
              <a:ext cx="646841" cy="472325"/>
            </a:xfrm>
            <a:prstGeom prst="rect">
              <a:avLst/>
            </a:prstGeom>
            <a:noFill/>
          </p:spPr>
          <p:txBody>
            <a:bodyPr wrap="square" rtlCol="0">
              <a:spAutoFit/>
            </a:bodyPr>
            <a:lstStyle/>
            <a:p>
              <a:r>
                <a:rPr lang="en-US" sz="2400" dirty="0"/>
                <a:t>3</a:t>
              </a:r>
            </a:p>
          </p:txBody>
        </p:sp>
        <p:sp>
          <p:nvSpPr>
            <p:cNvPr id="26" name="TextBox 25">
              <a:extLst>
                <a:ext uri="{FF2B5EF4-FFF2-40B4-BE49-F238E27FC236}">
                  <a16:creationId xmlns:a16="http://schemas.microsoft.com/office/drawing/2014/main" id="{DD5A2082-BEBC-42A5-AB46-587DA795304D}"/>
                </a:ext>
              </a:extLst>
            </p:cNvPr>
            <p:cNvSpPr txBox="1"/>
            <p:nvPr/>
          </p:nvSpPr>
          <p:spPr>
            <a:xfrm>
              <a:off x="8671852" y="3813503"/>
              <a:ext cx="646841" cy="472325"/>
            </a:xfrm>
            <a:prstGeom prst="rect">
              <a:avLst/>
            </a:prstGeom>
            <a:noFill/>
          </p:spPr>
          <p:txBody>
            <a:bodyPr wrap="square" rtlCol="0">
              <a:spAutoFit/>
            </a:bodyPr>
            <a:lstStyle/>
            <a:p>
              <a:r>
                <a:rPr lang="en-US" sz="2400" dirty="0"/>
                <a:t>4</a:t>
              </a:r>
            </a:p>
          </p:txBody>
        </p:sp>
        <p:sp>
          <p:nvSpPr>
            <p:cNvPr id="27" name="TextBox 26">
              <a:extLst>
                <a:ext uri="{FF2B5EF4-FFF2-40B4-BE49-F238E27FC236}">
                  <a16:creationId xmlns:a16="http://schemas.microsoft.com/office/drawing/2014/main" id="{903C2B40-E17D-456B-AB4E-D4D2146E004B}"/>
                </a:ext>
              </a:extLst>
            </p:cNvPr>
            <p:cNvSpPr txBox="1"/>
            <p:nvPr/>
          </p:nvSpPr>
          <p:spPr>
            <a:xfrm>
              <a:off x="9359026" y="4087207"/>
              <a:ext cx="646841" cy="472325"/>
            </a:xfrm>
            <a:prstGeom prst="rect">
              <a:avLst/>
            </a:prstGeom>
            <a:noFill/>
          </p:spPr>
          <p:txBody>
            <a:bodyPr wrap="square" rtlCol="0">
              <a:spAutoFit/>
            </a:bodyPr>
            <a:lstStyle/>
            <a:p>
              <a:r>
                <a:rPr lang="en-US" sz="2400" dirty="0"/>
                <a:t>5</a:t>
              </a:r>
            </a:p>
          </p:txBody>
        </p:sp>
        <p:sp>
          <p:nvSpPr>
            <p:cNvPr id="28" name="TextBox 27">
              <a:extLst>
                <a:ext uri="{FF2B5EF4-FFF2-40B4-BE49-F238E27FC236}">
                  <a16:creationId xmlns:a16="http://schemas.microsoft.com/office/drawing/2014/main" id="{E22D94B4-B6AB-4097-92B6-2F63B13A70E1}"/>
                </a:ext>
              </a:extLst>
            </p:cNvPr>
            <p:cNvSpPr txBox="1"/>
            <p:nvPr/>
          </p:nvSpPr>
          <p:spPr>
            <a:xfrm>
              <a:off x="9291459" y="5284680"/>
              <a:ext cx="984820" cy="472325"/>
            </a:xfrm>
            <a:prstGeom prst="rect">
              <a:avLst/>
            </a:prstGeom>
            <a:noFill/>
          </p:spPr>
          <p:txBody>
            <a:bodyPr wrap="square" rtlCol="0">
              <a:spAutoFit/>
            </a:bodyPr>
            <a:lstStyle/>
            <a:p>
              <a:r>
                <a:rPr lang="en-US" sz="2400" dirty="0"/>
                <a:t>4</a:t>
              </a:r>
            </a:p>
          </p:txBody>
        </p:sp>
        <p:sp>
          <p:nvSpPr>
            <p:cNvPr id="29" name="TextBox 28">
              <a:extLst>
                <a:ext uri="{FF2B5EF4-FFF2-40B4-BE49-F238E27FC236}">
                  <a16:creationId xmlns:a16="http://schemas.microsoft.com/office/drawing/2014/main" id="{0809B23A-34E8-42D3-ABE2-E5BDE5F7E642}"/>
                </a:ext>
              </a:extLst>
            </p:cNvPr>
            <p:cNvSpPr txBox="1"/>
            <p:nvPr/>
          </p:nvSpPr>
          <p:spPr>
            <a:xfrm>
              <a:off x="9706941" y="4506947"/>
              <a:ext cx="646841" cy="472325"/>
            </a:xfrm>
            <a:prstGeom prst="rect">
              <a:avLst/>
            </a:prstGeom>
            <a:noFill/>
          </p:spPr>
          <p:txBody>
            <a:bodyPr wrap="square" rtlCol="0">
              <a:spAutoFit/>
            </a:bodyPr>
            <a:lstStyle/>
            <a:p>
              <a:r>
                <a:rPr lang="en-US" sz="2400" dirty="0"/>
                <a:t>6</a:t>
              </a:r>
            </a:p>
          </p:txBody>
        </p:sp>
      </p:grpSp>
    </p:spTree>
    <p:extLst>
      <p:ext uri="{BB962C8B-B14F-4D97-AF65-F5344CB8AC3E}">
        <p14:creationId xmlns:p14="http://schemas.microsoft.com/office/powerpoint/2010/main" val="38025956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37FF-EE15-4B7D-BCC6-F45B42672AB5}"/>
              </a:ext>
            </a:extLst>
          </p:cNvPr>
          <p:cNvSpPr>
            <a:spLocks noGrp="1"/>
          </p:cNvSpPr>
          <p:nvPr>
            <p:ph type="title"/>
          </p:nvPr>
        </p:nvSpPr>
        <p:spPr/>
        <p:txBody>
          <a:bodyPr/>
          <a:lstStyle/>
          <a:p>
            <a:r>
              <a:rPr lang="en-US" dirty="0"/>
              <a:t>What would help?</a:t>
            </a:r>
          </a:p>
        </p:txBody>
      </p:sp>
      <p:sp>
        <p:nvSpPr>
          <p:cNvPr id="3" name="Content Placeholder 2">
            <a:extLst>
              <a:ext uri="{FF2B5EF4-FFF2-40B4-BE49-F238E27FC236}">
                <a16:creationId xmlns:a16="http://schemas.microsoft.com/office/drawing/2014/main" id="{E23B7495-BCC2-4F16-BD2E-EF5A17D34A3C}"/>
              </a:ext>
            </a:extLst>
          </p:cNvPr>
          <p:cNvSpPr>
            <a:spLocks noGrp="1"/>
          </p:cNvSpPr>
          <p:nvPr>
            <p:ph idx="1"/>
          </p:nvPr>
        </p:nvSpPr>
        <p:spPr>
          <a:xfrm>
            <a:off x="575240" y="1463857"/>
            <a:ext cx="7377933" cy="4845504"/>
          </a:xfrm>
        </p:spPr>
        <p:txBody>
          <a:bodyPr>
            <a:normAutofit fontScale="92500"/>
          </a:bodyPr>
          <a:lstStyle/>
          <a:p>
            <a:r>
              <a:rPr lang="en-US" dirty="0"/>
              <a:t>A matching would help! (i.e. a set of edges that don’t share endpoints) </a:t>
            </a:r>
          </a:p>
          <a:p>
            <a:r>
              <a:rPr lang="en-US" dirty="0"/>
              <a:t>Specifically a minimum weight matching.</a:t>
            </a:r>
          </a:p>
          <a:p>
            <a:endParaRPr lang="en-US" dirty="0"/>
          </a:p>
          <a:p>
            <a:r>
              <a:rPr lang="en-US" dirty="0"/>
              <a:t>You can find one of those efficiently (just trust me)</a:t>
            </a:r>
          </a:p>
          <a:p>
            <a:r>
              <a:rPr lang="en-US" dirty="0"/>
              <a:t>Add those edges in (if they’re already in the MST, make an extra copy)!</a:t>
            </a:r>
          </a:p>
          <a:p>
            <a:endParaRPr lang="en-US" dirty="0"/>
          </a:p>
          <a:p>
            <a:r>
              <a:rPr lang="en-US" dirty="0"/>
              <a:t>So we now have the MST AND the minimum weight matching on the odd edges.</a:t>
            </a:r>
          </a:p>
        </p:txBody>
      </p:sp>
      <p:grpSp>
        <p:nvGrpSpPr>
          <p:cNvPr id="30" name="Group 29">
            <a:extLst>
              <a:ext uri="{FF2B5EF4-FFF2-40B4-BE49-F238E27FC236}">
                <a16:creationId xmlns:a16="http://schemas.microsoft.com/office/drawing/2014/main" id="{CA1C0D18-D3B9-4561-A141-4425BDC4F1ED}"/>
              </a:ext>
            </a:extLst>
          </p:cNvPr>
          <p:cNvGrpSpPr/>
          <p:nvPr/>
        </p:nvGrpSpPr>
        <p:grpSpPr>
          <a:xfrm>
            <a:off x="8197130" y="349078"/>
            <a:ext cx="3788521" cy="2994777"/>
            <a:chOff x="8197130" y="349078"/>
            <a:chExt cx="3788521" cy="2994777"/>
          </a:xfrm>
        </p:grpSpPr>
        <p:sp>
          <p:nvSpPr>
            <p:cNvPr id="5" name="Oval 4">
              <a:extLst>
                <a:ext uri="{FF2B5EF4-FFF2-40B4-BE49-F238E27FC236}">
                  <a16:creationId xmlns:a16="http://schemas.microsoft.com/office/drawing/2014/main" id="{D2843FE7-E404-4AC3-AA58-41DCAB115195}"/>
                </a:ext>
              </a:extLst>
            </p:cNvPr>
            <p:cNvSpPr/>
            <p:nvPr/>
          </p:nvSpPr>
          <p:spPr>
            <a:xfrm>
              <a:off x="9709338" y="349078"/>
              <a:ext cx="445273" cy="445273"/>
            </a:xfrm>
            <a:prstGeom prst="ellipse">
              <a:avLst/>
            </a:prstGeom>
            <a:solidFill>
              <a:schemeClr val="accent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6" name="Oval 5">
              <a:extLst>
                <a:ext uri="{FF2B5EF4-FFF2-40B4-BE49-F238E27FC236}">
                  <a16:creationId xmlns:a16="http://schemas.microsoft.com/office/drawing/2014/main" id="{04E51F6F-1C4B-4296-B860-C28AFE58C8F5}"/>
                </a:ext>
              </a:extLst>
            </p:cNvPr>
            <p:cNvSpPr/>
            <p:nvPr/>
          </p:nvSpPr>
          <p:spPr>
            <a:xfrm>
              <a:off x="8255574" y="1296863"/>
              <a:ext cx="445273" cy="445273"/>
            </a:xfrm>
            <a:prstGeom prst="ellipse">
              <a:avLst/>
            </a:prstGeom>
            <a:solidFill>
              <a:schemeClr val="accent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7" name="Oval 6">
              <a:extLst>
                <a:ext uri="{FF2B5EF4-FFF2-40B4-BE49-F238E27FC236}">
                  <a16:creationId xmlns:a16="http://schemas.microsoft.com/office/drawing/2014/main" id="{458EE179-D895-4A29-AA23-27FFC827C4B4}"/>
                </a:ext>
              </a:extLst>
            </p:cNvPr>
            <p:cNvSpPr/>
            <p:nvPr/>
          </p:nvSpPr>
          <p:spPr>
            <a:xfrm>
              <a:off x="8764458" y="2549194"/>
              <a:ext cx="445273" cy="445273"/>
            </a:xfrm>
            <a:prstGeom prst="ellipse">
              <a:avLst/>
            </a:prstGeom>
            <a:solidFill>
              <a:schemeClr val="accent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sp>
          <p:nvSpPr>
            <p:cNvPr id="8" name="Oval 7">
              <a:extLst>
                <a:ext uri="{FF2B5EF4-FFF2-40B4-BE49-F238E27FC236}">
                  <a16:creationId xmlns:a16="http://schemas.microsoft.com/office/drawing/2014/main" id="{E9049212-EECD-4EAF-8171-87456846A222}"/>
                </a:ext>
              </a:extLst>
            </p:cNvPr>
            <p:cNvSpPr/>
            <p:nvPr/>
          </p:nvSpPr>
          <p:spPr>
            <a:xfrm>
              <a:off x="11246590" y="1296862"/>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9" name="Oval 8">
              <a:extLst>
                <a:ext uri="{FF2B5EF4-FFF2-40B4-BE49-F238E27FC236}">
                  <a16:creationId xmlns:a16="http://schemas.microsoft.com/office/drawing/2014/main" id="{31E4853A-7AC6-48F0-9E50-D59653ADC27C}"/>
                </a:ext>
              </a:extLst>
            </p:cNvPr>
            <p:cNvSpPr/>
            <p:nvPr/>
          </p:nvSpPr>
          <p:spPr>
            <a:xfrm>
              <a:off x="10801317" y="2568130"/>
              <a:ext cx="445273" cy="445273"/>
            </a:xfrm>
            <a:prstGeom prst="ellipse">
              <a:avLst/>
            </a:prstGeom>
            <a:solidFill>
              <a:schemeClr val="accent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cxnSp>
          <p:nvCxnSpPr>
            <p:cNvPr id="10" name="Straight Connector 9">
              <a:extLst>
                <a:ext uri="{FF2B5EF4-FFF2-40B4-BE49-F238E27FC236}">
                  <a16:creationId xmlns:a16="http://schemas.microsoft.com/office/drawing/2014/main" id="{6095F8AB-0441-4720-8757-481C5CEEEC81}"/>
                </a:ext>
              </a:extLst>
            </p:cNvPr>
            <p:cNvCxnSpPr>
              <a:cxnSpLocks/>
              <a:stCxn id="5" idx="2"/>
              <a:endCxn id="6" idx="7"/>
            </p:cNvCxnSpPr>
            <p:nvPr/>
          </p:nvCxnSpPr>
          <p:spPr>
            <a:xfrm flipH="1">
              <a:off x="8635638" y="571715"/>
              <a:ext cx="1073700" cy="790357"/>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A26C9C5-09D0-4F3B-A2D3-CE6707490E3A}"/>
                </a:ext>
              </a:extLst>
            </p:cNvPr>
            <p:cNvCxnSpPr>
              <a:cxnSpLocks/>
              <a:endCxn id="7" idx="0"/>
            </p:cNvCxnSpPr>
            <p:nvPr/>
          </p:nvCxnSpPr>
          <p:spPr>
            <a:xfrm flipH="1">
              <a:off x="8987095" y="794351"/>
              <a:ext cx="860200" cy="17548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16A37BF-CB1F-4FB3-9868-89F00F5D93B7}"/>
                </a:ext>
              </a:extLst>
            </p:cNvPr>
            <p:cNvCxnSpPr>
              <a:cxnSpLocks/>
              <a:stCxn id="5" idx="4"/>
              <a:endCxn id="9" idx="0"/>
            </p:cNvCxnSpPr>
            <p:nvPr/>
          </p:nvCxnSpPr>
          <p:spPr>
            <a:xfrm>
              <a:off x="9931975" y="794351"/>
              <a:ext cx="1091979" cy="17737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1FF985A-BFC2-4EAD-BE4F-0301C6E0E6A0}"/>
                </a:ext>
              </a:extLst>
            </p:cNvPr>
            <p:cNvCxnSpPr>
              <a:cxnSpLocks/>
              <a:stCxn id="5" idx="6"/>
              <a:endCxn id="8" idx="1"/>
            </p:cNvCxnSpPr>
            <p:nvPr/>
          </p:nvCxnSpPr>
          <p:spPr>
            <a:xfrm>
              <a:off x="10154611" y="571715"/>
              <a:ext cx="1157188" cy="7903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256B54A-0E4A-4081-8F5D-62AB3B8FD5BE}"/>
                </a:ext>
              </a:extLst>
            </p:cNvPr>
            <p:cNvCxnSpPr>
              <a:cxnSpLocks/>
              <a:stCxn id="7" idx="1"/>
              <a:endCxn id="6" idx="4"/>
            </p:cNvCxnSpPr>
            <p:nvPr/>
          </p:nvCxnSpPr>
          <p:spPr>
            <a:xfrm flipH="1" flipV="1">
              <a:off x="8478211" y="1742136"/>
              <a:ext cx="351456" cy="8722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6814723-BA0B-4168-81C3-52627194DD67}"/>
                </a:ext>
              </a:extLst>
            </p:cNvPr>
            <p:cNvCxnSpPr>
              <a:cxnSpLocks/>
              <a:stCxn id="7" idx="6"/>
              <a:endCxn id="9" idx="2"/>
            </p:cNvCxnSpPr>
            <p:nvPr/>
          </p:nvCxnSpPr>
          <p:spPr>
            <a:xfrm>
              <a:off x="9209731" y="2771831"/>
              <a:ext cx="1591586" cy="18936"/>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F0BD396-2574-4D1A-9CC4-A5076FC8FF14}"/>
                </a:ext>
              </a:extLst>
            </p:cNvPr>
            <p:cNvCxnSpPr>
              <a:cxnSpLocks/>
              <a:stCxn id="9" idx="7"/>
              <a:endCxn id="8" idx="4"/>
            </p:cNvCxnSpPr>
            <p:nvPr/>
          </p:nvCxnSpPr>
          <p:spPr>
            <a:xfrm flipV="1">
              <a:off x="11181381" y="1742135"/>
              <a:ext cx="287846" cy="8912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E1468C7-CAFE-47FD-8FC7-FD82162206BC}"/>
                </a:ext>
              </a:extLst>
            </p:cNvPr>
            <p:cNvCxnSpPr>
              <a:cxnSpLocks/>
              <a:stCxn id="7" idx="7"/>
              <a:endCxn id="8" idx="2"/>
            </p:cNvCxnSpPr>
            <p:nvPr/>
          </p:nvCxnSpPr>
          <p:spPr>
            <a:xfrm flipV="1">
              <a:off x="9144522" y="1519499"/>
              <a:ext cx="2102068" cy="10949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013894D-88F4-4B14-A422-86692950C290}"/>
                </a:ext>
              </a:extLst>
            </p:cNvPr>
            <p:cNvCxnSpPr>
              <a:cxnSpLocks/>
              <a:stCxn id="9" idx="1"/>
              <a:endCxn id="6" idx="5"/>
            </p:cNvCxnSpPr>
            <p:nvPr/>
          </p:nvCxnSpPr>
          <p:spPr>
            <a:xfrm flipH="1" flipV="1">
              <a:off x="8635638" y="1676927"/>
              <a:ext cx="2230888" cy="9564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E8C19A5-2707-4D60-9A4E-2B91F7A7EDE7}"/>
                </a:ext>
              </a:extLst>
            </p:cNvPr>
            <p:cNvCxnSpPr>
              <a:cxnSpLocks/>
              <a:stCxn id="8" idx="2"/>
              <a:endCxn id="6" idx="6"/>
            </p:cNvCxnSpPr>
            <p:nvPr/>
          </p:nvCxnSpPr>
          <p:spPr>
            <a:xfrm flipH="1">
              <a:off x="8700847" y="1519499"/>
              <a:ext cx="2545743"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BCD3F98-C14A-4615-9F44-0A606B26794D}"/>
                </a:ext>
              </a:extLst>
            </p:cNvPr>
            <p:cNvSpPr txBox="1"/>
            <p:nvPr/>
          </p:nvSpPr>
          <p:spPr>
            <a:xfrm>
              <a:off x="10095414" y="865988"/>
              <a:ext cx="646841" cy="472325"/>
            </a:xfrm>
            <a:prstGeom prst="rect">
              <a:avLst/>
            </a:prstGeom>
            <a:noFill/>
          </p:spPr>
          <p:txBody>
            <a:bodyPr wrap="square" rtlCol="0">
              <a:spAutoFit/>
            </a:bodyPr>
            <a:lstStyle/>
            <a:p>
              <a:r>
                <a:rPr lang="en-US" sz="2400" dirty="0"/>
                <a:t>5</a:t>
              </a:r>
            </a:p>
          </p:txBody>
        </p:sp>
        <p:sp>
          <p:nvSpPr>
            <p:cNvPr id="21" name="TextBox 20">
              <a:extLst>
                <a:ext uri="{FF2B5EF4-FFF2-40B4-BE49-F238E27FC236}">
                  <a16:creationId xmlns:a16="http://schemas.microsoft.com/office/drawing/2014/main" id="{16B1DA65-FCEE-45C0-9C22-D7DFDBD8C7BC}"/>
                </a:ext>
              </a:extLst>
            </p:cNvPr>
            <p:cNvSpPr txBox="1"/>
            <p:nvPr/>
          </p:nvSpPr>
          <p:spPr>
            <a:xfrm>
              <a:off x="8197130" y="2044264"/>
              <a:ext cx="646841" cy="472325"/>
            </a:xfrm>
            <a:prstGeom prst="rect">
              <a:avLst/>
            </a:prstGeom>
            <a:noFill/>
          </p:spPr>
          <p:txBody>
            <a:bodyPr wrap="square" rtlCol="0">
              <a:spAutoFit/>
            </a:bodyPr>
            <a:lstStyle/>
            <a:p>
              <a:r>
                <a:rPr lang="en-US" sz="2400" dirty="0"/>
                <a:t>4</a:t>
              </a:r>
            </a:p>
          </p:txBody>
        </p:sp>
        <p:sp>
          <p:nvSpPr>
            <p:cNvPr id="22" name="TextBox 21">
              <a:extLst>
                <a:ext uri="{FF2B5EF4-FFF2-40B4-BE49-F238E27FC236}">
                  <a16:creationId xmlns:a16="http://schemas.microsoft.com/office/drawing/2014/main" id="{EDAC6B42-8F6F-4818-A730-07C703909E55}"/>
                </a:ext>
              </a:extLst>
            </p:cNvPr>
            <p:cNvSpPr txBox="1"/>
            <p:nvPr/>
          </p:nvSpPr>
          <p:spPr>
            <a:xfrm>
              <a:off x="9688183" y="2871530"/>
              <a:ext cx="646841" cy="472325"/>
            </a:xfrm>
            <a:prstGeom prst="rect">
              <a:avLst/>
            </a:prstGeom>
            <a:noFill/>
          </p:spPr>
          <p:txBody>
            <a:bodyPr wrap="square" rtlCol="0">
              <a:spAutoFit/>
            </a:bodyPr>
            <a:lstStyle/>
            <a:p>
              <a:r>
                <a:rPr lang="en-US" sz="2400" dirty="0"/>
                <a:t>2</a:t>
              </a:r>
            </a:p>
          </p:txBody>
        </p:sp>
        <p:sp>
          <p:nvSpPr>
            <p:cNvPr id="23" name="TextBox 22">
              <a:extLst>
                <a:ext uri="{FF2B5EF4-FFF2-40B4-BE49-F238E27FC236}">
                  <a16:creationId xmlns:a16="http://schemas.microsoft.com/office/drawing/2014/main" id="{FA7C10DF-1CD6-4A14-A315-E5555A5F66DA}"/>
                </a:ext>
              </a:extLst>
            </p:cNvPr>
            <p:cNvSpPr txBox="1"/>
            <p:nvPr/>
          </p:nvSpPr>
          <p:spPr>
            <a:xfrm>
              <a:off x="11256123" y="1964770"/>
              <a:ext cx="729528" cy="461665"/>
            </a:xfrm>
            <a:prstGeom prst="rect">
              <a:avLst/>
            </a:prstGeom>
            <a:noFill/>
            <a:ln w="57150">
              <a:noFill/>
            </a:ln>
          </p:spPr>
          <p:txBody>
            <a:bodyPr wrap="square" rtlCol="0">
              <a:spAutoFit/>
            </a:bodyPr>
            <a:lstStyle/>
            <a:p>
              <a:r>
                <a:rPr lang="en-US" sz="2400" dirty="0"/>
                <a:t>3</a:t>
              </a:r>
            </a:p>
          </p:txBody>
        </p:sp>
        <p:sp>
          <p:nvSpPr>
            <p:cNvPr id="24" name="TextBox 23">
              <a:extLst>
                <a:ext uri="{FF2B5EF4-FFF2-40B4-BE49-F238E27FC236}">
                  <a16:creationId xmlns:a16="http://schemas.microsoft.com/office/drawing/2014/main" id="{D86B71FB-BF8D-4E73-BA26-BC68189F3B16}"/>
                </a:ext>
              </a:extLst>
            </p:cNvPr>
            <p:cNvSpPr txBox="1"/>
            <p:nvPr/>
          </p:nvSpPr>
          <p:spPr>
            <a:xfrm>
              <a:off x="10313588" y="2111053"/>
              <a:ext cx="646841" cy="472325"/>
            </a:xfrm>
            <a:prstGeom prst="rect">
              <a:avLst/>
            </a:prstGeom>
            <a:noFill/>
          </p:spPr>
          <p:txBody>
            <a:bodyPr wrap="square" rtlCol="0">
              <a:spAutoFit/>
            </a:bodyPr>
            <a:lstStyle/>
            <a:p>
              <a:r>
                <a:rPr lang="en-US" sz="2400" dirty="0"/>
                <a:t>3</a:t>
              </a:r>
            </a:p>
          </p:txBody>
        </p:sp>
        <p:sp>
          <p:nvSpPr>
            <p:cNvPr id="25" name="TextBox 24">
              <a:extLst>
                <a:ext uri="{FF2B5EF4-FFF2-40B4-BE49-F238E27FC236}">
                  <a16:creationId xmlns:a16="http://schemas.microsoft.com/office/drawing/2014/main" id="{11EF22EB-A709-427C-9FD1-4C5FE4584BEC}"/>
                </a:ext>
              </a:extLst>
            </p:cNvPr>
            <p:cNvSpPr txBox="1"/>
            <p:nvPr/>
          </p:nvSpPr>
          <p:spPr>
            <a:xfrm>
              <a:off x="10774860" y="489802"/>
              <a:ext cx="646841" cy="472325"/>
            </a:xfrm>
            <a:prstGeom prst="rect">
              <a:avLst/>
            </a:prstGeom>
            <a:noFill/>
          </p:spPr>
          <p:txBody>
            <a:bodyPr wrap="square" rtlCol="0">
              <a:spAutoFit/>
            </a:bodyPr>
            <a:lstStyle/>
            <a:p>
              <a:r>
                <a:rPr lang="en-US" sz="2400" dirty="0"/>
                <a:t>3</a:t>
              </a:r>
            </a:p>
          </p:txBody>
        </p:sp>
        <p:sp>
          <p:nvSpPr>
            <p:cNvPr id="26" name="TextBox 25">
              <a:extLst>
                <a:ext uri="{FF2B5EF4-FFF2-40B4-BE49-F238E27FC236}">
                  <a16:creationId xmlns:a16="http://schemas.microsoft.com/office/drawing/2014/main" id="{BFD3EC4A-2908-49A0-B680-3CE6D1C8B9CB}"/>
                </a:ext>
              </a:extLst>
            </p:cNvPr>
            <p:cNvSpPr txBox="1"/>
            <p:nvPr/>
          </p:nvSpPr>
          <p:spPr>
            <a:xfrm>
              <a:off x="8650081" y="662083"/>
              <a:ext cx="646841" cy="472325"/>
            </a:xfrm>
            <a:prstGeom prst="rect">
              <a:avLst/>
            </a:prstGeom>
            <a:noFill/>
          </p:spPr>
          <p:txBody>
            <a:bodyPr wrap="square" rtlCol="0">
              <a:spAutoFit/>
            </a:bodyPr>
            <a:lstStyle/>
            <a:p>
              <a:r>
                <a:rPr lang="en-US" sz="2400" dirty="0"/>
                <a:t>4</a:t>
              </a:r>
            </a:p>
          </p:txBody>
        </p:sp>
        <p:sp>
          <p:nvSpPr>
            <p:cNvPr id="27" name="TextBox 26">
              <a:extLst>
                <a:ext uri="{FF2B5EF4-FFF2-40B4-BE49-F238E27FC236}">
                  <a16:creationId xmlns:a16="http://schemas.microsoft.com/office/drawing/2014/main" id="{5EB155FF-BC72-443E-B4A8-BE1A0E1B0FA4}"/>
                </a:ext>
              </a:extLst>
            </p:cNvPr>
            <p:cNvSpPr txBox="1"/>
            <p:nvPr/>
          </p:nvSpPr>
          <p:spPr>
            <a:xfrm>
              <a:off x="9337255" y="935787"/>
              <a:ext cx="646841" cy="472325"/>
            </a:xfrm>
            <a:prstGeom prst="rect">
              <a:avLst/>
            </a:prstGeom>
            <a:noFill/>
          </p:spPr>
          <p:txBody>
            <a:bodyPr wrap="square" rtlCol="0">
              <a:spAutoFit/>
            </a:bodyPr>
            <a:lstStyle/>
            <a:p>
              <a:r>
                <a:rPr lang="en-US" sz="2400" dirty="0"/>
                <a:t>5</a:t>
              </a:r>
            </a:p>
          </p:txBody>
        </p:sp>
        <p:sp>
          <p:nvSpPr>
            <p:cNvPr id="28" name="TextBox 27">
              <a:extLst>
                <a:ext uri="{FF2B5EF4-FFF2-40B4-BE49-F238E27FC236}">
                  <a16:creationId xmlns:a16="http://schemas.microsoft.com/office/drawing/2014/main" id="{6D045F38-4D87-4AF3-B98A-951301F1F07B}"/>
                </a:ext>
              </a:extLst>
            </p:cNvPr>
            <p:cNvSpPr txBox="1"/>
            <p:nvPr/>
          </p:nvSpPr>
          <p:spPr>
            <a:xfrm>
              <a:off x="9269688" y="2133260"/>
              <a:ext cx="984820" cy="472325"/>
            </a:xfrm>
            <a:prstGeom prst="rect">
              <a:avLst/>
            </a:prstGeom>
            <a:noFill/>
          </p:spPr>
          <p:txBody>
            <a:bodyPr wrap="square" rtlCol="0">
              <a:spAutoFit/>
            </a:bodyPr>
            <a:lstStyle/>
            <a:p>
              <a:r>
                <a:rPr lang="en-US" sz="2400" dirty="0"/>
                <a:t>4</a:t>
              </a:r>
            </a:p>
          </p:txBody>
        </p:sp>
        <p:sp>
          <p:nvSpPr>
            <p:cNvPr id="29" name="TextBox 28">
              <a:extLst>
                <a:ext uri="{FF2B5EF4-FFF2-40B4-BE49-F238E27FC236}">
                  <a16:creationId xmlns:a16="http://schemas.microsoft.com/office/drawing/2014/main" id="{6BAF2087-D58C-4ABE-A3D4-090E6D05332C}"/>
                </a:ext>
              </a:extLst>
            </p:cNvPr>
            <p:cNvSpPr txBox="1"/>
            <p:nvPr/>
          </p:nvSpPr>
          <p:spPr>
            <a:xfrm>
              <a:off x="9685170" y="1355527"/>
              <a:ext cx="646841" cy="472325"/>
            </a:xfrm>
            <a:prstGeom prst="rect">
              <a:avLst/>
            </a:prstGeom>
            <a:noFill/>
          </p:spPr>
          <p:txBody>
            <a:bodyPr wrap="square" rtlCol="0">
              <a:spAutoFit/>
            </a:bodyPr>
            <a:lstStyle/>
            <a:p>
              <a:r>
                <a:rPr lang="en-US" sz="2400" dirty="0"/>
                <a:t>6</a:t>
              </a:r>
            </a:p>
          </p:txBody>
        </p:sp>
      </p:grpSp>
      <p:grpSp>
        <p:nvGrpSpPr>
          <p:cNvPr id="83" name="Group 82">
            <a:extLst>
              <a:ext uri="{FF2B5EF4-FFF2-40B4-BE49-F238E27FC236}">
                <a16:creationId xmlns:a16="http://schemas.microsoft.com/office/drawing/2014/main" id="{72AE7E33-CCA8-42E4-9E9C-FA63EBCCD416}"/>
              </a:ext>
            </a:extLst>
          </p:cNvPr>
          <p:cNvGrpSpPr/>
          <p:nvPr/>
        </p:nvGrpSpPr>
        <p:grpSpPr>
          <a:xfrm>
            <a:off x="8111263" y="3654215"/>
            <a:ext cx="3788521" cy="2976756"/>
            <a:chOff x="8111263" y="3654215"/>
            <a:chExt cx="3788521" cy="2976756"/>
          </a:xfrm>
        </p:grpSpPr>
        <p:sp>
          <p:nvSpPr>
            <p:cNvPr id="32" name="Oval 31">
              <a:extLst>
                <a:ext uri="{FF2B5EF4-FFF2-40B4-BE49-F238E27FC236}">
                  <a16:creationId xmlns:a16="http://schemas.microsoft.com/office/drawing/2014/main" id="{D8300B66-07ED-4565-B08B-4E64F087AE6A}"/>
                </a:ext>
              </a:extLst>
            </p:cNvPr>
            <p:cNvSpPr/>
            <p:nvPr/>
          </p:nvSpPr>
          <p:spPr>
            <a:xfrm>
              <a:off x="9623471" y="3654215"/>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33" name="Oval 32">
              <a:extLst>
                <a:ext uri="{FF2B5EF4-FFF2-40B4-BE49-F238E27FC236}">
                  <a16:creationId xmlns:a16="http://schemas.microsoft.com/office/drawing/2014/main" id="{6A8EF8BA-E3B0-406D-A2BB-5ECC7C43800D}"/>
                </a:ext>
              </a:extLst>
            </p:cNvPr>
            <p:cNvSpPr/>
            <p:nvPr/>
          </p:nvSpPr>
          <p:spPr>
            <a:xfrm>
              <a:off x="8169707" y="4602000"/>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34" name="Oval 33">
              <a:extLst>
                <a:ext uri="{FF2B5EF4-FFF2-40B4-BE49-F238E27FC236}">
                  <a16:creationId xmlns:a16="http://schemas.microsoft.com/office/drawing/2014/main" id="{9F1DB2B0-6BA0-4F21-9BB8-7FF14034EAEB}"/>
                </a:ext>
              </a:extLst>
            </p:cNvPr>
            <p:cNvSpPr/>
            <p:nvPr/>
          </p:nvSpPr>
          <p:spPr>
            <a:xfrm>
              <a:off x="8678591" y="5854331"/>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sp>
          <p:nvSpPr>
            <p:cNvPr id="35" name="Oval 34">
              <a:extLst>
                <a:ext uri="{FF2B5EF4-FFF2-40B4-BE49-F238E27FC236}">
                  <a16:creationId xmlns:a16="http://schemas.microsoft.com/office/drawing/2014/main" id="{D1BF7A5E-5CAC-490E-9D3F-0B3B44B7A6C2}"/>
                </a:ext>
              </a:extLst>
            </p:cNvPr>
            <p:cNvSpPr/>
            <p:nvPr/>
          </p:nvSpPr>
          <p:spPr>
            <a:xfrm>
              <a:off x="11160723" y="4601999"/>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36" name="Oval 35">
              <a:extLst>
                <a:ext uri="{FF2B5EF4-FFF2-40B4-BE49-F238E27FC236}">
                  <a16:creationId xmlns:a16="http://schemas.microsoft.com/office/drawing/2014/main" id="{D69CB302-371A-4145-B44E-7E9126045BED}"/>
                </a:ext>
              </a:extLst>
            </p:cNvPr>
            <p:cNvSpPr/>
            <p:nvPr/>
          </p:nvSpPr>
          <p:spPr>
            <a:xfrm>
              <a:off x="10715450" y="5873267"/>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cxnSp>
          <p:nvCxnSpPr>
            <p:cNvPr id="37" name="Straight Connector 36">
              <a:extLst>
                <a:ext uri="{FF2B5EF4-FFF2-40B4-BE49-F238E27FC236}">
                  <a16:creationId xmlns:a16="http://schemas.microsoft.com/office/drawing/2014/main" id="{AB63BC2B-8921-438A-8DC3-56FA6487E880}"/>
                </a:ext>
              </a:extLst>
            </p:cNvPr>
            <p:cNvCxnSpPr>
              <a:cxnSpLocks/>
              <a:stCxn id="32" idx="2"/>
              <a:endCxn id="33" idx="7"/>
            </p:cNvCxnSpPr>
            <p:nvPr/>
          </p:nvCxnSpPr>
          <p:spPr>
            <a:xfrm flipH="1">
              <a:off x="8549771" y="3876852"/>
              <a:ext cx="1073700" cy="790357"/>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95496F1-F590-43E4-9C9A-48CF234404A0}"/>
                </a:ext>
              </a:extLst>
            </p:cNvPr>
            <p:cNvCxnSpPr>
              <a:cxnSpLocks/>
              <a:endCxn id="34" idx="0"/>
            </p:cNvCxnSpPr>
            <p:nvPr/>
          </p:nvCxnSpPr>
          <p:spPr>
            <a:xfrm flipH="1">
              <a:off x="8901228" y="4099488"/>
              <a:ext cx="860200" cy="17548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F917546-1E06-42F1-BF09-65EA28395669}"/>
                </a:ext>
              </a:extLst>
            </p:cNvPr>
            <p:cNvCxnSpPr>
              <a:cxnSpLocks/>
              <a:stCxn id="32" idx="4"/>
              <a:endCxn id="36" idx="0"/>
            </p:cNvCxnSpPr>
            <p:nvPr/>
          </p:nvCxnSpPr>
          <p:spPr>
            <a:xfrm>
              <a:off x="9846108" y="4099488"/>
              <a:ext cx="1091979" cy="17737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E9AAA64-1A4C-4D76-AA2B-C7B8487A8A92}"/>
                </a:ext>
              </a:extLst>
            </p:cNvPr>
            <p:cNvCxnSpPr>
              <a:cxnSpLocks/>
              <a:stCxn id="32" idx="6"/>
              <a:endCxn id="35" idx="1"/>
            </p:cNvCxnSpPr>
            <p:nvPr/>
          </p:nvCxnSpPr>
          <p:spPr>
            <a:xfrm>
              <a:off x="10068744" y="3876852"/>
              <a:ext cx="1157188" cy="790356"/>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033F777-7B1E-4D92-9F08-6B734081BEB7}"/>
                </a:ext>
              </a:extLst>
            </p:cNvPr>
            <p:cNvCxnSpPr>
              <a:cxnSpLocks/>
              <a:stCxn id="34" idx="1"/>
              <a:endCxn id="33" idx="4"/>
            </p:cNvCxnSpPr>
            <p:nvPr/>
          </p:nvCxnSpPr>
          <p:spPr>
            <a:xfrm flipH="1" flipV="1">
              <a:off x="8392344" y="5047273"/>
              <a:ext cx="351456" cy="8722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CBB254E-28B9-4D4F-9DC6-79C9DFC25E35}"/>
                </a:ext>
              </a:extLst>
            </p:cNvPr>
            <p:cNvCxnSpPr>
              <a:cxnSpLocks/>
              <a:stCxn id="34" idx="6"/>
              <a:endCxn id="36" idx="2"/>
            </p:cNvCxnSpPr>
            <p:nvPr/>
          </p:nvCxnSpPr>
          <p:spPr>
            <a:xfrm>
              <a:off x="9123864" y="6076968"/>
              <a:ext cx="1591586" cy="18936"/>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8053873-E630-4259-B7AD-AE6C858591CD}"/>
                </a:ext>
              </a:extLst>
            </p:cNvPr>
            <p:cNvCxnSpPr>
              <a:cxnSpLocks/>
              <a:stCxn id="36" idx="7"/>
              <a:endCxn id="35" idx="4"/>
            </p:cNvCxnSpPr>
            <p:nvPr/>
          </p:nvCxnSpPr>
          <p:spPr>
            <a:xfrm flipV="1">
              <a:off x="11095514" y="5047272"/>
              <a:ext cx="287846" cy="891204"/>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C481F2B-E6CA-45C6-971E-554E8695CF58}"/>
                </a:ext>
              </a:extLst>
            </p:cNvPr>
            <p:cNvCxnSpPr>
              <a:cxnSpLocks/>
              <a:stCxn id="34" idx="7"/>
              <a:endCxn id="35" idx="2"/>
            </p:cNvCxnSpPr>
            <p:nvPr/>
          </p:nvCxnSpPr>
          <p:spPr>
            <a:xfrm flipV="1">
              <a:off x="9058655" y="4824636"/>
              <a:ext cx="2102068" cy="10949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6F958CC-4200-41DC-BBA0-50ED5C9DA442}"/>
                </a:ext>
              </a:extLst>
            </p:cNvPr>
            <p:cNvCxnSpPr>
              <a:cxnSpLocks/>
              <a:stCxn id="36" idx="1"/>
              <a:endCxn id="33" idx="5"/>
            </p:cNvCxnSpPr>
            <p:nvPr/>
          </p:nvCxnSpPr>
          <p:spPr>
            <a:xfrm flipH="1" flipV="1">
              <a:off x="8549771" y="4982064"/>
              <a:ext cx="2230888" cy="956412"/>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FDA785E-6833-4DDF-B66A-DADA8C8452F4}"/>
                </a:ext>
              </a:extLst>
            </p:cNvPr>
            <p:cNvCxnSpPr>
              <a:cxnSpLocks/>
              <a:stCxn id="35" idx="2"/>
              <a:endCxn id="33" idx="6"/>
            </p:cNvCxnSpPr>
            <p:nvPr/>
          </p:nvCxnSpPr>
          <p:spPr>
            <a:xfrm flipH="1">
              <a:off x="8614980" y="4824636"/>
              <a:ext cx="2545743"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EA52B2F-80D8-40AC-BB90-B533B7FB75C5}"/>
                </a:ext>
              </a:extLst>
            </p:cNvPr>
            <p:cNvSpPr txBox="1"/>
            <p:nvPr/>
          </p:nvSpPr>
          <p:spPr>
            <a:xfrm>
              <a:off x="10009547" y="4171125"/>
              <a:ext cx="646841" cy="472325"/>
            </a:xfrm>
            <a:prstGeom prst="rect">
              <a:avLst/>
            </a:prstGeom>
            <a:noFill/>
          </p:spPr>
          <p:txBody>
            <a:bodyPr wrap="square" rtlCol="0">
              <a:spAutoFit/>
            </a:bodyPr>
            <a:lstStyle/>
            <a:p>
              <a:r>
                <a:rPr lang="en-US" sz="2400" dirty="0"/>
                <a:t>5</a:t>
              </a:r>
            </a:p>
          </p:txBody>
        </p:sp>
        <p:sp>
          <p:nvSpPr>
            <p:cNvPr id="48" name="TextBox 47">
              <a:extLst>
                <a:ext uri="{FF2B5EF4-FFF2-40B4-BE49-F238E27FC236}">
                  <a16:creationId xmlns:a16="http://schemas.microsoft.com/office/drawing/2014/main" id="{B892131F-85A4-439A-A799-F385F7C81E29}"/>
                </a:ext>
              </a:extLst>
            </p:cNvPr>
            <p:cNvSpPr txBox="1"/>
            <p:nvPr/>
          </p:nvSpPr>
          <p:spPr>
            <a:xfrm>
              <a:off x="8111263" y="5349401"/>
              <a:ext cx="646841" cy="472325"/>
            </a:xfrm>
            <a:prstGeom prst="rect">
              <a:avLst/>
            </a:prstGeom>
            <a:noFill/>
          </p:spPr>
          <p:txBody>
            <a:bodyPr wrap="square" rtlCol="0">
              <a:spAutoFit/>
            </a:bodyPr>
            <a:lstStyle/>
            <a:p>
              <a:r>
                <a:rPr lang="en-US" sz="2400" dirty="0"/>
                <a:t>4</a:t>
              </a:r>
            </a:p>
          </p:txBody>
        </p:sp>
        <p:sp>
          <p:nvSpPr>
            <p:cNvPr id="49" name="TextBox 48">
              <a:extLst>
                <a:ext uri="{FF2B5EF4-FFF2-40B4-BE49-F238E27FC236}">
                  <a16:creationId xmlns:a16="http://schemas.microsoft.com/office/drawing/2014/main" id="{DDA423BD-37F5-4612-81DA-27A888585496}"/>
                </a:ext>
              </a:extLst>
            </p:cNvPr>
            <p:cNvSpPr txBox="1"/>
            <p:nvPr/>
          </p:nvSpPr>
          <p:spPr>
            <a:xfrm>
              <a:off x="9361749" y="6158646"/>
              <a:ext cx="646841" cy="472325"/>
            </a:xfrm>
            <a:prstGeom prst="rect">
              <a:avLst/>
            </a:prstGeom>
            <a:noFill/>
          </p:spPr>
          <p:txBody>
            <a:bodyPr wrap="square" rtlCol="0">
              <a:spAutoFit/>
            </a:bodyPr>
            <a:lstStyle/>
            <a:p>
              <a:r>
                <a:rPr lang="en-US" sz="2400" dirty="0"/>
                <a:t>2</a:t>
              </a:r>
            </a:p>
          </p:txBody>
        </p:sp>
        <p:sp>
          <p:nvSpPr>
            <p:cNvPr id="50" name="TextBox 49">
              <a:extLst>
                <a:ext uri="{FF2B5EF4-FFF2-40B4-BE49-F238E27FC236}">
                  <a16:creationId xmlns:a16="http://schemas.microsoft.com/office/drawing/2014/main" id="{CDC30090-DD17-4115-BDA2-3BB7DFDF5F2B}"/>
                </a:ext>
              </a:extLst>
            </p:cNvPr>
            <p:cNvSpPr txBox="1"/>
            <p:nvPr/>
          </p:nvSpPr>
          <p:spPr>
            <a:xfrm>
              <a:off x="11170256" y="5269907"/>
              <a:ext cx="729528" cy="461665"/>
            </a:xfrm>
            <a:prstGeom prst="rect">
              <a:avLst/>
            </a:prstGeom>
            <a:noFill/>
            <a:ln w="57150">
              <a:noFill/>
            </a:ln>
          </p:spPr>
          <p:txBody>
            <a:bodyPr wrap="square" rtlCol="0">
              <a:spAutoFit/>
            </a:bodyPr>
            <a:lstStyle/>
            <a:p>
              <a:r>
                <a:rPr lang="en-US" sz="2400" dirty="0"/>
                <a:t>3</a:t>
              </a:r>
            </a:p>
          </p:txBody>
        </p:sp>
        <p:sp>
          <p:nvSpPr>
            <p:cNvPr id="51" name="TextBox 50">
              <a:extLst>
                <a:ext uri="{FF2B5EF4-FFF2-40B4-BE49-F238E27FC236}">
                  <a16:creationId xmlns:a16="http://schemas.microsoft.com/office/drawing/2014/main" id="{653277DD-E8B7-4A23-8F78-B9F7A38F4E07}"/>
                </a:ext>
              </a:extLst>
            </p:cNvPr>
            <p:cNvSpPr txBox="1"/>
            <p:nvPr/>
          </p:nvSpPr>
          <p:spPr>
            <a:xfrm>
              <a:off x="10227721" y="5416190"/>
              <a:ext cx="646841" cy="472325"/>
            </a:xfrm>
            <a:prstGeom prst="rect">
              <a:avLst/>
            </a:prstGeom>
            <a:noFill/>
          </p:spPr>
          <p:txBody>
            <a:bodyPr wrap="square" rtlCol="0">
              <a:spAutoFit/>
            </a:bodyPr>
            <a:lstStyle/>
            <a:p>
              <a:r>
                <a:rPr lang="en-US" sz="2400" dirty="0"/>
                <a:t>3</a:t>
              </a:r>
            </a:p>
          </p:txBody>
        </p:sp>
        <p:sp>
          <p:nvSpPr>
            <p:cNvPr id="52" name="TextBox 51">
              <a:extLst>
                <a:ext uri="{FF2B5EF4-FFF2-40B4-BE49-F238E27FC236}">
                  <a16:creationId xmlns:a16="http://schemas.microsoft.com/office/drawing/2014/main" id="{EF8EDCDF-A36B-46A0-B451-E1E1E7E587DD}"/>
                </a:ext>
              </a:extLst>
            </p:cNvPr>
            <p:cNvSpPr txBox="1"/>
            <p:nvPr/>
          </p:nvSpPr>
          <p:spPr>
            <a:xfrm>
              <a:off x="10688993" y="3794939"/>
              <a:ext cx="646841" cy="472325"/>
            </a:xfrm>
            <a:prstGeom prst="rect">
              <a:avLst/>
            </a:prstGeom>
            <a:noFill/>
          </p:spPr>
          <p:txBody>
            <a:bodyPr wrap="square" rtlCol="0">
              <a:spAutoFit/>
            </a:bodyPr>
            <a:lstStyle/>
            <a:p>
              <a:r>
                <a:rPr lang="en-US" sz="2400" dirty="0"/>
                <a:t>3</a:t>
              </a:r>
            </a:p>
          </p:txBody>
        </p:sp>
        <p:sp>
          <p:nvSpPr>
            <p:cNvPr id="53" name="TextBox 52">
              <a:extLst>
                <a:ext uri="{FF2B5EF4-FFF2-40B4-BE49-F238E27FC236}">
                  <a16:creationId xmlns:a16="http://schemas.microsoft.com/office/drawing/2014/main" id="{FC04DC60-4CE1-4837-B1B4-869DCB7605A6}"/>
                </a:ext>
              </a:extLst>
            </p:cNvPr>
            <p:cNvSpPr txBox="1"/>
            <p:nvPr/>
          </p:nvSpPr>
          <p:spPr>
            <a:xfrm>
              <a:off x="8564214" y="3967220"/>
              <a:ext cx="646841" cy="472325"/>
            </a:xfrm>
            <a:prstGeom prst="rect">
              <a:avLst/>
            </a:prstGeom>
            <a:noFill/>
          </p:spPr>
          <p:txBody>
            <a:bodyPr wrap="square" rtlCol="0">
              <a:spAutoFit/>
            </a:bodyPr>
            <a:lstStyle/>
            <a:p>
              <a:r>
                <a:rPr lang="en-US" sz="2400" dirty="0"/>
                <a:t>4</a:t>
              </a:r>
            </a:p>
          </p:txBody>
        </p:sp>
        <p:sp>
          <p:nvSpPr>
            <p:cNvPr id="54" name="TextBox 53">
              <a:extLst>
                <a:ext uri="{FF2B5EF4-FFF2-40B4-BE49-F238E27FC236}">
                  <a16:creationId xmlns:a16="http://schemas.microsoft.com/office/drawing/2014/main" id="{6848E363-AA84-4E8C-811F-489DE1155D19}"/>
                </a:ext>
              </a:extLst>
            </p:cNvPr>
            <p:cNvSpPr txBox="1"/>
            <p:nvPr/>
          </p:nvSpPr>
          <p:spPr>
            <a:xfrm>
              <a:off x="9251388" y="4240924"/>
              <a:ext cx="646841" cy="472325"/>
            </a:xfrm>
            <a:prstGeom prst="rect">
              <a:avLst/>
            </a:prstGeom>
            <a:noFill/>
          </p:spPr>
          <p:txBody>
            <a:bodyPr wrap="square" rtlCol="0">
              <a:spAutoFit/>
            </a:bodyPr>
            <a:lstStyle/>
            <a:p>
              <a:r>
                <a:rPr lang="en-US" sz="2400" dirty="0"/>
                <a:t>5</a:t>
              </a:r>
            </a:p>
          </p:txBody>
        </p:sp>
        <p:sp>
          <p:nvSpPr>
            <p:cNvPr id="55" name="TextBox 54">
              <a:extLst>
                <a:ext uri="{FF2B5EF4-FFF2-40B4-BE49-F238E27FC236}">
                  <a16:creationId xmlns:a16="http://schemas.microsoft.com/office/drawing/2014/main" id="{6A83A371-BCE0-4CAE-9F23-9BB73E302FAE}"/>
                </a:ext>
              </a:extLst>
            </p:cNvPr>
            <p:cNvSpPr txBox="1"/>
            <p:nvPr/>
          </p:nvSpPr>
          <p:spPr>
            <a:xfrm>
              <a:off x="9183821" y="5438397"/>
              <a:ext cx="984820" cy="472325"/>
            </a:xfrm>
            <a:prstGeom prst="rect">
              <a:avLst/>
            </a:prstGeom>
            <a:noFill/>
          </p:spPr>
          <p:txBody>
            <a:bodyPr wrap="square" rtlCol="0">
              <a:spAutoFit/>
            </a:bodyPr>
            <a:lstStyle/>
            <a:p>
              <a:r>
                <a:rPr lang="en-US" sz="2400" dirty="0"/>
                <a:t>4</a:t>
              </a:r>
            </a:p>
          </p:txBody>
        </p:sp>
        <p:sp>
          <p:nvSpPr>
            <p:cNvPr id="56" name="TextBox 55">
              <a:extLst>
                <a:ext uri="{FF2B5EF4-FFF2-40B4-BE49-F238E27FC236}">
                  <a16:creationId xmlns:a16="http://schemas.microsoft.com/office/drawing/2014/main" id="{B5487EB2-DFAA-4201-8323-4A8D9C5339BF}"/>
                </a:ext>
              </a:extLst>
            </p:cNvPr>
            <p:cNvSpPr txBox="1"/>
            <p:nvPr/>
          </p:nvSpPr>
          <p:spPr>
            <a:xfrm>
              <a:off x="9599303" y="4660664"/>
              <a:ext cx="646841" cy="472325"/>
            </a:xfrm>
            <a:prstGeom prst="rect">
              <a:avLst/>
            </a:prstGeom>
            <a:noFill/>
          </p:spPr>
          <p:txBody>
            <a:bodyPr wrap="square" rtlCol="0">
              <a:spAutoFit/>
            </a:bodyPr>
            <a:lstStyle/>
            <a:p>
              <a:r>
                <a:rPr lang="en-US" sz="2400" dirty="0"/>
                <a:t>6</a:t>
              </a:r>
            </a:p>
          </p:txBody>
        </p:sp>
        <p:sp>
          <p:nvSpPr>
            <p:cNvPr id="82" name="Freeform: Shape 81">
              <a:extLst>
                <a:ext uri="{FF2B5EF4-FFF2-40B4-BE49-F238E27FC236}">
                  <a16:creationId xmlns:a16="http://schemas.microsoft.com/office/drawing/2014/main" id="{74366D38-7928-45B4-A0D4-3AC2DF6764F3}"/>
                </a:ext>
              </a:extLst>
            </p:cNvPr>
            <p:cNvSpPr/>
            <p:nvPr/>
          </p:nvSpPr>
          <p:spPr>
            <a:xfrm>
              <a:off x="9041133" y="6060800"/>
              <a:ext cx="1724838" cy="361771"/>
            </a:xfrm>
            <a:custGeom>
              <a:avLst/>
              <a:gdLst>
                <a:gd name="connsiteX0" fmla="*/ 1724838 w 1724838"/>
                <a:gd name="connsiteY0" fmla="*/ 133171 h 361771"/>
                <a:gd name="connsiteX1" fmla="*/ 870310 w 1724838"/>
                <a:gd name="connsiteY1" fmla="*/ 361771 h 361771"/>
                <a:gd name="connsiteX2" fmla="*/ 870310 w 1724838"/>
                <a:gd name="connsiteY2" fmla="*/ 361771 h 361771"/>
                <a:gd name="connsiteX3" fmla="*/ 70210 w 1724838"/>
                <a:gd name="connsiteY3" fmla="*/ 35200 h 361771"/>
                <a:gd name="connsiteX4" fmla="*/ 91981 w 1724838"/>
                <a:gd name="connsiteY4" fmla="*/ 24314 h 361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4838" h="361771">
                  <a:moveTo>
                    <a:pt x="1724838" y="133171"/>
                  </a:moveTo>
                  <a:lnTo>
                    <a:pt x="870310" y="361771"/>
                  </a:lnTo>
                  <a:lnTo>
                    <a:pt x="870310" y="361771"/>
                  </a:lnTo>
                  <a:lnTo>
                    <a:pt x="70210" y="35200"/>
                  </a:lnTo>
                  <a:cubicBezTo>
                    <a:pt x="-59512" y="-21043"/>
                    <a:pt x="16234" y="1635"/>
                    <a:pt x="91981" y="24314"/>
                  </a:cubicBezTo>
                </a:path>
              </a:pathLst>
            </a:cu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609075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494BE-2D8D-4F81-808A-03405FC99766}"/>
              </a:ext>
            </a:extLst>
          </p:cNvPr>
          <p:cNvSpPr>
            <a:spLocks noGrp="1"/>
          </p:cNvSpPr>
          <p:nvPr>
            <p:ph type="title"/>
          </p:nvPr>
        </p:nvSpPr>
        <p:spPr/>
        <p:txBody>
          <a:bodyPr/>
          <a:lstStyle/>
          <a:p>
            <a:r>
              <a:rPr lang="en-US" dirty="0"/>
              <a:t>Did It Help?</a:t>
            </a:r>
          </a:p>
        </p:txBody>
      </p:sp>
      <p:sp>
        <p:nvSpPr>
          <p:cNvPr id="3" name="Content Placeholder 2">
            <a:extLst>
              <a:ext uri="{FF2B5EF4-FFF2-40B4-BE49-F238E27FC236}">
                <a16:creationId xmlns:a16="http://schemas.microsoft.com/office/drawing/2014/main" id="{1BC5A3AA-5129-4CB5-98E8-B05A61A1FE84}"/>
              </a:ext>
            </a:extLst>
          </p:cNvPr>
          <p:cNvSpPr>
            <a:spLocks noGrp="1"/>
          </p:cNvSpPr>
          <p:nvPr>
            <p:ph idx="1"/>
          </p:nvPr>
        </p:nvSpPr>
        <p:spPr>
          <a:xfrm>
            <a:off x="575240" y="1463857"/>
            <a:ext cx="8231303" cy="4845504"/>
          </a:xfrm>
        </p:spPr>
        <p:txBody>
          <a:bodyPr>
            <a:normAutofit fontScale="92500" lnSpcReduction="10000"/>
          </a:bodyPr>
          <a:lstStyle/>
          <a:p>
            <a:r>
              <a:rPr lang="en-US" dirty="0"/>
              <a:t>So…now every vertex has even degree…but there’s not a nice order anymore.</a:t>
            </a:r>
          </a:p>
          <a:p>
            <a:r>
              <a:rPr lang="en-US" dirty="0"/>
              <a:t>We’ll have to find one.</a:t>
            </a:r>
          </a:p>
          <a:p>
            <a:endParaRPr lang="en-US" dirty="0"/>
          </a:p>
          <a:p>
            <a:r>
              <a:rPr lang="en-US" dirty="0"/>
              <a:t>Start from the starting point, and just follow any unused edge!</a:t>
            </a:r>
          </a:p>
          <a:p>
            <a:r>
              <a:rPr lang="en-US" dirty="0"/>
              <a:t>Because every vertex has even degree, (except for the starting vertex) when you go in, you can come out! So you can’t “get stuck” </a:t>
            </a:r>
          </a:p>
          <a:p>
            <a:r>
              <a:rPr lang="en-US" dirty="0"/>
              <a:t>What if you get back to the start and end up with unused edges? Find a visited vertex one is adjacent to and “splice in” the cycles.</a:t>
            </a:r>
          </a:p>
        </p:txBody>
      </p:sp>
      <p:grpSp>
        <p:nvGrpSpPr>
          <p:cNvPr id="31" name="Group 30">
            <a:extLst>
              <a:ext uri="{FF2B5EF4-FFF2-40B4-BE49-F238E27FC236}">
                <a16:creationId xmlns:a16="http://schemas.microsoft.com/office/drawing/2014/main" id="{656E3FCD-03A2-4671-82F3-9CE5DBFD042F}"/>
              </a:ext>
            </a:extLst>
          </p:cNvPr>
          <p:cNvGrpSpPr/>
          <p:nvPr/>
        </p:nvGrpSpPr>
        <p:grpSpPr>
          <a:xfrm>
            <a:off x="8567036" y="105472"/>
            <a:ext cx="3436289" cy="2768356"/>
            <a:chOff x="8567036" y="105472"/>
            <a:chExt cx="3436289" cy="2768356"/>
          </a:xfrm>
        </p:grpSpPr>
        <p:sp>
          <p:nvSpPr>
            <p:cNvPr id="5" name="Oval 4">
              <a:extLst>
                <a:ext uri="{FF2B5EF4-FFF2-40B4-BE49-F238E27FC236}">
                  <a16:creationId xmlns:a16="http://schemas.microsoft.com/office/drawing/2014/main" id="{CE5F0DE5-4378-4E64-A0BD-113339240967}"/>
                </a:ext>
              </a:extLst>
            </p:cNvPr>
            <p:cNvSpPr/>
            <p:nvPr/>
          </p:nvSpPr>
          <p:spPr>
            <a:xfrm>
              <a:off x="10020800" y="105472"/>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6" name="Oval 5">
              <a:extLst>
                <a:ext uri="{FF2B5EF4-FFF2-40B4-BE49-F238E27FC236}">
                  <a16:creationId xmlns:a16="http://schemas.microsoft.com/office/drawing/2014/main" id="{CDA17640-A977-4EBA-A0BA-188D967C26E7}"/>
                </a:ext>
              </a:extLst>
            </p:cNvPr>
            <p:cNvSpPr/>
            <p:nvPr/>
          </p:nvSpPr>
          <p:spPr>
            <a:xfrm>
              <a:off x="8567036" y="1053257"/>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7" name="Oval 6">
              <a:extLst>
                <a:ext uri="{FF2B5EF4-FFF2-40B4-BE49-F238E27FC236}">
                  <a16:creationId xmlns:a16="http://schemas.microsoft.com/office/drawing/2014/main" id="{A7BD7518-94F8-4C17-A591-3C3D5AA919BF}"/>
                </a:ext>
              </a:extLst>
            </p:cNvPr>
            <p:cNvSpPr/>
            <p:nvPr/>
          </p:nvSpPr>
          <p:spPr>
            <a:xfrm>
              <a:off x="9075920" y="2305588"/>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sp>
          <p:nvSpPr>
            <p:cNvPr id="8" name="Oval 7">
              <a:extLst>
                <a:ext uri="{FF2B5EF4-FFF2-40B4-BE49-F238E27FC236}">
                  <a16:creationId xmlns:a16="http://schemas.microsoft.com/office/drawing/2014/main" id="{FD1660D0-97B3-4DA2-8006-BE15167E5F66}"/>
                </a:ext>
              </a:extLst>
            </p:cNvPr>
            <p:cNvSpPr/>
            <p:nvPr/>
          </p:nvSpPr>
          <p:spPr>
            <a:xfrm>
              <a:off x="11558052" y="1053256"/>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9" name="Oval 8">
              <a:extLst>
                <a:ext uri="{FF2B5EF4-FFF2-40B4-BE49-F238E27FC236}">
                  <a16:creationId xmlns:a16="http://schemas.microsoft.com/office/drawing/2014/main" id="{5824DB50-3035-4C89-BF1D-B5D19A8BA9A8}"/>
                </a:ext>
              </a:extLst>
            </p:cNvPr>
            <p:cNvSpPr/>
            <p:nvPr/>
          </p:nvSpPr>
          <p:spPr>
            <a:xfrm>
              <a:off x="11112779" y="2324524"/>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cxnSp>
          <p:nvCxnSpPr>
            <p:cNvPr id="10" name="Straight Connector 9">
              <a:extLst>
                <a:ext uri="{FF2B5EF4-FFF2-40B4-BE49-F238E27FC236}">
                  <a16:creationId xmlns:a16="http://schemas.microsoft.com/office/drawing/2014/main" id="{5B6C7660-7010-43C8-B4F1-7B964770198F}"/>
                </a:ext>
              </a:extLst>
            </p:cNvPr>
            <p:cNvCxnSpPr>
              <a:cxnSpLocks/>
              <a:stCxn id="5" idx="2"/>
              <a:endCxn id="6" idx="7"/>
            </p:cNvCxnSpPr>
            <p:nvPr/>
          </p:nvCxnSpPr>
          <p:spPr>
            <a:xfrm flipH="1">
              <a:off x="8947100" y="328109"/>
              <a:ext cx="1073700" cy="7903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27CA469-3742-4040-A3C7-6A4DFFA8D1C9}"/>
                </a:ext>
              </a:extLst>
            </p:cNvPr>
            <p:cNvCxnSpPr>
              <a:cxnSpLocks/>
              <a:stCxn id="5" idx="6"/>
              <a:endCxn id="8" idx="1"/>
            </p:cNvCxnSpPr>
            <p:nvPr/>
          </p:nvCxnSpPr>
          <p:spPr>
            <a:xfrm>
              <a:off x="10466073" y="328109"/>
              <a:ext cx="1157188" cy="7903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6C69CA-AE65-4423-B81F-55C1A0DB4294}"/>
                </a:ext>
              </a:extLst>
            </p:cNvPr>
            <p:cNvCxnSpPr>
              <a:cxnSpLocks/>
              <a:stCxn id="7" idx="6"/>
              <a:endCxn id="9" idx="2"/>
            </p:cNvCxnSpPr>
            <p:nvPr/>
          </p:nvCxnSpPr>
          <p:spPr>
            <a:xfrm>
              <a:off x="9521193" y="2528225"/>
              <a:ext cx="1591586" cy="189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35282E-3F68-474E-A000-20745A3F39F8}"/>
                </a:ext>
              </a:extLst>
            </p:cNvPr>
            <p:cNvCxnSpPr>
              <a:cxnSpLocks/>
              <a:stCxn id="9" idx="7"/>
              <a:endCxn id="8" idx="4"/>
            </p:cNvCxnSpPr>
            <p:nvPr/>
          </p:nvCxnSpPr>
          <p:spPr>
            <a:xfrm flipV="1">
              <a:off x="11492843" y="1498529"/>
              <a:ext cx="287846" cy="8912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175E30E-ACF7-4975-BF89-301C61748035}"/>
                </a:ext>
              </a:extLst>
            </p:cNvPr>
            <p:cNvCxnSpPr>
              <a:cxnSpLocks/>
              <a:stCxn id="9" idx="1"/>
              <a:endCxn id="6" idx="5"/>
            </p:cNvCxnSpPr>
            <p:nvPr/>
          </p:nvCxnSpPr>
          <p:spPr>
            <a:xfrm flipH="1" flipV="1">
              <a:off x="8947100" y="1433321"/>
              <a:ext cx="2230888" cy="9564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Freeform: Shape 29">
              <a:extLst>
                <a:ext uri="{FF2B5EF4-FFF2-40B4-BE49-F238E27FC236}">
                  <a16:creationId xmlns:a16="http://schemas.microsoft.com/office/drawing/2014/main" id="{8224A24C-696B-4009-9107-AE2EB442412E}"/>
                </a:ext>
              </a:extLst>
            </p:cNvPr>
            <p:cNvSpPr/>
            <p:nvPr/>
          </p:nvSpPr>
          <p:spPr>
            <a:xfrm>
              <a:off x="9438462" y="2512057"/>
              <a:ext cx="1724838" cy="361771"/>
            </a:xfrm>
            <a:custGeom>
              <a:avLst/>
              <a:gdLst>
                <a:gd name="connsiteX0" fmla="*/ 1724838 w 1724838"/>
                <a:gd name="connsiteY0" fmla="*/ 133171 h 361771"/>
                <a:gd name="connsiteX1" fmla="*/ 870310 w 1724838"/>
                <a:gd name="connsiteY1" fmla="*/ 361771 h 361771"/>
                <a:gd name="connsiteX2" fmla="*/ 870310 w 1724838"/>
                <a:gd name="connsiteY2" fmla="*/ 361771 h 361771"/>
                <a:gd name="connsiteX3" fmla="*/ 70210 w 1724838"/>
                <a:gd name="connsiteY3" fmla="*/ 35200 h 361771"/>
                <a:gd name="connsiteX4" fmla="*/ 91981 w 1724838"/>
                <a:gd name="connsiteY4" fmla="*/ 24314 h 361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4838" h="361771">
                  <a:moveTo>
                    <a:pt x="1724838" y="133171"/>
                  </a:moveTo>
                  <a:lnTo>
                    <a:pt x="870310" y="361771"/>
                  </a:lnTo>
                  <a:lnTo>
                    <a:pt x="870310" y="361771"/>
                  </a:lnTo>
                  <a:lnTo>
                    <a:pt x="70210" y="35200"/>
                  </a:lnTo>
                  <a:cubicBezTo>
                    <a:pt x="-59512" y="-21043"/>
                    <a:pt x="16234" y="1635"/>
                    <a:pt x="91981" y="24314"/>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a:extLst>
              <a:ext uri="{FF2B5EF4-FFF2-40B4-BE49-F238E27FC236}">
                <a16:creationId xmlns:a16="http://schemas.microsoft.com/office/drawing/2014/main" id="{753E3E46-A69E-4993-9AF4-4C7CB00E7711}"/>
              </a:ext>
            </a:extLst>
          </p:cNvPr>
          <p:cNvSpPr/>
          <p:nvPr/>
        </p:nvSpPr>
        <p:spPr>
          <a:xfrm>
            <a:off x="9979055" y="2996152"/>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34" name="Oval 33">
            <a:extLst>
              <a:ext uri="{FF2B5EF4-FFF2-40B4-BE49-F238E27FC236}">
                <a16:creationId xmlns:a16="http://schemas.microsoft.com/office/drawing/2014/main" id="{ACDACC2E-E21D-4FD3-A88F-AE9915EF4F8A}"/>
              </a:ext>
            </a:extLst>
          </p:cNvPr>
          <p:cNvSpPr/>
          <p:nvPr/>
        </p:nvSpPr>
        <p:spPr>
          <a:xfrm>
            <a:off x="8525291" y="3943937"/>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35" name="Oval 34">
            <a:extLst>
              <a:ext uri="{FF2B5EF4-FFF2-40B4-BE49-F238E27FC236}">
                <a16:creationId xmlns:a16="http://schemas.microsoft.com/office/drawing/2014/main" id="{C6D1FD9B-A24F-40FC-AE84-A9291EEC7988}"/>
              </a:ext>
            </a:extLst>
          </p:cNvPr>
          <p:cNvSpPr/>
          <p:nvPr/>
        </p:nvSpPr>
        <p:spPr>
          <a:xfrm>
            <a:off x="9034175" y="5196268"/>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sp>
        <p:nvSpPr>
          <p:cNvPr id="36" name="Oval 35">
            <a:extLst>
              <a:ext uri="{FF2B5EF4-FFF2-40B4-BE49-F238E27FC236}">
                <a16:creationId xmlns:a16="http://schemas.microsoft.com/office/drawing/2014/main" id="{A942E5BA-828D-4D05-B5A9-79861ACEDB15}"/>
              </a:ext>
            </a:extLst>
          </p:cNvPr>
          <p:cNvSpPr/>
          <p:nvPr/>
        </p:nvSpPr>
        <p:spPr>
          <a:xfrm>
            <a:off x="11516307" y="3943936"/>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37" name="Oval 36">
            <a:extLst>
              <a:ext uri="{FF2B5EF4-FFF2-40B4-BE49-F238E27FC236}">
                <a16:creationId xmlns:a16="http://schemas.microsoft.com/office/drawing/2014/main" id="{EC1484FD-28BC-4398-98AA-635C642F65A4}"/>
              </a:ext>
            </a:extLst>
          </p:cNvPr>
          <p:cNvSpPr/>
          <p:nvPr/>
        </p:nvSpPr>
        <p:spPr>
          <a:xfrm>
            <a:off x="11071034" y="5215204"/>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cxnSp>
        <p:nvCxnSpPr>
          <p:cNvPr id="38" name="Straight Connector 37">
            <a:extLst>
              <a:ext uri="{FF2B5EF4-FFF2-40B4-BE49-F238E27FC236}">
                <a16:creationId xmlns:a16="http://schemas.microsoft.com/office/drawing/2014/main" id="{2B5D0D49-3BEF-48A0-BDEF-60148E983AAD}"/>
              </a:ext>
            </a:extLst>
          </p:cNvPr>
          <p:cNvCxnSpPr>
            <a:cxnSpLocks/>
            <a:stCxn id="33" idx="2"/>
            <a:endCxn id="34" idx="7"/>
          </p:cNvCxnSpPr>
          <p:nvPr/>
        </p:nvCxnSpPr>
        <p:spPr>
          <a:xfrm flipH="1">
            <a:off x="8905355" y="3218789"/>
            <a:ext cx="1073700" cy="7903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850C638-59E3-472B-9ABA-5904B832A625}"/>
              </a:ext>
            </a:extLst>
          </p:cNvPr>
          <p:cNvCxnSpPr>
            <a:cxnSpLocks/>
            <a:stCxn id="33" idx="6"/>
            <a:endCxn id="36" idx="1"/>
          </p:cNvCxnSpPr>
          <p:nvPr/>
        </p:nvCxnSpPr>
        <p:spPr>
          <a:xfrm>
            <a:off x="10424328" y="3218789"/>
            <a:ext cx="1157188" cy="7903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46CDD3A-0F51-4BB8-A3E2-026ED73AA797}"/>
              </a:ext>
            </a:extLst>
          </p:cNvPr>
          <p:cNvCxnSpPr>
            <a:cxnSpLocks/>
            <a:stCxn id="35" idx="6"/>
            <a:endCxn id="37" idx="2"/>
          </p:cNvCxnSpPr>
          <p:nvPr/>
        </p:nvCxnSpPr>
        <p:spPr>
          <a:xfrm>
            <a:off x="9479448" y="5418905"/>
            <a:ext cx="1591586" cy="18936"/>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13D11FF-F13F-4092-BC41-A9E3FA97F2BE}"/>
              </a:ext>
            </a:extLst>
          </p:cNvPr>
          <p:cNvCxnSpPr>
            <a:cxnSpLocks/>
            <a:stCxn id="37" idx="7"/>
            <a:endCxn id="36" idx="4"/>
          </p:cNvCxnSpPr>
          <p:nvPr/>
        </p:nvCxnSpPr>
        <p:spPr>
          <a:xfrm flipV="1">
            <a:off x="11451098" y="4389209"/>
            <a:ext cx="287846" cy="8912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A59AC08-B8C1-4EF6-A636-640FAE3A899F}"/>
              </a:ext>
            </a:extLst>
          </p:cNvPr>
          <p:cNvCxnSpPr>
            <a:cxnSpLocks/>
            <a:stCxn id="37" idx="1"/>
            <a:endCxn id="34" idx="5"/>
          </p:cNvCxnSpPr>
          <p:nvPr/>
        </p:nvCxnSpPr>
        <p:spPr>
          <a:xfrm flipH="1" flipV="1">
            <a:off x="8905355" y="4324001"/>
            <a:ext cx="2230888" cy="9564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Freeform: Shape 42">
            <a:extLst>
              <a:ext uri="{FF2B5EF4-FFF2-40B4-BE49-F238E27FC236}">
                <a16:creationId xmlns:a16="http://schemas.microsoft.com/office/drawing/2014/main" id="{356D55B0-E5A6-4A94-95AD-B5A728AC338F}"/>
              </a:ext>
            </a:extLst>
          </p:cNvPr>
          <p:cNvSpPr/>
          <p:nvPr/>
        </p:nvSpPr>
        <p:spPr>
          <a:xfrm>
            <a:off x="9396717" y="5402737"/>
            <a:ext cx="1724838" cy="361771"/>
          </a:xfrm>
          <a:custGeom>
            <a:avLst/>
            <a:gdLst>
              <a:gd name="connsiteX0" fmla="*/ 1724838 w 1724838"/>
              <a:gd name="connsiteY0" fmla="*/ 133171 h 361771"/>
              <a:gd name="connsiteX1" fmla="*/ 870310 w 1724838"/>
              <a:gd name="connsiteY1" fmla="*/ 361771 h 361771"/>
              <a:gd name="connsiteX2" fmla="*/ 870310 w 1724838"/>
              <a:gd name="connsiteY2" fmla="*/ 361771 h 361771"/>
              <a:gd name="connsiteX3" fmla="*/ 70210 w 1724838"/>
              <a:gd name="connsiteY3" fmla="*/ 35200 h 361771"/>
              <a:gd name="connsiteX4" fmla="*/ 91981 w 1724838"/>
              <a:gd name="connsiteY4" fmla="*/ 24314 h 361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4838" h="361771">
                <a:moveTo>
                  <a:pt x="1724838" y="133171"/>
                </a:moveTo>
                <a:lnTo>
                  <a:pt x="870310" y="361771"/>
                </a:lnTo>
                <a:lnTo>
                  <a:pt x="870310" y="361771"/>
                </a:lnTo>
                <a:lnTo>
                  <a:pt x="70210" y="35200"/>
                </a:lnTo>
                <a:cubicBezTo>
                  <a:pt x="-59512" y="-21043"/>
                  <a:pt x="16234" y="1635"/>
                  <a:pt x="91981" y="24314"/>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F1F48775-65D4-47AB-BC0F-CC18FD24DBB5}"/>
              </a:ext>
            </a:extLst>
          </p:cNvPr>
          <p:cNvSpPr txBox="1"/>
          <p:nvPr/>
        </p:nvSpPr>
        <p:spPr>
          <a:xfrm>
            <a:off x="8806543" y="5873750"/>
            <a:ext cx="3155037" cy="923330"/>
          </a:xfrm>
          <a:prstGeom prst="rect">
            <a:avLst/>
          </a:prstGeom>
          <a:noFill/>
        </p:spPr>
        <p:txBody>
          <a:bodyPr wrap="square" rtlCol="0">
            <a:spAutoFit/>
          </a:bodyPr>
          <a:lstStyle/>
          <a:p>
            <a:r>
              <a:rPr lang="en-US" dirty="0"/>
              <a:t>D,A,B,E,D is found first. E,C,E found next. After splicing:</a:t>
            </a:r>
          </a:p>
          <a:p>
            <a:r>
              <a:rPr lang="en-US" dirty="0"/>
              <a:t>D,A,B,E,C,E,D. is the final tour</a:t>
            </a:r>
          </a:p>
        </p:txBody>
      </p:sp>
    </p:spTree>
    <p:extLst>
      <p:ext uri="{BB962C8B-B14F-4D97-AF65-F5344CB8AC3E}">
        <p14:creationId xmlns:p14="http://schemas.microsoft.com/office/powerpoint/2010/main" val="1568952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70772-F078-4615-B7E8-A8C9F0CDA083}"/>
              </a:ext>
            </a:extLst>
          </p:cNvPr>
          <p:cNvSpPr>
            <a:spLocks noGrp="1"/>
          </p:cNvSpPr>
          <p:nvPr>
            <p:ph type="title"/>
          </p:nvPr>
        </p:nvSpPr>
        <p:spPr/>
        <p:txBody>
          <a:bodyPr/>
          <a:lstStyle/>
          <a:p>
            <a:r>
              <a:rPr lang="en-US" dirty="0"/>
              <a:t>Is it a good approximation algorithm?</a:t>
            </a:r>
          </a:p>
        </p:txBody>
      </p:sp>
      <p:sp>
        <p:nvSpPr>
          <p:cNvPr id="3" name="Content Placeholder 2">
            <a:extLst>
              <a:ext uri="{FF2B5EF4-FFF2-40B4-BE49-F238E27FC236}">
                <a16:creationId xmlns:a16="http://schemas.microsoft.com/office/drawing/2014/main" id="{3C4EB3FC-B7D7-4DF6-8B63-23A2D0223B1F}"/>
              </a:ext>
            </a:extLst>
          </p:cNvPr>
          <p:cNvSpPr>
            <a:spLocks noGrp="1"/>
          </p:cNvSpPr>
          <p:nvPr>
            <p:ph idx="1"/>
          </p:nvPr>
        </p:nvSpPr>
        <p:spPr/>
        <p:txBody>
          <a:bodyPr/>
          <a:lstStyle/>
          <a:p>
            <a:r>
              <a:rPr lang="en-US" dirty="0"/>
              <a:t>We will visit every vertex at least once!</a:t>
            </a:r>
          </a:p>
          <a:p>
            <a:endParaRPr lang="en-US" dirty="0"/>
          </a:p>
          <a:p>
            <a:r>
              <a:rPr lang="en-US" dirty="0"/>
              <a:t>Every vertex had degree at least one (because we started with an MST!)</a:t>
            </a:r>
          </a:p>
          <a:p>
            <a:r>
              <a:rPr lang="en-US" dirty="0"/>
              <a:t>So by the end of the process, we had degree at least two on every vertex.</a:t>
            </a:r>
          </a:p>
          <a:p>
            <a:r>
              <a:rPr lang="en-US" dirty="0"/>
              <a:t>And we go back and use all the edges we selected. So we visit every vertex, and we start and end at the same place.</a:t>
            </a:r>
          </a:p>
        </p:txBody>
      </p:sp>
    </p:spTree>
    <p:extLst>
      <p:ext uri="{BB962C8B-B14F-4D97-AF65-F5344CB8AC3E}">
        <p14:creationId xmlns:p14="http://schemas.microsoft.com/office/powerpoint/2010/main" val="40035416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CA737-E0D9-4536-98C5-DF2166216F9F}"/>
              </a:ext>
            </a:extLst>
          </p:cNvPr>
          <p:cNvSpPr>
            <a:spLocks noGrp="1"/>
          </p:cNvSpPr>
          <p:nvPr>
            <p:ph type="title"/>
          </p:nvPr>
        </p:nvSpPr>
        <p:spPr/>
        <p:txBody>
          <a:bodyPr/>
          <a:lstStyle/>
          <a:p>
            <a:r>
              <a:rPr lang="en-US" dirty="0"/>
              <a:t>Is it a good approximation algorithm?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2D2CBDA-03EC-459C-97F6-F1883BB96E34}"/>
                  </a:ext>
                </a:extLst>
              </p:cNvPr>
              <p:cNvSpPr>
                <a:spLocks noGrp="1"/>
              </p:cNvSpPr>
              <p:nvPr>
                <p:ph idx="1"/>
              </p:nvPr>
            </p:nvSpPr>
            <p:spPr/>
            <p:txBody>
              <a:bodyPr>
                <a:normAutofit/>
              </a:bodyPr>
              <a:lstStyle/>
              <a:p>
                <a:r>
                  <a:rPr lang="en-US" dirty="0"/>
                  <a:t>What does our algorithm produce?</a:t>
                </a:r>
              </a:p>
              <a:p>
                <a:r>
                  <a:rPr lang="en-US" dirty="0"/>
                  <a:t>At most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2</m:t>
                        </m:r>
                      </m:den>
                    </m:f>
                    <m:r>
                      <a:rPr lang="en-US" b="0" i="1" smtClean="0">
                        <a:latin typeface="Cambria Math" panose="02040503050406030204" pitchFamily="18" charset="0"/>
                      </a:rPr>
                      <m:t>𝑂𝑃𝑇</m:t>
                    </m:r>
                  </m:oMath>
                </a14:m>
                <a:r>
                  <a:rPr lang="en-US" dirty="0"/>
                  <a:t> (at most </a:t>
                </a:r>
                <a14:m>
                  <m:oMath xmlns:m="http://schemas.openxmlformats.org/officeDocument/2006/math">
                    <m:r>
                      <a:rPr lang="en-US" b="0" i="1" smtClean="0">
                        <a:latin typeface="Cambria Math" panose="02040503050406030204" pitchFamily="18" charset="0"/>
                      </a:rPr>
                      <m:t>1.5</m:t>
                    </m:r>
                  </m:oMath>
                </a14:m>
                <a:r>
                  <a:rPr lang="en-US" dirty="0"/>
                  <a:t> times the weight of the optimal tour)</a:t>
                </a:r>
              </a:p>
              <a:p>
                <a:r>
                  <a:rPr lang="en-US" dirty="0"/>
                  <a:t>Why? We use every edge once, that’s one </a:t>
                </a:r>
                <a14:m>
                  <m:oMath xmlns:m="http://schemas.openxmlformats.org/officeDocument/2006/math">
                    <m:r>
                      <a:rPr lang="en-US" b="0" i="1" smtClean="0">
                        <a:latin typeface="Cambria Math" panose="02040503050406030204" pitchFamily="18" charset="0"/>
                      </a:rPr>
                      <m:t>𝑀𝑆𝑇</m:t>
                    </m:r>
                  </m:oMath>
                </a14:m>
                <a:r>
                  <a:rPr lang="en-US" dirty="0"/>
                  <a:t> plus the weight of the matching. </a:t>
                </a:r>
              </a:p>
              <a:p>
                <a:r>
                  <a:rPr lang="en-US" dirty="0"/>
                  <a:t>How much is the </a:t>
                </a:r>
                <a14:m>
                  <m:oMath xmlns:m="http://schemas.openxmlformats.org/officeDocument/2006/math">
                    <m:r>
                      <a:rPr lang="en-US" b="0" i="1" dirty="0" smtClean="0">
                        <a:latin typeface="Cambria Math" panose="02040503050406030204" pitchFamily="18" charset="0"/>
                      </a:rPr>
                      <m:t>𝑀𝑆𝑇</m:t>
                    </m:r>
                  </m:oMath>
                </a14:m>
                <a:r>
                  <a:rPr lang="en-US" dirty="0"/>
                  <a:t>? Less than </a:t>
                </a:r>
                <a14:m>
                  <m:oMath xmlns:m="http://schemas.openxmlformats.org/officeDocument/2006/math">
                    <m:r>
                      <a:rPr lang="en-US" b="0" i="1" smtClean="0">
                        <a:latin typeface="Cambria Math" panose="02040503050406030204" pitchFamily="18" charset="0"/>
                      </a:rPr>
                      <m:t>𝑂𝑃𝑇</m:t>
                    </m:r>
                  </m:oMath>
                </a14:m>
                <a:r>
                  <a:rPr lang="en-US" dirty="0"/>
                  <a:t>. (</a:t>
                </a:r>
                <a14:m>
                  <m:oMath xmlns:m="http://schemas.openxmlformats.org/officeDocument/2006/math">
                    <m:r>
                      <a:rPr lang="en-US" b="0" i="1" smtClean="0">
                        <a:latin typeface="Cambria Math" panose="02040503050406030204" pitchFamily="18" charset="0"/>
                      </a:rPr>
                      <m:t>𝑂𝑃𝑇</m:t>
                    </m:r>
                  </m:oMath>
                </a14:m>
                <a:r>
                  <a:rPr lang="en-US" dirty="0"/>
                  <a:t> has a spanning tree inside it!)</a:t>
                </a:r>
              </a:p>
              <a:p>
                <a:r>
                  <a:rPr lang="en-US" dirty="0"/>
                  <a:t>How much is the matching? Less than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𝑂𝑃𝑇</m:t>
                    </m:r>
                  </m:oMath>
                </a14:m>
                <a:r>
                  <a:rPr lang="en-US" dirty="0"/>
                  <a:t>. (</a:t>
                </a:r>
                <a14:m>
                  <m:oMath xmlns:m="http://schemas.openxmlformats.org/officeDocument/2006/math">
                    <m:r>
                      <a:rPr lang="en-US" b="0" i="1" smtClean="0">
                        <a:latin typeface="Cambria Math" panose="02040503050406030204" pitchFamily="18" charset="0"/>
                      </a:rPr>
                      <m:t>𝑂𝑃𝑇</m:t>
                    </m:r>
                  </m:oMath>
                </a14:m>
                <a:r>
                  <a:rPr lang="en-US" dirty="0"/>
                  <a:t> is less than a tour on the odd vertices, and a tour on the odd vertices is made up of two matchings)</a:t>
                </a:r>
              </a:p>
            </p:txBody>
          </p:sp>
        </mc:Choice>
        <mc:Fallback xmlns="">
          <p:sp>
            <p:nvSpPr>
              <p:cNvPr id="3" name="Content Placeholder 2">
                <a:extLst>
                  <a:ext uri="{FF2B5EF4-FFF2-40B4-BE49-F238E27FC236}">
                    <a16:creationId xmlns:a16="http://schemas.microsoft.com/office/drawing/2014/main" id="{52D2CBDA-03EC-459C-97F6-F1883BB96E34}"/>
                  </a:ext>
                </a:extLst>
              </p:cNvPr>
              <p:cNvSpPr>
                <a:spLocks noGrp="1" noRot="1" noChangeAspect="1" noMove="1" noResize="1" noEditPoints="1" noAdjustHandles="1" noChangeArrowheads="1" noChangeShapeType="1" noTextEdit="1"/>
              </p:cNvSpPr>
              <p:nvPr>
                <p:ph idx="1"/>
              </p:nvPr>
            </p:nvSpPr>
            <p:spPr>
              <a:blipFill>
                <a:blip r:embed="rId2"/>
                <a:stretch>
                  <a:fillRect l="-708" t="-2138" r="-1634"/>
                </a:stretch>
              </a:blipFill>
            </p:spPr>
            <p:txBody>
              <a:bodyPr/>
              <a:lstStyle/>
              <a:p>
                <a:r>
                  <a:rPr lang="en-US">
                    <a:noFill/>
                  </a:rPr>
                  <a:t> </a:t>
                </a:r>
              </a:p>
            </p:txBody>
          </p:sp>
        </mc:Fallback>
      </mc:AlternateContent>
    </p:spTree>
    <p:extLst>
      <p:ext uri="{BB962C8B-B14F-4D97-AF65-F5344CB8AC3E}">
        <p14:creationId xmlns:p14="http://schemas.microsoft.com/office/powerpoint/2010/main" val="18427379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8AF3A-2766-4159-B788-23F8D823355E}"/>
              </a:ext>
            </a:extLst>
          </p:cNvPr>
          <p:cNvSpPr>
            <a:spLocks noGrp="1"/>
          </p:cNvSpPr>
          <p:nvPr>
            <p:ph type="title"/>
          </p:nvPr>
        </p:nvSpPr>
        <p:spPr/>
        <p:txBody>
          <a:bodyPr/>
          <a:lstStyle/>
          <a:p>
            <a:r>
              <a:rPr lang="en-US" dirty="0"/>
              <a:t>Approximating TSP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6C75D57-024B-49B2-8930-2977CF1FABC2}"/>
                  </a:ext>
                </a:extLst>
              </p:cNvPr>
              <p:cNvSpPr>
                <a:spLocks noGrp="1"/>
              </p:cNvSpPr>
              <p:nvPr>
                <p:ph idx="1"/>
              </p:nvPr>
            </p:nvSpPr>
            <p:spPr/>
            <p:txBody>
              <a:bodyPr/>
              <a:lstStyle/>
              <a:p>
                <a:r>
                  <a:rPr lang="en-US" dirty="0"/>
                  <a:t>We found a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2</m:t>
                        </m:r>
                      </m:den>
                    </m:f>
                  </m:oMath>
                </a14:m>
                <a:r>
                  <a:rPr lang="en-US" dirty="0"/>
                  <a:t>-approximation for TSP! </a:t>
                </a:r>
              </a:p>
              <a:p>
                <a:r>
                  <a:rPr lang="en-US" dirty="0"/>
                  <a:t>The algorithm is called “</a:t>
                </a:r>
                <a:r>
                  <a:rPr lang="en-US" dirty="0" err="1"/>
                  <a:t>Christofides</a:t>
                </a:r>
                <a:r>
                  <a:rPr lang="en-US" dirty="0"/>
                  <a:t> Algorithm”</a:t>
                </a:r>
              </a:p>
              <a:p>
                <a:r>
                  <a:rPr lang="en-US" dirty="0"/>
                  <a:t>It’s almost 50 years old.</a:t>
                </a:r>
              </a:p>
              <a:p>
                <a:endParaRPr lang="en-US" dirty="0"/>
              </a:p>
              <a:p>
                <a:r>
                  <a:rPr lang="en-US" dirty="0"/>
                  <a:t>The best approximation is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𝜖</m:t>
                    </m:r>
                  </m:oMath>
                </a14:m>
                <a:r>
                  <a:rPr lang="en-US" dirty="0"/>
                  <a:t> where </a:t>
                </a:r>
                <a14:m>
                  <m:oMath xmlns:m="http://schemas.openxmlformats.org/officeDocument/2006/math">
                    <m:r>
                      <a:rPr lang="en-US" b="0" i="1" smtClean="0">
                        <a:latin typeface="Cambria Math" panose="02040503050406030204" pitchFamily="18" charset="0"/>
                      </a:rPr>
                      <m:t>𝜖</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−36</m:t>
                        </m:r>
                      </m:sup>
                    </m:sSup>
                  </m:oMath>
                </a14:m>
                <a:endParaRPr lang="en-US" dirty="0"/>
              </a:p>
              <a:p>
                <a:r>
                  <a:rPr lang="en-US" dirty="0"/>
                  <a:t>Developed by three researchers at UW </a:t>
                </a:r>
                <a:r>
                  <a:rPr lang="en-US" b="1" dirty="0"/>
                  <a:t>in the last two years</a:t>
                </a:r>
                <a:r>
                  <a:rPr lang="en-US" dirty="0"/>
                  <a:t>.</a:t>
                </a:r>
              </a:p>
              <a:p>
                <a:r>
                  <a:rPr lang="en-US" dirty="0"/>
                  <a:t>https://arxiv.org/pdf/2007.01409.pdf</a:t>
                </a:r>
              </a:p>
            </p:txBody>
          </p:sp>
        </mc:Choice>
        <mc:Fallback xmlns="">
          <p:sp>
            <p:nvSpPr>
              <p:cNvPr id="3" name="Content Placeholder 2">
                <a:extLst>
                  <a:ext uri="{FF2B5EF4-FFF2-40B4-BE49-F238E27FC236}">
                    <a16:creationId xmlns:a16="http://schemas.microsoft.com/office/drawing/2014/main" id="{56C75D57-024B-49B2-8930-2977CF1FABC2}"/>
                  </a:ext>
                </a:extLst>
              </p:cNvPr>
              <p:cNvSpPr>
                <a:spLocks noGrp="1" noRot="1" noChangeAspect="1" noMove="1" noResize="1" noEditPoints="1" noAdjustHandles="1" noChangeArrowheads="1" noChangeShapeType="1" noTextEdit="1"/>
              </p:cNvSpPr>
              <p:nvPr>
                <p:ph idx="1"/>
              </p:nvPr>
            </p:nvSpPr>
            <p:spPr>
              <a:blipFill>
                <a:blip r:embed="rId2"/>
                <a:stretch>
                  <a:fillRect l="-654" t="-629"/>
                </a:stretch>
              </a:blipFill>
            </p:spPr>
            <p:txBody>
              <a:bodyPr/>
              <a:lstStyle/>
              <a:p>
                <a:r>
                  <a:rPr lang="en-US">
                    <a:noFill/>
                  </a:rPr>
                  <a:t> </a:t>
                </a:r>
              </a:p>
            </p:txBody>
          </p:sp>
        </mc:Fallback>
      </mc:AlternateContent>
    </p:spTree>
    <p:extLst>
      <p:ext uri="{BB962C8B-B14F-4D97-AF65-F5344CB8AC3E}">
        <p14:creationId xmlns:p14="http://schemas.microsoft.com/office/powerpoint/2010/main" val="4894822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08F2B-87DE-42CC-A97A-1AD0689B7C18}"/>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9B763E54-8F8F-4F23-8519-05581ECBDBE8}"/>
              </a:ext>
            </a:extLst>
          </p:cNvPr>
          <p:cNvSpPr>
            <a:spLocks noGrp="1"/>
          </p:cNvSpPr>
          <p:nvPr>
            <p:ph idx="1"/>
          </p:nvPr>
        </p:nvSpPr>
        <p:spPr/>
        <p:txBody>
          <a:bodyPr/>
          <a:lstStyle/>
          <a:p>
            <a:r>
              <a:rPr lang="en-US" dirty="0"/>
              <a:t>Coping with NP-hardness.</a:t>
            </a:r>
          </a:p>
          <a:p>
            <a:r>
              <a:rPr lang="en-US" dirty="0"/>
              <a:t>1. Understand your problem really well (make sure you’re not solving an easy special case).</a:t>
            </a:r>
          </a:p>
          <a:p>
            <a:r>
              <a:rPr lang="en-US" dirty="0"/>
              <a:t>2. Prove the problem really is NP-hard.</a:t>
            </a:r>
          </a:p>
          <a:p>
            <a:r>
              <a:rPr lang="en-US" dirty="0"/>
              <a:t>3. Try a band-aid (SAT library, Integer programming library, etc.)</a:t>
            </a:r>
          </a:p>
          <a:p>
            <a:r>
              <a:rPr lang="en-US" dirty="0"/>
              <a:t>4. Try to find a good-enough exponential time algorithm or an approximation algorithm.</a:t>
            </a:r>
          </a:p>
        </p:txBody>
      </p:sp>
    </p:spTree>
    <p:extLst>
      <p:ext uri="{BB962C8B-B14F-4D97-AF65-F5344CB8AC3E}">
        <p14:creationId xmlns:p14="http://schemas.microsoft.com/office/powerpoint/2010/main" val="4040835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787C237-E0F5-4B1F-93F9-AA8A2D57DFC1}"/>
                  </a:ext>
                </a:extLst>
              </p:cNvPr>
              <p:cNvSpPr>
                <a:spLocks noGrp="1"/>
              </p:cNvSpPr>
              <p:nvPr>
                <p:ph type="title"/>
              </p:nvPr>
            </p:nvSpPr>
            <p:spPr/>
            <p:txBody>
              <a:bodyPr>
                <a:normAutofit fontScale="90000"/>
              </a:bodyPr>
              <a:lstStyle/>
              <a:p>
                <a:r>
                  <a:rPr lang="en-US" b="0" dirty="0"/>
                  <a:t>Is the implication true?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a14:m>
                <a:endParaRPr lang="en-US" dirty="0"/>
              </a:p>
            </p:txBody>
          </p:sp>
        </mc:Choice>
        <mc:Fallback xmlns="">
          <p:sp>
            <p:nvSpPr>
              <p:cNvPr id="2" name="Title 1">
                <a:extLst>
                  <a:ext uri="{FF2B5EF4-FFF2-40B4-BE49-F238E27FC236}">
                    <a16:creationId xmlns:a16="http://schemas.microsoft.com/office/drawing/2014/main" id="{F787C237-E0F5-4B1F-93F9-AA8A2D57DFC1}"/>
                  </a:ext>
                </a:extLst>
              </p:cNvPr>
              <p:cNvSpPr>
                <a:spLocks noGrp="1" noRot="1" noChangeAspect="1" noMove="1" noResize="1" noEditPoints="1" noAdjustHandles="1" noChangeArrowheads="1" noChangeShapeType="1" noTextEdit="1"/>
              </p:cNvSpPr>
              <p:nvPr>
                <p:ph type="title"/>
              </p:nvPr>
            </p:nvSpPr>
            <p:spPr>
              <a:blipFill>
                <a:blip r:embed="rId2"/>
                <a:stretch>
                  <a:fillRect l="-1906" t="-1198" b="-4192"/>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D7DD4B80-8FB4-42FE-AB6A-1738AC9E7E03}"/>
              </a:ext>
            </a:extLst>
          </p:cNvPr>
          <p:cNvGrpSpPr/>
          <p:nvPr/>
        </p:nvGrpSpPr>
        <p:grpSpPr>
          <a:xfrm>
            <a:off x="277812" y="2095500"/>
            <a:ext cx="11355684" cy="4443412"/>
            <a:chOff x="223206" y="1968137"/>
            <a:chExt cx="11410290" cy="4527138"/>
          </a:xfrm>
        </p:grpSpPr>
        <p:sp>
          <p:nvSpPr>
            <p:cNvPr id="5" name="Rectangle 4">
              <a:extLst>
                <a:ext uri="{FF2B5EF4-FFF2-40B4-BE49-F238E27FC236}">
                  <a16:creationId xmlns:a16="http://schemas.microsoft.com/office/drawing/2014/main" id="{1892FD1E-36EB-4E80-8403-56DA1B1B226E}"/>
                </a:ext>
              </a:extLst>
            </p:cNvPr>
            <p:cNvSpPr/>
            <p:nvPr/>
          </p:nvSpPr>
          <p:spPr>
            <a:xfrm>
              <a:off x="704239" y="2323869"/>
              <a:ext cx="10929257" cy="41714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03B62F0-AC64-4558-AACB-6A071E6DA894}"/>
                </a:ext>
              </a:extLst>
            </p:cNvPr>
            <p:cNvSpPr/>
            <p:nvPr/>
          </p:nvSpPr>
          <p:spPr>
            <a:xfrm>
              <a:off x="1902245" y="3012188"/>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17C1A2-AD6F-483D-B861-80FC44542414}"/>
                    </a:ext>
                  </a:extLst>
                </p:cNvPr>
                <p:cNvSpPr txBox="1"/>
                <p:nvPr/>
              </p:nvSpPr>
              <p:spPr>
                <a:xfrm>
                  <a:off x="704239" y="1968137"/>
                  <a:ext cx="2396012" cy="369332"/>
                </a:xfrm>
                <a:prstGeom prst="rect">
                  <a:avLst/>
                </a:prstGeom>
                <a:noFill/>
              </p:spPr>
              <p:txBody>
                <a:bodyPr wrap="square" rtlCol="0">
                  <a:spAutoFit/>
                </a:bodyPr>
                <a:lstStyle/>
                <a:p>
                  <a:r>
                    <a:rPr lang="en-US" dirty="0"/>
                    <a:t>Solver for </a:t>
                  </a:r>
                  <a14:m>
                    <m:oMath xmlns:m="http://schemas.openxmlformats.org/officeDocument/2006/math">
                      <m:r>
                        <a:rPr lang="en-US" b="0" i="1" smtClean="0">
                          <a:latin typeface="Cambria Math" panose="02040503050406030204" pitchFamily="18" charset="0"/>
                        </a:rPr>
                        <m:t>𝐴</m:t>
                      </m:r>
                    </m:oMath>
                  </a14:m>
                  <a:endParaRPr lang="en-US" dirty="0"/>
                </a:p>
              </p:txBody>
            </p:sp>
          </mc:Choice>
          <mc:Fallback xmlns="">
            <p:sp>
              <p:nvSpPr>
                <p:cNvPr id="6" name="TextBox 5">
                  <a:extLst>
                    <a:ext uri="{FF2B5EF4-FFF2-40B4-BE49-F238E27FC236}">
                      <a16:creationId xmlns:a16="http://schemas.microsoft.com/office/drawing/2014/main" id="{7717C1A2-AD6F-483D-B861-80FC44542414}"/>
                    </a:ext>
                  </a:extLst>
                </p:cNvPr>
                <p:cNvSpPr txBox="1">
                  <a:spLocks noRot="1" noChangeAspect="1" noMove="1" noResize="1" noEditPoints="1" noAdjustHandles="1" noChangeArrowheads="1" noChangeShapeType="1" noTextEdit="1"/>
                </p:cNvSpPr>
                <p:nvPr/>
              </p:nvSpPr>
              <p:spPr>
                <a:xfrm>
                  <a:off x="704239" y="1968137"/>
                  <a:ext cx="2396012" cy="369332"/>
                </a:xfrm>
                <a:prstGeom prst="rect">
                  <a:avLst/>
                </a:prstGeom>
                <a:blipFill>
                  <a:blip r:embed="rId3"/>
                  <a:stretch>
                    <a:fillRect l="-2046" t="-10169" b="-288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D9F1A94-BE2D-4382-88CC-0EB9B3B48063}"/>
                    </a:ext>
                  </a:extLst>
                </p:cNvPr>
                <p:cNvSpPr/>
                <p:nvPr/>
              </p:nvSpPr>
              <p:spPr>
                <a:xfrm>
                  <a:off x="4399659" y="2920480"/>
                  <a:ext cx="6801394" cy="33888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to solve </a:t>
                  </a:r>
                  <a14:m>
                    <m:oMath xmlns:m="http://schemas.openxmlformats.org/officeDocument/2006/math">
                      <m:r>
                        <a:rPr lang="en-US" b="0" i="1" smtClean="0">
                          <a:latin typeface="Cambria Math" panose="02040503050406030204" pitchFamily="18" charset="0"/>
                        </a:rPr>
                        <m:t>𝐵</m:t>
                      </m:r>
                    </m:oMath>
                  </a14:m>
                  <a:endParaRPr lang="en-US" dirty="0"/>
                </a:p>
              </p:txBody>
            </p:sp>
          </mc:Choice>
          <mc:Fallback xmlns="">
            <p:sp>
              <p:nvSpPr>
                <p:cNvPr id="7" name="Rectangle 6">
                  <a:extLst>
                    <a:ext uri="{FF2B5EF4-FFF2-40B4-BE49-F238E27FC236}">
                      <a16:creationId xmlns:a16="http://schemas.microsoft.com/office/drawing/2014/main" id="{6D9F1A94-BE2D-4382-88CC-0EB9B3B48063}"/>
                    </a:ext>
                  </a:extLst>
                </p:cNvPr>
                <p:cNvSpPr>
                  <a:spLocks noRot="1" noChangeAspect="1" noMove="1" noResize="1" noEditPoints="1" noAdjustHandles="1" noChangeArrowheads="1" noChangeShapeType="1" noTextEdit="1"/>
                </p:cNvSpPr>
                <p:nvPr/>
              </p:nvSpPr>
              <p:spPr>
                <a:xfrm>
                  <a:off x="4399659" y="2920480"/>
                  <a:ext cx="6801394" cy="3388881"/>
                </a:xfrm>
                <a:prstGeom prst="rect">
                  <a:avLst/>
                </a:prstGeom>
                <a:blipFill>
                  <a:blip r:embed="rId4"/>
                  <a:stretch>
                    <a:fillRect/>
                  </a:stretch>
                </a:blipFill>
                <a:ln w="19050">
                  <a:solidFill>
                    <a:schemeClr val="tx1"/>
                  </a:solid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CB3EAD3D-CF5F-4158-A951-97D89683194C}"/>
                </a:ext>
              </a:extLst>
            </p:cNvPr>
            <p:cNvSpPr/>
            <p:nvPr/>
          </p:nvSpPr>
          <p:spPr>
            <a:xfrm>
              <a:off x="1794525" y="5516556"/>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11" name="Straight Arrow Connector 10">
              <a:extLst>
                <a:ext uri="{FF2B5EF4-FFF2-40B4-BE49-F238E27FC236}">
                  <a16:creationId xmlns:a16="http://schemas.microsoft.com/office/drawing/2014/main" id="{8B6BE91B-8977-4463-903B-6955431ECA95}"/>
                </a:ext>
              </a:extLst>
            </p:cNvPr>
            <p:cNvCxnSpPr>
              <a:cxnSpLocks/>
              <a:endCxn id="4" idx="1"/>
            </p:cNvCxnSpPr>
            <p:nvPr/>
          </p:nvCxnSpPr>
          <p:spPr>
            <a:xfrm>
              <a:off x="330926" y="3338249"/>
              <a:ext cx="1571319"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2ECED6E-B455-43E9-8C6E-91AC96FEF9DB}"/>
                </a:ext>
              </a:extLst>
            </p:cNvPr>
            <p:cNvCxnSpPr>
              <a:cxnSpLocks/>
            </p:cNvCxnSpPr>
            <p:nvPr/>
          </p:nvCxnSpPr>
          <p:spPr>
            <a:xfrm>
              <a:off x="223206" y="5815002"/>
              <a:ext cx="1571319" cy="0"/>
            </a:xfrm>
            <a:prstGeom prst="straightConnector1">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548AB7C-F296-4F41-A986-2278A7C8A8C8}"/>
                </a:ext>
              </a:extLst>
            </p:cNvPr>
            <p:cNvCxnSpPr>
              <a:cxnSpLocks/>
            </p:cNvCxnSpPr>
            <p:nvPr/>
          </p:nvCxnSpPr>
          <p:spPr>
            <a:xfrm>
              <a:off x="3388207" y="3401386"/>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8A0973A-859E-4953-B96D-4DA26288A01D}"/>
                </a:ext>
              </a:extLst>
            </p:cNvPr>
            <p:cNvCxnSpPr>
              <a:cxnSpLocks/>
              <a:endCxn id="9" idx="3"/>
            </p:cNvCxnSpPr>
            <p:nvPr/>
          </p:nvCxnSpPr>
          <p:spPr>
            <a:xfrm flipH="1">
              <a:off x="3280487" y="5842615"/>
              <a:ext cx="1090286" cy="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7AA3861-8927-4C69-9D43-A08BE991BF0D}"/>
                </a:ext>
              </a:extLst>
            </p:cNvPr>
            <p:cNvSpPr/>
            <p:nvPr/>
          </p:nvSpPr>
          <p:spPr>
            <a:xfrm>
              <a:off x="5468590" y="3075325"/>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p:cxnSp>
          <p:nvCxnSpPr>
            <p:cNvPr id="19" name="Straight Arrow Connector 18">
              <a:extLst>
                <a:ext uri="{FF2B5EF4-FFF2-40B4-BE49-F238E27FC236}">
                  <a16:creationId xmlns:a16="http://schemas.microsoft.com/office/drawing/2014/main" id="{9237355D-222E-4DFA-BA4C-66CFFCEE5690}"/>
                </a:ext>
              </a:extLst>
            </p:cNvPr>
            <p:cNvCxnSpPr>
              <a:cxnSpLocks/>
              <a:endCxn id="18" idx="1"/>
            </p:cNvCxnSpPr>
            <p:nvPr/>
          </p:nvCxnSpPr>
          <p:spPr>
            <a:xfrm>
              <a:off x="4057650" y="3401386"/>
              <a:ext cx="1410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D31A5AB-BD3C-4A46-B24F-FCEB9F594CA4}"/>
                </a:ext>
              </a:extLst>
            </p:cNvPr>
            <p:cNvCxnSpPr>
              <a:cxnSpLocks/>
            </p:cNvCxnSpPr>
            <p:nvPr/>
          </p:nvCxnSpPr>
          <p:spPr>
            <a:xfrm>
              <a:off x="6954552" y="3464523"/>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E1A74D17-1C79-42EB-B2B9-333003BFC5C0}"/>
                    </a:ext>
                  </a:extLst>
                </p:cNvPr>
                <p:cNvSpPr/>
                <p:nvPr/>
              </p:nvSpPr>
              <p:spPr>
                <a:xfrm>
                  <a:off x="7966004" y="3224213"/>
                  <a:ext cx="2683968" cy="28717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for </a:t>
                  </a:r>
                  <a14:m>
                    <m:oMath xmlns:m="http://schemas.openxmlformats.org/officeDocument/2006/math">
                      <m:r>
                        <a:rPr lang="en-US" b="0" i="1" smtClean="0">
                          <a:latin typeface="Cambria Math" panose="02040503050406030204" pitchFamily="18" charset="0"/>
                        </a:rPr>
                        <m:t>𝐶</m:t>
                      </m:r>
                    </m:oMath>
                  </a14:m>
                  <a:endParaRPr lang="en-US" dirty="0"/>
                </a:p>
              </p:txBody>
            </p:sp>
          </mc:Choice>
          <mc:Fallback xmlns="">
            <p:sp>
              <p:nvSpPr>
                <p:cNvPr id="22" name="Rectangle 21">
                  <a:extLst>
                    <a:ext uri="{FF2B5EF4-FFF2-40B4-BE49-F238E27FC236}">
                      <a16:creationId xmlns:a16="http://schemas.microsoft.com/office/drawing/2014/main" id="{E1A74D17-1C79-42EB-B2B9-333003BFC5C0}"/>
                    </a:ext>
                  </a:extLst>
                </p:cNvPr>
                <p:cNvSpPr>
                  <a:spLocks noRot="1" noChangeAspect="1" noMove="1" noResize="1" noEditPoints="1" noAdjustHandles="1" noChangeArrowheads="1" noChangeShapeType="1" noTextEdit="1"/>
                </p:cNvSpPr>
                <p:nvPr/>
              </p:nvSpPr>
              <p:spPr>
                <a:xfrm>
                  <a:off x="7966004" y="3224213"/>
                  <a:ext cx="2683968" cy="2871786"/>
                </a:xfrm>
                <a:prstGeom prst="rect">
                  <a:avLst/>
                </a:prstGeom>
                <a:blipFill>
                  <a:blip r:embed="rId6"/>
                  <a:stretch>
                    <a:fillRect/>
                  </a:stretch>
                </a:blipFill>
                <a:ln>
                  <a:solidFill>
                    <a:schemeClr val="tx1"/>
                  </a:solidFill>
                </a:ln>
              </p:spPr>
              <p:txBody>
                <a:bodyPr/>
                <a:lstStyle/>
                <a:p>
                  <a:r>
                    <a:rPr lang="en-US">
                      <a:noFill/>
                    </a:rPr>
                    <a:t> </a:t>
                  </a:r>
                </a:p>
              </p:txBody>
            </p:sp>
          </mc:Fallback>
        </mc:AlternateContent>
        <p:sp>
          <p:nvSpPr>
            <p:cNvPr id="23" name="Rectangle 22">
              <a:extLst>
                <a:ext uri="{FF2B5EF4-FFF2-40B4-BE49-F238E27FC236}">
                  <a16:creationId xmlns:a16="http://schemas.microsoft.com/office/drawing/2014/main" id="{21B57A88-35D4-4CA1-BCC5-77FF8C46AA50}"/>
                </a:ext>
              </a:extLst>
            </p:cNvPr>
            <p:cNvSpPr/>
            <p:nvPr/>
          </p:nvSpPr>
          <p:spPr>
            <a:xfrm>
              <a:off x="5489945" y="5394143"/>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24" name="Straight Arrow Connector 23">
              <a:extLst>
                <a:ext uri="{FF2B5EF4-FFF2-40B4-BE49-F238E27FC236}">
                  <a16:creationId xmlns:a16="http://schemas.microsoft.com/office/drawing/2014/main" id="{37D1E0FF-E319-4305-8C62-25233A93D89E}"/>
                </a:ext>
              </a:extLst>
            </p:cNvPr>
            <p:cNvCxnSpPr>
              <a:cxnSpLocks/>
            </p:cNvCxnSpPr>
            <p:nvPr/>
          </p:nvCxnSpPr>
          <p:spPr>
            <a:xfrm flipH="1">
              <a:off x="4438650" y="5842615"/>
              <a:ext cx="1029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76DE2DD-C41E-4902-A6F8-3547F7B8AFCC}"/>
                </a:ext>
              </a:extLst>
            </p:cNvPr>
            <p:cNvCxnSpPr>
              <a:cxnSpLocks/>
              <a:endCxn id="23" idx="3"/>
            </p:cNvCxnSpPr>
            <p:nvPr/>
          </p:nvCxnSpPr>
          <p:spPr>
            <a:xfrm flipH="1">
              <a:off x="6975907" y="5720203"/>
              <a:ext cx="990097" cy="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CE7546A-3677-49B3-865B-8FC739E7F860}"/>
                  </a:ext>
                </a:extLst>
              </p:cNvPr>
              <p:cNvSpPr txBox="1"/>
              <p:nvPr/>
            </p:nvSpPr>
            <p:spPr>
              <a:xfrm>
                <a:off x="4327073" y="2681628"/>
                <a:ext cx="2384545" cy="369332"/>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oMath>
                </a14:m>
                <a:r>
                  <a:rPr lang="en-US" dirty="0"/>
                  <a:t> </a:t>
                </a:r>
              </a:p>
            </p:txBody>
          </p:sp>
        </mc:Choice>
        <mc:Fallback xmlns="">
          <p:sp>
            <p:nvSpPr>
              <p:cNvPr id="25" name="TextBox 24">
                <a:extLst>
                  <a:ext uri="{FF2B5EF4-FFF2-40B4-BE49-F238E27FC236}">
                    <a16:creationId xmlns:a16="http://schemas.microsoft.com/office/drawing/2014/main" id="{DCE7546A-3677-49B3-865B-8FC739E7F860}"/>
                  </a:ext>
                </a:extLst>
              </p:cNvPr>
              <p:cNvSpPr txBox="1">
                <a:spLocks noRot="1" noChangeAspect="1" noMove="1" noResize="1" noEditPoints="1" noAdjustHandles="1" noChangeArrowheads="1" noChangeShapeType="1" noTextEdit="1"/>
              </p:cNvSpPr>
              <p:nvPr/>
            </p:nvSpPr>
            <p:spPr>
              <a:xfrm>
                <a:off x="4327073" y="2681628"/>
                <a:ext cx="2384545" cy="369332"/>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47566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5DE9279-DFF2-4915-A127-DBAAF3108324}"/>
                  </a:ext>
                </a:extLst>
              </p:cNvPr>
              <p:cNvSpPr>
                <a:spLocks noGrp="1"/>
              </p:cNvSpPr>
              <p:nvPr>
                <p:ph idx="1"/>
              </p:nvPr>
            </p:nvSpPr>
            <p:spPr/>
            <p:txBody>
              <a:bodyPr/>
              <a:lstStyle/>
              <a:p>
                <a:r>
                  <a:rPr lang="en-US" dirty="0"/>
                  <a:t>Why does it work? Because our reductions work! </a:t>
                </a:r>
              </a:p>
              <a:p>
                <a:r>
                  <a:rPr lang="en-US" dirty="0"/>
                  <a:t>How long does it take? We need </a:t>
                </a:r>
                <a:r>
                  <a:rPr lang="en-US" dirty="0" err="1"/>
                  <a:t>polynomially</a:t>
                </a:r>
                <a:r>
                  <a:rPr lang="en-US" dirty="0"/>
                  <a:t> many calls to </a:t>
                </a:r>
                <a14:m>
                  <m:oMath xmlns:m="http://schemas.openxmlformats.org/officeDocument/2006/math">
                    <m:r>
                      <a:rPr lang="en-US" b="0" i="1" smtClean="0">
                        <a:latin typeface="Cambria Math" panose="02040503050406030204" pitchFamily="18" charset="0"/>
                      </a:rPr>
                      <m:t>𝐵</m:t>
                    </m:r>
                  </m:oMath>
                </a14:m>
                <a:r>
                  <a:rPr lang="en-US" dirty="0"/>
                  <a:t>, each requires </a:t>
                </a:r>
                <a:r>
                  <a:rPr lang="en-US" dirty="0" err="1"/>
                  <a:t>polynomially</a:t>
                </a:r>
                <a:r>
                  <a:rPr lang="en-US" dirty="0"/>
                  <a:t> many calls to </a:t>
                </a:r>
                <a14:m>
                  <m:oMath xmlns:m="http://schemas.openxmlformats.org/officeDocument/2006/math">
                    <m:r>
                      <a:rPr lang="en-US" b="0" i="1" smtClean="0">
                        <a:latin typeface="Cambria Math" panose="02040503050406030204" pitchFamily="18" charset="0"/>
                      </a:rPr>
                      <m:t>𝐶</m:t>
                    </m:r>
                  </m:oMath>
                </a14:m>
                <a:r>
                  <a:rPr lang="en-US" dirty="0"/>
                  <a:t>. That’s still polynomial. Similarly running time is polynomial times a polynomial, so a polynomial.</a:t>
                </a:r>
              </a:p>
            </p:txBody>
          </p:sp>
        </mc:Choice>
        <mc:Fallback xmlns="">
          <p:sp>
            <p:nvSpPr>
              <p:cNvPr id="3" name="Content Placeholder 2">
                <a:extLst>
                  <a:ext uri="{FF2B5EF4-FFF2-40B4-BE49-F238E27FC236}">
                    <a16:creationId xmlns:a16="http://schemas.microsoft.com/office/drawing/2014/main" id="{D5DE9279-DFF2-4915-A127-DBAAF3108324}"/>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D7DD4B80-8FB4-42FE-AB6A-1738AC9E7E03}"/>
              </a:ext>
            </a:extLst>
          </p:cNvPr>
          <p:cNvGrpSpPr/>
          <p:nvPr/>
        </p:nvGrpSpPr>
        <p:grpSpPr>
          <a:xfrm>
            <a:off x="2752724" y="3568219"/>
            <a:ext cx="8880771" cy="2927056"/>
            <a:chOff x="223206" y="1879764"/>
            <a:chExt cx="11410290" cy="4615511"/>
          </a:xfrm>
        </p:grpSpPr>
        <p:sp>
          <p:nvSpPr>
            <p:cNvPr id="5" name="Rectangle 4">
              <a:extLst>
                <a:ext uri="{FF2B5EF4-FFF2-40B4-BE49-F238E27FC236}">
                  <a16:creationId xmlns:a16="http://schemas.microsoft.com/office/drawing/2014/main" id="{1892FD1E-36EB-4E80-8403-56DA1B1B226E}"/>
                </a:ext>
              </a:extLst>
            </p:cNvPr>
            <p:cNvSpPr/>
            <p:nvPr/>
          </p:nvSpPr>
          <p:spPr>
            <a:xfrm>
              <a:off x="704239" y="2323869"/>
              <a:ext cx="10929257" cy="41714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03B62F0-AC64-4558-AACB-6A071E6DA894}"/>
                </a:ext>
              </a:extLst>
            </p:cNvPr>
            <p:cNvSpPr/>
            <p:nvPr/>
          </p:nvSpPr>
          <p:spPr>
            <a:xfrm>
              <a:off x="1902245" y="3012188"/>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17C1A2-AD6F-483D-B861-80FC44542414}"/>
                    </a:ext>
                  </a:extLst>
                </p:cNvPr>
                <p:cNvSpPr txBox="1"/>
                <p:nvPr/>
              </p:nvSpPr>
              <p:spPr>
                <a:xfrm>
                  <a:off x="704239" y="1879764"/>
                  <a:ext cx="2396012" cy="369332"/>
                </a:xfrm>
                <a:prstGeom prst="rect">
                  <a:avLst/>
                </a:prstGeom>
                <a:noFill/>
              </p:spPr>
              <p:txBody>
                <a:bodyPr wrap="square" rtlCol="0">
                  <a:spAutoFit/>
                </a:bodyPr>
                <a:lstStyle/>
                <a:p>
                  <a:r>
                    <a:rPr lang="en-US" dirty="0"/>
                    <a:t>Solver for </a:t>
                  </a:r>
                  <a14:m>
                    <m:oMath xmlns:m="http://schemas.openxmlformats.org/officeDocument/2006/math">
                      <m:r>
                        <a:rPr lang="en-US" b="0" i="1" smtClean="0">
                          <a:latin typeface="Cambria Math" panose="02040503050406030204" pitchFamily="18" charset="0"/>
                        </a:rPr>
                        <m:t>𝐴</m:t>
                      </m:r>
                    </m:oMath>
                  </a14:m>
                  <a:endParaRPr lang="en-US" dirty="0"/>
                </a:p>
              </p:txBody>
            </p:sp>
          </mc:Choice>
          <mc:Fallback xmlns="">
            <p:sp>
              <p:nvSpPr>
                <p:cNvPr id="6" name="TextBox 5">
                  <a:extLst>
                    <a:ext uri="{FF2B5EF4-FFF2-40B4-BE49-F238E27FC236}">
                      <a16:creationId xmlns:a16="http://schemas.microsoft.com/office/drawing/2014/main" id="{7717C1A2-AD6F-483D-B861-80FC44542414}"/>
                    </a:ext>
                  </a:extLst>
                </p:cNvPr>
                <p:cNvSpPr txBox="1">
                  <a:spLocks noRot="1" noChangeAspect="1" noMove="1" noResize="1" noEditPoints="1" noAdjustHandles="1" noChangeArrowheads="1" noChangeShapeType="1" noTextEdit="1"/>
                </p:cNvSpPr>
                <p:nvPr/>
              </p:nvSpPr>
              <p:spPr>
                <a:xfrm>
                  <a:off x="704239" y="1879764"/>
                  <a:ext cx="2396012" cy="369332"/>
                </a:xfrm>
                <a:prstGeom prst="rect">
                  <a:avLst/>
                </a:prstGeom>
                <a:blipFill>
                  <a:blip r:embed="rId4"/>
                  <a:stretch>
                    <a:fillRect l="-2941" t="-12821" b="-948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D9F1A94-BE2D-4382-88CC-0EB9B3B48063}"/>
                    </a:ext>
                  </a:extLst>
                </p:cNvPr>
                <p:cNvSpPr/>
                <p:nvPr/>
              </p:nvSpPr>
              <p:spPr>
                <a:xfrm>
                  <a:off x="4399659" y="2920480"/>
                  <a:ext cx="6801394" cy="33888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to solve </a:t>
                  </a:r>
                  <a14:m>
                    <m:oMath xmlns:m="http://schemas.openxmlformats.org/officeDocument/2006/math">
                      <m:r>
                        <a:rPr lang="en-US" b="0" i="1" smtClean="0">
                          <a:latin typeface="Cambria Math" panose="02040503050406030204" pitchFamily="18" charset="0"/>
                        </a:rPr>
                        <m:t>𝐵</m:t>
                      </m:r>
                    </m:oMath>
                  </a14:m>
                  <a:endParaRPr lang="en-US" dirty="0"/>
                </a:p>
              </p:txBody>
            </p:sp>
          </mc:Choice>
          <mc:Fallback xmlns="">
            <p:sp>
              <p:nvSpPr>
                <p:cNvPr id="7" name="Rectangle 6">
                  <a:extLst>
                    <a:ext uri="{FF2B5EF4-FFF2-40B4-BE49-F238E27FC236}">
                      <a16:creationId xmlns:a16="http://schemas.microsoft.com/office/drawing/2014/main" id="{6D9F1A94-BE2D-4382-88CC-0EB9B3B48063}"/>
                    </a:ext>
                  </a:extLst>
                </p:cNvPr>
                <p:cNvSpPr>
                  <a:spLocks noRot="1" noChangeAspect="1" noMove="1" noResize="1" noEditPoints="1" noAdjustHandles="1" noChangeArrowheads="1" noChangeShapeType="1" noTextEdit="1"/>
                </p:cNvSpPr>
                <p:nvPr/>
              </p:nvSpPr>
              <p:spPr>
                <a:xfrm>
                  <a:off x="4399659" y="2920480"/>
                  <a:ext cx="6801394" cy="3388881"/>
                </a:xfrm>
                <a:prstGeom prst="rect">
                  <a:avLst/>
                </a:prstGeom>
                <a:blipFill>
                  <a:blip r:embed="rId5"/>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F34DBB6-543F-4986-86B8-06A8D9062BAF}"/>
                    </a:ext>
                  </a:extLst>
                </p:cNvPr>
                <p:cNvSpPr txBox="1"/>
                <p:nvPr/>
              </p:nvSpPr>
              <p:spPr>
                <a:xfrm>
                  <a:off x="4438650" y="2395294"/>
                  <a:ext cx="239601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oMath>
                    </m:oMathPara>
                  </a14:m>
                  <a:endParaRPr lang="en-US" dirty="0"/>
                </a:p>
              </p:txBody>
            </p:sp>
          </mc:Choice>
          <mc:Fallback xmlns="">
            <p:sp>
              <p:nvSpPr>
                <p:cNvPr id="8" name="TextBox 7">
                  <a:extLst>
                    <a:ext uri="{FF2B5EF4-FFF2-40B4-BE49-F238E27FC236}">
                      <a16:creationId xmlns:a16="http://schemas.microsoft.com/office/drawing/2014/main" id="{2F34DBB6-543F-4986-86B8-06A8D9062BAF}"/>
                    </a:ext>
                  </a:extLst>
                </p:cNvPr>
                <p:cNvSpPr txBox="1">
                  <a:spLocks noRot="1" noChangeAspect="1" noMove="1" noResize="1" noEditPoints="1" noAdjustHandles="1" noChangeArrowheads="1" noChangeShapeType="1" noTextEdit="1"/>
                </p:cNvSpPr>
                <p:nvPr/>
              </p:nvSpPr>
              <p:spPr>
                <a:xfrm>
                  <a:off x="4438650" y="2395294"/>
                  <a:ext cx="2396012" cy="369332"/>
                </a:xfrm>
                <a:prstGeom prst="rect">
                  <a:avLst/>
                </a:prstGeom>
                <a:blipFill>
                  <a:blip r:embed="rId6"/>
                  <a:stretch>
                    <a:fillRect b="-52632"/>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CB3EAD3D-CF5F-4158-A951-97D89683194C}"/>
                </a:ext>
              </a:extLst>
            </p:cNvPr>
            <p:cNvSpPr/>
            <p:nvPr/>
          </p:nvSpPr>
          <p:spPr>
            <a:xfrm>
              <a:off x="1794525" y="5516556"/>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11" name="Straight Arrow Connector 10">
              <a:extLst>
                <a:ext uri="{FF2B5EF4-FFF2-40B4-BE49-F238E27FC236}">
                  <a16:creationId xmlns:a16="http://schemas.microsoft.com/office/drawing/2014/main" id="{8B6BE91B-8977-4463-903B-6955431ECA95}"/>
                </a:ext>
              </a:extLst>
            </p:cNvPr>
            <p:cNvCxnSpPr>
              <a:cxnSpLocks/>
              <a:endCxn id="4" idx="1"/>
            </p:cNvCxnSpPr>
            <p:nvPr/>
          </p:nvCxnSpPr>
          <p:spPr>
            <a:xfrm>
              <a:off x="330926" y="3338249"/>
              <a:ext cx="1571319"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2ECED6E-B455-43E9-8C6E-91AC96FEF9DB}"/>
                </a:ext>
              </a:extLst>
            </p:cNvPr>
            <p:cNvCxnSpPr>
              <a:cxnSpLocks/>
            </p:cNvCxnSpPr>
            <p:nvPr/>
          </p:nvCxnSpPr>
          <p:spPr>
            <a:xfrm>
              <a:off x="223206" y="5815002"/>
              <a:ext cx="1571319" cy="0"/>
            </a:xfrm>
            <a:prstGeom prst="straightConnector1">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548AB7C-F296-4F41-A986-2278A7C8A8C8}"/>
                </a:ext>
              </a:extLst>
            </p:cNvPr>
            <p:cNvCxnSpPr>
              <a:cxnSpLocks/>
            </p:cNvCxnSpPr>
            <p:nvPr/>
          </p:nvCxnSpPr>
          <p:spPr>
            <a:xfrm>
              <a:off x="3388207" y="3401386"/>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8A0973A-859E-4953-B96D-4DA26288A01D}"/>
                </a:ext>
              </a:extLst>
            </p:cNvPr>
            <p:cNvCxnSpPr>
              <a:cxnSpLocks/>
              <a:endCxn id="9" idx="3"/>
            </p:cNvCxnSpPr>
            <p:nvPr/>
          </p:nvCxnSpPr>
          <p:spPr>
            <a:xfrm flipH="1">
              <a:off x="3280487" y="5842615"/>
              <a:ext cx="1090286" cy="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7AA3861-8927-4C69-9D43-A08BE991BF0D}"/>
                </a:ext>
              </a:extLst>
            </p:cNvPr>
            <p:cNvSpPr/>
            <p:nvPr/>
          </p:nvSpPr>
          <p:spPr>
            <a:xfrm>
              <a:off x="5468590" y="3075325"/>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p:cxnSp>
          <p:nvCxnSpPr>
            <p:cNvPr id="19" name="Straight Arrow Connector 18">
              <a:extLst>
                <a:ext uri="{FF2B5EF4-FFF2-40B4-BE49-F238E27FC236}">
                  <a16:creationId xmlns:a16="http://schemas.microsoft.com/office/drawing/2014/main" id="{9237355D-222E-4DFA-BA4C-66CFFCEE5690}"/>
                </a:ext>
              </a:extLst>
            </p:cNvPr>
            <p:cNvCxnSpPr>
              <a:cxnSpLocks/>
              <a:endCxn id="18" idx="1"/>
            </p:cNvCxnSpPr>
            <p:nvPr/>
          </p:nvCxnSpPr>
          <p:spPr>
            <a:xfrm>
              <a:off x="4057650" y="3401386"/>
              <a:ext cx="1410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D31A5AB-BD3C-4A46-B24F-FCEB9F594CA4}"/>
                </a:ext>
              </a:extLst>
            </p:cNvPr>
            <p:cNvCxnSpPr>
              <a:cxnSpLocks/>
            </p:cNvCxnSpPr>
            <p:nvPr/>
          </p:nvCxnSpPr>
          <p:spPr>
            <a:xfrm>
              <a:off x="6954552" y="3464523"/>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E1A74D17-1C79-42EB-B2B9-333003BFC5C0}"/>
                    </a:ext>
                  </a:extLst>
                </p:cNvPr>
                <p:cNvSpPr/>
                <p:nvPr/>
              </p:nvSpPr>
              <p:spPr>
                <a:xfrm>
                  <a:off x="7966004" y="3224213"/>
                  <a:ext cx="2683968" cy="28717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for </a:t>
                  </a:r>
                  <a14:m>
                    <m:oMath xmlns:m="http://schemas.openxmlformats.org/officeDocument/2006/math">
                      <m:r>
                        <a:rPr lang="en-US" b="0" i="1" smtClean="0">
                          <a:latin typeface="Cambria Math" panose="02040503050406030204" pitchFamily="18" charset="0"/>
                        </a:rPr>
                        <m:t>𝐶</m:t>
                      </m:r>
                    </m:oMath>
                  </a14:m>
                  <a:endParaRPr lang="en-US" dirty="0"/>
                </a:p>
              </p:txBody>
            </p:sp>
          </mc:Choice>
          <mc:Fallback xmlns="">
            <p:sp>
              <p:nvSpPr>
                <p:cNvPr id="22" name="Rectangle 21">
                  <a:extLst>
                    <a:ext uri="{FF2B5EF4-FFF2-40B4-BE49-F238E27FC236}">
                      <a16:creationId xmlns:a16="http://schemas.microsoft.com/office/drawing/2014/main" id="{E1A74D17-1C79-42EB-B2B9-333003BFC5C0}"/>
                    </a:ext>
                  </a:extLst>
                </p:cNvPr>
                <p:cNvSpPr>
                  <a:spLocks noRot="1" noChangeAspect="1" noMove="1" noResize="1" noEditPoints="1" noAdjustHandles="1" noChangeArrowheads="1" noChangeShapeType="1" noTextEdit="1"/>
                </p:cNvSpPr>
                <p:nvPr/>
              </p:nvSpPr>
              <p:spPr>
                <a:xfrm>
                  <a:off x="7966004" y="3224213"/>
                  <a:ext cx="2683968" cy="2871786"/>
                </a:xfrm>
                <a:prstGeom prst="rect">
                  <a:avLst/>
                </a:prstGeom>
                <a:blipFill>
                  <a:blip r:embed="rId7"/>
                  <a:stretch>
                    <a:fillRect/>
                  </a:stretch>
                </a:blipFill>
                <a:ln>
                  <a:solidFill>
                    <a:schemeClr val="tx1"/>
                  </a:solidFill>
                </a:ln>
              </p:spPr>
              <p:txBody>
                <a:bodyPr/>
                <a:lstStyle/>
                <a:p>
                  <a:r>
                    <a:rPr lang="en-US">
                      <a:noFill/>
                    </a:rPr>
                    <a:t> </a:t>
                  </a:r>
                </a:p>
              </p:txBody>
            </p:sp>
          </mc:Fallback>
        </mc:AlternateContent>
        <p:sp>
          <p:nvSpPr>
            <p:cNvPr id="23" name="Rectangle 22">
              <a:extLst>
                <a:ext uri="{FF2B5EF4-FFF2-40B4-BE49-F238E27FC236}">
                  <a16:creationId xmlns:a16="http://schemas.microsoft.com/office/drawing/2014/main" id="{21B57A88-35D4-4CA1-BCC5-77FF8C46AA50}"/>
                </a:ext>
              </a:extLst>
            </p:cNvPr>
            <p:cNvSpPr/>
            <p:nvPr/>
          </p:nvSpPr>
          <p:spPr>
            <a:xfrm>
              <a:off x="5489945" y="5394143"/>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24" name="Straight Arrow Connector 23">
              <a:extLst>
                <a:ext uri="{FF2B5EF4-FFF2-40B4-BE49-F238E27FC236}">
                  <a16:creationId xmlns:a16="http://schemas.microsoft.com/office/drawing/2014/main" id="{37D1E0FF-E319-4305-8C62-25233A93D89E}"/>
                </a:ext>
              </a:extLst>
            </p:cNvPr>
            <p:cNvCxnSpPr>
              <a:cxnSpLocks/>
            </p:cNvCxnSpPr>
            <p:nvPr/>
          </p:nvCxnSpPr>
          <p:spPr>
            <a:xfrm flipH="1">
              <a:off x="4438650" y="5842615"/>
              <a:ext cx="1029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76DE2DD-C41E-4902-A6F8-3547F7B8AFCC}"/>
                </a:ext>
              </a:extLst>
            </p:cNvPr>
            <p:cNvCxnSpPr>
              <a:cxnSpLocks/>
              <a:endCxn id="23" idx="3"/>
            </p:cNvCxnSpPr>
            <p:nvPr/>
          </p:nvCxnSpPr>
          <p:spPr>
            <a:xfrm flipH="1">
              <a:off x="6975907" y="5720203"/>
              <a:ext cx="990097" cy="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6" name="Title 1">
                <a:extLst>
                  <a:ext uri="{FF2B5EF4-FFF2-40B4-BE49-F238E27FC236}">
                    <a16:creationId xmlns:a16="http://schemas.microsoft.com/office/drawing/2014/main" id="{7FBF2323-BA1C-4F9A-B48E-01E5BD6A3593}"/>
                  </a:ext>
                </a:extLst>
              </p:cNvPr>
              <p:cNvSpPr>
                <a:spLocks noGrp="1"/>
              </p:cNvSpPr>
              <p:nvPr>
                <p:ph type="title"/>
              </p:nvPr>
            </p:nvSpPr>
            <p:spPr>
              <a:xfrm>
                <a:off x="575239" y="263276"/>
                <a:ext cx="11187259" cy="1014667"/>
              </a:xfrm>
            </p:spPr>
            <p:txBody>
              <a:bodyPr>
                <a:normAutofit fontScale="90000"/>
              </a:bodyPr>
              <a:lstStyle/>
              <a:p>
                <a:r>
                  <a:rPr lang="en-US" b="0" dirty="0"/>
                  <a:t>Is the implication true?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a14:m>
                <a:endParaRPr lang="en-US" dirty="0"/>
              </a:p>
            </p:txBody>
          </p:sp>
        </mc:Choice>
        <mc:Fallback xmlns="">
          <p:sp>
            <p:nvSpPr>
              <p:cNvPr id="26" name="Title 1">
                <a:extLst>
                  <a:ext uri="{FF2B5EF4-FFF2-40B4-BE49-F238E27FC236}">
                    <a16:creationId xmlns:a16="http://schemas.microsoft.com/office/drawing/2014/main" id="{7FBF2323-BA1C-4F9A-B48E-01E5BD6A3593}"/>
                  </a:ext>
                </a:extLst>
              </p:cNvPr>
              <p:cNvSpPr>
                <a:spLocks noGrp="1" noRot="1" noChangeAspect="1" noMove="1" noResize="1" noEditPoints="1" noAdjustHandles="1" noChangeArrowheads="1" noChangeShapeType="1" noTextEdit="1"/>
              </p:cNvSpPr>
              <p:nvPr>
                <p:ph type="title"/>
              </p:nvPr>
            </p:nvSpPr>
            <p:spPr>
              <a:xfrm>
                <a:off x="575239" y="263276"/>
                <a:ext cx="11187259" cy="1014667"/>
              </a:xfrm>
              <a:blipFill>
                <a:blip r:embed="rId8"/>
                <a:stretch>
                  <a:fillRect l="-1906" t="-1198" b="-4192"/>
                </a:stretch>
              </a:blipFill>
            </p:spPr>
            <p:txBody>
              <a:bodyPr/>
              <a:lstStyle/>
              <a:p>
                <a:r>
                  <a:rPr lang="en-US">
                    <a:noFill/>
                  </a:rPr>
                  <a:t> </a:t>
                </a:r>
              </a:p>
            </p:txBody>
          </p:sp>
        </mc:Fallback>
      </mc:AlternateContent>
    </p:spTree>
    <p:extLst>
      <p:ext uri="{BB962C8B-B14F-4D97-AF65-F5344CB8AC3E}">
        <p14:creationId xmlns:p14="http://schemas.microsoft.com/office/powerpoint/2010/main" val="1136422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82FED-5A38-80F3-5DC9-25A5CF4D1371}"/>
              </a:ext>
            </a:extLst>
          </p:cNvPr>
          <p:cNvSpPr>
            <a:spLocks noGrp="1"/>
          </p:cNvSpPr>
          <p:nvPr>
            <p:ph type="title"/>
          </p:nvPr>
        </p:nvSpPr>
        <p:spPr/>
        <p:txBody>
          <a:bodyPr/>
          <a:lstStyle/>
          <a:p>
            <a:r>
              <a:rPr lang="en-US" dirty="0"/>
              <a:t>Loose End 2: Input Size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51DED90-ADF2-131B-54BE-F633D8AFDACD}"/>
                  </a:ext>
                </a:extLst>
              </p:cNvPr>
              <p:cNvSpPr>
                <a:spLocks noGrp="1"/>
              </p:cNvSpPr>
              <p:nvPr>
                <p:ph idx="1"/>
              </p:nvPr>
            </p:nvSpPr>
            <p:spPr/>
            <p:txBody>
              <a:bodyPr/>
              <a:lstStyle/>
              <a:p>
                <a:r>
                  <a:rPr lang="en-US" dirty="0"/>
                  <a:t>The definitions of both </a:t>
                </a:r>
                <a14:m>
                  <m:oMath xmlns:m="http://schemas.openxmlformats.org/officeDocument/2006/math">
                    <m:r>
                      <m:rPr>
                        <m:sty m:val="p"/>
                      </m:rPr>
                      <a:rPr lang="en-US" b="0" i="0" smtClean="0">
                        <a:latin typeface="Cambria Math" panose="02040503050406030204" pitchFamily="18" charset="0"/>
                      </a:rPr>
                      <m:t>P</m:t>
                    </m:r>
                  </m:oMath>
                </a14:m>
                <a:r>
                  <a:rPr lang="en-US" dirty="0"/>
                  <a:t> and </a:t>
                </a:r>
                <a14:m>
                  <m:oMath xmlns:m="http://schemas.openxmlformats.org/officeDocument/2006/math">
                    <m:r>
                      <m:rPr>
                        <m:sty m:val="p"/>
                      </m:rPr>
                      <a:rPr lang="en-US" b="0" i="0" smtClean="0">
                        <a:latin typeface="Cambria Math" panose="02040503050406030204" pitchFamily="18" charset="0"/>
                      </a:rPr>
                      <m:t>NP</m:t>
                    </m:r>
                  </m:oMath>
                </a14:m>
                <a:r>
                  <a:rPr lang="en-US" dirty="0"/>
                  <a:t> refer to the “size” of the input.</a:t>
                </a:r>
              </a:p>
              <a:p>
                <a:endParaRPr lang="en-US" dirty="0"/>
              </a:p>
              <a:p>
                <a:endParaRPr lang="en-US" dirty="0"/>
              </a:p>
              <a:p>
                <a:endParaRPr lang="en-US" dirty="0"/>
              </a:p>
              <a:p>
                <a:endParaRPr lang="en-US" dirty="0"/>
              </a:p>
              <a:p>
                <a:endParaRPr lang="en-US" dirty="0"/>
              </a:p>
              <a:p>
                <a:endParaRPr lang="en-US" dirty="0"/>
              </a:p>
              <a:p>
                <a:r>
                  <a:rPr lang="en-US" dirty="0"/>
                  <a:t>What does “size” mean?</a:t>
                </a:r>
              </a:p>
            </p:txBody>
          </p:sp>
        </mc:Choice>
        <mc:Fallback xmlns="">
          <p:sp>
            <p:nvSpPr>
              <p:cNvPr id="3" name="Content Placeholder 2">
                <a:extLst>
                  <a:ext uri="{FF2B5EF4-FFF2-40B4-BE49-F238E27FC236}">
                    <a16:creationId xmlns:a16="http://schemas.microsoft.com/office/drawing/2014/main" id="{251DED90-ADF2-131B-54BE-F633D8AFDACD}"/>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CB4A82F-5EE1-55FE-A586-53684B9AB296}"/>
                  </a:ext>
                </a:extLst>
              </p:cNvPr>
              <p:cNvSpPr/>
              <p:nvPr/>
            </p:nvSpPr>
            <p:spPr>
              <a:xfrm>
                <a:off x="579214" y="2042153"/>
                <a:ext cx="1016896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set of all decision problems that have an algorithm that runs in time </a:t>
                </a:r>
                <a14:m>
                  <m:oMath xmlns:m="http://schemas.openxmlformats.org/officeDocument/2006/math">
                    <m:r>
                      <a:rPr lang="en-US" sz="2800" b="0" i="1" smtClean="0">
                        <a:latin typeface="Cambria Math" panose="02040503050406030204" pitchFamily="18" charset="0"/>
                      </a:rPr>
                      <m:t>𝑂</m:t>
                    </m:r>
                    <m:d>
                      <m:dPr>
                        <m:ctrlPr>
                          <a:rPr lang="en-US" sz="2800" i="1" smtClean="0">
                            <a:latin typeface="Cambria Math" panose="02040503050406030204" pitchFamily="18" charset="0"/>
                          </a:rPr>
                        </m:ctrlPr>
                      </m:dPr>
                      <m:e>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𝑘</m:t>
                            </m:r>
                          </m:sup>
                        </m:sSup>
                      </m:e>
                    </m:d>
                  </m:oMath>
                </a14:m>
                <a:r>
                  <a:rPr lang="en-US" sz="2800" dirty="0"/>
                  <a:t> for some constant </a:t>
                </a:r>
                <a14:m>
                  <m:oMath xmlns:m="http://schemas.openxmlformats.org/officeDocument/2006/math">
                    <m:r>
                      <a:rPr lang="en-US" sz="2800" b="0" i="1" smtClean="0">
                        <a:latin typeface="Cambria Math" panose="02040503050406030204" pitchFamily="18" charset="0"/>
                      </a:rPr>
                      <m:t>𝑘</m:t>
                    </m:r>
                  </m:oMath>
                </a14:m>
                <a:r>
                  <a:rPr lang="en-US" sz="2800" dirty="0"/>
                  <a:t> (on input of size </a:t>
                </a:r>
                <a14:m>
                  <m:oMath xmlns:m="http://schemas.openxmlformats.org/officeDocument/2006/math">
                    <m:r>
                      <a:rPr lang="en-US" sz="2800" b="0" i="1" smtClean="0">
                        <a:latin typeface="Cambria Math" panose="02040503050406030204" pitchFamily="18" charset="0"/>
                      </a:rPr>
                      <m:t>𝑛</m:t>
                    </m:r>
                  </m:oMath>
                </a14:m>
                <a:r>
                  <a:rPr lang="en-US" sz="2800" dirty="0"/>
                  <a:t>).</a:t>
                </a:r>
              </a:p>
            </p:txBody>
          </p:sp>
        </mc:Choice>
        <mc:Fallback xmlns="">
          <p:sp>
            <p:nvSpPr>
              <p:cNvPr id="5" name="Rectangle 4">
                <a:extLst>
                  <a:ext uri="{FF2B5EF4-FFF2-40B4-BE49-F238E27FC236}">
                    <a16:creationId xmlns:a16="http://schemas.microsoft.com/office/drawing/2014/main" id="{8CB4A82F-5EE1-55FE-A586-53684B9AB296}"/>
                  </a:ext>
                </a:extLst>
              </p:cNvPr>
              <p:cNvSpPr>
                <a:spLocks noRot="1" noChangeAspect="1" noMove="1" noResize="1" noEditPoints="1" noAdjustHandles="1" noChangeArrowheads="1" noChangeShapeType="1" noTextEdit="1"/>
              </p:cNvSpPr>
              <p:nvPr/>
            </p:nvSpPr>
            <p:spPr>
              <a:xfrm>
                <a:off x="579214" y="2042153"/>
                <a:ext cx="10168961" cy="1485900"/>
              </a:xfrm>
              <a:prstGeom prst="rect">
                <a:avLst/>
              </a:prstGeom>
              <a:blipFill>
                <a:blip r:embed="rId3"/>
                <a:stretch>
                  <a:fillRect l="-1199" b="-7787"/>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DD7A0196-5E4B-C800-0457-8AF32C1E941A}"/>
              </a:ext>
            </a:extLst>
          </p:cNvPr>
          <p:cNvSpPr/>
          <p:nvPr/>
        </p:nvSpPr>
        <p:spPr>
          <a:xfrm>
            <a:off x="579213" y="2048504"/>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P (stands for “Polynomial”)</a:t>
            </a:r>
          </a:p>
        </p:txBody>
      </p:sp>
      <p:grpSp>
        <p:nvGrpSpPr>
          <p:cNvPr id="7" name="Group 6">
            <a:extLst>
              <a:ext uri="{FF2B5EF4-FFF2-40B4-BE49-F238E27FC236}">
                <a16:creationId xmlns:a16="http://schemas.microsoft.com/office/drawing/2014/main" id="{8492650B-31F7-63C7-3757-2160C3D0713A}"/>
              </a:ext>
            </a:extLst>
          </p:cNvPr>
          <p:cNvGrpSpPr/>
          <p:nvPr/>
        </p:nvGrpSpPr>
        <p:grpSpPr>
          <a:xfrm>
            <a:off x="575238" y="3625248"/>
            <a:ext cx="10814328" cy="1536356"/>
            <a:chOff x="575238" y="1718589"/>
            <a:chExt cx="5684582" cy="1536356"/>
          </a:xfrm>
        </p:grpSpPr>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B24D3364-F1D8-17C0-5444-4DFE810AD075}"/>
                    </a:ext>
                  </a:extLst>
                </p:cNvPr>
                <p:cNvSpPr/>
                <p:nvPr/>
              </p:nvSpPr>
              <p:spPr>
                <a:xfrm>
                  <a:off x="575238" y="2018897"/>
                  <a:ext cx="5684582" cy="123604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The set of all decision problems such that for every YES-instance (of size </a:t>
                  </a:r>
                  <a14:m>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m:t>
                      </m:r>
                    </m:oMath>
                  </a14:m>
                  <a:r>
                    <a:rPr lang="en-US" sz="2400" dirty="0"/>
                    <a:t>, there is a certificate (of size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𝑘</m:t>
                          </m:r>
                        </m:sup>
                      </m:sSup>
                      <m:r>
                        <a:rPr lang="en-US" sz="2400" b="0" i="1" smtClean="0">
                          <a:latin typeface="Cambria Math" panose="02040503050406030204" pitchFamily="18" charset="0"/>
                        </a:rPr>
                        <m:t>)</m:t>
                      </m:r>
                    </m:oMath>
                  </a14:m>
                  <a:r>
                    <a:rPr lang="en-US" sz="2400" dirty="0"/>
                    <a:t>) for that instance which can be verified in polynomial time.</a:t>
                  </a:r>
                </a:p>
              </p:txBody>
            </p:sp>
          </mc:Choice>
          <mc:Fallback xmlns="">
            <p:sp>
              <p:nvSpPr>
                <p:cNvPr id="9" name="Rectangle 8">
                  <a:extLst>
                    <a:ext uri="{FF2B5EF4-FFF2-40B4-BE49-F238E27FC236}">
                      <a16:creationId xmlns:a16="http://schemas.microsoft.com/office/drawing/2014/main" id="{6929B5B1-5BA3-471B-BCDC-90D6877B7D1F}"/>
                    </a:ext>
                  </a:extLst>
                </p:cNvPr>
                <p:cNvSpPr>
                  <a:spLocks noRot="1" noChangeAspect="1" noMove="1" noResize="1" noEditPoints="1" noAdjustHandles="1" noChangeArrowheads="1" noChangeShapeType="1" noTextEdit="1"/>
                </p:cNvSpPr>
                <p:nvPr/>
              </p:nvSpPr>
              <p:spPr>
                <a:xfrm>
                  <a:off x="575238" y="2018897"/>
                  <a:ext cx="5684582" cy="1236048"/>
                </a:xfrm>
                <a:prstGeom prst="rect">
                  <a:avLst/>
                </a:prstGeom>
                <a:blipFill>
                  <a:blip r:embed="rId4"/>
                  <a:stretch>
                    <a:fillRect l="-846"/>
                  </a:stretch>
                </a:blipFill>
                <a:ln>
                  <a:no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6B60DB4E-3084-B962-D0CD-FB62232A77B4}"/>
                </a:ext>
              </a:extLst>
            </p:cNvPr>
            <p:cNvSpPr/>
            <p:nvPr/>
          </p:nvSpPr>
          <p:spPr>
            <a:xfrm>
              <a:off x="575239" y="1718589"/>
              <a:ext cx="568458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NP (stands for “nondeterministic polynomial”)</a:t>
              </a:r>
            </a:p>
          </p:txBody>
        </p:sp>
      </p:grpSp>
    </p:spTree>
    <p:extLst>
      <p:ext uri="{BB962C8B-B14F-4D97-AF65-F5344CB8AC3E}">
        <p14:creationId xmlns:p14="http://schemas.microsoft.com/office/powerpoint/2010/main" val="3167602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9CB5-17E8-F5D8-5E17-BBF98BED7AD9}"/>
              </a:ext>
            </a:extLst>
          </p:cNvPr>
          <p:cNvSpPr>
            <a:spLocks noGrp="1"/>
          </p:cNvSpPr>
          <p:nvPr>
            <p:ph type="title"/>
          </p:nvPr>
        </p:nvSpPr>
        <p:spPr/>
        <p:txBody>
          <a:bodyPr/>
          <a:lstStyle/>
          <a:p>
            <a:r>
              <a:rPr lang="en-US" dirty="0"/>
              <a:t>“Size”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041BA83-8B44-56D5-E168-00F0C55F55D9}"/>
                  </a:ext>
                </a:extLst>
              </p:cNvPr>
              <p:cNvSpPr>
                <a:spLocks noGrp="1"/>
              </p:cNvSpPr>
              <p:nvPr>
                <p:ph idx="1"/>
              </p:nvPr>
            </p:nvSpPr>
            <p:spPr/>
            <p:txBody>
              <a:bodyPr/>
              <a:lstStyle/>
              <a:p>
                <a:r>
                  <a:rPr lang="en-US" dirty="0"/>
                  <a:t>“Size” is “number of bits used to represent the input.”</a:t>
                </a:r>
              </a:p>
              <a:p>
                <a:r>
                  <a:rPr lang="en-US" dirty="0"/>
                  <a:t>But I’ve never told you how to represent anything…</a:t>
                </a:r>
              </a:p>
              <a:p>
                <a:r>
                  <a:rPr lang="en-US" i="1" u="sng" dirty="0"/>
                  <a:t>Normally </a:t>
                </a:r>
                <a:r>
                  <a:rPr lang="en-US" dirty="0"/>
                  <a:t>all (reasonable) representations give you the same behavior.</a:t>
                </a:r>
              </a:p>
              <a:p>
                <a:pPr lvl="1"/>
                <a:r>
                  <a:rPr lang="en-US" dirty="0"/>
                  <a:t>Whether you represent a graph with </a:t>
                </a:r>
              </a:p>
              <a:p>
                <a:pPr lvl="1"/>
                <a:r>
                  <a:rPr lang="en-US" dirty="0"/>
                  <a:t>an adjacency list: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bits</a:t>
                </a:r>
              </a:p>
              <a:p>
                <a:pPr lvl="1"/>
                <a:r>
                  <a:rPr lang="en-US" dirty="0"/>
                  <a:t>A less efficient adjacency list: still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e>
                    </m:d>
                  </m:oMath>
                </a14:m>
                <a:r>
                  <a:rPr lang="en-US" dirty="0"/>
                  <a:t> bits</a:t>
                </a:r>
              </a:p>
              <a:p>
                <a:pPr lvl="1"/>
                <a:r>
                  <a:rPr lang="en-US" dirty="0"/>
                  <a:t>An adjacency matrix: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bits</a:t>
                </a:r>
              </a:p>
              <a:p>
                <a:pPr lvl="1"/>
                <a:r>
                  <a:rPr lang="en-US" dirty="0"/>
                  <a:t>Your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5</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13</m:t>
                        </m:r>
                      </m:sup>
                    </m:sSup>
                    <m:r>
                      <a:rPr lang="en-US" b="0" i="1" smtClean="0">
                        <a:latin typeface="Cambria Math" panose="02040503050406030204" pitchFamily="18" charset="0"/>
                      </a:rPr>
                      <m:t>)</m:t>
                    </m:r>
                  </m:oMath>
                </a14:m>
                <a:r>
                  <a:rPr lang="en-US" dirty="0"/>
                  <a:t> algorithm is still polynomial time.</a:t>
                </a:r>
              </a:p>
            </p:txBody>
          </p:sp>
        </mc:Choice>
        <mc:Fallback xmlns="">
          <p:sp>
            <p:nvSpPr>
              <p:cNvPr id="3" name="Content Placeholder 2">
                <a:extLst>
                  <a:ext uri="{FF2B5EF4-FFF2-40B4-BE49-F238E27FC236}">
                    <a16:creationId xmlns:a16="http://schemas.microsoft.com/office/drawing/2014/main" id="{E041BA83-8B44-56D5-E168-00F0C55F55D9}"/>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4419893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421_template" id="{0AF0A8A9-7F39-41DA-972F-DEAE30835CC0}" vid="{8B8D5951-6C5B-48A6-B2D4-DF996F70E1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421_template</Template>
  <TotalTime>87</TotalTime>
  <Words>4399</Words>
  <Application>Microsoft Office PowerPoint</Application>
  <PresentationFormat>Widescreen</PresentationFormat>
  <Paragraphs>529</Paragraphs>
  <Slides>59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59</vt:i4>
      </vt:variant>
    </vt:vector>
  </HeadingPairs>
  <TitlesOfParts>
    <vt:vector size="69" baseType="lpstr">
      <vt:lpstr>Calibri</vt:lpstr>
      <vt:lpstr>Cambria Math</vt:lpstr>
      <vt:lpstr>Courier New</vt:lpstr>
      <vt:lpstr>Segoe UI</vt:lpstr>
      <vt:lpstr>Segoe UI Light</vt:lpstr>
      <vt:lpstr>Segoe UI Semibold</vt:lpstr>
      <vt:lpstr>Segoe UI Semilight</vt:lpstr>
      <vt:lpstr>Tw Cen MT</vt:lpstr>
      <vt:lpstr>Wingdings 3</vt:lpstr>
      <vt:lpstr>Integral</vt:lpstr>
      <vt:lpstr>Coping with NP-hardness</vt:lpstr>
      <vt:lpstr>Outline For Today/Wednesday</vt:lpstr>
      <vt:lpstr>Some Loose Ends</vt:lpstr>
      <vt:lpstr>Loose End 1: Transitivity</vt:lpstr>
      <vt:lpstr>Is the implication true? A≤B≤C →A≤C</vt:lpstr>
      <vt:lpstr>Is the implication true? A≤B≤C →A≤C</vt:lpstr>
      <vt:lpstr>Is the implication true? A≤B≤C →A≤C</vt:lpstr>
      <vt:lpstr>Loose End 2: Input Size</vt:lpstr>
      <vt:lpstr>“Size”</vt:lpstr>
      <vt:lpstr>“Size”</vt:lpstr>
      <vt:lpstr>PRIMES</vt:lpstr>
      <vt:lpstr>Representing an integer</vt:lpstr>
      <vt:lpstr>Representing an integer</vt:lpstr>
      <vt:lpstr>Knapsack</vt:lpstr>
      <vt:lpstr>Knapsack</vt:lpstr>
      <vt:lpstr>Weakly NP-hard</vt:lpstr>
      <vt:lpstr>Takeaways</vt:lpstr>
      <vt:lpstr>Coping with NP-completeness</vt:lpstr>
      <vt:lpstr>Examples</vt:lpstr>
      <vt:lpstr>Examples</vt:lpstr>
      <vt:lpstr>Examples</vt:lpstr>
      <vt:lpstr>Dealing with NP-hardness</vt:lpstr>
      <vt:lpstr>Dealing With NP-hardness</vt:lpstr>
      <vt:lpstr>Dealing with NP-hardness</vt:lpstr>
      <vt:lpstr>Dealing with NP-hardness</vt:lpstr>
      <vt:lpstr>Step 1: Make sure your problem is really NP-hard</vt:lpstr>
      <vt:lpstr>Step 2: It still looks hard</vt:lpstr>
      <vt:lpstr>Step 3: ???</vt:lpstr>
      <vt:lpstr>Step 3: Bandaids</vt:lpstr>
      <vt:lpstr>Step 4 – Permanent Solutions</vt:lpstr>
      <vt:lpstr>Step 4 – Permanent Solutions</vt:lpstr>
      <vt:lpstr>Optimization Problems</vt:lpstr>
      <vt:lpstr>What does NP-hardness say?</vt:lpstr>
      <vt:lpstr>Approximation Ratio</vt:lpstr>
      <vt:lpstr>Approximation Ratio</vt:lpstr>
      <vt:lpstr>Approximation Algorithms</vt:lpstr>
      <vt:lpstr>Recall: Finding an approximation for VC</vt:lpstr>
      <vt:lpstr>Does it work?</vt:lpstr>
      <vt:lpstr>Do we find a vertex cover?</vt:lpstr>
      <vt:lpstr>How big is it?</vt:lpstr>
      <vt:lpstr>Another Approximation Algorithm</vt:lpstr>
      <vt:lpstr>Vertex Cover LP</vt:lpstr>
      <vt:lpstr>Non-Bipartite</vt:lpstr>
      <vt:lpstr>So, what if the graph isn’t bipartite?</vt:lpstr>
      <vt:lpstr>Is it a vertex cover?</vt:lpstr>
      <vt:lpstr>How good of an approximation is it?</vt:lpstr>
      <vt:lpstr>Comparing to the LP value</vt:lpstr>
      <vt:lpstr>Side Note</vt:lpstr>
      <vt:lpstr>One More Problem</vt:lpstr>
      <vt:lpstr>Another Algorithm</vt:lpstr>
      <vt:lpstr>TSP starting point</vt:lpstr>
      <vt:lpstr>From MST to Tour</vt:lpstr>
      <vt:lpstr>Doing a Little Better</vt:lpstr>
      <vt:lpstr>What would help?</vt:lpstr>
      <vt:lpstr>Did It Help?</vt:lpstr>
      <vt:lpstr>Is it a good approximation algorithm?</vt:lpstr>
      <vt:lpstr>Is it a good approximation algorithm?</vt:lpstr>
      <vt:lpstr>Approximating TSP</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Coping with NP-hardness</dc:title>
  <dc:creator>rtweber2</dc:creator>
  <cp:lastModifiedBy>rtweber2</cp:lastModifiedBy>
  <cp:revision>10</cp:revision>
  <cp:lastPrinted>2022-12-05T21:07:57Z</cp:lastPrinted>
  <dcterms:created xsi:type="dcterms:W3CDTF">2022-12-05T17:50:02Z</dcterms:created>
  <dcterms:modified xsi:type="dcterms:W3CDTF">2022-12-05T21:08:02Z</dcterms:modified>
</cp:coreProperties>
</file>