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28" r:id="rId3"/>
    <p:sldId id="352" r:id="rId4"/>
    <p:sldId id="339" r:id="rId5"/>
    <p:sldId id="357" r:id="rId6"/>
    <p:sldId id="429" r:id="rId7"/>
    <p:sldId id="393" r:id="rId8"/>
    <p:sldId id="430" r:id="rId9"/>
    <p:sldId id="433" r:id="rId10"/>
    <p:sldId id="434" r:id="rId11"/>
    <p:sldId id="435" r:id="rId12"/>
    <p:sldId id="431" r:id="rId13"/>
    <p:sldId id="285" r:id="rId14"/>
    <p:sldId id="432" r:id="rId15"/>
    <p:sldId id="436" r:id="rId16"/>
    <p:sldId id="437" r:id="rId17"/>
    <p:sldId id="438" r:id="rId18"/>
    <p:sldId id="439" r:id="rId19"/>
    <p:sldId id="440" r:id="rId20"/>
    <p:sldId id="441" r:id="rId21"/>
    <p:sldId id="442" r:id="rId22"/>
    <p:sldId id="443" r:id="rId23"/>
    <p:sldId id="444" r:id="rId24"/>
    <p:sldId id="445" r:id="rId25"/>
    <p:sldId id="446" r:id="rId26"/>
    <p:sldId id="458" r:id="rId27"/>
    <p:sldId id="447" r:id="rId28"/>
    <p:sldId id="448" r:id="rId29"/>
    <p:sldId id="450" r:id="rId30"/>
    <p:sldId id="451" r:id="rId31"/>
    <p:sldId id="453" r:id="rId32"/>
    <p:sldId id="454" r:id="rId33"/>
    <p:sldId id="452" r:id="rId34"/>
    <p:sldId id="455" r:id="rId35"/>
    <p:sldId id="456" r:id="rId36"/>
    <p:sldId id="358" r:id="rId37"/>
    <p:sldId id="374" r:id="rId38"/>
    <p:sldId id="395" r:id="rId39"/>
    <p:sldId id="396" r:id="rId40"/>
    <p:sldId id="380" r:id="rId41"/>
    <p:sldId id="376" r:id="rId42"/>
    <p:sldId id="459" r:id="rId43"/>
    <p:sldId id="460" r:id="rId44"/>
    <p:sldId id="461" r:id="rId45"/>
    <p:sldId id="462" r:id="rId46"/>
    <p:sldId id="463" r:id="rId47"/>
    <p:sldId id="464" r:id="rId48"/>
    <p:sldId id="465" r:id="rId49"/>
    <p:sldId id="466" r:id="rId50"/>
    <p:sldId id="467" r:id="rId51"/>
    <p:sldId id="468" r:id="rId52"/>
    <p:sldId id="42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4" d="100"/>
          <a:sy n="74" d="100"/>
        </p:scale>
        <p:origin x="-1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DF27C2-390A-4239-A5D0-3BECF091112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43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6DF27C2-390A-4239-A5D0-3BECF0911127}" type="datetimeFigureOut">
              <a:rPr lang="en-US" smtClean="0"/>
              <a:t>12/1/2022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16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6DF27C2-390A-4239-A5D0-3BECF0911127}" type="datetimeFigureOut">
              <a:rPr lang="en-US" smtClean="0"/>
              <a:t>12/1/2022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80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676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DF27C2-390A-4239-A5D0-3BECF091112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118091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6DF27C2-390A-4239-A5D0-3BECF0911127}" type="datetimeFigureOut">
              <a:rPr lang="en-US" smtClean="0"/>
              <a:t>12/1/2022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5248FA-9D69-463B-8CCC-C3189088497F}"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3136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6DF27C2-390A-4239-A5D0-3BECF0911127}"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48FA-9D69-463B-8CCC-C3189088497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07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F27C2-390A-4239-A5D0-3BECF0911127}"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72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6DF27C2-390A-4239-A5D0-3BECF091112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4817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F27C2-390A-4239-A5D0-3BECF091112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F27C2-390A-4239-A5D0-3BECF0911127}"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20274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DF27C2-390A-4239-A5D0-3BECF091112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6DF27C2-390A-4239-A5D0-3BECF0911127}" type="datetimeFigureOut">
              <a:rPr lang="en-US" smtClean="0"/>
              <a:t>12/1/2022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5248FA-9D69-463B-8CCC-C3189088497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1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0.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5.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39.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8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0.png"/></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371.png"/></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1671-9B69-455D-AC19-C88245C0F00C}"/>
              </a:ext>
            </a:extLst>
          </p:cNvPr>
          <p:cNvSpPr>
            <a:spLocks noGrp="1"/>
          </p:cNvSpPr>
          <p:nvPr>
            <p:ph type="ctrTitle"/>
          </p:nvPr>
        </p:nvSpPr>
        <p:spPr/>
        <p:txBody>
          <a:bodyPr/>
          <a:lstStyle/>
          <a:p>
            <a:r>
              <a:rPr lang="en-US" dirty="0"/>
              <a:t>Even More Reductions</a:t>
            </a:r>
          </a:p>
        </p:txBody>
      </p:sp>
      <p:sp>
        <p:nvSpPr>
          <p:cNvPr id="3" name="Subtitle 2">
            <a:extLst>
              <a:ext uri="{FF2B5EF4-FFF2-40B4-BE49-F238E27FC236}">
                <a16:creationId xmlns:a16="http://schemas.microsoft.com/office/drawing/2014/main" id="{C9E5E4F0-377E-4872-929D-8563ED8AF841}"/>
              </a:ext>
            </a:extLst>
          </p:cNvPr>
          <p:cNvSpPr>
            <a:spLocks noGrp="1"/>
          </p:cNvSpPr>
          <p:nvPr>
            <p:ph type="subTitle" idx="1"/>
          </p:nvPr>
        </p:nvSpPr>
        <p:spPr/>
        <p:txBody>
          <a:bodyPr/>
          <a:lstStyle/>
          <a:p>
            <a:r>
              <a:rPr lang="en-US" dirty="0"/>
              <a:t>CSE 421 Autumn 22</a:t>
            </a:r>
          </a:p>
          <a:p>
            <a:r>
              <a:rPr lang="en-US" dirty="0"/>
              <a:t>Lecture 27</a:t>
            </a:r>
          </a:p>
        </p:txBody>
      </p:sp>
    </p:spTree>
    <p:extLst>
      <p:ext uri="{BB962C8B-B14F-4D97-AF65-F5344CB8AC3E}">
        <p14:creationId xmlns:p14="http://schemas.microsoft.com/office/powerpoint/2010/main" val="189023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p:txBody>
          </p:sp>
        </mc:Choice>
        <mc:Fallback xmlns="">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346261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a:p>
                <a:endParaRPr lang="en-US" dirty="0"/>
              </a:p>
              <a:p>
                <a:r>
                  <a:rPr lang="en-US" dirty="0"/>
                  <a:t>3-color is in NP (the certificate is the assignment of vertices to colors; a linear-time BFS can verify if the coloring is correct).</a:t>
                </a:r>
              </a:p>
              <a:p>
                <a:endParaRPr lang="en-US" dirty="0"/>
              </a:p>
              <a:p>
                <a:r>
                  <a:rPr lang="en-US" dirty="0"/>
                  <a:t>Get the direction of the reduction right! Double-check it!</a:t>
                </a:r>
              </a:p>
              <a:p>
                <a:r>
                  <a:rPr lang="en-US" dirty="0"/>
                  <a:t>The other reduction does exist! (because </a:t>
                </a:r>
                <a14:m>
                  <m:oMath xmlns:m="http://schemas.openxmlformats.org/officeDocument/2006/math">
                    <m:r>
                      <a:rPr lang="en-US" b="0" i="1" smtClean="0">
                        <a:latin typeface="Cambria Math" panose="02040503050406030204" pitchFamily="18" charset="0"/>
                      </a:rPr>
                      <m:t>3</m:t>
                    </m:r>
                  </m:oMath>
                </a14:m>
                <a:r>
                  <a:rPr lang="en-US" dirty="0"/>
                  <a:t>-SAT is NP-complete). You won’t notice until it’s too late. Check at the beginning!</a:t>
                </a:r>
              </a:p>
            </p:txBody>
          </p:sp>
        </mc:Choice>
        <mc:Fallback xmlns="">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2292421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3636-53B5-4C2E-9367-8B57F0BADD8B}"/>
              </a:ext>
            </a:extLst>
          </p:cNvPr>
          <p:cNvSpPr>
            <a:spLocks noGrp="1"/>
          </p:cNvSpPr>
          <p:nvPr>
            <p:ph type="title"/>
          </p:nvPr>
        </p:nvSpPr>
        <p:spPr/>
        <p:txBody>
          <a:bodyPr/>
          <a:lstStyle/>
          <a:p>
            <a:r>
              <a:rPr lang="en-US" dirty="0"/>
              <a:t>This is a big claim!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8EA6C1-50C0-4E03-9C57-C35153BB74B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and </a:t>
                </a:r>
                <a14:m>
                  <m:oMath xmlns:m="http://schemas.openxmlformats.org/officeDocument/2006/math">
                    <m:r>
                      <a:rPr lang="en-US" b="0" i="1" smtClean="0">
                        <a:latin typeface="Cambria Math" panose="02040503050406030204" pitchFamily="18" charset="0"/>
                      </a:rPr>
                      <m:t>3</m:t>
                    </m:r>
                  </m:oMath>
                </a14:m>
                <a:r>
                  <a:rPr lang="en-US" dirty="0"/>
                  <a:t>-coloring aren’t all that similar</a:t>
                </a:r>
              </a:p>
              <a:p>
                <a:r>
                  <a:rPr lang="en-US" dirty="0"/>
                  <a:t>They both have the number </a:t>
                </a:r>
                <a14:m>
                  <m:oMath xmlns:m="http://schemas.openxmlformats.org/officeDocument/2006/math">
                    <m:r>
                      <a:rPr lang="en-US" b="0" i="1" smtClean="0">
                        <a:latin typeface="Cambria Math" panose="02040503050406030204" pitchFamily="18" charset="0"/>
                      </a:rPr>
                      <m:t>3</m:t>
                    </m:r>
                  </m:oMath>
                </a14:m>
                <a:r>
                  <a:rPr lang="en-US" dirty="0"/>
                  <a:t>, I guess…</a:t>
                </a:r>
              </a:p>
              <a:p>
                <a:endParaRPr lang="en-US" dirty="0"/>
              </a:p>
              <a:p>
                <a:r>
                  <a:rPr lang="en-US" dirty="0"/>
                  <a:t>In </a:t>
                </a:r>
                <a14:m>
                  <m:oMath xmlns:m="http://schemas.openxmlformats.org/officeDocument/2006/math">
                    <m:r>
                      <a:rPr lang="en-US" b="0" i="1" smtClean="0">
                        <a:latin typeface="Cambria Math" panose="02040503050406030204" pitchFamily="18" charset="0"/>
                      </a:rPr>
                      <m:t>3</m:t>
                    </m:r>
                  </m:oMath>
                </a14:m>
                <a:r>
                  <a:rPr lang="en-US" dirty="0"/>
                  <a:t>-SAT we assign variables to true and false.</a:t>
                </a:r>
              </a:p>
              <a:p>
                <a:r>
                  <a:rPr lang="en-US" dirty="0"/>
                  <a:t>In </a:t>
                </a:r>
                <a14:m>
                  <m:oMath xmlns:m="http://schemas.openxmlformats.org/officeDocument/2006/math">
                    <m:r>
                      <a:rPr lang="en-US" b="0" i="1" smtClean="0">
                        <a:latin typeface="Cambria Math" panose="02040503050406030204" pitchFamily="18" charset="0"/>
                      </a:rPr>
                      <m:t>3</m:t>
                    </m:r>
                  </m:oMath>
                </a14:m>
                <a:r>
                  <a:rPr lang="en-US" dirty="0"/>
                  <a:t>-COLOR we assign vertices to red, blue, or green.</a:t>
                </a:r>
              </a:p>
              <a:p>
                <a:endParaRPr lang="en-US" dirty="0"/>
              </a:p>
              <a:p>
                <a:r>
                  <a:rPr lang="en-US" dirty="0"/>
                  <a:t>How could we do that?</a:t>
                </a:r>
              </a:p>
            </p:txBody>
          </p:sp>
        </mc:Choice>
        <mc:Fallback xmlns="">
          <p:sp>
            <p:nvSpPr>
              <p:cNvPr id="3" name="Content Placeholder 2">
                <a:extLst>
                  <a:ext uri="{FF2B5EF4-FFF2-40B4-BE49-F238E27FC236}">
                    <a16:creationId xmlns:a16="http://schemas.microsoft.com/office/drawing/2014/main" id="{CC8EA6C1-50C0-4E03-9C57-C35153BB74B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3895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9AE04074-D5CF-3F4D-893A-F88C8B8AA215}"/>
                  </a:ext>
                </a:extLst>
              </p:cNvPr>
              <p:cNvSpPr txBox="1"/>
              <p:nvPr/>
            </p:nvSpPr>
            <p:spPr>
              <a:xfrm>
                <a:off x="653886" y="972352"/>
                <a:ext cx="2919203" cy="142308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5</m:t>
                              </m:r>
                            </m:sub>
                          </m:sSub>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5</m:t>
                              </m:r>
                            </m:sub>
                          </m:sSub>
                        </m:e>
                      </m:d>
                      <m:r>
                        <a:rPr lang="en-US" sz="2200" b="0" i="1" smtClean="0">
                          <a:latin typeface="Cambria Math" panose="02040503050406030204" pitchFamily="18" charset="0"/>
                        </a:rPr>
                        <m:t>∧</m:t>
                      </m:r>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e>
                      </m:d>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3</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𝑥</m:t>
                          </m:r>
                        </m:e>
                        <m:sub>
                          <m:r>
                            <a:rPr lang="en-US" sz="2200" b="0" i="1" smtClean="0">
                              <a:latin typeface="Cambria Math" panose="02040503050406030204" pitchFamily="18" charset="0"/>
                            </a:rPr>
                            <m:t>4</m:t>
                          </m:r>
                        </m:sub>
                      </m:sSub>
                      <m:r>
                        <a:rPr lang="en-US" sz="2200" b="0" i="1" smtClean="0">
                          <a:latin typeface="Cambria Math" panose="02040503050406030204" pitchFamily="18" charset="0"/>
                        </a:rPr>
                        <m:t>)</m:t>
                      </m:r>
                    </m:oMath>
                  </m:oMathPara>
                </a14:m>
                <a:endParaRPr lang="en-US" sz="2200" dirty="0"/>
              </a:p>
            </p:txBody>
          </p:sp>
        </mc:Choice>
        <mc:Fallback>
          <p:sp>
            <p:nvSpPr>
              <p:cNvPr id="2" name="TextBox 1">
                <a:extLst>
                  <a:ext uri="{FF2B5EF4-FFF2-40B4-BE49-F238E27FC236}">
                    <a16:creationId xmlns:a16="http://schemas.microsoft.com/office/drawing/2014/main" id="{9AE04074-D5CF-3F4D-893A-F88C8B8AA215}"/>
                  </a:ext>
                </a:extLst>
              </p:cNvPr>
              <p:cNvSpPr txBox="1">
                <a:spLocks noRot="1" noChangeAspect="1" noMove="1" noResize="1" noEditPoints="1" noAdjustHandles="1" noChangeArrowheads="1" noChangeShapeType="1" noTextEdit="1"/>
              </p:cNvSpPr>
              <p:nvPr/>
            </p:nvSpPr>
            <p:spPr>
              <a:xfrm>
                <a:off x="653886" y="972352"/>
                <a:ext cx="2919203" cy="1423082"/>
              </a:xfrm>
              <a:prstGeom prst="rect">
                <a:avLst/>
              </a:prstGeom>
              <a:blipFill>
                <a:blip r:embed="rId4"/>
                <a:stretch>
                  <a:fillRect b="-4292"/>
                </a:stretch>
              </a:blipFill>
            </p:spPr>
            <p:txBody>
              <a:bodyPr/>
              <a:lstStyle/>
              <a:p>
                <a:r>
                  <a:rPr lang="en-US">
                    <a:noFill/>
                  </a:rPr>
                  <a:t> </a:t>
                </a:r>
              </a:p>
            </p:txBody>
          </p:sp>
        </mc:Fallback>
      </mc:AlternateContent>
      <p:sp>
        <p:nvSpPr>
          <p:cNvPr id="6" name="Rectangle 5"/>
          <p:cNvSpPr/>
          <p:nvPr/>
        </p:nvSpPr>
        <p:spPr>
          <a:xfrm>
            <a:off x="3860103"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 name="Title 1">
            <a:extLst>
              <a:ext uri="{FF2B5EF4-FFF2-40B4-BE49-F238E27FC236}">
                <a16:creationId xmlns:a16="http://schemas.microsoft.com/office/drawing/2014/main" id="{241D2C53-CB74-B764-18DC-745C4B044F35}"/>
              </a:ext>
            </a:extLst>
          </p:cNvPr>
          <p:cNvSpPr>
            <a:spLocks noGrp="1"/>
          </p:cNvSpPr>
          <p:nvPr>
            <p:ph type="title"/>
          </p:nvPr>
        </p:nvSpPr>
        <p:spPr>
          <a:xfrm>
            <a:off x="797351" y="97112"/>
            <a:ext cx="11187259" cy="1014667"/>
          </a:xfrm>
        </p:spPr>
        <p:txBody>
          <a:bodyPr/>
          <a:lstStyle/>
          <a:p>
            <a:r>
              <a:rPr lang="en-US" dirty="0"/>
              <a:t>Idea…</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1.85185E-6 L 0.35299 -0.01365 " pathEditMode="relative" rAng="0" ptsTypes="AA">
                                      <p:cBhvr>
                                        <p:cTn id="6" dur="2000" fill="hold"/>
                                        <p:tgtEl>
                                          <p:spTgt spid="2"/>
                                        </p:tgtEl>
                                        <p:attrNameLst>
                                          <p:attrName>ppt_x</p:attrName>
                                          <p:attrName>ppt_y</p:attrName>
                                        </p:attrNameLst>
                                      </p:cBhvr>
                                      <p:rCtr x="16120" y="-10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19F3-DD6F-4B45-BFC5-2F11AE43628C}"/>
              </a:ext>
            </a:extLst>
          </p:cNvPr>
          <p:cNvSpPr>
            <a:spLocks noGrp="1"/>
          </p:cNvSpPr>
          <p:nvPr>
            <p:ph type="title"/>
          </p:nvPr>
        </p:nvSpPr>
        <p:spPr/>
        <p:txBody>
          <a:bodyPr/>
          <a:lstStyle/>
          <a:p>
            <a:r>
              <a:rPr lang="en-US" dirty="0"/>
              <a:t>Idea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92EB62-D416-4AA5-A594-2C016473311C}"/>
                  </a:ext>
                </a:extLst>
              </p:cNvPr>
              <p:cNvSpPr>
                <a:spLocks noGrp="1"/>
              </p:cNvSpPr>
              <p:nvPr>
                <p:ph idx="1"/>
              </p:nvPr>
            </p:nvSpPr>
            <p:spPr/>
            <p:txBody>
              <a:bodyPr>
                <a:normAutofit/>
              </a:bodyPr>
              <a:lstStyle/>
              <a:p>
                <a:r>
                  <a:rPr lang="en-US" dirty="0"/>
                  <a:t>Need to turn a 3-SAT instance into a 3-COLOR instance</a:t>
                </a:r>
              </a:p>
              <a:p>
                <a:r>
                  <a:rPr lang="en-US" dirty="0"/>
                  <a:t>(The reduction has access to a library for 3-COLOR)</a:t>
                </a:r>
              </a:p>
              <a:p>
                <a:r>
                  <a:rPr lang="en-US" dirty="0"/>
                  <a:t>And need to use </a:t>
                </a:r>
                <a14:m>
                  <m:oMath xmlns:m="http://schemas.openxmlformats.org/officeDocument/2006/math">
                    <m:r>
                      <a:rPr lang="en-US" b="0" i="1" smtClean="0">
                        <a:latin typeface="Cambria Math" panose="02040503050406030204" pitchFamily="18" charset="0"/>
                      </a:rPr>
                      <m:t>3</m:t>
                    </m:r>
                  </m:oMath>
                </a14:m>
                <a:r>
                  <a:rPr lang="en-US" dirty="0"/>
                  <a:t>-COLOR library to answer for the 3-SAT instance.</a:t>
                </a:r>
              </a:p>
              <a:p>
                <a:endParaRPr lang="en-US" dirty="0"/>
              </a:p>
              <a:p>
                <a:r>
                  <a:rPr lang="en-US" dirty="0"/>
                  <a:t>We’ll want an assignment of variables to correspond to a coloring</a:t>
                </a:r>
              </a:p>
              <a:p>
                <a:r>
                  <a:rPr lang="en-US" dirty="0"/>
                  <a:t>So have a vertex for each variable so that you can color the graph </a:t>
                </a:r>
                <a:r>
                  <a:rPr lang="en-US" dirty="0" err="1"/>
                  <a:t>iff</a:t>
                </a:r>
                <a:r>
                  <a:rPr lang="en-US" dirty="0"/>
                  <a:t> you can make the expression true; colors should correspond to values (True, False, and…dummy?)</a:t>
                </a:r>
              </a:p>
              <a:p>
                <a:r>
                  <a:rPr lang="en-US" dirty="0"/>
                  <a:t>We’ll tweak this later, but get this intuition first.</a:t>
                </a:r>
              </a:p>
            </p:txBody>
          </p:sp>
        </mc:Choice>
        <mc:Fallback xmlns="">
          <p:sp>
            <p:nvSpPr>
              <p:cNvPr id="3" name="Content Placeholder 2">
                <a:extLst>
                  <a:ext uri="{FF2B5EF4-FFF2-40B4-BE49-F238E27FC236}">
                    <a16:creationId xmlns:a16="http://schemas.microsoft.com/office/drawing/2014/main" id="{1992EB62-D416-4AA5-A594-2C016473311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541BA03E-045F-6348-254E-EC1ED559FB0A}"/>
              </a:ext>
            </a:extLst>
          </p:cNvPr>
          <p:cNvSpPr/>
          <p:nvPr/>
        </p:nvSpPr>
        <p:spPr>
          <a:xfrm>
            <a:off x="6832122" y="3062377"/>
            <a:ext cx="5244860" cy="491706"/>
          </a:xfrm>
          <a:prstGeom prst="wedgeRoundRectCallout">
            <a:avLst>
              <a:gd name="adj1" fmla="val -109"/>
              <a:gd name="adj2" fmla="val 1168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certificate into certificate</a:t>
            </a:r>
          </a:p>
        </p:txBody>
      </p:sp>
    </p:spTree>
    <p:extLst>
      <p:ext uri="{BB962C8B-B14F-4D97-AF65-F5344CB8AC3E}">
        <p14:creationId xmlns:p14="http://schemas.microsoft.com/office/powerpoint/2010/main" val="360873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93F-0C3D-4417-A9EB-E0B05E1CBE03}"/>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CA429E10-4956-4F9F-90BB-DEF973123989}"/>
              </a:ext>
            </a:extLst>
          </p:cNvPr>
          <p:cNvSpPr>
            <a:spLocks noGrp="1"/>
          </p:cNvSpPr>
          <p:nvPr>
            <p:ph idx="1"/>
          </p:nvPr>
        </p:nvSpPr>
        <p:spPr/>
        <p:txBody>
          <a:bodyPr/>
          <a:lstStyle/>
          <a:p>
            <a:r>
              <a:rPr lang="en-US" dirty="0"/>
              <a:t>We’re going to need little subgraphs that make this happen.</a:t>
            </a:r>
          </a:p>
          <a:p>
            <a:r>
              <a:rPr lang="en-US" dirty="0"/>
              <a:t>We call them “gadgets.”</a:t>
            </a:r>
          </a:p>
        </p:txBody>
      </p:sp>
    </p:spTree>
    <p:extLst>
      <p:ext uri="{BB962C8B-B14F-4D97-AF65-F5344CB8AC3E}">
        <p14:creationId xmlns:p14="http://schemas.microsoft.com/office/powerpoint/2010/main" val="297563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m:t>
                      </m:r>
                      <m:sSub>
                        <m:sSubPr>
                          <m:ctrlPr>
                            <a:rPr lang="en-US" sz="3200" i="1" dirty="0">
                              <a:solidFill>
                                <a:schemeClr val="tx1"/>
                              </a:solidFill>
                              <a:latin typeface="Cambria Math" panose="02040503050406030204" pitchFamily="18" charset="0"/>
                            </a:rPr>
                          </m:ctrlPr>
                        </m:sSubPr>
                        <m:e>
                          <m:r>
                            <m:rPr>
                              <m:sty m:val="p"/>
                            </m:rPr>
                            <a:rPr lang="en-US" sz="3200" dirty="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smtClean="0">
                              <a:solidFill>
                                <a:schemeClr val="tx1"/>
                              </a:solidFill>
                              <a:latin typeface="Cambria Math" panose="02040503050406030204" pitchFamily="18" charset="0"/>
                            </a:rPr>
                            <m:t>2</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smtClean="0">
                              <a:solidFill>
                                <a:schemeClr val="tx1"/>
                              </a:solidFill>
                              <a:latin typeface="Cambria Math" panose="02040503050406030204" pitchFamily="18" charset="0"/>
                            </a:rPr>
                            <m:t>3</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true;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294637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xmlns="">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xmlns="">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false;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xmlns="">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349102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2BF2-B7ED-4014-95E5-9C196608D37A}"/>
              </a:ext>
            </a:extLst>
          </p:cNvPr>
          <p:cNvSpPr>
            <a:spLocks noGrp="1"/>
          </p:cNvSpPr>
          <p:nvPr>
            <p:ph type="title"/>
          </p:nvPr>
        </p:nvSpPr>
        <p:spPr/>
        <p:txBody>
          <a:bodyPr/>
          <a:lstStyle/>
          <a:p>
            <a:r>
              <a:rPr lang="en-US" dirty="0"/>
              <a:t>Are We Done?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C20966-A7BC-4EF4-85CE-691F62D27900}"/>
                  </a:ext>
                </a:extLst>
              </p:cNvPr>
              <p:cNvSpPr>
                <a:spLocks noGrp="1"/>
              </p:cNvSpPr>
              <p:nvPr>
                <p:ph idx="1"/>
              </p:nvPr>
            </p:nvSpPr>
            <p:spPr/>
            <p:txBody>
              <a:bodyPr/>
              <a:lstStyle/>
              <a:p>
                <a:r>
                  <a:rPr lang="en-US" dirty="0"/>
                  <a:t>We can interpret a 3-coloring as a setting of the variables!</a:t>
                </a:r>
              </a:p>
              <a:p>
                <a:r>
                  <a:rPr lang="en-US" dirty="0"/>
                  <a:t>But, we’re not done. The goal is to say the </a:t>
                </a:r>
                <a14:m>
                  <m:oMath xmlns:m="http://schemas.openxmlformats.org/officeDocument/2006/math">
                    <m:r>
                      <a:rPr lang="en-US" b="0" i="1" smtClean="0">
                        <a:latin typeface="Cambria Math" panose="02040503050406030204" pitchFamily="18" charset="0"/>
                      </a:rPr>
                      <m:t>3</m:t>
                    </m:r>
                  </m:oMath>
                </a14:m>
                <a:r>
                  <a:rPr lang="en-US" dirty="0"/>
                  <a:t>-coloring corresponds to a satisfying assignment. One that makes the CNF expression true!</a:t>
                </a:r>
              </a:p>
              <a:p>
                <a:r>
                  <a:rPr lang="en-US" dirty="0"/>
                  <a:t>Need to handle each clause</a:t>
                </a:r>
              </a:p>
            </p:txBody>
          </p:sp>
        </mc:Choice>
        <mc:Fallback xmlns="">
          <p:sp>
            <p:nvSpPr>
              <p:cNvPr id="3" name="Content Placeholder 2">
                <a:extLst>
                  <a:ext uri="{FF2B5EF4-FFF2-40B4-BE49-F238E27FC236}">
                    <a16:creationId xmlns:a16="http://schemas.microsoft.com/office/drawing/2014/main" id="{62C20966-A7BC-4EF4-85CE-691F62D279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50787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54A5-05DB-4F64-A8F6-FBEA811B03B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CF20054B-1308-4699-9AC1-0786DDD46147}"/>
              </a:ext>
            </a:extLst>
          </p:cNvPr>
          <p:cNvSpPr>
            <a:spLocks noGrp="1"/>
          </p:cNvSpPr>
          <p:nvPr>
            <p:ph idx="1"/>
          </p:nvPr>
        </p:nvSpPr>
        <p:spPr/>
        <p:txBody>
          <a:bodyPr/>
          <a:lstStyle/>
          <a:p>
            <a:r>
              <a:rPr lang="en-US" dirty="0"/>
              <a:t>Reduction between problems that </a:t>
            </a:r>
            <a:r>
              <a:rPr lang="en-US" i="1" dirty="0"/>
              <a:t>look</a:t>
            </a:r>
            <a:r>
              <a:rPr lang="en-US" dirty="0"/>
              <a:t> *very* different.</a:t>
            </a:r>
          </a:p>
          <a:p>
            <a:r>
              <a:rPr lang="en-US" dirty="0"/>
              <a:t>A few small things to wrap up</a:t>
            </a:r>
          </a:p>
          <a:p>
            <a:pPr lvl="1"/>
            <a:r>
              <a:rPr lang="en-US" dirty="0"/>
              <a:t>Are reductions really transitive?</a:t>
            </a:r>
          </a:p>
          <a:p>
            <a:pPr lvl="1"/>
            <a:r>
              <a:rPr lang="en-US" dirty="0"/>
              <a:t>Some edge cases to the definitions of P, NP, etc.</a:t>
            </a:r>
          </a:p>
        </p:txBody>
      </p:sp>
    </p:spTree>
    <p:extLst>
      <p:ext uri="{BB962C8B-B14F-4D97-AF65-F5344CB8AC3E}">
        <p14:creationId xmlns:p14="http://schemas.microsoft.com/office/powerpoint/2010/main" val="1825942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Bottom row:</a:t>
            </a:r>
          </a:p>
          <a:p>
            <a:r>
              <a:rPr lang="en-US" sz="2400" dirty="0">
                <a:latin typeface="Courier New" panose="02070309020205020404" pitchFamily="49" charset="0"/>
                <a:cs typeface="Courier New" panose="02070309020205020404" pitchFamily="49" charset="0"/>
              </a:rPr>
              <a:t>T</a:t>
            </a:r>
            <a:r>
              <a:rPr lang="en-US" sz="2400" dirty="0">
                <a:latin typeface="Segoe UI Semilight" panose="020B0402040204020203" pitchFamily="34" charset="0"/>
                <a:cs typeface="Segoe UI Semilight" panose="020B0402040204020203" pitchFamily="34" charset="0"/>
              </a:rPr>
              <a:t> and </a:t>
            </a:r>
            <a:r>
              <a:rPr lang="en-US" sz="2400" dirty="0">
                <a:latin typeface="Courier New" panose="02070309020205020404" pitchFamily="49" charset="0"/>
                <a:cs typeface="Courier New" panose="02070309020205020404" pitchFamily="49" charset="0"/>
              </a:rPr>
              <a:t>F</a:t>
            </a:r>
            <a:r>
              <a:rPr lang="en-US" sz="2400" dirty="0">
                <a:latin typeface="Segoe UI Semilight" panose="020B0402040204020203" pitchFamily="34" charset="0"/>
                <a:cs typeface="Segoe UI Semilight" panose="020B0402040204020203" pitchFamily="34" charset="0"/>
              </a:rPr>
              <a:t> are new vertices, colored green and red. </a:t>
            </a:r>
          </a:p>
          <a:p>
            <a:r>
              <a:rPr lang="en-US" sz="2400" dirty="0">
                <a:latin typeface="Segoe UI Semilight" panose="020B0402040204020203" pitchFamily="34" charset="0"/>
                <a:cs typeface="Segoe UI Semilight" panose="020B0402040204020203" pitchFamily="34" charset="0"/>
              </a:rPr>
              <a:t>Others are already-made literal vertices</a:t>
            </a:r>
          </a:p>
        </p:txBody>
      </p:sp>
    </p:spTree>
    <p:extLst>
      <p:ext uri="{BB962C8B-B14F-4D97-AF65-F5344CB8AC3E}">
        <p14:creationId xmlns:p14="http://schemas.microsoft.com/office/powerpoint/2010/main" val="1132745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p:txBody>
      </p:sp>
    </p:spTree>
    <p:extLst>
      <p:ext uri="{BB962C8B-B14F-4D97-AF65-F5344CB8AC3E}">
        <p14:creationId xmlns:p14="http://schemas.microsoft.com/office/powerpoint/2010/main" val="349547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a:t>
            </a:r>
          </a:p>
        </p:txBody>
      </p:sp>
    </p:spTree>
    <p:extLst>
      <p:ext uri="{BB962C8B-B14F-4D97-AF65-F5344CB8AC3E}">
        <p14:creationId xmlns:p14="http://schemas.microsoft.com/office/powerpoint/2010/main" val="333014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 then green;</a:t>
            </a:r>
          </a:p>
          <a:p>
            <a:r>
              <a:rPr lang="en-US" sz="2400" dirty="0">
                <a:latin typeface="Segoe UI Semilight" panose="020B0402040204020203" pitchFamily="34" charset="0"/>
                <a:cs typeface="Segoe UI Semilight" panose="020B0402040204020203" pitchFamily="34" charset="0"/>
              </a:rPr>
              <a:t>Then uh-oh</a:t>
            </a:r>
          </a:p>
        </p:txBody>
      </p:sp>
    </p:spTree>
    <p:extLst>
      <p:ext uri="{BB962C8B-B14F-4D97-AF65-F5344CB8AC3E}">
        <p14:creationId xmlns:p14="http://schemas.microsoft.com/office/powerpoint/2010/main" val="129254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all literals are false, graph can’t be 3-colored.</a:t>
            </a:r>
          </a:p>
        </p:txBody>
      </p:sp>
    </p:spTree>
    <p:extLst>
      <p:ext uri="{BB962C8B-B14F-4D97-AF65-F5344CB8AC3E}">
        <p14:creationId xmlns:p14="http://schemas.microsoft.com/office/powerpoint/2010/main" val="351548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1</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61647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Find a coloring!</a:t>
                </a:r>
              </a:p>
            </p:txBody>
          </p:sp>
        </mc:Choice>
        <mc:Fallback>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830997"/>
              </a:xfrm>
              <a:prstGeom prst="rect">
                <a:avLst/>
              </a:prstGeom>
              <a:blipFill>
                <a:blip r:embed="rId6"/>
                <a:stretch>
                  <a:fillRect l="-3226"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397868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a:p>
                <a:r>
                  <a:rPr lang="en-US" sz="2400" dirty="0">
                    <a:latin typeface="Segoe UI Semilight" panose="020B0402040204020203" pitchFamily="34" charset="0"/>
                    <a:cs typeface="Segoe UI Semilight" panose="020B0402040204020203" pitchFamily="34" charset="0"/>
                  </a:rPr>
                  <a:t>Top vertex is opposite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938992"/>
              </a:xfrm>
              <a:prstGeom prst="rect">
                <a:avLst/>
              </a:prstGeom>
              <a:blipFill>
                <a:blip r:embed="rId6"/>
                <a:stretch>
                  <a:fillRect l="-3226" t="-2201" r="-1210" b="-6604"/>
                </a:stretch>
              </a:blipFill>
            </p:spPr>
            <p:txBody>
              <a:bodyPr/>
              <a:lstStyle/>
              <a:p>
                <a:r>
                  <a:rPr lang="en-US">
                    <a:noFill/>
                  </a:rPr>
                  <a:t> </a:t>
                </a:r>
              </a:p>
            </p:txBody>
          </p:sp>
        </mc:Fallback>
      </mc:AlternateContent>
    </p:spTree>
    <p:extLst>
      <p:ext uri="{BB962C8B-B14F-4D97-AF65-F5344CB8AC3E}">
        <p14:creationId xmlns:p14="http://schemas.microsoft.com/office/powerpoint/2010/main" val="2709567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xmlns="">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759608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xmlns="">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xmlns="">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xmlns="">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8651814" y="2079158"/>
            <a:ext cx="3020834"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graph is colorable if and only if at least one of the three literals is green.</a:t>
            </a:r>
          </a:p>
        </p:txBody>
      </p:sp>
    </p:spTree>
    <p:extLst>
      <p:ext uri="{BB962C8B-B14F-4D97-AF65-F5344CB8AC3E}">
        <p14:creationId xmlns:p14="http://schemas.microsoft.com/office/powerpoint/2010/main" val="338945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library function for solving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a:t>
                </a:r>
              </a:p>
              <a:p>
                <a:pPr lvl="1"/>
                <a:r>
                  <a:rPr lang="en-US" dirty="0"/>
                  <a:t>Calls the library at most </a:t>
                </a:r>
                <a:r>
                  <a:rPr lang="en-US" dirty="0" err="1"/>
                  <a:t>polynomially</a:t>
                </a:r>
                <a:r>
                  <a:rPr lang="en-US" dirty="0"/>
                  <a:t>-many times</a:t>
                </a:r>
              </a:p>
              <a:p>
                <a:pPr lvl="1"/>
                <a:r>
                  <a:rPr lang="en-US" dirty="0"/>
                  <a:t>Takes at most polynomial-time otherwise excluding the calls to the library.</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63E178-B631-45B6-85FF-ADFF36FC5911}"/>
              </a:ext>
            </a:extLst>
          </p:cNvPr>
          <p:cNvSpPr/>
          <p:nvPr/>
        </p:nvSpPr>
        <p:spPr>
          <a:xfrm>
            <a:off x="7793601"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C916-843A-463F-8B1B-CC03204D1E57}"/>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8FD597FC-C752-43B4-9668-D641FED9794B}"/>
              </a:ext>
            </a:extLst>
          </p:cNvPr>
          <p:cNvSpPr>
            <a:spLocks noGrp="1"/>
          </p:cNvSpPr>
          <p:nvPr>
            <p:ph idx="1"/>
          </p:nvPr>
        </p:nvSpPr>
        <p:spPr>
          <a:xfrm>
            <a:off x="575240" y="1463857"/>
            <a:ext cx="11187258" cy="2242511"/>
          </a:xfrm>
        </p:spPr>
        <p:txBody>
          <a:bodyPr/>
          <a:lstStyle/>
          <a:p>
            <a:r>
              <a:rPr lang="en-US" dirty="0"/>
              <a:t>Make a vertex for every literal</a:t>
            </a:r>
          </a:p>
          <a:p>
            <a:r>
              <a:rPr lang="en-US" dirty="0"/>
              <a:t>Make one of those subgraphs for </a:t>
            </a:r>
            <a:r>
              <a:rPr lang="en-US" b="1" dirty="0"/>
              <a:t>every </a:t>
            </a:r>
            <a:r>
              <a:rPr lang="en-US" dirty="0"/>
              <a:t>clause</a:t>
            </a:r>
          </a:p>
          <a:p>
            <a:r>
              <a:rPr lang="en-US" dirty="0"/>
              <a:t>Make T,F, Dummy vertices and connect them as shown. </a:t>
            </a:r>
          </a:p>
          <a:p>
            <a:r>
              <a:rPr lang="en-US" dirty="0"/>
              <a:t>That’s your graph</a:t>
            </a:r>
          </a:p>
        </p:txBody>
      </p:sp>
      <p:sp>
        <p:nvSpPr>
          <p:cNvPr id="4" name="Oval 3">
            <a:extLst>
              <a:ext uri="{FF2B5EF4-FFF2-40B4-BE49-F238E27FC236}">
                <a16:creationId xmlns:a16="http://schemas.microsoft.com/office/drawing/2014/main" id="{FFD98942-7F33-4960-8D8D-5C5A44AC30C8}"/>
              </a:ext>
            </a:extLst>
          </p:cNvPr>
          <p:cNvSpPr/>
          <p:nvPr/>
        </p:nvSpPr>
        <p:spPr>
          <a:xfrm>
            <a:off x="5498592" y="452323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 name="Oval 4">
            <a:extLst>
              <a:ext uri="{FF2B5EF4-FFF2-40B4-BE49-F238E27FC236}">
                <a16:creationId xmlns:a16="http://schemas.microsoft.com/office/drawing/2014/main" id="{D028F43F-B101-4982-AB93-764269FF9862}"/>
              </a:ext>
            </a:extLst>
          </p:cNvPr>
          <p:cNvSpPr/>
          <p:nvPr/>
        </p:nvSpPr>
        <p:spPr>
          <a:xfrm>
            <a:off x="5108448" y="5211263"/>
            <a:ext cx="365760" cy="36576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T</a:t>
            </a:r>
          </a:p>
        </p:txBody>
      </p:sp>
      <p:sp>
        <p:nvSpPr>
          <p:cNvPr id="6" name="Oval 5">
            <a:extLst>
              <a:ext uri="{FF2B5EF4-FFF2-40B4-BE49-F238E27FC236}">
                <a16:creationId xmlns:a16="http://schemas.microsoft.com/office/drawing/2014/main" id="{3F6D3DEC-8BFE-4CFF-94BB-378327E45A9A}"/>
              </a:ext>
            </a:extLst>
          </p:cNvPr>
          <p:cNvSpPr/>
          <p:nvPr/>
        </p:nvSpPr>
        <p:spPr>
          <a:xfrm>
            <a:off x="5913120" y="5211263"/>
            <a:ext cx="365760" cy="365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F</a:t>
            </a:r>
          </a:p>
        </p:txBody>
      </p:sp>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87453914-7D22-48D0-A811-C579D625A629}"/>
                  </a:ext>
                </a:extLst>
              </p:cNvPr>
              <p:cNvSpPr/>
              <p:nvPr/>
            </p:nvSpPr>
            <p:spPr>
              <a:xfrm>
                <a:off x="17198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7" name="Oval 6">
                <a:extLst>
                  <a:ext uri="{FF2B5EF4-FFF2-40B4-BE49-F238E27FC236}">
                    <a16:creationId xmlns:a16="http://schemas.microsoft.com/office/drawing/2014/main" id="{87453914-7D22-48D0-A811-C579D625A629}"/>
                  </a:ext>
                </a:extLst>
              </p:cNvPr>
              <p:cNvSpPr>
                <a:spLocks noRot="1" noChangeAspect="1" noMove="1" noResize="1" noEditPoints="1" noAdjustHandles="1" noChangeArrowheads="1" noChangeShapeType="1" noTextEdit="1"/>
              </p:cNvSpPr>
              <p:nvPr/>
            </p:nvSpPr>
            <p:spPr>
              <a:xfrm>
                <a:off x="1719865" y="6107375"/>
                <a:ext cx="365760" cy="365760"/>
              </a:xfrm>
              <a:prstGeom prst="ellipse">
                <a:avLst/>
              </a:prstGeom>
              <a:blipFill>
                <a:blip r:embed="rId2"/>
                <a:stretch>
                  <a:fillRect l="-31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val 7">
                <a:extLst>
                  <a:ext uri="{FF2B5EF4-FFF2-40B4-BE49-F238E27FC236}">
                    <a16:creationId xmlns:a16="http://schemas.microsoft.com/office/drawing/2014/main" id="{162C5939-D93C-4565-AA99-325F6B83A15F}"/>
                  </a:ext>
                </a:extLst>
              </p:cNvPr>
              <p:cNvSpPr/>
              <p:nvPr/>
            </p:nvSpPr>
            <p:spPr>
              <a:xfrm>
                <a:off x="2335561"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8" name="Oval 7">
                <a:extLst>
                  <a:ext uri="{FF2B5EF4-FFF2-40B4-BE49-F238E27FC236}">
                    <a16:creationId xmlns:a16="http://schemas.microsoft.com/office/drawing/2014/main" id="{162C5939-D93C-4565-AA99-325F6B83A15F}"/>
                  </a:ext>
                </a:extLst>
              </p:cNvPr>
              <p:cNvSpPr>
                <a:spLocks noRot="1" noChangeAspect="1" noMove="1" noResize="1" noEditPoints="1" noAdjustHandles="1" noChangeArrowheads="1" noChangeShapeType="1" noTextEdit="1"/>
              </p:cNvSpPr>
              <p:nvPr/>
            </p:nvSpPr>
            <p:spPr>
              <a:xfrm>
                <a:off x="2335561" y="6107375"/>
                <a:ext cx="365760" cy="365760"/>
              </a:xfrm>
              <a:prstGeom prst="ellipse">
                <a:avLst/>
              </a:prstGeom>
              <a:blipFill>
                <a:blip r:embed="rId3"/>
                <a:stretch>
                  <a:fillRect l="-12698"/>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4D51F40-E6BD-4AE5-82E7-1206B28A6144}"/>
              </a:ext>
            </a:extLst>
          </p:cNvPr>
          <p:cNvSpPr/>
          <p:nvPr/>
        </p:nvSpPr>
        <p:spPr>
          <a:xfrm>
            <a:off x="1518697"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E2743DCB-6B6D-41DD-8796-D7C0A5F4CBEA}"/>
                  </a:ext>
                </a:extLst>
              </p:cNvPr>
              <p:cNvSpPr/>
              <p:nvPr/>
            </p:nvSpPr>
            <p:spPr>
              <a:xfrm>
                <a:off x="7994769"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0" name="Oval 9">
                <a:extLst>
                  <a:ext uri="{FF2B5EF4-FFF2-40B4-BE49-F238E27FC236}">
                    <a16:creationId xmlns:a16="http://schemas.microsoft.com/office/drawing/2014/main" id="{E2743DCB-6B6D-41DD-8796-D7C0A5F4CBEA}"/>
                  </a:ext>
                </a:extLst>
              </p:cNvPr>
              <p:cNvSpPr>
                <a:spLocks noRot="1" noChangeAspect="1" noMove="1" noResize="1" noEditPoints="1" noAdjustHandles="1" noChangeArrowheads="1" noChangeShapeType="1" noTextEdit="1"/>
              </p:cNvSpPr>
              <p:nvPr/>
            </p:nvSpPr>
            <p:spPr>
              <a:xfrm>
                <a:off x="7994769" y="6107375"/>
                <a:ext cx="365760" cy="365760"/>
              </a:xfrm>
              <a:prstGeom prst="ellipse">
                <a:avLst/>
              </a:prstGeom>
              <a:blipFill>
                <a:blip r:embed="rId4"/>
                <a:stretch>
                  <a:fillRect l="-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C646F5E-6E3E-4BD1-8867-967D922D01BB}"/>
                  </a:ext>
                </a:extLst>
              </p:cNvPr>
              <p:cNvSpPr/>
              <p:nvPr/>
            </p:nvSpPr>
            <p:spPr>
              <a:xfrm>
                <a:off x="86104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xmlns="">
          <p:sp>
            <p:nvSpPr>
              <p:cNvPr id="11" name="Oval 10">
                <a:extLst>
                  <a:ext uri="{FF2B5EF4-FFF2-40B4-BE49-F238E27FC236}">
                    <a16:creationId xmlns:a16="http://schemas.microsoft.com/office/drawing/2014/main" id="{6C646F5E-6E3E-4BD1-8867-967D922D01BB}"/>
                  </a:ext>
                </a:extLst>
              </p:cNvPr>
              <p:cNvSpPr>
                <a:spLocks noRot="1" noChangeAspect="1" noMove="1" noResize="1" noEditPoints="1" noAdjustHandles="1" noChangeArrowheads="1" noChangeShapeType="1" noTextEdit="1"/>
              </p:cNvSpPr>
              <p:nvPr/>
            </p:nvSpPr>
            <p:spPr>
              <a:xfrm>
                <a:off x="8610465" y="6107375"/>
                <a:ext cx="365760" cy="365760"/>
              </a:xfrm>
              <a:prstGeom prst="ellipse">
                <a:avLst/>
              </a:prstGeom>
              <a:blipFill>
                <a:blip r:embed="rId5"/>
                <a:stretch>
                  <a:fillRect l="-1428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03208D0-00AC-4C94-815B-69ECC54F6E44}"/>
              </a:ext>
            </a:extLst>
          </p:cNvPr>
          <p:cNvGrpSpPr/>
          <p:nvPr/>
        </p:nvGrpSpPr>
        <p:grpSpPr>
          <a:xfrm>
            <a:off x="7957685" y="3356598"/>
            <a:ext cx="805688" cy="699540"/>
            <a:chOff x="1819448" y="1011692"/>
            <a:chExt cx="4555577" cy="3955387"/>
          </a:xfrm>
        </p:grpSpPr>
        <p:sp>
          <p:nvSpPr>
            <p:cNvPr id="13" name="Oval 12">
              <a:extLst>
                <a:ext uri="{FF2B5EF4-FFF2-40B4-BE49-F238E27FC236}">
                  <a16:creationId xmlns:a16="http://schemas.microsoft.com/office/drawing/2014/main" id="{0AEDE784-4497-47DC-A6C2-881C51AA4499}"/>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4" name="Oval 13">
              <a:extLst>
                <a:ext uri="{FF2B5EF4-FFF2-40B4-BE49-F238E27FC236}">
                  <a16:creationId xmlns:a16="http://schemas.microsoft.com/office/drawing/2014/main" id="{546F6807-CCFF-409F-9690-214157D3A045}"/>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5" name="Oval 14">
              <a:extLst>
                <a:ext uri="{FF2B5EF4-FFF2-40B4-BE49-F238E27FC236}">
                  <a16:creationId xmlns:a16="http://schemas.microsoft.com/office/drawing/2014/main" id="{518965B7-953D-424D-9FF2-94E4C74781E3}"/>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6" name="Oval 15">
              <a:extLst>
                <a:ext uri="{FF2B5EF4-FFF2-40B4-BE49-F238E27FC236}">
                  <a16:creationId xmlns:a16="http://schemas.microsoft.com/office/drawing/2014/main" id="{FEA5DCF1-2F71-400F-9711-4EA05E936119}"/>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7" name="Straight Connector 16">
              <a:extLst>
                <a:ext uri="{FF2B5EF4-FFF2-40B4-BE49-F238E27FC236}">
                  <a16:creationId xmlns:a16="http://schemas.microsoft.com/office/drawing/2014/main" id="{CE97117A-1414-4A44-9447-44AC1AE79FDB}"/>
                </a:ext>
              </a:extLst>
            </p:cNvPr>
            <p:cNvCxnSpPr>
              <a:cxnSpLocks/>
              <a:stCxn id="16" idx="4"/>
              <a:endCxn id="14"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E2496-4036-4BEE-884C-DC9CDE4BC813}"/>
                </a:ext>
              </a:extLst>
            </p:cNvPr>
            <p:cNvCxnSpPr>
              <a:cxnSpLocks/>
              <a:stCxn id="15" idx="4"/>
              <a:endCxn id="16"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B39A8-8C6C-448B-A9F0-A4C67B88EB13}"/>
                </a:ext>
              </a:extLst>
            </p:cNvPr>
            <p:cNvCxnSpPr>
              <a:cxnSpLocks/>
              <a:stCxn id="13" idx="7"/>
              <a:endCxn id="15"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5CCC6560-540E-48C0-B9B1-16EE3E57A1FB}"/>
              </a:ext>
            </a:extLst>
          </p:cNvPr>
          <p:cNvSpPr/>
          <p:nvPr/>
        </p:nvSpPr>
        <p:spPr>
          <a:xfrm>
            <a:off x="7726017" y="3171501"/>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63BD0BA-8954-4196-975F-12F953F6277C}"/>
                  </a:ext>
                </a:extLst>
              </p:cNvPr>
              <p:cNvSpPr txBox="1"/>
              <p:nvPr/>
            </p:nvSpPr>
            <p:spPr>
              <a:xfrm>
                <a:off x="7726017" y="3967732"/>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𝑚</m:t>
                          </m:r>
                        </m:sub>
                      </m:sSub>
                    </m:oMath>
                  </m:oMathPara>
                </a14:m>
                <a:endParaRPr lang="en-US" dirty="0"/>
              </a:p>
            </p:txBody>
          </p:sp>
        </mc:Choice>
        <mc:Fallback xmlns="">
          <p:sp>
            <p:nvSpPr>
              <p:cNvPr id="25" name="TextBox 24">
                <a:extLst>
                  <a:ext uri="{FF2B5EF4-FFF2-40B4-BE49-F238E27FC236}">
                    <a16:creationId xmlns:a16="http://schemas.microsoft.com/office/drawing/2014/main" id="{963BD0BA-8954-4196-975F-12F953F6277C}"/>
                  </a:ext>
                </a:extLst>
              </p:cNvPr>
              <p:cNvSpPr txBox="1">
                <a:spLocks noRot="1" noChangeAspect="1" noMove="1" noResize="1" noEditPoints="1" noAdjustHandles="1" noChangeArrowheads="1" noChangeShapeType="1" noTextEdit="1"/>
              </p:cNvSpPr>
              <p:nvPr/>
            </p:nvSpPr>
            <p:spPr>
              <a:xfrm>
                <a:off x="7726017" y="3967732"/>
                <a:ext cx="408480" cy="369332"/>
              </a:xfrm>
              <a:prstGeom prst="rect">
                <a:avLst/>
              </a:prstGeom>
              <a:blipFill>
                <a:blip r:embed="rId6"/>
                <a:stretch>
                  <a:fillRect r="-44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6EB37938-A695-44C5-8C8C-F4061A80A4E7}"/>
              </a:ext>
            </a:extLst>
          </p:cNvPr>
          <p:cNvGrpSpPr/>
          <p:nvPr/>
        </p:nvGrpSpPr>
        <p:grpSpPr>
          <a:xfrm>
            <a:off x="3921204" y="3365349"/>
            <a:ext cx="805688" cy="699540"/>
            <a:chOff x="1819448" y="1011692"/>
            <a:chExt cx="4555577" cy="3955387"/>
          </a:xfrm>
        </p:grpSpPr>
        <p:sp>
          <p:nvSpPr>
            <p:cNvPr id="27" name="Oval 26">
              <a:extLst>
                <a:ext uri="{FF2B5EF4-FFF2-40B4-BE49-F238E27FC236}">
                  <a16:creationId xmlns:a16="http://schemas.microsoft.com/office/drawing/2014/main" id="{5FCE07C3-6F3D-4F87-9BE2-52C9E171A6FB}"/>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8" name="Oval 27">
              <a:extLst>
                <a:ext uri="{FF2B5EF4-FFF2-40B4-BE49-F238E27FC236}">
                  <a16:creationId xmlns:a16="http://schemas.microsoft.com/office/drawing/2014/main" id="{8EA4C4E3-2969-4502-B2A1-52920E93C3C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9" name="Oval 28">
              <a:extLst>
                <a:ext uri="{FF2B5EF4-FFF2-40B4-BE49-F238E27FC236}">
                  <a16:creationId xmlns:a16="http://schemas.microsoft.com/office/drawing/2014/main" id="{C584BF11-5A6A-4865-BE13-683D5E0A0BCB}"/>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30" name="Oval 29">
              <a:extLst>
                <a:ext uri="{FF2B5EF4-FFF2-40B4-BE49-F238E27FC236}">
                  <a16:creationId xmlns:a16="http://schemas.microsoft.com/office/drawing/2014/main" id="{A9EFC546-D583-4E7A-9211-6561B94B5EF1}"/>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D7214F33-45E7-4A99-9E0A-8E4B707B3CC8}"/>
                </a:ext>
              </a:extLst>
            </p:cNvPr>
            <p:cNvCxnSpPr>
              <a:cxnSpLocks/>
              <a:stCxn id="30" idx="4"/>
              <a:endCxn id="28"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62B491-86A4-492B-B784-64BDD006CD1D}"/>
                </a:ext>
              </a:extLst>
            </p:cNvPr>
            <p:cNvCxnSpPr>
              <a:cxnSpLocks/>
              <a:stCxn id="29"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87B43E-19D2-486C-821D-D7DFB8C4A88D}"/>
                </a:ext>
              </a:extLst>
            </p:cNvPr>
            <p:cNvCxnSpPr>
              <a:cxnSpLocks/>
              <a:stCxn id="27" idx="7"/>
              <a:endCxn id="29"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641CC3C-2250-416D-BD13-7F2B2B411ED4}"/>
              </a:ext>
            </a:extLst>
          </p:cNvPr>
          <p:cNvSpPr/>
          <p:nvPr/>
        </p:nvSpPr>
        <p:spPr>
          <a:xfrm>
            <a:off x="3689536" y="3180252"/>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D27435-7EEB-48EC-9CAC-EF94B9C8A9CF}"/>
                  </a:ext>
                </a:extLst>
              </p:cNvPr>
              <p:cNvSpPr txBox="1"/>
              <p:nvPr/>
            </p:nvSpPr>
            <p:spPr>
              <a:xfrm>
                <a:off x="3689536" y="3976483"/>
                <a:ext cx="4084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9D27435-7EEB-48EC-9CAC-EF94B9C8A9CF}"/>
                  </a:ext>
                </a:extLst>
              </p:cNvPr>
              <p:cNvSpPr txBox="1">
                <a:spLocks noRot="1" noChangeAspect="1" noMove="1" noResize="1" noEditPoints="1" noAdjustHandles="1" noChangeArrowheads="1" noChangeShapeType="1" noTextEdit="1"/>
              </p:cNvSpPr>
              <p:nvPr/>
            </p:nvSpPr>
            <p:spPr>
              <a:xfrm>
                <a:off x="3689536" y="3976483"/>
                <a:ext cx="408480" cy="369332"/>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1232B52D-B9A8-4611-8A02-F0688CA908E2}"/>
              </a:ext>
            </a:extLst>
          </p:cNvPr>
          <p:cNvSpPr txBox="1"/>
          <p:nvPr/>
        </p:nvSpPr>
        <p:spPr>
          <a:xfrm>
            <a:off x="5589913" y="2638147"/>
            <a:ext cx="1549046" cy="1631216"/>
          </a:xfrm>
          <a:prstGeom prst="rect">
            <a:avLst/>
          </a:prstGeom>
          <a:noFill/>
        </p:spPr>
        <p:txBody>
          <a:bodyPr wrap="square" rtlCol="0">
            <a:spAutoFit/>
          </a:bodyPr>
          <a:lstStyle/>
          <a:p>
            <a:r>
              <a:rPr lang="en-US" sz="10000" dirty="0"/>
              <a:t>…</a:t>
            </a:r>
          </a:p>
        </p:txBody>
      </p:sp>
      <p:sp>
        <p:nvSpPr>
          <p:cNvPr id="37" name="TextBox 36">
            <a:extLst>
              <a:ext uri="{FF2B5EF4-FFF2-40B4-BE49-F238E27FC236}">
                <a16:creationId xmlns:a16="http://schemas.microsoft.com/office/drawing/2014/main" id="{6EAF55FA-5CE5-4090-81EE-1B5DBED2367F}"/>
              </a:ext>
            </a:extLst>
          </p:cNvPr>
          <p:cNvSpPr txBox="1"/>
          <p:nvPr/>
        </p:nvSpPr>
        <p:spPr>
          <a:xfrm>
            <a:off x="5004816" y="5071872"/>
            <a:ext cx="1549046" cy="1631216"/>
          </a:xfrm>
          <a:prstGeom prst="rect">
            <a:avLst/>
          </a:prstGeom>
          <a:noFill/>
        </p:spPr>
        <p:txBody>
          <a:bodyPr wrap="square" rtlCol="0">
            <a:spAutoFit/>
          </a:bodyPr>
          <a:lstStyle/>
          <a:p>
            <a:r>
              <a:rPr lang="en-US" sz="10000" dirty="0"/>
              <a:t>…</a:t>
            </a:r>
          </a:p>
        </p:txBody>
      </p:sp>
      <p:cxnSp>
        <p:nvCxnSpPr>
          <p:cNvPr id="45" name="Straight Connector 44">
            <a:extLst>
              <a:ext uri="{FF2B5EF4-FFF2-40B4-BE49-F238E27FC236}">
                <a16:creationId xmlns:a16="http://schemas.microsoft.com/office/drawing/2014/main" id="{E135BB01-252B-47CA-8796-39EA2C848839}"/>
              </a:ext>
            </a:extLst>
          </p:cNvPr>
          <p:cNvCxnSpPr>
            <a:stCxn id="4" idx="2"/>
          </p:cNvCxnSpPr>
          <p:nvPr/>
        </p:nvCxnSpPr>
        <p:spPr>
          <a:xfrm flipH="1">
            <a:off x="1947101" y="4706112"/>
            <a:ext cx="3551491" cy="140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45EDB6-9346-443A-9A79-EAA6C7448F2F}"/>
              </a:ext>
            </a:extLst>
          </p:cNvPr>
          <p:cNvCxnSpPr>
            <a:stCxn id="4" idx="2"/>
          </p:cNvCxnSpPr>
          <p:nvPr/>
        </p:nvCxnSpPr>
        <p:spPr>
          <a:xfrm flipH="1">
            <a:off x="2623930" y="4706112"/>
            <a:ext cx="2874662"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E51E3E-DB08-4D6C-A658-D4D21BD7FE7A}"/>
              </a:ext>
            </a:extLst>
          </p:cNvPr>
          <p:cNvCxnSpPr>
            <a:stCxn id="4" idx="6"/>
          </p:cNvCxnSpPr>
          <p:nvPr/>
        </p:nvCxnSpPr>
        <p:spPr>
          <a:xfrm>
            <a:off x="5864352" y="4706112"/>
            <a:ext cx="2181739"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F203B5-96E1-4637-904D-3ACE433B155D}"/>
              </a:ext>
            </a:extLst>
          </p:cNvPr>
          <p:cNvCxnSpPr>
            <a:stCxn id="4" idx="6"/>
            <a:endCxn id="11" idx="1"/>
          </p:cNvCxnSpPr>
          <p:nvPr/>
        </p:nvCxnSpPr>
        <p:spPr>
          <a:xfrm>
            <a:off x="5864352" y="4706112"/>
            <a:ext cx="2799677" cy="14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AB54A4-096B-4559-A474-842ABFB19DF9}"/>
              </a:ext>
            </a:extLst>
          </p:cNvPr>
          <p:cNvCxnSpPr>
            <a:stCxn id="4" idx="3"/>
            <a:endCxn id="5" idx="0"/>
          </p:cNvCxnSpPr>
          <p:nvPr/>
        </p:nvCxnSpPr>
        <p:spPr>
          <a:xfrm flipH="1">
            <a:off x="5291328" y="4835428"/>
            <a:ext cx="260828"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7D21B-E534-4C4A-9A2E-1C3F3D56327B}"/>
              </a:ext>
            </a:extLst>
          </p:cNvPr>
          <p:cNvCxnSpPr>
            <a:stCxn id="5" idx="6"/>
            <a:endCxn id="6" idx="2"/>
          </p:cNvCxnSpPr>
          <p:nvPr/>
        </p:nvCxnSpPr>
        <p:spPr>
          <a:xfrm>
            <a:off x="5474208" y="5394143"/>
            <a:ext cx="43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B44185-50CB-4803-B96B-E7032D3ACCC6}"/>
              </a:ext>
            </a:extLst>
          </p:cNvPr>
          <p:cNvCxnSpPr>
            <a:stCxn id="6" idx="0"/>
            <a:endCxn id="4" idx="5"/>
          </p:cNvCxnSpPr>
          <p:nvPr/>
        </p:nvCxnSpPr>
        <p:spPr>
          <a:xfrm flipH="1" flipV="1">
            <a:off x="5810788" y="4835428"/>
            <a:ext cx="285212"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A71320-0442-46B8-B784-D469836544AA}"/>
              </a:ext>
            </a:extLst>
          </p:cNvPr>
          <p:cNvCxnSpPr>
            <a:stCxn id="5" idx="0"/>
          </p:cNvCxnSpPr>
          <p:nvPr/>
        </p:nvCxnSpPr>
        <p:spPr>
          <a:xfrm flipH="1" flipV="1">
            <a:off x="4061261" y="3901023"/>
            <a:ext cx="1230067" cy="131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CF68AF-0AC9-4CC6-935E-9F7333CA0EF3}"/>
              </a:ext>
            </a:extLst>
          </p:cNvPr>
          <p:cNvCxnSpPr>
            <a:stCxn id="5" idx="0"/>
          </p:cNvCxnSpPr>
          <p:nvPr/>
        </p:nvCxnSpPr>
        <p:spPr>
          <a:xfrm flipV="1">
            <a:off x="5291328" y="3849164"/>
            <a:ext cx="2691782" cy="136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9CD66A6-B0BE-4E75-9FCB-7D185FCAD988}"/>
              </a:ext>
            </a:extLst>
          </p:cNvPr>
          <p:cNvCxnSpPr>
            <a:stCxn id="5" idx="0"/>
          </p:cNvCxnSpPr>
          <p:nvPr/>
        </p:nvCxnSpPr>
        <p:spPr>
          <a:xfrm flipH="1" flipV="1">
            <a:off x="4638289" y="4075152"/>
            <a:ext cx="653039" cy="1136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FD010A-5CB5-467A-8855-549619E99ADC}"/>
              </a:ext>
            </a:extLst>
          </p:cNvPr>
          <p:cNvCxnSpPr>
            <a:stCxn id="5" idx="0"/>
          </p:cNvCxnSpPr>
          <p:nvPr/>
        </p:nvCxnSpPr>
        <p:spPr>
          <a:xfrm flipV="1">
            <a:off x="5291328" y="4064888"/>
            <a:ext cx="3352986" cy="114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4F7E11-D9F2-4BC0-AAA8-0D74617AFCC5}"/>
              </a:ext>
            </a:extLst>
          </p:cNvPr>
          <p:cNvCxnSpPr>
            <a:stCxn id="6" idx="1"/>
          </p:cNvCxnSpPr>
          <p:nvPr/>
        </p:nvCxnSpPr>
        <p:spPr>
          <a:xfrm flipH="1" flipV="1">
            <a:off x="4703832" y="3771635"/>
            <a:ext cx="1262852" cy="149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2DC7E8-078D-4EBC-B67C-C4D181613CD3}"/>
              </a:ext>
            </a:extLst>
          </p:cNvPr>
          <p:cNvCxnSpPr/>
          <p:nvPr/>
        </p:nvCxnSpPr>
        <p:spPr>
          <a:xfrm flipV="1">
            <a:off x="6220843" y="3799534"/>
            <a:ext cx="2415306" cy="1411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74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p:txBody>
      </p:sp>
    </p:spTree>
    <p:extLst>
      <p:ext uri="{BB962C8B-B14F-4D97-AF65-F5344CB8AC3E}">
        <p14:creationId xmlns:p14="http://schemas.microsoft.com/office/powerpoint/2010/main" val="126302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a:p>
            <a:endParaRPr lang="en-US" dirty="0"/>
          </a:p>
          <a:p>
            <a:r>
              <a:rPr lang="en-US" dirty="0"/>
              <a:t>Consider a satisfying assignment. Assign all true literals and T to be green, assign all false literals and F to be red, assign D to be blue.</a:t>
            </a:r>
          </a:p>
          <a:p>
            <a:r>
              <a:rPr lang="en-US" dirty="0"/>
              <a:t>Now consider the clause gadgets. We saw that if at least one literal vertex is green, we can color the remaining vertices via case analysis. Since we have a satisfying assignment, each clause gadget has a green colored node, so we can complete the coloring. This is a 3-coloring of the full graph.</a:t>
            </a:r>
          </a:p>
        </p:txBody>
      </p:sp>
    </p:spTree>
    <p:extLst>
      <p:ext uri="{BB962C8B-B14F-4D97-AF65-F5344CB8AC3E}">
        <p14:creationId xmlns:p14="http://schemas.microsoft.com/office/powerpoint/2010/main" val="2337242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 graph is 3-colorable, then there must be a satisfying assignment</a:t>
            </a:r>
          </a:p>
        </p:txBody>
      </p:sp>
    </p:spTree>
    <p:extLst>
      <p:ext uri="{BB962C8B-B14F-4D97-AF65-F5344CB8AC3E}">
        <p14:creationId xmlns:p14="http://schemas.microsoft.com/office/powerpoint/2010/main" val="175967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normAutofit lnSpcReduction="10000"/>
              </a:bodyPr>
              <a:lstStyle/>
              <a:p>
                <a:r>
                  <a:rPr lang="en-US" dirty="0"/>
                  <a:t>If the graph is 3-colorable, then there must be a satisfying assignment.</a:t>
                </a:r>
              </a:p>
              <a:p>
                <a:r>
                  <a:rPr lang="en-US" dirty="0"/>
                  <a:t>Consider a valid 3-coloring. The three vertices </a:t>
                </a:r>
                <a:r>
                  <a:rPr lang="en-US" dirty="0">
                    <a:latin typeface="Courier New" panose="02070309020205020404" pitchFamily="49" charset="0"/>
                    <a:cs typeface="Courier New" panose="02070309020205020404" pitchFamily="49" charset="0"/>
                  </a:rPr>
                  <a:t>T,F</a:t>
                </a:r>
                <a:r>
                  <a:rPr lang="en-US" dirty="0"/>
                  <a:t>,D all must have different colors (since they are all adjacent). Call </a:t>
                </a:r>
                <a:r>
                  <a:rPr lang="en-US" dirty="0">
                    <a:latin typeface="Courier New" panose="02070309020205020404" pitchFamily="49" charset="0"/>
                    <a:cs typeface="Courier New" panose="02070309020205020404" pitchFamily="49" charset="0"/>
                  </a:rPr>
                  <a:t>T</a:t>
                </a:r>
                <a:r>
                  <a:rPr lang="en-US" dirty="0"/>
                  <a:t>’s color “green”, </a:t>
                </a:r>
                <a:r>
                  <a:rPr lang="en-US" dirty="0">
                    <a:latin typeface="Courier New" panose="02070309020205020404" pitchFamily="49" charset="0"/>
                    <a:cs typeface="Courier New" panose="02070309020205020404" pitchFamily="49" charset="0"/>
                  </a:rPr>
                  <a:t>F</a:t>
                </a:r>
                <a:r>
                  <a:rPr lang="en-US" dirty="0"/>
                  <a:t>’s “red” and D’s “blue.” Since we put edges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literals always get opposite colors, and since all are attached to D each gets red or green. Observe that every gadget is properly colored (as we colored the full graph), thus by our case analysis, each gadget must have at least one green vertex among the three literals. Set the variables to be true if their vertex is green and false if red (since we put edges between opposites this is consistent). Since each clause has a green vertex, every clause has a true literal and the assignment is satisfying for the 3-SAT instance.</a:t>
                </a:r>
              </a:p>
            </p:txBody>
          </p:sp>
        </mc:Choice>
        <mc:Fallback xmlns="">
          <p:sp>
            <p:nvSpPr>
              <p:cNvPr id="3" name="Content Placeholder 2">
                <a:extLst>
                  <a:ext uri="{FF2B5EF4-FFF2-40B4-BE49-F238E27FC236}">
                    <a16:creationId xmlns:a16="http://schemas.microsoft.com/office/drawing/2014/main" id="{24158073-5852-4B5D-A688-E9789B5BE131}"/>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Tree>
    <p:extLst>
      <p:ext uri="{BB962C8B-B14F-4D97-AF65-F5344CB8AC3E}">
        <p14:creationId xmlns:p14="http://schemas.microsoft.com/office/powerpoint/2010/main" val="2521440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8AA3-9307-483B-9306-218B663FF14C}"/>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F6367548-F1C4-47A0-9612-B16D5941AC1D}"/>
              </a:ext>
            </a:extLst>
          </p:cNvPr>
          <p:cNvSpPr>
            <a:spLocks noGrp="1"/>
          </p:cNvSpPr>
          <p:nvPr>
            <p:ph idx="1"/>
          </p:nvPr>
        </p:nvSpPr>
        <p:spPr/>
        <p:txBody>
          <a:bodyPr/>
          <a:lstStyle/>
          <a:p>
            <a:r>
              <a:rPr lang="en-US" dirty="0"/>
              <a:t>The graph can be constructed in polynomial time.</a:t>
            </a:r>
          </a:p>
          <a:p>
            <a:r>
              <a:rPr lang="en-US" dirty="0"/>
              <a:t>There are a constant number of vertices per clause or variable of the SAT instance, and it’s a mechanical process to create the edges, so the total time is polynomial. We call the library only once, which is polynomial as well.</a:t>
            </a:r>
          </a:p>
        </p:txBody>
      </p:sp>
    </p:spTree>
    <p:extLst>
      <p:ext uri="{BB962C8B-B14F-4D97-AF65-F5344CB8AC3E}">
        <p14:creationId xmlns:p14="http://schemas.microsoft.com/office/powerpoint/2010/main" val="2550529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Some Loose Ends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Two Uses of Reductions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you’re used to using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 the way we’ve used them this week.</a:t>
                </a:r>
              </a:p>
            </p:txBody>
          </p:sp>
        </mc:Choice>
        <mc:Fallback>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2FED-5A38-80F3-5DC9-25A5CF4D1371}"/>
              </a:ext>
            </a:extLst>
          </p:cNvPr>
          <p:cNvSpPr>
            <a:spLocks noGrp="1"/>
          </p:cNvSpPr>
          <p:nvPr>
            <p:ph type="title"/>
          </p:nvPr>
        </p:nvSpPr>
        <p:spPr/>
        <p:txBody>
          <a:bodyPr/>
          <a:lstStyle/>
          <a:p>
            <a:r>
              <a:rPr lang="en-US" dirty="0"/>
              <a:t>Be careful with your input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51DED90-ADF2-131B-54BE-F633D8AFDACD}"/>
                  </a:ext>
                </a:extLst>
              </p:cNvPr>
              <p:cNvSpPr>
                <a:spLocks noGrp="1"/>
              </p:cNvSpPr>
              <p:nvPr>
                <p:ph idx="1"/>
              </p:nvPr>
            </p:nvSpPr>
            <p:spPr/>
            <p:txBody>
              <a:bodyPr/>
              <a:lstStyle/>
              <a:p>
                <a:r>
                  <a:rPr lang="en-US" dirty="0"/>
                  <a:t>The definitions of both </a:t>
                </a:r>
                <a14:m>
                  <m:oMath xmlns:m="http://schemas.openxmlformats.org/officeDocument/2006/math">
                    <m:r>
                      <m:rPr>
                        <m:sty m:val="p"/>
                      </m:rPr>
                      <a:rPr lang="en-US" b="0" i="0" smtClean="0">
                        <a:latin typeface="Cambria Math" panose="02040503050406030204" pitchFamily="18" charset="0"/>
                      </a:rPr>
                      <m:t>P</m:t>
                    </m:r>
                  </m:oMath>
                </a14:m>
                <a:r>
                  <a:rPr lang="en-US" dirty="0"/>
                  <a:t> and </a:t>
                </a:r>
                <a14:m>
                  <m:oMath xmlns:m="http://schemas.openxmlformats.org/officeDocument/2006/math">
                    <m:r>
                      <m:rPr>
                        <m:sty m:val="p"/>
                      </m:rPr>
                      <a:rPr lang="en-US" b="0" i="0" smtClean="0">
                        <a:latin typeface="Cambria Math" panose="02040503050406030204" pitchFamily="18" charset="0"/>
                      </a:rPr>
                      <m:t>NP</m:t>
                    </m:r>
                  </m:oMath>
                </a14:m>
                <a:r>
                  <a:rPr lang="en-US" dirty="0"/>
                  <a:t> refer to the “size” of the input.</a:t>
                </a:r>
              </a:p>
              <a:p>
                <a:endParaRPr lang="en-US" dirty="0"/>
              </a:p>
              <a:p>
                <a:endParaRPr lang="en-US" dirty="0"/>
              </a:p>
              <a:p>
                <a:endParaRPr lang="en-US" dirty="0"/>
              </a:p>
              <a:p>
                <a:endParaRPr lang="en-US" dirty="0"/>
              </a:p>
              <a:p>
                <a:endParaRPr lang="en-US" dirty="0"/>
              </a:p>
              <a:p>
                <a:endParaRPr lang="en-US" dirty="0"/>
              </a:p>
              <a:p>
                <a:r>
                  <a:rPr lang="en-US" dirty="0"/>
                  <a:t>What does “size” mean?</a:t>
                </a:r>
              </a:p>
            </p:txBody>
          </p:sp>
        </mc:Choice>
        <mc:Fallback>
          <p:sp>
            <p:nvSpPr>
              <p:cNvPr id="3" name="Content Placeholder 2">
                <a:extLst>
                  <a:ext uri="{FF2B5EF4-FFF2-40B4-BE49-F238E27FC236}">
                    <a16:creationId xmlns:a16="http://schemas.microsoft.com/office/drawing/2014/main" id="{251DED90-ADF2-131B-54BE-F633D8AFDAC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CB4A82F-5EE1-55FE-A586-53684B9AB296}"/>
                  </a:ext>
                </a:extLst>
              </p:cNvPr>
              <p:cNvSpPr/>
              <p:nvPr/>
            </p:nvSpPr>
            <p:spPr>
              <a:xfrm>
                <a:off x="579214" y="2042153"/>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p:sp>
            <p:nvSpPr>
              <p:cNvPr id="5" name="Rectangle 4">
                <a:extLst>
                  <a:ext uri="{FF2B5EF4-FFF2-40B4-BE49-F238E27FC236}">
                    <a16:creationId xmlns:a16="http://schemas.microsoft.com/office/drawing/2014/main" id="{8CB4A82F-5EE1-55FE-A586-53684B9AB296}"/>
                  </a:ext>
                </a:extLst>
              </p:cNvPr>
              <p:cNvSpPr>
                <a:spLocks noRot="1" noChangeAspect="1" noMove="1" noResize="1" noEditPoints="1" noAdjustHandles="1" noChangeArrowheads="1" noChangeShapeType="1" noTextEdit="1"/>
              </p:cNvSpPr>
              <p:nvPr/>
            </p:nvSpPr>
            <p:spPr>
              <a:xfrm>
                <a:off x="579214" y="2042153"/>
                <a:ext cx="10168961" cy="1485900"/>
              </a:xfrm>
              <a:prstGeom prst="rect">
                <a:avLst/>
              </a:prstGeom>
              <a:blipFill>
                <a:blip r:embed="rId3"/>
                <a:stretch>
                  <a:fillRect l="-1199" b="-7787"/>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DD7A0196-5E4B-C800-0457-8AF32C1E941A}"/>
              </a:ext>
            </a:extLst>
          </p:cNvPr>
          <p:cNvSpPr/>
          <p:nvPr/>
        </p:nvSpPr>
        <p:spPr>
          <a:xfrm>
            <a:off x="579213" y="2048504"/>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7" name="Group 6">
            <a:extLst>
              <a:ext uri="{FF2B5EF4-FFF2-40B4-BE49-F238E27FC236}">
                <a16:creationId xmlns:a16="http://schemas.microsoft.com/office/drawing/2014/main" id="{8492650B-31F7-63C7-3757-2160C3D0713A}"/>
              </a:ext>
            </a:extLst>
          </p:cNvPr>
          <p:cNvGrpSpPr/>
          <p:nvPr/>
        </p:nvGrpSpPr>
        <p:grpSpPr>
          <a:xfrm>
            <a:off x="575238" y="3625248"/>
            <a:ext cx="10814328" cy="1536356"/>
            <a:chOff x="575238" y="1718589"/>
            <a:chExt cx="5684582" cy="1536356"/>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24D3364-F1D8-17C0-5444-4DFE810AD075}"/>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4"/>
                  <a:stretch>
                    <a:fillRect l="-846"/>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6B60DB4E-3084-B962-D0CD-FB62232A77B4}"/>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67602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CB5-17E8-F5D8-5E17-BBF98BED7AD9}"/>
              </a:ext>
            </a:extLst>
          </p:cNvPr>
          <p:cNvSpPr>
            <a:spLocks noGrp="1"/>
          </p:cNvSpPr>
          <p:nvPr>
            <p:ph type="title"/>
          </p:nvPr>
        </p:nvSpPr>
        <p:spPr/>
        <p:txBody>
          <a:bodyPr/>
          <a:lstStyle/>
          <a:p>
            <a:r>
              <a:rPr lang="en-US" dirty="0"/>
              <a:t>“Size”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41BA83-8B44-56D5-E168-00F0C55F55D9}"/>
                  </a:ext>
                </a:extLst>
              </p:cNvPr>
              <p:cNvSpPr>
                <a:spLocks noGrp="1"/>
              </p:cNvSpPr>
              <p:nvPr>
                <p:ph idx="1"/>
              </p:nvPr>
            </p:nvSpPr>
            <p:spPr/>
            <p:txBody>
              <a:bodyPr/>
              <a:lstStyle/>
              <a:p>
                <a:r>
                  <a:rPr lang="en-US" dirty="0"/>
                  <a:t>“Size” is “number of bits used to represent the input.”</a:t>
                </a:r>
              </a:p>
              <a:p>
                <a:r>
                  <a:rPr lang="en-US" dirty="0"/>
                  <a:t>But I’ve never told you how to represent anything…</a:t>
                </a:r>
              </a:p>
              <a:p>
                <a:r>
                  <a:rPr lang="en-US" i="1" u="sng" dirty="0"/>
                  <a:t>Normally </a:t>
                </a:r>
                <a:r>
                  <a:rPr lang="en-US" dirty="0"/>
                  <a:t>all (reasonable) representations give you the same behavior.</a:t>
                </a:r>
              </a:p>
              <a:p>
                <a:pPr lvl="1"/>
                <a:r>
                  <a:rPr lang="en-US" dirty="0"/>
                  <a:t>Whether you represent a graph with </a:t>
                </a:r>
              </a:p>
              <a:p>
                <a:pPr lvl="1"/>
                <a:r>
                  <a:rPr lang="en-US" dirty="0"/>
                  <a:t>an adjacency list: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bits</a:t>
                </a:r>
              </a:p>
              <a:p>
                <a:pPr lvl="1"/>
                <a:r>
                  <a:rPr lang="en-US" dirty="0"/>
                  <a:t>A less efficient adjacency list: still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e>
                    </m:d>
                  </m:oMath>
                </a14:m>
                <a:r>
                  <a:rPr lang="en-US" dirty="0"/>
                  <a:t> bits</a:t>
                </a:r>
              </a:p>
              <a:p>
                <a:pPr lvl="1"/>
                <a:r>
                  <a:rPr lang="en-US" dirty="0"/>
                  <a:t>An adjacency matrix: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bits</a:t>
                </a:r>
              </a:p>
              <a:p>
                <a:pPr lvl="1"/>
                <a:r>
                  <a:rPr lang="en-US" dirty="0"/>
                  <a:t>Your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5</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13</m:t>
                        </m:r>
                      </m:sup>
                    </m:sSup>
                    <m:r>
                      <a:rPr lang="en-US" b="0" i="1" smtClean="0">
                        <a:latin typeface="Cambria Math" panose="02040503050406030204" pitchFamily="18" charset="0"/>
                      </a:rPr>
                      <m:t>)</m:t>
                    </m:r>
                  </m:oMath>
                </a14:m>
                <a:r>
                  <a:rPr lang="en-US" dirty="0"/>
                  <a:t> algorithm is still polynomial time.</a:t>
                </a:r>
              </a:p>
            </p:txBody>
          </p:sp>
        </mc:Choice>
        <mc:Fallback>
          <p:sp>
            <p:nvSpPr>
              <p:cNvPr id="3" name="Content Placeholder 2">
                <a:extLst>
                  <a:ext uri="{FF2B5EF4-FFF2-40B4-BE49-F238E27FC236}">
                    <a16:creationId xmlns:a16="http://schemas.microsoft.com/office/drawing/2014/main" id="{E041BA83-8B44-56D5-E168-00F0C55F55D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41989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9CB5-17E8-F5D8-5E17-BBF98BED7AD9}"/>
              </a:ext>
            </a:extLst>
          </p:cNvPr>
          <p:cNvSpPr>
            <a:spLocks noGrp="1"/>
          </p:cNvSpPr>
          <p:nvPr>
            <p:ph type="title"/>
          </p:nvPr>
        </p:nvSpPr>
        <p:spPr/>
        <p:txBody>
          <a:bodyPr/>
          <a:lstStyle/>
          <a:p>
            <a:r>
              <a:rPr lang="en-US" dirty="0"/>
              <a:t>“Size”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041BA83-8B44-56D5-E168-00F0C55F55D9}"/>
                  </a:ext>
                </a:extLst>
              </p:cNvPr>
              <p:cNvSpPr>
                <a:spLocks noGrp="1"/>
              </p:cNvSpPr>
              <p:nvPr>
                <p:ph idx="1"/>
              </p:nvPr>
            </p:nvSpPr>
            <p:spPr/>
            <p:txBody>
              <a:bodyPr/>
              <a:lstStyle/>
              <a:p>
                <a:r>
                  <a:rPr lang="en-US" i="1" u="sng" dirty="0"/>
                  <a:t>Normally </a:t>
                </a:r>
                <a:r>
                  <a:rPr lang="en-US" dirty="0"/>
                  <a:t>all (reasonable) representations give you the same behavior.</a:t>
                </a:r>
              </a:p>
              <a:p>
                <a:r>
                  <a:rPr lang="en-US" dirty="0"/>
                  <a:t>But </a:t>
                </a:r>
                <a:r>
                  <a:rPr lang="en-US" i="1" u="sng" dirty="0"/>
                  <a:t>occasionally </a:t>
                </a:r>
                <a:r>
                  <a:rPr lang="en-US" dirty="0"/>
                  <a:t>it really matters. </a:t>
                </a:r>
              </a:p>
              <a:p>
                <a:r>
                  <a:rPr lang="en-US" dirty="0"/>
                  <a:t>The most common time where it matters is when (potentially very large) integers are a part of the input.</a:t>
                </a:r>
              </a:p>
              <a:p>
                <a:pPr marL="0" indent="0">
                  <a:buNone/>
                </a:pPr>
                <a:r>
                  <a:rPr lang="en-US" dirty="0"/>
                  <a:t> Consider the following problem:</a:t>
                </a:r>
              </a:p>
              <a:p>
                <a:r>
                  <a:rPr lang="en-US" dirty="0"/>
                  <a:t>PRIMES (on input </a:t>
                </a:r>
                <a14:m>
                  <m:oMath xmlns:m="http://schemas.openxmlformats.org/officeDocument/2006/math">
                    <m:r>
                      <a:rPr lang="en-US" b="0" i="1" smtClean="0">
                        <a:latin typeface="Cambria Math" panose="02040503050406030204" pitchFamily="18" charset="0"/>
                      </a:rPr>
                      <m:t>𝑛</m:t>
                    </m:r>
                  </m:oMath>
                </a14:m>
                <a:r>
                  <a:rPr lang="en-US" dirty="0"/>
                  <a:t>, </a:t>
                </a:r>
                <a14:m>
                  <m:oMath xmlns:m="http://schemas.openxmlformats.org/officeDocument/2006/math">
                    <m:r>
                      <a:rPr lang="en-US" b="0" i="1" smtClean="0">
                        <a:latin typeface="Cambria Math" panose="02040503050406030204" pitchFamily="18" charset="0"/>
                      </a:rPr>
                      <m:t>𝑛</m:t>
                    </m:r>
                  </m:oMath>
                </a14:m>
                <a:r>
                  <a:rPr lang="en-US" dirty="0"/>
                  <a:t> represented in binary, return true if </a:t>
                </a:r>
                <a14:m>
                  <m:oMath xmlns:m="http://schemas.openxmlformats.org/officeDocument/2006/math">
                    <m:r>
                      <a:rPr lang="en-US" b="0" i="1" smtClean="0">
                        <a:latin typeface="Cambria Math" panose="02040503050406030204" pitchFamily="18" charset="0"/>
                      </a:rPr>
                      <m:t>𝑛</m:t>
                    </m:r>
                  </m:oMath>
                </a14:m>
                <a:r>
                  <a:rPr lang="en-US" dirty="0"/>
                  <a:t> is prime)</a:t>
                </a:r>
              </a:p>
              <a:p>
                <a:r>
                  <a:rPr lang="en-US" dirty="0"/>
                  <a:t>Your algorithm? Trial division (is it divisible by 2, 3, 4, 5,…)</a:t>
                </a:r>
              </a:p>
              <a:p>
                <a:r>
                  <a:rPr lang="en-US" dirty="0"/>
                  <a:t>What’s the running time? Is it polynomial?</a:t>
                </a:r>
              </a:p>
            </p:txBody>
          </p:sp>
        </mc:Choice>
        <mc:Fallback>
          <p:sp>
            <p:nvSpPr>
              <p:cNvPr id="3" name="Content Placeholder 2">
                <a:extLst>
                  <a:ext uri="{FF2B5EF4-FFF2-40B4-BE49-F238E27FC236}">
                    <a16:creationId xmlns:a16="http://schemas.microsoft.com/office/drawing/2014/main" id="{E041BA83-8B44-56D5-E168-00F0C55F55D9}"/>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2896274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66BC-5FA0-FD75-C26A-01B1DEB58141}"/>
              </a:ext>
            </a:extLst>
          </p:cNvPr>
          <p:cNvSpPr>
            <a:spLocks noGrp="1"/>
          </p:cNvSpPr>
          <p:nvPr>
            <p:ph type="title"/>
          </p:nvPr>
        </p:nvSpPr>
        <p:spPr/>
        <p:txBody>
          <a:bodyPr/>
          <a:lstStyle/>
          <a:p>
            <a:r>
              <a:rPr lang="en-US" dirty="0"/>
              <a:t>“PRIME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225CE1C-8A34-B0FE-8887-5C7E2B638E0B}"/>
                  </a:ext>
                </a:extLst>
              </p:cNvPr>
              <p:cNvSpPr>
                <a:spLocks noGrp="1"/>
              </p:cNvSpPr>
              <p:nvPr>
                <p:ph idx="1"/>
              </p:nvPr>
            </p:nvSpPr>
            <p:spPr/>
            <p:txBody>
              <a:bodyPr/>
              <a:lstStyle/>
              <a:p>
                <a:r>
                  <a:rPr lang="en-US" dirty="0"/>
                  <a:t>Trial division:</a:t>
                </a:r>
              </a:p>
              <a:p>
                <a:r>
                  <a:rPr lang="en-US" dirty="0"/>
                  <a:t>There are like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oMath>
                </a14:m>
                <a:r>
                  <a:rPr lang="en-US" dirty="0"/>
                  <a:t> divisions to try.</a:t>
                </a:r>
              </a:p>
              <a:p>
                <a:r>
                  <a:rPr lang="en-US" dirty="0"/>
                  <a:t>Division? It’s not a constant anymore! </a:t>
                </a:r>
                <a14:m>
                  <m:oMath xmlns:m="http://schemas.openxmlformats.org/officeDocument/2006/math">
                    <m:r>
                      <a:rPr lang="en-US" b="0" i="1" smtClean="0">
                        <a:latin typeface="Cambria Math" panose="02040503050406030204" pitchFamily="18" charset="0"/>
                      </a:rPr>
                      <m:t>𝑛</m:t>
                    </m:r>
                  </m:oMath>
                </a14:m>
                <a:r>
                  <a:rPr lang="en-US" dirty="0"/>
                  <a:t> is too big! It isn’t an </a:t>
                </a:r>
                <a:r>
                  <a:rPr lang="en-US" dirty="0">
                    <a:latin typeface="Courier New" panose="02070309020205020404" pitchFamily="49" charset="0"/>
                    <a:cs typeface="Courier New" panose="02070309020205020404" pitchFamily="49" charset="0"/>
                  </a:rPr>
                  <a:t>int</a:t>
                </a:r>
                <a:r>
                  <a:rPr lang="en-US" dirty="0"/>
                  <a:t>, it’s an arbitrarily large integer.</a:t>
                </a:r>
              </a:p>
              <a:p>
                <a:pPr lvl="1"/>
                <a:r>
                  <a:rPr lang="en-US" dirty="0"/>
                  <a:t>Repeated subtraction will work though</a:t>
                </a:r>
              </a:p>
              <a:p>
                <a:pPr lvl="1"/>
                <a:r>
                  <a:rPr lang="en-US" dirty="0"/>
                  <a:t>We’re just trying to check if it’s polynomial. We don’t need the fastest algorithm.</a:t>
                </a:r>
              </a:p>
              <a:p>
                <a:pPr lvl="1"/>
                <a:endParaRPr lang="en-US" dirty="0"/>
              </a:p>
              <a:p>
                <a:pPr lvl="1"/>
                <a:r>
                  <a:rPr lang="en-US" dirty="0"/>
                  <a:t>So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oMath>
                </a14:m>
                <a:r>
                  <a:rPr lang="en-US" dirty="0"/>
                  <a:t> divisions, each taking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a14:m>
                <a:r>
                  <a:rPr lang="en-US" dirty="0"/>
                  <a:t> time, where </a:t>
                </a:r>
                <a14:m>
                  <m:oMath xmlns:m="http://schemas.openxmlformats.org/officeDocument/2006/math">
                    <m:r>
                      <a:rPr lang="en-US" b="0" i="1" smtClean="0">
                        <a:latin typeface="Cambria Math" panose="02040503050406030204" pitchFamily="18" charset="0"/>
                      </a:rPr>
                      <m:t>𝑘</m:t>
                    </m:r>
                  </m:oMath>
                </a14:m>
                <a:r>
                  <a:rPr lang="en-US" dirty="0"/>
                  <a:t> is a constant.</a:t>
                </a:r>
              </a:p>
              <a:p>
                <a:pPr lvl="1"/>
                <a:r>
                  <a:rPr lang="en-US" dirty="0"/>
                  <a:t>Sounds polynomial to me, right?</a:t>
                </a:r>
              </a:p>
            </p:txBody>
          </p:sp>
        </mc:Choice>
        <mc:Fallback>
          <p:sp>
            <p:nvSpPr>
              <p:cNvPr id="3" name="Content Placeholder 2">
                <a:extLst>
                  <a:ext uri="{FF2B5EF4-FFF2-40B4-BE49-F238E27FC236}">
                    <a16:creationId xmlns:a16="http://schemas.microsoft.com/office/drawing/2014/main" id="{4225CE1C-8A34-B0FE-8887-5C7E2B638E0B}"/>
                  </a:ext>
                </a:extLst>
              </p:cNvPr>
              <p:cNvSpPr>
                <a:spLocks noGrp="1" noRot="1" noChangeAspect="1" noMove="1" noResize="1" noEditPoints="1" noAdjustHandles="1" noChangeArrowheads="1" noChangeShapeType="1" noTextEdit="1"/>
              </p:cNvSpPr>
              <p:nvPr>
                <p:ph idx="1"/>
              </p:nvPr>
            </p:nvSpPr>
            <p:spPr>
              <a:blipFill>
                <a:blip r:embed="rId2"/>
                <a:stretch>
                  <a:fillRect l="-708" t="-2138" r="-980"/>
                </a:stretch>
              </a:blipFill>
            </p:spPr>
            <p:txBody>
              <a:bodyPr/>
              <a:lstStyle/>
              <a:p>
                <a:r>
                  <a:rPr lang="en-US">
                    <a:noFill/>
                  </a:rPr>
                  <a:t> </a:t>
                </a:r>
              </a:p>
            </p:txBody>
          </p:sp>
        </mc:Fallback>
      </mc:AlternateContent>
    </p:spTree>
    <p:extLst>
      <p:ext uri="{BB962C8B-B14F-4D97-AF65-F5344CB8AC3E}">
        <p14:creationId xmlns:p14="http://schemas.microsoft.com/office/powerpoint/2010/main" val="2127016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F054-0CCA-B397-6AFE-778EB96CC323}"/>
              </a:ext>
            </a:extLst>
          </p:cNvPr>
          <p:cNvSpPr>
            <a:spLocks noGrp="1"/>
          </p:cNvSpPr>
          <p:nvPr>
            <p:ph type="title"/>
          </p:nvPr>
        </p:nvSpPr>
        <p:spPr/>
        <p:txBody>
          <a:bodyPr/>
          <a:lstStyle/>
          <a:p>
            <a:r>
              <a:rPr lang="en-US" dirty="0"/>
              <a:t>Representing an integer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B5B55B-3530-2393-474F-F57648BC05C9}"/>
                  </a:ext>
                </a:extLst>
              </p:cNvPr>
              <p:cNvSpPr>
                <a:spLocks noGrp="1"/>
              </p:cNvSpPr>
              <p:nvPr>
                <p:ph idx="1"/>
              </p:nvPr>
            </p:nvSpPr>
            <p:spPr/>
            <p:txBody>
              <a:bodyPr/>
              <a:lstStyle/>
              <a:p>
                <a:r>
                  <a:rPr lang="en-US" dirty="0"/>
                  <a:t>We are supposed to be looking at the running time based on the size of the input.</a:t>
                </a:r>
              </a:p>
              <a:p>
                <a:r>
                  <a:rPr lang="en-US" dirty="0"/>
                  <a:t>How many bits does it take to represent the number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What if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a:t>
                </a:r>
              </a:p>
            </p:txBody>
          </p:sp>
        </mc:Choice>
        <mc:Fallback>
          <p:sp>
            <p:nvSpPr>
              <p:cNvPr id="3" name="Content Placeholder 2">
                <a:extLst>
                  <a:ext uri="{FF2B5EF4-FFF2-40B4-BE49-F238E27FC236}">
                    <a16:creationId xmlns:a16="http://schemas.microsoft.com/office/drawing/2014/main" id="{F7B5B55B-3530-2393-474F-F57648BC05C9}"/>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1395620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5F054-0CCA-B397-6AFE-778EB96CC323}"/>
              </a:ext>
            </a:extLst>
          </p:cNvPr>
          <p:cNvSpPr>
            <a:spLocks noGrp="1"/>
          </p:cNvSpPr>
          <p:nvPr>
            <p:ph type="title"/>
          </p:nvPr>
        </p:nvSpPr>
        <p:spPr/>
        <p:txBody>
          <a:bodyPr/>
          <a:lstStyle/>
          <a:p>
            <a:r>
              <a:rPr lang="en-US" dirty="0"/>
              <a:t>Representing an integer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7B5B55B-3530-2393-474F-F57648BC05C9}"/>
                  </a:ext>
                </a:extLst>
              </p:cNvPr>
              <p:cNvSpPr>
                <a:spLocks noGrp="1"/>
              </p:cNvSpPr>
              <p:nvPr>
                <p:ph idx="1"/>
              </p:nvPr>
            </p:nvSpPr>
            <p:spPr/>
            <p:txBody>
              <a:bodyPr/>
              <a:lstStyle/>
              <a:p>
                <a:r>
                  <a:rPr lang="en-US" dirty="0"/>
                  <a:t>We are supposed to be looking at the running time based on the size of the input.</a:t>
                </a:r>
              </a:p>
              <a:p>
                <a:r>
                  <a:rPr lang="en-US" dirty="0"/>
                  <a:t>How many bits does it take to represent the number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What if </a:t>
                </a:r>
                <a14:m>
                  <m:oMath xmlns:m="http://schemas.openxmlformats.org/officeDocument/2006/math">
                    <m:r>
                      <a:rPr lang="en-US" b="0" i="1" smtClean="0">
                        <a:latin typeface="Cambria Math" panose="02040503050406030204" pitchFamily="18" charset="0"/>
                      </a:rPr>
                      <m:t>𝑛</m:t>
                    </m:r>
                  </m:oMath>
                </a14:m>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5</m:t>
                        </m:r>
                      </m:sup>
                    </m:sSup>
                  </m:oMath>
                </a14:m>
                <a:r>
                  <a:rPr lang="en-US" dirty="0"/>
                  <a:t>?</a:t>
                </a:r>
              </a:p>
              <a:p>
                <a:r>
                  <a:rPr lang="en-US" dirty="0"/>
                  <a:t>Only 6 bits!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100000</m:t>
                        </m:r>
                      </m:e>
                      <m:sub>
                        <m:r>
                          <a:rPr lang="en-US" b="0" i="1" smtClean="0">
                            <a:latin typeface="Cambria Math" panose="02040503050406030204" pitchFamily="18" charset="0"/>
                          </a:rPr>
                          <m:t>2</m:t>
                        </m:r>
                      </m:sub>
                    </m:sSub>
                  </m:oMath>
                </a14:m>
                <a:endParaRPr lang="en-US" dirty="0"/>
              </a:p>
              <a:p>
                <a:r>
                  <a:rPr lang="en-US" dirty="0"/>
                  <a:t>In general it’s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a14:m>
                <a:r>
                  <a:rPr lang="en-US" dirty="0"/>
                  <a:t> bits.</a:t>
                </a:r>
              </a:p>
              <a:p>
                <a:endParaRPr lang="en-US" dirty="0"/>
              </a:p>
              <a:p>
                <a:r>
                  <a:rPr lang="en-US" dirty="0"/>
                  <a:t>So is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𝑘</m:t>
                        </m:r>
                      </m:sup>
                    </m:sSup>
                  </m:oMath>
                </a14:m>
                <a:r>
                  <a:rPr lang="en-US" dirty="0"/>
                  <a:t> polynomial time?</a:t>
                </a:r>
              </a:p>
              <a:p>
                <a:r>
                  <a:rPr lang="en-US" dirty="0"/>
                  <a:t>No! It’s exponential.</a:t>
                </a:r>
              </a:p>
            </p:txBody>
          </p:sp>
        </mc:Choice>
        <mc:Fallback>
          <p:sp>
            <p:nvSpPr>
              <p:cNvPr id="3" name="Content Placeholder 2">
                <a:extLst>
                  <a:ext uri="{FF2B5EF4-FFF2-40B4-BE49-F238E27FC236}">
                    <a16:creationId xmlns:a16="http://schemas.microsoft.com/office/drawing/2014/main" id="{F7B5B55B-3530-2393-474F-F57648BC05C9}"/>
                  </a:ext>
                </a:extLst>
              </p:cNvPr>
              <p:cNvSpPr>
                <a:spLocks noGrp="1" noRot="1" noChangeAspect="1" noMove="1" noResize="1" noEditPoints="1" noAdjustHandles="1" noChangeArrowheads="1" noChangeShapeType="1" noTextEdit="1"/>
              </p:cNvSpPr>
              <p:nvPr>
                <p:ph idx="1"/>
              </p:nvPr>
            </p:nvSpPr>
            <p:spPr>
              <a:blipFill>
                <a:blip r:embed="rId2"/>
                <a:stretch>
                  <a:fillRect l="-708" t="-2138" r="-2015" b="-26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6778B09-A067-8CCA-4BEE-95E6C17545B7}"/>
                  </a:ext>
                </a:extLst>
              </p:cNvPr>
              <p:cNvSpPr txBox="1"/>
              <p:nvPr/>
            </p:nvSpPr>
            <p:spPr>
              <a:xfrm>
                <a:off x="6289637" y="4236711"/>
                <a:ext cx="5749887" cy="2314864"/>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Side note: </a:t>
                </a:r>
              </a:p>
              <a:p>
                <a:r>
                  <a:rPr lang="en-US" sz="2400" dirty="0">
                    <a:latin typeface="Segoe UI Semilight" panose="020B0402040204020203" pitchFamily="34" charset="0"/>
                    <a:cs typeface="Segoe UI Semilight" panose="020B0402040204020203" pitchFamily="34" charset="0"/>
                  </a:rPr>
                  <a:t>There is a polynomial time algorithm for PRIMES. That is, a </a:t>
                </a:r>
                <a14:m>
                  <m:oMath xmlns:m="http://schemas.openxmlformats.org/officeDocument/2006/math">
                    <m:r>
                      <m:rPr>
                        <m:sty m:val="p"/>
                      </m:rPr>
                      <a:rPr lang="en-US" sz="2400" b="0" i="0" smtClean="0">
                        <a:latin typeface="Cambria Math" panose="02040503050406030204" pitchFamily="18" charset="0"/>
                      </a:rPr>
                      <m:t>Θ</m:t>
                    </m:r>
                    <m:r>
                      <a:rPr lang="en-US" sz="2400" b="0" i="0" smtClean="0">
                        <a:latin typeface="Cambria Math" panose="02040503050406030204" pitchFamily="18" charset="0"/>
                      </a:rPr>
                      <m:t>(</m:t>
                    </m:r>
                    <m:func>
                      <m:funcPr>
                        <m:ctrlPr>
                          <a:rPr lang="en-US" sz="2400" b="0" i="1" smtClean="0">
                            <a:latin typeface="Cambria Math" panose="02040503050406030204" pitchFamily="18" charset="0"/>
                          </a:rPr>
                        </m:ctrlPr>
                      </m:funcPr>
                      <m:fName>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log</m:t>
                            </m:r>
                          </m:e>
                          <m:sup>
                            <m:r>
                              <a:rPr lang="en-US" sz="2400" b="0" i="1" smtClean="0">
                                <a:latin typeface="Cambria Math" panose="02040503050406030204" pitchFamily="18" charset="0"/>
                              </a:rPr>
                              <m:t>𝑘</m:t>
                            </m:r>
                          </m:sup>
                        </m:sSup>
                      </m:fName>
                      <m:e>
                        <m:r>
                          <a:rPr lang="en-US" sz="2400" b="0" i="1" smtClean="0">
                            <a:latin typeface="Cambria Math" panose="02040503050406030204" pitchFamily="18" charset="0"/>
                          </a:rPr>
                          <m:t>𝑛</m:t>
                        </m:r>
                        <m:r>
                          <a:rPr lang="en-US" sz="2400" b="0" i="1" smtClean="0">
                            <a:latin typeface="Cambria Math" panose="02040503050406030204" pitchFamily="18" charset="0"/>
                          </a:rPr>
                          <m:t>)</m:t>
                        </m:r>
                      </m:e>
                    </m:func>
                  </m:oMath>
                </a14:m>
                <a:r>
                  <a:rPr lang="en-US" sz="2400" dirty="0">
                    <a:latin typeface="Segoe UI Semilight" panose="020B0402040204020203" pitchFamily="34" charset="0"/>
                    <a:cs typeface="Segoe UI Semilight" panose="020B0402040204020203" pitchFamily="34" charset="0"/>
                  </a:rPr>
                  <a:t> algorithm for telling whether </a:t>
                </a:r>
                <a14:m>
                  <m:oMath xmlns:m="http://schemas.openxmlformats.org/officeDocument/2006/math">
                    <m:r>
                      <a:rPr lang="en-US" sz="2400" b="0" i="1" smtClean="0">
                        <a:latin typeface="Cambria Math" panose="02040503050406030204" pitchFamily="18" charset="0"/>
                      </a:rPr>
                      <m:t>𝑛</m:t>
                    </m:r>
                  </m:oMath>
                </a14:m>
                <a:r>
                  <a:rPr lang="en-US" sz="2400" dirty="0">
                    <a:latin typeface="Segoe UI Semilight" panose="020B0402040204020203" pitchFamily="34" charset="0"/>
                    <a:cs typeface="Segoe UI Semilight" panose="020B0402040204020203" pitchFamily="34" charset="0"/>
                  </a:rPr>
                  <a:t> is prime. </a:t>
                </a:r>
                <a:br>
                  <a:rPr lang="en-US" sz="2400" dirty="0">
                    <a:latin typeface="Segoe UI Semilight" panose="020B0402040204020203" pitchFamily="34" charset="0"/>
                    <a:cs typeface="Segoe UI Semilight" panose="020B0402040204020203" pitchFamily="34" charset="0"/>
                  </a:rPr>
                </a:br>
                <a:r>
                  <a:rPr lang="en-US" sz="2400" dirty="0">
                    <a:latin typeface="Segoe UI Semilight" panose="020B0402040204020203" pitchFamily="34" charset="0"/>
                    <a:cs typeface="Segoe UI Semilight" panose="020B0402040204020203" pitchFamily="34" charset="0"/>
                  </a:rPr>
                  <a:t>It uses some fancy number theory and modular arithmetic.</a:t>
                </a:r>
              </a:p>
            </p:txBody>
          </p:sp>
        </mc:Choice>
        <mc:Fallback>
          <p:sp>
            <p:nvSpPr>
              <p:cNvPr id="4" name="TextBox 3">
                <a:extLst>
                  <a:ext uri="{FF2B5EF4-FFF2-40B4-BE49-F238E27FC236}">
                    <a16:creationId xmlns:a16="http://schemas.microsoft.com/office/drawing/2014/main" id="{56778B09-A067-8CCA-4BEE-95E6C17545B7}"/>
                  </a:ext>
                </a:extLst>
              </p:cNvPr>
              <p:cNvSpPr txBox="1">
                <a:spLocks noRot="1" noChangeAspect="1" noMove="1" noResize="1" noEditPoints="1" noAdjustHandles="1" noChangeArrowheads="1" noChangeShapeType="1" noTextEdit="1"/>
              </p:cNvSpPr>
              <p:nvPr/>
            </p:nvSpPr>
            <p:spPr>
              <a:xfrm>
                <a:off x="6289637" y="4236711"/>
                <a:ext cx="5749887" cy="2314864"/>
              </a:xfrm>
              <a:prstGeom prst="rect">
                <a:avLst/>
              </a:prstGeom>
              <a:blipFill>
                <a:blip r:embed="rId3"/>
                <a:stretch>
                  <a:fillRect l="-1477" t="-1299" r="-316" b="-4416"/>
                </a:stretch>
              </a:blipFill>
              <a:ln w="28575">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148878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AFAD-BE79-3C85-C13732B4A858}"/>
              </a:ext>
            </a:extLst>
          </p:cNvPr>
          <p:cNvSpPr>
            <a:spLocks noGrp="1"/>
          </p:cNvSpPr>
          <p:nvPr>
            <p:ph type="title"/>
          </p:nvPr>
        </p:nvSpPr>
        <p:spPr/>
        <p:txBody>
          <a:bodyPr/>
          <a:lstStyle/>
          <a:p>
            <a:r>
              <a:rPr lang="en-US" dirty="0"/>
              <a:t>Knapsack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F57212-6312-F1CB-F583-CC7499808826}"/>
                  </a:ext>
                </a:extLst>
              </p:cNvPr>
              <p:cNvSpPr>
                <a:spLocks noGrp="1"/>
              </p:cNvSpPr>
              <p:nvPr>
                <p:ph idx="1"/>
              </p:nvPr>
            </p:nvSpPr>
            <p:spPr/>
            <p:txBody>
              <a:bodyPr/>
              <a:lstStyle/>
              <a:p>
                <a:r>
                  <a:rPr lang="en-US" dirty="0"/>
                  <a:t>On HW5, you solved (a non-decision-version of) the knapsack problem.</a:t>
                </a:r>
              </a:p>
              <a:p>
                <a:r>
                  <a:rPr lang="en-US" dirty="0"/>
                  <a:t>Input: A list of </a:t>
                </a:r>
                <a14:m>
                  <m:oMath xmlns:m="http://schemas.openxmlformats.org/officeDocument/2006/math">
                    <m:r>
                      <a:rPr lang="en-US" b="0" i="1" smtClean="0">
                        <a:latin typeface="Cambria Math" panose="02040503050406030204" pitchFamily="18" charset="0"/>
                      </a:rPr>
                      <m:t>𝑛</m:t>
                    </m:r>
                  </m:oMath>
                </a14:m>
                <a:r>
                  <a:rPr lang="en-US" dirty="0"/>
                  <a:t> objects (plants) of value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and weight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 </a:t>
                </a:r>
                <a:br>
                  <a:rPr lang="en-US" dirty="0"/>
                </a:br>
                <a:r>
                  <a:rPr lang="en-US" dirty="0"/>
                  <a:t>a max weight </a:t>
                </a:r>
                <a14:m>
                  <m:oMath xmlns:m="http://schemas.openxmlformats.org/officeDocument/2006/math">
                    <m:r>
                      <a:rPr lang="en-US" b="0" i="1" smtClean="0">
                        <a:latin typeface="Cambria Math" panose="02040503050406030204" pitchFamily="18" charset="0"/>
                      </a:rPr>
                      <m:t>𝑊</m:t>
                    </m:r>
                  </m:oMath>
                </a14:m>
                <a:r>
                  <a:rPr lang="en-US" dirty="0"/>
                  <a:t>, a target value </a:t>
                </a:r>
                <a14:m>
                  <m:oMath xmlns:m="http://schemas.openxmlformats.org/officeDocument/2006/math">
                    <m:r>
                      <a:rPr lang="en-US" b="0" i="1" smtClean="0">
                        <a:latin typeface="Cambria Math" panose="02040503050406030204" pitchFamily="18" charset="0"/>
                      </a:rPr>
                      <m:t>𝑇</m:t>
                    </m:r>
                  </m:oMath>
                </a14:m>
                <a:r>
                  <a:rPr lang="en-US" dirty="0"/>
                  <a:t>.</a:t>
                </a:r>
              </a:p>
              <a:p>
                <a:r>
                  <a:rPr lang="en-US" dirty="0"/>
                  <a:t>Output: </a:t>
                </a:r>
                <a:r>
                  <a:rPr lang="en-US" dirty="0">
                    <a:latin typeface="Courier New" panose="02070309020205020404" pitchFamily="49" charset="0"/>
                    <a:cs typeface="Courier New" panose="02070309020205020404" pitchFamily="49" charset="0"/>
                  </a:rPr>
                  <a:t>true</a:t>
                </a:r>
                <a:r>
                  <a:rPr lang="en-US" dirty="0"/>
                  <a:t> if there is a set of objects of total value </a:t>
                </a:r>
                <a14:m>
                  <m:oMath xmlns:m="http://schemas.openxmlformats.org/officeDocument/2006/math">
                    <m:r>
                      <a:rPr lang="en-US" b="0" i="1" smtClean="0">
                        <a:latin typeface="Cambria Math" panose="02040503050406030204" pitchFamily="18" charset="0"/>
                      </a:rPr>
                      <m:t>𝑇</m:t>
                    </m:r>
                  </m:oMath>
                </a14:m>
                <a:r>
                  <a:rPr lang="en-US" dirty="0"/>
                  <a:t> (or more) of weight at most </a:t>
                </a:r>
                <a14:m>
                  <m:oMath xmlns:m="http://schemas.openxmlformats.org/officeDocument/2006/math">
                    <m:r>
                      <a:rPr lang="en-US" b="0" i="1" smtClean="0">
                        <a:latin typeface="Cambria Math" panose="02040503050406030204" pitchFamily="18" charset="0"/>
                      </a:rPr>
                      <m:t>𝑊</m:t>
                    </m:r>
                  </m:oMath>
                </a14:m>
                <a:r>
                  <a:rPr lang="en-US" dirty="0"/>
                  <a:t>.</a:t>
                </a:r>
              </a:p>
              <a:p>
                <a:pPr marL="0" indent="0">
                  <a:buNone/>
                </a:pPr>
                <a:endParaRPr lang="en-US" dirty="0"/>
              </a:p>
              <a:p>
                <a:r>
                  <a:rPr lang="en-US" dirty="0"/>
                  <a:t>Running time: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𝑊𝑛</m:t>
                    </m:r>
                    <m:r>
                      <a:rPr lang="en-US" b="0" i="1" smtClean="0">
                        <a:latin typeface="Cambria Math" panose="02040503050406030204" pitchFamily="18" charset="0"/>
                      </a:rPr>
                      <m:t>)</m:t>
                    </m:r>
                  </m:oMath>
                </a14:m>
                <a:endParaRPr lang="en-US" dirty="0"/>
              </a:p>
              <a:p>
                <a:r>
                  <a:rPr lang="en-US" dirty="0"/>
                  <a:t>What’s the input size?</a:t>
                </a:r>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e>
                            </m:func>
                          </m:e>
                        </m:func>
                      </m:e>
                    </m:func>
                  </m:oMath>
                </a14:m>
                <a:endParaRPr lang="en-US" dirty="0"/>
              </a:p>
            </p:txBody>
          </p:sp>
        </mc:Choice>
        <mc:Fallback>
          <p:sp>
            <p:nvSpPr>
              <p:cNvPr id="3" name="Content Placeholder 2">
                <a:extLst>
                  <a:ext uri="{FF2B5EF4-FFF2-40B4-BE49-F238E27FC236}">
                    <a16:creationId xmlns:a16="http://schemas.microsoft.com/office/drawing/2014/main" id="{E2F57212-6312-F1CB-F583-CC7499808826}"/>
                  </a:ext>
                </a:extLst>
              </p:cNvPr>
              <p:cNvSpPr>
                <a:spLocks noGrp="1" noRot="1" noChangeAspect="1" noMove="1" noResize="1" noEditPoints="1" noAdjustHandles="1" noChangeArrowheads="1" noChangeShapeType="1" noTextEdit="1"/>
              </p:cNvSpPr>
              <p:nvPr>
                <p:ph idx="1"/>
              </p:nvPr>
            </p:nvSpPr>
            <p:spPr>
              <a:blipFill>
                <a:blip r:embed="rId2"/>
                <a:stretch>
                  <a:fillRect l="-708" t="-2138" r="-272"/>
                </a:stretch>
              </a:blipFill>
            </p:spPr>
            <p:txBody>
              <a:bodyPr/>
              <a:lstStyle/>
              <a:p>
                <a:r>
                  <a:rPr lang="en-US">
                    <a:noFill/>
                  </a:rPr>
                  <a:t> </a:t>
                </a:r>
              </a:p>
            </p:txBody>
          </p:sp>
        </mc:Fallback>
      </mc:AlternateContent>
    </p:spTree>
    <p:extLst>
      <p:ext uri="{BB962C8B-B14F-4D97-AF65-F5344CB8AC3E}">
        <p14:creationId xmlns:p14="http://schemas.microsoft.com/office/powerpoint/2010/main" val="3267240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2EB0-AFAD-BE79-3C85-C13732B4A858}"/>
              </a:ext>
            </a:extLst>
          </p:cNvPr>
          <p:cNvSpPr>
            <a:spLocks noGrp="1"/>
          </p:cNvSpPr>
          <p:nvPr>
            <p:ph type="title"/>
          </p:nvPr>
        </p:nvSpPr>
        <p:spPr/>
        <p:txBody>
          <a:bodyPr/>
          <a:lstStyle/>
          <a:p>
            <a:r>
              <a:rPr lang="en-US" dirty="0"/>
              <a:t>Knapsack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2F57212-6312-F1CB-F583-CC7499808826}"/>
                  </a:ext>
                </a:extLst>
              </p:cNvPr>
              <p:cNvSpPr>
                <a:spLocks noGrp="1"/>
              </p:cNvSpPr>
              <p:nvPr>
                <p:ph idx="1"/>
              </p:nvPr>
            </p:nvSpPr>
            <p:spPr/>
            <p:txBody>
              <a:bodyPr/>
              <a:lstStyle/>
              <a:p>
                <a:r>
                  <a:rPr lang="en-US" dirty="0"/>
                  <a:t>Running time: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𝑊𝑛</m:t>
                    </m:r>
                    <m:r>
                      <a:rPr lang="en-US" b="0" i="1" smtClean="0">
                        <a:latin typeface="Cambria Math" panose="02040503050406030204" pitchFamily="18" charset="0"/>
                      </a:rPr>
                      <m:t>)</m:t>
                    </m:r>
                  </m:oMath>
                </a14:m>
                <a:endParaRPr lang="en-US" dirty="0"/>
              </a:p>
              <a:p>
                <a:r>
                  <a:rPr lang="en-US" dirty="0"/>
                  <a:t>Input size?</a:t>
                </a:r>
              </a:p>
              <a:p>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a:rPr lang="en-US" b="0" i="0" smtClean="0">
                            <a:latin typeface="Cambria Math" panose="02040503050406030204" pitchFamily="18" charset="0"/>
                          </a:rPr>
                          <m:t>[</m:t>
                        </m:r>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e>
                            </m:func>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𝑊</m:t>
                                        </m:r>
                                      </m:e>
                                    </m:d>
                                  </m:e>
                                </m:func>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e>
                            </m:func>
                          </m:e>
                        </m:func>
                      </m:e>
                    </m:func>
                  </m:oMath>
                </a14:m>
                <a:endParaRPr lang="en-US" dirty="0"/>
              </a:p>
              <a:p>
                <a:endParaRPr lang="en-US" dirty="0"/>
              </a:p>
              <a:p>
                <a:r>
                  <a:rPr lang="en-US" dirty="0"/>
                  <a:t>That isn’t a polynomial time algorithm. </a:t>
                </a:r>
              </a:p>
              <a:p>
                <a:endParaRPr lang="en-US" dirty="0"/>
              </a:p>
              <a:p>
                <a:endParaRPr lang="en-US" dirty="0"/>
              </a:p>
            </p:txBody>
          </p:sp>
        </mc:Choice>
        <mc:Fallback>
          <p:sp>
            <p:nvSpPr>
              <p:cNvPr id="3" name="Content Placeholder 2">
                <a:extLst>
                  <a:ext uri="{FF2B5EF4-FFF2-40B4-BE49-F238E27FC236}">
                    <a16:creationId xmlns:a16="http://schemas.microsoft.com/office/drawing/2014/main" id="{E2F57212-6312-F1CB-F583-CC7499808826}"/>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4778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normAutofit lnSpcReduction="10000"/>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An expression in Conjunctive Normal Form, where each clause has exactly 3 literals.</a:t>
                </a:r>
              </a:p>
              <a:p>
                <a:pPr lvl="1"/>
                <a:r>
                  <a:rPr lang="en-US" dirty="0"/>
                  <a:t>Something like:</a:t>
                </a:r>
              </a:p>
              <a:p>
                <a:pPr lvl="1"/>
                <a:r>
                  <a:rPr lang="en-US" dirty="0">
                    <a:latin typeface="Courier New" panose="02070309020205020404" pitchFamily="49" charset="0"/>
                    <a:cs typeface="Courier New" panose="02070309020205020404" pitchFamily="49" charset="0"/>
                  </a:rPr>
                  <a:t>   </a:t>
                </a:r>
                <a14:m>
                  <m:oMath xmlns:m="http://schemas.openxmlformats.org/officeDocument/2006/math">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𝑗</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𝑘</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ℓ</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𝑏</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𝑐</m:t>
                            </m:r>
                          </m:sub>
                        </m:sSub>
                      </m:e>
                    </m:d>
                  </m:oMath>
                </a14:m>
                <a:endParaRPr lang="en-US" dirty="0">
                  <a:latin typeface="Courier New" panose="02070309020205020404" pitchFamily="49" charset="0"/>
                  <a:cs typeface="Courier New" panose="02070309020205020404" pitchFamily="49" charset="0"/>
                </a:endParaRPr>
              </a:p>
              <a:p>
                <a:pPr lvl="1"/>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sSub>
                  </m:oMath>
                </a14:m>
                <a:r>
                  <a:rPr lang="en-US" dirty="0"/>
                  <a:t> is a “literal” a variable or the negation of a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0"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etc.).</a:t>
                </a:r>
              </a:p>
              <a:p>
                <a:pPr lvl="1"/>
                <a:r>
                  <a:rPr lang="en-US" dirty="0"/>
                  <a:t> 	</a:t>
                </a:r>
              </a:p>
              <a:p>
                <a:pPr lvl="1"/>
                <a:r>
                  <a:rPr lang="en-US" b="1" dirty="0"/>
                  <a:t>Output</a:t>
                </a:r>
                <a:r>
                  <a:rPr lang="en-US" dirty="0"/>
                  <a:t>: true if there is a setting of the variables where the expression evaluates to true,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literals per clause</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E10FB65C-E4DF-4910-ACE2-4F36BAC2E285}"/>
                  </a:ext>
                </a:extLst>
              </p:cNvPr>
              <p:cNvSpPr/>
              <p:nvPr/>
            </p:nvSpPr>
            <p:spPr>
              <a:xfrm>
                <a:off x="7548464" y="667139"/>
                <a:ext cx="3144417" cy="1059024"/>
              </a:xfrm>
              <a:prstGeom prst="wedgeRectCallout">
                <a:avLst>
                  <a:gd name="adj1" fmla="val -65356"/>
                  <a:gd name="adj2" fmla="val 77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“AND” of “ORs”</a:t>
                </a:r>
              </a:p>
              <a:p>
                <a:pPr algn="ctr"/>
                <a14:m>
                  <m:oMath xmlns:m="http://schemas.openxmlformats.org/officeDocument/2006/math">
                    <m:r>
                      <a:rPr lang="en-US" sz="2400" b="0" i="1" smtClean="0">
                        <a:latin typeface="Cambria Math" panose="02040503050406030204" pitchFamily="18" charset="0"/>
                      </a:rPr>
                      <m:t>∧</m:t>
                    </m:r>
                  </m:oMath>
                </a14:m>
                <a:r>
                  <a:rPr lang="en-US" sz="2400" dirty="0"/>
                  <a:t> outside </a:t>
                </a:r>
                <a:r>
                  <a:rPr lang="en-US" sz="2400" dirty="0" err="1"/>
                  <a:t>parens</a:t>
                </a:r>
                <a:endParaRPr lang="en-US" sz="2400" dirty="0"/>
              </a:p>
              <a:p>
                <a:pPr algn="ctr"/>
                <a14:m>
                  <m:oMath xmlns:m="http://schemas.openxmlformats.org/officeDocument/2006/math">
                    <m:r>
                      <a:rPr lang="en-US" sz="2400" b="0" i="1" smtClean="0">
                        <a:latin typeface="Cambria Math" panose="02040503050406030204" pitchFamily="18" charset="0"/>
                      </a:rPr>
                      <m:t>∨</m:t>
                    </m:r>
                  </m:oMath>
                </a14:m>
                <a:r>
                  <a:rPr lang="en-US" sz="2400" dirty="0"/>
                  <a:t> inside </a:t>
                </a:r>
                <a:r>
                  <a:rPr lang="en-US" sz="2400" dirty="0" err="1"/>
                  <a:t>parens</a:t>
                </a:r>
                <a:endParaRPr lang="en-US" sz="2400" dirty="0"/>
              </a:p>
            </p:txBody>
          </p:sp>
        </mc:Choice>
        <mc:Fallback xmlns="">
          <p:sp>
            <p:nvSpPr>
              <p:cNvPr id="4" name="Speech Bubble: Rectangle 3">
                <a:extLst>
                  <a:ext uri="{FF2B5EF4-FFF2-40B4-BE49-F238E27FC236}">
                    <a16:creationId xmlns:a16="http://schemas.microsoft.com/office/drawing/2014/main" id="{E10FB65C-E4DF-4910-ACE2-4F36BAC2E285}"/>
                  </a:ext>
                </a:extLst>
              </p:cNvPr>
              <p:cNvSpPr>
                <a:spLocks noRot="1" noChangeAspect="1" noMove="1" noResize="1" noEditPoints="1" noAdjustHandles="1" noChangeArrowheads="1" noChangeShapeType="1" noTextEdit="1"/>
              </p:cNvSpPr>
              <p:nvPr/>
            </p:nvSpPr>
            <p:spPr>
              <a:xfrm>
                <a:off x="7548464" y="667139"/>
                <a:ext cx="3144417" cy="1059024"/>
              </a:xfrm>
              <a:prstGeom prst="wedgeRectCallout">
                <a:avLst>
                  <a:gd name="adj1" fmla="val -65356"/>
                  <a:gd name="adj2" fmla="val 77478"/>
                </a:avLst>
              </a:prstGeom>
              <a:blipFill>
                <a:blip r:embed="rId3"/>
                <a:stretch>
                  <a:fillRect t="-7556"/>
                </a:stretch>
              </a:blipFill>
            </p:spPr>
            <p:txBody>
              <a:bodyPr/>
              <a:lstStyle/>
              <a:p>
                <a:r>
                  <a:rPr lang="en-US">
                    <a:noFill/>
                  </a:rPr>
                  <a:t> </a:t>
                </a:r>
              </a:p>
            </p:txBody>
          </p:sp>
        </mc:Fallback>
      </mc:AlternateContent>
      <p:sp>
        <p:nvSpPr>
          <p:cNvPr id="5" name="Speech Bubble: Rectangle 4">
            <a:extLst>
              <a:ext uri="{FF2B5EF4-FFF2-40B4-BE49-F238E27FC236}">
                <a16:creationId xmlns:a16="http://schemas.microsoft.com/office/drawing/2014/main" id="{C20F5B7B-94BD-4947-9FA0-64BEC7DD08F1}"/>
              </a:ext>
            </a:extLst>
          </p:cNvPr>
          <p:cNvSpPr/>
          <p:nvPr/>
        </p:nvSpPr>
        <p:spPr>
          <a:xfrm>
            <a:off x="8976196" y="2429226"/>
            <a:ext cx="2276522" cy="1059024"/>
          </a:xfrm>
          <a:prstGeom prst="wedgeRectCallout">
            <a:avLst>
              <a:gd name="adj1" fmla="val -26310"/>
              <a:gd name="adj2" fmla="val -59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of the subexpressions inside </a:t>
            </a:r>
            <a:r>
              <a:rPr lang="en-US" sz="2400" dirty="0" err="1"/>
              <a:t>parens</a:t>
            </a:r>
            <a:endParaRPr lang="en-US" sz="2400" dirty="0"/>
          </a:p>
        </p:txBody>
      </p:sp>
    </p:spTree>
    <p:extLst>
      <p:ext uri="{BB962C8B-B14F-4D97-AF65-F5344CB8AC3E}">
        <p14:creationId xmlns:p14="http://schemas.microsoft.com/office/powerpoint/2010/main" val="4012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880-0802-37BD-71FF-89AF60C61ABC}"/>
              </a:ext>
            </a:extLst>
          </p:cNvPr>
          <p:cNvSpPr>
            <a:spLocks noGrp="1"/>
          </p:cNvSpPr>
          <p:nvPr>
            <p:ph type="title"/>
          </p:nvPr>
        </p:nvSpPr>
        <p:spPr/>
        <p:txBody>
          <a:bodyPr/>
          <a:lstStyle/>
          <a:p>
            <a:r>
              <a:rPr lang="en-US" dirty="0"/>
              <a:t>Weakly NP-hard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872B2C2-CB30-BCDF-EF27-035621762ED7}"/>
                  </a:ext>
                </a:extLst>
              </p:cNvPr>
              <p:cNvSpPr>
                <a:spLocks noGrp="1"/>
              </p:cNvSpPr>
              <p:nvPr>
                <p:ph idx="1"/>
              </p:nvPr>
            </p:nvSpPr>
            <p:spPr/>
            <p:txBody>
              <a:bodyPr>
                <a:normAutofit/>
              </a:bodyPr>
              <a:lstStyle/>
              <a:p>
                <a:r>
                  <a:rPr lang="en-US" dirty="0"/>
                  <a:t>You might have heard (in 332 or on Wikipedia) that Knapsack is an NP-hard problem. It is…but that’s very dependent on the fact that it takes </a:t>
                </a:r>
                <a14:m>
                  <m:oMath xmlns:m="http://schemas.openxmlformats.org/officeDocument/2006/math">
                    <m:r>
                      <m:rPr>
                        <m:sty m:val="p"/>
                      </m:rPr>
                      <a:rPr lang="en-US" b="0" i="0" smtClean="0">
                        <a:latin typeface="Cambria Math" panose="02040503050406030204" pitchFamily="18" charset="0"/>
                      </a:rPr>
                      <m:t>log</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bits to represent </a:t>
                </a:r>
                <a14:m>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oMath>
                </a14:m>
                <a:endParaRPr lang="en-US" dirty="0"/>
              </a:p>
              <a:p>
                <a:r>
                  <a:rPr lang="en-US" dirty="0"/>
                  <a:t>It’s only NP-hard if you represent the input in the usual way.</a:t>
                </a:r>
              </a:p>
              <a:p>
                <a:r>
                  <a:rPr lang="en-US" dirty="0"/>
                  <a:t>If you made the input length </a:t>
                </a:r>
                <a14:m>
                  <m:oMath xmlns:m="http://schemas.openxmlformats.org/officeDocument/2006/math">
                    <m:r>
                      <m:rPr>
                        <m:sty m:val="p"/>
                      </m:rPr>
                      <a:rPr lang="en-US" b="0" i="0" smtClean="0">
                        <a:latin typeface="Cambria Math" panose="02040503050406030204" pitchFamily="18" charset="0"/>
                      </a:rPr>
                      <m:t>O</m:t>
                    </m:r>
                    <m:r>
                      <a:rPr lang="en-US" b="0" i="0"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oMath>
                </a14:m>
                <a:r>
                  <a:rPr lang="en-US" dirty="0"/>
                  <a:t> you’d have a polynomial time algorithm.</a:t>
                </a:r>
              </a:p>
              <a:p>
                <a:pPr lvl="1"/>
                <a:r>
                  <a:rPr lang="en-US" dirty="0"/>
                  <a:t>The different input gives you a different problem! And the other one isn’t known to be NP-hard.</a:t>
                </a:r>
              </a:p>
              <a:p>
                <a:r>
                  <a:rPr lang="en-US" dirty="0"/>
                  <a:t>If changing the representation of numbers from binary to unary makes the problem not NP-hard anymore, we call it weakly NP-hard.</a:t>
                </a:r>
              </a:p>
            </p:txBody>
          </p:sp>
        </mc:Choice>
        <mc:Fallback>
          <p:sp>
            <p:nvSpPr>
              <p:cNvPr id="3" name="Content Placeholder 2">
                <a:extLst>
                  <a:ext uri="{FF2B5EF4-FFF2-40B4-BE49-F238E27FC236}">
                    <a16:creationId xmlns:a16="http://schemas.microsoft.com/office/drawing/2014/main" id="{1872B2C2-CB30-BCDF-EF27-035621762ED7}"/>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Tree>
    <p:extLst>
      <p:ext uri="{BB962C8B-B14F-4D97-AF65-F5344CB8AC3E}">
        <p14:creationId xmlns:p14="http://schemas.microsoft.com/office/powerpoint/2010/main" val="2079658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BC39-1EF4-C1EE-9CC3-98BBD5759DEF}"/>
              </a:ext>
            </a:extLst>
          </p:cNvPr>
          <p:cNvSpPr>
            <a:spLocks noGrp="1"/>
          </p:cNvSpPr>
          <p:nvPr>
            <p:ph type="title"/>
          </p:nvPr>
        </p:nvSpPr>
        <p:spPr/>
        <p:txBody>
          <a:bodyPr/>
          <a:lstStyle/>
          <a:p>
            <a:r>
              <a:rPr lang="en-US" dirty="0"/>
              <a:t>Takeaways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694D166-3D52-F6E3-A9C3-4C5FA6CD93A6}"/>
                  </a:ext>
                </a:extLst>
              </p:cNvPr>
              <p:cNvSpPr>
                <a:spLocks noGrp="1"/>
              </p:cNvSpPr>
              <p:nvPr>
                <p:ph idx="1"/>
              </p:nvPr>
            </p:nvSpPr>
            <p:spPr/>
            <p:txBody>
              <a:bodyPr>
                <a:normAutofit/>
              </a:bodyPr>
              <a:lstStyle/>
              <a:p>
                <a:r>
                  <a:rPr lang="en-US" dirty="0"/>
                  <a:t>Be careful when deciding if an algorithm shows a problem is in </a:t>
                </a:r>
                <a14:m>
                  <m:oMath xmlns:m="http://schemas.openxmlformats.org/officeDocument/2006/math">
                    <m:r>
                      <m:rPr>
                        <m:sty m:val="p"/>
                      </m:rPr>
                      <a:rPr lang="en-US" b="0" i="0" smtClean="0">
                        <a:latin typeface="Cambria Math" panose="02040503050406030204" pitchFamily="18" charset="0"/>
                      </a:rPr>
                      <m:t>P</m:t>
                    </m:r>
                  </m:oMath>
                </a14:m>
                <a:r>
                  <a:rPr lang="en-US" dirty="0"/>
                  <a:t>.</a:t>
                </a:r>
              </a:p>
              <a:p>
                <a:r>
                  <a:rPr lang="en-US" dirty="0"/>
                  <a:t>Be sure you’ve accounted for the fact that numbers are in binary.</a:t>
                </a:r>
              </a:p>
              <a:p>
                <a:r>
                  <a:rPr lang="en-US" dirty="0"/>
                  <a:t>Some problems have algorithms that are polynomial </a:t>
                </a:r>
                <a:r>
                  <a:rPr lang="en-US" i="1" dirty="0"/>
                  <a:t>in variables of interest</a:t>
                </a:r>
                <a:r>
                  <a:rPr lang="en-US" dirty="0"/>
                  <a:t> but not in </a:t>
                </a:r>
                <a:r>
                  <a:rPr lang="en-US" i="1" dirty="0"/>
                  <a:t>the size of the input</a:t>
                </a:r>
                <a:endParaRPr lang="en-US" dirty="0"/>
              </a:p>
              <a:p>
                <a:pPr lvl="1"/>
                <a14:m>
                  <m:oMath xmlns:m="http://schemas.openxmlformats.org/officeDocument/2006/math">
                    <m:r>
                      <m:rPr>
                        <m:sty m:val="p"/>
                      </m:rPr>
                      <a:rPr lang="en-US" i="0" dirty="0" smtClean="0">
                        <a:latin typeface="Cambria Math" panose="02040503050406030204" pitchFamily="18" charset="0"/>
                      </a:rPr>
                      <m:t>P</m:t>
                    </m:r>
                  </m:oMath>
                </a14:m>
                <a:r>
                  <a:rPr lang="en-US" dirty="0"/>
                  <a:t> vs. </a:t>
                </a:r>
                <a14:m>
                  <m:oMath xmlns:m="http://schemas.openxmlformats.org/officeDocument/2006/math">
                    <m:r>
                      <m:rPr>
                        <m:sty m:val="p"/>
                      </m:rPr>
                      <a:rPr lang="en-US" i="0" dirty="0" smtClean="0">
                        <a:latin typeface="Cambria Math" panose="02040503050406030204" pitchFamily="18" charset="0"/>
                      </a:rPr>
                      <m:t>NP</m:t>
                    </m:r>
                  </m:oMath>
                </a14:m>
                <a:r>
                  <a:rPr lang="en-US" dirty="0"/>
                  <a:t> asks about </a:t>
                </a:r>
                <a:r>
                  <a:rPr lang="en-US" i="1" dirty="0"/>
                  <a:t>the size of the input.</a:t>
                </a:r>
              </a:p>
              <a:p>
                <a:pPr lvl="1"/>
                <a:r>
                  <a:rPr lang="en-US" dirty="0"/>
                  <a:t>But you as an algorithm designer probably care about variables of interest.</a:t>
                </a:r>
              </a:p>
              <a:p>
                <a:r>
                  <a:rPr lang="en-US" dirty="0"/>
                  <a:t>If you see “</a:t>
                </a:r>
                <a14:m>
                  <m:oMath xmlns:m="http://schemas.openxmlformats.org/officeDocument/2006/math">
                    <m:r>
                      <a:rPr lang="en-US" b="0" i="1" smtClean="0">
                        <a:latin typeface="Cambria Math" panose="02040503050406030204" pitchFamily="18" charset="0"/>
                      </a:rPr>
                      <m:t>𝐴</m:t>
                    </m:r>
                  </m:oMath>
                </a14:m>
                <a:r>
                  <a:rPr lang="en-US" dirty="0"/>
                  <a:t> is NP-hard” and you think you have a polynomial-time algorithm for </a:t>
                </a:r>
                <a14:m>
                  <m:oMath xmlns:m="http://schemas.openxmlformats.org/officeDocument/2006/math">
                    <m:r>
                      <a:rPr lang="en-US" b="0" i="1" smtClean="0">
                        <a:latin typeface="Cambria Math" panose="02040503050406030204" pitchFamily="18" charset="0"/>
                      </a:rPr>
                      <m:t>𝐴</m:t>
                    </m:r>
                  </m:oMath>
                </a14:m>
                <a:r>
                  <a:rPr lang="en-US" dirty="0"/>
                  <a:t>, double check you understand the representation that was used to prove the problem is hard.</a:t>
                </a:r>
              </a:p>
            </p:txBody>
          </p:sp>
        </mc:Choice>
        <mc:Fallback>
          <p:sp>
            <p:nvSpPr>
              <p:cNvPr id="3" name="Content Placeholder 2">
                <a:extLst>
                  <a:ext uri="{FF2B5EF4-FFF2-40B4-BE49-F238E27FC236}">
                    <a16:creationId xmlns:a16="http://schemas.microsoft.com/office/drawing/2014/main" id="{F694D166-3D52-F6E3-A9C3-4C5FA6CD93A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334550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3" name="Group 12">
            <a:extLst>
              <a:ext uri="{FF2B5EF4-FFF2-40B4-BE49-F238E27FC236}">
                <a16:creationId xmlns:a16="http://schemas.microsoft.com/office/drawing/2014/main" id="{B006C396-B427-4D4C-98BE-85110DF6AABC}"/>
              </a:ext>
            </a:extLst>
          </p:cNvPr>
          <p:cNvGrpSpPr/>
          <p:nvPr/>
        </p:nvGrpSpPr>
        <p:grpSpPr>
          <a:xfrm>
            <a:off x="575238" y="1623922"/>
            <a:ext cx="10814328" cy="1536356"/>
            <a:chOff x="575238" y="1718589"/>
            <a:chExt cx="5684582" cy="153635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A9971-F428-49A7-805A-323C3924FEEB}"/>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3"/>
                  <a:stretch>
                    <a:fillRect l="-846"/>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0A15AA9-F0FE-40EE-BF4C-F3E44DD87761}"/>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Really? All of them?</a:t>
            </a:r>
          </a:p>
        </p:txBody>
      </p:sp>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a:bodyPr>
          <a:lstStyle/>
          <a:p>
            <a:r>
              <a:rPr lang="en-US" dirty="0"/>
              <a:t>The idea that there is an NP-complete problem might be surprising.</a:t>
            </a:r>
          </a:p>
          <a:p>
            <a:r>
              <a:rPr lang="en-US" b="1" u="sng" dirty="0"/>
              <a:t>Every </a:t>
            </a:r>
            <a:r>
              <a:rPr lang="en-US" dirty="0"/>
              <a:t>problem in NP reduces to it? All of them? Like no exceptions?</a:t>
            </a:r>
          </a:p>
          <a:p>
            <a:endParaRPr lang="en-US" b="1" u="sng" dirty="0"/>
          </a:p>
          <a:p>
            <a:r>
              <a:rPr lang="en-US" dirty="0"/>
              <a:t>Yes! Really all of them!</a:t>
            </a:r>
          </a:p>
        </p:txBody>
      </p:sp>
    </p:spTree>
    <p:extLst>
      <p:ext uri="{BB962C8B-B14F-4D97-AF65-F5344CB8AC3E}">
        <p14:creationId xmlns:p14="http://schemas.microsoft.com/office/powerpoint/2010/main" val="240103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2702-4BE4-4F2D-9727-363DAC3E282F}"/>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0774DC-FDC9-422C-80CA-83B099B36331}"/>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NP-hard</a:t>
                </a:r>
              </a:p>
              <a:p>
                <a:r>
                  <a:rPr lang="en-US" dirty="0"/>
                  <a:t>How do you remember which direction?</a:t>
                </a:r>
              </a:p>
              <a:p>
                <a:r>
                  <a:rPr lang="en-US" dirty="0"/>
                  <a:t>The core idea of an NP-completeness reduction is a proof by contradiction:</a:t>
                </a:r>
              </a:p>
              <a:p>
                <a:r>
                  <a:rPr lang="en-US" dirty="0"/>
                  <a:t>Suppose, for the sake of contradiction, there were a polynomial time algorithm for </a:t>
                </a:r>
                <a14:m>
                  <m:oMath xmlns:m="http://schemas.openxmlformats.org/officeDocument/2006/math">
                    <m:r>
                      <a:rPr lang="en-US" b="0" i="1" smtClean="0">
                        <a:latin typeface="Cambria Math" panose="02040503050406030204" pitchFamily="18" charset="0"/>
                      </a:rPr>
                      <m:t>𝐵</m:t>
                    </m:r>
                  </m:oMath>
                </a14:m>
                <a:r>
                  <a:rPr lang="en-US" dirty="0"/>
                  <a:t>. But then if there were I could use that to design a polynomial time algorithm for problem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But we really, really, really don’t think there’s a polynomial time algorithm for problem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So we should really, really, really think there isn’t one for </a:t>
                </a:r>
                <a14:m>
                  <m:oMath xmlns:m="http://schemas.openxmlformats.org/officeDocument/2006/math">
                    <m:r>
                      <a:rPr lang="en-US" b="0" i="1" smtClean="0">
                        <a:latin typeface="Cambria Math" panose="02040503050406030204" pitchFamily="18" charset="0"/>
                      </a:rPr>
                      <m:t>𝐵</m:t>
                    </m:r>
                  </m:oMath>
                </a14:m>
                <a:r>
                  <a:rPr lang="en-US" dirty="0"/>
                  <a:t> either!</a:t>
                </a:r>
              </a:p>
            </p:txBody>
          </p:sp>
        </mc:Choice>
        <mc:Fallback xmlns="">
          <p:sp>
            <p:nvSpPr>
              <p:cNvPr id="3" name="Content Placeholder 2">
                <a:extLst>
                  <a:ext uri="{FF2B5EF4-FFF2-40B4-BE49-F238E27FC236}">
                    <a16:creationId xmlns:a16="http://schemas.microsoft.com/office/drawing/2014/main" id="{8B0774DC-FDC9-422C-80CA-83B099B3633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28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E324-7FF9-4BFA-B1F5-58FDBD208BA4}"/>
              </a:ext>
            </a:extLst>
          </p:cNvPr>
          <p:cNvSpPr>
            <a:spLocks noGrp="1"/>
          </p:cNvSpPr>
          <p:nvPr>
            <p:ph type="title"/>
          </p:nvPr>
        </p:nvSpPr>
        <p:spPr/>
        <p:txBody>
          <a:bodyPr/>
          <a:lstStyle/>
          <a:p>
            <a:r>
              <a:rPr lang="en-US" dirty="0"/>
              <a:t>Let’s Show a problem is NP-hard.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0F637D-347A-4E8F-BD44-6FDAF0F6D1B1}"/>
                  </a:ext>
                </a:extLst>
              </p:cNvPr>
              <p:cNvSpPr>
                <a:spLocks noGrp="1"/>
              </p:cNvSpPr>
              <p:nvPr>
                <p:ph idx="1"/>
              </p:nvPr>
            </p:nvSpPr>
            <p:spPr/>
            <p:txBody>
              <a:bodyPr/>
              <a:lstStyle/>
              <a:p>
                <a:r>
                  <a:rPr lang="en-US" dirty="0"/>
                  <a:t>Once we have </a:t>
                </a:r>
                <a:r>
                  <a:rPr lang="en-US" u="sng" dirty="0"/>
                  <a:t>one </a:t>
                </a:r>
                <a:r>
                  <a:rPr lang="en-US" dirty="0"/>
                  <a:t>NP-complete problem, the process gets a lot easier.</a:t>
                </a:r>
              </a:p>
              <a:p>
                <a:endParaRPr lang="en-US" u="sng" dirty="0"/>
              </a:p>
              <a:p>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Prove that </a:t>
                </a:r>
                <a14:m>
                  <m:oMath xmlns:m="http://schemas.openxmlformats.org/officeDocument/2006/math">
                    <m:r>
                      <a:rPr lang="en-US" b="0" i="1" smtClean="0">
                        <a:latin typeface="Cambria Math" panose="02040503050406030204" pitchFamily="18" charset="0"/>
                      </a:rPr>
                      <m:t>3</m:t>
                    </m:r>
                  </m:oMath>
                </a14:m>
                <a:r>
                  <a:rPr lang="en-US" dirty="0"/>
                  <a:t>-COLOR is </a:t>
                </a:r>
                <a14:m>
                  <m:oMath xmlns:m="http://schemas.openxmlformats.org/officeDocument/2006/math">
                    <m:r>
                      <a:rPr lang="en-US" b="0" i="1" smtClean="0">
                        <a:latin typeface="Cambria Math" panose="02040503050406030204" pitchFamily="18" charset="0"/>
                      </a:rPr>
                      <m:t>𝑁𝑃</m:t>
                    </m:r>
                  </m:oMath>
                </a14:m>
                <a:r>
                  <a:rPr lang="en-US" dirty="0"/>
                  <a:t>-hard.</a:t>
                </a:r>
              </a:p>
              <a:p>
                <a:endParaRPr lang="en-US" dirty="0"/>
              </a:p>
              <a:p>
                <a:r>
                  <a:rPr lang="en-US" dirty="0"/>
                  <a:t>Input: An undirected graph </a:t>
                </a:r>
                <a14:m>
                  <m:oMath xmlns:m="http://schemas.openxmlformats.org/officeDocument/2006/math">
                    <m:r>
                      <a:rPr lang="en-US" b="0" i="1" smtClean="0">
                        <a:latin typeface="Cambria Math" panose="02040503050406030204" pitchFamily="18" charset="0"/>
                      </a:rPr>
                      <m:t>𝐺</m:t>
                    </m:r>
                  </m:oMath>
                </a14:m>
                <a:r>
                  <a:rPr lang="en-US" dirty="0"/>
                  <a:t>.</a:t>
                </a:r>
              </a:p>
              <a:p>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can be </a:t>
                </a:r>
                <a14:m>
                  <m:oMath xmlns:m="http://schemas.openxmlformats.org/officeDocument/2006/math">
                    <m:r>
                      <a:rPr lang="en-US" b="0" i="1" smtClean="0">
                        <a:latin typeface="Cambria Math" panose="02040503050406030204" pitchFamily="18" charset="0"/>
                      </a:rPr>
                      <m:t>3</m:t>
                    </m:r>
                  </m:oMath>
                </a14:m>
                <a:r>
                  <a:rPr lang="en-US" dirty="0"/>
                  <a:t>-colored (each vertex red, blue, green and no edge has same-colored endpoints); false otherwise</a:t>
                </a:r>
              </a:p>
            </p:txBody>
          </p:sp>
        </mc:Choice>
        <mc:Fallback xmlns="">
          <p:sp>
            <p:nvSpPr>
              <p:cNvPr id="3" name="Content Placeholder 2">
                <a:extLst>
                  <a:ext uri="{FF2B5EF4-FFF2-40B4-BE49-F238E27FC236}">
                    <a16:creationId xmlns:a16="http://schemas.microsoft.com/office/drawing/2014/main" id="{040F637D-347A-4E8F-BD44-6FDAF0F6D1B1}"/>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343081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a:t>
                </a:r>
                <a14:m>
                  <m:oMath xmlns:m="http://schemas.openxmlformats.org/officeDocument/2006/math">
                    <m:r>
                      <a:rPr lang="en-US" b="0" i="1" smtClean="0">
                        <a:latin typeface="Cambria Math" panose="02040503050406030204" pitchFamily="18" charset="0"/>
                      </a:rPr>
                      <m:t>3</m:t>
                    </m:r>
                  </m:oMath>
                </a14:m>
                <a:r>
                  <a:rPr lang="en-US" dirty="0"/>
                  <a:t>-color is NP-complete</a:t>
                </a:r>
              </a:p>
            </p:txBody>
          </p:sp>
        </mc:Choice>
        <mc:Fallback xmlns="">
          <p:sp>
            <p:nvSpPr>
              <p:cNvPr id="2" name="Title 1">
                <a:extLst>
                  <a:ext uri="{FF2B5EF4-FFF2-40B4-BE49-F238E27FC236}">
                    <a16:creationId xmlns:a16="http://schemas.microsoft.com/office/drawing/2014/main" id="{D505C1DE-2C8A-43BB-BEAB-279686E0AFCE}"/>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p:txBody>
      </p:sp>
    </p:spTree>
    <p:extLst>
      <p:ext uri="{BB962C8B-B14F-4D97-AF65-F5344CB8AC3E}">
        <p14:creationId xmlns:p14="http://schemas.microsoft.com/office/powerpoint/2010/main" val="1428920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docProps/app.xml><?xml version="1.0" encoding="utf-8"?>
<Properties xmlns="http://schemas.openxmlformats.org/officeDocument/2006/extended-properties" xmlns:vt="http://schemas.openxmlformats.org/officeDocument/2006/docPropsVTypes">
  <Template>421_template</Template>
  <TotalTime>1379</TotalTime>
  <Words>3383</Words>
  <Application>Microsoft Office PowerPoint</Application>
  <PresentationFormat>Widescreen</PresentationFormat>
  <Paragraphs>449</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Cambria Math</vt:lpstr>
      <vt:lpstr>Courier New</vt:lpstr>
      <vt:lpstr>Segoe UI</vt:lpstr>
      <vt:lpstr>Segoe UI Light</vt:lpstr>
      <vt:lpstr>Segoe UI Semibold</vt:lpstr>
      <vt:lpstr>Segoe UI Semilight</vt:lpstr>
      <vt:lpstr>Tw Cen MT</vt:lpstr>
      <vt:lpstr>Wingdings 3</vt:lpstr>
      <vt:lpstr>Integral</vt:lpstr>
      <vt:lpstr>Even More Reductions</vt:lpstr>
      <vt:lpstr>Today</vt:lpstr>
      <vt:lpstr>A Formal Definition</vt:lpstr>
      <vt:lpstr>NP-Completeness</vt:lpstr>
      <vt:lpstr>What’s 3-SAT?</vt:lpstr>
      <vt:lpstr>Really? All of them?</vt:lpstr>
      <vt:lpstr>Which Direction?</vt:lpstr>
      <vt:lpstr>Let’s Show a problem is NP-hard.</vt:lpstr>
      <vt:lpstr>To show 3-color is NP-complete</vt:lpstr>
      <vt:lpstr>To show 3-color is NP-complete</vt:lpstr>
      <vt:lpstr>To show 3-color is NP-complete</vt:lpstr>
      <vt:lpstr>This is a big claim!</vt:lpstr>
      <vt:lpstr>Idea…</vt:lpstr>
      <vt:lpstr>Idea</vt:lpstr>
      <vt:lpstr>Idea</vt:lpstr>
      <vt:lpstr>Gadget 1</vt:lpstr>
      <vt:lpstr>Gadget 1</vt:lpstr>
      <vt:lpstr>Gadget 1</vt:lpstr>
      <vt:lpstr>Are We Done?</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Putting it together</vt:lpstr>
      <vt:lpstr>Putting it together</vt:lpstr>
      <vt:lpstr>Putting it together</vt:lpstr>
      <vt:lpstr>Putting it together</vt:lpstr>
      <vt:lpstr>Putting it together</vt:lpstr>
      <vt:lpstr>Putting it together</vt:lpstr>
      <vt:lpstr>Some Loose Ends</vt:lpstr>
      <vt:lpstr>I have a problem</vt:lpstr>
      <vt:lpstr>Is the implication true? A≤B≤C →A≤C</vt:lpstr>
      <vt:lpstr>Is the implication true? A≤B≤C →A≤C</vt:lpstr>
      <vt:lpstr>Is the implication true? A≤B≤C →A≤C</vt:lpstr>
      <vt:lpstr>Two Uses of Reductions</vt:lpstr>
      <vt:lpstr>Be careful with your input</vt:lpstr>
      <vt:lpstr>“Size”</vt:lpstr>
      <vt:lpstr>“Size”</vt:lpstr>
      <vt:lpstr>“PRIME</vt:lpstr>
      <vt:lpstr>Representing an integer</vt:lpstr>
      <vt:lpstr>Representing an integer</vt:lpstr>
      <vt:lpstr>Knapsack</vt:lpstr>
      <vt:lpstr>Knapsack</vt:lpstr>
      <vt:lpstr>Weakly NP-hard</vt:lpstr>
      <vt:lpstr>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22</cp:revision>
  <cp:lastPrinted>2022-12-02T06:30:41Z</cp:lastPrinted>
  <dcterms:created xsi:type="dcterms:W3CDTF">2022-11-29T22:23:45Z</dcterms:created>
  <dcterms:modified xsi:type="dcterms:W3CDTF">2022-12-02T06:41:39Z</dcterms:modified>
</cp:coreProperties>
</file>