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28" r:id="rId3"/>
    <p:sldId id="352" r:id="rId4"/>
    <p:sldId id="426" r:id="rId5"/>
    <p:sldId id="325" r:id="rId6"/>
    <p:sldId id="427" r:id="rId7"/>
    <p:sldId id="343" r:id="rId8"/>
    <p:sldId id="293" r:id="rId9"/>
    <p:sldId id="291" r:id="rId10"/>
    <p:sldId id="294" r:id="rId11"/>
    <p:sldId id="295" r:id="rId12"/>
    <p:sldId id="311" r:id="rId13"/>
    <p:sldId id="383" r:id="rId14"/>
    <p:sldId id="287" r:id="rId15"/>
    <p:sldId id="288" r:id="rId16"/>
    <p:sldId id="339" r:id="rId17"/>
    <p:sldId id="357" r:id="rId18"/>
    <p:sldId id="429" r:id="rId19"/>
    <p:sldId id="424" r:id="rId20"/>
    <p:sldId id="425" r:id="rId21"/>
    <p:sldId id="393" r:id="rId22"/>
    <p:sldId id="430" r:id="rId23"/>
    <p:sldId id="433" r:id="rId24"/>
    <p:sldId id="434" r:id="rId25"/>
    <p:sldId id="435" r:id="rId26"/>
    <p:sldId id="431" r:id="rId27"/>
    <p:sldId id="432"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50" r:id="rId42"/>
    <p:sldId id="451" r:id="rId43"/>
    <p:sldId id="453" r:id="rId44"/>
    <p:sldId id="454" r:id="rId45"/>
    <p:sldId id="452" r:id="rId46"/>
    <p:sldId id="455" r:id="rId47"/>
    <p:sldId id="456" r:id="rId48"/>
    <p:sldId id="358" r:id="rId49"/>
    <p:sldId id="374" r:id="rId50"/>
    <p:sldId id="395" r:id="rId51"/>
    <p:sldId id="396" r:id="rId52"/>
    <p:sldId id="380" r:id="rId53"/>
    <p:sldId id="376" r:id="rId54"/>
    <p:sldId id="359" r:id="rId55"/>
    <p:sldId id="42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44" d="100"/>
          <a:sy n="144" d="100"/>
        </p:scale>
        <p:origin x="13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6DF27C2-390A-4239-A5D0-3BECF091112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43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6DF27C2-390A-4239-A5D0-3BECF0911127}" type="datetimeFigureOut">
              <a:rPr lang="en-US" smtClean="0"/>
              <a:t>11/30/2022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161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6DF27C2-390A-4239-A5D0-3BECF0911127}" type="datetimeFigureOut">
              <a:rPr lang="en-US" smtClean="0"/>
              <a:t>11/30/2022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5248FA-9D69-463B-8CCC-C3189088497F}"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180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67675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DF27C2-390A-4239-A5D0-3BECF091112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118091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56DF27C2-390A-4239-A5D0-3BECF0911127}" type="datetimeFigureOut">
              <a:rPr lang="en-US" smtClean="0"/>
              <a:t>11/30/2022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EE5248FA-9D69-463B-8CCC-C3189088497F}"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3136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6DF27C2-390A-4239-A5D0-3BECF0911127}" type="datetimeFigureOut">
              <a:rPr lang="en-US" smtClean="0"/>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48FA-9D69-463B-8CCC-C3189088497F}"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072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F27C2-390A-4239-A5D0-3BECF0911127}" type="datetimeFigureOut">
              <a:rPr lang="en-US" smtClean="0"/>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7266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6DF27C2-390A-4239-A5D0-3BECF0911127}"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48178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F27C2-390A-4239-A5D0-3BECF0911127}" type="datetimeFigureOut">
              <a:rPr lang="en-US" smtClean="0"/>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F27C2-390A-4239-A5D0-3BECF0911127}" type="datetimeFigureOut">
              <a:rPr lang="en-US" smtClean="0"/>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48FA-9D69-463B-8CCC-C3189088497F}" type="slidenum">
              <a:rPr lang="en-US" smtClean="0"/>
              <a:t>‹#›</a:t>
            </a:fld>
            <a:endParaRPr lang="en-US"/>
          </a:p>
        </p:txBody>
      </p:sp>
    </p:spTree>
    <p:extLst>
      <p:ext uri="{BB962C8B-B14F-4D97-AF65-F5344CB8AC3E}">
        <p14:creationId xmlns:p14="http://schemas.microsoft.com/office/powerpoint/2010/main" val="2027400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DF27C2-390A-4239-A5D0-3BECF0911127}" type="datetimeFigureOut">
              <a:rPr lang="en-US" smtClean="0"/>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48FA-9D69-463B-8CCC-C3189088497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294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6DF27C2-390A-4239-A5D0-3BECF0911127}" type="datetimeFigureOut">
              <a:rPr lang="en-US" smtClean="0"/>
              <a:t>11/30/2022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5248FA-9D69-463B-8CCC-C3189088497F}"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819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5.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25.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3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1.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7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51.xml.rels><?xml version="1.0" encoding="UTF-8" standalone="yes"?>
<Relationships xmlns="http://schemas.openxmlformats.org/package/2006/relationships"><Relationship Id="rId3" Type="http://schemas.openxmlformats.org/officeDocument/2006/relationships/image" Target="../media/image520.png"/><Relationship Id="rId7" Type="http://schemas.openxmlformats.org/officeDocument/2006/relationships/image" Target="../media/image480.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50.png"/><Relationship Id="rId4" Type="http://schemas.openxmlformats.org/officeDocument/2006/relationships/image" Target="../media/image530.png"/></Relationships>
</file>

<file path=ppt/slides/_rels/slide52.xml.rels><?xml version="1.0" encoding="UTF-8" standalone="yes"?>
<Relationships xmlns="http://schemas.openxmlformats.org/package/2006/relationships"><Relationship Id="rId8" Type="http://schemas.openxmlformats.org/officeDocument/2006/relationships/image" Target="../media/image460.png"/><Relationship Id="rId7" Type="http://schemas.openxmlformats.org/officeDocument/2006/relationships/image" Target="../media/image60.png"/><Relationship Id="rId2" Type="http://schemas.openxmlformats.org/officeDocument/2006/relationships/image" Target="../media/image490.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0.png"/><Relationship Id="rId4" Type="http://schemas.openxmlformats.org/officeDocument/2006/relationships/image" Target="../media/image570.png"/></Relationships>
</file>

<file path=ppt/slides/_rels/slide5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1.png"/><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1671-9B69-455D-AC19-C88245C0F00C}"/>
              </a:ext>
            </a:extLst>
          </p:cNvPr>
          <p:cNvSpPr>
            <a:spLocks noGrp="1"/>
          </p:cNvSpPr>
          <p:nvPr>
            <p:ph type="ctrTitle"/>
          </p:nvPr>
        </p:nvSpPr>
        <p:spPr/>
        <p:txBody>
          <a:bodyPr/>
          <a:lstStyle/>
          <a:p>
            <a:r>
              <a:rPr lang="en-US" dirty="0"/>
              <a:t>More Reductions</a:t>
            </a:r>
          </a:p>
        </p:txBody>
      </p:sp>
      <p:sp>
        <p:nvSpPr>
          <p:cNvPr id="3" name="Subtitle 2">
            <a:extLst>
              <a:ext uri="{FF2B5EF4-FFF2-40B4-BE49-F238E27FC236}">
                <a16:creationId xmlns:a16="http://schemas.microsoft.com/office/drawing/2014/main" id="{C9E5E4F0-377E-4872-929D-8563ED8AF841}"/>
              </a:ext>
            </a:extLst>
          </p:cNvPr>
          <p:cNvSpPr>
            <a:spLocks noGrp="1"/>
          </p:cNvSpPr>
          <p:nvPr>
            <p:ph type="subTitle" idx="1"/>
          </p:nvPr>
        </p:nvSpPr>
        <p:spPr/>
        <p:txBody>
          <a:bodyPr/>
          <a:lstStyle/>
          <a:p>
            <a:r>
              <a:rPr lang="en-US" dirty="0"/>
              <a:t>CSE 421 Autumn 22</a:t>
            </a:r>
          </a:p>
          <a:p>
            <a:r>
              <a:rPr lang="en-US"/>
              <a:t>Lecture 26</a:t>
            </a:r>
          </a:p>
        </p:txBody>
      </p:sp>
    </p:spTree>
    <p:extLst>
      <p:ext uri="{BB962C8B-B14F-4D97-AF65-F5344CB8AC3E}">
        <p14:creationId xmlns:p14="http://schemas.microsoft.com/office/powerpoint/2010/main" val="1890237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had a nondeterministic computer…</a:t>
            </a:r>
          </a:p>
        </p:txBody>
      </p:sp>
      <p:sp>
        <p:nvSpPr>
          <p:cNvPr id="3" name="Content Placeholder 2"/>
          <p:cNvSpPr>
            <a:spLocks noGrp="1"/>
          </p:cNvSpPr>
          <p:nvPr>
            <p:ph idx="1"/>
          </p:nvPr>
        </p:nvSpPr>
        <p:spPr/>
        <p:txBody>
          <a:bodyPr>
            <a:normAutofit/>
          </a:bodyPr>
          <a:lstStyle/>
          <a:p>
            <a:r>
              <a:rPr lang="en-US" sz="2800" dirty="0"/>
              <a:t>Can you think of a polynomial time algorithm on a nondeterministic computer to:</a:t>
            </a:r>
          </a:p>
          <a:p>
            <a:r>
              <a:rPr lang="en-US" sz="2800" dirty="0"/>
              <a:t>Solve 2-COLOR?</a:t>
            </a:r>
          </a:p>
          <a:p>
            <a:endParaRPr lang="en-US" sz="2800" dirty="0"/>
          </a:p>
          <a:p>
            <a:endParaRPr lang="en-US" sz="2800" dirty="0"/>
          </a:p>
          <a:p>
            <a:r>
              <a:rPr lang="en-US" sz="2800" dirty="0"/>
              <a:t>Solve 3-COLOR?</a:t>
            </a:r>
          </a:p>
          <a:p>
            <a:endParaRPr lang="en-US" sz="2800" dirty="0"/>
          </a:p>
          <a:p>
            <a:endParaRPr lang="en-US" sz="2800" dirty="0"/>
          </a:p>
        </p:txBody>
      </p:sp>
    </p:spTree>
    <p:extLst>
      <p:ext uri="{BB962C8B-B14F-4D97-AF65-F5344CB8AC3E}">
        <p14:creationId xmlns:p14="http://schemas.microsoft.com/office/powerpoint/2010/main" val="131809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had a nondeterministic computer…</a:t>
            </a:r>
          </a:p>
        </p:txBody>
      </p:sp>
      <p:sp>
        <p:nvSpPr>
          <p:cNvPr id="3" name="Content Placeholder 2"/>
          <p:cNvSpPr>
            <a:spLocks noGrp="1"/>
          </p:cNvSpPr>
          <p:nvPr>
            <p:ph idx="1"/>
          </p:nvPr>
        </p:nvSpPr>
        <p:spPr>
          <a:xfrm>
            <a:off x="575240" y="1463856"/>
            <a:ext cx="11187258" cy="5207399"/>
          </a:xfrm>
        </p:spPr>
        <p:txBody>
          <a:bodyPr>
            <a:normAutofit/>
          </a:bodyPr>
          <a:lstStyle/>
          <a:p>
            <a:r>
              <a:rPr lang="en-US" sz="2800" dirty="0"/>
              <a:t>Can you think of a polynomial time algorithm on a nondeterministic computer to:</a:t>
            </a:r>
          </a:p>
          <a:p>
            <a:r>
              <a:rPr lang="en-US" sz="2800" dirty="0"/>
              <a:t>Solve 2-COLOR?</a:t>
            </a:r>
          </a:p>
          <a:p>
            <a:pPr lvl="1"/>
            <a:r>
              <a:rPr lang="en-US" dirty="0"/>
              <a:t>Just run our regular deterministic polynomial time algorithm</a:t>
            </a:r>
          </a:p>
          <a:p>
            <a:pPr lvl="1"/>
            <a:r>
              <a:rPr lang="en-US" dirty="0"/>
              <a:t>Or </a:t>
            </a:r>
            <a:r>
              <a:rPr lang="en-US" dirty="0" err="1"/>
              <a:t>nondeterministically</a:t>
            </a:r>
            <a:r>
              <a:rPr lang="en-US" dirty="0"/>
              <a:t> guess colors, output if they work.</a:t>
            </a:r>
          </a:p>
          <a:p>
            <a:r>
              <a:rPr lang="en-US" sz="2800" dirty="0"/>
              <a:t>Solve 3-COLOR?</a:t>
            </a:r>
          </a:p>
          <a:p>
            <a:pPr lvl="1"/>
            <a:r>
              <a:rPr lang="en-US" dirty="0" err="1"/>
              <a:t>Nondeterministically</a:t>
            </a:r>
            <a:r>
              <a:rPr lang="en-US" dirty="0"/>
              <a:t> guess colors, output if they work.</a:t>
            </a:r>
          </a:p>
          <a:p>
            <a:r>
              <a:rPr lang="en-US" dirty="0"/>
              <a:t>The pattern? </a:t>
            </a:r>
            <a:r>
              <a:rPr lang="en-US" dirty="0" err="1"/>
              <a:t>Nondeterministically</a:t>
            </a:r>
            <a:r>
              <a:rPr lang="en-US" dirty="0"/>
              <a:t> guess the certificate! Then </a:t>
            </a:r>
            <a:r>
              <a:rPr lang="en-US" b="1" u="sng" dirty="0"/>
              <a:t>verify </a:t>
            </a:r>
            <a:r>
              <a:rPr lang="en-US" dirty="0"/>
              <a:t>that it works. A nondeterministic computer can </a:t>
            </a:r>
            <a:r>
              <a:rPr lang="en-US" i="1" u="sng" dirty="0"/>
              <a:t>solve</a:t>
            </a:r>
            <a:r>
              <a:rPr lang="en-US" dirty="0"/>
              <a:t> a problem in NP if and only if a regular computer can verify a given certificate.</a:t>
            </a:r>
            <a:endParaRPr lang="en-US" sz="2800" dirty="0"/>
          </a:p>
        </p:txBody>
      </p:sp>
    </p:spTree>
    <p:extLst>
      <p:ext uri="{BB962C8B-B14F-4D97-AF65-F5344CB8AC3E}">
        <p14:creationId xmlns:p14="http://schemas.microsoft.com/office/powerpoint/2010/main" val="345866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Analogue of NFA/DFA equivalence</a:t>
            </a:r>
          </a:p>
        </p:txBody>
      </p:sp>
      <p:sp>
        <p:nvSpPr>
          <p:cNvPr id="3" name="Content Placeholder 2"/>
          <p:cNvSpPr>
            <a:spLocks noGrp="1"/>
          </p:cNvSpPr>
          <p:nvPr>
            <p:ph idx="1"/>
          </p:nvPr>
        </p:nvSpPr>
        <p:spPr/>
        <p:txBody>
          <a:bodyPr>
            <a:normAutofit/>
          </a:bodyPr>
          <a:lstStyle/>
          <a:p>
            <a:r>
              <a:rPr lang="en-US" sz="2800" dirty="0"/>
              <a:t>You showed in 311 that the set of languages decided by NFAs and DFAs were the same.</a:t>
            </a:r>
          </a:p>
          <a:p>
            <a:r>
              <a:rPr lang="en-US" sz="2800" dirty="0"/>
              <a:t>I.e. NFAs didn’t let you solve more problems than DFAs.</a:t>
            </a:r>
          </a:p>
          <a:p>
            <a:r>
              <a:rPr lang="en-US" sz="2800" dirty="0"/>
              <a:t>But it did sometimes make the process a lot easier.</a:t>
            </a:r>
          </a:p>
          <a:p>
            <a:r>
              <a:rPr lang="en-US" sz="2800" dirty="0"/>
              <a:t>There are languages such that the best DFA is exponentially larger than the best NFA. (like the one from a few slides ago).</a:t>
            </a:r>
          </a:p>
          <a:p>
            <a:endParaRPr lang="en-US" sz="2800" dirty="0"/>
          </a:p>
          <a:p>
            <a:r>
              <a:rPr lang="en-US" sz="2800" dirty="0"/>
              <a:t>P vs. NP is an analogous question. Does non-determinism let us use exponentially fewer resources to solve some problems?</a:t>
            </a:r>
          </a:p>
          <a:p>
            <a:endParaRPr lang="en-US" sz="2800" dirty="0"/>
          </a:p>
        </p:txBody>
      </p:sp>
    </p:spTree>
    <p:extLst>
      <p:ext uri="{BB962C8B-B14F-4D97-AF65-F5344CB8AC3E}">
        <p14:creationId xmlns:p14="http://schemas.microsoft.com/office/powerpoint/2010/main" val="408910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B078-8BF1-4D7E-9247-16F15367066A}"/>
              </a:ext>
            </a:extLst>
          </p:cNvPr>
          <p:cNvSpPr>
            <a:spLocks noGrp="1"/>
          </p:cNvSpPr>
          <p:nvPr>
            <p:ph type="title"/>
          </p:nvPr>
        </p:nvSpPr>
        <p:spPr/>
        <p:txBody>
          <a:bodyPr>
            <a:normAutofit fontScale="90000"/>
          </a:bodyPr>
          <a:lstStyle/>
          <a:p>
            <a:r>
              <a:rPr lang="en-US" dirty="0"/>
              <a:t>Why is being NP-hard/-complete interesting?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1A476C-4FCC-421D-9E48-54637BDCB6E3}"/>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𝐵</m:t>
                    </m:r>
                  </m:oMath>
                </a14:m>
                <a:r>
                  <a:rPr lang="en-US" dirty="0"/>
                  <a:t> be an NP-hard problem. Suppose you found a polynomial time algorithm for </a:t>
                </a:r>
                <a14:m>
                  <m:oMath xmlns:m="http://schemas.openxmlformats.org/officeDocument/2006/math">
                    <m:r>
                      <a:rPr lang="en-US" b="0" i="1" smtClean="0">
                        <a:latin typeface="Cambria Math" panose="02040503050406030204" pitchFamily="18" charset="0"/>
                      </a:rPr>
                      <m:t>𝐵</m:t>
                    </m:r>
                  </m:oMath>
                </a14:m>
                <a:r>
                  <a:rPr lang="en-US" dirty="0"/>
                  <a:t>. Why is that interesting?</a:t>
                </a:r>
              </a:p>
              <a:p>
                <a:endParaRPr lang="en-US" dirty="0"/>
              </a:p>
              <a:p>
                <a:r>
                  <a:rPr lang="en-US" dirty="0"/>
                  <a:t>You now have for free a polynomial time algorithm for </a:t>
                </a:r>
                <a:r>
                  <a:rPr lang="en-US" b="1" dirty="0"/>
                  <a:t>every </a:t>
                </a:r>
                <a:r>
                  <a:rPr lang="en-US" dirty="0"/>
                  <a:t>problem in NP. (if </a:t>
                </a:r>
                <a14:m>
                  <m:oMath xmlns:m="http://schemas.openxmlformats.org/officeDocument/2006/math">
                    <m:r>
                      <a:rPr lang="en-US" b="0" i="1" smtClean="0">
                        <a:latin typeface="Cambria Math" panose="02040503050406030204" pitchFamily="18" charset="0"/>
                      </a:rPr>
                      <m:t>𝐴</m:t>
                    </m:r>
                  </m:oMath>
                </a14:m>
                <a:r>
                  <a:rPr lang="en-US" b="1" dirty="0"/>
                  <a:t> </a:t>
                </a:r>
                <a:r>
                  <a:rPr lang="en-US" dirty="0"/>
                  <a:t>is in NP,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So plug in your algorithm for </a:t>
                </a:r>
                <a14:m>
                  <m:oMath xmlns:m="http://schemas.openxmlformats.org/officeDocument/2006/math">
                    <m:r>
                      <a:rPr lang="en-US" b="0" i="1" smtClean="0">
                        <a:latin typeface="Cambria Math" panose="02040503050406030204" pitchFamily="18" charset="0"/>
                      </a:rPr>
                      <m:t>𝐵</m:t>
                    </m:r>
                  </m:oMath>
                </a14:m>
                <a:r>
                  <a:rPr lang="en-US" dirty="0"/>
                  <a:t>!)</a:t>
                </a:r>
              </a:p>
              <a:p>
                <a:r>
                  <a:rPr lang="en-US" dirty="0"/>
                  <a:t>So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(if you find a polynomial time algorithm for an NP-hard problem).</a:t>
                </a:r>
              </a:p>
              <a:p>
                <a:r>
                  <a:rPr lang="en-US" dirty="0"/>
                  <a:t>On the other hand, if any problem in </a:t>
                </a:r>
                <a14:m>
                  <m:oMath xmlns:m="http://schemas.openxmlformats.org/officeDocument/2006/math">
                    <m:r>
                      <a:rPr lang="en-US" b="0" i="1" smtClean="0">
                        <a:latin typeface="Cambria Math" panose="02040503050406030204" pitchFamily="18" charset="0"/>
                      </a:rPr>
                      <m:t>𝑁𝑃</m:t>
                    </m:r>
                  </m:oMath>
                </a14:m>
                <a:r>
                  <a:rPr lang="en-US" dirty="0"/>
                  <a:t> is not in </a:t>
                </a:r>
                <a14:m>
                  <m:oMath xmlns:m="http://schemas.openxmlformats.org/officeDocument/2006/math">
                    <m:r>
                      <a:rPr lang="en-US" b="0" i="1" smtClean="0">
                        <a:latin typeface="Cambria Math" panose="02040503050406030204" pitchFamily="18" charset="0"/>
                      </a:rPr>
                      <m:t>𝑃</m:t>
                    </m:r>
                  </m:oMath>
                </a14:m>
                <a:r>
                  <a:rPr lang="en-US" dirty="0"/>
                  <a:t> (any doesn’t have a polynomial time algorithm), then no NP-complete problem is in </a:t>
                </a:r>
                <a14:m>
                  <m:oMath xmlns:m="http://schemas.openxmlformats.org/officeDocument/2006/math">
                    <m:r>
                      <a:rPr lang="en-US" b="0" i="1" smtClean="0">
                        <a:latin typeface="Cambria Math" panose="02040503050406030204" pitchFamily="18" charset="0"/>
                      </a:rPr>
                      <m:t>𝑃</m:t>
                    </m:r>
                  </m:oMath>
                </a14:m>
                <a:r>
                  <a:rPr lang="en-US" dirty="0"/>
                  <a:t>.</a:t>
                </a:r>
              </a:p>
            </p:txBody>
          </p:sp>
        </mc:Choice>
        <mc:Fallback xmlns="">
          <p:sp>
            <p:nvSpPr>
              <p:cNvPr id="3" name="Content Placeholder 2">
                <a:extLst>
                  <a:ext uri="{FF2B5EF4-FFF2-40B4-BE49-F238E27FC236}">
                    <a16:creationId xmlns:a16="http://schemas.microsoft.com/office/drawing/2014/main" id="{C51A476C-4FCC-421D-9E48-54637BDCB6E3}"/>
                  </a:ext>
                </a:extLst>
              </p:cNvPr>
              <p:cNvSpPr>
                <a:spLocks noGrp="1" noRot="1" noChangeAspect="1" noMove="1" noResize="1" noEditPoints="1" noAdjustHandles="1" noChangeArrowheads="1" noChangeShapeType="1" noTextEdit="1"/>
              </p:cNvSpPr>
              <p:nvPr>
                <p:ph idx="1"/>
              </p:nvPr>
            </p:nvSpPr>
            <p:spPr>
              <a:blipFill>
                <a:blip r:embed="rId2"/>
                <a:stretch>
                  <a:fillRect l="-708"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322657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rot="2447788">
            <a:off x="2706326" y="1962540"/>
            <a:ext cx="2901832" cy="42720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524250" y="1533525"/>
            <a:ext cx="6019800" cy="2543175"/>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 The World Looks Like (We Think)</a:t>
            </a:r>
          </a:p>
        </p:txBody>
      </p:sp>
      <p:sp>
        <p:nvSpPr>
          <p:cNvPr id="4" name="Oval 3"/>
          <p:cNvSpPr/>
          <p:nvPr/>
        </p:nvSpPr>
        <p:spPr>
          <a:xfrm>
            <a:off x="2397553" y="3659278"/>
            <a:ext cx="2770010" cy="20764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P</a:t>
            </a:r>
            <a:r>
              <a:rPr lang="en-US" sz="2200" b="1" dirty="0">
                <a:solidFill>
                  <a:schemeClr val="tx1"/>
                </a:solidFill>
              </a:rPr>
              <a:t>P</a:t>
            </a:r>
          </a:p>
          <a:p>
            <a:pPr algn="ctr"/>
            <a:r>
              <a:rPr lang="en-US" sz="2200" dirty="0">
                <a:solidFill>
                  <a:schemeClr val="tx1"/>
                </a:solidFill>
              </a:rPr>
              <a:t>Short Paths, Light Spanning Tree, 2-COLOR</a:t>
            </a:r>
          </a:p>
        </p:txBody>
      </p:sp>
      <p:sp>
        <p:nvSpPr>
          <p:cNvPr id="7" name="TextBox 6"/>
          <p:cNvSpPr txBox="1"/>
          <p:nvPr/>
        </p:nvSpPr>
        <p:spPr>
          <a:xfrm>
            <a:off x="3865946" y="2639028"/>
            <a:ext cx="2118165" cy="461665"/>
          </a:xfrm>
          <a:prstGeom prst="rect">
            <a:avLst/>
          </a:prstGeom>
          <a:noFill/>
        </p:spPr>
        <p:txBody>
          <a:bodyPr wrap="square" rtlCol="0">
            <a:spAutoFit/>
          </a:bodyPr>
          <a:lstStyle/>
          <a:p>
            <a:r>
              <a:rPr lang="en-US" sz="2400" b="1" dirty="0"/>
              <a:t>NP-Complete</a:t>
            </a:r>
          </a:p>
        </p:txBody>
      </p:sp>
      <p:sp>
        <p:nvSpPr>
          <p:cNvPr id="8" name="TextBox 7"/>
          <p:cNvSpPr txBox="1"/>
          <p:nvPr/>
        </p:nvSpPr>
        <p:spPr>
          <a:xfrm>
            <a:off x="6168868" y="1634608"/>
            <a:ext cx="1562582" cy="461665"/>
          </a:xfrm>
          <a:prstGeom prst="rect">
            <a:avLst/>
          </a:prstGeom>
          <a:noFill/>
        </p:spPr>
        <p:txBody>
          <a:bodyPr wrap="square" rtlCol="0">
            <a:spAutoFit/>
          </a:bodyPr>
          <a:lstStyle/>
          <a:p>
            <a:r>
              <a:rPr lang="en-US" sz="2400" b="1" dirty="0"/>
              <a:t>NP-hard</a:t>
            </a:r>
          </a:p>
        </p:txBody>
      </p:sp>
      <p:sp>
        <p:nvSpPr>
          <p:cNvPr id="9" name="TextBox 8"/>
          <p:cNvSpPr txBox="1"/>
          <p:nvPr/>
        </p:nvSpPr>
        <p:spPr>
          <a:xfrm>
            <a:off x="5984111" y="2080443"/>
            <a:ext cx="2581155" cy="830997"/>
          </a:xfrm>
          <a:prstGeom prst="rect">
            <a:avLst/>
          </a:prstGeom>
          <a:noFill/>
        </p:spPr>
        <p:txBody>
          <a:bodyPr wrap="square" rtlCol="0">
            <a:spAutoFit/>
          </a:bodyPr>
          <a:lstStyle/>
          <a:p>
            <a:r>
              <a:rPr lang="en-US" sz="2400" dirty="0"/>
              <a:t>Halting Problem</a:t>
            </a:r>
          </a:p>
          <a:p>
            <a:r>
              <a:rPr lang="en-US" sz="2400" dirty="0" err="1"/>
              <a:t>nxn</a:t>
            </a:r>
            <a:r>
              <a:rPr lang="en-US" sz="2400" dirty="0"/>
              <a:t> chess </a:t>
            </a:r>
          </a:p>
        </p:txBody>
      </p:sp>
      <p:sp>
        <p:nvSpPr>
          <p:cNvPr id="10" name="TextBox 9"/>
          <p:cNvSpPr txBox="1"/>
          <p:nvPr/>
        </p:nvSpPr>
        <p:spPr>
          <a:xfrm>
            <a:off x="4096632" y="2946115"/>
            <a:ext cx="1896324" cy="769441"/>
          </a:xfrm>
          <a:prstGeom prst="rect">
            <a:avLst/>
          </a:prstGeom>
          <a:noFill/>
        </p:spPr>
        <p:txBody>
          <a:bodyPr wrap="square" rtlCol="0">
            <a:spAutoFit/>
          </a:bodyPr>
          <a:lstStyle/>
          <a:p>
            <a:r>
              <a:rPr lang="en-US" sz="2200" dirty="0"/>
              <a:t>3-COLOR, TSP</a:t>
            </a:r>
          </a:p>
          <a:p>
            <a:r>
              <a:rPr lang="en-US" sz="2200" dirty="0"/>
              <a:t>Long Path</a:t>
            </a:r>
          </a:p>
        </p:txBody>
      </p:sp>
      <p:sp>
        <p:nvSpPr>
          <p:cNvPr id="11" name="TextBox 10"/>
          <p:cNvSpPr txBox="1"/>
          <p:nvPr/>
        </p:nvSpPr>
        <p:spPr>
          <a:xfrm>
            <a:off x="2913008" y="3199871"/>
            <a:ext cx="833377" cy="461665"/>
          </a:xfrm>
          <a:prstGeom prst="rect">
            <a:avLst/>
          </a:prstGeom>
          <a:noFill/>
        </p:spPr>
        <p:txBody>
          <a:bodyPr wrap="square" rtlCol="0">
            <a:spAutoFit/>
          </a:bodyPr>
          <a:lstStyle/>
          <a:p>
            <a:r>
              <a:rPr lang="en-US" sz="2400" b="1" dirty="0"/>
              <a:t>NP</a:t>
            </a:r>
          </a:p>
        </p:txBody>
      </p:sp>
    </p:spTree>
    <p:extLst>
      <p:ext uri="{BB962C8B-B14F-4D97-AF65-F5344CB8AC3E}">
        <p14:creationId xmlns:p14="http://schemas.microsoft.com/office/powerpoint/2010/main" val="393226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World Looks Like (If P=NP)</a:t>
            </a:r>
          </a:p>
        </p:txBody>
      </p:sp>
      <p:sp>
        <p:nvSpPr>
          <p:cNvPr id="5" name="Oval 4"/>
          <p:cNvSpPr/>
          <p:nvPr/>
        </p:nvSpPr>
        <p:spPr>
          <a:xfrm>
            <a:off x="2506405" y="1823033"/>
            <a:ext cx="4554152" cy="393970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a:t>
            </a:r>
            <a:r>
              <a:rPr lang="en-US" sz="2400" b="1" dirty="0">
                <a:solidFill>
                  <a:schemeClr val="tx1"/>
                </a:solidFill>
              </a:rPr>
              <a:t>P</a:t>
            </a:r>
          </a:p>
          <a:p>
            <a:pPr algn="ctr"/>
            <a:r>
              <a:rPr lang="en-US" sz="2400" dirty="0">
                <a:solidFill>
                  <a:schemeClr val="tx1"/>
                </a:solidFill>
              </a:rPr>
              <a:t>Short Paths, Light Spanning Tree, 2-SAT</a:t>
            </a:r>
          </a:p>
          <a:p>
            <a:pPr algn="ctr"/>
            <a:r>
              <a:rPr lang="en-US" sz="2400" dirty="0">
                <a:solidFill>
                  <a:schemeClr val="tx1"/>
                </a:solidFill>
              </a:rPr>
              <a:t>TSP, 3-SAT, Long Paths</a:t>
            </a:r>
          </a:p>
        </p:txBody>
      </p:sp>
      <p:sp>
        <p:nvSpPr>
          <p:cNvPr id="6" name="Oval 5"/>
          <p:cNvSpPr/>
          <p:nvPr/>
        </p:nvSpPr>
        <p:spPr>
          <a:xfrm>
            <a:off x="6782765" y="1527858"/>
            <a:ext cx="3622876" cy="13426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Still hard:</a:t>
            </a:r>
          </a:p>
          <a:p>
            <a:pPr algn="ctr"/>
            <a:r>
              <a:rPr lang="en-US" sz="2400" dirty="0" err="1">
                <a:solidFill>
                  <a:schemeClr val="tx1"/>
                </a:solidFill>
              </a:rPr>
              <a:t>nxn</a:t>
            </a:r>
            <a:r>
              <a:rPr lang="en-US" sz="2400" dirty="0">
                <a:solidFill>
                  <a:schemeClr val="tx1"/>
                </a:solidFill>
              </a:rPr>
              <a:t> chess</a:t>
            </a:r>
          </a:p>
        </p:txBody>
      </p:sp>
      <p:sp>
        <p:nvSpPr>
          <p:cNvPr id="7" name="Oval 6"/>
          <p:cNvSpPr/>
          <p:nvPr/>
        </p:nvSpPr>
        <p:spPr>
          <a:xfrm>
            <a:off x="7259256" y="3948895"/>
            <a:ext cx="3622876" cy="13426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Still impossible:</a:t>
            </a:r>
          </a:p>
          <a:p>
            <a:pPr algn="ctr"/>
            <a:r>
              <a:rPr lang="en-US" sz="2400" dirty="0">
                <a:solidFill>
                  <a:schemeClr val="tx1"/>
                </a:solidFill>
              </a:rPr>
              <a:t>Halting Problem</a:t>
            </a:r>
          </a:p>
        </p:txBody>
      </p:sp>
    </p:spTree>
    <p:extLst>
      <p:ext uri="{BB962C8B-B14F-4D97-AF65-F5344CB8AC3E}">
        <p14:creationId xmlns:p14="http://schemas.microsoft.com/office/powerpoint/2010/main" val="324828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NP-Completeness</a:t>
            </a:r>
          </a:p>
        </p:txBody>
      </p:sp>
      <p:sp>
        <p:nvSpPr>
          <p:cNvPr id="3" name="Content Placeholder 2"/>
          <p:cNvSpPr>
            <a:spLocks noGrp="1"/>
          </p:cNvSpPr>
          <p:nvPr>
            <p:ph idx="1"/>
          </p:nvPr>
        </p:nvSpPr>
        <p:spPr>
          <a:xfrm>
            <a:off x="575240" y="1389195"/>
            <a:ext cx="11187258" cy="1921164"/>
          </a:xfrm>
        </p:spPr>
        <p:txBody>
          <a:bodyPr>
            <a:noAutofit/>
          </a:bodyPr>
          <a:lstStyle/>
          <a:p>
            <a:r>
              <a:rPr lang="en-US" sz="2800" dirty="0"/>
              <a:t>An NP-complete problem does exist!</a:t>
            </a:r>
          </a:p>
        </p:txBody>
      </p:sp>
      <p:sp>
        <p:nvSpPr>
          <p:cNvPr id="8" name="Rectangle 7"/>
          <p:cNvSpPr/>
          <p:nvPr/>
        </p:nvSpPr>
        <p:spPr>
          <a:xfrm>
            <a:off x="575239" y="2079146"/>
            <a:ext cx="6111311" cy="10134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3-SAT is NP-complete </a:t>
            </a:r>
          </a:p>
        </p:txBody>
      </p:sp>
      <p:sp>
        <p:nvSpPr>
          <p:cNvPr id="9" name="Rectangle 8"/>
          <p:cNvSpPr/>
          <p:nvPr/>
        </p:nvSpPr>
        <p:spPr>
          <a:xfrm>
            <a:off x="584764" y="207914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Cook-Levin Theorem (1971)</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239" y="3410289"/>
            <a:ext cx="7472604" cy="1505403"/>
          </a:xfrm>
          <a:prstGeom prst="rect">
            <a:avLst/>
          </a:prstGeom>
        </p:spPr>
      </p:pic>
      <p:sp>
        <p:nvSpPr>
          <p:cNvPr id="7" name="TextBox 6"/>
          <p:cNvSpPr txBox="1"/>
          <p:nvPr/>
        </p:nvSpPr>
        <p:spPr>
          <a:xfrm>
            <a:off x="748145" y="5033818"/>
            <a:ext cx="9984510" cy="523220"/>
          </a:xfrm>
          <a:prstGeom prst="rect">
            <a:avLst/>
          </a:prstGeom>
          <a:noFill/>
        </p:spPr>
        <p:txBody>
          <a:bodyPr wrap="square" rtlCol="0">
            <a:spAutoFit/>
          </a:bodyPr>
          <a:lstStyle/>
          <a:p>
            <a:r>
              <a:rPr lang="en-US" sz="2800" dirty="0"/>
              <a:t>This sentence (and the proof of it) won Cook the Turing Award.</a:t>
            </a:r>
          </a:p>
        </p:txBody>
      </p:sp>
    </p:spTree>
    <p:extLst>
      <p:ext uri="{BB962C8B-B14F-4D97-AF65-F5344CB8AC3E}">
        <p14:creationId xmlns:p14="http://schemas.microsoft.com/office/powerpoint/2010/main" val="410973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DA33A-6C49-4CC1-8E73-BE55FD665319}"/>
              </a:ext>
            </a:extLst>
          </p:cNvPr>
          <p:cNvSpPr>
            <a:spLocks noGrp="1"/>
          </p:cNvSpPr>
          <p:nvPr>
            <p:ph type="title"/>
          </p:nvPr>
        </p:nvSpPr>
        <p:spPr/>
        <p:txBody>
          <a:bodyPr/>
          <a:lstStyle/>
          <a:p>
            <a:r>
              <a:rPr lang="en-US" dirty="0"/>
              <a:t>What’s 3-SAT?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F76A4C6-63F1-4C6F-82EC-732257D76A52}"/>
                  </a:ext>
                </a:extLst>
              </p:cNvPr>
              <p:cNvSpPr>
                <a:spLocks noGrp="1"/>
              </p:cNvSpPr>
              <p:nvPr>
                <p:ph idx="1"/>
              </p:nvPr>
            </p:nvSpPr>
            <p:spPr/>
            <p:txBody>
              <a:bodyPr>
                <a:normAutofit lnSpcReduction="10000"/>
              </a:bodyPr>
              <a:lstStyle/>
              <a:p>
                <a:r>
                  <a:rPr lang="en-US" b="1" dirty="0"/>
                  <a:t>Input</a:t>
                </a:r>
                <a:r>
                  <a:rPr lang="en-US" dirty="0"/>
                  <a:t>: A list of Boolean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oMath>
                </a14:m>
                <a:endParaRPr lang="en-US" dirty="0"/>
              </a:p>
              <a:p>
                <a:r>
                  <a:rPr lang="en-US" dirty="0"/>
                  <a:t>An expression in Conjunctive Normal Form, where each clause has exactly 3 literals.</a:t>
                </a:r>
              </a:p>
              <a:p>
                <a:pPr lvl="1"/>
                <a:r>
                  <a:rPr lang="en-US" dirty="0"/>
                  <a:t>Something like:</a:t>
                </a:r>
              </a:p>
              <a:p>
                <a:pPr lvl="1"/>
                <a:r>
                  <a:rPr lang="en-US" dirty="0">
                    <a:latin typeface="Courier New" panose="02070309020205020404" pitchFamily="49" charset="0"/>
                    <a:cs typeface="Courier New" panose="02070309020205020404" pitchFamily="49" charset="0"/>
                  </a:rPr>
                  <a:t>   </a:t>
                </a:r>
                <a14:m>
                  <m:oMath xmlns:m="http://schemas.openxmlformats.org/officeDocument/2006/math">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𝑗</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𝑘</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𝑖</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ℓ</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e>
                    </m:d>
                    <m:r>
                      <a:rPr lang="en-US" b="0" i="1" smtClean="0">
                        <a:latin typeface="Cambria Math" panose="02040503050406030204" pitchFamily="18" charset="0"/>
                        <a:cs typeface="Courier New" panose="02070309020205020404" pitchFamily="49" charset="0"/>
                      </a:rPr>
                      <m:t>∧…∧</m:t>
                    </m:r>
                    <m:d>
                      <m:dPr>
                        <m:ctrlPr>
                          <a:rPr lang="en-US" b="0" i="1" smtClean="0">
                            <a:latin typeface="Cambria Math" panose="02040503050406030204" pitchFamily="18" charset="0"/>
                            <a:cs typeface="Courier New" panose="02070309020205020404" pitchFamily="49" charset="0"/>
                          </a:rPr>
                        </m:ctrlPr>
                      </m:dPr>
                      <m:e>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𝑎</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𝑏</m:t>
                            </m:r>
                          </m:sub>
                        </m:sSub>
                        <m:r>
                          <a:rPr lang="en-US" b="0" i="1" smtClean="0">
                            <a:latin typeface="Cambria Math" panose="02040503050406030204" pitchFamily="18" charset="0"/>
                            <a:cs typeface="Courier New" panose="02070309020205020404" pitchFamily="49" charset="0"/>
                          </a:rPr>
                          <m:t>∨</m:t>
                        </m:r>
                        <m:sSub>
                          <m:sSubPr>
                            <m:ctrlPr>
                              <a:rPr lang="en-US" b="0" i="1" smtClean="0">
                                <a:latin typeface="Cambria Math" panose="02040503050406030204" pitchFamily="18" charset="0"/>
                                <a:cs typeface="Courier New" panose="02070309020205020404" pitchFamily="49" charset="0"/>
                              </a:rPr>
                            </m:ctrlPr>
                          </m:sSubPr>
                          <m:e>
                            <m:r>
                              <a:rPr lang="en-US" b="0" i="1" smtClean="0">
                                <a:latin typeface="Cambria Math" panose="02040503050406030204" pitchFamily="18" charset="0"/>
                                <a:cs typeface="Courier New" panose="02070309020205020404" pitchFamily="49" charset="0"/>
                              </a:rPr>
                              <m:t>𝑧</m:t>
                            </m:r>
                          </m:e>
                          <m:sub>
                            <m:r>
                              <a:rPr lang="en-US" b="0" i="1" smtClean="0">
                                <a:latin typeface="Cambria Math" panose="02040503050406030204" pitchFamily="18" charset="0"/>
                                <a:cs typeface="Courier New" panose="02070309020205020404" pitchFamily="49" charset="0"/>
                              </a:rPr>
                              <m:t>𝑐</m:t>
                            </m:r>
                          </m:sub>
                        </m:sSub>
                      </m:e>
                    </m:d>
                  </m:oMath>
                </a14:m>
                <a:endParaRPr lang="en-US" dirty="0">
                  <a:latin typeface="Courier New" panose="02070309020205020404" pitchFamily="49" charset="0"/>
                  <a:cs typeface="Courier New" panose="02070309020205020404" pitchFamily="49" charset="0"/>
                </a:endParaRPr>
              </a:p>
              <a:p>
                <a:pPr lvl="1"/>
                <a:r>
                  <a:rPr lang="en-US" dirty="0"/>
                  <a:t>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sSub>
                  </m:oMath>
                </a14:m>
                <a:r>
                  <a:rPr lang="en-US" dirty="0"/>
                  <a:t> is a “literal” a variable or the negation of a variable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0" smtClean="0">
                        <a:latin typeface="Cambria Math" panose="02040503050406030204" pitchFamily="18" charset="0"/>
                      </a:rPr>
                      <m:t>, </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etc.).</a:t>
                </a:r>
              </a:p>
              <a:p>
                <a:pPr lvl="1"/>
                <a:r>
                  <a:rPr lang="en-US" dirty="0"/>
                  <a:t> 	</a:t>
                </a:r>
              </a:p>
              <a:p>
                <a:pPr lvl="1"/>
                <a:r>
                  <a:rPr lang="en-US" b="1" dirty="0"/>
                  <a:t>Output</a:t>
                </a:r>
                <a:r>
                  <a:rPr lang="en-US" dirty="0"/>
                  <a:t>: true if there is a setting of the variables where the expression evaluates to true, false otherwise.</a:t>
                </a:r>
              </a:p>
              <a:p>
                <a:pPr lvl="1"/>
                <a:endParaRPr lang="en-US" dirty="0"/>
              </a:p>
              <a:p>
                <a:pPr lvl="1"/>
                <a:r>
                  <a:rPr lang="en-US" dirty="0"/>
                  <a:t>Why is it called </a:t>
                </a:r>
                <a14:m>
                  <m:oMath xmlns:m="http://schemas.openxmlformats.org/officeDocument/2006/math">
                    <m:r>
                      <a:rPr lang="en-US" b="0" i="1" smtClean="0">
                        <a:latin typeface="Cambria Math" panose="02040503050406030204" pitchFamily="18" charset="0"/>
                      </a:rPr>
                      <m:t>3</m:t>
                    </m:r>
                  </m:oMath>
                </a14:m>
                <a:r>
                  <a:rPr lang="en-US" dirty="0"/>
                  <a:t>-SAT? 3 because you have 3 literals per clause</a:t>
                </a:r>
                <a:br>
                  <a:rPr lang="en-US" dirty="0"/>
                </a:br>
                <a:r>
                  <a:rPr lang="en-US" dirty="0"/>
                  <a:t>SAT is short for “satisfiability” can you satisfy all of the constraints?</a:t>
                </a:r>
              </a:p>
            </p:txBody>
          </p:sp>
        </mc:Choice>
        <mc:Fallback xmlns="">
          <p:sp>
            <p:nvSpPr>
              <p:cNvPr id="3" name="Content Placeholder 2">
                <a:extLst>
                  <a:ext uri="{FF2B5EF4-FFF2-40B4-BE49-F238E27FC236}">
                    <a16:creationId xmlns:a16="http://schemas.microsoft.com/office/drawing/2014/main" id="{4F76A4C6-63F1-4C6F-82EC-732257D76A52}"/>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3">
                <a:extLst>
                  <a:ext uri="{FF2B5EF4-FFF2-40B4-BE49-F238E27FC236}">
                    <a16:creationId xmlns:a16="http://schemas.microsoft.com/office/drawing/2014/main" id="{E10FB65C-E4DF-4910-ACE2-4F36BAC2E285}"/>
                  </a:ext>
                </a:extLst>
              </p:cNvPr>
              <p:cNvSpPr/>
              <p:nvPr/>
            </p:nvSpPr>
            <p:spPr>
              <a:xfrm>
                <a:off x="7548464" y="667139"/>
                <a:ext cx="3144417" cy="1059024"/>
              </a:xfrm>
              <a:prstGeom prst="wedgeRectCallout">
                <a:avLst>
                  <a:gd name="adj1" fmla="val -65356"/>
                  <a:gd name="adj2" fmla="val 774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“AND” of “ORs”</a:t>
                </a:r>
              </a:p>
              <a:p>
                <a:pPr algn="ctr"/>
                <a14:m>
                  <m:oMath xmlns:m="http://schemas.openxmlformats.org/officeDocument/2006/math">
                    <m:r>
                      <a:rPr lang="en-US" sz="2400" b="0" i="1" smtClean="0">
                        <a:latin typeface="Cambria Math" panose="02040503050406030204" pitchFamily="18" charset="0"/>
                      </a:rPr>
                      <m:t>∧</m:t>
                    </m:r>
                  </m:oMath>
                </a14:m>
                <a:r>
                  <a:rPr lang="en-US" sz="2400" dirty="0"/>
                  <a:t> outside </a:t>
                </a:r>
                <a:r>
                  <a:rPr lang="en-US" sz="2400" dirty="0" err="1"/>
                  <a:t>parens</a:t>
                </a:r>
                <a:endParaRPr lang="en-US" sz="2400" dirty="0"/>
              </a:p>
              <a:p>
                <a:pPr algn="ctr"/>
                <a14:m>
                  <m:oMath xmlns:m="http://schemas.openxmlformats.org/officeDocument/2006/math">
                    <m:r>
                      <a:rPr lang="en-US" sz="2400" b="0" i="1" smtClean="0">
                        <a:latin typeface="Cambria Math" panose="02040503050406030204" pitchFamily="18" charset="0"/>
                      </a:rPr>
                      <m:t>∨</m:t>
                    </m:r>
                  </m:oMath>
                </a14:m>
                <a:r>
                  <a:rPr lang="en-US" sz="2400" dirty="0"/>
                  <a:t> inside </a:t>
                </a:r>
                <a:r>
                  <a:rPr lang="en-US" sz="2400" dirty="0" err="1"/>
                  <a:t>parens</a:t>
                </a:r>
                <a:endParaRPr lang="en-US" sz="2400" dirty="0"/>
              </a:p>
            </p:txBody>
          </p:sp>
        </mc:Choice>
        <mc:Fallback xmlns="">
          <p:sp>
            <p:nvSpPr>
              <p:cNvPr id="4" name="Speech Bubble: Rectangle 3">
                <a:extLst>
                  <a:ext uri="{FF2B5EF4-FFF2-40B4-BE49-F238E27FC236}">
                    <a16:creationId xmlns:a16="http://schemas.microsoft.com/office/drawing/2014/main" id="{E10FB65C-E4DF-4910-ACE2-4F36BAC2E285}"/>
                  </a:ext>
                </a:extLst>
              </p:cNvPr>
              <p:cNvSpPr>
                <a:spLocks noRot="1" noChangeAspect="1" noMove="1" noResize="1" noEditPoints="1" noAdjustHandles="1" noChangeArrowheads="1" noChangeShapeType="1" noTextEdit="1"/>
              </p:cNvSpPr>
              <p:nvPr/>
            </p:nvSpPr>
            <p:spPr>
              <a:xfrm>
                <a:off x="7548464" y="667139"/>
                <a:ext cx="3144417" cy="1059024"/>
              </a:xfrm>
              <a:prstGeom prst="wedgeRectCallout">
                <a:avLst>
                  <a:gd name="adj1" fmla="val -65356"/>
                  <a:gd name="adj2" fmla="val 77478"/>
                </a:avLst>
              </a:prstGeom>
              <a:blipFill>
                <a:blip r:embed="rId3"/>
                <a:stretch>
                  <a:fillRect t="-7556"/>
                </a:stretch>
              </a:blipFill>
            </p:spPr>
            <p:txBody>
              <a:bodyPr/>
              <a:lstStyle/>
              <a:p>
                <a:r>
                  <a:rPr lang="en-US">
                    <a:noFill/>
                  </a:rPr>
                  <a:t> </a:t>
                </a:r>
              </a:p>
            </p:txBody>
          </p:sp>
        </mc:Fallback>
      </mc:AlternateContent>
      <p:sp>
        <p:nvSpPr>
          <p:cNvPr id="5" name="Speech Bubble: Rectangle 4">
            <a:extLst>
              <a:ext uri="{FF2B5EF4-FFF2-40B4-BE49-F238E27FC236}">
                <a16:creationId xmlns:a16="http://schemas.microsoft.com/office/drawing/2014/main" id="{C20F5B7B-94BD-4947-9FA0-64BEC7DD08F1}"/>
              </a:ext>
            </a:extLst>
          </p:cNvPr>
          <p:cNvSpPr/>
          <p:nvPr/>
        </p:nvSpPr>
        <p:spPr>
          <a:xfrm>
            <a:off x="8976196" y="2429226"/>
            <a:ext cx="2276522" cy="1059024"/>
          </a:xfrm>
          <a:prstGeom prst="wedgeRectCallout">
            <a:avLst>
              <a:gd name="adj1" fmla="val -26310"/>
              <a:gd name="adj2" fmla="val -599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One of the subexpressions inside </a:t>
            </a:r>
            <a:r>
              <a:rPr lang="en-US" sz="2400" dirty="0" err="1"/>
              <a:t>parens</a:t>
            </a:r>
            <a:endParaRPr lang="en-US" sz="2400" dirty="0"/>
          </a:p>
        </p:txBody>
      </p:sp>
    </p:spTree>
    <p:extLst>
      <p:ext uri="{BB962C8B-B14F-4D97-AF65-F5344CB8AC3E}">
        <p14:creationId xmlns:p14="http://schemas.microsoft.com/office/powerpoint/2010/main" val="40129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0BA-5EBB-4CBB-8D1D-868DA8A635D9}"/>
              </a:ext>
            </a:extLst>
          </p:cNvPr>
          <p:cNvSpPr>
            <a:spLocks noGrp="1"/>
          </p:cNvSpPr>
          <p:nvPr>
            <p:ph type="title"/>
          </p:nvPr>
        </p:nvSpPr>
        <p:spPr/>
        <p:txBody>
          <a:bodyPr/>
          <a:lstStyle/>
          <a:p>
            <a:r>
              <a:rPr lang="en-US" dirty="0"/>
              <a:t>Really? All of them?</a:t>
            </a:r>
          </a:p>
        </p:txBody>
      </p:sp>
      <p:sp>
        <p:nvSpPr>
          <p:cNvPr id="3" name="Content Placeholder 2">
            <a:extLst>
              <a:ext uri="{FF2B5EF4-FFF2-40B4-BE49-F238E27FC236}">
                <a16:creationId xmlns:a16="http://schemas.microsoft.com/office/drawing/2014/main" id="{0E2C4398-832E-41A2-817A-FD19B6472429}"/>
              </a:ext>
            </a:extLst>
          </p:cNvPr>
          <p:cNvSpPr>
            <a:spLocks noGrp="1"/>
          </p:cNvSpPr>
          <p:nvPr>
            <p:ph idx="1"/>
          </p:nvPr>
        </p:nvSpPr>
        <p:spPr/>
        <p:txBody>
          <a:bodyPr>
            <a:normAutofit/>
          </a:bodyPr>
          <a:lstStyle/>
          <a:p>
            <a:r>
              <a:rPr lang="en-US" dirty="0"/>
              <a:t>The idea that there is an NP-complete problem might be surprising.</a:t>
            </a:r>
          </a:p>
          <a:p>
            <a:r>
              <a:rPr lang="en-US" b="1" u="sng" dirty="0"/>
              <a:t>Every </a:t>
            </a:r>
            <a:r>
              <a:rPr lang="en-US" dirty="0"/>
              <a:t>problem in NP reduces to it? All of them? Like no exceptions?</a:t>
            </a:r>
          </a:p>
          <a:p>
            <a:endParaRPr lang="en-US" b="1" u="sng" dirty="0"/>
          </a:p>
          <a:p>
            <a:r>
              <a:rPr lang="en-US" dirty="0"/>
              <a:t>Yes! Really all of them!</a:t>
            </a:r>
          </a:p>
        </p:txBody>
      </p:sp>
    </p:spTree>
    <p:extLst>
      <p:ext uri="{BB962C8B-B14F-4D97-AF65-F5344CB8AC3E}">
        <p14:creationId xmlns:p14="http://schemas.microsoft.com/office/powerpoint/2010/main" val="2401039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90BA-5EBB-4CBB-8D1D-868DA8A635D9}"/>
              </a:ext>
            </a:extLst>
          </p:cNvPr>
          <p:cNvSpPr>
            <a:spLocks noGrp="1"/>
          </p:cNvSpPr>
          <p:nvPr>
            <p:ph type="title"/>
          </p:nvPr>
        </p:nvSpPr>
        <p:spPr/>
        <p:txBody>
          <a:bodyPr/>
          <a:lstStyle/>
          <a:p>
            <a:r>
              <a:rPr lang="en-US" dirty="0"/>
              <a:t>Really? All of them?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E2C4398-832E-41A2-817A-FD19B6472429}"/>
                  </a:ext>
                </a:extLst>
              </p:cNvPr>
              <p:cNvSpPr>
                <a:spLocks noGrp="1"/>
              </p:cNvSpPr>
              <p:nvPr>
                <p:ph idx="1"/>
              </p:nvPr>
            </p:nvSpPr>
            <p:spPr/>
            <p:txBody>
              <a:bodyPr>
                <a:normAutofit lnSpcReduction="10000"/>
              </a:bodyPr>
              <a:lstStyle/>
              <a:p>
                <a:r>
                  <a:rPr lang="en-US" dirty="0"/>
                  <a:t>The idea that there is an NP-complete problem might be surprising.</a:t>
                </a:r>
              </a:p>
              <a:p>
                <a:r>
                  <a:rPr lang="en-US" b="1" u="sng" dirty="0"/>
                  <a:t>Every </a:t>
                </a:r>
                <a:r>
                  <a:rPr lang="en-US" dirty="0"/>
                  <a:t>problem in NP reduces to it? All of them? Like no exceptions?</a:t>
                </a:r>
                <a:endParaRPr lang="en-US" b="1" u="sng" dirty="0"/>
              </a:p>
              <a:p>
                <a:r>
                  <a:rPr lang="en-US" dirty="0"/>
                  <a:t>The proof is very fun, but also very a-full-lecture-long (take 431).</a:t>
                </a:r>
              </a:p>
              <a:p>
                <a:r>
                  <a:rPr lang="en-US" dirty="0"/>
                  <a:t>Hand-wavy intuition:</a:t>
                </a:r>
              </a:p>
              <a:p>
                <a:r>
                  <a:rPr lang="en-US" dirty="0"/>
                  <a:t>1. 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𝑁𝑃</m:t>
                    </m:r>
                  </m:oMath>
                </a14:m>
                <a:r>
                  <a:rPr lang="en-US" dirty="0"/>
                  <a:t>, then it has a verifier that is “checking for something” in the certificate.</a:t>
                </a:r>
              </a:p>
              <a:p>
                <a:r>
                  <a:rPr lang="en-US" dirty="0"/>
                  <a:t>2. “checking for something” can be broken down into a bunch of tiny steps (because code can be broken down to tiny pieces).</a:t>
                </a:r>
              </a:p>
              <a:p>
                <a:r>
                  <a:rPr lang="en-US" dirty="0"/>
                  <a:t>3. each of those tiny pieces can be built up to a giant SAT expression (where the variables are the certificate).</a:t>
                </a:r>
              </a:p>
            </p:txBody>
          </p:sp>
        </mc:Choice>
        <mc:Fallback>
          <p:sp>
            <p:nvSpPr>
              <p:cNvPr id="3" name="Content Placeholder 2">
                <a:extLst>
                  <a:ext uri="{FF2B5EF4-FFF2-40B4-BE49-F238E27FC236}">
                    <a16:creationId xmlns:a16="http://schemas.microsoft.com/office/drawing/2014/main" id="{0E2C4398-832E-41A2-817A-FD19B6472429}"/>
                  </a:ext>
                </a:extLst>
              </p:cNvPr>
              <p:cNvSpPr>
                <a:spLocks noGrp="1" noRot="1" noChangeAspect="1" noMove="1" noResize="1" noEditPoints="1" noAdjustHandles="1" noChangeArrowheads="1" noChangeShapeType="1" noTextEdit="1"/>
              </p:cNvSpPr>
              <p:nvPr>
                <p:ph idx="1"/>
              </p:nvPr>
            </p:nvSpPr>
            <p:spPr>
              <a:blipFill>
                <a:blip r:embed="rId2"/>
                <a:stretch>
                  <a:fillRect l="-708" t="-3019"/>
                </a:stretch>
              </a:blipFill>
            </p:spPr>
            <p:txBody>
              <a:bodyPr/>
              <a:lstStyle/>
              <a:p>
                <a:r>
                  <a:rPr lang="en-US">
                    <a:noFill/>
                  </a:rPr>
                  <a:t> </a:t>
                </a:r>
              </a:p>
            </p:txBody>
          </p:sp>
        </mc:Fallback>
      </mc:AlternateContent>
    </p:spTree>
    <p:extLst>
      <p:ext uri="{BB962C8B-B14F-4D97-AF65-F5344CB8AC3E}">
        <p14:creationId xmlns:p14="http://schemas.microsoft.com/office/powerpoint/2010/main" val="379054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154A5-05DB-4F64-A8F6-FBEA811B03BF}"/>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CF20054B-1308-4699-9AC1-0786DDD46147}"/>
              </a:ext>
            </a:extLst>
          </p:cNvPr>
          <p:cNvSpPr>
            <a:spLocks noGrp="1"/>
          </p:cNvSpPr>
          <p:nvPr>
            <p:ph idx="1"/>
          </p:nvPr>
        </p:nvSpPr>
        <p:spPr/>
        <p:txBody>
          <a:bodyPr/>
          <a:lstStyle/>
          <a:p>
            <a:r>
              <a:rPr lang="en-US" dirty="0"/>
              <a:t>Some more context on P, NP, etc.</a:t>
            </a:r>
          </a:p>
          <a:p>
            <a:r>
              <a:rPr lang="en-US" dirty="0"/>
              <a:t>When you suspect your problem is NP-hard, how do you prove it?</a:t>
            </a:r>
          </a:p>
        </p:txBody>
      </p:sp>
    </p:spTree>
    <p:extLst>
      <p:ext uri="{BB962C8B-B14F-4D97-AF65-F5344CB8AC3E}">
        <p14:creationId xmlns:p14="http://schemas.microsoft.com/office/powerpoint/2010/main" val="1825942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BC802-74DB-43B5-8960-D8F99A96BA2D}"/>
              </a:ext>
            </a:extLst>
          </p:cNvPr>
          <p:cNvSpPr>
            <a:spLocks noGrp="1"/>
          </p:cNvSpPr>
          <p:nvPr>
            <p:ph type="title"/>
          </p:nvPr>
        </p:nvSpPr>
        <p:spPr/>
        <p:txBody>
          <a:bodyPr/>
          <a:lstStyle/>
          <a:p>
            <a:r>
              <a:rPr lang="en-US" dirty="0"/>
              <a:t>Ok, so what?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2D91EB-3914-4091-8EE0-74A18461C55A}"/>
                  </a:ext>
                </a:extLst>
              </p:cNvPr>
              <p:cNvSpPr>
                <a:spLocks noGrp="1"/>
              </p:cNvSpPr>
              <p:nvPr>
                <p:ph idx="1"/>
              </p:nvPr>
            </p:nvSpPr>
            <p:spPr/>
            <p:txBody>
              <a:bodyPr/>
              <a:lstStyle/>
              <a:p>
                <a:r>
                  <a:rPr lang="en-US" dirty="0"/>
                  <a:t>If anyone ever asks me to solve 3-SAT exactly in polynomial time, I’ll say no…</a:t>
                </a:r>
              </a:p>
              <a:p>
                <a:r>
                  <a:rPr lang="en-US" dirty="0"/>
                  <a:t>How often does that happen? How does this help?</a:t>
                </a:r>
              </a:p>
              <a:p>
                <a:endParaRPr lang="en-US" dirty="0"/>
              </a:p>
              <a:p>
                <a:r>
                  <a:rPr lang="en-US" dirty="0"/>
                  <a:t>Suppose you’re interested in the problem </a:t>
                </a:r>
                <a14:m>
                  <m:oMath xmlns:m="http://schemas.openxmlformats.org/officeDocument/2006/math">
                    <m:r>
                      <a:rPr lang="en-US" b="0" i="1" smtClean="0">
                        <a:latin typeface="Cambria Math" panose="02040503050406030204" pitchFamily="18" charset="0"/>
                      </a:rPr>
                      <m:t>𝐵</m:t>
                    </m:r>
                  </m:oMath>
                </a14:m>
                <a:r>
                  <a:rPr lang="en-US" dirty="0"/>
                  <a:t>. You’ve tried to design a polynomial time algorithm; haven’t succeeded yet…you start to wonder if it’s possible at all…or maybe </a:t>
                </a:r>
                <a14:m>
                  <m:oMath xmlns:m="http://schemas.openxmlformats.org/officeDocument/2006/math">
                    <m:r>
                      <a:rPr lang="en-US" b="0" i="1" smtClean="0">
                        <a:latin typeface="Cambria Math" panose="02040503050406030204" pitchFamily="18" charset="0"/>
                      </a:rPr>
                      <m:t>𝐵</m:t>
                    </m:r>
                  </m:oMath>
                </a14:m>
                <a:r>
                  <a:rPr lang="en-US" dirty="0"/>
                  <a:t> is also </a:t>
                </a:r>
                <a14:m>
                  <m:oMath xmlns:m="http://schemas.openxmlformats.org/officeDocument/2006/math">
                    <m:r>
                      <a:rPr lang="en-US" b="0" i="1" smtClean="0">
                        <a:latin typeface="Cambria Math" panose="02040503050406030204" pitchFamily="18" charset="0"/>
                      </a:rPr>
                      <m:t>𝑁𝑃</m:t>
                    </m:r>
                  </m:oMath>
                </a14:m>
                <a:r>
                  <a:rPr lang="en-US" dirty="0"/>
                  <a:t>-hard…</a:t>
                </a:r>
              </a:p>
              <a:p>
                <a:r>
                  <a:rPr lang="en-US" dirty="0"/>
                  <a:t>Well if you can show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𝐵</m:t>
                    </m:r>
                  </m:oMath>
                </a14:m>
                <a:r>
                  <a:rPr lang="en-US" dirty="0"/>
                  <a:t> then </a:t>
                </a:r>
                <a14:m>
                  <m:oMath xmlns:m="http://schemas.openxmlformats.org/officeDocument/2006/math">
                    <m:r>
                      <a:rPr lang="en-US" b="0" i="1" smtClean="0">
                        <a:latin typeface="Cambria Math" panose="02040503050406030204" pitchFamily="18" charset="0"/>
                      </a:rPr>
                      <m:t>𝐵</m:t>
                    </m:r>
                  </m:oMath>
                </a14:m>
                <a:r>
                  <a:rPr lang="en-US" dirty="0"/>
                  <a:t> is NP-hard too!</a:t>
                </a:r>
              </a:p>
              <a:p>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3-SAT and 3-SAT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groupChr>
                      <m:groupChrPr>
                        <m:chr m:val="⇒"/>
                        <m:pos m:val="top"/>
                        <m:ctrlPr>
                          <a:rPr lang="en-US" b="0" i="1" smtClean="0">
                            <a:latin typeface="Cambria Math" panose="02040503050406030204" pitchFamily="18" charset="0"/>
                          </a:rPr>
                        </m:ctrlPr>
                      </m:groupChrPr>
                      <m:e/>
                    </m:groupChr>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 is transitive)</a:t>
                </a:r>
              </a:p>
            </p:txBody>
          </p:sp>
        </mc:Choice>
        <mc:Fallback xmlns="">
          <p:sp>
            <p:nvSpPr>
              <p:cNvPr id="3" name="Content Placeholder 2">
                <a:extLst>
                  <a:ext uri="{FF2B5EF4-FFF2-40B4-BE49-F238E27FC236}">
                    <a16:creationId xmlns:a16="http://schemas.microsoft.com/office/drawing/2014/main" id="{122D91EB-3914-4091-8EE0-74A18461C55A}"/>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182116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2702-4BE4-4F2D-9727-363DAC3E282F}"/>
              </a:ext>
            </a:extLst>
          </p:cNvPr>
          <p:cNvSpPr>
            <a:spLocks noGrp="1"/>
          </p:cNvSpPr>
          <p:nvPr>
            <p:ph type="title"/>
          </p:nvPr>
        </p:nvSpPr>
        <p:spPr/>
        <p:txBody>
          <a:bodyPr/>
          <a:lstStyle/>
          <a:p>
            <a:r>
              <a:rPr lang="en-US" dirty="0"/>
              <a:t>Which Direction?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0774DC-FDC9-422C-80CA-83B099B36331}"/>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oMath>
                </a14:m>
                <a:r>
                  <a:rPr lang="en-US" dirty="0"/>
                  <a:t> is NP-hard</a:t>
                </a:r>
              </a:p>
              <a:p>
                <a:r>
                  <a:rPr lang="en-US" dirty="0"/>
                  <a:t>How do you remember which direction?</a:t>
                </a:r>
              </a:p>
              <a:p>
                <a:r>
                  <a:rPr lang="en-US" dirty="0"/>
                  <a:t>The core idea of an NP-completeness reduction is a proof by contradiction:</a:t>
                </a:r>
              </a:p>
              <a:p>
                <a:r>
                  <a:rPr lang="en-US" dirty="0"/>
                  <a:t>Suppose, for the sake of contradiction, there were a polynomial time algorithm for </a:t>
                </a:r>
                <a14:m>
                  <m:oMath xmlns:m="http://schemas.openxmlformats.org/officeDocument/2006/math">
                    <m:r>
                      <a:rPr lang="en-US" b="0" i="1" smtClean="0">
                        <a:latin typeface="Cambria Math" panose="02040503050406030204" pitchFamily="18" charset="0"/>
                      </a:rPr>
                      <m:t>𝐵</m:t>
                    </m:r>
                  </m:oMath>
                </a14:m>
                <a:r>
                  <a:rPr lang="en-US" dirty="0"/>
                  <a:t>. But then if there were I could use that to design a polynomial time algorithm for problem </a:t>
                </a:r>
                <a14:m>
                  <m:oMath xmlns:m="http://schemas.openxmlformats.org/officeDocument/2006/math">
                    <m:r>
                      <a:rPr lang="en-US" b="0" i="1" smtClean="0">
                        <a:latin typeface="Cambria Math" panose="02040503050406030204" pitchFamily="18" charset="0"/>
                      </a:rPr>
                      <m:t>𝐴</m:t>
                    </m:r>
                  </m:oMath>
                </a14:m>
                <a:r>
                  <a:rPr lang="en-US" dirty="0"/>
                  <a:t>.</a:t>
                </a:r>
              </a:p>
              <a:p>
                <a:r>
                  <a:rPr lang="en-US" dirty="0"/>
                  <a:t>But we really, really, really don’t think there’s a polynomial time algorithm for problem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dirty="0"/>
                  <a:t> So we should really, really, really think there isn’t one for </a:t>
                </a:r>
                <a14:m>
                  <m:oMath xmlns:m="http://schemas.openxmlformats.org/officeDocument/2006/math">
                    <m:r>
                      <a:rPr lang="en-US" b="0" i="1" smtClean="0">
                        <a:latin typeface="Cambria Math" panose="02040503050406030204" pitchFamily="18" charset="0"/>
                      </a:rPr>
                      <m:t>𝐵</m:t>
                    </m:r>
                  </m:oMath>
                </a14:m>
                <a:r>
                  <a:rPr lang="en-US" dirty="0"/>
                  <a:t> either!</a:t>
                </a:r>
              </a:p>
            </p:txBody>
          </p:sp>
        </mc:Choice>
        <mc:Fallback xmlns="">
          <p:sp>
            <p:nvSpPr>
              <p:cNvPr id="3" name="Content Placeholder 2">
                <a:extLst>
                  <a:ext uri="{FF2B5EF4-FFF2-40B4-BE49-F238E27FC236}">
                    <a16:creationId xmlns:a16="http://schemas.microsoft.com/office/drawing/2014/main" id="{8B0774DC-FDC9-422C-80CA-83B099B3633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280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8E324-7FF9-4BFA-B1F5-58FDBD208BA4}"/>
              </a:ext>
            </a:extLst>
          </p:cNvPr>
          <p:cNvSpPr>
            <a:spLocks noGrp="1"/>
          </p:cNvSpPr>
          <p:nvPr>
            <p:ph type="title"/>
          </p:nvPr>
        </p:nvSpPr>
        <p:spPr/>
        <p:txBody>
          <a:bodyPr/>
          <a:lstStyle/>
          <a:p>
            <a:r>
              <a:rPr lang="en-US" dirty="0"/>
              <a:t>Let’s Show a problem is NP-hard.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40F637D-347A-4E8F-BD44-6FDAF0F6D1B1}"/>
                  </a:ext>
                </a:extLst>
              </p:cNvPr>
              <p:cNvSpPr>
                <a:spLocks noGrp="1"/>
              </p:cNvSpPr>
              <p:nvPr>
                <p:ph idx="1"/>
              </p:nvPr>
            </p:nvSpPr>
            <p:spPr/>
            <p:txBody>
              <a:bodyPr/>
              <a:lstStyle/>
              <a:p>
                <a:r>
                  <a:rPr lang="en-US" dirty="0"/>
                  <a:t>Once we have </a:t>
                </a:r>
                <a:r>
                  <a:rPr lang="en-US" u="sng" dirty="0"/>
                  <a:t>one </a:t>
                </a:r>
                <a:r>
                  <a:rPr lang="en-US" dirty="0"/>
                  <a:t>NP-complete problem, the process gets a lot easier.</a:t>
                </a:r>
              </a:p>
              <a:p>
                <a:endParaRPr lang="en-US" u="sng" dirty="0"/>
              </a:p>
              <a:p>
                <a14:m>
                  <m:oMath xmlns:m="http://schemas.openxmlformats.org/officeDocument/2006/math">
                    <m:r>
                      <a:rPr lang="en-US" b="0" i="1" smtClean="0">
                        <a:latin typeface="Cambria Math" panose="02040503050406030204" pitchFamily="18" charset="0"/>
                      </a:rPr>
                      <m:t>3</m:t>
                    </m:r>
                  </m:oMath>
                </a14:m>
                <a:r>
                  <a:rPr lang="en-US" dirty="0"/>
                  <a:t>-SAT is </a:t>
                </a:r>
                <a14:m>
                  <m:oMath xmlns:m="http://schemas.openxmlformats.org/officeDocument/2006/math">
                    <m:r>
                      <a:rPr lang="en-US" b="0" i="1" smtClean="0">
                        <a:latin typeface="Cambria Math" panose="02040503050406030204" pitchFamily="18" charset="0"/>
                      </a:rPr>
                      <m:t>𝑁𝑃</m:t>
                    </m:r>
                  </m:oMath>
                </a14:m>
                <a:r>
                  <a:rPr lang="en-US" dirty="0"/>
                  <a:t>-complete. Prove that </a:t>
                </a:r>
                <a14:m>
                  <m:oMath xmlns:m="http://schemas.openxmlformats.org/officeDocument/2006/math">
                    <m:r>
                      <a:rPr lang="en-US" b="0" i="1" smtClean="0">
                        <a:latin typeface="Cambria Math" panose="02040503050406030204" pitchFamily="18" charset="0"/>
                      </a:rPr>
                      <m:t>3</m:t>
                    </m:r>
                  </m:oMath>
                </a14:m>
                <a:r>
                  <a:rPr lang="en-US" dirty="0"/>
                  <a:t>-COLOR is </a:t>
                </a:r>
                <a14:m>
                  <m:oMath xmlns:m="http://schemas.openxmlformats.org/officeDocument/2006/math">
                    <m:r>
                      <a:rPr lang="en-US" b="0" i="1" smtClean="0">
                        <a:latin typeface="Cambria Math" panose="02040503050406030204" pitchFamily="18" charset="0"/>
                      </a:rPr>
                      <m:t>𝑁𝑃</m:t>
                    </m:r>
                  </m:oMath>
                </a14:m>
                <a:r>
                  <a:rPr lang="en-US" dirty="0"/>
                  <a:t>-hard.</a:t>
                </a:r>
              </a:p>
              <a:p>
                <a:endParaRPr lang="en-US" dirty="0"/>
              </a:p>
              <a:p>
                <a:r>
                  <a:rPr lang="en-US" dirty="0"/>
                  <a:t>Input: An undirected graph </a:t>
                </a:r>
                <a14:m>
                  <m:oMath xmlns:m="http://schemas.openxmlformats.org/officeDocument/2006/math">
                    <m:r>
                      <a:rPr lang="en-US" b="0" i="1" smtClean="0">
                        <a:latin typeface="Cambria Math" panose="02040503050406030204" pitchFamily="18" charset="0"/>
                      </a:rPr>
                      <m:t>𝐺</m:t>
                    </m:r>
                  </m:oMath>
                </a14:m>
                <a:r>
                  <a:rPr lang="en-US" dirty="0"/>
                  <a:t>.</a:t>
                </a:r>
              </a:p>
              <a:p>
                <a:r>
                  <a:rPr lang="en-US" dirty="0"/>
                  <a:t>Output: True if </a:t>
                </a:r>
                <a14:m>
                  <m:oMath xmlns:m="http://schemas.openxmlformats.org/officeDocument/2006/math">
                    <m:r>
                      <a:rPr lang="en-US" b="0" i="1" smtClean="0">
                        <a:latin typeface="Cambria Math" panose="02040503050406030204" pitchFamily="18" charset="0"/>
                      </a:rPr>
                      <m:t>𝐺</m:t>
                    </m:r>
                  </m:oMath>
                </a14:m>
                <a:r>
                  <a:rPr lang="en-US" dirty="0"/>
                  <a:t> can be </a:t>
                </a:r>
                <a14:m>
                  <m:oMath xmlns:m="http://schemas.openxmlformats.org/officeDocument/2006/math">
                    <m:r>
                      <a:rPr lang="en-US" b="0" i="1" smtClean="0">
                        <a:latin typeface="Cambria Math" panose="02040503050406030204" pitchFamily="18" charset="0"/>
                      </a:rPr>
                      <m:t>3</m:t>
                    </m:r>
                  </m:oMath>
                </a14:m>
                <a:r>
                  <a:rPr lang="en-US" dirty="0"/>
                  <a:t>-colored (each vertex red, blue, green and no edge has same-colored endpoints); false otherwise</a:t>
                </a:r>
              </a:p>
            </p:txBody>
          </p:sp>
        </mc:Choice>
        <mc:Fallback>
          <p:sp>
            <p:nvSpPr>
              <p:cNvPr id="3" name="Content Placeholder 2">
                <a:extLst>
                  <a:ext uri="{FF2B5EF4-FFF2-40B4-BE49-F238E27FC236}">
                    <a16:creationId xmlns:a16="http://schemas.microsoft.com/office/drawing/2014/main" id="{040F637D-347A-4E8F-BD44-6FDAF0F6D1B1}"/>
                  </a:ext>
                </a:extLst>
              </p:cNvPr>
              <p:cNvSpPr>
                <a:spLocks noGrp="1" noRot="1" noChangeAspect="1" noMove="1" noResize="1" noEditPoints="1" noAdjustHandles="1" noChangeArrowheads="1" noChangeShapeType="1" noTextEdit="1"/>
              </p:cNvSpPr>
              <p:nvPr>
                <p:ph idx="1"/>
              </p:nvPr>
            </p:nvSpPr>
            <p:spPr>
              <a:blipFill>
                <a:blip r:embed="rId2"/>
                <a:stretch>
                  <a:fillRect l="-708" t="-2138" r="-871"/>
                </a:stretch>
              </a:blipFill>
            </p:spPr>
            <p:txBody>
              <a:bodyPr/>
              <a:lstStyle/>
              <a:p>
                <a:r>
                  <a:rPr lang="en-US">
                    <a:noFill/>
                  </a:rPr>
                  <a:t> </a:t>
                </a:r>
              </a:p>
            </p:txBody>
          </p:sp>
        </mc:Fallback>
      </mc:AlternateContent>
    </p:spTree>
    <p:extLst>
      <p:ext uri="{BB962C8B-B14F-4D97-AF65-F5344CB8AC3E}">
        <p14:creationId xmlns:p14="http://schemas.microsoft.com/office/powerpoint/2010/main" val="3430819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a:t>
                </a:r>
                <a14:m>
                  <m:oMath xmlns:m="http://schemas.openxmlformats.org/officeDocument/2006/math">
                    <m:r>
                      <a:rPr lang="en-US" b="0" i="1" smtClean="0">
                        <a:latin typeface="Cambria Math" panose="02040503050406030204" pitchFamily="18" charset="0"/>
                      </a:rPr>
                      <m:t>3</m:t>
                    </m:r>
                  </m:oMath>
                </a14:m>
                <a:r>
                  <a:rPr lang="en-US" dirty="0"/>
                  <a:t>-color is NP-complete</a:t>
                </a:r>
              </a:p>
            </p:txBody>
          </p:sp>
        </mc:Choice>
        <mc:Fallback>
          <p:sp>
            <p:nvSpPr>
              <p:cNvPr id="2" name="Title 1">
                <a:extLst>
                  <a:ext uri="{FF2B5EF4-FFF2-40B4-BE49-F238E27FC236}">
                    <a16:creationId xmlns:a16="http://schemas.microsoft.com/office/drawing/2014/main" id="{D505C1DE-2C8A-43BB-BEAB-279686E0AFCE}"/>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p:txBody>
      </p:sp>
    </p:spTree>
    <p:extLst>
      <p:ext uri="{BB962C8B-B14F-4D97-AF65-F5344CB8AC3E}">
        <p14:creationId xmlns:p14="http://schemas.microsoft.com/office/powerpoint/2010/main" val="1428920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What do we need to show?</a:t>
                </a:r>
              </a:p>
              <a:p>
                <a:endParaRPr lang="en-US" dirty="0"/>
              </a:p>
              <a:p>
                <a:r>
                  <a:rPr lang="en-US" dirty="0"/>
                  <a:t>To show our new problem is NP-complete</a:t>
                </a:r>
              </a:p>
              <a:p>
                <a:pPr lvl="1"/>
                <a:r>
                  <a:rPr lang="en-US" dirty="0"/>
                  <a:t>A reduction from a known NP-hard problem to our new problem</a:t>
                </a:r>
              </a:p>
              <a:p>
                <a:pPr lvl="1"/>
                <a:r>
                  <a:rPr lang="en-US" dirty="0"/>
                  <a:t>That our new problem is in NP itself</a:t>
                </a:r>
              </a:p>
              <a:p>
                <a:r>
                  <a:rPr lang="en-US" dirty="0"/>
                  <a:t>(To show our new problems is NP-hard, just do the first step).</a:t>
                </a:r>
              </a:p>
              <a:p>
                <a:endParaRPr lang="en-US" dirty="0"/>
              </a:p>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p:txBody>
          </p:sp>
        </mc:Choice>
        <mc:Fallback>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346261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C1DE-2C8A-43BB-BEAB-279686E0AFCE}"/>
              </a:ext>
            </a:extLst>
          </p:cNvPr>
          <p:cNvSpPr>
            <a:spLocks noGrp="1"/>
          </p:cNvSpPr>
          <p:nvPr>
            <p:ph type="title"/>
          </p:nvPr>
        </p:nvSpPr>
        <p:spPr/>
        <p:txBody>
          <a:bodyPr/>
          <a:lstStyle/>
          <a:p>
            <a:r>
              <a:rPr lang="en-US" dirty="0"/>
              <a:t>To show 3-color is NP-complete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7BEA306-FAF2-4B4C-AD87-02688BC142D5}"/>
                  </a:ext>
                </a:extLst>
              </p:cNvPr>
              <p:cNvSpPr>
                <a:spLocks noGrp="1"/>
              </p:cNvSpPr>
              <p:nvPr>
                <p:ph idx="1"/>
              </p:nvPr>
            </p:nvSpPr>
            <p:spPr/>
            <p:txBody>
              <a:bodyPr/>
              <a:lstStyle/>
              <a:p>
                <a:r>
                  <a:rPr lang="en-US" dirty="0"/>
                  <a:t>We need to show:</a:t>
                </a:r>
              </a:p>
              <a:p>
                <a:r>
                  <a:rPr lang="en-US" dirty="0"/>
                  <a:t>3-color is in NP; </a:t>
                </a:r>
                <a14:m>
                  <m:oMath xmlns:m="http://schemas.openxmlformats.org/officeDocument/2006/math">
                    <m:r>
                      <a:rPr lang="en-US" b="0" i="1" smtClean="0">
                        <a:latin typeface="Cambria Math" panose="02040503050406030204" pitchFamily="18" charset="0"/>
                      </a:rPr>
                      <m:t>3</m:t>
                    </m:r>
                  </m:oMath>
                </a14:m>
                <a:r>
                  <a:rPr lang="en-US" dirty="0"/>
                  <a:t>-SAT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m:t>
                        </m:r>
                      </m:e>
                      <m:sub>
                        <m:r>
                          <a:rPr lang="en-US" b="0" i="1" dirty="0" smtClean="0">
                            <a:latin typeface="Cambria Math" panose="02040503050406030204" pitchFamily="18" charset="0"/>
                          </a:rPr>
                          <m:t>𝑃</m:t>
                        </m:r>
                      </m:sub>
                    </m:sSub>
                  </m:oMath>
                </a14:m>
                <a:r>
                  <a:rPr lang="en-US" dirty="0"/>
                  <a:t> </a:t>
                </a:r>
                <a14:m>
                  <m:oMath xmlns:m="http://schemas.openxmlformats.org/officeDocument/2006/math">
                    <m:r>
                      <a:rPr lang="en-US" b="0" i="1" dirty="0" smtClean="0">
                        <a:latin typeface="Cambria Math" panose="02040503050406030204" pitchFamily="18" charset="0"/>
                      </a:rPr>
                      <m:t>3</m:t>
                    </m:r>
                  </m:oMath>
                </a14:m>
                <a:r>
                  <a:rPr lang="en-US" dirty="0"/>
                  <a:t>-COLOR</a:t>
                </a:r>
              </a:p>
              <a:p>
                <a:endParaRPr lang="en-US" dirty="0"/>
              </a:p>
              <a:p>
                <a:r>
                  <a:rPr lang="en-US" dirty="0"/>
                  <a:t>3-color is in NP (the certificate is the assignment of vertices to colors; a linear-time BFS can verify if the coloring is correct).</a:t>
                </a:r>
              </a:p>
              <a:p>
                <a:endParaRPr lang="en-US" dirty="0"/>
              </a:p>
              <a:p>
                <a:r>
                  <a:rPr lang="en-US" dirty="0"/>
                  <a:t>Get the direction of the reduction right! Double-check it!</a:t>
                </a:r>
              </a:p>
              <a:p>
                <a:r>
                  <a:rPr lang="en-US" dirty="0"/>
                  <a:t>The other reduction does exist! (because </a:t>
                </a:r>
                <a14:m>
                  <m:oMath xmlns:m="http://schemas.openxmlformats.org/officeDocument/2006/math">
                    <m:r>
                      <a:rPr lang="en-US" b="0" i="1" smtClean="0">
                        <a:latin typeface="Cambria Math" panose="02040503050406030204" pitchFamily="18" charset="0"/>
                      </a:rPr>
                      <m:t>3</m:t>
                    </m:r>
                  </m:oMath>
                </a14:m>
                <a:r>
                  <a:rPr lang="en-US" dirty="0"/>
                  <a:t>-SAT is NP-complete). You won’t notice until it’s too late. Check at the beginning!</a:t>
                </a:r>
              </a:p>
            </p:txBody>
          </p:sp>
        </mc:Choice>
        <mc:Fallback>
          <p:sp>
            <p:nvSpPr>
              <p:cNvPr id="3" name="Content Placeholder 2">
                <a:extLst>
                  <a:ext uri="{FF2B5EF4-FFF2-40B4-BE49-F238E27FC236}">
                    <a16:creationId xmlns:a16="http://schemas.microsoft.com/office/drawing/2014/main" id="{87BEA306-FAF2-4B4C-AD87-02688BC142D5}"/>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229242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E3636-53B5-4C2E-9367-8B57F0BADD8B}"/>
              </a:ext>
            </a:extLst>
          </p:cNvPr>
          <p:cNvSpPr>
            <a:spLocks noGrp="1"/>
          </p:cNvSpPr>
          <p:nvPr>
            <p:ph type="title"/>
          </p:nvPr>
        </p:nvSpPr>
        <p:spPr/>
        <p:txBody>
          <a:bodyPr/>
          <a:lstStyle/>
          <a:p>
            <a:r>
              <a:rPr lang="en-US" dirty="0"/>
              <a:t>This is a big claim!</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C8EA6C1-50C0-4E03-9C57-C35153BB74BD}"/>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3</m:t>
                    </m:r>
                  </m:oMath>
                </a14:m>
                <a:r>
                  <a:rPr lang="en-US" dirty="0"/>
                  <a:t>-SAT and </a:t>
                </a:r>
                <a14:m>
                  <m:oMath xmlns:m="http://schemas.openxmlformats.org/officeDocument/2006/math">
                    <m:r>
                      <a:rPr lang="en-US" b="0" i="1" smtClean="0">
                        <a:latin typeface="Cambria Math" panose="02040503050406030204" pitchFamily="18" charset="0"/>
                      </a:rPr>
                      <m:t>3</m:t>
                    </m:r>
                  </m:oMath>
                </a14:m>
                <a:r>
                  <a:rPr lang="en-US" dirty="0"/>
                  <a:t>-coloring aren’t all that similar</a:t>
                </a:r>
              </a:p>
              <a:p>
                <a:r>
                  <a:rPr lang="en-US" dirty="0"/>
                  <a:t>They both have the number </a:t>
                </a:r>
                <a14:m>
                  <m:oMath xmlns:m="http://schemas.openxmlformats.org/officeDocument/2006/math">
                    <m:r>
                      <a:rPr lang="en-US" b="0" i="1" smtClean="0">
                        <a:latin typeface="Cambria Math" panose="02040503050406030204" pitchFamily="18" charset="0"/>
                      </a:rPr>
                      <m:t>3</m:t>
                    </m:r>
                  </m:oMath>
                </a14:m>
                <a:r>
                  <a:rPr lang="en-US" dirty="0"/>
                  <a:t>, I guess…</a:t>
                </a:r>
              </a:p>
              <a:p>
                <a:endParaRPr lang="en-US" dirty="0"/>
              </a:p>
              <a:p>
                <a:r>
                  <a:rPr lang="en-US" dirty="0"/>
                  <a:t>In </a:t>
                </a:r>
                <a14:m>
                  <m:oMath xmlns:m="http://schemas.openxmlformats.org/officeDocument/2006/math">
                    <m:r>
                      <a:rPr lang="en-US" b="0" i="1" smtClean="0">
                        <a:latin typeface="Cambria Math" panose="02040503050406030204" pitchFamily="18" charset="0"/>
                      </a:rPr>
                      <m:t>3</m:t>
                    </m:r>
                  </m:oMath>
                </a14:m>
                <a:r>
                  <a:rPr lang="en-US" dirty="0"/>
                  <a:t>-SAT we assign variables to true and false.</a:t>
                </a:r>
              </a:p>
              <a:p>
                <a:r>
                  <a:rPr lang="en-US" dirty="0"/>
                  <a:t>In </a:t>
                </a:r>
                <a14:m>
                  <m:oMath xmlns:m="http://schemas.openxmlformats.org/officeDocument/2006/math">
                    <m:r>
                      <a:rPr lang="en-US" b="0" i="1" smtClean="0">
                        <a:latin typeface="Cambria Math" panose="02040503050406030204" pitchFamily="18" charset="0"/>
                      </a:rPr>
                      <m:t>3</m:t>
                    </m:r>
                  </m:oMath>
                </a14:m>
                <a:r>
                  <a:rPr lang="en-US" dirty="0"/>
                  <a:t>-COLOR we assign vertices to red, blue, or green.</a:t>
                </a:r>
              </a:p>
              <a:p>
                <a:endParaRPr lang="en-US" dirty="0"/>
              </a:p>
              <a:p>
                <a:r>
                  <a:rPr lang="en-US" dirty="0"/>
                  <a:t>How could we do that?</a:t>
                </a:r>
              </a:p>
            </p:txBody>
          </p:sp>
        </mc:Choice>
        <mc:Fallback>
          <p:sp>
            <p:nvSpPr>
              <p:cNvPr id="3" name="Content Placeholder 2">
                <a:extLst>
                  <a:ext uri="{FF2B5EF4-FFF2-40B4-BE49-F238E27FC236}">
                    <a16:creationId xmlns:a16="http://schemas.microsoft.com/office/drawing/2014/main" id="{CC8EA6C1-50C0-4E03-9C57-C35153BB74B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63895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19F3-DD6F-4B45-BFC5-2F11AE43628C}"/>
              </a:ext>
            </a:extLst>
          </p:cNvPr>
          <p:cNvSpPr>
            <a:spLocks noGrp="1"/>
          </p:cNvSpPr>
          <p:nvPr>
            <p:ph type="title"/>
          </p:nvPr>
        </p:nvSpPr>
        <p:spPr/>
        <p:txBody>
          <a:bodyPr/>
          <a:lstStyle/>
          <a:p>
            <a:r>
              <a:rPr lang="en-US" dirty="0"/>
              <a:t>Idea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992EB62-D416-4AA5-A594-2C016473311C}"/>
                  </a:ext>
                </a:extLst>
              </p:cNvPr>
              <p:cNvSpPr>
                <a:spLocks noGrp="1"/>
              </p:cNvSpPr>
              <p:nvPr>
                <p:ph idx="1"/>
              </p:nvPr>
            </p:nvSpPr>
            <p:spPr/>
            <p:txBody>
              <a:bodyPr>
                <a:normAutofit/>
              </a:bodyPr>
              <a:lstStyle/>
              <a:p>
                <a:r>
                  <a:rPr lang="en-US" dirty="0"/>
                  <a:t>Need to turn a 3-SAT instance into a 3-COLOR instance</a:t>
                </a:r>
              </a:p>
              <a:p>
                <a:r>
                  <a:rPr lang="en-US" dirty="0"/>
                  <a:t>(The reduction has access to a library for 3-COLOR)</a:t>
                </a:r>
              </a:p>
              <a:p>
                <a:r>
                  <a:rPr lang="en-US" dirty="0"/>
                  <a:t>And need to use </a:t>
                </a:r>
                <a14:m>
                  <m:oMath xmlns:m="http://schemas.openxmlformats.org/officeDocument/2006/math">
                    <m:r>
                      <a:rPr lang="en-US" b="0" i="1" smtClean="0">
                        <a:latin typeface="Cambria Math" panose="02040503050406030204" pitchFamily="18" charset="0"/>
                      </a:rPr>
                      <m:t>3</m:t>
                    </m:r>
                  </m:oMath>
                </a14:m>
                <a:r>
                  <a:rPr lang="en-US" dirty="0"/>
                  <a:t>-COLOR library to answer for the 3-SAT instance.</a:t>
                </a:r>
              </a:p>
              <a:p>
                <a:endParaRPr lang="en-US" dirty="0"/>
              </a:p>
              <a:p>
                <a:r>
                  <a:rPr lang="en-US" dirty="0"/>
                  <a:t>We’ll want an assignment of variables to correspond to a coloring</a:t>
                </a:r>
              </a:p>
              <a:p>
                <a:r>
                  <a:rPr lang="en-US" dirty="0"/>
                  <a:t>So have a vertex for each variable so that you can color the graph </a:t>
                </a:r>
                <a:r>
                  <a:rPr lang="en-US" dirty="0" err="1"/>
                  <a:t>iff</a:t>
                </a:r>
                <a:r>
                  <a:rPr lang="en-US" dirty="0"/>
                  <a:t> you can make the expression true; colors should correspond to values (True, False, and…dummy?)</a:t>
                </a:r>
              </a:p>
              <a:p>
                <a:r>
                  <a:rPr lang="en-US" dirty="0"/>
                  <a:t>We’ll tweak this later, but get this intuition first.</a:t>
                </a:r>
              </a:p>
            </p:txBody>
          </p:sp>
        </mc:Choice>
        <mc:Fallback>
          <p:sp>
            <p:nvSpPr>
              <p:cNvPr id="3" name="Content Placeholder 2">
                <a:extLst>
                  <a:ext uri="{FF2B5EF4-FFF2-40B4-BE49-F238E27FC236}">
                    <a16:creationId xmlns:a16="http://schemas.microsoft.com/office/drawing/2014/main" id="{1992EB62-D416-4AA5-A594-2C016473311C}"/>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08730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BF93F-0C3D-4417-A9EB-E0B05E1CBE03}"/>
              </a:ext>
            </a:extLst>
          </p:cNvPr>
          <p:cNvSpPr>
            <a:spLocks noGrp="1"/>
          </p:cNvSpPr>
          <p:nvPr>
            <p:ph type="title"/>
          </p:nvPr>
        </p:nvSpPr>
        <p:spPr/>
        <p:txBody>
          <a:bodyPr/>
          <a:lstStyle/>
          <a:p>
            <a:r>
              <a:rPr lang="en-US" dirty="0"/>
              <a:t>Idea</a:t>
            </a:r>
          </a:p>
        </p:txBody>
      </p:sp>
      <p:sp>
        <p:nvSpPr>
          <p:cNvPr id="3" name="Content Placeholder 2">
            <a:extLst>
              <a:ext uri="{FF2B5EF4-FFF2-40B4-BE49-F238E27FC236}">
                <a16:creationId xmlns:a16="http://schemas.microsoft.com/office/drawing/2014/main" id="{CA429E10-4956-4F9F-90BB-DEF973123989}"/>
              </a:ext>
            </a:extLst>
          </p:cNvPr>
          <p:cNvSpPr>
            <a:spLocks noGrp="1"/>
          </p:cNvSpPr>
          <p:nvPr>
            <p:ph idx="1"/>
          </p:nvPr>
        </p:nvSpPr>
        <p:spPr/>
        <p:txBody>
          <a:bodyPr/>
          <a:lstStyle/>
          <a:p>
            <a:r>
              <a:rPr lang="en-US" dirty="0"/>
              <a:t>We’re going to need little subgraphs that make this happen.</a:t>
            </a:r>
          </a:p>
          <a:p>
            <a:r>
              <a:rPr lang="en-US" dirty="0"/>
              <a:t>We call them “gadgets.”</a:t>
            </a:r>
          </a:p>
        </p:txBody>
      </p:sp>
    </p:spTree>
    <p:extLst>
      <p:ext uri="{BB962C8B-B14F-4D97-AF65-F5344CB8AC3E}">
        <p14:creationId xmlns:p14="http://schemas.microsoft.com/office/powerpoint/2010/main" val="2975632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tx1"/>
                          </a:solidFill>
                          <a:latin typeface="Cambria Math" panose="02040503050406030204" pitchFamily="18" charset="0"/>
                        </a:rPr>
                        <m:t>¬</m:t>
                      </m:r>
                      <m:sSub>
                        <m:sSubPr>
                          <m:ctrlPr>
                            <a:rPr lang="en-US" sz="3200" i="1" dirty="0">
                              <a:solidFill>
                                <a:schemeClr val="tx1"/>
                              </a:solidFill>
                              <a:latin typeface="Cambria Math" panose="02040503050406030204" pitchFamily="18" charset="0"/>
                            </a:rPr>
                          </m:ctrlPr>
                        </m:sSubPr>
                        <m:e>
                          <m:r>
                            <m:rPr>
                              <m:sty m:val="p"/>
                            </m:rPr>
                            <a:rPr lang="en-US" sz="3200" dirty="0">
                              <a:solidFill>
                                <a:schemeClr val="tx1"/>
                              </a:solidFill>
                              <a:latin typeface="Cambria Math" panose="02040503050406030204" pitchFamily="18" charset="0"/>
                            </a:rPr>
                            <m:t>x</m:t>
                          </m:r>
                        </m:e>
                        <m:sub>
                          <m:r>
                            <a:rPr lang="en-US" sz="3200" i="1" dirty="0">
                              <a:solidFill>
                                <a:schemeClr val="tx1"/>
                              </a:solidFill>
                              <a:latin typeface="Cambria Math" panose="02040503050406030204" pitchFamily="18" charset="0"/>
                            </a:rPr>
                            <m:t>1</m:t>
                          </m:r>
                        </m:sub>
                      </m:sSub>
                    </m:oMath>
                  </m:oMathPara>
                </a14:m>
                <a:endParaRPr lang="en-US" sz="3200" dirty="0">
                  <a:solidFill>
                    <a:schemeClr val="tx1"/>
                  </a:solidFill>
                </a:endParaRPr>
              </a:p>
            </p:txBody>
          </p:sp>
        </mc:Choice>
        <mc:Fallback>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m:rPr>
                              <m:sty m:val="p"/>
                            </m:rPr>
                            <a:rPr lang="en-US" sz="3200" b="0" i="0" dirty="0" smtClean="0">
                              <a:solidFill>
                                <a:schemeClr val="tx1"/>
                              </a:solidFill>
                              <a:latin typeface="Cambria Math" panose="02040503050406030204" pitchFamily="18" charset="0"/>
                            </a:rPr>
                            <m:t>x</m:t>
                          </m:r>
                        </m:e>
                        <m:sub>
                          <m:r>
                            <a:rPr lang="en-US" sz="3200" i="1" dirty="0" smtClean="0">
                              <a:solidFill>
                                <a:schemeClr val="tx1"/>
                              </a:solidFill>
                              <a:latin typeface="Cambria Math" panose="02040503050406030204" pitchFamily="18" charset="0"/>
                            </a:rPr>
                            <m:t>2</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smtClean="0">
                              <a:solidFill>
                                <a:schemeClr val="tx1"/>
                              </a:solidFill>
                              <a:latin typeface="Cambria Math" panose="02040503050406030204" pitchFamily="18" charset="0"/>
                            </a:rPr>
                            <m:t>3</m:t>
                          </m:r>
                        </m:sub>
                      </m:sSub>
                      <m:r>
                        <a:rPr lang="en-US" sz="3200" i="1" dirty="0" smtClean="0">
                          <a:solidFill>
                            <a:schemeClr val="tx1"/>
                          </a:solidFill>
                          <a:latin typeface="Cambria Math" panose="02040503050406030204" pitchFamily="18" charset="0"/>
                        </a:rPr>
                        <m:t> </m:t>
                      </m:r>
                    </m:oMath>
                  </m:oMathPara>
                </a14:m>
                <a:endParaRPr lang="en-US" sz="3200" dirty="0">
                  <a:solidFill>
                    <a:schemeClr val="tx1"/>
                  </a:solidFill>
                </a:endParaRPr>
              </a:p>
            </p:txBody>
          </p:sp>
        </mc:Choice>
        <mc:Fallback>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3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3C94-83B7-4FEF-96CB-A4BEB3B54345}"/>
              </a:ext>
            </a:extLst>
          </p:cNvPr>
          <p:cNvSpPr>
            <a:spLocks noGrp="1"/>
          </p:cNvSpPr>
          <p:nvPr>
            <p:ph type="title"/>
          </p:nvPr>
        </p:nvSpPr>
        <p:spPr/>
        <p:txBody>
          <a:bodyPr/>
          <a:lstStyle/>
          <a:p>
            <a:r>
              <a:rPr lang="en-US" dirty="0"/>
              <a:t>A Formal Definition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E57D36-F5FF-424E-A9BC-32F958B7E7B5}"/>
                  </a:ext>
                </a:extLst>
              </p:cNvPr>
              <p:cNvSpPr>
                <a:spLocks noGrp="1"/>
              </p:cNvSpPr>
              <p:nvPr>
                <p:ph idx="1"/>
              </p:nvPr>
            </p:nvSpPr>
            <p:spPr/>
            <p:txBody>
              <a:bodyPr/>
              <a:lstStyle/>
              <a:p>
                <a:r>
                  <a:rPr lang="en-US" dirty="0"/>
                  <a:t>We need a formal definition of a reduction.</a:t>
                </a:r>
              </a:p>
              <a:p>
                <a:endParaRPr lang="en-US" dirty="0"/>
              </a:p>
              <a:p>
                <a:r>
                  <a:rPr lang="en-US" dirty="0"/>
                  <a:t>We will say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in polynomial time”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polynomial time reducible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oMath>
                </a14:m>
                <a:r>
                  <a:rPr lang="en-US" dirty="0"/>
                  <a:t> reduces to </a:t>
                </a:r>
                <a14:m>
                  <m:oMath xmlns:m="http://schemas.openxmlformats.org/officeDocument/2006/math">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if:</a:t>
                </a:r>
              </a:p>
              <a:p>
                <a:endParaRPr lang="en-US" dirty="0"/>
              </a:p>
              <a:p>
                <a:r>
                  <a:rPr lang="en-US" dirty="0"/>
                  <a:t>There is an algorithm to solve problem </a:t>
                </a:r>
                <a14:m>
                  <m:oMath xmlns:m="http://schemas.openxmlformats.org/officeDocument/2006/math">
                    <m:r>
                      <a:rPr lang="en-US" b="0" i="1" smtClean="0">
                        <a:latin typeface="Cambria Math" panose="02040503050406030204" pitchFamily="18" charset="0"/>
                      </a:rPr>
                      <m:t>𝐴</m:t>
                    </m:r>
                  </m:oMath>
                </a14:m>
                <a:r>
                  <a:rPr lang="en-US" dirty="0"/>
                  <a:t>, which, if given access to a library function for solving problem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m:t>
                    </m:r>
                  </m:oMath>
                </a14:m>
                <a:r>
                  <a:rPr lang="en-US" dirty="0"/>
                  <a:t> </a:t>
                </a:r>
              </a:p>
              <a:p>
                <a:pPr lvl="1"/>
                <a:r>
                  <a:rPr lang="en-US" dirty="0"/>
                  <a:t>Calls the library at most </a:t>
                </a:r>
                <a:r>
                  <a:rPr lang="en-US" dirty="0" err="1"/>
                  <a:t>polynomially</a:t>
                </a:r>
                <a:r>
                  <a:rPr lang="en-US" dirty="0"/>
                  <a:t>-many times</a:t>
                </a:r>
              </a:p>
              <a:p>
                <a:pPr lvl="1"/>
                <a:r>
                  <a:rPr lang="en-US" dirty="0"/>
                  <a:t>Takes at most polynomial-time otherwise excluding the calls to the library.</a:t>
                </a:r>
              </a:p>
            </p:txBody>
          </p:sp>
        </mc:Choice>
        <mc:Fallback xmlns="">
          <p:sp>
            <p:nvSpPr>
              <p:cNvPr id="3" name="Content Placeholder 2">
                <a:extLst>
                  <a:ext uri="{FF2B5EF4-FFF2-40B4-BE49-F238E27FC236}">
                    <a16:creationId xmlns:a16="http://schemas.microsoft.com/office/drawing/2014/main" id="{F5E57D36-F5FF-424E-A9BC-32F958B7E7B5}"/>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951118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true;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2946373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7ED8-0063-4FD1-99AA-4DC4AC99D4FD}"/>
              </a:ext>
            </a:extLst>
          </p:cNvPr>
          <p:cNvSpPr>
            <a:spLocks noGrp="1"/>
          </p:cNvSpPr>
          <p:nvPr>
            <p:ph type="title"/>
          </p:nvPr>
        </p:nvSpPr>
        <p:spPr/>
        <p:txBody>
          <a:bodyPr/>
          <a:lstStyle/>
          <a:p>
            <a:r>
              <a:rPr lang="en-US" dirty="0"/>
              <a:t>Gadget 1</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6BDDE6C-EB65-4E8E-94DA-B2E31877CB75}"/>
                  </a:ext>
                </a:extLst>
              </p:cNvPr>
              <p:cNvSpPr>
                <a:spLocks noGrp="1"/>
              </p:cNvSpPr>
              <p:nvPr>
                <p:ph idx="1"/>
              </p:nvPr>
            </p:nvSpPr>
            <p:spPr>
              <a:xfrm>
                <a:off x="575240" y="1463857"/>
                <a:ext cx="11187258" cy="4845504"/>
              </a:xfrm>
            </p:spPr>
            <p:txBody>
              <a:bodyPr/>
              <a:lstStyle/>
              <a:p>
                <a:r>
                  <a:rPr lang="en-US" dirty="0"/>
                  <a:t>Make the variables true and false.</a:t>
                </a:r>
              </a:p>
              <a:p>
                <a:r>
                  <a:rPr lang="en-US" dirty="0"/>
                  <a:t>Vertex for each </a:t>
                </a:r>
                <a:r>
                  <a:rPr lang="en-US" b="1" dirty="0"/>
                  <a:t>literal </a:t>
                </a:r>
                <a:r>
                  <a:rPr lang="en-US" dirty="0"/>
                  <a:t>(every vertex and its negation) attach </a:t>
                </a:r>
                <a14:m>
                  <m:oMath xmlns:m="http://schemas.openxmlformats.org/officeDocument/2006/math">
                    <m:r>
                      <a:rPr lang="en-US" b="0" i="1" smtClean="0">
                        <a:latin typeface="Cambria Math" panose="02040503050406030204" pitchFamily="18" charset="0"/>
                      </a:rPr>
                      <m:t>𝑥</m:t>
                    </m:r>
                  </m:oMath>
                </a14:m>
                <a:r>
                  <a:rPr lang="en-US" b="1" dirty="0"/>
                  <a:t> </a:t>
                </a:r>
                <a:r>
                  <a:rPr lang="en-US" dirty="0"/>
                  <a:t>to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oMath>
                </a14:m>
                <a:r>
                  <a:rPr lang="en-US" dirty="0"/>
                  <a:t> </a:t>
                </a:r>
              </a:p>
              <a:p>
                <a:pPr lvl="1"/>
                <a:r>
                  <a:rPr lang="en-US" dirty="0"/>
                  <a:t>Need them to be different colors</a:t>
                </a:r>
              </a:p>
              <a:p>
                <a:pPr lvl="1"/>
                <a:r>
                  <a:rPr lang="en-US" sz="2800" dirty="0"/>
                  <a:t>And attach both to a shared vertex (the “dummy” color)</a:t>
                </a:r>
                <a:r>
                  <a:rPr lang="en-US" dirty="0"/>
                  <a:t> </a:t>
                </a:r>
              </a:p>
            </p:txBody>
          </p:sp>
        </mc:Choice>
        <mc:Fallback>
          <p:sp>
            <p:nvSpPr>
              <p:cNvPr id="3" name="Content Placeholder 2">
                <a:extLst>
                  <a:ext uri="{FF2B5EF4-FFF2-40B4-BE49-F238E27FC236}">
                    <a16:creationId xmlns:a16="http://schemas.microsoft.com/office/drawing/2014/main" id="{16BDDE6C-EB65-4E8E-94DA-B2E31877CB75}"/>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735946A-27CF-44EB-84A8-E793F8BF9843}"/>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735946A-27CF-44EB-84A8-E793F8BF9843}"/>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4E8A7419-1EB1-436D-8266-4A4E1364047E}"/>
                  </a:ext>
                </a:extLst>
              </p:cNvPr>
              <p:cNvSpPr/>
              <p:nvPr/>
            </p:nvSpPr>
            <p:spPr>
              <a:xfrm>
                <a:off x="2456688" y="5495531"/>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dirty="0" smtClean="0">
                          <a:solidFill>
                            <a:schemeClr val="bg1"/>
                          </a:solidFill>
                          <a:latin typeface="Cambria Math" panose="02040503050406030204" pitchFamily="18" charset="0"/>
                        </a:rPr>
                        <m:t>¬</m:t>
                      </m:r>
                      <m:sSub>
                        <m:sSubPr>
                          <m:ctrlPr>
                            <a:rPr lang="en-US" sz="3200" i="1" dirty="0">
                              <a:solidFill>
                                <a:schemeClr val="bg1"/>
                              </a:solidFill>
                              <a:latin typeface="Cambria Math" panose="02040503050406030204" pitchFamily="18" charset="0"/>
                            </a:rPr>
                          </m:ctrlPr>
                        </m:sSubPr>
                        <m:e>
                          <m:r>
                            <a:rPr lang="en-US" sz="3200" i="1" dirty="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5" name="Oval 4">
                <a:extLst>
                  <a:ext uri="{FF2B5EF4-FFF2-40B4-BE49-F238E27FC236}">
                    <a16:creationId xmlns:a16="http://schemas.microsoft.com/office/drawing/2014/main" id="{4E8A7419-1EB1-436D-8266-4A4E1364047E}"/>
                  </a:ext>
                </a:extLst>
              </p:cNvPr>
              <p:cNvSpPr>
                <a:spLocks noRot="1" noChangeAspect="1" noMove="1" noResize="1" noEditPoints="1" noAdjustHandles="1" noChangeArrowheads="1" noChangeShapeType="1" noTextEdit="1"/>
              </p:cNvSpPr>
              <p:nvPr/>
            </p:nvSpPr>
            <p:spPr>
              <a:xfrm>
                <a:off x="2456688" y="5495531"/>
                <a:ext cx="999744" cy="999744"/>
              </a:xfrm>
              <a:prstGeom prst="ellipse">
                <a:avLst/>
              </a:prstGeom>
              <a:blipFill>
                <a:blip r:embed="rId4"/>
                <a:stretch>
                  <a:fillRect/>
                </a:stretch>
              </a:blipFill>
              <a:ln w="38100"/>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96E4A08-2959-49FA-89FE-75CD3BB9022E}"/>
              </a:ext>
            </a:extLst>
          </p:cNvPr>
          <p:cNvCxnSpPr>
            <a:stCxn id="4" idx="6"/>
            <a:endCxn id="5" idx="2"/>
          </p:cNvCxnSpPr>
          <p:nvPr/>
        </p:nvCxnSpPr>
        <p:spPr>
          <a:xfrm flipV="1">
            <a:off x="1804416" y="5995403"/>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DCC9AD06-74C4-4662-AC98-D28C436D9841}"/>
              </a:ext>
            </a:extLst>
          </p:cNvPr>
          <p:cNvSpPr/>
          <p:nvPr/>
        </p:nvSpPr>
        <p:spPr>
          <a:xfrm>
            <a:off x="5169124" y="3429000"/>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a:t>
            </a:r>
          </a:p>
        </p:txBody>
      </p:sp>
      <p:cxnSp>
        <p:nvCxnSpPr>
          <p:cNvPr id="10" name="Straight Connector 9">
            <a:extLst>
              <a:ext uri="{FF2B5EF4-FFF2-40B4-BE49-F238E27FC236}">
                <a16:creationId xmlns:a16="http://schemas.microsoft.com/office/drawing/2014/main" id="{C7FB6E77-A5A0-40CA-A524-F8B17BE06223}"/>
              </a:ext>
            </a:extLst>
          </p:cNvPr>
          <p:cNvCxnSpPr>
            <a:cxnSpLocks/>
            <a:stCxn id="4" idx="0"/>
            <a:endCxn id="9" idx="2"/>
          </p:cNvCxnSpPr>
          <p:nvPr/>
        </p:nvCxnSpPr>
        <p:spPr>
          <a:xfrm flipV="1">
            <a:off x="1304544" y="3928872"/>
            <a:ext cx="3864580" cy="1569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A95A81-580B-4A9D-A33D-FC835E0AB574}"/>
              </a:ext>
            </a:extLst>
          </p:cNvPr>
          <p:cNvCxnSpPr>
            <a:cxnSpLocks/>
            <a:stCxn id="5" idx="0"/>
            <a:endCxn id="9" idx="2"/>
          </p:cNvCxnSpPr>
          <p:nvPr/>
        </p:nvCxnSpPr>
        <p:spPr>
          <a:xfrm flipV="1">
            <a:off x="2956560" y="3928872"/>
            <a:ext cx="2212564" cy="15666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6" name="Oval 15">
                <a:extLst>
                  <a:ext uri="{FF2B5EF4-FFF2-40B4-BE49-F238E27FC236}">
                    <a16:creationId xmlns:a16="http://schemas.microsoft.com/office/drawing/2014/main" id="{24BE85B7-DEE9-4E68-A21E-B8B3DF7A5CDC}"/>
                  </a:ext>
                </a:extLst>
              </p:cNvPr>
              <p:cNvSpPr/>
              <p:nvPr/>
            </p:nvSpPr>
            <p:spPr>
              <a:xfrm>
                <a:off x="4528221"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2</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p:sp>
            <p:nvSpPr>
              <p:cNvPr id="16" name="Oval 15">
                <a:extLst>
                  <a:ext uri="{FF2B5EF4-FFF2-40B4-BE49-F238E27FC236}">
                    <a16:creationId xmlns:a16="http://schemas.microsoft.com/office/drawing/2014/main" id="{24BE85B7-DEE9-4E68-A21E-B8B3DF7A5CDC}"/>
                  </a:ext>
                </a:extLst>
              </p:cNvPr>
              <p:cNvSpPr>
                <a:spLocks noRot="1" noChangeAspect="1" noMove="1" noResize="1" noEditPoints="1" noAdjustHandles="1" noChangeArrowheads="1" noChangeShapeType="1" noTextEdit="1"/>
              </p:cNvSpPr>
              <p:nvPr/>
            </p:nvSpPr>
            <p:spPr>
              <a:xfrm>
                <a:off x="4528221" y="5598041"/>
                <a:ext cx="999744" cy="999744"/>
              </a:xfrm>
              <a:prstGeom prst="ellipse">
                <a:avLst/>
              </a:prstGeom>
              <a:blipFill>
                <a:blip r:embed="rId5"/>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Oval 16">
                <a:extLst>
                  <a:ext uri="{FF2B5EF4-FFF2-40B4-BE49-F238E27FC236}">
                    <a16:creationId xmlns:a16="http://schemas.microsoft.com/office/drawing/2014/main" id="{2B5B6F94-7145-414D-BBBC-42E49BBBB86C}"/>
                  </a:ext>
                </a:extLst>
              </p:cNvPr>
              <p:cNvSpPr/>
              <p:nvPr/>
            </p:nvSpPr>
            <p:spPr>
              <a:xfrm>
                <a:off x="6180237"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17" name="Oval 16">
                <a:extLst>
                  <a:ext uri="{FF2B5EF4-FFF2-40B4-BE49-F238E27FC236}">
                    <a16:creationId xmlns:a16="http://schemas.microsoft.com/office/drawing/2014/main" id="{2B5B6F94-7145-414D-BBBC-42E49BBBB86C}"/>
                  </a:ext>
                </a:extLst>
              </p:cNvPr>
              <p:cNvSpPr>
                <a:spLocks noRot="1" noChangeAspect="1" noMove="1" noResize="1" noEditPoints="1" noAdjustHandles="1" noChangeArrowheads="1" noChangeShapeType="1" noTextEdit="1"/>
              </p:cNvSpPr>
              <p:nvPr/>
            </p:nvSpPr>
            <p:spPr>
              <a:xfrm>
                <a:off x="6180237" y="5594980"/>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6682D45D-0C45-403B-89DD-AF789C1241CF}"/>
              </a:ext>
            </a:extLst>
          </p:cNvPr>
          <p:cNvCxnSpPr>
            <a:stCxn id="16" idx="6"/>
            <a:endCxn id="17" idx="2"/>
          </p:cNvCxnSpPr>
          <p:nvPr/>
        </p:nvCxnSpPr>
        <p:spPr>
          <a:xfrm flipV="1">
            <a:off x="5527965"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1AEFB6D-06DB-4856-B2EF-9147A1AC6B20}"/>
              </a:ext>
            </a:extLst>
          </p:cNvPr>
          <p:cNvCxnSpPr>
            <a:cxnSpLocks/>
            <a:stCxn id="16" idx="0"/>
            <a:endCxn id="9" idx="4"/>
          </p:cNvCxnSpPr>
          <p:nvPr/>
        </p:nvCxnSpPr>
        <p:spPr>
          <a:xfrm flipV="1">
            <a:off x="5028093" y="4428744"/>
            <a:ext cx="640903" cy="116929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6AA1D1-E6EE-432B-B141-FE71B567201B}"/>
              </a:ext>
            </a:extLst>
          </p:cNvPr>
          <p:cNvCxnSpPr>
            <a:cxnSpLocks/>
            <a:stCxn id="17" idx="0"/>
            <a:endCxn id="9" idx="4"/>
          </p:cNvCxnSpPr>
          <p:nvPr/>
        </p:nvCxnSpPr>
        <p:spPr>
          <a:xfrm flipH="1" flipV="1">
            <a:off x="5668996" y="4428744"/>
            <a:ext cx="1011113" cy="116623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3" name="Oval 22">
                <a:extLst>
                  <a:ext uri="{FF2B5EF4-FFF2-40B4-BE49-F238E27FC236}">
                    <a16:creationId xmlns:a16="http://schemas.microsoft.com/office/drawing/2014/main" id="{972C7B62-868F-44AC-9F42-182DE6797E30}"/>
                  </a:ext>
                </a:extLst>
              </p:cNvPr>
              <p:cNvSpPr/>
              <p:nvPr/>
            </p:nvSpPr>
            <p:spPr>
              <a:xfrm>
                <a:off x="7776974" y="5598041"/>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smtClean="0">
                              <a:solidFill>
                                <a:schemeClr val="bg1"/>
                              </a:solidFill>
                              <a:latin typeface="Cambria Math" panose="02040503050406030204" pitchFamily="18" charset="0"/>
                            </a:rPr>
                            <m:t>3</m:t>
                          </m:r>
                        </m:sub>
                      </m:sSub>
                      <m:r>
                        <a:rPr lang="en-US" sz="3200" i="1" dirty="0" smtClean="0">
                          <a:solidFill>
                            <a:schemeClr val="bg1"/>
                          </a:solidFill>
                          <a:latin typeface="Cambria Math" panose="02040503050406030204" pitchFamily="18" charset="0"/>
                        </a:rPr>
                        <m:t> </m:t>
                      </m:r>
                    </m:oMath>
                  </m:oMathPara>
                </a14:m>
                <a:endParaRPr lang="en-US" sz="3200" dirty="0">
                  <a:solidFill>
                    <a:schemeClr val="bg1"/>
                  </a:solidFill>
                </a:endParaRPr>
              </a:p>
            </p:txBody>
          </p:sp>
        </mc:Choice>
        <mc:Fallback>
          <p:sp>
            <p:nvSpPr>
              <p:cNvPr id="23" name="Oval 22">
                <a:extLst>
                  <a:ext uri="{FF2B5EF4-FFF2-40B4-BE49-F238E27FC236}">
                    <a16:creationId xmlns:a16="http://schemas.microsoft.com/office/drawing/2014/main" id="{972C7B62-868F-44AC-9F42-182DE6797E30}"/>
                  </a:ext>
                </a:extLst>
              </p:cNvPr>
              <p:cNvSpPr>
                <a:spLocks noRot="1" noChangeAspect="1" noMove="1" noResize="1" noEditPoints="1" noAdjustHandles="1" noChangeArrowheads="1" noChangeShapeType="1" noTextEdit="1"/>
              </p:cNvSpPr>
              <p:nvPr/>
            </p:nvSpPr>
            <p:spPr>
              <a:xfrm>
                <a:off x="7776974" y="5598041"/>
                <a:ext cx="999744" cy="999744"/>
              </a:xfrm>
              <a:prstGeom prst="ellipse">
                <a:avLst/>
              </a:prstGeom>
              <a:blipFill>
                <a:blip r:embed="rId7"/>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6F17C65E-EC38-45F3-B215-20ED673A1315}"/>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24" name="Oval 23">
                <a:extLst>
                  <a:ext uri="{FF2B5EF4-FFF2-40B4-BE49-F238E27FC236}">
                    <a16:creationId xmlns:a16="http://schemas.microsoft.com/office/drawing/2014/main" id="{6F17C65E-EC38-45F3-B215-20ED673A1315}"/>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25" name="Straight Connector 24">
            <a:extLst>
              <a:ext uri="{FF2B5EF4-FFF2-40B4-BE49-F238E27FC236}">
                <a16:creationId xmlns:a16="http://schemas.microsoft.com/office/drawing/2014/main" id="{0802A44E-4F11-4B09-8232-24B941174813}"/>
              </a:ext>
            </a:extLst>
          </p:cNvPr>
          <p:cNvCxnSpPr>
            <a:stCxn id="23" idx="6"/>
            <a:endCxn id="24" idx="2"/>
          </p:cNvCxnSpPr>
          <p:nvPr/>
        </p:nvCxnSpPr>
        <p:spPr>
          <a:xfrm flipV="1">
            <a:off x="8776718" y="6094852"/>
            <a:ext cx="652272" cy="306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76FE2E9-8F2A-4D17-B415-7DD43A3F6F38}"/>
              </a:ext>
            </a:extLst>
          </p:cNvPr>
          <p:cNvCxnSpPr>
            <a:cxnSpLocks/>
            <a:stCxn id="23" idx="0"/>
            <a:endCxn id="9" idx="6"/>
          </p:cNvCxnSpPr>
          <p:nvPr/>
        </p:nvCxnSpPr>
        <p:spPr>
          <a:xfrm flipH="1" flipV="1">
            <a:off x="6168868" y="3928872"/>
            <a:ext cx="2107978" cy="166916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D1F8FA-6B52-46C8-AE09-F1299938817F}"/>
              </a:ext>
            </a:extLst>
          </p:cNvPr>
          <p:cNvCxnSpPr>
            <a:cxnSpLocks/>
            <a:stCxn id="24" idx="0"/>
            <a:endCxn id="9" idx="6"/>
          </p:cNvCxnSpPr>
          <p:nvPr/>
        </p:nvCxnSpPr>
        <p:spPr>
          <a:xfrm flipH="1" flipV="1">
            <a:off x="6168868" y="3928872"/>
            <a:ext cx="3759994" cy="16661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5" name="TextBox 84">
                <a:extLst>
                  <a:ext uri="{FF2B5EF4-FFF2-40B4-BE49-F238E27FC236}">
                    <a16:creationId xmlns:a16="http://schemas.microsoft.com/office/drawing/2014/main" id="{441FE196-DF83-4186-B823-B536461F6F18}"/>
                  </a:ext>
                </a:extLst>
              </p:cNvPr>
              <p:cNvSpPr txBox="1"/>
              <p:nvPr/>
            </p:nvSpPr>
            <p:spPr>
              <a:xfrm>
                <a:off x="8288215" y="3535680"/>
                <a:ext cx="3903785"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Interpret coloring as:</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latin typeface="Segoe UI Semilight" panose="020B0402040204020203" pitchFamily="34" charset="0"/>
                    <a:cs typeface="Segoe UI Semilight" panose="020B0402040204020203" pitchFamily="34" charset="0"/>
                  </a:rPr>
                  <a:t> is false;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latin typeface="Segoe UI Semilight" panose="020B0402040204020203" pitchFamily="34" charset="0"/>
                    <a:cs typeface="Segoe UI Semilight" panose="020B0402040204020203" pitchFamily="34" charset="0"/>
                  </a:rPr>
                  <a:t> is false;</a:t>
                </a:r>
              </a:p>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3</m:t>
                        </m:r>
                      </m:sub>
                    </m:sSub>
                  </m:oMath>
                </a14:m>
                <a:r>
                  <a:rPr lang="en-US" sz="2800" dirty="0">
                    <a:latin typeface="Segoe UI Semilight" panose="020B0402040204020203" pitchFamily="34" charset="0"/>
                    <a:cs typeface="Segoe UI Semilight" panose="020B0402040204020203" pitchFamily="34" charset="0"/>
                  </a:rPr>
                  <a:t> is false</a:t>
                </a:r>
              </a:p>
            </p:txBody>
          </p:sp>
        </mc:Choice>
        <mc:Fallback>
          <p:sp>
            <p:nvSpPr>
              <p:cNvPr id="85" name="TextBox 84">
                <a:extLst>
                  <a:ext uri="{FF2B5EF4-FFF2-40B4-BE49-F238E27FC236}">
                    <a16:creationId xmlns:a16="http://schemas.microsoft.com/office/drawing/2014/main" id="{441FE196-DF83-4186-B823-B536461F6F18}"/>
                  </a:ext>
                </a:extLst>
              </p:cNvPr>
              <p:cNvSpPr txBox="1">
                <a:spLocks noRot="1" noChangeAspect="1" noMove="1" noResize="1" noEditPoints="1" noAdjustHandles="1" noChangeArrowheads="1" noChangeShapeType="1" noTextEdit="1"/>
              </p:cNvSpPr>
              <p:nvPr/>
            </p:nvSpPr>
            <p:spPr>
              <a:xfrm>
                <a:off x="8288215" y="3535680"/>
                <a:ext cx="3903785" cy="1384995"/>
              </a:xfrm>
              <a:prstGeom prst="rect">
                <a:avLst/>
              </a:prstGeom>
              <a:blipFill>
                <a:blip r:embed="rId9"/>
                <a:stretch>
                  <a:fillRect l="-3281" t="-4405" b="-11454"/>
                </a:stretch>
              </a:blipFill>
            </p:spPr>
            <p:txBody>
              <a:bodyPr/>
              <a:lstStyle/>
              <a:p>
                <a:r>
                  <a:rPr lang="en-US">
                    <a:noFill/>
                  </a:rPr>
                  <a:t> </a:t>
                </a:r>
              </a:p>
            </p:txBody>
          </p:sp>
        </mc:Fallback>
      </mc:AlternateContent>
    </p:spTree>
    <p:extLst>
      <p:ext uri="{BB962C8B-B14F-4D97-AF65-F5344CB8AC3E}">
        <p14:creationId xmlns:p14="http://schemas.microsoft.com/office/powerpoint/2010/main" val="3491027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2BF2-B7ED-4014-95E5-9C196608D37A}"/>
              </a:ext>
            </a:extLst>
          </p:cNvPr>
          <p:cNvSpPr>
            <a:spLocks noGrp="1"/>
          </p:cNvSpPr>
          <p:nvPr>
            <p:ph type="title"/>
          </p:nvPr>
        </p:nvSpPr>
        <p:spPr/>
        <p:txBody>
          <a:bodyPr/>
          <a:lstStyle/>
          <a:p>
            <a:r>
              <a:rPr lang="en-US" dirty="0"/>
              <a:t>Are We Done?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2C20966-A7BC-4EF4-85CE-691F62D27900}"/>
                  </a:ext>
                </a:extLst>
              </p:cNvPr>
              <p:cNvSpPr>
                <a:spLocks noGrp="1"/>
              </p:cNvSpPr>
              <p:nvPr>
                <p:ph idx="1"/>
              </p:nvPr>
            </p:nvSpPr>
            <p:spPr/>
            <p:txBody>
              <a:bodyPr/>
              <a:lstStyle/>
              <a:p>
                <a:r>
                  <a:rPr lang="en-US" dirty="0"/>
                  <a:t>We can interpret a 3-coloring as a setting of the variables!</a:t>
                </a:r>
              </a:p>
              <a:p>
                <a:r>
                  <a:rPr lang="en-US" dirty="0"/>
                  <a:t>But, we’re not done. The goal is to say the </a:t>
                </a:r>
                <a14:m>
                  <m:oMath xmlns:m="http://schemas.openxmlformats.org/officeDocument/2006/math">
                    <m:r>
                      <a:rPr lang="en-US" b="0" i="1" smtClean="0">
                        <a:latin typeface="Cambria Math" panose="02040503050406030204" pitchFamily="18" charset="0"/>
                      </a:rPr>
                      <m:t>3</m:t>
                    </m:r>
                  </m:oMath>
                </a14:m>
                <a:r>
                  <a:rPr lang="en-US" dirty="0"/>
                  <a:t>-coloring corresponds to a satisfying assignment. One that makes the CNF expression true!</a:t>
                </a:r>
              </a:p>
              <a:p>
                <a:r>
                  <a:rPr lang="en-US" dirty="0"/>
                  <a:t>Need to handle each clause</a:t>
                </a:r>
              </a:p>
            </p:txBody>
          </p:sp>
        </mc:Choice>
        <mc:Fallback>
          <p:sp>
            <p:nvSpPr>
              <p:cNvPr id="3" name="Content Placeholder 2">
                <a:extLst>
                  <a:ext uri="{FF2B5EF4-FFF2-40B4-BE49-F238E27FC236}">
                    <a16:creationId xmlns:a16="http://schemas.microsoft.com/office/drawing/2014/main" id="{62C20966-A7BC-4EF4-85CE-691F62D2790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507873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Bottom row:</a:t>
            </a:r>
          </a:p>
          <a:p>
            <a:r>
              <a:rPr lang="en-US" sz="2400" dirty="0">
                <a:latin typeface="Courier New" panose="02070309020205020404" pitchFamily="49" charset="0"/>
                <a:cs typeface="Courier New" panose="02070309020205020404" pitchFamily="49" charset="0"/>
              </a:rPr>
              <a:t>T</a:t>
            </a:r>
            <a:r>
              <a:rPr lang="en-US" sz="2400" dirty="0">
                <a:latin typeface="Segoe UI Semilight" panose="020B0402040204020203" pitchFamily="34" charset="0"/>
                <a:cs typeface="Segoe UI Semilight" panose="020B0402040204020203" pitchFamily="34" charset="0"/>
              </a:rPr>
              <a:t> and </a:t>
            </a:r>
            <a:r>
              <a:rPr lang="en-US" sz="2400" dirty="0">
                <a:latin typeface="Courier New" panose="02070309020205020404" pitchFamily="49" charset="0"/>
                <a:cs typeface="Courier New" panose="02070309020205020404" pitchFamily="49" charset="0"/>
              </a:rPr>
              <a:t>F</a:t>
            </a:r>
            <a:r>
              <a:rPr lang="en-US" sz="2400" dirty="0">
                <a:latin typeface="Segoe UI Semilight" panose="020B0402040204020203" pitchFamily="34" charset="0"/>
                <a:cs typeface="Segoe UI Semilight" panose="020B0402040204020203" pitchFamily="34" charset="0"/>
              </a:rPr>
              <a:t> are new vertices, colored green and red. </a:t>
            </a:r>
          </a:p>
          <a:p>
            <a:r>
              <a:rPr lang="en-US" sz="2400" dirty="0">
                <a:latin typeface="Segoe UI Semilight" panose="020B0402040204020203" pitchFamily="34" charset="0"/>
                <a:cs typeface="Segoe UI Semilight" panose="020B0402040204020203" pitchFamily="34" charset="0"/>
              </a:rPr>
              <a:t>Others are already-made literal vertices</a:t>
            </a:r>
          </a:p>
        </p:txBody>
      </p:sp>
    </p:spTree>
    <p:extLst>
      <p:ext uri="{BB962C8B-B14F-4D97-AF65-F5344CB8AC3E}">
        <p14:creationId xmlns:p14="http://schemas.microsoft.com/office/powerpoint/2010/main" val="1132745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p:txBody>
      </p:sp>
    </p:spTree>
    <p:extLst>
      <p:ext uri="{BB962C8B-B14F-4D97-AF65-F5344CB8AC3E}">
        <p14:creationId xmlns:p14="http://schemas.microsoft.com/office/powerpoint/2010/main" val="349547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a:t>
            </a:r>
          </a:p>
        </p:txBody>
      </p:sp>
    </p:spTree>
    <p:extLst>
      <p:ext uri="{BB962C8B-B14F-4D97-AF65-F5344CB8AC3E}">
        <p14:creationId xmlns:p14="http://schemas.microsoft.com/office/powerpoint/2010/main" val="33301480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Suppose bottom row is all red (clause is false).</a:t>
            </a:r>
          </a:p>
          <a:p>
            <a:r>
              <a:rPr lang="en-US" sz="2400" dirty="0">
                <a:latin typeface="Segoe UI Semilight" panose="020B0402040204020203" pitchFamily="34" charset="0"/>
                <a:cs typeface="Segoe UI Semilight" panose="020B0402040204020203" pitchFamily="34" charset="0"/>
              </a:rPr>
              <a:t>Next two must be blue; then green;</a:t>
            </a:r>
          </a:p>
          <a:p>
            <a:r>
              <a:rPr lang="en-US" sz="2400" dirty="0">
                <a:latin typeface="Segoe UI Semilight" panose="020B0402040204020203" pitchFamily="34" charset="0"/>
                <a:cs typeface="Segoe UI Semilight" panose="020B0402040204020203" pitchFamily="34" charset="0"/>
              </a:rPr>
              <a:t>Then uh-oh</a:t>
            </a:r>
          </a:p>
        </p:txBody>
      </p:sp>
    </p:spTree>
    <p:extLst>
      <p:ext uri="{BB962C8B-B14F-4D97-AF65-F5344CB8AC3E}">
        <p14:creationId xmlns:p14="http://schemas.microsoft.com/office/powerpoint/2010/main" val="12925455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6"/>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all literals are false, graph can’t be 3-colored.</a:t>
            </a:r>
          </a:p>
        </p:txBody>
      </p:sp>
    </p:spTree>
    <p:extLst>
      <p:ext uri="{BB962C8B-B14F-4D97-AF65-F5344CB8AC3E}">
        <p14:creationId xmlns:p14="http://schemas.microsoft.com/office/powerpoint/2010/main" val="35154809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1</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616470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m:oMathPara>
                </a14:m>
                <a:endParaRPr lang="en-US" sz="3200" dirty="0">
                  <a:solidFill>
                    <a:schemeClr val="tx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2</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a:p>
                <a:r>
                  <a:rPr lang="en-US" sz="2400" dirty="0">
                    <a:latin typeface="Segoe UI Semilight" panose="020B0402040204020203" pitchFamily="34" charset="0"/>
                    <a:cs typeface="Segoe UI Semilight" panose="020B0402040204020203" pitchFamily="34" charset="0"/>
                  </a:rPr>
                  <a:t>Top vertex is opposite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endParaRPr lang="en-US" sz="2400" dirty="0">
                  <a:latin typeface="Segoe UI Semilight" panose="020B0402040204020203" pitchFamily="34" charset="0"/>
                  <a:cs typeface="Segoe UI Semilight" panose="020B0402040204020203" pitchFamily="34" charset="0"/>
                </a:endParaRPr>
              </a:p>
            </p:txBody>
          </p:sp>
        </mc:Choice>
        <mc:Fallback>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938992"/>
              </a:xfrm>
              <a:prstGeom prst="rect">
                <a:avLst/>
              </a:prstGeom>
              <a:blipFill>
                <a:blip r:embed="rId6"/>
                <a:stretch>
                  <a:fillRect l="-3226" t="-2201" r="-1210" b="-6604"/>
                </a:stretch>
              </a:blipFill>
            </p:spPr>
            <p:txBody>
              <a:bodyPr/>
              <a:lstStyle/>
              <a:p>
                <a:r>
                  <a:rPr lang="en-US">
                    <a:noFill/>
                  </a:rPr>
                  <a:t> </a:t>
                </a:r>
              </a:p>
            </p:txBody>
          </p:sp>
        </mc:Fallback>
      </mc:AlternateContent>
    </p:spTree>
    <p:extLst>
      <p:ext uri="{BB962C8B-B14F-4D97-AF65-F5344CB8AC3E}">
        <p14:creationId xmlns:p14="http://schemas.microsoft.com/office/powerpoint/2010/main" val="270956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893993C-494A-487D-AC10-35B7A65D5BF0}"/>
                  </a:ext>
                </a:extLst>
              </p:cNvPr>
              <p:cNvSpPr>
                <a:spLocks noGrp="1"/>
              </p:cNvSpPr>
              <p:nvPr>
                <p:ph type="title"/>
              </p:nvPr>
            </p:nvSpPr>
            <p:spPr/>
            <p:txBody>
              <a:bodyPr/>
              <a:lstStyle/>
              <a:p>
                <a:r>
                  <a:rPr lang="en-US" dirty="0"/>
                  <a:t>A note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endParaRPr lang="en-US" dirty="0"/>
              </a:p>
            </p:txBody>
          </p:sp>
        </mc:Choice>
        <mc:Fallback xmlns="">
          <p:sp>
            <p:nvSpPr>
              <p:cNvPr id="2" name="Title 1">
                <a:extLst>
                  <a:ext uri="{FF2B5EF4-FFF2-40B4-BE49-F238E27FC236}">
                    <a16:creationId xmlns:a16="http://schemas.microsoft.com/office/drawing/2014/main" id="{6893993C-494A-487D-AC10-35B7A65D5BF0}"/>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EF8C43-627A-4B5F-9710-BCA1CB73BB04}"/>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be the decision versions of any problems we’ve solved this quarter (2-color, MST, is there a stable matching, is there a flow…)</a:t>
                </a:r>
              </a:p>
              <a:p>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𝐵</m:t>
                    </m:r>
                  </m:oMath>
                </a14:m>
                <a:r>
                  <a:rPr lang="en-US" dirty="0"/>
                  <a:t> and </a:t>
                </a:r>
                <a14:m>
                  <m:oMath xmlns:m="http://schemas.openxmlformats.org/officeDocument/2006/math">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r>
                      <a:rPr lang="en-US" b="0" i="1" smtClean="0">
                        <a:latin typeface="Cambria Math" panose="02040503050406030204" pitchFamily="18" charset="0"/>
                      </a:rPr>
                      <m:t>𝐴</m:t>
                    </m:r>
                  </m:oMath>
                </a14:m>
                <a:r>
                  <a:rPr lang="en-US" dirty="0"/>
                  <a:t>.</a:t>
                </a:r>
              </a:p>
              <a:p>
                <a:r>
                  <a:rPr lang="en-US" dirty="0"/>
                  <a:t>So they’re all “equal” in difficulty.</a:t>
                </a:r>
              </a:p>
              <a:p>
                <a:r>
                  <a:rPr lang="en-US" dirty="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e>
                      <m:sub>
                        <m:r>
                          <a:rPr lang="en-US" b="0" i="1" smtClean="0">
                            <a:latin typeface="Cambria Math" panose="02040503050406030204" pitchFamily="18" charset="0"/>
                          </a:rPr>
                          <m:t>𝑃</m:t>
                        </m:r>
                      </m:sub>
                    </m:sSub>
                  </m:oMath>
                </a14:m>
                <a:r>
                  <a:rPr lang="en-US" dirty="0"/>
                  <a:t> is a very “coarse” definition of difficulty. </a:t>
                </a:r>
              </a:p>
              <a:p>
                <a:pPr lvl="1"/>
                <a:r>
                  <a:rPr lang="en-US" dirty="0"/>
                  <a:t>Only enough to (maybe) separate NP-hard problems from problems in </a:t>
                </a:r>
                <a14:m>
                  <m:oMath xmlns:m="http://schemas.openxmlformats.org/officeDocument/2006/math">
                    <m:r>
                      <a:rPr lang="en-US" b="0" i="1" smtClean="0">
                        <a:latin typeface="Cambria Math" panose="02040503050406030204" pitchFamily="18" charset="0"/>
                      </a:rPr>
                      <m:t>𝑃</m:t>
                    </m:r>
                  </m:oMath>
                </a14:m>
                <a:r>
                  <a:rPr lang="en-US" dirty="0"/>
                  <a:t>. </a:t>
                </a:r>
              </a:p>
              <a:p>
                <a:pPr lvl="1"/>
                <a:r>
                  <a:rPr lang="en-US" dirty="0"/>
                  <a:t>It won’t tell you the difference between a problem that can be solved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and one that can be solved in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or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100</m:t>
                            </m:r>
                          </m:sup>
                        </m:sSup>
                      </m:e>
                    </m:d>
                  </m:oMath>
                </a14:m>
                <a:r>
                  <a:rPr lang="en-US" dirty="0"/>
                  <a:t>.</a:t>
                </a:r>
              </a:p>
            </p:txBody>
          </p:sp>
        </mc:Choice>
        <mc:Fallback xmlns="">
          <p:sp>
            <p:nvSpPr>
              <p:cNvPr id="3" name="Content Placeholder 2">
                <a:extLst>
                  <a:ext uri="{FF2B5EF4-FFF2-40B4-BE49-F238E27FC236}">
                    <a16:creationId xmlns:a16="http://schemas.microsoft.com/office/drawing/2014/main" id="{C5EF8C43-627A-4B5F-9710-BCA1CB73BB04}"/>
                  </a:ext>
                </a:extLst>
              </p:cNvPr>
              <p:cNvSpPr>
                <a:spLocks noGrp="1" noRot="1" noChangeAspect="1" noMove="1" noResize="1" noEditPoints="1" noAdjustHandles="1" noChangeArrowheads="1" noChangeShapeType="1" noTextEdit="1"/>
              </p:cNvSpPr>
              <p:nvPr>
                <p:ph idx="1"/>
              </p:nvPr>
            </p:nvSpPr>
            <p:spPr>
              <a:blipFill>
                <a:blip r:embed="rId3"/>
                <a:stretch>
                  <a:fillRect l="-708" t="-2138" r="-272"/>
                </a:stretch>
              </a:blipFill>
            </p:spPr>
            <p:txBody>
              <a:bodyPr/>
              <a:lstStyle/>
              <a:p>
                <a:r>
                  <a:rPr lang="en-US">
                    <a:noFill/>
                  </a:rPr>
                  <a:t> </a:t>
                </a:r>
              </a:p>
            </p:txBody>
          </p:sp>
        </mc:Fallback>
      </mc:AlternateContent>
    </p:spTree>
    <p:extLst>
      <p:ext uri="{BB962C8B-B14F-4D97-AF65-F5344CB8AC3E}">
        <p14:creationId xmlns:p14="http://schemas.microsoft.com/office/powerpoint/2010/main" val="3211060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tx1"/>
                              </a:solidFill>
                              <a:latin typeface="Cambria Math" panose="02040503050406030204" pitchFamily="18" charset="0"/>
                            </a:rPr>
                          </m:ctrlPr>
                        </m:sSubPr>
                        <m:e>
                          <m:r>
                            <a:rPr lang="en-US" sz="3200" b="0" i="1" dirty="0" smtClean="0">
                              <a:solidFill>
                                <a:schemeClr val="tx1"/>
                              </a:solidFill>
                              <a:latin typeface="Cambria Math" panose="02040503050406030204" pitchFamily="18" charset="0"/>
                            </a:rPr>
                            <m:t>𝑥</m:t>
                          </m:r>
                        </m:e>
                        <m:sub>
                          <m:r>
                            <a:rPr lang="en-US" sz="3200" i="1" dirty="0">
                              <a:solidFill>
                                <a:schemeClr val="tx1"/>
                              </a:solidFill>
                              <a:latin typeface="Cambria Math" panose="02040503050406030204" pitchFamily="18" charset="0"/>
                            </a:rPr>
                            <m:t>1</m:t>
                          </m:r>
                        </m:sub>
                      </m:sSub>
                    </m:oMath>
                  </m:oMathPara>
                </a14:m>
                <a:endParaRPr lang="en-US" sz="3200" i="1" dirty="0">
                  <a:solidFill>
                    <a:schemeClr val="tx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m:oMathPara>
                </a14:m>
                <a:endParaRPr lang="en-US" sz="3200" dirty="0">
                  <a:solidFill>
                    <a:schemeClr val="tx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solidFill>
            <a:schemeClr val="accent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24F3829A-085D-403B-A369-06C40AAA3690}"/>
                  </a:ext>
                </a:extLst>
              </p:cNvPr>
              <p:cNvSpPr txBox="1"/>
              <p:nvPr/>
            </p:nvSpPr>
            <p:spPr>
              <a:xfrm>
                <a:off x="9271780" y="2078368"/>
                <a:ext cx="302083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a:t>
                </a:r>
                <a14:m>
                  <m:oMath xmlns:m="http://schemas.openxmlformats.org/officeDocument/2006/math">
                    <m:sSub>
                      <m:sSubPr>
                        <m:ctrlPr>
                          <a:rPr lang="en-US" sz="2400" b="0" i="1" smtClean="0">
                            <a:latin typeface="Cambria Math" panose="02040503050406030204" pitchFamily="18" charset="0"/>
                            <a:cs typeface="Segoe UI Semilight" panose="020B0402040204020203" pitchFamily="34" charset="0"/>
                          </a:rPr>
                        </m:ctrlPr>
                      </m:sSub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𝑥</m:t>
                        </m:r>
                      </m:e>
                      <m:sub>
                        <m:r>
                          <a:rPr lang="en-US" sz="2400" b="0" i="1" smtClean="0">
                            <a:latin typeface="Cambria Math" panose="02040503050406030204" pitchFamily="18" charset="0"/>
                            <a:cs typeface="Segoe UI Semilight" panose="020B0402040204020203" pitchFamily="34" charset="0"/>
                          </a:rPr>
                          <m:t>3</m:t>
                        </m:r>
                      </m:sub>
                    </m:sSub>
                  </m:oMath>
                </a14:m>
                <a:r>
                  <a:rPr lang="en-US" sz="2400" dirty="0">
                    <a:latin typeface="Segoe UI Semilight" panose="020B0402040204020203" pitchFamily="34" charset="0"/>
                    <a:cs typeface="Segoe UI Semilight" panose="020B0402040204020203" pitchFamily="34" charset="0"/>
                  </a:rPr>
                  <a:t> is true…</a:t>
                </a:r>
              </a:p>
              <a:p>
                <a:r>
                  <a:rPr lang="en-US" sz="2400" dirty="0">
                    <a:latin typeface="Segoe UI Semilight" panose="020B0402040204020203" pitchFamily="34" charset="0"/>
                    <a:cs typeface="Segoe UI Semilight" panose="020B0402040204020203" pitchFamily="34" charset="0"/>
                  </a:rPr>
                  <a:t>We can complete the coloring!</a:t>
                </a:r>
              </a:p>
            </p:txBody>
          </p:sp>
        </mc:Choice>
        <mc:Fallback>
          <p:sp>
            <p:nvSpPr>
              <p:cNvPr id="54" name="TextBox 53">
                <a:extLst>
                  <a:ext uri="{FF2B5EF4-FFF2-40B4-BE49-F238E27FC236}">
                    <a16:creationId xmlns:a16="http://schemas.microsoft.com/office/drawing/2014/main" id="{24F3829A-085D-403B-A369-06C40AAA3690}"/>
                  </a:ext>
                </a:extLst>
              </p:cNvPr>
              <p:cNvSpPr txBox="1">
                <a:spLocks noRot="1" noChangeAspect="1" noMove="1" noResize="1" noEditPoints="1" noAdjustHandles="1" noChangeArrowheads="1" noChangeShapeType="1" noTextEdit="1"/>
              </p:cNvSpPr>
              <p:nvPr/>
            </p:nvSpPr>
            <p:spPr>
              <a:xfrm>
                <a:off x="9271780" y="2078368"/>
                <a:ext cx="3020834" cy="1200329"/>
              </a:xfrm>
              <a:prstGeom prst="rect">
                <a:avLst/>
              </a:prstGeom>
              <a:blipFill>
                <a:blip r:embed="rId6"/>
                <a:stretch>
                  <a:fillRect l="-3226" t="-3553" r="-1210" b="-11168"/>
                </a:stretch>
              </a:blipFill>
            </p:spPr>
            <p:txBody>
              <a:bodyPr/>
              <a:lstStyle/>
              <a:p>
                <a:r>
                  <a:rPr lang="en-US">
                    <a:noFill/>
                  </a:rPr>
                  <a:t> </a:t>
                </a:r>
              </a:p>
            </p:txBody>
          </p:sp>
        </mc:Fallback>
      </mc:AlternateContent>
    </p:spTree>
    <p:extLst>
      <p:ext uri="{BB962C8B-B14F-4D97-AF65-F5344CB8AC3E}">
        <p14:creationId xmlns:p14="http://schemas.microsoft.com/office/powerpoint/2010/main" val="759608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5834B-8424-4ED5-B3B7-A4894182FAC1}"/>
              </a:ext>
            </a:extLst>
          </p:cNvPr>
          <p:cNvSpPr>
            <a:spLocks noGrp="1"/>
          </p:cNvSpPr>
          <p:nvPr>
            <p:ph type="title"/>
          </p:nvPr>
        </p:nvSpPr>
        <p:spPr/>
        <p:txBody>
          <a:bodyPr/>
          <a:lstStyle/>
          <a:p>
            <a:r>
              <a:rPr lang="en-US" dirty="0"/>
              <a:t>Gadget 2 (clauses)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0D986-D2FC-43F6-8D5F-7395510C365E}"/>
                  </a:ext>
                </a:extLst>
              </p:cNvPr>
              <p:cNvSpPr>
                <a:spLocks noGrp="1"/>
              </p:cNvSpPr>
              <p:nvPr>
                <p:ph idx="1"/>
              </p:nvPr>
            </p:nvSpPr>
            <p:spPr>
              <a:xfrm>
                <a:off x="575240" y="1463857"/>
                <a:ext cx="2936056" cy="645359"/>
              </a:xfrm>
            </p:spPr>
            <p:txBody>
              <a:bodyPr/>
              <a:lstStyle/>
              <a:p>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oMath>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4B60D986-D2FC-43F6-8D5F-7395510C365E}"/>
                  </a:ext>
                </a:extLst>
              </p:cNvPr>
              <p:cNvSpPr>
                <a:spLocks noGrp="1" noRot="1" noChangeAspect="1" noMove="1" noResize="1" noEditPoints="1" noAdjustHandles="1" noChangeArrowheads="1" noChangeShapeType="1" noTextEdit="1"/>
              </p:cNvSpPr>
              <p:nvPr>
                <p:ph idx="1"/>
              </p:nvPr>
            </p:nvSpPr>
            <p:spPr>
              <a:xfrm>
                <a:off x="575240" y="1463857"/>
                <a:ext cx="2936056" cy="645359"/>
              </a:xfr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E63F9AFC-46CB-4DB3-B3FE-6E45E3E16D0E}"/>
                  </a:ext>
                </a:extLst>
              </p:cNvPr>
              <p:cNvSpPr/>
              <p:nvPr/>
            </p:nvSpPr>
            <p:spPr>
              <a:xfrm>
                <a:off x="804672"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4" name="Oval 3">
                <a:extLst>
                  <a:ext uri="{FF2B5EF4-FFF2-40B4-BE49-F238E27FC236}">
                    <a16:creationId xmlns:a16="http://schemas.microsoft.com/office/drawing/2014/main" id="{E63F9AFC-46CB-4DB3-B3FE-6E45E3E16D0E}"/>
                  </a:ext>
                </a:extLst>
              </p:cNvPr>
              <p:cNvSpPr>
                <a:spLocks noRot="1" noChangeAspect="1" noMove="1" noResize="1" noEditPoints="1" noAdjustHandles="1" noChangeArrowheads="1" noChangeShapeType="1" noTextEdit="1"/>
              </p:cNvSpPr>
              <p:nvPr/>
            </p:nvSpPr>
            <p:spPr>
              <a:xfrm>
                <a:off x="804672" y="5498592"/>
                <a:ext cx="999744" cy="999744"/>
              </a:xfrm>
              <a:prstGeom prst="ellipse">
                <a:avLst/>
              </a:prstGeom>
              <a:blipFill>
                <a:blip r:embed="rId3"/>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D0B1EB35-DE22-4959-AF43-5355403EB9BC}"/>
                  </a:ext>
                </a:extLst>
              </p:cNvPr>
              <p:cNvSpPr/>
              <p:nvPr/>
            </p:nvSpPr>
            <p:spPr>
              <a:xfrm>
                <a:off x="5375280"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2</m:t>
                          </m:r>
                        </m:sub>
                      </m:sSub>
                    </m:oMath>
                  </m:oMathPara>
                </a14:m>
                <a:endParaRPr lang="en-US" sz="3200" dirty="0">
                  <a:solidFill>
                    <a:schemeClr val="bg1"/>
                  </a:solidFill>
                </a:endParaRPr>
              </a:p>
            </p:txBody>
          </p:sp>
        </mc:Choice>
        <mc:Fallback>
          <p:sp>
            <p:nvSpPr>
              <p:cNvPr id="5" name="Oval 4">
                <a:extLst>
                  <a:ext uri="{FF2B5EF4-FFF2-40B4-BE49-F238E27FC236}">
                    <a16:creationId xmlns:a16="http://schemas.microsoft.com/office/drawing/2014/main" id="{D0B1EB35-DE22-4959-AF43-5355403EB9BC}"/>
                  </a:ext>
                </a:extLst>
              </p:cNvPr>
              <p:cNvSpPr>
                <a:spLocks noRot="1" noChangeAspect="1" noMove="1" noResize="1" noEditPoints="1" noAdjustHandles="1" noChangeArrowheads="1" noChangeShapeType="1" noTextEdit="1"/>
              </p:cNvSpPr>
              <p:nvPr/>
            </p:nvSpPr>
            <p:spPr>
              <a:xfrm>
                <a:off x="5375280" y="5498592"/>
                <a:ext cx="999744" cy="999744"/>
              </a:xfrm>
              <a:prstGeom prst="ellipse">
                <a:avLst/>
              </a:prstGeom>
              <a:blipFill>
                <a:blip r:embed="rId4"/>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75D95A48-89F2-4ABF-825A-16FF103B808C}"/>
                  </a:ext>
                </a:extLst>
              </p:cNvPr>
              <p:cNvSpPr/>
              <p:nvPr/>
            </p:nvSpPr>
            <p:spPr>
              <a:xfrm>
                <a:off x="9428990" y="5594980"/>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3200" b="0" i="1" smtClean="0">
                          <a:solidFill>
                            <a:schemeClr val="bg1"/>
                          </a:solidFill>
                          <a:latin typeface="Cambria Math" panose="02040503050406030204" pitchFamily="18" charset="0"/>
                        </a:rPr>
                        <m:t>¬</m:t>
                      </m:r>
                      <m:sSub>
                        <m:sSubPr>
                          <m:ctrlPr>
                            <a:rPr lang="en-US" sz="3200" b="0" i="1" smtClean="0">
                              <a:solidFill>
                                <a:schemeClr val="bg1"/>
                              </a:solidFill>
                              <a:latin typeface="Cambria Math" panose="02040503050406030204" pitchFamily="18" charset="0"/>
                            </a:rPr>
                          </m:ctrlPr>
                        </m:sSubPr>
                        <m:e>
                          <m:r>
                            <a:rPr lang="en-US" sz="3200" b="0" i="1" smtClean="0">
                              <a:solidFill>
                                <a:schemeClr val="bg1"/>
                              </a:solidFill>
                              <a:latin typeface="Cambria Math" panose="02040503050406030204" pitchFamily="18" charset="0"/>
                            </a:rPr>
                            <m:t>𝑥</m:t>
                          </m:r>
                        </m:e>
                        <m:sub>
                          <m:r>
                            <a:rPr lang="en-US" sz="3200" b="0" i="1" smtClean="0">
                              <a:solidFill>
                                <a:schemeClr val="bg1"/>
                              </a:solidFill>
                              <a:latin typeface="Cambria Math" panose="02040503050406030204" pitchFamily="18" charset="0"/>
                            </a:rPr>
                            <m:t>3</m:t>
                          </m:r>
                        </m:sub>
                      </m:sSub>
                    </m:oMath>
                  </m:oMathPara>
                </a14:m>
                <a:endParaRPr lang="en-US" sz="3200" dirty="0">
                  <a:solidFill>
                    <a:schemeClr val="bg1"/>
                  </a:solidFill>
                </a:endParaRPr>
              </a:p>
            </p:txBody>
          </p:sp>
        </mc:Choice>
        <mc:Fallback>
          <p:sp>
            <p:nvSpPr>
              <p:cNvPr id="6" name="Oval 5">
                <a:extLst>
                  <a:ext uri="{FF2B5EF4-FFF2-40B4-BE49-F238E27FC236}">
                    <a16:creationId xmlns:a16="http://schemas.microsoft.com/office/drawing/2014/main" id="{75D95A48-89F2-4ABF-825A-16FF103B808C}"/>
                  </a:ext>
                </a:extLst>
              </p:cNvPr>
              <p:cNvSpPr>
                <a:spLocks noRot="1" noChangeAspect="1" noMove="1" noResize="1" noEditPoints="1" noAdjustHandles="1" noChangeArrowheads="1" noChangeShapeType="1" noTextEdit="1"/>
              </p:cNvSpPr>
              <p:nvPr/>
            </p:nvSpPr>
            <p:spPr>
              <a:xfrm>
                <a:off x="9428990" y="5594980"/>
                <a:ext cx="999744" cy="999744"/>
              </a:xfrm>
              <a:prstGeom prst="ellipse">
                <a:avLst/>
              </a:prstGeom>
              <a:blipFill>
                <a:blip r:embed="rId5"/>
                <a:stretch>
                  <a:fillRect/>
                </a:stretch>
              </a:blipFill>
              <a:ln w="38100"/>
            </p:spPr>
            <p:txBody>
              <a:bodyPr/>
              <a:lstStyle/>
              <a:p>
                <a:r>
                  <a:rPr lang="en-US">
                    <a:noFill/>
                  </a:rPr>
                  <a:t> </a:t>
                </a:r>
              </a:p>
            </p:txBody>
          </p:sp>
        </mc:Fallback>
      </mc:AlternateContent>
      <p:sp>
        <p:nvSpPr>
          <p:cNvPr id="7" name="Oval 6">
            <a:extLst>
              <a:ext uri="{FF2B5EF4-FFF2-40B4-BE49-F238E27FC236}">
                <a16:creationId xmlns:a16="http://schemas.microsoft.com/office/drawing/2014/main" id="{8FF81A2B-808E-44EC-9B9C-16BB00B1B104}"/>
              </a:ext>
            </a:extLst>
          </p:cNvPr>
          <p:cNvSpPr/>
          <p:nvPr/>
        </p:nvSpPr>
        <p:spPr>
          <a:xfrm>
            <a:off x="3011424" y="5498592"/>
            <a:ext cx="999744" cy="999744"/>
          </a:xfrm>
          <a:prstGeom prst="ellipse">
            <a:avLst/>
          </a:prstGeom>
          <a:solidFill>
            <a:schemeClr val="accent5"/>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T</a:t>
            </a:r>
          </a:p>
        </p:txBody>
      </p:sp>
      <p:sp>
        <p:nvSpPr>
          <p:cNvPr id="8" name="Oval 7">
            <a:extLst>
              <a:ext uri="{FF2B5EF4-FFF2-40B4-BE49-F238E27FC236}">
                <a16:creationId xmlns:a16="http://schemas.microsoft.com/office/drawing/2014/main" id="{BA3DDADD-1C9A-4EFE-A820-B3565F6FC98F}"/>
              </a:ext>
            </a:extLst>
          </p:cNvPr>
          <p:cNvSpPr/>
          <p:nvPr/>
        </p:nvSpPr>
        <p:spPr>
          <a:xfrm>
            <a:off x="7414469" y="5498592"/>
            <a:ext cx="999744" cy="999744"/>
          </a:xfrm>
          <a:prstGeom prst="ellipse">
            <a:avLst/>
          </a:prstGeom>
          <a:solidFill>
            <a:srgbClr val="FF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latin typeface="Courier New" panose="02070309020205020404" pitchFamily="49" charset="0"/>
                <a:cs typeface="Courier New" panose="02070309020205020404" pitchFamily="49" charset="0"/>
              </a:rPr>
              <a:t>F</a:t>
            </a:r>
          </a:p>
        </p:txBody>
      </p:sp>
      <p:sp>
        <p:nvSpPr>
          <p:cNvPr id="9" name="Oval 8">
            <a:extLst>
              <a:ext uri="{FF2B5EF4-FFF2-40B4-BE49-F238E27FC236}">
                <a16:creationId xmlns:a16="http://schemas.microsoft.com/office/drawing/2014/main" id="{3D0F8AC5-5737-4268-988F-54F428E5A03C}"/>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A20B0B28-790D-4F77-8310-834953BDCA8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0" name="Oval 9">
                <a:extLst>
                  <a:ext uri="{FF2B5EF4-FFF2-40B4-BE49-F238E27FC236}">
                    <a16:creationId xmlns:a16="http://schemas.microsoft.com/office/drawing/2014/main" id="{A20B0B28-790D-4F77-8310-834953BDCA81}"/>
                  </a:ext>
                </a:extLst>
              </p:cNvPr>
              <p:cNvSpPr>
                <a:spLocks noRot="1" noChangeAspect="1" noMove="1" noResize="1" noEditPoints="1" noAdjustHandles="1" noChangeArrowheads="1" noChangeShapeType="1" noTextEdit="1"/>
              </p:cNvSpPr>
              <p:nvPr/>
            </p:nvSpPr>
            <p:spPr>
              <a:xfrm>
                <a:off x="5375281" y="3967335"/>
                <a:ext cx="999744" cy="999744"/>
              </a:xfrm>
              <a:prstGeom prst="ellipse">
                <a:avLst/>
              </a:prstGeom>
              <a:blipFill>
                <a:blip r:embed="rId6"/>
                <a:stretch>
                  <a:fillRect/>
                </a:stretch>
              </a:blipFill>
              <a:ln w="38100"/>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8708428E-CFE4-4BA5-ABE1-7C4D52096F66}"/>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11" name="Oval 10">
                <a:extLst>
                  <a:ext uri="{FF2B5EF4-FFF2-40B4-BE49-F238E27FC236}">
                    <a16:creationId xmlns:a16="http://schemas.microsoft.com/office/drawing/2014/main" id="{8708428E-CFE4-4BA5-ABE1-7C4D52096F66}"/>
                  </a:ext>
                </a:extLst>
              </p:cNvPr>
              <p:cNvSpPr>
                <a:spLocks noRot="1" noChangeAspect="1" noMove="1" noResize="1" noEditPoints="1" noAdjustHandles="1" noChangeArrowheads="1" noChangeShapeType="1" noTextEdit="1"/>
              </p:cNvSpPr>
              <p:nvPr/>
            </p:nvSpPr>
            <p:spPr>
              <a:xfrm>
                <a:off x="5375281" y="1011692"/>
                <a:ext cx="999744" cy="999744"/>
              </a:xfrm>
              <a:prstGeom prst="ellipse">
                <a:avLst/>
              </a:prstGeom>
              <a:blipFill>
                <a:blip r:embed="rId7"/>
                <a:stretch>
                  <a:fillRect/>
                </a:stretch>
              </a:blipFill>
              <a:ln w="38100"/>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2BFDDF9C-2D2C-4670-83B3-4C8DA34F4FE1}"/>
              </a:ext>
            </a:extLst>
          </p:cNvPr>
          <p:cNvCxnSpPr>
            <a:cxnSpLocks/>
            <a:stCxn id="4" idx="0"/>
            <a:endCxn id="9" idx="4"/>
          </p:cNvCxnSpPr>
          <p:nvPr/>
        </p:nvCxnSpPr>
        <p:spPr>
          <a:xfrm flipV="1">
            <a:off x="1304544" y="4040539"/>
            <a:ext cx="10147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2514455-FBF5-42D1-9CC1-D70CEA5AC01F}"/>
              </a:ext>
            </a:extLst>
          </p:cNvPr>
          <p:cNvCxnSpPr>
            <a:cxnSpLocks/>
            <a:stCxn id="7" idx="0"/>
            <a:endCxn id="9" idx="4"/>
          </p:cNvCxnSpPr>
          <p:nvPr/>
        </p:nvCxnSpPr>
        <p:spPr>
          <a:xfrm flipH="1" flipV="1">
            <a:off x="2319320" y="4040539"/>
            <a:ext cx="1191976" cy="145805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4B68C8-EA8D-4071-B82D-714E4913901E}"/>
              </a:ext>
            </a:extLst>
          </p:cNvPr>
          <p:cNvCxnSpPr>
            <a:cxnSpLocks/>
            <a:stCxn id="7" idx="0"/>
            <a:endCxn id="10" idx="3"/>
          </p:cNvCxnSpPr>
          <p:nvPr/>
        </p:nvCxnSpPr>
        <p:spPr>
          <a:xfrm flipV="1">
            <a:off x="3511296" y="4820670"/>
            <a:ext cx="2010394" cy="67792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7C1B98-2588-4549-A730-DD0D20C96651}"/>
              </a:ext>
            </a:extLst>
          </p:cNvPr>
          <p:cNvCxnSpPr>
            <a:cxnSpLocks/>
            <a:stCxn id="10" idx="4"/>
            <a:endCxn id="5" idx="0"/>
          </p:cNvCxnSpPr>
          <p:nvPr/>
        </p:nvCxnSpPr>
        <p:spPr>
          <a:xfrm flipH="1">
            <a:off x="5875152" y="4967079"/>
            <a:ext cx="1" cy="5315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0" name="Oval 29">
                <a:extLst>
                  <a:ext uri="{FF2B5EF4-FFF2-40B4-BE49-F238E27FC236}">
                    <a16:creationId xmlns:a16="http://schemas.microsoft.com/office/drawing/2014/main" id="{26FCFACF-442F-40F7-942B-95F55B1CBE4F}"/>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chemeClr val="bg1"/>
                              </a:solidFill>
                              <a:latin typeface="Cambria Math" panose="02040503050406030204" pitchFamily="18" charset="0"/>
                            </a:rPr>
                          </m:ctrlPr>
                        </m:sSubPr>
                        <m:e>
                          <m:r>
                            <a:rPr lang="en-US" sz="3200" b="0" i="1" dirty="0" smtClean="0">
                              <a:solidFill>
                                <a:schemeClr val="bg1"/>
                              </a:solidFill>
                              <a:latin typeface="Cambria Math" panose="02040503050406030204" pitchFamily="18" charset="0"/>
                            </a:rPr>
                            <m:t>𝑥</m:t>
                          </m:r>
                        </m:e>
                        <m:sub>
                          <m:r>
                            <a:rPr lang="en-US" sz="3200" i="1" dirty="0">
                              <a:solidFill>
                                <a:schemeClr val="bg1"/>
                              </a:solidFill>
                              <a:latin typeface="Cambria Math" panose="02040503050406030204" pitchFamily="18" charset="0"/>
                            </a:rPr>
                            <m:t>1</m:t>
                          </m:r>
                        </m:sub>
                      </m:sSub>
                    </m:oMath>
                  </m:oMathPara>
                </a14:m>
                <a:endParaRPr lang="en-US" sz="3200" i="1" dirty="0">
                  <a:solidFill>
                    <a:schemeClr val="bg1"/>
                  </a:solidFill>
                </a:endParaRPr>
              </a:p>
            </p:txBody>
          </p:sp>
        </mc:Choice>
        <mc:Fallback>
          <p:sp>
            <p:nvSpPr>
              <p:cNvPr id="30" name="Oval 29">
                <a:extLst>
                  <a:ext uri="{FF2B5EF4-FFF2-40B4-BE49-F238E27FC236}">
                    <a16:creationId xmlns:a16="http://schemas.microsoft.com/office/drawing/2014/main" id="{26FCFACF-442F-40F7-942B-95F55B1CBE4F}"/>
                  </a:ext>
                </a:extLst>
              </p:cNvPr>
              <p:cNvSpPr>
                <a:spLocks noRot="1" noChangeAspect="1" noMove="1" noResize="1" noEditPoints="1" noAdjustHandles="1" noChangeArrowheads="1" noChangeShapeType="1" noTextEdit="1"/>
              </p:cNvSpPr>
              <p:nvPr/>
            </p:nvSpPr>
            <p:spPr>
              <a:xfrm>
                <a:off x="5375281" y="2540923"/>
                <a:ext cx="999744" cy="999744"/>
              </a:xfrm>
              <a:prstGeom prst="ellipse">
                <a:avLst/>
              </a:prstGeom>
              <a:blipFill>
                <a:blip r:embed="rId8"/>
                <a:stretch>
                  <a:fillRect/>
                </a:stretch>
              </a:blipFill>
              <a:ln w="38100"/>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4D9BADB1-6288-485A-83B0-DBBDD82A9910}"/>
              </a:ext>
            </a:extLst>
          </p:cNvPr>
          <p:cNvCxnSpPr>
            <a:cxnSpLocks/>
            <a:stCxn id="30" idx="4"/>
            <a:endCxn id="10"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B07824F-9215-4969-BC6F-0CA9B2AAC003}"/>
              </a:ext>
            </a:extLst>
          </p:cNvPr>
          <p:cNvCxnSpPr>
            <a:cxnSpLocks/>
            <a:stCxn id="30" idx="5"/>
            <a:endCxn id="8" idx="0"/>
          </p:cNvCxnSpPr>
          <p:nvPr/>
        </p:nvCxnSpPr>
        <p:spPr>
          <a:xfrm>
            <a:off x="6228616" y="3394258"/>
            <a:ext cx="1685725" cy="21043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CFB5CB-252D-4159-924E-0846EEEBA624}"/>
              </a:ext>
            </a:extLst>
          </p:cNvPr>
          <p:cNvCxnSpPr>
            <a:cxnSpLocks/>
            <a:stCxn id="11" idx="6"/>
            <a:endCxn id="6" idx="0"/>
          </p:cNvCxnSpPr>
          <p:nvPr/>
        </p:nvCxnSpPr>
        <p:spPr>
          <a:xfrm>
            <a:off x="6375025" y="1511564"/>
            <a:ext cx="3553837" cy="408341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CFD09E-67A4-4DD5-A3D2-CB92DAA439EA}"/>
              </a:ext>
            </a:extLst>
          </p:cNvPr>
          <p:cNvCxnSpPr>
            <a:cxnSpLocks/>
            <a:stCxn id="11"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CB0D63-7B01-4892-B5C4-17DA765A2F60}"/>
              </a:ext>
            </a:extLst>
          </p:cNvPr>
          <p:cNvCxnSpPr>
            <a:cxnSpLocks/>
            <a:stCxn id="9" idx="7"/>
            <a:endCxn id="11"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D644B7-E39E-4BE5-A105-1F256E73877F}"/>
              </a:ext>
            </a:extLst>
          </p:cNvPr>
          <p:cNvSpPr txBox="1"/>
          <p:nvPr/>
        </p:nvSpPr>
        <p:spPr>
          <a:xfrm>
            <a:off x="8651814" y="103751"/>
            <a:ext cx="3553837"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This tricky little graph can be 3-colored </a:t>
            </a:r>
            <a:r>
              <a:rPr lang="en-US" sz="2800" dirty="0" err="1">
                <a:latin typeface="Segoe UI Semilight" panose="020B0402040204020203" pitchFamily="34" charset="0"/>
                <a:cs typeface="Segoe UI Semilight" panose="020B0402040204020203" pitchFamily="34" charset="0"/>
              </a:rPr>
              <a:t>iff</a:t>
            </a:r>
            <a:r>
              <a:rPr lang="en-US" sz="2800" dirty="0">
                <a:latin typeface="Segoe UI Semilight" panose="020B0402040204020203" pitchFamily="34" charset="0"/>
                <a:cs typeface="Segoe UI Semilight" panose="020B0402040204020203" pitchFamily="34" charset="0"/>
              </a:rPr>
              <a:t> that clause evaluates to true.</a:t>
            </a:r>
          </a:p>
        </p:txBody>
      </p:sp>
      <p:sp>
        <p:nvSpPr>
          <p:cNvPr id="54" name="TextBox 53">
            <a:extLst>
              <a:ext uri="{FF2B5EF4-FFF2-40B4-BE49-F238E27FC236}">
                <a16:creationId xmlns:a16="http://schemas.microsoft.com/office/drawing/2014/main" id="{24F3829A-085D-403B-A369-06C40AAA3690}"/>
              </a:ext>
            </a:extLst>
          </p:cNvPr>
          <p:cNvSpPr txBox="1"/>
          <p:nvPr/>
        </p:nvSpPr>
        <p:spPr>
          <a:xfrm>
            <a:off x="8651814" y="2079158"/>
            <a:ext cx="3020834"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The graph is colorable if and only if at least one of the three literals is green.</a:t>
            </a:r>
          </a:p>
        </p:txBody>
      </p:sp>
    </p:spTree>
    <p:extLst>
      <p:ext uri="{BB962C8B-B14F-4D97-AF65-F5344CB8AC3E}">
        <p14:creationId xmlns:p14="http://schemas.microsoft.com/office/powerpoint/2010/main" val="3389458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263E178-B631-45B6-85FF-ADFF36FC5911}"/>
              </a:ext>
            </a:extLst>
          </p:cNvPr>
          <p:cNvSpPr/>
          <p:nvPr/>
        </p:nvSpPr>
        <p:spPr>
          <a:xfrm>
            <a:off x="7793601"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DC916-843A-463F-8B1B-CC03204D1E57}"/>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8FD597FC-C752-43B4-9668-D641FED9794B}"/>
              </a:ext>
            </a:extLst>
          </p:cNvPr>
          <p:cNvSpPr>
            <a:spLocks noGrp="1"/>
          </p:cNvSpPr>
          <p:nvPr>
            <p:ph idx="1"/>
          </p:nvPr>
        </p:nvSpPr>
        <p:spPr>
          <a:xfrm>
            <a:off x="575240" y="1463857"/>
            <a:ext cx="11187258" cy="2242511"/>
          </a:xfrm>
        </p:spPr>
        <p:txBody>
          <a:bodyPr/>
          <a:lstStyle/>
          <a:p>
            <a:r>
              <a:rPr lang="en-US" dirty="0"/>
              <a:t>Make a vertex for every literal</a:t>
            </a:r>
          </a:p>
          <a:p>
            <a:r>
              <a:rPr lang="en-US" dirty="0"/>
              <a:t>Make one of those subgraphs for </a:t>
            </a:r>
            <a:r>
              <a:rPr lang="en-US" b="1" dirty="0"/>
              <a:t>every </a:t>
            </a:r>
            <a:r>
              <a:rPr lang="en-US" dirty="0"/>
              <a:t>clause</a:t>
            </a:r>
          </a:p>
          <a:p>
            <a:r>
              <a:rPr lang="en-US" dirty="0"/>
              <a:t>Make T,F, Dummy vertices and connect them as shown. </a:t>
            </a:r>
          </a:p>
          <a:p>
            <a:r>
              <a:rPr lang="en-US" dirty="0"/>
              <a:t>That’s your graph</a:t>
            </a:r>
          </a:p>
        </p:txBody>
      </p:sp>
      <p:sp>
        <p:nvSpPr>
          <p:cNvPr id="4" name="Oval 3">
            <a:extLst>
              <a:ext uri="{FF2B5EF4-FFF2-40B4-BE49-F238E27FC236}">
                <a16:creationId xmlns:a16="http://schemas.microsoft.com/office/drawing/2014/main" id="{FFD98942-7F33-4960-8D8D-5C5A44AC30C8}"/>
              </a:ext>
            </a:extLst>
          </p:cNvPr>
          <p:cNvSpPr/>
          <p:nvPr/>
        </p:nvSpPr>
        <p:spPr>
          <a:xfrm>
            <a:off x="5498592" y="4523232"/>
            <a:ext cx="365760" cy="365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5" name="Oval 4">
            <a:extLst>
              <a:ext uri="{FF2B5EF4-FFF2-40B4-BE49-F238E27FC236}">
                <a16:creationId xmlns:a16="http://schemas.microsoft.com/office/drawing/2014/main" id="{D028F43F-B101-4982-AB93-764269FF9862}"/>
              </a:ext>
            </a:extLst>
          </p:cNvPr>
          <p:cNvSpPr/>
          <p:nvPr/>
        </p:nvSpPr>
        <p:spPr>
          <a:xfrm>
            <a:off x="5108448" y="5211263"/>
            <a:ext cx="365760" cy="36576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T</a:t>
            </a:r>
          </a:p>
        </p:txBody>
      </p:sp>
      <p:sp>
        <p:nvSpPr>
          <p:cNvPr id="6" name="Oval 5">
            <a:extLst>
              <a:ext uri="{FF2B5EF4-FFF2-40B4-BE49-F238E27FC236}">
                <a16:creationId xmlns:a16="http://schemas.microsoft.com/office/drawing/2014/main" id="{3F6D3DEC-8BFE-4CFF-94BB-378327E45A9A}"/>
              </a:ext>
            </a:extLst>
          </p:cNvPr>
          <p:cNvSpPr/>
          <p:nvPr/>
        </p:nvSpPr>
        <p:spPr>
          <a:xfrm>
            <a:off x="5913120" y="5211263"/>
            <a:ext cx="365760" cy="3657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ourier New" panose="02070309020205020404" pitchFamily="49" charset="0"/>
                <a:cs typeface="Courier New" panose="02070309020205020404" pitchFamily="49" charset="0"/>
              </a:rPr>
              <a:t>F</a:t>
            </a:r>
          </a:p>
        </p:txBody>
      </p:sp>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87453914-7D22-48D0-A811-C579D625A629}"/>
                  </a:ext>
                </a:extLst>
              </p:cNvPr>
              <p:cNvSpPr/>
              <p:nvPr/>
            </p:nvSpPr>
            <p:spPr>
              <a:xfrm>
                <a:off x="17198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7" name="Oval 6">
                <a:extLst>
                  <a:ext uri="{FF2B5EF4-FFF2-40B4-BE49-F238E27FC236}">
                    <a16:creationId xmlns:a16="http://schemas.microsoft.com/office/drawing/2014/main" id="{87453914-7D22-48D0-A811-C579D625A629}"/>
                  </a:ext>
                </a:extLst>
              </p:cNvPr>
              <p:cNvSpPr>
                <a:spLocks noRot="1" noChangeAspect="1" noMove="1" noResize="1" noEditPoints="1" noAdjustHandles="1" noChangeArrowheads="1" noChangeShapeType="1" noTextEdit="1"/>
              </p:cNvSpPr>
              <p:nvPr/>
            </p:nvSpPr>
            <p:spPr>
              <a:xfrm>
                <a:off x="1719865" y="6107375"/>
                <a:ext cx="365760" cy="365760"/>
              </a:xfrm>
              <a:prstGeom prst="ellipse">
                <a:avLst/>
              </a:prstGeom>
              <a:blipFill>
                <a:blip r:embed="rId2"/>
                <a:stretch>
                  <a:fillRect l="-31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162C5939-D93C-4565-AA99-325F6B83A15F}"/>
                  </a:ext>
                </a:extLst>
              </p:cNvPr>
              <p:cNvSpPr/>
              <p:nvPr/>
            </p:nvSpPr>
            <p:spPr>
              <a:xfrm>
                <a:off x="2335561"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i="1" dirty="0" smtClean="0">
                              <a:solidFill>
                                <a:schemeClr val="tx1"/>
                              </a:solidFill>
                              <a:latin typeface="Cambria Math" panose="02040503050406030204" pitchFamily="18" charset="0"/>
                              <a:cs typeface="Segoe UI Semilight" panose="020B0402040204020203" pitchFamily="34" charset="0"/>
                            </a:rPr>
                            <m:t>1</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8" name="Oval 7">
                <a:extLst>
                  <a:ext uri="{FF2B5EF4-FFF2-40B4-BE49-F238E27FC236}">
                    <a16:creationId xmlns:a16="http://schemas.microsoft.com/office/drawing/2014/main" id="{162C5939-D93C-4565-AA99-325F6B83A15F}"/>
                  </a:ext>
                </a:extLst>
              </p:cNvPr>
              <p:cNvSpPr>
                <a:spLocks noRot="1" noChangeAspect="1" noMove="1" noResize="1" noEditPoints="1" noAdjustHandles="1" noChangeArrowheads="1" noChangeShapeType="1" noTextEdit="1"/>
              </p:cNvSpPr>
              <p:nvPr/>
            </p:nvSpPr>
            <p:spPr>
              <a:xfrm>
                <a:off x="2335561" y="6107375"/>
                <a:ext cx="365760" cy="365760"/>
              </a:xfrm>
              <a:prstGeom prst="ellipse">
                <a:avLst/>
              </a:prstGeom>
              <a:blipFill>
                <a:blip r:embed="rId3"/>
                <a:stretch>
                  <a:fillRect l="-12698"/>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14D51F40-E6BD-4AE5-82E7-1206B28A6144}"/>
              </a:ext>
            </a:extLst>
          </p:cNvPr>
          <p:cNvSpPr/>
          <p:nvPr/>
        </p:nvSpPr>
        <p:spPr>
          <a:xfrm>
            <a:off x="1518697" y="5949696"/>
            <a:ext cx="1426464" cy="645028"/>
          </a:xfrm>
          <a:prstGeom prst="rect">
            <a:avLst/>
          </a:prstGeom>
          <a:solidFill>
            <a:schemeClr val="accent2">
              <a:alpha val="49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Oval 9">
                <a:extLst>
                  <a:ext uri="{FF2B5EF4-FFF2-40B4-BE49-F238E27FC236}">
                    <a16:creationId xmlns:a16="http://schemas.microsoft.com/office/drawing/2014/main" id="{E2743DCB-6B6D-41DD-8796-D7C0A5F4CBEA}"/>
                  </a:ext>
                </a:extLst>
              </p:cNvPr>
              <p:cNvSpPr/>
              <p:nvPr/>
            </p:nvSpPr>
            <p:spPr>
              <a:xfrm>
                <a:off x="7994769"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tx1"/>
                              </a:solidFill>
                              <a:latin typeface="Cambria Math" panose="02040503050406030204" pitchFamily="18" charset="0"/>
                              <a:cs typeface="Segoe UI Semilight" panose="020B0402040204020203" pitchFamily="34" charset="0"/>
                            </a:rPr>
                          </m:ctrlPr>
                        </m:sSubPr>
                        <m:e>
                          <m:r>
                            <a:rPr lang="en-US" i="1" dirty="0" smtClean="0">
                              <a:solidFill>
                                <a:schemeClr val="tx1"/>
                              </a:solidFill>
                              <a:latin typeface="Cambria Math" panose="02040503050406030204" pitchFamily="18" charset="0"/>
                              <a:cs typeface="Segoe UI Semilight" panose="020B0402040204020203" pitchFamily="34" charset="0"/>
                            </a:rPr>
                            <m:t>𝑥</m:t>
                          </m:r>
                        </m:e>
                        <m:sub>
                          <m:r>
                            <a:rPr lang="en-US"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10" name="Oval 9">
                <a:extLst>
                  <a:ext uri="{FF2B5EF4-FFF2-40B4-BE49-F238E27FC236}">
                    <a16:creationId xmlns:a16="http://schemas.microsoft.com/office/drawing/2014/main" id="{E2743DCB-6B6D-41DD-8796-D7C0A5F4CBEA}"/>
                  </a:ext>
                </a:extLst>
              </p:cNvPr>
              <p:cNvSpPr>
                <a:spLocks noRot="1" noChangeAspect="1" noMove="1" noResize="1" noEditPoints="1" noAdjustHandles="1" noChangeArrowheads="1" noChangeShapeType="1" noTextEdit="1"/>
              </p:cNvSpPr>
              <p:nvPr/>
            </p:nvSpPr>
            <p:spPr>
              <a:xfrm>
                <a:off x="7994769" y="6107375"/>
                <a:ext cx="365760" cy="365760"/>
              </a:xfrm>
              <a:prstGeom prst="ellipse">
                <a:avLst/>
              </a:prstGeom>
              <a:blipFill>
                <a:blip r:embed="rId4"/>
                <a:stretch>
                  <a:fillRect l="-47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6C646F5E-6E3E-4BD1-8867-967D922D01BB}"/>
                  </a:ext>
                </a:extLst>
              </p:cNvPr>
              <p:cNvSpPr/>
              <p:nvPr/>
            </p:nvSpPr>
            <p:spPr>
              <a:xfrm>
                <a:off x="8610465" y="6107375"/>
                <a:ext cx="365760" cy="365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dirty="0" smtClean="0">
                              <a:solidFill>
                                <a:schemeClr val="tx1"/>
                              </a:solidFill>
                              <a:latin typeface="Cambria Math" panose="02040503050406030204" pitchFamily="18" charset="0"/>
                              <a:cs typeface="Segoe UI Semilight" panose="020B0402040204020203" pitchFamily="34" charset="0"/>
                            </a:rPr>
                          </m:ctrlPr>
                        </m:sSubPr>
                        <m:e>
                          <m:r>
                            <a:rPr lang="en-US" sz="1600" b="0" i="1" dirty="0" smtClean="0">
                              <a:solidFill>
                                <a:schemeClr val="tx1"/>
                              </a:solidFill>
                              <a:latin typeface="Cambria Math" panose="02040503050406030204" pitchFamily="18" charset="0"/>
                              <a:cs typeface="Segoe UI Semilight" panose="020B0402040204020203" pitchFamily="34" charset="0"/>
                            </a:rPr>
                            <m:t>¬</m:t>
                          </m:r>
                          <m:r>
                            <a:rPr lang="en-US" sz="1600" i="1" dirty="0" smtClean="0">
                              <a:solidFill>
                                <a:schemeClr val="tx1"/>
                              </a:solidFill>
                              <a:latin typeface="Cambria Math" panose="02040503050406030204" pitchFamily="18" charset="0"/>
                              <a:cs typeface="Segoe UI Semilight" panose="020B0402040204020203" pitchFamily="34" charset="0"/>
                            </a:rPr>
                            <m:t>𝑥</m:t>
                          </m:r>
                        </m:e>
                        <m:sub>
                          <m:r>
                            <a:rPr lang="en-US" sz="1600" b="0" i="1" dirty="0" smtClean="0">
                              <a:solidFill>
                                <a:schemeClr val="tx1"/>
                              </a:solidFill>
                              <a:latin typeface="Cambria Math" panose="02040503050406030204" pitchFamily="18" charset="0"/>
                              <a:cs typeface="Segoe UI Semilight" panose="020B0402040204020203" pitchFamily="34" charset="0"/>
                            </a:rPr>
                            <m:t>𝑛</m:t>
                          </m:r>
                        </m:sub>
                      </m:sSub>
                    </m:oMath>
                  </m:oMathPara>
                </a14:m>
                <a:endParaRPr lang="en-US" sz="1600" dirty="0">
                  <a:solidFill>
                    <a:schemeClr val="tx1"/>
                  </a:solidFill>
                  <a:latin typeface="Segoe UI Semilight" panose="020B0402040204020203" pitchFamily="34" charset="0"/>
                  <a:cs typeface="Segoe UI Semilight" panose="020B0402040204020203" pitchFamily="34" charset="0"/>
                </a:endParaRPr>
              </a:p>
            </p:txBody>
          </p:sp>
        </mc:Choice>
        <mc:Fallback>
          <p:sp>
            <p:nvSpPr>
              <p:cNvPr id="11" name="Oval 10">
                <a:extLst>
                  <a:ext uri="{FF2B5EF4-FFF2-40B4-BE49-F238E27FC236}">
                    <a16:creationId xmlns:a16="http://schemas.microsoft.com/office/drawing/2014/main" id="{6C646F5E-6E3E-4BD1-8867-967D922D01BB}"/>
                  </a:ext>
                </a:extLst>
              </p:cNvPr>
              <p:cNvSpPr>
                <a:spLocks noRot="1" noChangeAspect="1" noMove="1" noResize="1" noEditPoints="1" noAdjustHandles="1" noChangeArrowheads="1" noChangeShapeType="1" noTextEdit="1"/>
              </p:cNvSpPr>
              <p:nvPr/>
            </p:nvSpPr>
            <p:spPr>
              <a:xfrm>
                <a:off x="8610465" y="6107375"/>
                <a:ext cx="365760" cy="365760"/>
              </a:xfrm>
              <a:prstGeom prst="ellipse">
                <a:avLst/>
              </a:prstGeom>
              <a:blipFill>
                <a:blip r:embed="rId5"/>
                <a:stretch>
                  <a:fillRect l="-14286"/>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A03208D0-00AC-4C94-815B-69ECC54F6E44}"/>
              </a:ext>
            </a:extLst>
          </p:cNvPr>
          <p:cNvGrpSpPr/>
          <p:nvPr/>
        </p:nvGrpSpPr>
        <p:grpSpPr>
          <a:xfrm>
            <a:off x="7957685" y="3356598"/>
            <a:ext cx="805688" cy="699540"/>
            <a:chOff x="1819448" y="1011692"/>
            <a:chExt cx="4555577" cy="3955387"/>
          </a:xfrm>
        </p:grpSpPr>
        <p:sp>
          <p:nvSpPr>
            <p:cNvPr id="13" name="Oval 12">
              <a:extLst>
                <a:ext uri="{FF2B5EF4-FFF2-40B4-BE49-F238E27FC236}">
                  <a16:creationId xmlns:a16="http://schemas.microsoft.com/office/drawing/2014/main" id="{0AEDE784-4497-47DC-A6C2-881C51AA4499}"/>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4" name="Oval 13">
              <a:extLst>
                <a:ext uri="{FF2B5EF4-FFF2-40B4-BE49-F238E27FC236}">
                  <a16:creationId xmlns:a16="http://schemas.microsoft.com/office/drawing/2014/main" id="{546F6807-CCFF-409F-9690-214157D3A045}"/>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5" name="Oval 14">
              <a:extLst>
                <a:ext uri="{FF2B5EF4-FFF2-40B4-BE49-F238E27FC236}">
                  <a16:creationId xmlns:a16="http://schemas.microsoft.com/office/drawing/2014/main" id="{518965B7-953D-424D-9FF2-94E4C74781E3}"/>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16" name="Oval 15">
              <a:extLst>
                <a:ext uri="{FF2B5EF4-FFF2-40B4-BE49-F238E27FC236}">
                  <a16:creationId xmlns:a16="http://schemas.microsoft.com/office/drawing/2014/main" id="{FEA5DCF1-2F71-400F-9711-4EA05E936119}"/>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17" name="Straight Connector 16">
              <a:extLst>
                <a:ext uri="{FF2B5EF4-FFF2-40B4-BE49-F238E27FC236}">
                  <a16:creationId xmlns:a16="http://schemas.microsoft.com/office/drawing/2014/main" id="{CE97117A-1414-4A44-9447-44AC1AE79FDB}"/>
                </a:ext>
              </a:extLst>
            </p:cNvPr>
            <p:cNvCxnSpPr>
              <a:cxnSpLocks/>
              <a:stCxn id="16" idx="4"/>
              <a:endCxn id="14"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8E2496-4036-4BEE-884C-DC9CDE4BC813}"/>
                </a:ext>
              </a:extLst>
            </p:cNvPr>
            <p:cNvCxnSpPr>
              <a:cxnSpLocks/>
              <a:stCxn id="15" idx="4"/>
              <a:endCxn id="16"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78B39A8-8C6C-448B-A9F0-A4C67B88EB13}"/>
                </a:ext>
              </a:extLst>
            </p:cNvPr>
            <p:cNvCxnSpPr>
              <a:cxnSpLocks/>
              <a:stCxn id="13" idx="7"/>
              <a:endCxn id="15"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5CCC6560-540E-48C0-B9B1-16EE3E57A1FB}"/>
              </a:ext>
            </a:extLst>
          </p:cNvPr>
          <p:cNvSpPr/>
          <p:nvPr/>
        </p:nvSpPr>
        <p:spPr>
          <a:xfrm>
            <a:off x="7726017" y="3171501"/>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963BD0BA-8954-4196-975F-12F953F6277C}"/>
                  </a:ext>
                </a:extLst>
              </p:cNvPr>
              <p:cNvSpPr txBox="1"/>
              <p:nvPr/>
            </p:nvSpPr>
            <p:spPr>
              <a:xfrm>
                <a:off x="7726017" y="3967732"/>
                <a:ext cx="40848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𝑚</m:t>
                          </m:r>
                        </m:sub>
                      </m:sSub>
                    </m:oMath>
                  </m:oMathPara>
                </a14:m>
                <a:endParaRPr lang="en-US" dirty="0"/>
              </a:p>
            </p:txBody>
          </p:sp>
        </mc:Choice>
        <mc:Fallback>
          <p:sp>
            <p:nvSpPr>
              <p:cNvPr id="25" name="TextBox 24">
                <a:extLst>
                  <a:ext uri="{FF2B5EF4-FFF2-40B4-BE49-F238E27FC236}">
                    <a16:creationId xmlns:a16="http://schemas.microsoft.com/office/drawing/2014/main" id="{963BD0BA-8954-4196-975F-12F953F6277C}"/>
                  </a:ext>
                </a:extLst>
              </p:cNvPr>
              <p:cNvSpPr txBox="1">
                <a:spLocks noRot="1" noChangeAspect="1" noMove="1" noResize="1" noEditPoints="1" noAdjustHandles="1" noChangeArrowheads="1" noChangeShapeType="1" noTextEdit="1"/>
              </p:cNvSpPr>
              <p:nvPr/>
            </p:nvSpPr>
            <p:spPr>
              <a:xfrm>
                <a:off x="7726017" y="3967732"/>
                <a:ext cx="408480" cy="369332"/>
              </a:xfrm>
              <a:prstGeom prst="rect">
                <a:avLst/>
              </a:prstGeom>
              <a:blipFill>
                <a:blip r:embed="rId6"/>
                <a:stretch>
                  <a:fillRect r="-4478"/>
                </a:stretch>
              </a:blipFill>
            </p:spPr>
            <p:txBody>
              <a:bodyPr/>
              <a:lstStyle/>
              <a:p>
                <a:r>
                  <a:rPr lang="en-US">
                    <a:noFill/>
                  </a:rPr>
                  <a:t> </a:t>
                </a:r>
              </a:p>
            </p:txBody>
          </p:sp>
        </mc:Fallback>
      </mc:AlternateContent>
      <p:grpSp>
        <p:nvGrpSpPr>
          <p:cNvPr id="26" name="Group 25">
            <a:extLst>
              <a:ext uri="{FF2B5EF4-FFF2-40B4-BE49-F238E27FC236}">
                <a16:creationId xmlns:a16="http://schemas.microsoft.com/office/drawing/2014/main" id="{6EB37938-A695-44C5-8C8C-F4061A80A4E7}"/>
              </a:ext>
            </a:extLst>
          </p:cNvPr>
          <p:cNvGrpSpPr/>
          <p:nvPr/>
        </p:nvGrpSpPr>
        <p:grpSpPr>
          <a:xfrm>
            <a:off x="3921204" y="3365349"/>
            <a:ext cx="805688" cy="699540"/>
            <a:chOff x="1819448" y="1011692"/>
            <a:chExt cx="4555577" cy="3955387"/>
          </a:xfrm>
        </p:grpSpPr>
        <p:sp>
          <p:nvSpPr>
            <p:cNvPr id="27" name="Oval 26">
              <a:extLst>
                <a:ext uri="{FF2B5EF4-FFF2-40B4-BE49-F238E27FC236}">
                  <a16:creationId xmlns:a16="http://schemas.microsoft.com/office/drawing/2014/main" id="{5FCE07C3-6F3D-4F87-9BE2-52C9E171A6FB}"/>
                </a:ext>
              </a:extLst>
            </p:cNvPr>
            <p:cNvSpPr/>
            <p:nvPr/>
          </p:nvSpPr>
          <p:spPr>
            <a:xfrm>
              <a:off x="1819448" y="3040795"/>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8" name="Oval 27">
              <a:extLst>
                <a:ext uri="{FF2B5EF4-FFF2-40B4-BE49-F238E27FC236}">
                  <a16:creationId xmlns:a16="http://schemas.microsoft.com/office/drawing/2014/main" id="{8EA4C4E3-2969-4502-B2A1-52920E93C3C1}"/>
                </a:ext>
              </a:extLst>
            </p:cNvPr>
            <p:cNvSpPr/>
            <p:nvPr/>
          </p:nvSpPr>
          <p:spPr>
            <a:xfrm>
              <a:off x="5375281" y="3967335"/>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29" name="Oval 28">
              <a:extLst>
                <a:ext uri="{FF2B5EF4-FFF2-40B4-BE49-F238E27FC236}">
                  <a16:creationId xmlns:a16="http://schemas.microsoft.com/office/drawing/2014/main" id="{C584BF11-5A6A-4865-BE13-683D5E0A0BCB}"/>
                </a:ext>
              </a:extLst>
            </p:cNvPr>
            <p:cNvSpPr/>
            <p:nvPr/>
          </p:nvSpPr>
          <p:spPr>
            <a:xfrm>
              <a:off x="5375281" y="1011692"/>
              <a:ext cx="999744" cy="999744"/>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sp>
          <p:nvSpPr>
            <p:cNvPr id="30" name="Oval 29">
              <a:extLst>
                <a:ext uri="{FF2B5EF4-FFF2-40B4-BE49-F238E27FC236}">
                  <a16:creationId xmlns:a16="http://schemas.microsoft.com/office/drawing/2014/main" id="{A9EFC546-D583-4E7A-9211-6561B94B5EF1}"/>
                </a:ext>
              </a:extLst>
            </p:cNvPr>
            <p:cNvSpPr/>
            <p:nvPr/>
          </p:nvSpPr>
          <p:spPr>
            <a:xfrm>
              <a:off x="5375281" y="2540923"/>
              <a:ext cx="999744" cy="99974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a:solidFill>
                  <a:schemeClr val="bg1"/>
                </a:solidFill>
              </a:endParaRPr>
            </a:p>
          </p:txBody>
        </p:sp>
        <p:cxnSp>
          <p:nvCxnSpPr>
            <p:cNvPr id="31" name="Straight Connector 30">
              <a:extLst>
                <a:ext uri="{FF2B5EF4-FFF2-40B4-BE49-F238E27FC236}">
                  <a16:creationId xmlns:a16="http://schemas.microsoft.com/office/drawing/2014/main" id="{D7214F33-45E7-4A99-9E0A-8E4B707B3CC8}"/>
                </a:ext>
              </a:extLst>
            </p:cNvPr>
            <p:cNvCxnSpPr>
              <a:cxnSpLocks/>
              <a:stCxn id="30" idx="4"/>
              <a:endCxn id="28" idx="0"/>
            </p:cNvCxnSpPr>
            <p:nvPr/>
          </p:nvCxnSpPr>
          <p:spPr>
            <a:xfrm>
              <a:off x="5875153" y="3540667"/>
              <a:ext cx="0" cy="42666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662B491-86A4-492B-B784-64BDD006CD1D}"/>
                </a:ext>
              </a:extLst>
            </p:cNvPr>
            <p:cNvCxnSpPr>
              <a:cxnSpLocks/>
              <a:stCxn id="29" idx="4"/>
              <a:endCxn id="30" idx="0"/>
            </p:cNvCxnSpPr>
            <p:nvPr/>
          </p:nvCxnSpPr>
          <p:spPr>
            <a:xfrm>
              <a:off x="5875153" y="2011436"/>
              <a:ext cx="0" cy="5294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A87B43E-19D2-486C-821D-D7DFB8C4A88D}"/>
                </a:ext>
              </a:extLst>
            </p:cNvPr>
            <p:cNvCxnSpPr>
              <a:cxnSpLocks/>
              <a:stCxn id="27" idx="7"/>
              <a:endCxn id="29" idx="3"/>
            </p:cNvCxnSpPr>
            <p:nvPr/>
          </p:nvCxnSpPr>
          <p:spPr>
            <a:xfrm flipV="1">
              <a:off x="2672783" y="1865027"/>
              <a:ext cx="2848907" cy="132217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B641CC3C-2250-416D-BD13-7F2B2B411ED4}"/>
              </a:ext>
            </a:extLst>
          </p:cNvPr>
          <p:cNvSpPr/>
          <p:nvPr/>
        </p:nvSpPr>
        <p:spPr>
          <a:xfrm>
            <a:off x="3689536" y="3180252"/>
            <a:ext cx="1345096" cy="1122203"/>
          </a:xfrm>
          <a:prstGeom prst="rect">
            <a:avLst/>
          </a:prstGeom>
          <a:solidFill>
            <a:schemeClr val="accent1">
              <a:alpha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5" name="TextBox 34">
                <a:extLst>
                  <a:ext uri="{FF2B5EF4-FFF2-40B4-BE49-F238E27FC236}">
                    <a16:creationId xmlns:a16="http://schemas.microsoft.com/office/drawing/2014/main" id="{F9D27435-7EEB-48EC-9CAC-EF94B9C8A9CF}"/>
                  </a:ext>
                </a:extLst>
              </p:cNvPr>
              <p:cNvSpPr txBox="1"/>
              <p:nvPr/>
            </p:nvSpPr>
            <p:spPr>
              <a:xfrm>
                <a:off x="3689536" y="3976483"/>
                <a:ext cx="408480"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1</m:t>
                          </m:r>
                        </m:sub>
                      </m:sSub>
                    </m:oMath>
                  </m:oMathPara>
                </a14:m>
                <a:endParaRPr lang="en-US" dirty="0"/>
              </a:p>
            </p:txBody>
          </p:sp>
        </mc:Choice>
        <mc:Fallback>
          <p:sp>
            <p:nvSpPr>
              <p:cNvPr id="35" name="TextBox 34">
                <a:extLst>
                  <a:ext uri="{FF2B5EF4-FFF2-40B4-BE49-F238E27FC236}">
                    <a16:creationId xmlns:a16="http://schemas.microsoft.com/office/drawing/2014/main" id="{F9D27435-7EEB-48EC-9CAC-EF94B9C8A9CF}"/>
                  </a:ext>
                </a:extLst>
              </p:cNvPr>
              <p:cNvSpPr txBox="1">
                <a:spLocks noRot="1" noChangeAspect="1" noMove="1" noResize="1" noEditPoints="1" noAdjustHandles="1" noChangeArrowheads="1" noChangeShapeType="1" noTextEdit="1"/>
              </p:cNvSpPr>
              <p:nvPr/>
            </p:nvSpPr>
            <p:spPr>
              <a:xfrm>
                <a:off x="3689536" y="3976483"/>
                <a:ext cx="408480" cy="369332"/>
              </a:xfrm>
              <a:prstGeom prst="rect">
                <a:avLst/>
              </a:prstGeom>
              <a:blipFill>
                <a:blip r:embed="rId7"/>
                <a:stretch>
                  <a:fillRect/>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1232B52D-B9A8-4611-8A02-F0688CA908E2}"/>
              </a:ext>
            </a:extLst>
          </p:cNvPr>
          <p:cNvSpPr txBox="1"/>
          <p:nvPr/>
        </p:nvSpPr>
        <p:spPr>
          <a:xfrm>
            <a:off x="5589913" y="2638147"/>
            <a:ext cx="1549046" cy="1631216"/>
          </a:xfrm>
          <a:prstGeom prst="rect">
            <a:avLst/>
          </a:prstGeom>
          <a:noFill/>
        </p:spPr>
        <p:txBody>
          <a:bodyPr wrap="square" rtlCol="0">
            <a:spAutoFit/>
          </a:bodyPr>
          <a:lstStyle/>
          <a:p>
            <a:r>
              <a:rPr lang="en-US" sz="10000" dirty="0"/>
              <a:t>…</a:t>
            </a:r>
          </a:p>
        </p:txBody>
      </p:sp>
      <p:sp>
        <p:nvSpPr>
          <p:cNvPr id="37" name="TextBox 36">
            <a:extLst>
              <a:ext uri="{FF2B5EF4-FFF2-40B4-BE49-F238E27FC236}">
                <a16:creationId xmlns:a16="http://schemas.microsoft.com/office/drawing/2014/main" id="{6EAF55FA-5CE5-4090-81EE-1B5DBED2367F}"/>
              </a:ext>
            </a:extLst>
          </p:cNvPr>
          <p:cNvSpPr txBox="1"/>
          <p:nvPr/>
        </p:nvSpPr>
        <p:spPr>
          <a:xfrm>
            <a:off x="5004816" y="5071872"/>
            <a:ext cx="1549046" cy="1631216"/>
          </a:xfrm>
          <a:prstGeom prst="rect">
            <a:avLst/>
          </a:prstGeom>
          <a:noFill/>
        </p:spPr>
        <p:txBody>
          <a:bodyPr wrap="square" rtlCol="0">
            <a:spAutoFit/>
          </a:bodyPr>
          <a:lstStyle/>
          <a:p>
            <a:r>
              <a:rPr lang="en-US" sz="10000" dirty="0"/>
              <a:t>…</a:t>
            </a:r>
          </a:p>
        </p:txBody>
      </p:sp>
      <p:cxnSp>
        <p:nvCxnSpPr>
          <p:cNvPr id="45" name="Straight Connector 44">
            <a:extLst>
              <a:ext uri="{FF2B5EF4-FFF2-40B4-BE49-F238E27FC236}">
                <a16:creationId xmlns:a16="http://schemas.microsoft.com/office/drawing/2014/main" id="{E135BB01-252B-47CA-8796-39EA2C848839}"/>
              </a:ext>
            </a:extLst>
          </p:cNvPr>
          <p:cNvCxnSpPr>
            <a:stCxn id="4" idx="2"/>
          </p:cNvCxnSpPr>
          <p:nvPr/>
        </p:nvCxnSpPr>
        <p:spPr>
          <a:xfrm flipH="1">
            <a:off x="1947101" y="4706112"/>
            <a:ext cx="3551491" cy="140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345EDB6-9346-443A-9A79-EAA6C7448F2F}"/>
              </a:ext>
            </a:extLst>
          </p:cNvPr>
          <p:cNvCxnSpPr>
            <a:stCxn id="4" idx="2"/>
          </p:cNvCxnSpPr>
          <p:nvPr/>
        </p:nvCxnSpPr>
        <p:spPr>
          <a:xfrm flipH="1">
            <a:off x="2623930" y="4706112"/>
            <a:ext cx="2874662"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7E51E3E-DB08-4D6C-A658-D4D21BD7FE7A}"/>
              </a:ext>
            </a:extLst>
          </p:cNvPr>
          <p:cNvCxnSpPr>
            <a:stCxn id="4" idx="6"/>
          </p:cNvCxnSpPr>
          <p:nvPr/>
        </p:nvCxnSpPr>
        <p:spPr>
          <a:xfrm>
            <a:off x="5864352" y="4706112"/>
            <a:ext cx="2181739" cy="1438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8F203B5-96E1-4637-904D-3ACE433B155D}"/>
              </a:ext>
            </a:extLst>
          </p:cNvPr>
          <p:cNvCxnSpPr>
            <a:stCxn id="4" idx="6"/>
            <a:endCxn id="11" idx="1"/>
          </p:cNvCxnSpPr>
          <p:nvPr/>
        </p:nvCxnSpPr>
        <p:spPr>
          <a:xfrm>
            <a:off x="5864352" y="4706112"/>
            <a:ext cx="2799677" cy="14548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EAB54A4-096B-4559-A474-842ABFB19DF9}"/>
              </a:ext>
            </a:extLst>
          </p:cNvPr>
          <p:cNvCxnSpPr>
            <a:stCxn id="4" idx="3"/>
            <a:endCxn id="5" idx="0"/>
          </p:cNvCxnSpPr>
          <p:nvPr/>
        </p:nvCxnSpPr>
        <p:spPr>
          <a:xfrm flipH="1">
            <a:off x="5291328" y="4835428"/>
            <a:ext cx="260828"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47D21B-E534-4C4A-9A2E-1C3F3D56327B}"/>
              </a:ext>
            </a:extLst>
          </p:cNvPr>
          <p:cNvCxnSpPr>
            <a:stCxn id="5" idx="6"/>
            <a:endCxn id="6" idx="2"/>
          </p:cNvCxnSpPr>
          <p:nvPr/>
        </p:nvCxnSpPr>
        <p:spPr>
          <a:xfrm>
            <a:off x="5474208" y="5394143"/>
            <a:ext cx="4389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4B44185-50CB-4803-B96B-E7032D3ACCC6}"/>
              </a:ext>
            </a:extLst>
          </p:cNvPr>
          <p:cNvCxnSpPr>
            <a:stCxn id="6" idx="0"/>
            <a:endCxn id="4" idx="5"/>
          </p:cNvCxnSpPr>
          <p:nvPr/>
        </p:nvCxnSpPr>
        <p:spPr>
          <a:xfrm flipH="1" flipV="1">
            <a:off x="5810788" y="4835428"/>
            <a:ext cx="285212" cy="37583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3A71320-0442-46B8-B784-D469836544AA}"/>
              </a:ext>
            </a:extLst>
          </p:cNvPr>
          <p:cNvCxnSpPr>
            <a:stCxn id="5" idx="0"/>
          </p:cNvCxnSpPr>
          <p:nvPr/>
        </p:nvCxnSpPr>
        <p:spPr>
          <a:xfrm flipH="1" flipV="1">
            <a:off x="4061261" y="3901023"/>
            <a:ext cx="1230067" cy="131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CF68AF-0AC9-4CC6-935E-9F7333CA0EF3}"/>
              </a:ext>
            </a:extLst>
          </p:cNvPr>
          <p:cNvCxnSpPr>
            <a:stCxn id="5" idx="0"/>
          </p:cNvCxnSpPr>
          <p:nvPr/>
        </p:nvCxnSpPr>
        <p:spPr>
          <a:xfrm flipV="1">
            <a:off x="5291328" y="3849164"/>
            <a:ext cx="2691782" cy="1362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9CD66A6-B0BE-4E75-9FCB-7D185FCAD988}"/>
              </a:ext>
            </a:extLst>
          </p:cNvPr>
          <p:cNvCxnSpPr>
            <a:stCxn id="5" idx="0"/>
          </p:cNvCxnSpPr>
          <p:nvPr/>
        </p:nvCxnSpPr>
        <p:spPr>
          <a:xfrm flipH="1" flipV="1">
            <a:off x="4638289" y="4075152"/>
            <a:ext cx="653039" cy="1136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CFD010A-5CB5-467A-8855-549619E99ADC}"/>
              </a:ext>
            </a:extLst>
          </p:cNvPr>
          <p:cNvCxnSpPr>
            <a:stCxn id="5" idx="0"/>
          </p:cNvCxnSpPr>
          <p:nvPr/>
        </p:nvCxnSpPr>
        <p:spPr>
          <a:xfrm flipV="1">
            <a:off x="5291328" y="4064888"/>
            <a:ext cx="3352986" cy="114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4F7E11-D9F2-4BC0-AAA8-0D74617AFCC5}"/>
              </a:ext>
            </a:extLst>
          </p:cNvPr>
          <p:cNvCxnSpPr>
            <a:stCxn id="6" idx="1"/>
          </p:cNvCxnSpPr>
          <p:nvPr/>
        </p:nvCxnSpPr>
        <p:spPr>
          <a:xfrm flipH="1" flipV="1">
            <a:off x="4703832" y="3771635"/>
            <a:ext cx="1262852" cy="1493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82DC7E8-078D-4EBC-B67C-C4D181613CD3}"/>
              </a:ext>
            </a:extLst>
          </p:cNvPr>
          <p:cNvCxnSpPr/>
          <p:nvPr/>
        </p:nvCxnSpPr>
        <p:spPr>
          <a:xfrm flipV="1">
            <a:off x="6220843" y="3799534"/>
            <a:ext cx="2415306" cy="141172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74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p:txBody>
      </p:sp>
    </p:spTree>
    <p:extLst>
      <p:ext uri="{BB962C8B-B14F-4D97-AF65-F5344CB8AC3E}">
        <p14:creationId xmlns:p14="http://schemas.microsoft.com/office/powerpoint/2010/main" val="1263020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there is a satisfying assignment, then the graph is 3-colorable.</a:t>
            </a:r>
          </a:p>
          <a:p>
            <a:endParaRPr lang="en-US" dirty="0"/>
          </a:p>
          <a:p>
            <a:r>
              <a:rPr lang="en-US" dirty="0"/>
              <a:t>Consider a satisfying assignment. Assign all true literals and T to be green, assign all false literals and F to be red, assign D to be blue.</a:t>
            </a:r>
          </a:p>
          <a:p>
            <a:r>
              <a:rPr lang="en-US" dirty="0"/>
              <a:t>Now consider the clause gadgets. We saw that if at least one literal vertex is green, we can color the remaining vertices via case analysis. Since we have a satisfying assignment, each clause gadget has a green colored node, so we can complete the coloring. This is a 3-coloring of the full graph.</a:t>
            </a:r>
          </a:p>
        </p:txBody>
      </p:sp>
    </p:spTree>
    <p:extLst>
      <p:ext uri="{BB962C8B-B14F-4D97-AF65-F5344CB8AC3E}">
        <p14:creationId xmlns:p14="http://schemas.microsoft.com/office/powerpoint/2010/main" val="2337242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lstStyle/>
          <a:p>
            <a:r>
              <a:rPr lang="en-US" dirty="0"/>
              <a:t>If the graph is 3-colorable, then there must be a satisfying assignment</a:t>
            </a:r>
          </a:p>
        </p:txBody>
      </p:sp>
    </p:spTree>
    <p:extLst>
      <p:ext uri="{BB962C8B-B14F-4D97-AF65-F5344CB8AC3E}">
        <p14:creationId xmlns:p14="http://schemas.microsoft.com/office/powerpoint/2010/main" val="175967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98992-B308-43CD-9312-1B19288DB485}"/>
              </a:ext>
            </a:extLst>
          </p:cNvPr>
          <p:cNvSpPr>
            <a:spLocks noGrp="1"/>
          </p:cNvSpPr>
          <p:nvPr>
            <p:ph type="title"/>
          </p:nvPr>
        </p:nvSpPr>
        <p:spPr/>
        <p:txBody>
          <a:bodyPr/>
          <a:lstStyle/>
          <a:p>
            <a:r>
              <a:rPr lang="en-US" dirty="0"/>
              <a:t>Putting it together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4158073-5852-4B5D-A688-E9789B5BE131}"/>
                  </a:ext>
                </a:extLst>
              </p:cNvPr>
              <p:cNvSpPr>
                <a:spLocks noGrp="1"/>
              </p:cNvSpPr>
              <p:nvPr>
                <p:ph idx="1"/>
              </p:nvPr>
            </p:nvSpPr>
            <p:spPr/>
            <p:txBody>
              <a:bodyPr>
                <a:normAutofit lnSpcReduction="10000"/>
              </a:bodyPr>
              <a:lstStyle/>
              <a:p>
                <a:r>
                  <a:rPr lang="en-US" dirty="0"/>
                  <a:t>If the graph is 3-colorable, then there must be a satisfying assignment.</a:t>
                </a:r>
              </a:p>
              <a:p>
                <a:r>
                  <a:rPr lang="en-US" dirty="0"/>
                  <a:t>Consider a valid 3-coloring. The three vertices </a:t>
                </a:r>
                <a:r>
                  <a:rPr lang="en-US" dirty="0">
                    <a:latin typeface="Courier New" panose="02070309020205020404" pitchFamily="49" charset="0"/>
                    <a:cs typeface="Courier New" panose="02070309020205020404" pitchFamily="49" charset="0"/>
                  </a:rPr>
                  <a:t>T,F</a:t>
                </a:r>
                <a:r>
                  <a:rPr lang="en-US" dirty="0"/>
                  <a:t>,D all must have different colors (since they are all adjacent). Call </a:t>
                </a:r>
                <a:r>
                  <a:rPr lang="en-US" dirty="0">
                    <a:latin typeface="Courier New" panose="02070309020205020404" pitchFamily="49" charset="0"/>
                    <a:cs typeface="Courier New" panose="02070309020205020404" pitchFamily="49" charset="0"/>
                  </a:rPr>
                  <a:t>T</a:t>
                </a:r>
                <a:r>
                  <a:rPr lang="en-US" dirty="0"/>
                  <a:t>’s color “green”, </a:t>
                </a:r>
                <a:r>
                  <a:rPr lang="en-US" dirty="0">
                    <a:latin typeface="Courier New" panose="02070309020205020404" pitchFamily="49" charset="0"/>
                    <a:cs typeface="Courier New" panose="02070309020205020404" pitchFamily="49" charset="0"/>
                  </a:rPr>
                  <a:t>F</a:t>
                </a:r>
                <a:r>
                  <a:rPr lang="en-US" dirty="0"/>
                  <a:t>’s “red” and D’s “blue.” Since we put edges between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literals always get opposite colors, and since all are attached to D each gets red or green. Observe that every gadget is properly colored (as we colored the full graph), thus by our case analysis, each gadget must have at least one green vertex among the three literals. Set the variables to be true if their vertex is green and false if red (since we put edges between opposites this is consistent). Since each clause has a green vertex, every clause has a true literal and the assignment is satisfying for the 3-SAT instance.</a:t>
                </a:r>
              </a:p>
            </p:txBody>
          </p:sp>
        </mc:Choice>
        <mc:Fallback>
          <p:sp>
            <p:nvSpPr>
              <p:cNvPr id="3" name="Content Placeholder 2">
                <a:extLst>
                  <a:ext uri="{FF2B5EF4-FFF2-40B4-BE49-F238E27FC236}">
                    <a16:creationId xmlns:a16="http://schemas.microsoft.com/office/drawing/2014/main" id="{24158073-5852-4B5D-A688-E9789B5BE131}"/>
                  </a:ext>
                </a:extLst>
              </p:cNvPr>
              <p:cNvSpPr>
                <a:spLocks noGrp="1" noRot="1" noChangeAspect="1" noMove="1" noResize="1" noEditPoints="1" noAdjustHandles="1" noChangeArrowheads="1" noChangeShapeType="1" noTextEdit="1"/>
              </p:cNvSpPr>
              <p:nvPr>
                <p:ph idx="1"/>
              </p:nvPr>
            </p:nvSpPr>
            <p:spPr>
              <a:blipFill>
                <a:blip r:embed="rId2"/>
                <a:stretch>
                  <a:fillRect l="-708" t="-3019" r="-2288"/>
                </a:stretch>
              </a:blipFill>
            </p:spPr>
            <p:txBody>
              <a:bodyPr/>
              <a:lstStyle/>
              <a:p>
                <a:r>
                  <a:rPr lang="en-US">
                    <a:noFill/>
                  </a:rPr>
                  <a:t> </a:t>
                </a:r>
              </a:p>
            </p:txBody>
          </p:sp>
        </mc:Fallback>
      </mc:AlternateContent>
    </p:spTree>
    <p:extLst>
      <p:ext uri="{BB962C8B-B14F-4D97-AF65-F5344CB8AC3E}">
        <p14:creationId xmlns:p14="http://schemas.microsoft.com/office/powerpoint/2010/main" val="25214400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08AA3-9307-483B-9306-218B663FF14C}"/>
              </a:ext>
            </a:extLst>
          </p:cNvPr>
          <p:cNvSpPr>
            <a:spLocks noGrp="1"/>
          </p:cNvSpPr>
          <p:nvPr>
            <p:ph type="title"/>
          </p:nvPr>
        </p:nvSpPr>
        <p:spPr/>
        <p:txBody>
          <a:bodyPr/>
          <a:lstStyle/>
          <a:p>
            <a:r>
              <a:rPr lang="en-US" dirty="0"/>
              <a:t>Putting it together</a:t>
            </a:r>
          </a:p>
        </p:txBody>
      </p:sp>
      <p:sp>
        <p:nvSpPr>
          <p:cNvPr id="3" name="Content Placeholder 2">
            <a:extLst>
              <a:ext uri="{FF2B5EF4-FFF2-40B4-BE49-F238E27FC236}">
                <a16:creationId xmlns:a16="http://schemas.microsoft.com/office/drawing/2014/main" id="{F6367548-F1C4-47A0-9612-B16D5941AC1D}"/>
              </a:ext>
            </a:extLst>
          </p:cNvPr>
          <p:cNvSpPr>
            <a:spLocks noGrp="1"/>
          </p:cNvSpPr>
          <p:nvPr>
            <p:ph idx="1"/>
          </p:nvPr>
        </p:nvSpPr>
        <p:spPr/>
        <p:txBody>
          <a:bodyPr/>
          <a:lstStyle/>
          <a:p>
            <a:r>
              <a:rPr lang="en-US" dirty="0"/>
              <a:t>The graph can be constructed in polynomial time.</a:t>
            </a:r>
          </a:p>
          <a:p>
            <a:r>
              <a:rPr lang="en-US" dirty="0"/>
              <a:t>There are a constant number of vertices per clause or variable of the SAT instance, and it’s a mechanical process to create the edges, so the total time is polynomial. We call the library only once, which is polynomial as well.</a:t>
            </a:r>
          </a:p>
        </p:txBody>
      </p:sp>
    </p:spTree>
    <p:extLst>
      <p:ext uri="{BB962C8B-B14F-4D97-AF65-F5344CB8AC3E}">
        <p14:creationId xmlns:p14="http://schemas.microsoft.com/office/powerpoint/2010/main" val="2550529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67124-C271-4090-9FF8-A07797264A36}"/>
              </a:ext>
            </a:extLst>
          </p:cNvPr>
          <p:cNvSpPr>
            <a:spLocks noGrp="1"/>
          </p:cNvSpPr>
          <p:nvPr>
            <p:ph type="title"/>
          </p:nvPr>
        </p:nvSpPr>
        <p:spPr/>
        <p:txBody>
          <a:bodyPr/>
          <a:lstStyle/>
          <a:p>
            <a:r>
              <a:rPr lang="en-US" dirty="0"/>
              <a:t>More Reduction Facts</a:t>
            </a:r>
          </a:p>
        </p:txBody>
      </p:sp>
      <p:sp>
        <p:nvSpPr>
          <p:cNvPr id="5" name="Text Placeholder 4">
            <a:extLst>
              <a:ext uri="{FF2B5EF4-FFF2-40B4-BE49-F238E27FC236}">
                <a16:creationId xmlns:a16="http://schemas.microsoft.com/office/drawing/2014/main" id="{BF884AD2-21D4-4EAA-98F4-EAF497B521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6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11F86B-9AE3-4143-B78D-16F7FF241D3B}"/>
              </a:ext>
            </a:extLst>
          </p:cNvPr>
          <p:cNvSpPr>
            <a:spLocks noGrp="1"/>
          </p:cNvSpPr>
          <p:nvPr>
            <p:ph type="title"/>
          </p:nvPr>
        </p:nvSpPr>
        <p:spPr/>
        <p:txBody>
          <a:bodyPr/>
          <a:lstStyle/>
          <a:p>
            <a:r>
              <a:rPr lang="en-US" dirty="0"/>
              <a:t>I have a problem</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7CB1653-695E-4860-9FB2-DEE520ADD72B}"/>
                  </a:ext>
                </a:extLst>
              </p:cNvPr>
              <p:cNvSpPr>
                <a:spLocks noGrp="1"/>
              </p:cNvSpPr>
              <p:nvPr>
                <p:ph idx="1"/>
              </p:nvPr>
            </p:nvSpPr>
            <p:spPr/>
            <p:txBody>
              <a:bodyPr>
                <a:normAutofit/>
              </a:bodyPr>
              <a:lstStyle/>
              <a:p>
                <a:r>
                  <a:rPr lang="en-US" dirty="0"/>
                  <a:t>My problem </a:t>
                </a:r>
                <a14:m>
                  <m:oMath xmlns:m="http://schemas.openxmlformats.org/officeDocument/2006/math">
                    <m:r>
                      <a:rPr lang="en-US" b="0" i="1" smtClean="0">
                        <a:latin typeface="Cambria Math" panose="02040503050406030204" pitchFamily="18" charset="0"/>
                      </a:rPr>
                      <m:t>𝐶</m:t>
                    </m:r>
                  </m:oMath>
                </a14:m>
                <a:r>
                  <a:rPr lang="en-US" dirty="0"/>
                  <a:t> is too difficult to solve (at least for me). </a:t>
                </a:r>
              </a:p>
              <a:p>
                <a:r>
                  <a:rPr lang="en-US" dirty="0"/>
                  <a:t>So difficult, it’s probably NP-hard. How do I show it?</a:t>
                </a:r>
              </a:p>
              <a:p>
                <a:endParaRPr lang="en-US" dirty="0"/>
              </a:p>
              <a:p>
                <a:r>
                  <a:rPr lang="en-US" dirty="0"/>
                  <a:t>What does it mean to be NP-hard? </a:t>
                </a:r>
              </a:p>
              <a:p>
                <a:r>
                  <a:rPr lang="en-US" dirty="0"/>
                  <a:t>We need to be able to reduce any problem </a:t>
                </a:r>
                <a14:m>
                  <m:oMath xmlns:m="http://schemas.openxmlformats.org/officeDocument/2006/math">
                    <m:r>
                      <a:rPr lang="en-US" b="0" i="1" smtClean="0">
                        <a:latin typeface="Cambria Math" panose="02040503050406030204" pitchFamily="18" charset="0"/>
                      </a:rPr>
                      <m:t>𝐴</m:t>
                    </m:r>
                  </m:oMath>
                </a14:m>
                <a:r>
                  <a:rPr lang="en-US" dirty="0"/>
                  <a:t> in </a:t>
                </a:r>
                <a14:m>
                  <m:oMath xmlns:m="http://schemas.openxmlformats.org/officeDocument/2006/math">
                    <m:r>
                      <m:rPr>
                        <m:sty m:val="p"/>
                      </m:rPr>
                      <a:rPr lang="en-US" b="0" i="0" smtClean="0">
                        <a:latin typeface="Cambria Math" panose="02040503050406030204" pitchFamily="18" charset="0"/>
                      </a:rPr>
                      <m:t>NP</m:t>
                    </m:r>
                  </m:oMath>
                </a14:m>
                <a:r>
                  <a:rPr lang="en-US" dirty="0"/>
                  <a:t> to </a:t>
                </a:r>
                <a14:m>
                  <m:oMath xmlns:m="http://schemas.openxmlformats.org/officeDocument/2006/math">
                    <m:r>
                      <a:rPr lang="en-US" b="0" i="1" smtClean="0">
                        <a:latin typeface="Cambria Math" panose="02040503050406030204" pitchFamily="18" charset="0"/>
                      </a:rPr>
                      <m:t>𝐶</m:t>
                    </m:r>
                  </m:oMath>
                </a14:m>
                <a:r>
                  <a:rPr lang="en-US" dirty="0"/>
                  <a:t>.</a:t>
                </a:r>
              </a:p>
              <a:p>
                <a:endParaRPr lang="en-US" dirty="0"/>
              </a:p>
              <a:p>
                <a:r>
                  <a:rPr lang="en-US" dirty="0"/>
                  <a:t>Let’s choose </a:t>
                </a:r>
                <a14:m>
                  <m:oMath xmlns:m="http://schemas.openxmlformats.org/officeDocument/2006/math">
                    <m:r>
                      <a:rPr lang="en-US" b="0" i="1" smtClean="0">
                        <a:latin typeface="Cambria Math" panose="02040503050406030204" pitchFamily="18" charset="0"/>
                      </a:rPr>
                      <m:t>𝐵</m:t>
                    </m:r>
                  </m:oMath>
                </a14:m>
                <a:r>
                  <a:rPr lang="en-US" dirty="0"/>
                  <a:t> to be a </a:t>
                </a:r>
                <a:r>
                  <a:rPr lang="en-US" b="1" dirty="0"/>
                  <a:t>known </a:t>
                </a:r>
                <a:r>
                  <a:rPr lang="en-US" dirty="0"/>
                  <a:t>NP-hard problem. Since </a:t>
                </a:r>
                <a14:m>
                  <m:oMath xmlns:m="http://schemas.openxmlformats.org/officeDocument/2006/math">
                    <m:r>
                      <a:rPr lang="en-US" b="0" i="1" smtClean="0">
                        <a:latin typeface="Cambria Math" panose="02040503050406030204" pitchFamily="18" charset="0"/>
                      </a:rPr>
                      <m:t>𝐵</m:t>
                    </m:r>
                  </m:oMath>
                </a14:m>
                <a:r>
                  <a:rPr lang="en-US" b="1" dirty="0"/>
                  <a:t> is known </a:t>
                </a:r>
                <a:r>
                  <a:rPr lang="en-US" dirty="0"/>
                  <a:t>to be NP-hard, </a:t>
                </a:r>
                <a14:m>
                  <m:oMath xmlns:m="http://schemas.openxmlformats.org/officeDocument/2006/math">
                    <m:r>
                      <a:rPr lang="en-US" b="0" i="1" smtClean="0">
                        <a:latin typeface="Cambria Math" panose="02040503050406030204" pitchFamily="18" charset="0"/>
                      </a:rPr>
                      <m:t>𝐴</m:t>
                    </m:r>
                    <m:r>
                      <a:rPr lang="en-US" b="1"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for every possible </a:t>
                </a:r>
                <a14:m>
                  <m:oMath xmlns:m="http://schemas.openxmlformats.org/officeDocument/2006/math">
                    <m:r>
                      <a:rPr lang="en-US" b="0" i="1" smtClean="0">
                        <a:latin typeface="Cambria Math" panose="02040503050406030204" pitchFamily="18" charset="0"/>
                      </a:rPr>
                      <m:t>𝐴</m:t>
                    </m:r>
                  </m:oMath>
                </a14:m>
                <a:r>
                  <a:rPr lang="en-US" b="1" dirty="0"/>
                  <a:t>. </a:t>
                </a:r>
                <a:r>
                  <a:rPr lang="en-US" dirty="0"/>
                  <a:t>So if </a:t>
                </a:r>
                <a:r>
                  <a:rPr lang="en-US" b="1" dirty="0"/>
                  <a:t>we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dirty="0"/>
                  <a:t>too </a:t>
                </a:r>
                <a:br>
                  <a:rPr lang="en-US" dirty="0"/>
                </a:br>
                <a:r>
                  <a:rPr lang="en-US" dirty="0"/>
                  <a:t>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so every NP problem reduces to </a:t>
                </a:r>
                <a14:m>
                  <m:oMath xmlns:m="http://schemas.openxmlformats.org/officeDocument/2006/math">
                    <m:r>
                      <a:rPr lang="en-US" b="0" i="1" smtClean="0">
                        <a:latin typeface="Cambria Math" panose="02040503050406030204" pitchFamily="18" charset="0"/>
                      </a:rPr>
                      <m:t>𝐶</m:t>
                    </m:r>
                  </m:oMath>
                </a14:m>
                <a:r>
                  <a:rPr lang="en-US" dirty="0"/>
                  <a:t>!</a:t>
                </a:r>
              </a:p>
            </p:txBody>
          </p:sp>
        </mc:Choice>
        <mc:Fallback xmlns="">
          <p:sp>
            <p:nvSpPr>
              <p:cNvPr id="5" name="Content Placeholder 4">
                <a:extLst>
                  <a:ext uri="{FF2B5EF4-FFF2-40B4-BE49-F238E27FC236}">
                    <a16:creationId xmlns:a16="http://schemas.microsoft.com/office/drawing/2014/main" id="{67CB1653-695E-4860-9FB2-DEE520ADD72B}"/>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p:spTree>
    <p:extLst>
      <p:ext uri="{BB962C8B-B14F-4D97-AF65-F5344CB8AC3E}">
        <p14:creationId xmlns:p14="http://schemas.microsoft.com/office/powerpoint/2010/main" val="389880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NP</a:t>
            </a:r>
          </a:p>
        </p:txBody>
      </p:sp>
      <p:grpSp>
        <p:nvGrpSpPr>
          <p:cNvPr id="3" name="Group 2">
            <a:extLst>
              <a:ext uri="{FF2B5EF4-FFF2-40B4-BE49-F238E27FC236}">
                <a16:creationId xmlns:a16="http://schemas.microsoft.com/office/drawing/2014/main" id="{FEF9FEE3-6925-47EA-A548-FD27120B8934}"/>
              </a:ext>
            </a:extLst>
          </p:cNvPr>
          <p:cNvGrpSpPr/>
          <p:nvPr/>
        </p:nvGrpSpPr>
        <p:grpSpPr>
          <a:xfrm>
            <a:off x="575238" y="2566314"/>
            <a:ext cx="10814328" cy="1536356"/>
            <a:chOff x="575238" y="1718589"/>
            <a:chExt cx="5684582" cy="1536356"/>
          </a:xfrm>
        </p:grpSpPr>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E781696-D243-1148-8F65-F3A42C61482F}"/>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15" name="Rectangle 14">
                  <a:extLst>
                    <a:ext uri="{FF2B5EF4-FFF2-40B4-BE49-F238E27FC236}">
                      <a16:creationId xmlns:a16="http://schemas.microsoft.com/office/drawing/2014/main" id="{7E781696-D243-1148-8F65-F3A42C61482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2"/>
                  <a:stretch>
                    <a:fillRect l="-846"/>
                  </a:stretch>
                </a:blipFill>
                <a:ln>
                  <a:no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id="{E749240B-44A3-434D-9114-19B508432F4F}"/>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
        <p:nvSpPr>
          <p:cNvPr id="19" name="Rectangle 18">
            <a:extLst>
              <a:ext uri="{FF2B5EF4-FFF2-40B4-BE49-F238E27FC236}">
                <a16:creationId xmlns:a16="http://schemas.microsoft.com/office/drawing/2014/main" id="{8EF363AA-2C75-6F41-A02E-5058EFE7D7B5}"/>
              </a:ext>
            </a:extLst>
          </p:cNvPr>
          <p:cNvSpPr/>
          <p:nvPr/>
        </p:nvSpPr>
        <p:spPr>
          <a:xfrm>
            <a:off x="656066" y="4117691"/>
            <a:ext cx="11106432" cy="2308324"/>
          </a:xfrm>
          <a:prstGeom prst="rect">
            <a:avLst/>
          </a:prstGeom>
        </p:spPr>
        <p:txBody>
          <a:bodyPr wrap="square">
            <a:spAutoFit/>
          </a:bodyPr>
          <a:lstStyle/>
          <a:p>
            <a:r>
              <a:rPr lang="en-US" sz="2400" dirty="0">
                <a:latin typeface="Segoe UI Semilight" panose="020B0402040204020203" pitchFamily="34" charset="0"/>
                <a:cs typeface="Segoe UI Semilight" panose="020B0402040204020203" pitchFamily="34" charset="0"/>
              </a:rPr>
              <a:t>A “verifier” takes in: an instance of the NP problem, and a “proof”</a:t>
            </a:r>
          </a:p>
          <a:p>
            <a:r>
              <a:rPr lang="en-US" sz="2400" dirty="0">
                <a:latin typeface="Segoe UI Semilight" panose="020B0402040204020203" pitchFamily="34" charset="0"/>
                <a:cs typeface="Segoe UI Semilight" panose="020B0402040204020203" pitchFamily="34" charset="0"/>
              </a:rPr>
              <a:t>And returns “true” if it received a valid proof that the instance is a YES instance, and “false” if it did not receive a valid proof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NP problems have “verifiers” that run in polynomial time. </a:t>
            </a:r>
          </a:p>
          <a:p>
            <a:r>
              <a:rPr lang="en-US" sz="2400" dirty="0">
                <a:latin typeface="Segoe UI Semilight" panose="020B0402040204020203" pitchFamily="34" charset="0"/>
                <a:cs typeface="Segoe UI Semilight" panose="020B0402040204020203" pitchFamily="34" charset="0"/>
              </a:rPr>
              <a:t>Do they have </a:t>
            </a:r>
            <a:r>
              <a:rPr lang="en-US" sz="2400" b="1" dirty="0">
                <a:latin typeface="Segoe UI Semilight" panose="020B0402040204020203" pitchFamily="34" charset="0"/>
                <a:cs typeface="Segoe UI Semilight" panose="020B0402040204020203" pitchFamily="34" charset="0"/>
              </a:rPr>
              <a:t>solvers </a:t>
            </a:r>
            <a:r>
              <a:rPr lang="en-US" sz="2400" dirty="0">
                <a:latin typeface="Segoe UI Semilight" panose="020B0402040204020203" pitchFamily="34" charset="0"/>
                <a:cs typeface="Segoe UI Semilight" panose="020B0402040204020203" pitchFamily="34" charset="0"/>
              </a:rPr>
              <a:t>that run in polynomial time? The definition doesn’t say.</a:t>
            </a:r>
          </a:p>
        </p:txBody>
      </p:sp>
      <p:sp>
        <p:nvSpPr>
          <p:cNvPr id="5" name="TextBox 4">
            <a:extLst>
              <a:ext uri="{FF2B5EF4-FFF2-40B4-BE49-F238E27FC236}">
                <a16:creationId xmlns:a16="http://schemas.microsoft.com/office/drawing/2014/main" id="{2AE022FD-13C4-4D42-9A32-D866ED5AD46D}"/>
              </a:ext>
            </a:extLst>
          </p:cNvPr>
          <p:cNvSpPr txBox="1"/>
          <p:nvPr/>
        </p:nvSpPr>
        <p:spPr>
          <a:xfrm>
            <a:off x="591156" y="1301997"/>
            <a:ext cx="11025604"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Our second set of problems have the property that “I’ll know it when I see it”</a:t>
            </a:r>
          </a:p>
          <a:p>
            <a:r>
              <a:rPr lang="en-US" sz="2400" dirty="0">
                <a:latin typeface="Segoe UI Semilight" panose="020B0402040204020203" pitchFamily="34" charset="0"/>
                <a:cs typeface="Segoe UI Semilight" panose="020B0402040204020203" pitchFamily="34" charset="0"/>
              </a:rPr>
              <a:t>We’re looking for </a:t>
            </a:r>
            <a:r>
              <a:rPr lang="en-US" sz="2400" b="1" dirty="0">
                <a:latin typeface="Segoe UI Semilight" panose="020B0402040204020203" pitchFamily="34" charset="0"/>
                <a:cs typeface="Segoe UI Semilight" panose="020B0402040204020203" pitchFamily="34" charset="0"/>
              </a:rPr>
              <a:t>something, </a:t>
            </a:r>
            <a:r>
              <a:rPr lang="en-US" sz="2400" dirty="0">
                <a:latin typeface="Segoe UI Semilight" panose="020B0402040204020203" pitchFamily="34" charset="0"/>
                <a:cs typeface="Segoe UI Semilight" panose="020B0402040204020203" pitchFamily="34" charset="0"/>
              </a:rPr>
              <a:t>and if someone shows it to me, we can recognize it quickly (it just might be hard to find)</a:t>
            </a:r>
            <a:r>
              <a:rPr lang="en-US" dirty="0">
                <a:latin typeface="Segoe UI Semilight" panose="020B0402040204020203" pitchFamily="34" charset="0"/>
                <a:cs typeface="Segoe UI Semilight" panose="020B0402040204020203" pitchFamily="34" charset="0"/>
              </a:rPr>
              <a:t> </a:t>
            </a:r>
          </a:p>
        </p:txBody>
      </p:sp>
    </p:spTree>
    <p:extLst>
      <p:ext uri="{BB962C8B-B14F-4D97-AF65-F5344CB8AC3E}">
        <p14:creationId xmlns:p14="http://schemas.microsoft.com/office/powerpoint/2010/main" val="41015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7BE596F5-5CD2-418F-86FD-73B90034086C}"/>
                  </a:ext>
                </a:extLst>
              </p:cNvPr>
              <p:cNvSpPr/>
              <p:nvPr/>
            </p:nvSpPr>
            <p:spPr>
              <a:xfrm>
                <a:off x="4432207" y="3030230"/>
                <a:ext cx="6768846" cy="33262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21" name="Rectangle 20">
                <a:extLst>
                  <a:ext uri="{FF2B5EF4-FFF2-40B4-BE49-F238E27FC236}">
                    <a16:creationId xmlns:a16="http://schemas.microsoft.com/office/drawing/2014/main" id="{7BE596F5-5CD2-418F-86FD-73B90034086C}"/>
                  </a:ext>
                </a:extLst>
              </p:cNvPr>
              <p:cNvSpPr>
                <a:spLocks noRot="1" noChangeAspect="1" noMove="1" noResize="1" noEditPoints="1" noAdjustHandles="1" noChangeArrowheads="1" noChangeShapeType="1" noTextEdit="1"/>
              </p:cNvSpPr>
              <p:nvPr/>
            </p:nvSpPr>
            <p:spPr>
              <a:xfrm>
                <a:off x="4432207" y="3030230"/>
                <a:ext cx="6768846" cy="3326200"/>
              </a:xfrm>
              <a:prstGeom prst="rect">
                <a:avLst/>
              </a:prstGeom>
              <a:blipFill>
                <a:blip r:embed="rId7"/>
                <a:stretch>
                  <a:fillRect/>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7219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787C237-E0F5-4B1F-93F9-AA8A2D57DFC1}"/>
                  </a:ext>
                </a:extLst>
              </p:cNvPr>
              <p:cNvSpPr>
                <a:spLocks noGrp="1"/>
              </p:cNvSpPr>
              <p:nvPr>
                <p:ph type="title"/>
              </p:nvPr>
            </p:nvSpPr>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 name="Title 1">
                <a:extLst>
                  <a:ext uri="{FF2B5EF4-FFF2-40B4-BE49-F238E27FC236}">
                    <a16:creationId xmlns:a16="http://schemas.microsoft.com/office/drawing/2014/main" id="{F787C237-E0F5-4B1F-93F9-AA8A2D57DFC1}"/>
                  </a:ext>
                </a:extLst>
              </p:cNvPr>
              <p:cNvSpPr>
                <a:spLocks noGrp="1" noRot="1" noChangeAspect="1" noMove="1" noResize="1" noEditPoints="1" noAdjustHandles="1" noChangeArrowheads="1" noChangeShapeType="1" noTextEdit="1"/>
              </p:cNvSpPr>
              <p:nvPr>
                <p:ph type="title"/>
              </p:nvPr>
            </p:nvSpPr>
            <p:spPr>
              <a:blipFill>
                <a:blip r:embed="rId2"/>
                <a:stretch>
                  <a:fillRect l="-1906" t="-1198" b="-4192"/>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7812" y="2095500"/>
            <a:ext cx="11355684" cy="4443412"/>
            <a:chOff x="223206" y="1968137"/>
            <a:chExt cx="11410290" cy="4527138"/>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968137"/>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968137"/>
                  <a:ext cx="2396012" cy="369332"/>
                </a:xfrm>
                <a:prstGeom prst="rect">
                  <a:avLst/>
                </a:prstGeom>
                <a:blipFill>
                  <a:blip r:embed="rId3"/>
                  <a:stretch>
                    <a:fillRect l="-2046" t="-10169" b="-28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4"/>
                  <a:stretch>
                    <a:fillRect/>
                  </a:stretch>
                </a:blipFill>
                <a:ln w="19050">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6"/>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DCE7546A-3677-49B3-865B-8FC739E7F860}"/>
                  </a:ext>
                </a:extLst>
              </p:cNvPr>
              <p:cNvSpPr txBox="1"/>
              <p:nvPr/>
            </p:nvSpPr>
            <p:spPr>
              <a:xfrm>
                <a:off x="4327073" y="2681628"/>
                <a:ext cx="238454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a:t>
                </a:r>
              </a:p>
            </p:txBody>
          </p:sp>
        </mc:Choice>
        <mc:Fallback xmlns="">
          <p:sp>
            <p:nvSpPr>
              <p:cNvPr id="25" name="TextBox 24">
                <a:extLst>
                  <a:ext uri="{FF2B5EF4-FFF2-40B4-BE49-F238E27FC236}">
                    <a16:creationId xmlns:a16="http://schemas.microsoft.com/office/drawing/2014/main" id="{DCE7546A-3677-49B3-865B-8FC739E7F860}"/>
                  </a:ext>
                </a:extLst>
              </p:cNvPr>
              <p:cNvSpPr txBox="1">
                <a:spLocks noRot="1" noChangeAspect="1" noMove="1" noResize="1" noEditPoints="1" noAdjustHandles="1" noChangeArrowheads="1" noChangeShapeType="1" noTextEdit="1"/>
              </p:cNvSpPr>
              <p:nvPr/>
            </p:nvSpPr>
            <p:spPr>
              <a:xfrm>
                <a:off x="4327073" y="2681628"/>
                <a:ext cx="2384545" cy="3693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7566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DE9279-DFF2-4915-A127-DBAAF3108324}"/>
                  </a:ext>
                </a:extLst>
              </p:cNvPr>
              <p:cNvSpPr>
                <a:spLocks noGrp="1"/>
              </p:cNvSpPr>
              <p:nvPr>
                <p:ph idx="1"/>
              </p:nvPr>
            </p:nvSpPr>
            <p:spPr/>
            <p:txBody>
              <a:bodyPr/>
              <a:lstStyle/>
              <a:p>
                <a:r>
                  <a:rPr lang="en-US" dirty="0"/>
                  <a:t>Why does it work? Because our reductions work! </a:t>
                </a:r>
              </a:p>
              <a:p>
                <a:r>
                  <a:rPr lang="en-US" dirty="0"/>
                  <a:t>How long does it take? We need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𝐵</m:t>
                    </m:r>
                  </m:oMath>
                </a14:m>
                <a:r>
                  <a:rPr lang="en-US" dirty="0"/>
                  <a:t>, each requires </a:t>
                </a:r>
                <a:r>
                  <a:rPr lang="en-US" dirty="0" err="1"/>
                  <a:t>polynomially</a:t>
                </a:r>
                <a:r>
                  <a:rPr lang="en-US" dirty="0"/>
                  <a:t> many calls to </a:t>
                </a:r>
                <a14:m>
                  <m:oMath xmlns:m="http://schemas.openxmlformats.org/officeDocument/2006/math">
                    <m:r>
                      <a:rPr lang="en-US" b="0" i="1" smtClean="0">
                        <a:latin typeface="Cambria Math" panose="02040503050406030204" pitchFamily="18" charset="0"/>
                      </a:rPr>
                      <m:t>𝐶</m:t>
                    </m:r>
                  </m:oMath>
                </a14:m>
                <a:r>
                  <a:rPr lang="en-US" dirty="0"/>
                  <a:t>. That’s still polynomial. Similarly running time is polynomial times a polynomial, so a polynomial.</a:t>
                </a:r>
              </a:p>
            </p:txBody>
          </p:sp>
        </mc:Choice>
        <mc:Fallback xmlns="">
          <p:sp>
            <p:nvSpPr>
              <p:cNvPr id="3" name="Content Placeholder 2">
                <a:extLst>
                  <a:ext uri="{FF2B5EF4-FFF2-40B4-BE49-F238E27FC236}">
                    <a16:creationId xmlns:a16="http://schemas.microsoft.com/office/drawing/2014/main" id="{D5DE9279-DFF2-4915-A127-DBAAF3108324}"/>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D7DD4B80-8FB4-42FE-AB6A-1738AC9E7E03}"/>
              </a:ext>
            </a:extLst>
          </p:cNvPr>
          <p:cNvGrpSpPr/>
          <p:nvPr/>
        </p:nvGrpSpPr>
        <p:grpSpPr>
          <a:xfrm>
            <a:off x="2752724" y="3568219"/>
            <a:ext cx="8880771" cy="2927056"/>
            <a:chOff x="223206" y="1879764"/>
            <a:chExt cx="11410290" cy="4615511"/>
          </a:xfrm>
        </p:grpSpPr>
        <p:sp>
          <p:nvSpPr>
            <p:cNvPr id="5" name="Rectangle 4">
              <a:extLst>
                <a:ext uri="{FF2B5EF4-FFF2-40B4-BE49-F238E27FC236}">
                  <a16:creationId xmlns:a16="http://schemas.microsoft.com/office/drawing/2014/main" id="{1892FD1E-36EB-4E80-8403-56DA1B1B226E}"/>
                </a:ext>
              </a:extLst>
            </p:cNvPr>
            <p:cNvSpPr/>
            <p:nvPr/>
          </p:nvSpPr>
          <p:spPr>
            <a:xfrm>
              <a:off x="704239" y="2323869"/>
              <a:ext cx="10929257" cy="417140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03B62F0-AC64-4558-AACB-6A071E6DA894}"/>
                </a:ext>
              </a:extLst>
            </p:cNvPr>
            <p:cNvSpPr/>
            <p:nvPr/>
          </p:nvSpPr>
          <p:spPr>
            <a:xfrm>
              <a:off x="1902245" y="3012188"/>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17C1A2-AD6F-483D-B861-80FC44542414}"/>
                    </a:ext>
                  </a:extLst>
                </p:cNvPr>
                <p:cNvSpPr txBox="1"/>
                <p:nvPr/>
              </p:nvSpPr>
              <p:spPr>
                <a:xfrm>
                  <a:off x="704239" y="1879764"/>
                  <a:ext cx="2396012" cy="369332"/>
                </a:xfrm>
                <a:prstGeom prst="rect">
                  <a:avLst/>
                </a:prstGeom>
                <a:noFill/>
              </p:spPr>
              <p:txBody>
                <a:bodyPr wrap="square" rtlCol="0">
                  <a:spAutoFit/>
                </a:bodyPr>
                <a:lstStyle/>
                <a:p>
                  <a:r>
                    <a:rPr lang="en-US" dirty="0"/>
                    <a:t>Solver for </a:t>
                  </a:r>
                  <a14:m>
                    <m:oMath xmlns:m="http://schemas.openxmlformats.org/officeDocument/2006/math">
                      <m:r>
                        <a:rPr lang="en-US" b="0" i="1" smtClean="0">
                          <a:latin typeface="Cambria Math" panose="02040503050406030204" pitchFamily="18" charset="0"/>
                        </a:rPr>
                        <m:t>𝐴</m:t>
                      </m:r>
                    </m:oMath>
                  </a14:m>
                  <a:endParaRPr lang="en-US" dirty="0"/>
                </a:p>
              </p:txBody>
            </p:sp>
          </mc:Choice>
          <mc:Fallback xmlns="">
            <p:sp>
              <p:nvSpPr>
                <p:cNvPr id="6" name="TextBox 5">
                  <a:extLst>
                    <a:ext uri="{FF2B5EF4-FFF2-40B4-BE49-F238E27FC236}">
                      <a16:creationId xmlns:a16="http://schemas.microsoft.com/office/drawing/2014/main" id="{7717C1A2-AD6F-483D-B861-80FC44542414}"/>
                    </a:ext>
                  </a:extLst>
                </p:cNvPr>
                <p:cNvSpPr txBox="1">
                  <a:spLocks noRot="1" noChangeAspect="1" noMove="1" noResize="1" noEditPoints="1" noAdjustHandles="1" noChangeArrowheads="1" noChangeShapeType="1" noTextEdit="1"/>
                </p:cNvSpPr>
                <p:nvPr/>
              </p:nvSpPr>
              <p:spPr>
                <a:xfrm>
                  <a:off x="704239" y="1879764"/>
                  <a:ext cx="2396012" cy="369332"/>
                </a:xfrm>
                <a:prstGeom prst="rect">
                  <a:avLst/>
                </a:prstGeom>
                <a:blipFill>
                  <a:blip r:embed="rId4"/>
                  <a:stretch>
                    <a:fillRect l="-2941" t="-12821" b="-9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D9F1A94-BE2D-4382-88CC-0EB9B3B48063}"/>
                    </a:ext>
                  </a:extLst>
                </p:cNvPr>
                <p:cNvSpPr/>
                <p:nvPr/>
              </p:nvSpPr>
              <p:spPr>
                <a:xfrm>
                  <a:off x="4399659" y="2920480"/>
                  <a:ext cx="6801394" cy="338888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to solve </a:t>
                  </a:r>
                  <a14:m>
                    <m:oMath xmlns:m="http://schemas.openxmlformats.org/officeDocument/2006/math">
                      <m:r>
                        <a:rPr lang="en-US" b="0" i="1" smtClean="0">
                          <a:latin typeface="Cambria Math" panose="02040503050406030204" pitchFamily="18" charset="0"/>
                        </a:rPr>
                        <m:t>𝐵</m:t>
                      </m:r>
                    </m:oMath>
                  </a14:m>
                  <a:endParaRPr lang="en-US" dirty="0"/>
                </a:p>
              </p:txBody>
            </p:sp>
          </mc:Choice>
          <mc:Fallback xmlns="">
            <p:sp>
              <p:nvSpPr>
                <p:cNvPr id="7" name="Rectangle 6">
                  <a:extLst>
                    <a:ext uri="{FF2B5EF4-FFF2-40B4-BE49-F238E27FC236}">
                      <a16:creationId xmlns:a16="http://schemas.microsoft.com/office/drawing/2014/main" id="{6D9F1A94-BE2D-4382-88CC-0EB9B3B48063}"/>
                    </a:ext>
                  </a:extLst>
                </p:cNvPr>
                <p:cNvSpPr>
                  <a:spLocks noRot="1" noChangeAspect="1" noMove="1" noResize="1" noEditPoints="1" noAdjustHandles="1" noChangeArrowheads="1" noChangeShapeType="1" noTextEdit="1"/>
                </p:cNvSpPr>
                <p:nvPr/>
              </p:nvSpPr>
              <p:spPr>
                <a:xfrm>
                  <a:off x="4399659" y="2920480"/>
                  <a:ext cx="6801394" cy="3388881"/>
                </a:xfrm>
                <a:prstGeom prst="rect">
                  <a:avLst/>
                </a:prstGeom>
                <a:blipFill>
                  <a:blip r:embed="rId5"/>
                  <a:stretch>
                    <a:fillRect/>
                  </a:stretch>
                </a:blipFill>
                <a:ln w="1905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F34DBB6-543F-4986-86B8-06A8D9062BAF}"/>
                    </a:ext>
                  </a:extLst>
                </p:cNvPr>
                <p:cNvSpPr txBox="1"/>
                <p:nvPr/>
              </p:nvSpPr>
              <p:spPr>
                <a:xfrm>
                  <a:off x="4438650" y="2395294"/>
                  <a:ext cx="2396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dirty="0"/>
                </a:p>
              </p:txBody>
            </p:sp>
          </mc:Choice>
          <mc:Fallback xmlns="">
            <p:sp>
              <p:nvSpPr>
                <p:cNvPr id="8" name="TextBox 7">
                  <a:extLst>
                    <a:ext uri="{FF2B5EF4-FFF2-40B4-BE49-F238E27FC236}">
                      <a16:creationId xmlns:a16="http://schemas.microsoft.com/office/drawing/2014/main" id="{2F34DBB6-543F-4986-86B8-06A8D9062BAF}"/>
                    </a:ext>
                  </a:extLst>
                </p:cNvPr>
                <p:cNvSpPr txBox="1">
                  <a:spLocks noRot="1" noChangeAspect="1" noMove="1" noResize="1" noEditPoints="1" noAdjustHandles="1" noChangeArrowheads="1" noChangeShapeType="1" noTextEdit="1"/>
                </p:cNvSpPr>
                <p:nvPr/>
              </p:nvSpPr>
              <p:spPr>
                <a:xfrm>
                  <a:off x="4438650" y="2395294"/>
                  <a:ext cx="2396012" cy="369332"/>
                </a:xfrm>
                <a:prstGeom prst="rect">
                  <a:avLst/>
                </a:prstGeom>
                <a:blipFill>
                  <a:blip r:embed="rId6"/>
                  <a:stretch>
                    <a:fillRect b="-52632"/>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CB3EAD3D-CF5F-4158-A951-97D89683194C}"/>
                </a:ext>
              </a:extLst>
            </p:cNvPr>
            <p:cNvSpPr/>
            <p:nvPr/>
          </p:nvSpPr>
          <p:spPr>
            <a:xfrm>
              <a:off x="1794525" y="5516556"/>
              <a:ext cx="1485962" cy="652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11" name="Straight Arrow Connector 10">
              <a:extLst>
                <a:ext uri="{FF2B5EF4-FFF2-40B4-BE49-F238E27FC236}">
                  <a16:creationId xmlns:a16="http://schemas.microsoft.com/office/drawing/2014/main" id="{8B6BE91B-8977-4463-903B-6955431ECA95}"/>
                </a:ext>
              </a:extLst>
            </p:cNvPr>
            <p:cNvCxnSpPr>
              <a:cxnSpLocks/>
              <a:endCxn id="4" idx="1"/>
            </p:cNvCxnSpPr>
            <p:nvPr/>
          </p:nvCxnSpPr>
          <p:spPr>
            <a:xfrm>
              <a:off x="330926" y="3338249"/>
              <a:ext cx="1571319"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2ECED6E-B455-43E9-8C6E-91AC96FEF9DB}"/>
                </a:ext>
              </a:extLst>
            </p:cNvPr>
            <p:cNvCxnSpPr>
              <a:cxnSpLocks/>
            </p:cNvCxnSpPr>
            <p:nvPr/>
          </p:nvCxnSpPr>
          <p:spPr>
            <a:xfrm>
              <a:off x="223206" y="5815002"/>
              <a:ext cx="1571319" cy="0"/>
            </a:xfrm>
            <a:prstGeom prst="straightConnector1">
              <a:avLst/>
            </a:prstGeom>
            <a:ln w="28575">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548AB7C-F296-4F41-A986-2278A7C8A8C8}"/>
                </a:ext>
              </a:extLst>
            </p:cNvPr>
            <p:cNvCxnSpPr>
              <a:cxnSpLocks/>
            </p:cNvCxnSpPr>
            <p:nvPr/>
          </p:nvCxnSpPr>
          <p:spPr>
            <a:xfrm>
              <a:off x="3388207" y="3401386"/>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8A0973A-859E-4953-B96D-4DA26288A01D}"/>
                </a:ext>
              </a:extLst>
            </p:cNvPr>
            <p:cNvCxnSpPr>
              <a:cxnSpLocks/>
              <a:endCxn id="9" idx="3"/>
            </p:cNvCxnSpPr>
            <p:nvPr/>
          </p:nvCxnSpPr>
          <p:spPr>
            <a:xfrm flipH="1">
              <a:off x="3280487" y="5842615"/>
              <a:ext cx="1090286" cy="2"/>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7AA3861-8927-4C69-9D43-A08BE991BF0D}"/>
                </a:ext>
              </a:extLst>
            </p:cNvPr>
            <p:cNvSpPr/>
            <p:nvPr/>
          </p:nvSpPr>
          <p:spPr>
            <a:xfrm>
              <a:off x="5468590" y="3075325"/>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Input</a:t>
              </a:r>
            </a:p>
          </p:txBody>
        </p:sp>
        <p:cxnSp>
          <p:nvCxnSpPr>
            <p:cNvPr id="19" name="Straight Arrow Connector 18">
              <a:extLst>
                <a:ext uri="{FF2B5EF4-FFF2-40B4-BE49-F238E27FC236}">
                  <a16:creationId xmlns:a16="http://schemas.microsoft.com/office/drawing/2014/main" id="{9237355D-222E-4DFA-BA4C-66CFFCEE5690}"/>
                </a:ext>
              </a:extLst>
            </p:cNvPr>
            <p:cNvCxnSpPr>
              <a:cxnSpLocks/>
              <a:endCxn id="18" idx="1"/>
            </p:cNvCxnSpPr>
            <p:nvPr/>
          </p:nvCxnSpPr>
          <p:spPr>
            <a:xfrm>
              <a:off x="4057650" y="3401386"/>
              <a:ext cx="1410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D31A5AB-BD3C-4A46-B24F-FCEB9F594CA4}"/>
                </a:ext>
              </a:extLst>
            </p:cNvPr>
            <p:cNvCxnSpPr>
              <a:cxnSpLocks/>
            </p:cNvCxnSpPr>
            <p:nvPr/>
          </p:nvCxnSpPr>
          <p:spPr>
            <a:xfrm>
              <a:off x="6954552" y="3464523"/>
              <a:ext cx="1011452"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E1A74D17-1C79-42EB-B2B9-333003BFC5C0}"/>
                    </a:ext>
                  </a:extLst>
                </p:cNvPr>
                <p:cNvSpPr/>
                <p:nvPr/>
              </p:nvSpPr>
              <p:spPr>
                <a:xfrm>
                  <a:off x="7966004" y="3224213"/>
                  <a:ext cx="2683968" cy="28717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for </a:t>
                  </a:r>
                  <a14:m>
                    <m:oMath xmlns:m="http://schemas.openxmlformats.org/officeDocument/2006/math">
                      <m:r>
                        <a:rPr lang="en-US" b="0" i="1" smtClean="0">
                          <a:latin typeface="Cambria Math" panose="02040503050406030204" pitchFamily="18" charset="0"/>
                        </a:rPr>
                        <m:t>𝐶</m:t>
                      </m:r>
                    </m:oMath>
                  </a14:m>
                  <a:endParaRPr lang="en-US" dirty="0"/>
                </a:p>
              </p:txBody>
            </p:sp>
          </mc:Choice>
          <mc:Fallback xmlns="">
            <p:sp>
              <p:nvSpPr>
                <p:cNvPr id="22" name="Rectangle 21">
                  <a:extLst>
                    <a:ext uri="{FF2B5EF4-FFF2-40B4-BE49-F238E27FC236}">
                      <a16:creationId xmlns:a16="http://schemas.microsoft.com/office/drawing/2014/main" id="{E1A74D17-1C79-42EB-B2B9-333003BFC5C0}"/>
                    </a:ext>
                  </a:extLst>
                </p:cNvPr>
                <p:cNvSpPr>
                  <a:spLocks noRot="1" noChangeAspect="1" noMove="1" noResize="1" noEditPoints="1" noAdjustHandles="1" noChangeArrowheads="1" noChangeShapeType="1" noTextEdit="1"/>
                </p:cNvSpPr>
                <p:nvPr/>
              </p:nvSpPr>
              <p:spPr>
                <a:xfrm>
                  <a:off x="7966004" y="3224213"/>
                  <a:ext cx="2683968" cy="2871786"/>
                </a:xfrm>
                <a:prstGeom prst="rect">
                  <a:avLst/>
                </a:prstGeom>
                <a:blipFill>
                  <a:blip r:embed="rId7"/>
                  <a:stretch>
                    <a:fillRect/>
                  </a:stretch>
                </a:blipFill>
                <a:ln>
                  <a:solidFill>
                    <a:schemeClr val="tx1"/>
                  </a:solidFill>
                </a:ln>
              </p:spPr>
              <p:txBody>
                <a:bodyPr/>
                <a:lstStyle/>
                <a:p>
                  <a:r>
                    <a:rPr lang="en-US">
                      <a:noFill/>
                    </a:rPr>
                    <a:t> </a:t>
                  </a:r>
                </a:p>
              </p:txBody>
            </p:sp>
          </mc:Fallback>
        </mc:AlternateContent>
        <p:sp>
          <p:nvSpPr>
            <p:cNvPr id="23" name="Rectangle 22">
              <a:extLst>
                <a:ext uri="{FF2B5EF4-FFF2-40B4-BE49-F238E27FC236}">
                  <a16:creationId xmlns:a16="http://schemas.microsoft.com/office/drawing/2014/main" id="{21B57A88-35D4-4CA1-BCC5-77FF8C46AA50}"/>
                </a:ext>
              </a:extLst>
            </p:cNvPr>
            <p:cNvSpPr/>
            <p:nvPr/>
          </p:nvSpPr>
          <p:spPr>
            <a:xfrm>
              <a:off x="5489945" y="5394143"/>
              <a:ext cx="1485962" cy="65212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Transform Output</a:t>
              </a:r>
            </a:p>
          </p:txBody>
        </p:sp>
        <p:cxnSp>
          <p:nvCxnSpPr>
            <p:cNvPr id="24" name="Straight Arrow Connector 23">
              <a:extLst>
                <a:ext uri="{FF2B5EF4-FFF2-40B4-BE49-F238E27FC236}">
                  <a16:creationId xmlns:a16="http://schemas.microsoft.com/office/drawing/2014/main" id="{37D1E0FF-E319-4305-8C62-25233A93D89E}"/>
                </a:ext>
              </a:extLst>
            </p:cNvPr>
            <p:cNvCxnSpPr>
              <a:cxnSpLocks/>
            </p:cNvCxnSpPr>
            <p:nvPr/>
          </p:nvCxnSpPr>
          <p:spPr>
            <a:xfrm flipH="1">
              <a:off x="4438650" y="5842615"/>
              <a:ext cx="1029940" cy="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76DE2DD-C41E-4902-A6F8-3547F7B8AFCC}"/>
                </a:ext>
              </a:extLst>
            </p:cNvPr>
            <p:cNvCxnSpPr>
              <a:cxnSpLocks/>
              <a:endCxn id="23" idx="3"/>
            </p:cNvCxnSpPr>
            <p:nvPr/>
          </p:nvCxnSpPr>
          <p:spPr>
            <a:xfrm flipH="1">
              <a:off x="6975907" y="5720203"/>
              <a:ext cx="990097" cy="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6" name="Title 1">
                <a:extLst>
                  <a:ext uri="{FF2B5EF4-FFF2-40B4-BE49-F238E27FC236}">
                    <a16:creationId xmlns:a16="http://schemas.microsoft.com/office/drawing/2014/main" id="{7FBF2323-BA1C-4F9A-B48E-01E5BD6A3593}"/>
                  </a:ext>
                </a:extLst>
              </p:cNvPr>
              <p:cNvSpPr>
                <a:spLocks noGrp="1"/>
              </p:cNvSpPr>
              <p:nvPr>
                <p:ph type="title"/>
              </p:nvPr>
            </p:nvSpPr>
            <p:spPr>
              <a:xfrm>
                <a:off x="575239" y="263276"/>
                <a:ext cx="11187259" cy="1014667"/>
              </a:xfrm>
            </p:spPr>
            <p:txBody>
              <a:bodyPr>
                <a:normAutofit fontScale="90000"/>
              </a:bodyPr>
              <a:lstStyle/>
              <a:p>
                <a:r>
                  <a:rPr lang="en-US" b="0" dirty="0"/>
                  <a:t>Is the implication true?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endParaRPr lang="en-US" dirty="0"/>
              </a:p>
            </p:txBody>
          </p:sp>
        </mc:Choice>
        <mc:Fallback xmlns="">
          <p:sp>
            <p:nvSpPr>
              <p:cNvPr id="26" name="Title 1">
                <a:extLst>
                  <a:ext uri="{FF2B5EF4-FFF2-40B4-BE49-F238E27FC236}">
                    <a16:creationId xmlns:a16="http://schemas.microsoft.com/office/drawing/2014/main" id="{7FBF2323-BA1C-4F9A-B48E-01E5BD6A3593}"/>
                  </a:ext>
                </a:extLst>
              </p:cNvPr>
              <p:cNvSpPr>
                <a:spLocks noGrp="1" noRot="1" noChangeAspect="1" noMove="1" noResize="1" noEditPoints="1" noAdjustHandles="1" noChangeArrowheads="1" noChangeShapeType="1" noTextEdit="1"/>
              </p:cNvSpPr>
              <p:nvPr>
                <p:ph type="title"/>
              </p:nvPr>
            </p:nvSpPr>
            <p:spPr>
              <a:xfrm>
                <a:off x="575239" y="263276"/>
                <a:ext cx="11187259" cy="1014667"/>
              </a:xfrm>
              <a:blipFill>
                <a:blip r:embed="rId8"/>
                <a:stretch>
                  <a:fillRect l="-1906" t="-1198" b="-4192"/>
                </a:stretch>
              </a:blipFill>
            </p:spPr>
            <p:txBody>
              <a:bodyPr/>
              <a:lstStyle/>
              <a:p>
                <a:r>
                  <a:rPr lang="en-US">
                    <a:noFill/>
                  </a:rPr>
                  <a:t> </a:t>
                </a:r>
              </a:p>
            </p:txBody>
          </p:sp>
        </mc:Fallback>
      </mc:AlternateContent>
    </p:spTree>
    <p:extLst>
      <p:ext uri="{BB962C8B-B14F-4D97-AF65-F5344CB8AC3E}">
        <p14:creationId xmlns:p14="http://schemas.microsoft.com/office/powerpoint/2010/main" val="1136422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3951-FC23-4CB5-BB31-37375487B7E9}"/>
              </a:ext>
            </a:extLst>
          </p:cNvPr>
          <p:cNvSpPr>
            <a:spLocks noGrp="1"/>
          </p:cNvSpPr>
          <p:nvPr>
            <p:ph type="title"/>
          </p:nvPr>
        </p:nvSpPr>
        <p:spPr/>
        <p:txBody>
          <a:bodyPr/>
          <a:lstStyle/>
          <a:p>
            <a:r>
              <a:rPr lang="en-US" dirty="0"/>
              <a:t>Said Differently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13B3C4-F2A8-4BC8-8BA6-DB983DC17DA7}"/>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𝐵</m:t>
                    </m:r>
                  </m:oMath>
                </a14:m>
                <a:r>
                  <a:rPr lang="en-US" dirty="0"/>
                  <a:t> is not hard [I have an algorithm for it]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is also not hard.</a:t>
                </a:r>
              </a:p>
              <a:p>
                <a:r>
                  <a:rPr lang="en-US" dirty="0"/>
                  <a:t>This is how we usually use reductions</a:t>
                </a:r>
              </a:p>
              <a:p>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endParaRPr lang="en-US" dirty="0"/>
              </a:p>
              <a:p>
                <a:r>
                  <a:rPr lang="en-US" dirty="0"/>
                  <a:t>If I know </a:t>
                </a:r>
                <a14:m>
                  <m:oMath xmlns:m="http://schemas.openxmlformats.org/officeDocument/2006/math">
                    <m:r>
                      <a:rPr lang="en-US" b="0" i="1" smtClean="0">
                        <a:latin typeface="Cambria Math" panose="02040503050406030204" pitchFamily="18" charset="0"/>
                      </a:rPr>
                      <m:t>𝐴</m:t>
                    </m:r>
                  </m:oMath>
                </a14:m>
                <a:r>
                  <a:rPr lang="en-US" dirty="0"/>
                  <a:t> is hard, then </a:t>
                </a:r>
                <a14:m>
                  <m:oMath xmlns:m="http://schemas.openxmlformats.org/officeDocument/2006/math">
                    <m:r>
                      <a:rPr lang="en-US" b="0" i="1" smtClean="0">
                        <a:latin typeface="Cambria Math" panose="02040503050406030204" pitchFamily="18" charset="0"/>
                      </a:rPr>
                      <m:t>𝐵</m:t>
                    </m:r>
                  </m:oMath>
                </a14:m>
                <a:r>
                  <a:rPr lang="en-US" dirty="0"/>
                  <a:t> also must be hard.</a:t>
                </a:r>
              </a:p>
              <a:p>
                <a:r>
                  <a:rPr lang="en-US" dirty="0"/>
                  <a:t>(contrapositive of the last statement)</a:t>
                </a:r>
              </a:p>
            </p:txBody>
          </p:sp>
        </mc:Choice>
        <mc:Fallback xmlns="">
          <p:sp>
            <p:nvSpPr>
              <p:cNvPr id="3" name="Content Placeholder 2">
                <a:extLst>
                  <a:ext uri="{FF2B5EF4-FFF2-40B4-BE49-F238E27FC236}">
                    <a16:creationId xmlns:a16="http://schemas.microsoft.com/office/drawing/2014/main" id="{5613B3C4-F2A8-4BC8-8BA6-DB983DC17DA7}"/>
                  </a:ext>
                </a:extLst>
              </p:cNvPr>
              <p:cNvSpPr>
                <a:spLocks noGrp="1" noRot="1" noChangeAspect="1" noMove="1" noResize="1" noEditPoints="1" noAdjustHandles="1" noChangeArrowheads="1" noChangeShapeType="1" noTextEdit="1"/>
              </p:cNvSpPr>
              <p:nvPr>
                <p:ph idx="1"/>
              </p:nvPr>
            </p:nvSpPr>
            <p:spPr>
              <a:blipFill>
                <a:blip r:embed="rId2"/>
                <a:stretch>
                  <a:fillRect l="-654" r="-1416"/>
                </a:stretch>
              </a:blipFill>
            </p:spPr>
            <p:txBody>
              <a:bodyPr/>
              <a:lstStyle/>
              <a:p>
                <a:r>
                  <a:rPr lang="en-US">
                    <a:noFill/>
                  </a:rPr>
                  <a:t> </a:t>
                </a:r>
              </a:p>
            </p:txBody>
          </p:sp>
        </mc:Fallback>
      </mc:AlternateContent>
    </p:spTree>
    <p:extLst>
      <p:ext uri="{BB962C8B-B14F-4D97-AF65-F5344CB8AC3E}">
        <p14:creationId xmlns:p14="http://schemas.microsoft.com/office/powerpoint/2010/main" val="5134590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6284E-3C8E-456E-87AB-4378F661E8F4}"/>
              </a:ext>
            </a:extLst>
          </p:cNvPr>
          <p:cNvSpPr>
            <a:spLocks noGrp="1"/>
          </p:cNvSpPr>
          <p:nvPr>
            <p:ph type="title"/>
          </p:nvPr>
        </p:nvSpPr>
        <p:spPr/>
        <p:txBody>
          <a:bodyPr>
            <a:normAutofit/>
          </a:bodyPr>
          <a:lstStyle/>
          <a:p>
            <a:r>
              <a:rPr lang="en-US" dirty="0"/>
              <a:t>Want to prove your problem is hard?</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AB66FC9-D629-477C-B859-A78A82749038}"/>
                  </a:ext>
                </a:extLst>
              </p:cNvPr>
              <p:cNvSpPr>
                <a:spLocks noGrp="1"/>
              </p:cNvSpPr>
              <p:nvPr>
                <p:ph idx="1"/>
              </p:nvPr>
            </p:nvSpPr>
            <p:spPr/>
            <p:txBody>
              <a:bodyPr/>
              <a:lstStyle/>
              <a:p>
                <a:r>
                  <a:rPr lang="en-US" dirty="0"/>
                  <a:t>To show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oMath>
                </a14:m>
                <a:r>
                  <a:rPr lang="en-US" dirty="0"/>
                  <a:t>is hard, </a:t>
                </a:r>
              </a:p>
              <a:p>
                <a:endParaRPr lang="en-US" dirty="0"/>
              </a:p>
              <a:p>
                <a:r>
                  <a:rPr lang="en-US" dirty="0"/>
                  <a:t>Reduce </a:t>
                </a:r>
                <a:r>
                  <a:rPr lang="en-US" b="1" dirty="0"/>
                  <a:t>FROM </a:t>
                </a:r>
                <a:r>
                  <a:rPr lang="en-US" dirty="0"/>
                  <a:t>the known hard problem </a:t>
                </a:r>
                <a:r>
                  <a:rPr lang="en-US" b="1" dirty="0"/>
                  <a:t>TO </a:t>
                </a:r>
                <a:r>
                  <a:rPr lang="en-US" dirty="0"/>
                  <a:t>the problem you care about</a:t>
                </a:r>
              </a:p>
              <a:p>
                <a:r>
                  <a:rPr lang="en-US" dirty="0"/>
                  <a:t>A reduction </a:t>
                </a:r>
                <a:r>
                  <a:rPr lang="en-US" b="1" dirty="0"/>
                  <a:t>From</a:t>
                </a:r>
                <a:r>
                  <a:rPr lang="en-US" dirty="0"/>
                  <a:t> an NP-hard problem </a:t>
                </a:r>
                <a14:m>
                  <m:oMath xmlns:m="http://schemas.openxmlformats.org/officeDocument/2006/math">
                    <m:r>
                      <a:rPr lang="en-US" b="0" i="1" smtClean="0">
                        <a:latin typeface="Cambria Math" panose="02040503050406030204" pitchFamily="18" charset="0"/>
                      </a:rPr>
                      <m:t>𝐴</m:t>
                    </m:r>
                  </m:oMath>
                </a14:m>
                <a:r>
                  <a:rPr lang="en-US" dirty="0"/>
                  <a:t> to </a:t>
                </a:r>
                <a14:m>
                  <m:oMath xmlns:m="http://schemas.openxmlformats.org/officeDocument/2006/math">
                    <m:r>
                      <a:rPr lang="en-US" b="0" i="1" smtClean="0">
                        <a:latin typeface="Cambria Math" panose="02040503050406030204" pitchFamily="18" charset="0"/>
                      </a:rPr>
                      <m:t>𝐵</m:t>
                    </m:r>
                    <m:r>
                      <a:rPr lang="en-US" b="0" i="0" smtClean="0">
                        <a:latin typeface="Cambria Math" panose="02040503050406030204" pitchFamily="18" charset="0"/>
                      </a:rPr>
                      <m:t>, </m:t>
                    </m:r>
                  </m:oMath>
                </a14:m>
                <a:r>
                  <a:rPr lang="en-US" dirty="0"/>
                  <a:t>shows </a:t>
                </a:r>
                <a14:m>
                  <m:oMath xmlns:m="http://schemas.openxmlformats.org/officeDocument/2006/math">
                    <m:r>
                      <a:rPr lang="en-US" b="0" i="1" smtClean="0">
                        <a:latin typeface="Cambria Math" panose="02040503050406030204" pitchFamily="18" charset="0"/>
                      </a:rPr>
                      <m:t>𝐵</m:t>
                    </m:r>
                  </m:oMath>
                </a14:m>
                <a:r>
                  <a:rPr lang="en-US" dirty="0"/>
                  <a:t> is also NP-hard.</a:t>
                </a:r>
              </a:p>
            </p:txBody>
          </p:sp>
        </mc:Choice>
        <mc:Fallback xmlns="">
          <p:sp>
            <p:nvSpPr>
              <p:cNvPr id="5" name="Content Placeholder 4">
                <a:extLst>
                  <a:ext uri="{FF2B5EF4-FFF2-40B4-BE49-F238E27FC236}">
                    <a16:creationId xmlns:a16="http://schemas.microsoft.com/office/drawing/2014/main" id="{2AB66FC9-D629-477C-B859-A78A82749038}"/>
                  </a:ext>
                </a:extLst>
              </p:cNvPr>
              <p:cNvSpPr>
                <a:spLocks noGrp="1" noRot="1" noChangeAspect="1" noMove="1" noResize="1" noEditPoints="1" noAdjustHandles="1" noChangeArrowheads="1" noChangeShapeType="1" noTextEdit="1"/>
              </p:cNvSpPr>
              <p:nvPr>
                <p:ph idx="1"/>
              </p:nvPr>
            </p:nvSpPr>
            <p:spPr>
              <a:blipFill>
                <a:blip r:embed="rId2"/>
                <a:stretch>
                  <a:fillRect l="-654" t="-2138" r="-763"/>
                </a:stretch>
              </a:blipFill>
            </p:spPr>
            <p:txBody>
              <a:bodyPr/>
              <a:lstStyle/>
              <a:p>
                <a:r>
                  <a:rPr lang="en-US">
                    <a:noFill/>
                  </a:rPr>
                  <a:t> </a:t>
                </a:r>
              </a:p>
            </p:txBody>
          </p:sp>
        </mc:Fallback>
      </mc:AlternateContent>
    </p:spTree>
    <p:extLst>
      <p:ext uri="{BB962C8B-B14F-4D97-AF65-F5344CB8AC3E}">
        <p14:creationId xmlns:p14="http://schemas.microsoft.com/office/powerpoint/2010/main" val="27266956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2E27AD-17C1-4756-91B7-1321E7D3FE03}"/>
              </a:ext>
            </a:extLst>
          </p:cNvPr>
          <p:cNvSpPr/>
          <p:nvPr/>
        </p:nvSpPr>
        <p:spPr>
          <a:xfrm>
            <a:off x="575237" y="3239899"/>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NP-hard if</a:t>
            </a:r>
            <a:br>
              <a:rPr lang="en-US" sz="2800" dirty="0"/>
            </a:br>
            <a:r>
              <a:rPr lang="en-US" sz="2800" dirty="0"/>
              <a:t>for all problems A in NP, A reduces to B. </a:t>
            </a:r>
          </a:p>
        </p:txBody>
      </p:sp>
      <p:sp>
        <p:nvSpPr>
          <p:cNvPr id="5" name="Rectangle 4">
            <a:extLst>
              <a:ext uri="{FF2B5EF4-FFF2-40B4-BE49-F238E27FC236}">
                <a16:creationId xmlns:a16="http://schemas.microsoft.com/office/drawing/2014/main" id="{0476841A-FC99-4B9E-A94F-B805A0AB1A9A}"/>
              </a:ext>
            </a:extLst>
          </p:cNvPr>
          <p:cNvSpPr/>
          <p:nvPr/>
        </p:nvSpPr>
        <p:spPr>
          <a:xfrm>
            <a:off x="575237" y="3239899"/>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NP-hard</a:t>
            </a:r>
          </a:p>
        </p:txBody>
      </p:sp>
      <p:sp>
        <p:nvSpPr>
          <p:cNvPr id="6" name="Rectangle 5">
            <a:extLst>
              <a:ext uri="{FF2B5EF4-FFF2-40B4-BE49-F238E27FC236}">
                <a16:creationId xmlns:a16="http://schemas.microsoft.com/office/drawing/2014/main" id="{17A1BC8B-87B5-4503-B4A5-0E0DD00697E5}"/>
              </a:ext>
            </a:extLst>
          </p:cNvPr>
          <p:cNvSpPr/>
          <p:nvPr/>
        </p:nvSpPr>
        <p:spPr>
          <a:xfrm>
            <a:off x="564634" y="4946793"/>
            <a:ext cx="10168961" cy="160217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problem B is NP-complete if B is in NP</a:t>
            </a:r>
            <a:br>
              <a:rPr lang="en-US" sz="2800" dirty="0"/>
            </a:br>
            <a:r>
              <a:rPr lang="en-US" sz="2800" dirty="0"/>
              <a:t>and B is NP-hard</a:t>
            </a:r>
          </a:p>
        </p:txBody>
      </p:sp>
      <p:sp>
        <p:nvSpPr>
          <p:cNvPr id="7" name="Rectangle 6">
            <a:extLst>
              <a:ext uri="{FF2B5EF4-FFF2-40B4-BE49-F238E27FC236}">
                <a16:creationId xmlns:a16="http://schemas.microsoft.com/office/drawing/2014/main" id="{8E98F534-544B-4645-9B38-5BCF256FBFD4}"/>
              </a:ext>
            </a:extLst>
          </p:cNvPr>
          <p:cNvSpPr/>
          <p:nvPr/>
        </p:nvSpPr>
        <p:spPr>
          <a:xfrm>
            <a:off x="564634" y="4946793"/>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NP-Complete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E3D97DD9-CC9E-4056-AE32-8A0F6B1B5771}"/>
                  </a:ext>
                </a:extLst>
              </p:cNvPr>
              <p:cNvSpPr/>
              <p:nvPr/>
            </p:nvSpPr>
            <p:spPr>
              <a:xfrm>
                <a:off x="579214" y="40827"/>
                <a:ext cx="1016896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p>
              <a:p>
                <a:r>
                  <a:rPr lang="en-US" sz="2800" dirty="0"/>
                  <a:t>The set of all decision problems that have an algorithm that runs in time </a:t>
                </a:r>
                <a14:m>
                  <m:oMath xmlns:m="http://schemas.openxmlformats.org/officeDocument/2006/math">
                    <m:r>
                      <a:rPr lang="en-US" sz="2800" b="0" i="1" smtClean="0">
                        <a:latin typeface="Cambria Math" panose="02040503050406030204" pitchFamily="18" charset="0"/>
                      </a:rPr>
                      <m:t>𝑂</m:t>
                    </m:r>
                    <m:d>
                      <m:dPr>
                        <m:ctrlPr>
                          <a:rPr lang="en-US" sz="2800" i="1" smtClean="0">
                            <a:latin typeface="Cambria Math" panose="02040503050406030204" pitchFamily="18" charset="0"/>
                          </a:rPr>
                        </m:ctrlPr>
                      </m:dPr>
                      <m:e>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𝑛</m:t>
                            </m:r>
                          </m:e>
                          <m:sup>
                            <m:r>
                              <a:rPr lang="en-US" sz="2800" b="0" i="1" smtClean="0">
                                <a:latin typeface="Cambria Math" panose="02040503050406030204" pitchFamily="18" charset="0"/>
                              </a:rPr>
                              <m:t>𝑘</m:t>
                            </m:r>
                          </m:sup>
                        </m:sSup>
                      </m:e>
                    </m:d>
                  </m:oMath>
                </a14:m>
                <a:r>
                  <a:rPr lang="en-US" sz="2800" dirty="0"/>
                  <a:t> for some constant </a:t>
                </a:r>
                <a14:m>
                  <m:oMath xmlns:m="http://schemas.openxmlformats.org/officeDocument/2006/math">
                    <m:r>
                      <a:rPr lang="en-US" sz="2800" b="0" i="1" smtClean="0">
                        <a:latin typeface="Cambria Math" panose="02040503050406030204" pitchFamily="18" charset="0"/>
                      </a:rPr>
                      <m:t>𝑘</m:t>
                    </m:r>
                  </m:oMath>
                </a14:m>
                <a:r>
                  <a:rPr lang="en-US" sz="2800" dirty="0"/>
                  <a:t> (on input of size </a:t>
                </a:r>
                <a14:m>
                  <m:oMath xmlns:m="http://schemas.openxmlformats.org/officeDocument/2006/math">
                    <m:r>
                      <a:rPr lang="en-US" sz="2800" b="0" i="1" smtClean="0">
                        <a:latin typeface="Cambria Math" panose="02040503050406030204" pitchFamily="18" charset="0"/>
                      </a:rPr>
                      <m:t>𝑛</m:t>
                    </m:r>
                  </m:oMath>
                </a14:m>
                <a:r>
                  <a:rPr lang="en-US" sz="2800" dirty="0"/>
                  <a:t>).</a:t>
                </a:r>
              </a:p>
            </p:txBody>
          </p:sp>
        </mc:Choice>
        <mc:Fallback xmlns="">
          <p:sp>
            <p:nvSpPr>
              <p:cNvPr id="8" name="Rectangle 7">
                <a:extLst>
                  <a:ext uri="{FF2B5EF4-FFF2-40B4-BE49-F238E27FC236}">
                    <a16:creationId xmlns:a16="http://schemas.microsoft.com/office/drawing/2014/main" id="{E3D97DD9-CC9E-4056-AE32-8A0F6B1B5771}"/>
                  </a:ext>
                </a:extLst>
              </p:cNvPr>
              <p:cNvSpPr>
                <a:spLocks noRot="1" noChangeAspect="1" noMove="1" noResize="1" noEditPoints="1" noAdjustHandles="1" noChangeArrowheads="1" noChangeShapeType="1" noTextEdit="1"/>
              </p:cNvSpPr>
              <p:nvPr/>
            </p:nvSpPr>
            <p:spPr>
              <a:xfrm>
                <a:off x="579214" y="40827"/>
                <a:ext cx="10168961" cy="1485900"/>
              </a:xfrm>
              <a:prstGeom prst="rect">
                <a:avLst/>
              </a:prstGeom>
              <a:blipFill>
                <a:blip r:embed="rId2"/>
                <a:stretch>
                  <a:fillRect l="-1199" b="-8230"/>
                </a:stretch>
              </a:blipFill>
              <a:ln>
                <a:no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73793488-124B-48F8-9336-9A3F46D82794}"/>
              </a:ext>
            </a:extLst>
          </p:cNvPr>
          <p:cNvSpPr/>
          <p:nvPr/>
        </p:nvSpPr>
        <p:spPr>
          <a:xfrm>
            <a:off x="579213" y="47178"/>
            <a:ext cx="1016896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t>P (stands for “Polynomial”)</a:t>
            </a:r>
          </a:p>
        </p:txBody>
      </p:sp>
      <p:grpSp>
        <p:nvGrpSpPr>
          <p:cNvPr id="13" name="Group 12">
            <a:extLst>
              <a:ext uri="{FF2B5EF4-FFF2-40B4-BE49-F238E27FC236}">
                <a16:creationId xmlns:a16="http://schemas.microsoft.com/office/drawing/2014/main" id="{B006C396-B427-4D4C-98BE-85110DF6AABC}"/>
              </a:ext>
            </a:extLst>
          </p:cNvPr>
          <p:cNvGrpSpPr/>
          <p:nvPr/>
        </p:nvGrpSpPr>
        <p:grpSpPr>
          <a:xfrm>
            <a:off x="575238" y="1623922"/>
            <a:ext cx="10814328" cy="1536356"/>
            <a:chOff x="575238" y="1718589"/>
            <a:chExt cx="5684582" cy="1536356"/>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7EA9971-F428-49A7-805A-323C3924FEEB}"/>
                    </a:ext>
                  </a:extLst>
                </p:cNvPr>
                <p:cNvSpPr/>
                <p:nvPr/>
              </p:nvSpPr>
              <p:spPr>
                <a:xfrm>
                  <a:off x="575238" y="2018897"/>
                  <a:ext cx="5684582" cy="123604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set of all decision problems such that for every YES-instance (of size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r>
                    <a:rPr lang="en-US" sz="2400" dirty="0"/>
                    <a:t>, there is a certificate (of size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𝑘</m:t>
                          </m:r>
                        </m:sup>
                      </m:sSup>
                      <m:r>
                        <a:rPr lang="en-US" sz="2400" b="0" i="1" smtClean="0">
                          <a:latin typeface="Cambria Math" panose="02040503050406030204" pitchFamily="18" charset="0"/>
                        </a:rPr>
                        <m:t>)</m:t>
                      </m:r>
                    </m:oMath>
                  </a14:m>
                  <a:r>
                    <a:rPr lang="en-US" sz="2400" dirty="0"/>
                    <a:t>) for that instance which can be verified in polynomial time.</a:t>
                  </a:r>
                </a:p>
              </p:txBody>
            </p:sp>
          </mc:Choice>
          <mc:Fallback xmlns="">
            <p:sp>
              <p:nvSpPr>
                <p:cNvPr id="9" name="Rectangle 8">
                  <a:extLst>
                    <a:ext uri="{FF2B5EF4-FFF2-40B4-BE49-F238E27FC236}">
                      <a16:creationId xmlns:a16="http://schemas.microsoft.com/office/drawing/2014/main" id="{6929B5B1-5BA3-471B-BCDC-90D6877B7D1F}"/>
                    </a:ext>
                  </a:extLst>
                </p:cNvPr>
                <p:cNvSpPr>
                  <a:spLocks noRot="1" noChangeAspect="1" noMove="1" noResize="1" noEditPoints="1" noAdjustHandles="1" noChangeArrowheads="1" noChangeShapeType="1" noTextEdit="1"/>
                </p:cNvSpPr>
                <p:nvPr/>
              </p:nvSpPr>
              <p:spPr>
                <a:xfrm>
                  <a:off x="575238" y="2018897"/>
                  <a:ext cx="5684582" cy="1236048"/>
                </a:xfrm>
                <a:prstGeom prst="rect">
                  <a:avLst/>
                </a:prstGeom>
                <a:blipFill>
                  <a:blip r:embed="rId3"/>
                  <a:stretch>
                    <a:fillRect l="-846"/>
                  </a:stretch>
                </a:blipFill>
                <a:ln>
                  <a:no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70A15AA9-F0FE-40EE-BF4C-F3E44DD87761}"/>
                </a:ext>
              </a:extLst>
            </p:cNvPr>
            <p:cNvSpPr/>
            <p:nvPr/>
          </p:nvSpPr>
          <p:spPr>
            <a:xfrm>
              <a:off x="575239" y="1718589"/>
              <a:ext cx="5684581" cy="569202"/>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NP (stands for “nondeterministic polynomial”)</a:t>
              </a:r>
            </a:p>
          </p:txBody>
        </p:sp>
      </p:grpSp>
    </p:spTree>
    <p:extLst>
      <p:ext uri="{BB962C8B-B14F-4D97-AF65-F5344CB8AC3E}">
        <p14:creationId xmlns:p14="http://schemas.microsoft.com/office/powerpoint/2010/main" val="31131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B7D7-8032-487C-8E12-D590CC2827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C90E38-BAC4-460D-9FE9-113ABAD21FC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1050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it called NP?</a:t>
            </a:r>
          </a:p>
        </p:txBody>
      </p:sp>
      <p:sp>
        <p:nvSpPr>
          <p:cNvPr id="5" name="TextBox 4"/>
          <p:cNvSpPr txBox="1"/>
          <p:nvPr/>
        </p:nvSpPr>
        <p:spPr>
          <a:xfrm>
            <a:off x="682906" y="1412111"/>
            <a:ext cx="10914927"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You’ve seen nondeterministic computation before.</a:t>
            </a:r>
          </a:p>
          <a:p>
            <a:r>
              <a:rPr lang="en-US" sz="2800" dirty="0">
                <a:latin typeface="Segoe UI Semilight" panose="020B0402040204020203" pitchFamily="34" charset="0"/>
                <a:cs typeface="Segoe UI Semilight" panose="020B0402040204020203" pitchFamily="34" charset="0"/>
              </a:rPr>
              <a:t>Way back in 311.</a:t>
            </a:r>
          </a:p>
          <a:p>
            <a:r>
              <a:rPr lang="en-US" sz="2800" dirty="0">
                <a:latin typeface="Segoe UI Semilight" panose="020B0402040204020203" pitchFamily="34" charset="0"/>
                <a:cs typeface="Segoe UI Semilight" panose="020B0402040204020203" pitchFamily="34" charset="0"/>
              </a:rPr>
              <a:t>What do verifiers have to do with…anything?</a:t>
            </a:r>
          </a:p>
          <a:p>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NFAs would “magically” decide among a set of valid transitions.</a:t>
            </a:r>
          </a:p>
          <a:p>
            <a:r>
              <a:rPr lang="en-US" sz="2800" dirty="0">
                <a:latin typeface="Segoe UI Semilight" panose="020B0402040204020203" pitchFamily="34" charset="0"/>
                <a:cs typeface="Segoe UI Semilight" panose="020B0402040204020203" pitchFamily="34" charset="0"/>
              </a:rPr>
              <a:t>Always choosing one that would lead to an accept state (if such a transition exists).</a:t>
            </a:r>
          </a:p>
        </p:txBody>
      </p:sp>
    </p:spTree>
    <p:extLst>
      <p:ext uri="{BB962C8B-B14F-4D97-AF65-F5344CB8AC3E}">
        <p14:creationId xmlns:p14="http://schemas.microsoft.com/office/powerpoint/2010/main" val="220510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040" y="0"/>
            <a:ext cx="8837001" cy="6858000"/>
          </a:xfrm>
          <a:prstGeom prst="rect">
            <a:avLst/>
          </a:prstGeom>
        </p:spPr>
      </p:pic>
      <p:sp>
        <p:nvSpPr>
          <p:cNvPr id="4" name="TextBox 3"/>
          <p:cNvSpPr txBox="1"/>
          <p:nvPr/>
        </p:nvSpPr>
        <p:spPr>
          <a:xfrm>
            <a:off x="1539433" y="358815"/>
            <a:ext cx="9213448" cy="954107"/>
          </a:xfrm>
          <a:prstGeom prst="rect">
            <a:avLst/>
          </a:prstGeom>
          <a:solidFill>
            <a:schemeClr val="bg1"/>
          </a:solidFill>
        </p:spPr>
        <p:txBody>
          <a:bodyPr wrap="square" rtlCol="0">
            <a:spAutoFit/>
          </a:bodyPr>
          <a:lstStyle/>
          <a:p>
            <a:r>
              <a:rPr lang="en-US" sz="2800" dirty="0"/>
              <a:t>An NFA and a DFA for the language </a:t>
            </a:r>
          </a:p>
          <a:p>
            <a:r>
              <a:rPr lang="en-US" sz="2800" dirty="0"/>
              <a:t>“binary strings with a 1 in the 3</a:t>
            </a:r>
            <a:r>
              <a:rPr lang="en-US" sz="2800" baseline="30000" dirty="0"/>
              <a:t>rd</a:t>
            </a:r>
            <a:r>
              <a:rPr lang="en-US" sz="2800" dirty="0"/>
              <a:t> position from the end.”</a:t>
            </a:r>
          </a:p>
        </p:txBody>
      </p:sp>
      <p:sp>
        <p:nvSpPr>
          <p:cNvPr id="5" name="TextBox 4"/>
          <p:cNvSpPr txBox="1"/>
          <p:nvPr/>
        </p:nvSpPr>
        <p:spPr>
          <a:xfrm>
            <a:off x="7820167" y="6045958"/>
            <a:ext cx="4039737" cy="369332"/>
          </a:xfrm>
          <a:prstGeom prst="rect">
            <a:avLst/>
          </a:prstGeom>
          <a:noFill/>
        </p:spPr>
        <p:txBody>
          <a:bodyPr wrap="square" rtlCol="0">
            <a:spAutoFit/>
          </a:bodyPr>
          <a:lstStyle/>
          <a:p>
            <a:r>
              <a:rPr lang="en-US" dirty="0"/>
              <a:t>From Kevin &amp; Paul’s 311 Lecture 23.</a:t>
            </a:r>
          </a:p>
        </p:txBody>
      </p:sp>
    </p:spTree>
    <p:extLst>
      <p:ext uri="{BB962C8B-B14F-4D97-AF65-F5344CB8AC3E}">
        <p14:creationId xmlns:p14="http://schemas.microsoft.com/office/powerpoint/2010/main" val="2839274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Nondeterminism</a:t>
            </a:r>
          </a:p>
        </p:txBody>
      </p:sp>
      <p:sp>
        <p:nvSpPr>
          <p:cNvPr id="5" name="Content Placeholder 4"/>
          <p:cNvSpPr>
            <a:spLocks noGrp="1"/>
          </p:cNvSpPr>
          <p:nvPr>
            <p:ph idx="1"/>
          </p:nvPr>
        </p:nvSpPr>
        <p:spPr/>
        <p:txBody>
          <a:bodyPr>
            <a:normAutofit/>
          </a:bodyPr>
          <a:lstStyle/>
          <a:p>
            <a:r>
              <a:rPr lang="en-US" sz="2800" dirty="0"/>
              <a:t>What would a nondeterministic </a:t>
            </a:r>
            <a:r>
              <a:rPr lang="en-US" sz="2800" b="1" dirty="0"/>
              <a:t>computer </a:t>
            </a:r>
            <a:r>
              <a:rPr lang="en-US" sz="2800" dirty="0"/>
              <a:t>look like?</a:t>
            </a:r>
          </a:p>
          <a:p>
            <a:r>
              <a:rPr lang="en-US" sz="2800" dirty="0"/>
              <a:t>It can run all the usual commands,</a:t>
            </a:r>
          </a:p>
          <a:p>
            <a:r>
              <a:rPr lang="en-US" sz="2800" dirty="0"/>
              <a:t>But it can also magically (i.e. </a:t>
            </a:r>
            <a:r>
              <a:rPr lang="en-US" sz="2800" dirty="0" err="1"/>
              <a:t>nondeterministically</a:t>
            </a:r>
            <a:r>
              <a:rPr lang="en-US" sz="2800" dirty="0"/>
              <a:t>) decide to set any bit of memory to 0 or 1.</a:t>
            </a:r>
          </a:p>
          <a:p>
            <a:r>
              <a:rPr lang="en-US" sz="2800" dirty="0"/>
              <a:t>Always choosing 0 or 1 to cause the computer to output YES, </a:t>
            </a:r>
          </a:p>
          <a:p>
            <a:r>
              <a:rPr lang="en-US" sz="2800" dirty="0"/>
              <a:t>(if such a choice exists).</a:t>
            </a:r>
          </a:p>
        </p:txBody>
      </p:sp>
      <p:sp>
        <p:nvSpPr>
          <p:cNvPr id="2" name="Speech Bubble: Rectangle 1">
            <a:extLst>
              <a:ext uri="{FF2B5EF4-FFF2-40B4-BE49-F238E27FC236}">
                <a16:creationId xmlns:a16="http://schemas.microsoft.com/office/drawing/2014/main" id="{AD5ADBAF-A891-49BF-8377-A2CAEF344F34}"/>
              </a:ext>
            </a:extLst>
          </p:cNvPr>
          <p:cNvSpPr/>
          <p:nvPr/>
        </p:nvSpPr>
        <p:spPr>
          <a:xfrm>
            <a:off x="5847009" y="356233"/>
            <a:ext cx="3232597" cy="101466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really formal definitions (take 431) use Turing machines.</a:t>
            </a:r>
          </a:p>
        </p:txBody>
      </p:sp>
    </p:spTree>
    <p:extLst>
      <p:ext uri="{BB962C8B-B14F-4D97-AF65-F5344CB8AC3E}">
        <p14:creationId xmlns:p14="http://schemas.microsoft.com/office/powerpoint/2010/main" val="13716976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421_template" id="{0AF0A8A9-7F39-41DA-972F-DEAE30835CC0}" vid="{8B8D5951-6C5B-48A6-B2D4-DF996F70E10D}"/>
    </a:ext>
  </a:extLst>
</a:theme>
</file>

<file path=docProps/app.xml><?xml version="1.0" encoding="utf-8"?>
<Properties xmlns="http://schemas.openxmlformats.org/officeDocument/2006/extended-properties" xmlns:vt="http://schemas.openxmlformats.org/officeDocument/2006/docPropsVTypes">
  <Template>421_template</Template>
  <TotalTime>1288</TotalTime>
  <Words>3533</Words>
  <Application>Microsoft Office PowerPoint</Application>
  <PresentationFormat>Widescreen</PresentationFormat>
  <Paragraphs>435</Paragraphs>
  <Slides>55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Cambria Math</vt:lpstr>
      <vt:lpstr>Courier New</vt:lpstr>
      <vt:lpstr>Segoe UI</vt:lpstr>
      <vt:lpstr>Segoe UI Light</vt:lpstr>
      <vt:lpstr>Segoe UI Semibold</vt:lpstr>
      <vt:lpstr>Segoe UI Semilight</vt:lpstr>
      <vt:lpstr>Tw Cen MT</vt:lpstr>
      <vt:lpstr>Wingdings 3</vt:lpstr>
      <vt:lpstr>Integral</vt:lpstr>
      <vt:lpstr>More Reductions</vt:lpstr>
      <vt:lpstr>Today</vt:lpstr>
      <vt:lpstr>A Formal Definition</vt:lpstr>
      <vt:lpstr>A note on ≤_P</vt:lpstr>
      <vt:lpstr>NP</vt:lpstr>
      <vt:lpstr>PowerPoint Presentation</vt:lpstr>
      <vt:lpstr>Why is it called NP?</vt:lpstr>
      <vt:lpstr>PowerPoint Presentation</vt:lpstr>
      <vt:lpstr>Nondeterminism</vt:lpstr>
      <vt:lpstr>If we had a nondeterministic computer…</vt:lpstr>
      <vt:lpstr>If we had a nondeterministic computer…</vt:lpstr>
      <vt:lpstr>Analogue of NFA/DFA equivalence</vt:lpstr>
      <vt:lpstr>Why is being NP-hard/-complete interesting?</vt:lpstr>
      <vt:lpstr>What The World Looks Like (We Think)</vt:lpstr>
      <vt:lpstr>What The World Looks Like (If P=NP)</vt:lpstr>
      <vt:lpstr>NP-Completeness</vt:lpstr>
      <vt:lpstr>What’s 3-SAT?</vt:lpstr>
      <vt:lpstr>Really? All of them?</vt:lpstr>
      <vt:lpstr>Really? All of them?</vt:lpstr>
      <vt:lpstr>Ok, so what?</vt:lpstr>
      <vt:lpstr>Which Direction?</vt:lpstr>
      <vt:lpstr>Let’s Show a problem is NP-hard.</vt:lpstr>
      <vt:lpstr>To show 3-color is NP-complete</vt:lpstr>
      <vt:lpstr>To show 3-color is NP-complete</vt:lpstr>
      <vt:lpstr>To show 3-color is NP-complete</vt:lpstr>
      <vt:lpstr>This is a big claim!</vt:lpstr>
      <vt:lpstr>Idea</vt:lpstr>
      <vt:lpstr>Idea</vt:lpstr>
      <vt:lpstr>Gadget 1</vt:lpstr>
      <vt:lpstr>Gadget 1</vt:lpstr>
      <vt:lpstr>Gadget 1</vt:lpstr>
      <vt:lpstr>Are We Done?</vt:lpstr>
      <vt:lpstr>Gadget 2 (clauses)</vt:lpstr>
      <vt:lpstr>Gadget 2 (clauses)</vt:lpstr>
      <vt:lpstr>Gadget 2 (clauses)</vt:lpstr>
      <vt:lpstr>Gadget 2 (clauses)</vt:lpstr>
      <vt:lpstr>Gadget 2 (clauses)</vt:lpstr>
      <vt:lpstr>Gadget 2 (clauses)</vt:lpstr>
      <vt:lpstr>Gadget 2 (clauses)</vt:lpstr>
      <vt:lpstr>Gadget 2 (clauses)</vt:lpstr>
      <vt:lpstr>Gadget 2 (clauses)</vt:lpstr>
      <vt:lpstr>Putting it together</vt:lpstr>
      <vt:lpstr>Putting it together</vt:lpstr>
      <vt:lpstr>Putting it together</vt:lpstr>
      <vt:lpstr>Putting it together</vt:lpstr>
      <vt:lpstr>Putting it together</vt:lpstr>
      <vt:lpstr>Putting it together</vt:lpstr>
      <vt:lpstr>More Reduction Facts</vt:lpstr>
      <vt:lpstr>I have a problem</vt:lpstr>
      <vt:lpstr>Is the implication true? A≤B≤C →A≤C</vt:lpstr>
      <vt:lpstr>Is the implication true? A≤B≤C →A≤C</vt:lpstr>
      <vt:lpstr>Is the implication true? A≤B≤C →A≤C</vt:lpstr>
      <vt:lpstr>Said Differently</vt:lpstr>
      <vt:lpstr>Want to prove your problem is hard?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18</cp:revision>
  <dcterms:created xsi:type="dcterms:W3CDTF">2022-11-29T22:23:45Z</dcterms:created>
  <dcterms:modified xsi:type="dcterms:W3CDTF">2022-11-30T21:09:43Z</dcterms:modified>
</cp:coreProperties>
</file>