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57" r:id="rId3"/>
    <p:sldId id="258" r:id="rId4"/>
    <p:sldId id="259" r:id="rId5"/>
    <p:sldId id="355" r:id="rId6"/>
    <p:sldId id="287" r:id="rId7"/>
    <p:sldId id="306" r:id="rId8"/>
    <p:sldId id="348" r:id="rId9"/>
    <p:sldId id="307" r:id="rId10"/>
    <p:sldId id="349" r:id="rId11"/>
    <p:sldId id="352" r:id="rId12"/>
    <p:sldId id="392" r:id="rId13"/>
    <p:sldId id="394" r:id="rId14"/>
    <p:sldId id="360" r:id="rId15"/>
    <p:sldId id="361" r:id="rId16"/>
    <p:sldId id="362" r:id="rId17"/>
    <p:sldId id="363" r:id="rId18"/>
    <p:sldId id="364" r:id="rId19"/>
    <p:sldId id="285" r:id="rId20"/>
    <p:sldId id="365" r:id="rId21"/>
    <p:sldId id="366" r:id="rId22"/>
    <p:sldId id="367" r:id="rId23"/>
    <p:sldId id="368" r:id="rId24"/>
    <p:sldId id="369" r:id="rId25"/>
    <p:sldId id="370" r:id="rId26"/>
    <p:sldId id="371" r:id="rId27"/>
    <p:sldId id="373" r:id="rId28"/>
    <p:sldId id="322" r:id="rId29"/>
    <p:sldId id="424" r:id="rId30"/>
    <p:sldId id="325" r:id="rId31"/>
    <p:sldId id="382" r:id="rId32"/>
    <p:sldId id="338" r:id="rId33"/>
    <p:sldId id="381" r:id="rId34"/>
    <p:sldId id="425" r:id="rId35"/>
    <p:sldId id="315" r:id="rId36"/>
    <p:sldId id="354" r:id="rId37"/>
    <p:sldId id="391" r:id="rId38"/>
    <p:sldId id="288" r:id="rId39"/>
    <p:sldId id="329" r:id="rId40"/>
    <p:sldId id="356" r:id="rId41"/>
    <p:sldId id="383" r:id="rId42"/>
    <p:sldId id="339" r:id="rId43"/>
    <p:sldId id="357" r:id="rId44"/>
    <p:sldId id="358" r:id="rId45"/>
    <p:sldId id="374" r:id="rId46"/>
    <p:sldId id="395" r:id="rId47"/>
    <p:sldId id="396" r:id="rId48"/>
    <p:sldId id="380" r:id="rId49"/>
    <p:sldId id="376" r:id="rId50"/>
    <p:sldId id="359" r:id="rId51"/>
    <p:sldId id="393" r:id="rId52"/>
    <p:sldId id="42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76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p:scale>
          <a:sx n="82" d="100"/>
          <a:sy n="82" d="100"/>
        </p:scale>
        <p:origin x="11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837CC-3C91-4233-96E5-ACA620F4F592}" type="datetimeFigureOut">
              <a:rPr lang="en-US" smtClean="0"/>
              <a:t>11/28/2022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D8AC9-D3DC-4E07-B6E4-9135121F1B1F}" type="slidenum">
              <a:rPr lang="en-US" smtClean="0"/>
              <a:t>‹#›</a:t>
            </a:fld>
            <a:endParaRPr lang="en-US"/>
          </a:p>
        </p:txBody>
      </p:sp>
    </p:spTree>
    <p:extLst>
      <p:ext uri="{BB962C8B-B14F-4D97-AF65-F5344CB8AC3E}">
        <p14:creationId xmlns:p14="http://schemas.microsoft.com/office/powerpoint/2010/main" val="33796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9:55</a:t>
            </a:r>
          </a:p>
        </p:txBody>
      </p:sp>
      <p:sp>
        <p:nvSpPr>
          <p:cNvPr id="4" name="Slide Number Placeholder 3"/>
          <p:cNvSpPr>
            <a:spLocks noGrp="1"/>
          </p:cNvSpPr>
          <p:nvPr>
            <p:ph type="sldNum" sz="quarter" idx="10"/>
          </p:nvPr>
        </p:nvSpPr>
        <p:spPr/>
        <p:txBody>
          <a:bodyPr/>
          <a:lstStyle/>
          <a:p>
            <a:fld id="{93B336D0-BB87-4158-9DDA-BA914A234D18}" type="slidenum">
              <a:rPr lang="en-US" smtClean="0"/>
              <a:t>7</a:t>
            </a:fld>
            <a:endParaRPr lang="en-US"/>
          </a:p>
        </p:txBody>
      </p:sp>
    </p:spTree>
    <p:extLst>
      <p:ext uri="{BB962C8B-B14F-4D97-AF65-F5344CB8AC3E}">
        <p14:creationId xmlns:p14="http://schemas.microsoft.com/office/powerpoint/2010/main" val="47436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202E474-4840-4350-9A61-DD42451B29D0}"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75C52-CE67-470B-B3DD-4B9B3381BD5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78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B639927-0591-4824-8BC4-3D9E811B0A7E}" type="datetime1">
              <a:rPr lang="en-US" smtClean="0"/>
              <a:t>11/28/2022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F1F75C52-CE67-470B-B3DD-4B9B3381BD5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6436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FABB3F85-0FDB-4913-B24E-7EB07A063E5C}" type="datetime1">
              <a:rPr lang="en-US" smtClean="0"/>
              <a:t>11/28/2022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F1F75C52-CE67-470B-B3DD-4B9B3381BD5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9257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37098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F9497BD-EC6F-419E-AE20-4A233254FFC2}"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75C52-CE67-470B-B3DD-4B9B3381BD50}" type="slidenum">
              <a:rPr lang="en-US" smtClean="0"/>
              <a:t>‹#›</a:t>
            </a:fld>
            <a:endParaRPr lang="en-US"/>
          </a:p>
        </p:txBody>
      </p:sp>
    </p:spTree>
    <p:extLst>
      <p:ext uri="{BB962C8B-B14F-4D97-AF65-F5344CB8AC3E}">
        <p14:creationId xmlns:p14="http://schemas.microsoft.com/office/powerpoint/2010/main" val="1267312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69E29B08-EF5E-4E12-950B-E081A2C86141}" type="datetime1">
              <a:rPr lang="en-US" smtClean="0"/>
              <a:t>11/28/2022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F1F75C52-CE67-470B-B3DD-4B9B3381BD5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7372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C89CA352-DCC8-48AC-9332-98DD04A1CD1E}" type="datetime1">
              <a:rPr lang="en-US" smtClean="0"/>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F75C52-CE67-470B-B3DD-4B9B3381BD5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218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8CE6B7-AF37-4EB2-BD3D-91664894C7B1}" type="datetime1">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F75C52-CE67-470B-B3DD-4B9B3381BD50}" type="slidenum">
              <a:rPr lang="en-US" smtClean="0"/>
              <a:t>‹#›</a:t>
            </a:fld>
            <a:endParaRPr lang="en-US"/>
          </a:p>
        </p:txBody>
      </p:sp>
    </p:spTree>
    <p:extLst>
      <p:ext uri="{BB962C8B-B14F-4D97-AF65-F5344CB8AC3E}">
        <p14:creationId xmlns:p14="http://schemas.microsoft.com/office/powerpoint/2010/main" val="291163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10F63F5-6F82-4E34-943A-5D538D65B6DC}" type="datetime1">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75C52-CE67-470B-B3DD-4B9B3381BD5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16007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6CA466-5A3E-43C6-B3E2-83615BB89C89}"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75C52-CE67-470B-B3DD-4B9B3381BD5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43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BB72B-A432-4737-96B3-EC8EFC550091}" type="datetime1">
              <a:rPr lang="en-US" smtClean="0"/>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F75C52-CE67-470B-B3DD-4B9B3381BD50}" type="slidenum">
              <a:rPr lang="en-US" smtClean="0"/>
              <a:t>‹#›</a:t>
            </a:fld>
            <a:endParaRPr lang="en-US"/>
          </a:p>
        </p:txBody>
      </p:sp>
    </p:spTree>
    <p:extLst>
      <p:ext uri="{BB962C8B-B14F-4D97-AF65-F5344CB8AC3E}">
        <p14:creationId xmlns:p14="http://schemas.microsoft.com/office/powerpoint/2010/main" val="4159973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762BB8-6C47-4129-8F7F-3DA97A38FD2F}" type="datetime1">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75C52-CE67-470B-B3DD-4B9B3381BD5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611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CA2E592-E401-42BB-9CEC-C5E85571EC96}" type="datetime1">
              <a:rPr lang="en-US" smtClean="0"/>
              <a:t>11/28/2022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1F75C52-CE67-470B-B3DD-4B9B3381BD5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736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0.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image" Target="../media/image37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5.png"/><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5.png"/><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8" Type="http://schemas.openxmlformats.org/officeDocument/2006/relationships/image" Target="../media/image46.png"/><Relationship Id="rId7" Type="http://schemas.openxmlformats.org/officeDocument/2006/relationships/image" Target="../media/image6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1.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30284-1C35-4837-9011-B0C7619AE8EF}"/>
              </a:ext>
            </a:extLst>
          </p:cNvPr>
          <p:cNvSpPr>
            <a:spLocks noGrp="1"/>
          </p:cNvSpPr>
          <p:nvPr>
            <p:ph type="ctrTitle"/>
          </p:nvPr>
        </p:nvSpPr>
        <p:spPr/>
        <p:txBody>
          <a:bodyPr/>
          <a:lstStyle/>
          <a:p>
            <a:r>
              <a:rPr lang="en-US" dirty="0"/>
              <a:t>P vs. NP and Reductions</a:t>
            </a:r>
          </a:p>
        </p:txBody>
      </p:sp>
      <p:sp>
        <p:nvSpPr>
          <p:cNvPr id="3" name="Subtitle 2">
            <a:extLst>
              <a:ext uri="{FF2B5EF4-FFF2-40B4-BE49-F238E27FC236}">
                <a16:creationId xmlns:a16="http://schemas.microsoft.com/office/drawing/2014/main" id="{95F82F28-7886-485C-966F-FC1CED45BA3F}"/>
              </a:ext>
            </a:extLst>
          </p:cNvPr>
          <p:cNvSpPr>
            <a:spLocks noGrp="1"/>
          </p:cNvSpPr>
          <p:nvPr>
            <p:ph type="subTitle" idx="1"/>
          </p:nvPr>
        </p:nvSpPr>
        <p:spPr/>
        <p:txBody>
          <a:bodyPr/>
          <a:lstStyle/>
          <a:p>
            <a:r>
              <a:rPr lang="en-US" dirty="0"/>
              <a:t>CSE 421 Fall 22</a:t>
            </a:r>
          </a:p>
          <a:p>
            <a:r>
              <a:rPr lang="en-US" dirty="0"/>
              <a:t>Lecture 25</a:t>
            </a:r>
          </a:p>
        </p:txBody>
      </p:sp>
    </p:spTree>
    <p:extLst>
      <p:ext uri="{BB962C8B-B14F-4D97-AF65-F5344CB8AC3E}">
        <p14:creationId xmlns:p14="http://schemas.microsoft.com/office/powerpoint/2010/main" val="3333060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BFE90-F3A9-460B-B158-EE545A0DB155}"/>
              </a:ext>
            </a:extLst>
          </p:cNvPr>
          <p:cNvSpPr>
            <a:spLocks noGrp="1"/>
          </p:cNvSpPr>
          <p:nvPr>
            <p:ph type="title"/>
          </p:nvPr>
        </p:nvSpPr>
        <p:spPr/>
        <p:txBody>
          <a:bodyPr/>
          <a:lstStyle/>
          <a:p>
            <a:r>
              <a:rPr lang="en-US" dirty="0"/>
              <a:t>More Previous Examples</a:t>
            </a:r>
          </a:p>
        </p:txBody>
      </p:sp>
      <p:sp>
        <p:nvSpPr>
          <p:cNvPr id="3" name="Content Placeholder 2">
            <a:extLst>
              <a:ext uri="{FF2B5EF4-FFF2-40B4-BE49-F238E27FC236}">
                <a16:creationId xmlns:a16="http://schemas.microsoft.com/office/drawing/2014/main" id="{733C009E-DED1-4A40-A195-B28527BD6F8B}"/>
              </a:ext>
            </a:extLst>
          </p:cNvPr>
          <p:cNvSpPr>
            <a:spLocks noGrp="1"/>
          </p:cNvSpPr>
          <p:nvPr>
            <p:ph idx="1"/>
          </p:nvPr>
        </p:nvSpPr>
        <p:spPr/>
        <p:txBody>
          <a:bodyPr>
            <a:normAutofit/>
          </a:bodyPr>
          <a:lstStyle/>
          <a:p>
            <a:r>
              <a:rPr lang="en-US" dirty="0"/>
              <a:t>On Homework 1, you reduced “stable matchings with unacceptable pairs and unequal numbers of agents“ to “[standard] stable matching”</a:t>
            </a:r>
          </a:p>
          <a:p>
            <a:endParaRPr lang="en-US" dirty="0"/>
          </a:p>
          <a:p>
            <a:r>
              <a:rPr lang="en-US" dirty="0"/>
              <a:t>On Homework 6, you (might have) reduced “finding a labeling with the minimum number of 0s on an unlabeled tree” to “2-coloring”</a:t>
            </a:r>
          </a:p>
          <a:p>
            <a:endParaRPr lang="en-US" dirty="0"/>
          </a:p>
          <a:p>
            <a:r>
              <a:rPr lang="en-US" dirty="0"/>
              <a:t>Last week, we reduced “telling whether the Mariners could win the division” to “finding a maximum flow”</a:t>
            </a:r>
          </a:p>
          <a:p>
            <a:endParaRPr lang="en-US" dirty="0"/>
          </a:p>
          <a:p>
            <a:pPr marL="0" indent="0">
              <a:buNone/>
            </a:pPr>
            <a:endParaRPr lang="en-US" dirty="0"/>
          </a:p>
        </p:txBody>
      </p:sp>
    </p:spTree>
    <p:extLst>
      <p:ext uri="{BB962C8B-B14F-4D97-AF65-F5344CB8AC3E}">
        <p14:creationId xmlns:p14="http://schemas.microsoft.com/office/powerpoint/2010/main" val="1341708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3C94-83B7-4FEF-96CB-A4BEB3B54345}"/>
              </a:ext>
            </a:extLst>
          </p:cNvPr>
          <p:cNvSpPr>
            <a:spLocks noGrp="1"/>
          </p:cNvSpPr>
          <p:nvPr>
            <p:ph type="title"/>
          </p:nvPr>
        </p:nvSpPr>
        <p:spPr/>
        <p:txBody>
          <a:bodyPr/>
          <a:lstStyle/>
          <a:p>
            <a:r>
              <a:rPr lang="en-US" dirty="0"/>
              <a:t>A Formal Definition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5E57D36-F5FF-424E-A9BC-32F958B7E7B5}"/>
                  </a:ext>
                </a:extLst>
              </p:cNvPr>
              <p:cNvSpPr>
                <a:spLocks noGrp="1"/>
              </p:cNvSpPr>
              <p:nvPr>
                <p:ph idx="1"/>
              </p:nvPr>
            </p:nvSpPr>
            <p:spPr/>
            <p:txBody>
              <a:bodyPr/>
              <a:lstStyle/>
              <a:p>
                <a:r>
                  <a:rPr lang="en-US" dirty="0"/>
                  <a:t>We need a formal definition of a reduction.</a:t>
                </a:r>
              </a:p>
              <a:p>
                <a:endParaRPr lang="en-US" dirty="0"/>
              </a:p>
              <a:p>
                <a:r>
                  <a:rPr lang="en-US" dirty="0"/>
                  <a:t>We will say “</a:t>
                </a:r>
                <a14:m>
                  <m:oMath xmlns:m="http://schemas.openxmlformats.org/officeDocument/2006/math">
                    <m:r>
                      <a:rPr lang="en-US" b="0" i="1" smtClean="0">
                        <a:latin typeface="Cambria Math" panose="02040503050406030204" pitchFamily="18" charset="0"/>
                      </a:rPr>
                      <m:t>𝐴</m:t>
                    </m:r>
                  </m:oMath>
                </a14:m>
                <a:r>
                  <a:rPr lang="en-US" dirty="0"/>
                  <a:t> reduces to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in polynomial time” (or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polynomial time reducible to </a:t>
                </a:r>
                <a14:m>
                  <m:oMath xmlns:m="http://schemas.openxmlformats.org/officeDocument/2006/math">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oMath>
                </a14:m>
                <a:r>
                  <a:rPr lang="en-US" dirty="0"/>
                  <a:t> reduces to </a:t>
                </a:r>
                <a14:m>
                  <m:oMath xmlns:m="http://schemas.openxmlformats.org/officeDocument/2006/math">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if:</a:t>
                </a:r>
              </a:p>
              <a:p>
                <a:endParaRPr lang="en-US" dirty="0"/>
              </a:p>
              <a:p>
                <a:r>
                  <a:rPr lang="en-US" dirty="0"/>
                  <a:t>There is an algorithm to solve problem </a:t>
                </a:r>
                <a14:m>
                  <m:oMath xmlns:m="http://schemas.openxmlformats.org/officeDocument/2006/math">
                    <m:r>
                      <a:rPr lang="en-US" b="0" i="1" smtClean="0">
                        <a:latin typeface="Cambria Math" panose="02040503050406030204" pitchFamily="18" charset="0"/>
                      </a:rPr>
                      <m:t>𝐴</m:t>
                    </m:r>
                  </m:oMath>
                </a14:m>
                <a:r>
                  <a:rPr lang="en-US" dirty="0"/>
                  <a:t>, which, if given access to a library function for solving problem </a:t>
                </a:r>
                <a14:m>
                  <m:oMath xmlns:m="http://schemas.openxmlformats.org/officeDocument/2006/math">
                    <m:r>
                      <a:rPr lang="en-US" b="0" i="1" smtClean="0">
                        <a:latin typeface="Cambria Math" panose="02040503050406030204" pitchFamily="18" charset="0"/>
                      </a:rPr>
                      <m:t>𝐵</m:t>
                    </m:r>
                    <m:r>
                      <a:rPr lang="en-US" b="0" i="0" smtClean="0">
                        <a:latin typeface="Cambria Math" panose="02040503050406030204" pitchFamily="18" charset="0"/>
                      </a:rPr>
                      <m:t>,</m:t>
                    </m:r>
                  </m:oMath>
                </a14:m>
                <a:r>
                  <a:rPr lang="en-US" dirty="0"/>
                  <a:t> </a:t>
                </a:r>
              </a:p>
              <a:p>
                <a:pPr lvl="1"/>
                <a:r>
                  <a:rPr lang="en-US" dirty="0"/>
                  <a:t>Calls the library at most </a:t>
                </a:r>
                <a:r>
                  <a:rPr lang="en-US" dirty="0" err="1"/>
                  <a:t>polynomially</a:t>
                </a:r>
                <a:r>
                  <a:rPr lang="en-US" dirty="0"/>
                  <a:t>-many times</a:t>
                </a:r>
              </a:p>
              <a:p>
                <a:pPr lvl="1"/>
                <a:r>
                  <a:rPr lang="en-US" dirty="0"/>
                  <a:t>Takes at most polynomial-time otherwise excluding the calls to the library.</a:t>
                </a:r>
              </a:p>
            </p:txBody>
          </p:sp>
        </mc:Choice>
        <mc:Fallback>
          <p:sp>
            <p:nvSpPr>
              <p:cNvPr id="3" name="Content Placeholder 2">
                <a:extLst>
                  <a:ext uri="{FF2B5EF4-FFF2-40B4-BE49-F238E27FC236}">
                    <a16:creationId xmlns:a16="http://schemas.microsoft.com/office/drawing/2014/main" id="{F5E57D36-F5FF-424E-A9BC-32F958B7E7B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951118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F2666-25BA-44F1-B1C7-6CF1045BCFC6}"/>
              </a:ext>
            </a:extLst>
          </p:cNvPr>
          <p:cNvSpPr>
            <a:spLocks noGrp="1"/>
          </p:cNvSpPr>
          <p:nvPr>
            <p:ph type="title"/>
          </p:nvPr>
        </p:nvSpPr>
        <p:spPr/>
        <p:txBody>
          <a:bodyPr/>
          <a:lstStyle/>
          <a:p>
            <a:r>
              <a:rPr lang="en-US" dirty="0"/>
              <a:t>A Note on the wording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501A8F3-1B15-40BF-9EE5-97435C1AB9D9}"/>
                  </a:ext>
                </a:extLst>
              </p:cNvPr>
              <p:cNvSpPr>
                <a:spLocks noGrp="1"/>
              </p:cNvSpPr>
              <p:nvPr>
                <p:ph idx="1"/>
              </p:nvPr>
            </p:nvSpPr>
            <p:spPr/>
            <p:txBody>
              <a:bodyPr/>
              <a:lstStyle/>
              <a:p>
                <a:r>
                  <a:rPr lang="en-US" dirty="0"/>
                  <a:t>Make sure you have the direction right!</a:t>
                </a:r>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means “we can solve </a:t>
                </a:r>
                <a14:m>
                  <m:oMath xmlns:m="http://schemas.openxmlformats.org/officeDocument/2006/math">
                    <m:r>
                      <a:rPr lang="en-US" b="0" i="1" smtClean="0">
                        <a:latin typeface="Cambria Math" panose="02040503050406030204" pitchFamily="18" charset="0"/>
                      </a:rPr>
                      <m:t>𝐴</m:t>
                    </m:r>
                  </m:oMath>
                </a14:m>
                <a:r>
                  <a:rPr lang="en-US" dirty="0"/>
                  <a:t> using a library for </a:t>
                </a:r>
                <a14:m>
                  <m:oMath xmlns:m="http://schemas.openxmlformats.org/officeDocument/2006/math">
                    <m:r>
                      <a:rPr lang="en-US" b="0" i="1" smtClean="0">
                        <a:latin typeface="Cambria Math" panose="02040503050406030204" pitchFamily="18" charset="0"/>
                      </a:rPr>
                      <m:t>𝐵</m:t>
                    </m:r>
                  </m:oMath>
                </a14:m>
                <a:r>
                  <a:rPr lang="en-US" dirty="0"/>
                  <a:t>.” </a:t>
                </a:r>
              </a:p>
              <a:p>
                <a:r>
                  <a:rPr lang="en-US" dirty="0"/>
                  <a:t>The name might make sense if you think of already having a library for </a:t>
                </a:r>
                <a14:m>
                  <m:oMath xmlns:m="http://schemas.openxmlformats.org/officeDocument/2006/math">
                    <m:r>
                      <a:rPr lang="en-US" b="0" i="1" smtClean="0">
                        <a:latin typeface="Cambria Math" panose="02040503050406030204" pitchFamily="18" charset="0"/>
                      </a:rPr>
                      <m:t>𝐵</m:t>
                    </m:r>
                  </m:oMath>
                </a14:m>
                <a:r>
                  <a:rPr lang="en-US" dirty="0"/>
                  <a:t> (we “reduced” our work to things we’ve already done; the “core difficulty” of the problem).</a:t>
                </a:r>
              </a:p>
              <a:p>
                <a:r>
                  <a:rPr lang="en-US" dirty="0" err="1"/>
                  <a:t>Buuuut</a:t>
                </a:r>
                <a:r>
                  <a:rPr lang="en-US" dirty="0"/>
                  <a:t>, it also might not make sense. In the stable matching example you reduced the (harder looking) “general” SM to the basic problem.</a:t>
                </a:r>
              </a:p>
              <a:p>
                <a:r>
                  <a:rPr lang="en-US" dirty="0"/>
                  <a:t>So </a:t>
                </a:r>
                <a14:m>
                  <m:oMath xmlns:m="http://schemas.openxmlformats.org/officeDocument/2006/math">
                    <m:r>
                      <a:rPr lang="en-US" b="0" i="1" smtClean="0">
                        <a:latin typeface="Cambria Math" panose="02040503050406030204" pitchFamily="18" charset="0"/>
                      </a:rPr>
                      <m:t>𝑔𝑒𝑛𝑒𝑟𝑎𝑙</m:t>
                    </m:r>
                    <m:r>
                      <a:rPr lang="en-US" b="0" i="1" smtClean="0">
                        <a:latin typeface="Cambria Math" panose="02040503050406030204" pitchFamily="18" charset="0"/>
                      </a:rPr>
                      <m:t>≤</m:t>
                    </m:r>
                    <m:r>
                      <a:rPr lang="en-US" b="0" i="1" smtClean="0">
                        <a:latin typeface="Cambria Math" panose="02040503050406030204" pitchFamily="18" charset="0"/>
                      </a:rPr>
                      <m:t>𝑏𝑎𝑠𝑖𝑐</m:t>
                    </m:r>
                  </m:oMath>
                </a14:m>
                <a:endParaRPr lang="en-US" dirty="0"/>
              </a:p>
            </p:txBody>
          </p:sp>
        </mc:Choice>
        <mc:Fallback>
          <p:sp>
            <p:nvSpPr>
              <p:cNvPr id="3" name="Content Placeholder 2">
                <a:extLst>
                  <a:ext uri="{FF2B5EF4-FFF2-40B4-BE49-F238E27FC236}">
                    <a16:creationId xmlns:a16="http://schemas.microsoft.com/office/drawing/2014/main" id="{6501A8F3-1B15-40BF-9EE5-97435C1AB9D9}"/>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276298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F2666-25BA-44F1-B1C7-6CF1045BCFC6}"/>
              </a:ext>
            </a:extLst>
          </p:cNvPr>
          <p:cNvSpPr>
            <a:spLocks noGrp="1"/>
          </p:cNvSpPr>
          <p:nvPr>
            <p:ph type="title"/>
          </p:nvPr>
        </p:nvSpPr>
        <p:spPr/>
        <p:txBody>
          <a:bodyPr/>
          <a:lstStyle/>
          <a:p>
            <a:r>
              <a:rPr lang="en-US" dirty="0"/>
              <a:t>A Note on the wording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501A8F3-1B15-40BF-9EE5-97435C1AB9D9}"/>
                  </a:ext>
                </a:extLst>
              </p:cNvPr>
              <p:cNvSpPr>
                <a:spLocks noGrp="1"/>
              </p:cNvSpPr>
              <p:nvPr>
                <p:ph idx="1"/>
              </p:nvPr>
            </p:nvSpPr>
            <p:spPr/>
            <p:txBody>
              <a:bodyPr/>
              <a:lstStyle/>
              <a:p>
                <a:r>
                  <a:rPr lang="en-US" dirty="0"/>
                  <a:t>Make sure you have the direction right!</a:t>
                </a:r>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means “we can solve </a:t>
                </a:r>
                <a14:m>
                  <m:oMath xmlns:m="http://schemas.openxmlformats.org/officeDocument/2006/math">
                    <m:r>
                      <a:rPr lang="en-US" b="0" i="1" smtClean="0">
                        <a:latin typeface="Cambria Math" panose="02040503050406030204" pitchFamily="18" charset="0"/>
                      </a:rPr>
                      <m:t>𝐴</m:t>
                    </m:r>
                  </m:oMath>
                </a14:m>
                <a:r>
                  <a:rPr lang="en-US" dirty="0"/>
                  <a:t> using a library for </a:t>
                </a:r>
                <a14:m>
                  <m:oMath xmlns:m="http://schemas.openxmlformats.org/officeDocument/2006/math">
                    <m:r>
                      <a:rPr lang="en-US" b="0" i="1" smtClean="0">
                        <a:latin typeface="Cambria Math" panose="02040503050406030204" pitchFamily="18" charset="0"/>
                      </a:rPr>
                      <m:t>𝐵</m:t>
                    </m:r>
                  </m:oMath>
                </a14:m>
                <a:r>
                  <a:rPr lang="en-US" dirty="0"/>
                  <a:t>.”</a:t>
                </a:r>
              </a:p>
              <a:p>
                <a:endParaRPr lang="en-US" dirty="0"/>
              </a:p>
            </p:txBody>
          </p:sp>
        </mc:Choice>
        <mc:Fallback>
          <p:sp>
            <p:nvSpPr>
              <p:cNvPr id="3" name="Content Placeholder 2">
                <a:extLst>
                  <a:ext uri="{FF2B5EF4-FFF2-40B4-BE49-F238E27FC236}">
                    <a16:creationId xmlns:a16="http://schemas.microsoft.com/office/drawing/2014/main" id="{6501A8F3-1B15-40BF-9EE5-97435C1AB9D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pic>
        <p:nvPicPr>
          <p:cNvPr id="4" name="Picture 2" descr="https://pbs.twimg.com/media/E97HFzIVgAQ5yyw?format=png&amp;name=900x900">
            <a:extLst>
              <a:ext uri="{FF2B5EF4-FFF2-40B4-BE49-F238E27FC236}">
                <a16:creationId xmlns:a16="http://schemas.microsoft.com/office/drawing/2014/main" id="{D07D556C-4E23-42D7-9CE2-ADCB37AB1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32" y="2825495"/>
            <a:ext cx="6095105" cy="33560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3A0E2A7-5200-4F10-A812-7E4D4C63453B}"/>
              </a:ext>
            </a:extLst>
          </p:cNvPr>
          <p:cNvSpPr txBox="1"/>
          <p:nvPr/>
        </p:nvSpPr>
        <p:spPr>
          <a:xfrm>
            <a:off x="6745138" y="3987741"/>
            <a:ext cx="4918128" cy="1384995"/>
          </a:xfrm>
          <a:prstGeom prst="rect">
            <a:avLst/>
          </a:prstGeom>
          <a:noFill/>
        </p:spPr>
        <p:txBody>
          <a:bodyPr wrap="square" rtlCol="0">
            <a:spAutoFit/>
          </a:bodyPr>
          <a:lstStyle/>
          <a:p>
            <a:r>
              <a:rPr lang="en-US" sz="2800" dirty="0" err="1">
                <a:latin typeface="Segoe UI Semilight" panose="020B0402040204020203" pitchFamily="34" charset="0"/>
                <a:cs typeface="Segoe UI Semilight" panose="020B0402040204020203" pitchFamily="34" charset="0"/>
              </a:rPr>
              <a:t>Tl;dr</a:t>
            </a:r>
            <a:r>
              <a:rPr lang="en-US" sz="2800" dirty="0">
                <a:latin typeface="Segoe UI Semilight" panose="020B0402040204020203" pitchFamily="34" charset="0"/>
                <a:cs typeface="Segoe UI Semilight" panose="020B0402040204020203" pitchFamily="34" charset="0"/>
              </a:rPr>
              <a:t> check the direction you’re going every time. It’s going to take a while to be intuitive.</a:t>
            </a:r>
          </a:p>
        </p:txBody>
      </p:sp>
    </p:spTree>
    <p:extLst>
      <p:ext uri="{BB962C8B-B14F-4D97-AF65-F5344CB8AC3E}">
        <p14:creationId xmlns:p14="http://schemas.microsoft.com/office/powerpoint/2010/main" val="41410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AECD-5AE6-4D78-BE2E-79E40E45F71D}"/>
              </a:ext>
            </a:extLst>
          </p:cNvPr>
          <p:cNvSpPr>
            <a:spLocks noGrp="1"/>
          </p:cNvSpPr>
          <p:nvPr>
            <p:ph type="title"/>
          </p:nvPr>
        </p:nvSpPr>
        <p:spPr/>
        <p:txBody>
          <a:bodyPr/>
          <a:lstStyle/>
          <a:p>
            <a:r>
              <a:rPr lang="en-US" dirty="0"/>
              <a:t>Let’s Do A Reduction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84CBFD3-FB9F-4553-AD84-B326757613C1}"/>
                  </a:ext>
                </a:extLst>
              </p:cNvPr>
              <p:cNvSpPr>
                <a:spLocks noGrp="1"/>
              </p:cNvSpPr>
              <p:nvPr>
                <p:ph idx="1"/>
              </p:nvPr>
            </p:nvSpPr>
            <p:spPr/>
            <p:txBody>
              <a:bodyPr/>
              <a:lstStyle/>
              <a:p>
                <a:r>
                  <a:rPr lang="en-US" dirty="0"/>
                  <a:t>4 steps for reducing (decision problem) </a:t>
                </a:r>
                <a14:m>
                  <m:oMath xmlns:m="http://schemas.openxmlformats.org/officeDocument/2006/math">
                    <m:r>
                      <a:rPr lang="en-US" b="0" i="1" smtClean="0">
                        <a:latin typeface="Cambria Math" panose="02040503050406030204" pitchFamily="18" charset="0"/>
                      </a:rPr>
                      <m:t>𝐴</m:t>
                    </m:r>
                  </m:oMath>
                </a14:m>
                <a:r>
                  <a:rPr lang="en-US" dirty="0"/>
                  <a:t> to problem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1. Describe the reduction itself (i.e. the algorithm, with call(s) to a library for problem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2. Make sure the running time would be polynomial (in lecture, we’ll sometimes skip writing out this step).</a:t>
                </a:r>
              </a:p>
              <a:p>
                <a:r>
                  <a:rPr lang="en-US" dirty="0"/>
                  <a:t>3. Argue that if the correct answer (to the instance for </a:t>
                </a:r>
                <a14:m>
                  <m:oMath xmlns:m="http://schemas.openxmlformats.org/officeDocument/2006/math">
                    <m:r>
                      <a:rPr lang="en-US" b="0" i="1" smtClean="0">
                        <a:latin typeface="Cambria Math" panose="02040503050406030204" pitchFamily="18" charset="0"/>
                      </a:rPr>
                      <m:t>𝐴</m:t>
                    </m:r>
                  </m:oMath>
                </a14:m>
                <a:r>
                  <a:rPr lang="en-US" dirty="0"/>
                  <a:t>) is YES, then our algorithm answers YES.</a:t>
                </a:r>
              </a:p>
              <a:p>
                <a:r>
                  <a:rPr lang="en-US" dirty="0"/>
                  <a:t>4. Argue that if the correct answer (to the instance for </a:t>
                </a:r>
                <a14:m>
                  <m:oMath xmlns:m="http://schemas.openxmlformats.org/officeDocument/2006/math">
                    <m:r>
                      <a:rPr lang="en-US" b="0" i="1" smtClean="0">
                        <a:latin typeface="Cambria Math" panose="02040503050406030204" pitchFamily="18" charset="0"/>
                      </a:rPr>
                      <m:t>𝐴</m:t>
                    </m:r>
                  </m:oMath>
                </a14:m>
                <a:r>
                  <a:rPr lang="en-US" dirty="0"/>
                  <a:t>) is NO, then our algorithm answers NO.</a:t>
                </a:r>
              </a:p>
            </p:txBody>
          </p:sp>
        </mc:Choice>
        <mc:Fallback>
          <p:sp>
            <p:nvSpPr>
              <p:cNvPr id="3" name="Content Placeholder 2">
                <a:extLst>
                  <a:ext uri="{FF2B5EF4-FFF2-40B4-BE49-F238E27FC236}">
                    <a16:creationId xmlns:a16="http://schemas.microsoft.com/office/drawing/2014/main" id="{E84CBFD3-FB9F-4553-AD84-B326757613C1}"/>
                  </a:ext>
                </a:extLst>
              </p:cNvPr>
              <p:cNvSpPr>
                <a:spLocks noGrp="1" noRot="1" noChangeAspect="1" noMove="1" noResize="1" noEditPoints="1" noAdjustHandles="1" noChangeArrowheads="1" noChangeShapeType="1" noTextEdit="1"/>
              </p:cNvSpPr>
              <p:nvPr>
                <p:ph idx="1"/>
              </p:nvPr>
            </p:nvSpPr>
            <p:spPr>
              <a:blipFill>
                <a:blip r:embed="rId2"/>
                <a:stretch>
                  <a:fillRect l="-708" t="-2138" r="-2233"/>
                </a:stretch>
              </a:blipFill>
            </p:spPr>
            <p:txBody>
              <a:bodyPr/>
              <a:lstStyle/>
              <a:p>
                <a:r>
                  <a:rPr lang="en-US">
                    <a:noFill/>
                  </a:rPr>
                  <a:t> </a:t>
                </a:r>
              </a:p>
            </p:txBody>
          </p:sp>
        </mc:Fallback>
      </mc:AlternateContent>
    </p:spTree>
    <p:extLst>
      <p:ext uri="{BB962C8B-B14F-4D97-AF65-F5344CB8AC3E}">
        <p14:creationId xmlns:p14="http://schemas.microsoft.com/office/powerpoint/2010/main" val="2593077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8389-C402-49D6-A21E-381DAAE49995}"/>
              </a:ext>
            </a:extLst>
          </p:cNvPr>
          <p:cNvSpPr>
            <a:spLocks noGrp="1"/>
          </p:cNvSpPr>
          <p:nvPr>
            <p:ph type="title"/>
          </p:nvPr>
        </p:nvSpPr>
        <p:spPr/>
        <p:txBody>
          <a:bodyPr/>
          <a:lstStyle/>
          <a:p>
            <a:r>
              <a:rPr lang="en-US" dirty="0"/>
              <a:t>Reduce 2-coloring to 3-coloring</a:t>
            </a:r>
          </a:p>
        </p:txBody>
      </p:sp>
      <p:sp>
        <p:nvSpPr>
          <p:cNvPr id="3" name="Content Placeholder 2">
            <a:extLst>
              <a:ext uri="{FF2B5EF4-FFF2-40B4-BE49-F238E27FC236}">
                <a16:creationId xmlns:a16="http://schemas.microsoft.com/office/drawing/2014/main" id="{7EECC50C-546C-4A49-8F7B-B8CDE790A8AC}"/>
              </a:ext>
            </a:extLst>
          </p:cNvPr>
          <p:cNvSpPr>
            <a:spLocks noGrp="1"/>
          </p:cNvSpPr>
          <p:nvPr>
            <p:ph idx="1"/>
          </p:nvPr>
        </p:nvSpPr>
        <p:spPr/>
        <p:txBody>
          <a:bodyPr/>
          <a:lstStyle/>
          <a:p>
            <a:r>
              <a:rPr lang="en-US" dirty="0"/>
              <a:t>What’s 3-coloring?</a:t>
            </a:r>
          </a:p>
          <a:p>
            <a:endParaRPr lang="en-US" dirty="0"/>
          </a:p>
          <a:p>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DA27462-6ACD-40C4-87CF-42872677C81F}"/>
                  </a:ext>
                </a:extLst>
              </p:cNvPr>
              <p:cNvSpPr/>
              <p:nvPr/>
            </p:nvSpPr>
            <p:spPr>
              <a:xfrm>
                <a:off x="608490" y="2145767"/>
                <a:ext cx="10168961" cy="227660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latin typeface="Segoe UI Semilight" panose="020B0402040204020203" pitchFamily="34" charset="0"/>
                    <a:cs typeface="Segoe UI Semilight" panose="020B0402040204020203" pitchFamily="34" charset="0"/>
                  </a:rPr>
                  <a:t>Input: Undirected Graph </a:t>
                </a:r>
                <a14:m>
                  <m:oMath xmlns:m="http://schemas.openxmlformats.org/officeDocument/2006/math">
                    <m:r>
                      <a:rPr lang="en-US" sz="2800" b="0" i="1" smtClean="0">
                        <a:latin typeface="Cambria Math" panose="02040503050406030204" pitchFamily="18" charset="0"/>
                      </a:rPr>
                      <m:t>𝐺</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Output: </a:t>
                </a:r>
                <a:r>
                  <a:rPr lang="en-US" sz="2800" dirty="0">
                    <a:latin typeface="Courier New" panose="02070309020205020404" pitchFamily="49" charset="0"/>
                    <a:cs typeface="Courier New" panose="02070309020205020404" pitchFamily="49" charset="0"/>
                  </a:rPr>
                  <a:t>True </a:t>
                </a:r>
                <a:r>
                  <a:rPr lang="en-US" sz="2800" dirty="0">
                    <a:latin typeface="Segoe UI Semilight" panose="020B0402040204020203" pitchFamily="34" charset="0"/>
                    <a:cs typeface="Segoe UI Semilight" panose="020B0402040204020203" pitchFamily="34" charset="0"/>
                  </a:rPr>
                  <a:t>if the vertices of </a:t>
                </a:r>
                <a14:m>
                  <m:oMath xmlns:m="http://schemas.openxmlformats.org/officeDocument/2006/math">
                    <m:r>
                      <a:rPr lang="en-US" sz="2800" b="0" i="1" smtClean="0">
                        <a:latin typeface="Cambria Math" panose="02040503050406030204" pitchFamily="18" charset="0"/>
                      </a:rPr>
                      <m:t>𝐺</m:t>
                    </m:r>
                  </m:oMath>
                </a14:m>
                <a:r>
                  <a:rPr lang="en-US" sz="2800" dirty="0">
                    <a:latin typeface="Segoe UI Semilight" panose="020B0402040204020203" pitchFamily="34" charset="0"/>
                    <a:cs typeface="Segoe UI Semilight" panose="020B0402040204020203" pitchFamily="34" charset="0"/>
                  </a:rPr>
                  <a:t> can be labeled with </a:t>
                </a:r>
                <a:r>
                  <a:rPr lang="en-US" sz="2800" dirty="0" err="1">
                    <a:latin typeface="Segoe UI Semilight" panose="020B0402040204020203" pitchFamily="34" charset="0"/>
                    <a:cs typeface="Segoe UI Semilight" panose="020B0402040204020203" pitchFamily="34" charset="0"/>
                  </a:rPr>
                  <a:t>red,green</a:t>
                </a:r>
                <a:r>
                  <a:rPr lang="en-US" sz="2800" dirty="0">
                    <a:latin typeface="Segoe UI Semilight" panose="020B0402040204020203" pitchFamily="34" charset="0"/>
                    <a:cs typeface="Segoe UI Semilight" panose="020B0402040204020203" pitchFamily="34" charset="0"/>
                  </a:rPr>
                  <a:t>, and blue so that no edge has both of its endpoints colored the same color. </a:t>
                </a:r>
                <a:r>
                  <a:rPr lang="en-US" sz="2800" dirty="0">
                    <a:latin typeface="Courier New" panose="02070309020205020404" pitchFamily="49" charset="0"/>
                    <a:cs typeface="Courier New" panose="02070309020205020404" pitchFamily="49" charset="0"/>
                  </a:rPr>
                  <a:t>False</a:t>
                </a:r>
                <a:r>
                  <a:rPr lang="en-US" sz="2800" dirty="0">
                    <a:latin typeface="Segoe UI Semilight" panose="020B0402040204020203" pitchFamily="34" charset="0"/>
                    <a:cs typeface="Segoe UI Semilight" panose="020B0402040204020203" pitchFamily="34" charset="0"/>
                  </a:rPr>
                  <a:t> if it cannot.</a:t>
                </a:r>
              </a:p>
            </p:txBody>
          </p:sp>
        </mc:Choice>
        <mc:Fallback xmlns="">
          <p:sp>
            <p:nvSpPr>
              <p:cNvPr id="4" name="Rectangle 3">
                <a:extLst>
                  <a:ext uri="{FF2B5EF4-FFF2-40B4-BE49-F238E27FC236}">
                    <a16:creationId xmlns:a16="http://schemas.microsoft.com/office/drawing/2014/main" id="{EDA27462-6ACD-40C4-87CF-42872677C81F}"/>
                  </a:ext>
                </a:extLst>
              </p:cNvPr>
              <p:cNvSpPr>
                <a:spLocks noRot="1" noChangeAspect="1" noMove="1" noResize="1" noEditPoints="1" noAdjustHandles="1" noChangeArrowheads="1" noChangeShapeType="1" noTextEdit="1"/>
              </p:cNvSpPr>
              <p:nvPr/>
            </p:nvSpPr>
            <p:spPr>
              <a:xfrm>
                <a:off x="608490" y="2145767"/>
                <a:ext cx="10168961" cy="2276604"/>
              </a:xfrm>
              <a:prstGeom prst="rect">
                <a:avLst/>
              </a:prstGeom>
              <a:blipFill>
                <a:blip r:embed="rId2"/>
                <a:stretch>
                  <a:fillRect l="-1259" r="-120" b="-6702"/>
                </a:stretch>
              </a:blipFill>
              <a:ln>
                <a:noFill/>
              </a:ln>
            </p:spPr>
            <p:txBody>
              <a:bodyPr/>
              <a:lstStyle/>
              <a:p>
                <a:r>
                  <a:rPr lang="en-US">
                    <a:noFill/>
                  </a:rPr>
                  <a:t> </a:t>
                </a:r>
              </a:p>
            </p:txBody>
          </p:sp>
        </mc:Fallback>
      </mc:AlternateContent>
      <p:sp>
        <p:nvSpPr>
          <p:cNvPr id="5" name="Rectangle 4">
            <a:extLst>
              <a:ext uri="{FF2B5EF4-FFF2-40B4-BE49-F238E27FC236}">
                <a16:creationId xmlns:a16="http://schemas.microsoft.com/office/drawing/2014/main" id="{132C97DC-9C8A-47AD-8B50-CE4286CEEC95}"/>
              </a:ext>
            </a:extLst>
          </p:cNvPr>
          <p:cNvSpPr/>
          <p:nvPr/>
        </p:nvSpPr>
        <p:spPr>
          <a:xfrm>
            <a:off x="608489" y="2152118"/>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3-coloring</a:t>
            </a:r>
          </a:p>
        </p:txBody>
      </p:sp>
    </p:spTree>
    <p:extLst>
      <p:ext uri="{BB962C8B-B14F-4D97-AF65-F5344CB8AC3E}">
        <p14:creationId xmlns:p14="http://schemas.microsoft.com/office/powerpoint/2010/main" val="2133631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3CD2-60B6-4789-8F9E-0F0DE030FF21}"/>
              </a:ext>
            </a:extLst>
          </p:cNvPr>
          <p:cNvSpPr>
            <a:spLocks noGrp="1"/>
          </p:cNvSpPr>
          <p:nvPr>
            <p:ph type="title"/>
          </p:nvPr>
        </p:nvSpPr>
        <p:spPr/>
        <p:txBody>
          <a:bodyPr/>
          <a:lstStyle/>
          <a:p>
            <a:r>
              <a:rPr lang="en-US" dirty="0"/>
              <a:t>Reduce 2-coloring to 3-coloring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610B74-1F96-4F79-86FA-6FAB23994658}"/>
                  </a:ext>
                </a:extLst>
              </p:cNvPr>
              <p:cNvSpPr>
                <a:spLocks noGrp="1"/>
              </p:cNvSpPr>
              <p:nvPr>
                <p:ph idx="1"/>
              </p:nvPr>
            </p:nvSpPr>
            <p:spPr/>
            <p:txBody>
              <a:bodyPr/>
              <a:lstStyle/>
              <a:p>
                <a:r>
                  <a:rPr lang="en-US" dirty="0"/>
                  <a:t>Given a graph </a:t>
                </a:r>
                <a14:m>
                  <m:oMath xmlns:m="http://schemas.openxmlformats.org/officeDocument/2006/math">
                    <m:r>
                      <a:rPr lang="en-US" b="0" i="1" smtClean="0">
                        <a:latin typeface="Cambria Math" panose="02040503050406030204" pitchFamily="18" charset="0"/>
                      </a:rPr>
                      <m:t>𝐺</m:t>
                    </m:r>
                  </m:oMath>
                </a14:m>
                <a:r>
                  <a:rPr lang="en-US" dirty="0"/>
                  <a:t>, figure out whether it can be 2-colored, by using an algorithm that figures out whether it can be 3-colored.</a:t>
                </a:r>
              </a:p>
              <a:p>
                <a:endParaRPr lang="en-US" dirty="0"/>
              </a:p>
              <a:p>
                <a:r>
                  <a:rPr lang="en-US" dirty="0"/>
                  <a:t>Usual outline:</a:t>
                </a:r>
              </a:p>
              <a:p>
                <a:r>
                  <a:rPr lang="en-US" dirty="0"/>
                  <a:t>Transform </a:t>
                </a:r>
                <a14:m>
                  <m:oMath xmlns:m="http://schemas.openxmlformats.org/officeDocument/2006/math">
                    <m:r>
                      <a:rPr lang="en-US" b="0" i="1" smtClean="0">
                        <a:latin typeface="Cambria Math" panose="02040503050406030204" pitchFamily="18" charset="0"/>
                      </a:rPr>
                      <m:t>𝐺</m:t>
                    </m:r>
                  </m:oMath>
                </a14:m>
                <a:r>
                  <a:rPr lang="en-US" dirty="0"/>
                  <a:t> into an input for the 3-coloring algorithm</a:t>
                </a:r>
              </a:p>
              <a:p>
                <a:r>
                  <a:rPr lang="en-US" dirty="0"/>
                  <a:t>Run the 3-coloring algorithm</a:t>
                </a:r>
              </a:p>
              <a:p>
                <a:r>
                  <a:rPr lang="en-US" dirty="0"/>
                  <a:t>Transform the answer from the 3-coloring algorithm into the answer for </a:t>
                </a:r>
                <a14:m>
                  <m:oMath xmlns:m="http://schemas.openxmlformats.org/officeDocument/2006/math">
                    <m:r>
                      <a:rPr lang="en-US" b="0" i="1" smtClean="0">
                        <a:latin typeface="Cambria Math" panose="02040503050406030204" pitchFamily="18" charset="0"/>
                      </a:rPr>
                      <m:t>𝐺</m:t>
                    </m:r>
                  </m:oMath>
                </a14:m>
                <a:r>
                  <a:rPr lang="en-US" dirty="0"/>
                  <a:t> for 2-coloring</a:t>
                </a:r>
              </a:p>
            </p:txBody>
          </p:sp>
        </mc:Choice>
        <mc:Fallback xmlns="">
          <p:sp>
            <p:nvSpPr>
              <p:cNvPr id="3" name="Content Placeholder 2">
                <a:extLst>
                  <a:ext uri="{FF2B5EF4-FFF2-40B4-BE49-F238E27FC236}">
                    <a16:creationId xmlns:a16="http://schemas.microsoft.com/office/drawing/2014/main" id="{9F610B74-1F96-4F79-86FA-6FAB23994658}"/>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1746406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98F8-FEA4-48F9-8F26-AD896D60B9B0}"/>
              </a:ext>
            </a:extLst>
          </p:cNvPr>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879CE0-4042-42A4-992F-743E72FA702C}"/>
                  </a:ext>
                </a:extLst>
              </p:cNvPr>
              <p:cNvSpPr>
                <a:spLocks noGrp="1"/>
              </p:cNvSpPr>
              <p:nvPr>
                <p:ph idx="1"/>
              </p:nvPr>
            </p:nvSpPr>
            <p:spPr/>
            <p:txBody>
              <a:bodyPr/>
              <a:lstStyle/>
              <a:p>
                <a:pPr marL="0" indent="0">
                  <a:buNone/>
                </a:pPr>
                <a:r>
                  <a:rPr lang="en-US" dirty="0"/>
                  <a:t> If we just ask the 3-coloring algorithm about </a:t>
                </a:r>
                <a14:m>
                  <m:oMath xmlns:m="http://schemas.openxmlformats.org/officeDocument/2006/math">
                    <m:r>
                      <a:rPr lang="en-US" b="0" i="1" smtClean="0">
                        <a:latin typeface="Cambria Math" panose="02040503050406030204" pitchFamily="18" charset="0"/>
                      </a:rPr>
                      <m:t>𝐺</m:t>
                    </m:r>
                  </m:oMath>
                </a14:m>
                <a:r>
                  <a:rPr lang="en-US" dirty="0"/>
                  <a:t>, it might use 3 colors…we can’t get it to use just </a:t>
                </a:r>
                <a14:m>
                  <m:oMath xmlns:m="http://schemas.openxmlformats.org/officeDocument/2006/math">
                    <m:r>
                      <a:rPr lang="en-US" b="0" i="1" smtClean="0">
                        <a:latin typeface="Cambria Math" panose="02040503050406030204" pitchFamily="18" charset="0"/>
                      </a:rPr>
                      <m:t>2</m:t>
                    </m:r>
                  </m:oMath>
                </a14:m>
                <a:r>
                  <a:rPr lang="en-US" dirty="0"/>
                  <a:t>…</a:t>
                </a:r>
              </a:p>
              <a:p>
                <a:pPr marL="0" indent="0">
                  <a:buNone/>
                </a:pPr>
                <a:r>
                  <a:rPr lang="en-US" dirty="0"/>
                  <a:t>…unless…</a:t>
                </a:r>
              </a:p>
              <a:p>
                <a:pPr marL="0" indent="0">
                  <a:buNone/>
                </a:pPr>
                <a:r>
                  <a:rPr lang="en-US" dirty="0"/>
                  <a:t>Unless we force it not to, by adding extra vertices that </a:t>
                </a:r>
                <a:r>
                  <a:rPr lang="en-US" b="1" dirty="0"/>
                  <a:t>force </a:t>
                </a:r>
                <a:r>
                  <a:rPr lang="en-US" dirty="0"/>
                  <a:t>the 3-coloring algorithm to “use up” one color on the extra vertices, leaving only two colors for the “real” vertices.</a:t>
                </a:r>
              </a:p>
              <a:p>
                <a:pPr marL="0" indent="0">
                  <a:buNone/>
                </a:pPr>
                <a:endParaRPr lang="en-US" dirty="0"/>
              </a:p>
              <a:p>
                <a:pPr marL="0" indent="0">
                  <a:buNone/>
                </a:pPr>
                <a:r>
                  <a:rPr lang="en-US" dirty="0"/>
                  <a:t>Add an extra vertex </a:t>
                </a:r>
                <a14:m>
                  <m:oMath xmlns:m="http://schemas.openxmlformats.org/officeDocument/2006/math">
                    <m:r>
                      <a:rPr lang="en-US" b="0" i="1" smtClean="0">
                        <a:latin typeface="Cambria Math" panose="02040503050406030204" pitchFamily="18" charset="0"/>
                      </a:rPr>
                      <m:t>𝑣</m:t>
                    </m:r>
                  </m:oMath>
                </a14:m>
                <a:r>
                  <a:rPr lang="en-US" dirty="0"/>
                  <a:t>, and attach it to </a:t>
                </a:r>
                <a:r>
                  <a:rPr lang="en-US" b="1" dirty="0"/>
                  <a:t>everything </a:t>
                </a:r>
                <a:r>
                  <a:rPr lang="en-US" dirty="0"/>
                  <a:t>in </a:t>
                </a:r>
                <a14:m>
                  <m:oMath xmlns:m="http://schemas.openxmlformats.org/officeDocument/2006/math">
                    <m:r>
                      <a:rPr lang="en-US" b="0" i="1" smtClean="0">
                        <a:latin typeface="Cambria Math" panose="02040503050406030204" pitchFamily="18" charset="0"/>
                      </a:rPr>
                      <m:t>𝐺</m:t>
                    </m:r>
                  </m:oMath>
                </a14:m>
                <a:r>
                  <a:rPr lang="en-US" b="1" dirty="0"/>
                  <a:t>.</a:t>
                </a:r>
              </a:p>
            </p:txBody>
          </p:sp>
        </mc:Choice>
        <mc:Fallback xmlns="">
          <p:sp>
            <p:nvSpPr>
              <p:cNvPr id="3" name="Content Placeholder 2">
                <a:extLst>
                  <a:ext uri="{FF2B5EF4-FFF2-40B4-BE49-F238E27FC236}">
                    <a16:creationId xmlns:a16="http://schemas.microsoft.com/office/drawing/2014/main" id="{6A879CE0-4042-42A4-992F-743E72FA702C}"/>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235380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824F-8C35-445C-8F7C-B1F821C8C389}"/>
              </a:ext>
            </a:extLst>
          </p:cNvPr>
          <p:cNvSpPr>
            <a:spLocks noGrp="1"/>
          </p:cNvSpPr>
          <p:nvPr>
            <p:ph type="title"/>
          </p:nvPr>
        </p:nvSpPr>
        <p:spPr/>
        <p:txBody>
          <a:bodyPr/>
          <a:lstStyle/>
          <a:p>
            <a:r>
              <a:rPr lang="en-US" dirty="0"/>
              <a:t>Reduction</a:t>
            </a:r>
          </a:p>
        </p:txBody>
      </p:sp>
      <p:sp>
        <p:nvSpPr>
          <p:cNvPr id="3" name="Content Placeholder 2">
            <a:extLst>
              <a:ext uri="{FF2B5EF4-FFF2-40B4-BE49-F238E27FC236}">
                <a16:creationId xmlns:a16="http://schemas.microsoft.com/office/drawing/2014/main" id="{80B91DB2-C9AE-4A64-8F3A-8DD8335C252F}"/>
              </a:ext>
            </a:extLst>
          </p:cNvPr>
          <p:cNvSpPr>
            <a:spLocks noGrp="1"/>
          </p:cNvSpPr>
          <p:nvPr>
            <p:ph idx="1"/>
          </p:nvPr>
        </p:nvSpPr>
        <p:spPr/>
        <p:txBody>
          <a:bodyPr/>
          <a:lstStyle/>
          <a:p>
            <a:pPr marL="0" indent="0">
              <a:buNone/>
            </a:pPr>
            <a:r>
              <a:rPr lang="en-US" dirty="0">
                <a:latin typeface="Courier New" panose="02070309020205020404" pitchFamily="49" charset="0"/>
                <a:cs typeface="Courier New" panose="02070309020205020404" pitchFamily="49" charset="0"/>
              </a:rPr>
              <a:t>2ColorCheck(Graph G)</a:t>
            </a:r>
          </a:p>
          <a:p>
            <a:pPr marL="0" indent="0">
              <a:buNone/>
            </a:pPr>
            <a:r>
              <a:rPr lang="en-US" dirty="0">
                <a:latin typeface="Courier New" panose="02070309020205020404" pitchFamily="49" charset="0"/>
                <a:cs typeface="Courier New" panose="02070309020205020404" pitchFamily="49" charset="0"/>
              </a:rPr>
              <a:t>	Let H be a copy of G</a:t>
            </a:r>
          </a:p>
          <a:p>
            <a:pPr marL="0" indent="0">
              <a:buNone/>
            </a:pPr>
            <a:r>
              <a:rPr lang="en-US" dirty="0">
                <a:latin typeface="Courier New" panose="02070309020205020404" pitchFamily="49" charset="0"/>
                <a:cs typeface="Courier New" panose="02070309020205020404" pitchFamily="49" charset="0"/>
              </a:rPr>
              <a:t>	Add a vertex to H, attach it to all other 	  		  vertices.</a:t>
            </a:r>
          </a:p>
          <a:p>
            <a:pPr marL="0" indent="0">
              <a:buNone/>
            </a:pPr>
            <a:r>
              <a:rPr lang="en-US" dirty="0">
                <a:latin typeface="Courier New" panose="02070309020205020404" pitchFamily="49" charset="0"/>
                <a:cs typeface="Courier New" panose="02070309020205020404" pitchFamily="49" charset="0"/>
              </a:rPr>
              <a:t>	Bool answer = 3ColorCheck(H)</a:t>
            </a:r>
          </a:p>
          <a:p>
            <a:pPr marL="0" indent="0">
              <a:buNone/>
            </a:pPr>
            <a:r>
              <a:rPr lang="en-US" dirty="0">
                <a:latin typeface="Courier New" panose="02070309020205020404" pitchFamily="49" charset="0"/>
                <a:cs typeface="Courier New" panose="02070309020205020404" pitchFamily="49" charset="0"/>
              </a:rPr>
              <a:t>	return answer //don’t need any modification!</a:t>
            </a:r>
          </a:p>
        </p:txBody>
      </p:sp>
    </p:spTree>
    <p:extLst>
      <p:ext uri="{BB962C8B-B14F-4D97-AF65-F5344CB8AC3E}">
        <p14:creationId xmlns:p14="http://schemas.microsoft.com/office/powerpoint/2010/main" val="2856935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32415" y="1057792"/>
            <a:ext cx="3041836" cy="1229932"/>
            <a:chOff x="291745" y="2525991"/>
            <a:chExt cx="5081809" cy="2054772"/>
          </a:xfrm>
        </p:grpSpPr>
        <p:sp>
          <p:nvSpPr>
            <p:cNvPr id="10" name="Oval 9"/>
            <p:cNvSpPr/>
            <p:nvPr/>
          </p:nvSpPr>
          <p:spPr>
            <a:xfrm>
              <a:off x="1220354" y="260745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11" name="Oval 10"/>
            <p:cNvSpPr/>
            <p:nvPr/>
          </p:nvSpPr>
          <p:spPr>
            <a:xfrm>
              <a:off x="2670476" y="382311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2" name="Oval 11"/>
            <p:cNvSpPr/>
            <p:nvPr/>
          </p:nvSpPr>
          <p:spPr>
            <a:xfrm>
              <a:off x="4615909" y="349876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3" name="Oval 12"/>
            <p:cNvSpPr/>
            <p:nvPr/>
          </p:nvSpPr>
          <p:spPr>
            <a:xfrm>
              <a:off x="291745" y="373693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14" name="Oval 13"/>
            <p:cNvSpPr/>
            <p:nvPr/>
          </p:nvSpPr>
          <p:spPr>
            <a:xfrm>
              <a:off x="2917253" y="252599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5" name="Straight Arrow Connector 14"/>
            <p:cNvCxnSpPr>
              <a:endCxn id="10"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6"/>
              <a:endCxn id="12"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6"/>
              <a:endCxn id="11"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7"/>
              <a:endCxn id="10"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2D48D65E-F3BD-4C19-8470-758C37EB5EB8}"/>
              </a:ext>
            </a:extLst>
          </p:cNvPr>
          <p:cNvGrpSpPr/>
          <p:nvPr/>
        </p:nvGrpSpPr>
        <p:grpSpPr>
          <a:xfrm>
            <a:off x="4896515" y="703102"/>
            <a:ext cx="3041836" cy="1774868"/>
            <a:chOff x="532415" y="3022161"/>
            <a:chExt cx="3041836" cy="1774868"/>
          </a:xfrm>
        </p:grpSpPr>
        <p:grpSp>
          <p:nvGrpSpPr>
            <p:cNvPr id="33" name="Group 32">
              <a:extLst>
                <a:ext uri="{FF2B5EF4-FFF2-40B4-BE49-F238E27FC236}">
                  <a16:creationId xmlns:a16="http://schemas.microsoft.com/office/drawing/2014/main" id="{46B28174-4375-41B8-9206-326A1BFAFC97}"/>
                </a:ext>
              </a:extLst>
            </p:cNvPr>
            <p:cNvGrpSpPr/>
            <p:nvPr/>
          </p:nvGrpSpPr>
          <p:grpSpPr>
            <a:xfrm>
              <a:off x="532415" y="3567097"/>
              <a:ext cx="3041836" cy="1229932"/>
              <a:chOff x="291745" y="2525991"/>
              <a:chExt cx="5081809" cy="2054772"/>
            </a:xfrm>
          </p:grpSpPr>
          <p:sp>
            <p:nvSpPr>
              <p:cNvPr id="34" name="Oval 33">
                <a:extLst>
                  <a:ext uri="{FF2B5EF4-FFF2-40B4-BE49-F238E27FC236}">
                    <a16:creationId xmlns:a16="http://schemas.microsoft.com/office/drawing/2014/main" id="{CCE4D2FF-AD18-49FE-87F7-599E7C5BAF54}"/>
                  </a:ext>
                </a:extLst>
              </p:cNvPr>
              <p:cNvSpPr/>
              <p:nvPr/>
            </p:nvSpPr>
            <p:spPr>
              <a:xfrm>
                <a:off x="1220354" y="260745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5" name="Oval 34">
                <a:extLst>
                  <a:ext uri="{FF2B5EF4-FFF2-40B4-BE49-F238E27FC236}">
                    <a16:creationId xmlns:a16="http://schemas.microsoft.com/office/drawing/2014/main" id="{00233FB6-B779-464A-9779-94C37B6CB331}"/>
                  </a:ext>
                </a:extLst>
              </p:cNvPr>
              <p:cNvSpPr/>
              <p:nvPr/>
            </p:nvSpPr>
            <p:spPr>
              <a:xfrm>
                <a:off x="2670476" y="382311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6" name="Oval 35">
                <a:extLst>
                  <a:ext uri="{FF2B5EF4-FFF2-40B4-BE49-F238E27FC236}">
                    <a16:creationId xmlns:a16="http://schemas.microsoft.com/office/drawing/2014/main" id="{C15A1706-0842-4F29-9186-DF0FF73A16BD}"/>
                  </a:ext>
                </a:extLst>
              </p:cNvPr>
              <p:cNvSpPr/>
              <p:nvPr/>
            </p:nvSpPr>
            <p:spPr>
              <a:xfrm>
                <a:off x="4615909" y="349876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37" name="Oval 36">
                <a:extLst>
                  <a:ext uri="{FF2B5EF4-FFF2-40B4-BE49-F238E27FC236}">
                    <a16:creationId xmlns:a16="http://schemas.microsoft.com/office/drawing/2014/main" id="{BDE4E9FD-F420-498E-8646-7EDAA5C4778F}"/>
                  </a:ext>
                </a:extLst>
              </p:cNvPr>
              <p:cNvSpPr/>
              <p:nvPr/>
            </p:nvSpPr>
            <p:spPr>
              <a:xfrm>
                <a:off x="291745" y="373693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8" name="Oval 37">
                <a:extLst>
                  <a:ext uri="{FF2B5EF4-FFF2-40B4-BE49-F238E27FC236}">
                    <a16:creationId xmlns:a16="http://schemas.microsoft.com/office/drawing/2014/main" id="{07DB9A5F-3F56-4F2D-BED5-BE776F5F2007}"/>
                  </a:ext>
                </a:extLst>
              </p:cNvPr>
              <p:cNvSpPr/>
              <p:nvPr/>
            </p:nvSpPr>
            <p:spPr>
              <a:xfrm>
                <a:off x="2917253" y="252599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39" name="Straight Arrow Connector 38">
                <a:extLst>
                  <a:ext uri="{FF2B5EF4-FFF2-40B4-BE49-F238E27FC236}">
                    <a16:creationId xmlns:a16="http://schemas.microsoft.com/office/drawing/2014/main" id="{C10F6E4F-835A-4FA1-8247-15D75AB03D32}"/>
                  </a:ext>
                </a:extLst>
              </p:cNvPr>
              <p:cNvCxnSpPr>
                <a:endCxn id="34"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7EA5E9C-4585-4A24-8690-1F29C6147903}"/>
                  </a:ext>
                </a:extLst>
              </p:cNvPr>
              <p:cNvCxnSpPr>
                <a:stCxn id="34"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76EA427-7129-4348-8854-CD493F6F7C8D}"/>
                  </a:ext>
                </a:extLst>
              </p:cNvPr>
              <p:cNvCxnSpPr>
                <a:stCxn id="35" idx="6"/>
                <a:endCxn id="36"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2EBE90E-D821-4694-AF4E-231CC1860AA7}"/>
                  </a:ext>
                </a:extLst>
              </p:cNvPr>
              <p:cNvCxnSpPr>
                <a:stCxn id="37" idx="6"/>
                <a:endCxn id="35"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F43313A-52D8-47C0-A0BC-968C70C9B907}"/>
                  </a:ext>
                </a:extLst>
              </p:cNvPr>
              <p:cNvCxnSpPr>
                <a:stCxn id="37" idx="7"/>
                <a:endCxn id="34"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4" name="Oval 43">
                  <a:extLst>
                    <a:ext uri="{FF2B5EF4-FFF2-40B4-BE49-F238E27FC236}">
                      <a16:creationId xmlns:a16="http://schemas.microsoft.com/office/drawing/2014/main" id="{3C402AD7-F21F-49E9-AA63-92C6BD09B52B}"/>
                    </a:ext>
                  </a:extLst>
                </p:cNvPr>
                <p:cNvSpPr/>
                <p:nvPr/>
              </p:nvSpPr>
              <p:spPr>
                <a:xfrm>
                  <a:off x="1656621" y="3022161"/>
                  <a:ext cx="453506" cy="453506"/>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lang="en-US" sz="2400" dirty="0">
                    <a:solidFill>
                      <a:schemeClr val="tx1"/>
                    </a:solidFill>
                  </a:endParaRPr>
                </a:p>
              </p:txBody>
            </p:sp>
          </mc:Choice>
          <mc:Fallback xmlns="">
            <p:sp>
              <p:nvSpPr>
                <p:cNvPr id="44" name="Oval 43">
                  <a:extLst>
                    <a:ext uri="{FF2B5EF4-FFF2-40B4-BE49-F238E27FC236}">
                      <a16:creationId xmlns:a16="http://schemas.microsoft.com/office/drawing/2014/main" id="{3C402AD7-F21F-49E9-AA63-92C6BD09B52B}"/>
                    </a:ext>
                  </a:extLst>
                </p:cNvPr>
                <p:cNvSpPr>
                  <a:spLocks noRot="1" noChangeAspect="1" noMove="1" noResize="1" noEditPoints="1" noAdjustHandles="1" noChangeArrowheads="1" noChangeShapeType="1" noTextEdit="1"/>
                </p:cNvSpPr>
                <p:nvPr/>
              </p:nvSpPr>
              <p:spPr>
                <a:xfrm>
                  <a:off x="1656621" y="3022161"/>
                  <a:ext cx="453506" cy="453506"/>
                </a:xfrm>
                <a:prstGeom prst="ellipse">
                  <a:avLst/>
                </a:prstGeom>
                <a:blipFill>
                  <a:blip r:embed="rId2"/>
                  <a:stretch>
                    <a:fillRect/>
                  </a:stretch>
                </a:blipFill>
                <a:ln w="38100">
                  <a:solidFill>
                    <a:srgbClr val="FF0000"/>
                  </a:solidFill>
                </a:ln>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2D316836-D0B3-4CFA-85E5-9755C8EF41DA}"/>
                </a:ext>
              </a:extLst>
            </p:cNvPr>
            <p:cNvCxnSpPr>
              <a:cxnSpLocks/>
              <a:stCxn id="34" idx="7"/>
              <a:endCxn id="44" idx="4"/>
            </p:cNvCxnSpPr>
            <p:nvPr/>
          </p:nvCxnSpPr>
          <p:spPr>
            <a:xfrm flipV="1">
              <a:off x="1475348" y="3475667"/>
              <a:ext cx="408026" cy="20660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47AC1AB-5195-4951-9227-F0D53D9AC5CA}"/>
                </a:ext>
              </a:extLst>
            </p:cNvPr>
            <p:cNvCxnSpPr>
              <a:cxnSpLocks/>
              <a:stCxn id="38" idx="1"/>
              <a:endCxn id="44" idx="4"/>
            </p:cNvCxnSpPr>
            <p:nvPr/>
          </p:nvCxnSpPr>
          <p:spPr>
            <a:xfrm flipH="1" flipV="1">
              <a:off x="1883374" y="3475667"/>
              <a:ext cx="287014" cy="15784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6080A55-6054-4A69-B6AF-D609657C7132}"/>
                </a:ext>
              </a:extLst>
            </p:cNvPr>
            <p:cNvCxnSpPr>
              <a:cxnSpLocks/>
              <a:stCxn id="36" idx="0"/>
              <a:endCxn id="44" idx="5"/>
            </p:cNvCxnSpPr>
            <p:nvPr/>
          </p:nvCxnSpPr>
          <p:spPr>
            <a:xfrm flipH="1" flipV="1">
              <a:off x="2043713" y="3409253"/>
              <a:ext cx="1303785" cy="740120"/>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FA816E1-07BC-4634-9920-3DD5E78BB486}"/>
                </a:ext>
              </a:extLst>
            </p:cNvPr>
            <p:cNvCxnSpPr>
              <a:cxnSpLocks/>
              <a:stCxn id="35" idx="0"/>
              <a:endCxn id="44" idx="4"/>
            </p:cNvCxnSpPr>
            <p:nvPr/>
          </p:nvCxnSpPr>
          <p:spPr>
            <a:xfrm flipH="1" flipV="1">
              <a:off x="1883374" y="3475667"/>
              <a:ext cx="299639" cy="86785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B3A6FAE-CC43-474B-9A4C-15260CDD0844}"/>
                </a:ext>
              </a:extLst>
            </p:cNvPr>
            <p:cNvCxnSpPr>
              <a:cxnSpLocks/>
              <a:stCxn id="37" idx="0"/>
              <a:endCxn id="44" idx="1"/>
            </p:cNvCxnSpPr>
            <p:nvPr/>
          </p:nvCxnSpPr>
          <p:spPr>
            <a:xfrm flipV="1">
              <a:off x="759168" y="3088575"/>
              <a:ext cx="963867" cy="120335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3E6F912B-A73F-40ED-A3FF-1071494334C0}"/>
              </a:ext>
            </a:extLst>
          </p:cNvPr>
          <p:cNvGrpSpPr/>
          <p:nvPr/>
        </p:nvGrpSpPr>
        <p:grpSpPr>
          <a:xfrm>
            <a:off x="8646250" y="2683066"/>
            <a:ext cx="3041836" cy="1775645"/>
            <a:chOff x="3272596" y="2949803"/>
            <a:chExt cx="3041836" cy="1775645"/>
          </a:xfrm>
        </p:grpSpPr>
        <p:grpSp>
          <p:nvGrpSpPr>
            <p:cNvPr id="81" name="Group 80">
              <a:extLst>
                <a:ext uri="{FF2B5EF4-FFF2-40B4-BE49-F238E27FC236}">
                  <a16:creationId xmlns:a16="http://schemas.microsoft.com/office/drawing/2014/main" id="{F6AE9294-B0F2-407C-BA63-212859FCBE6C}"/>
                </a:ext>
              </a:extLst>
            </p:cNvPr>
            <p:cNvGrpSpPr/>
            <p:nvPr/>
          </p:nvGrpSpPr>
          <p:grpSpPr>
            <a:xfrm>
              <a:off x="3272596" y="2949803"/>
              <a:ext cx="3041836" cy="1775645"/>
              <a:chOff x="532415" y="3021384"/>
              <a:chExt cx="3041836" cy="1775645"/>
            </a:xfrm>
          </p:grpSpPr>
          <p:grpSp>
            <p:nvGrpSpPr>
              <p:cNvPr id="82" name="Group 81">
                <a:extLst>
                  <a:ext uri="{FF2B5EF4-FFF2-40B4-BE49-F238E27FC236}">
                    <a16:creationId xmlns:a16="http://schemas.microsoft.com/office/drawing/2014/main" id="{BF842811-AA2D-4BCE-A62E-276D25BE5737}"/>
                  </a:ext>
                </a:extLst>
              </p:cNvPr>
              <p:cNvGrpSpPr/>
              <p:nvPr/>
            </p:nvGrpSpPr>
            <p:grpSpPr>
              <a:xfrm>
                <a:off x="532415" y="3567097"/>
                <a:ext cx="3041836" cy="1229932"/>
                <a:chOff x="291745" y="2525991"/>
                <a:chExt cx="5081809" cy="2054772"/>
              </a:xfrm>
            </p:grpSpPr>
            <p:sp>
              <p:nvSpPr>
                <p:cNvPr id="89" name="Oval 88">
                  <a:extLst>
                    <a:ext uri="{FF2B5EF4-FFF2-40B4-BE49-F238E27FC236}">
                      <a16:creationId xmlns:a16="http://schemas.microsoft.com/office/drawing/2014/main" id="{930363A7-3DFA-4A38-A1BB-989576B7B0CE}"/>
                    </a:ext>
                  </a:extLst>
                </p:cNvPr>
                <p:cNvSpPr/>
                <p:nvPr/>
              </p:nvSpPr>
              <p:spPr>
                <a:xfrm>
                  <a:off x="1220354" y="2607457"/>
                  <a:ext cx="757645" cy="75764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0" name="Oval 89">
                  <a:extLst>
                    <a:ext uri="{FF2B5EF4-FFF2-40B4-BE49-F238E27FC236}">
                      <a16:creationId xmlns:a16="http://schemas.microsoft.com/office/drawing/2014/main" id="{54412649-73BA-4C73-A548-69157741336E}"/>
                    </a:ext>
                  </a:extLst>
                </p:cNvPr>
                <p:cNvSpPr/>
                <p:nvPr/>
              </p:nvSpPr>
              <p:spPr>
                <a:xfrm>
                  <a:off x="2670476" y="3823118"/>
                  <a:ext cx="757645" cy="75764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1" name="Oval 90">
                  <a:extLst>
                    <a:ext uri="{FF2B5EF4-FFF2-40B4-BE49-F238E27FC236}">
                      <a16:creationId xmlns:a16="http://schemas.microsoft.com/office/drawing/2014/main" id="{478E4A54-0EDE-45D3-ADB8-9BD2E64F2227}"/>
                    </a:ext>
                  </a:extLst>
                </p:cNvPr>
                <p:cNvSpPr/>
                <p:nvPr/>
              </p:nvSpPr>
              <p:spPr>
                <a:xfrm>
                  <a:off x="4615909" y="3498764"/>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92" name="Oval 91">
                  <a:extLst>
                    <a:ext uri="{FF2B5EF4-FFF2-40B4-BE49-F238E27FC236}">
                      <a16:creationId xmlns:a16="http://schemas.microsoft.com/office/drawing/2014/main" id="{F6AF492B-BC48-4ACF-A8C5-3D05C9F97627}"/>
                    </a:ext>
                  </a:extLst>
                </p:cNvPr>
                <p:cNvSpPr/>
                <p:nvPr/>
              </p:nvSpPr>
              <p:spPr>
                <a:xfrm>
                  <a:off x="291745" y="3736930"/>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93" name="Oval 92">
                  <a:extLst>
                    <a:ext uri="{FF2B5EF4-FFF2-40B4-BE49-F238E27FC236}">
                      <a16:creationId xmlns:a16="http://schemas.microsoft.com/office/drawing/2014/main" id="{90A351FA-3FDC-4BCC-81FD-1AC46EF2D161}"/>
                    </a:ext>
                  </a:extLst>
                </p:cNvPr>
                <p:cNvSpPr/>
                <p:nvPr/>
              </p:nvSpPr>
              <p:spPr>
                <a:xfrm>
                  <a:off x="2917253" y="2525991"/>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94" name="Straight Arrow Connector 93">
                  <a:extLst>
                    <a:ext uri="{FF2B5EF4-FFF2-40B4-BE49-F238E27FC236}">
                      <a16:creationId xmlns:a16="http://schemas.microsoft.com/office/drawing/2014/main" id="{0CF1ABC7-0FF0-484F-8D25-F4039E738935}"/>
                    </a:ext>
                  </a:extLst>
                </p:cNvPr>
                <p:cNvCxnSpPr>
                  <a:endCxn id="89"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045C3D7-2DA5-4BD1-AA80-474A315C83A8}"/>
                    </a:ext>
                  </a:extLst>
                </p:cNvPr>
                <p:cNvCxnSpPr>
                  <a:stCxn id="89"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CB161F35-9838-4019-90BC-3B4FE0D99542}"/>
                    </a:ext>
                  </a:extLst>
                </p:cNvPr>
                <p:cNvCxnSpPr>
                  <a:stCxn id="90" idx="6"/>
                  <a:endCxn id="91"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DC42BD04-C6B3-4744-A951-96222A8E7C01}"/>
                    </a:ext>
                  </a:extLst>
                </p:cNvPr>
                <p:cNvCxnSpPr>
                  <a:stCxn id="92" idx="6"/>
                  <a:endCxn id="90"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22C1587-9FD9-4501-9603-F3C5EC4BAE7D}"/>
                    </a:ext>
                  </a:extLst>
                </p:cNvPr>
                <p:cNvCxnSpPr>
                  <a:stCxn id="92" idx="7"/>
                  <a:endCxn id="89"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3" name="Oval 82">
                    <a:extLst>
                      <a:ext uri="{FF2B5EF4-FFF2-40B4-BE49-F238E27FC236}">
                        <a16:creationId xmlns:a16="http://schemas.microsoft.com/office/drawing/2014/main" id="{242E67E8-9421-4414-B788-9E14FB0B9845}"/>
                      </a:ext>
                    </a:extLst>
                  </p:cNvPr>
                  <p:cNvSpPr/>
                  <p:nvPr/>
                </p:nvSpPr>
                <p:spPr>
                  <a:xfrm>
                    <a:off x="1650468" y="3021384"/>
                    <a:ext cx="453506" cy="453506"/>
                  </a:xfrm>
                  <a:prstGeom prst="ellipse">
                    <a:avLst/>
                  </a:prstGeom>
                  <a:solidFill>
                    <a:schemeClr val="accent5"/>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lang="en-US" sz="2400" dirty="0">
                      <a:solidFill>
                        <a:schemeClr val="tx1"/>
                      </a:solidFill>
                    </a:endParaRPr>
                  </a:p>
                </p:txBody>
              </p:sp>
            </mc:Choice>
            <mc:Fallback xmlns="">
              <p:sp>
                <p:nvSpPr>
                  <p:cNvPr id="83" name="Oval 82">
                    <a:extLst>
                      <a:ext uri="{FF2B5EF4-FFF2-40B4-BE49-F238E27FC236}">
                        <a16:creationId xmlns:a16="http://schemas.microsoft.com/office/drawing/2014/main" id="{242E67E8-9421-4414-B788-9E14FB0B9845}"/>
                      </a:ext>
                    </a:extLst>
                  </p:cNvPr>
                  <p:cNvSpPr>
                    <a:spLocks noRot="1" noChangeAspect="1" noMove="1" noResize="1" noEditPoints="1" noAdjustHandles="1" noChangeArrowheads="1" noChangeShapeType="1" noTextEdit="1"/>
                  </p:cNvSpPr>
                  <p:nvPr/>
                </p:nvSpPr>
                <p:spPr>
                  <a:xfrm>
                    <a:off x="1650468" y="3021384"/>
                    <a:ext cx="453506" cy="453506"/>
                  </a:xfrm>
                  <a:prstGeom prst="ellipse">
                    <a:avLst/>
                  </a:prstGeom>
                  <a:blipFill>
                    <a:blip r:embed="rId3"/>
                    <a:stretch>
                      <a:fillRect/>
                    </a:stretch>
                  </a:blipFill>
                  <a:ln w="38100">
                    <a:solidFill>
                      <a:srgbClr val="FF0000"/>
                    </a:solidFill>
                  </a:ln>
                </p:spPr>
                <p:txBody>
                  <a:bodyPr/>
                  <a:lstStyle/>
                  <a:p>
                    <a:r>
                      <a:rPr lang="en-US">
                        <a:noFill/>
                      </a:rPr>
                      <a:t> </a:t>
                    </a:r>
                  </a:p>
                </p:txBody>
              </p:sp>
            </mc:Fallback>
          </mc:AlternateContent>
          <p:cxnSp>
            <p:nvCxnSpPr>
              <p:cNvPr id="84" name="Straight Arrow Connector 83">
                <a:extLst>
                  <a:ext uri="{FF2B5EF4-FFF2-40B4-BE49-F238E27FC236}">
                    <a16:creationId xmlns:a16="http://schemas.microsoft.com/office/drawing/2014/main" id="{3DAC8DC8-6BBC-48FB-B2D1-DC346691AAB5}"/>
                  </a:ext>
                </a:extLst>
              </p:cNvPr>
              <p:cNvCxnSpPr>
                <a:cxnSpLocks/>
                <a:stCxn id="89" idx="7"/>
                <a:endCxn id="83" idx="4"/>
              </p:cNvCxnSpPr>
              <p:nvPr/>
            </p:nvCxnSpPr>
            <p:spPr>
              <a:xfrm flipV="1">
                <a:off x="1475348" y="3474890"/>
                <a:ext cx="401873" cy="20738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F64245B-9BEF-4474-9B35-D8ECA51FFA41}"/>
                  </a:ext>
                </a:extLst>
              </p:cNvPr>
              <p:cNvCxnSpPr>
                <a:cxnSpLocks/>
                <a:stCxn id="93" idx="1"/>
                <a:endCxn id="83" idx="4"/>
              </p:cNvCxnSpPr>
              <p:nvPr/>
            </p:nvCxnSpPr>
            <p:spPr>
              <a:xfrm flipH="1" flipV="1">
                <a:off x="1877221" y="3474890"/>
                <a:ext cx="293167" cy="158621"/>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10940FC-D1EB-469C-A6F2-4B1D6E4CAB4B}"/>
                  </a:ext>
                </a:extLst>
              </p:cNvPr>
              <p:cNvCxnSpPr>
                <a:cxnSpLocks/>
                <a:stCxn id="91" idx="0"/>
                <a:endCxn id="83" idx="5"/>
              </p:cNvCxnSpPr>
              <p:nvPr/>
            </p:nvCxnSpPr>
            <p:spPr>
              <a:xfrm flipH="1" flipV="1">
                <a:off x="2037560" y="3408476"/>
                <a:ext cx="1309938" cy="74089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CB7CB8F6-642D-47DE-9649-0EA5CB542BBE}"/>
                  </a:ext>
                </a:extLst>
              </p:cNvPr>
              <p:cNvCxnSpPr>
                <a:cxnSpLocks/>
                <a:stCxn id="90" idx="0"/>
                <a:endCxn id="83" idx="4"/>
              </p:cNvCxnSpPr>
              <p:nvPr/>
            </p:nvCxnSpPr>
            <p:spPr>
              <a:xfrm flipH="1" flipV="1">
                <a:off x="1877221" y="3474890"/>
                <a:ext cx="305792" cy="868633"/>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629B118-7FA3-4BAB-B9F5-7F291DA82E72}"/>
                  </a:ext>
                </a:extLst>
              </p:cNvPr>
              <p:cNvCxnSpPr>
                <a:cxnSpLocks/>
                <a:stCxn id="92" idx="0"/>
                <a:endCxn id="83" idx="1"/>
              </p:cNvCxnSpPr>
              <p:nvPr/>
            </p:nvCxnSpPr>
            <p:spPr>
              <a:xfrm flipV="1">
                <a:off x="759168" y="3087798"/>
                <a:ext cx="957714" cy="1204135"/>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24" name="Rectangle 123">
              <a:extLst>
                <a:ext uri="{FF2B5EF4-FFF2-40B4-BE49-F238E27FC236}">
                  <a16:creationId xmlns:a16="http://schemas.microsoft.com/office/drawing/2014/main" id="{4135F302-AA64-41C7-871C-92C2C6C7015A}"/>
                </a:ext>
              </a:extLst>
            </p:cNvPr>
            <p:cNvSpPr/>
            <p:nvPr/>
          </p:nvSpPr>
          <p:spPr>
            <a:xfrm>
              <a:off x="5262380" y="3072708"/>
              <a:ext cx="938676" cy="45350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YES!</a:t>
              </a:r>
            </a:p>
          </p:txBody>
        </p:sp>
      </p:grpSp>
      <p:sp>
        <p:nvSpPr>
          <p:cNvPr id="126" name="Rectangle 125">
            <a:extLst>
              <a:ext uri="{FF2B5EF4-FFF2-40B4-BE49-F238E27FC236}">
                <a16:creationId xmlns:a16="http://schemas.microsoft.com/office/drawing/2014/main" id="{53B79878-C9EE-4B89-9360-B7BFFE0AD686}"/>
              </a:ext>
            </a:extLst>
          </p:cNvPr>
          <p:cNvSpPr/>
          <p:nvPr/>
        </p:nvSpPr>
        <p:spPr>
          <a:xfrm>
            <a:off x="4318726" y="5364304"/>
            <a:ext cx="1133630" cy="50091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Yes! </a:t>
            </a:r>
          </a:p>
        </p:txBody>
      </p:sp>
      <p:sp>
        <p:nvSpPr>
          <p:cNvPr id="6" name="Rectangle 5"/>
          <p:cNvSpPr/>
          <p:nvPr/>
        </p:nvSpPr>
        <p:spPr>
          <a:xfrm>
            <a:off x="3860104" y="689331"/>
            <a:ext cx="4107081"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7" name="Rectangle 6"/>
          <p:cNvSpPr/>
          <p:nvPr/>
        </p:nvSpPr>
        <p:spPr>
          <a:xfrm>
            <a:off x="8142337" y="2609174"/>
            <a:ext cx="4049663" cy="18943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3ColorCheck algorithm</a:t>
            </a:r>
          </a:p>
        </p:txBody>
      </p:sp>
      <p:sp>
        <p:nvSpPr>
          <p:cNvPr id="8" name="Rectangle 7"/>
          <p:cNvSpPr/>
          <p:nvPr/>
        </p:nvSpPr>
        <p:spPr>
          <a:xfrm>
            <a:off x="4018798" y="4670583"/>
            <a:ext cx="3789692" cy="1874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Tree>
    <p:extLst>
      <p:ext uri="{BB962C8B-B14F-4D97-AF65-F5344CB8AC3E}">
        <p14:creationId xmlns:p14="http://schemas.microsoft.com/office/powerpoint/2010/main" val="184535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6.25E-7 0 L 0.32604 -0.01667 " pathEditMode="relative" rAng="0" ptsTypes="AA">
                                      <p:cBhvr>
                                        <p:cTn id="6" dur="2000" fill="hold"/>
                                        <p:tgtEl>
                                          <p:spTgt spid="9"/>
                                        </p:tgtEl>
                                        <p:attrNameLst>
                                          <p:attrName>ppt_x</p:attrName>
                                          <p:attrName>ppt_y</p:attrName>
                                        </p:attrNameLst>
                                      </p:cBhvr>
                                      <p:rCtr x="16302" y="-83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08333E-6 -4.44444E-6 L 0.30899 -0.00046 " pathEditMode="relative" rAng="0" ptsTypes="AA">
                                      <p:cBhvr>
                                        <p:cTn id="10" dur="2000" fill="hold"/>
                                        <p:tgtEl>
                                          <p:spTgt spid="80"/>
                                        </p:tgtEl>
                                        <p:attrNameLst>
                                          <p:attrName>ppt_x</p:attrName>
                                          <p:attrName>ppt_y</p:attrName>
                                        </p:attrNameLst>
                                      </p:cBhvr>
                                      <p:rCtr x="15443" y="-2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30964 -0.00046 L 0.30821 0.28866 " pathEditMode="relative" rAng="0" ptsTypes="AA">
                                      <p:cBhvr>
                                        <p:cTn id="14" dur="2000" fill="hold"/>
                                        <p:tgtEl>
                                          <p:spTgt spid="80"/>
                                        </p:tgtEl>
                                        <p:attrNameLst>
                                          <p:attrName>ppt_x</p:attrName>
                                          <p:attrName>ppt_y</p:attrName>
                                        </p:attrNameLst>
                                      </p:cBhvr>
                                      <p:rCtr x="-78" y="1444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16667E-6 -1.85185E-6 L -0.00143 0.30116 " pathEditMode="relative" rAng="0" ptsTypes="AA">
                                      <p:cBhvr>
                                        <p:cTn id="18" dur="2000" fill="hold"/>
                                        <p:tgtEl>
                                          <p:spTgt spid="125"/>
                                        </p:tgtEl>
                                        <p:attrNameLst>
                                          <p:attrName>ppt_x</p:attrName>
                                          <p:attrName>ppt_y</p:attrName>
                                        </p:attrNameLst>
                                      </p:cBhvr>
                                      <p:rCtr x="-78" y="1504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0143 0.30116 L -0.35481 0.30463 " pathEditMode="relative" rAng="0" ptsTypes="AA">
                                      <p:cBhvr>
                                        <p:cTn id="22" dur="2000" fill="hold"/>
                                        <p:tgtEl>
                                          <p:spTgt spid="125"/>
                                        </p:tgtEl>
                                        <p:attrNameLst>
                                          <p:attrName>ppt_x</p:attrName>
                                          <p:attrName>ppt_y</p:attrName>
                                        </p:attrNameLst>
                                      </p:cBhvr>
                                      <p:rCtr x="-17682" y="11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04167E-6 1.11022E-16 L -0.21146 0.00486 " pathEditMode="relative" rAng="0" ptsTypes="AA">
                                      <p:cBhvr>
                                        <p:cTn id="26" dur="2000" fill="hold"/>
                                        <p:tgtEl>
                                          <p:spTgt spid="126"/>
                                        </p:tgtEl>
                                        <p:attrNameLst>
                                          <p:attrName>ppt_x</p:attrName>
                                          <p:attrName>ppt_y</p:attrName>
                                        </p:attrNameLst>
                                      </p:cBhvr>
                                      <p:rCtr x="-10573"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63060-1B97-4CE7-BF63-37B0A9299C60}"/>
              </a:ext>
            </a:extLst>
          </p:cNvPr>
          <p:cNvSpPr>
            <a:spLocks noGrp="1"/>
          </p:cNvSpPr>
          <p:nvPr>
            <p:ph type="title"/>
          </p:nvPr>
        </p:nvSpPr>
        <p:spPr/>
        <p:txBody>
          <a:bodyPr/>
          <a:lstStyle/>
          <a:p>
            <a:r>
              <a:rPr lang="en-US" dirty="0"/>
              <a:t>This week</a:t>
            </a:r>
          </a:p>
        </p:txBody>
      </p:sp>
      <p:sp>
        <p:nvSpPr>
          <p:cNvPr id="3" name="Content Placeholder 2">
            <a:extLst>
              <a:ext uri="{FF2B5EF4-FFF2-40B4-BE49-F238E27FC236}">
                <a16:creationId xmlns:a16="http://schemas.microsoft.com/office/drawing/2014/main" id="{BA4612A8-F51D-4D2A-9AFF-30A413CF9832}"/>
              </a:ext>
            </a:extLst>
          </p:cNvPr>
          <p:cNvSpPr>
            <a:spLocks noGrp="1"/>
          </p:cNvSpPr>
          <p:nvPr>
            <p:ph idx="1"/>
          </p:nvPr>
        </p:nvSpPr>
        <p:spPr/>
        <p:txBody>
          <a:bodyPr/>
          <a:lstStyle/>
          <a:p>
            <a:r>
              <a:rPr lang="en-US" dirty="0"/>
              <a:t>What problems do we </a:t>
            </a:r>
            <a:r>
              <a:rPr lang="en-US" b="1" dirty="0"/>
              <a:t>not </a:t>
            </a:r>
            <a:r>
              <a:rPr lang="en-US" dirty="0"/>
              <a:t>know how to solve efficiently?</a:t>
            </a:r>
          </a:p>
          <a:p>
            <a:r>
              <a:rPr lang="en-US" dirty="0"/>
              <a:t>And how do we demonstrate it?</a:t>
            </a:r>
          </a:p>
          <a:p>
            <a:endParaRPr lang="en-US" dirty="0"/>
          </a:p>
          <a:p>
            <a:r>
              <a:rPr lang="en-US" dirty="0"/>
              <a:t>We need A LOT of definitions today. Some you’ve seen before (e.g., in 332)</a:t>
            </a:r>
          </a:p>
          <a:p>
            <a:r>
              <a:rPr lang="en-US" dirty="0"/>
              <a:t>We’ll bold new words and use them in context. </a:t>
            </a:r>
          </a:p>
          <a:p>
            <a:r>
              <a:rPr lang="en-US" dirty="0"/>
              <a:t>If you don’t recognize a word I say, please ask right away.</a:t>
            </a:r>
          </a:p>
          <a:p>
            <a:r>
              <a:rPr lang="en-US" dirty="0"/>
              <a:t>If you’re watching asynchronously, pause and back up to find the word.</a:t>
            </a:r>
          </a:p>
          <a:p>
            <a:r>
              <a:rPr lang="en-US" dirty="0"/>
              <a:t>There are too many words to infer from context if you missed one.</a:t>
            </a:r>
          </a:p>
        </p:txBody>
      </p:sp>
    </p:spTree>
    <p:extLst>
      <p:ext uri="{BB962C8B-B14F-4D97-AF65-F5344CB8AC3E}">
        <p14:creationId xmlns:p14="http://schemas.microsoft.com/office/powerpoint/2010/main" val="928746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endParaRPr lang="en-US" dirty="0"/>
              </a:p>
              <a:p>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p:spTree>
    <p:extLst>
      <p:ext uri="{BB962C8B-B14F-4D97-AF65-F5344CB8AC3E}">
        <p14:creationId xmlns:p14="http://schemas.microsoft.com/office/powerpoint/2010/main" val="2853851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endParaRPr lang="en-US" dirty="0"/>
              </a:p>
              <a:p>
                <a:endParaRPr lang="en-US" dirty="0"/>
              </a:p>
              <a:p>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b="-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7897C07-E2D9-4EDF-B69F-B200ABAB6938}"/>
                  </a:ext>
                </a:extLst>
              </p:cNvPr>
              <p:cNvSpPr txBox="1"/>
              <p:nvPr/>
            </p:nvSpPr>
            <p:spPr>
              <a:xfrm>
                <a:off x="774095" y="4044648"/>
                <a:ext cx="11113105" cy="1446550"/>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If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is 2-colorable, then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will be 3-colorable – you can extend a 2-color labeling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to 3 colors on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by making the new vertex the new color. All the edges in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have different colors (because we started with a 2-coloring) and any added edge has different endpoints (because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𝑣</m:t>
                    </m:r>
                  </m:oMath>
                </a14:m>
                <a:r>
                  <a:rPr lang="en-US" sz="2200" dirty="0">
                    <a:solidFill>
                      <a:schemeClr val="accent2"/>
                    </a:solidFill>
                    <a:latin typeface="Segoe UI Semilight" panose="020B0402040204020203" pitchFamily="34" charset="0"/>
                    <a:cs typeface="Segoe UI Semilight" panose="020B0402040204020203" pitchFamily="34" charset="0"/>
                  </a:rPr>
                  <a:t> is a new color) so 3ColorCheck returns True and we return True!</a:t>
                </a:r>
              </a:p>
            </p:txBody>
          </p:sp>
        </mc:Choice>
        <mc:Fallback xmlns="">
          <p:sp>
            <p:nvSpPr>
              <p:cNvPr id="5" name="TextBox 4">
                <a:extLst>
                  <a:ext uri="{FF2B5EF4-FFF2-40B4-BE49-F238E27FC236}">
                    <a16:creationId xmlns:a16="http://schemas.microsoft.com/office/drawing/2014/main" id="{B7897C07-E2D9-4EDF-B69F-B200ABAB6938}"/>
                  </a:ext>
                </a:extLst>
              </p:cNvPr>
              <p:cNvSpPr txBox="1">
                <a:spLocks noRot="1" noChangeAspect="1" noMove="1" noResize="1" noEditPoints="1" noAdjustHandles="1" noChangeArrowheads="1" noChangeShapeType="1" noTextEdit="1"/>
              </p:cNvSpPr>
              <p:nvPr/>
            </p:nvSpPr>
            <p:spPr>
              <a:xfrm>
                <a:off x="774095" y="4044648"/>
                <a:ext cx="11113105" cy="1446550"/>
              </a:xfrm>
              <a:prstGeom prst="rect">
                <a:avLst/>
              </a:prstGeom>
              <a:blipFill>
                <a:blip r:embed="rId3"/>
                <a:stretch>
                  <a:fillRect l="-713" t="-2101" r="-55" b="-7983"/>
                </a:stretch>
              </a:blipFill>
            </p:spPr>
            <p:txBody>
              <a:bodyPr/>
              <a:lstStyle/>
              <a:p>
                <a:r>
                  <a:rPr lang="en-US">
                    <a:noFill/>
                  </a:rPr>
                  <a:t> </a:t>
                </a:r>
              </a:p>
            </p:txBody>
          </p:sp>
        </mc:Fallback>
      </mc:AlternateContent>
    </p:spTree>
    <p:extLst>
      <p:ext uri="{BB962C8B-B14F-4D97-AF65-F5344CB8AC3E}">
        <p14:creationId xmlns:p14="http://schemas.microsoft.com/office/powerpoint/2010/main" val="588698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pPr marL="0" indent="0">
                  <a:buNone/>
                </a:pPr>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p:sp>
        <p:nvSpPr>
          <p:cNvPr id="5" name="TextBox 4">
            <a:extLst>
              <a:ext uri="{FF2B5EF4-FFF2-40B4-BE49-F238E27FC236}">
                <a16:creationId xmlns:a16="http://schemas.microsoft.com/office/drawing/2014/main" id="{B7897C07-E2D9-4EDF-B69F-B200ABAB6938}"/>
              </a:ext>
            </a:extLst>
          </p:cNvPr>
          <p:cNvSpPr txBox="1"/>
          <p:nvPr/>
        </p:nvSpPr>
        <p:spPr>
          <a:xfrm>
            <a:off x="774095" y="4044648"/>
            <a:ext cx="11113105" cy="430887"/>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The new vertex can be a new color!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9C4952D-B7E3-4312-8B2A-29AD545525D4}"/>
                  </a:ext>
                </a:extLst>
              </p:cNvPr>
              <p:cNvSpPr txBox="1"/>
              <p:nvPr/>
            </p:nvSpPr>
            <p:spPr>
              <a:xfrm>
                <a:off x="711744" y="5177004"/>
                <a:ext cx="11113105" cy="769441"/>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So we </a:t>
                </a:r>
                <a:r>
                  <a:rPr lang="en-US" sz="2200" b="1" dirty="0">
                    <a:solidFill>
                      <a:schemeClr val="accent2"/>
                    </a:solidFill>
                    <a:latin typeface="Segoe UI Semilight" panose="020B0402040204020203" pitchFamily="34" charset="0"/>
                    <a:cs typeface="Segoe UI Semilight" panose="020B0402040204020203" pitchFamily="34" charset="0"/>
                  </a:rPr>
                  <a:t>can’t 2-color </a:t>
                </a:r>
                <a14:m>
                  <m:oMath xmlns:m="http://schemas.openxmlformats.org/officeDocument/2006/math">
                    <m:r>
                      <a:rPr lang="en-US" sz="2200" b="1" i="1" smtClean="0">
                        <a:solidFill>
                          <a:schemeClr val="accent2"/>
                        </a:solidFill>
                        <a:latin typeface="Cambria Math" panose="02040503050406030204" pitchFamily="18" charset="0"/>
                        <a:cs typeface="Segoe UI Semilight" panose="020B0402040204020203" pitchFamily="34" charset="0"/>
                      </a:rPr>
                      <m:t>𝑮</m:t>
                    </m:r>
                  </m:oMath>
                </a14:m>
                <a:r>
                  <a:rPr lang="en-US" sz="2200" b="1" dirty="0">
                    <a:solidFill>
                      <a:schemeClr val="accent2"/>
                    </a:solidFill>
                    <a:latin typeface="Segoe UI Semilight" panose="020B0402040204020203" pitchFamily="34" charset="0"/>
                    <a:cs typeface="Segoe UI Semilight" panose="020B0402040204020203" pitchFamily="34" charset="0"/>
                  </a:rPr>
                  <a:t>. </a:t>
                </a:r>
                <a:r>
                  <a:rPr lang="en-US" sz="2200" dirty="0">
                    <a:solidFill>
                      <a:schemeClr val="accent2"/>
                    </a:solidFill>
                    <a:latin typeface="Segoe UI Semilight" panose="020B0402040204020203" pitchFamily="34" charset="0"/>
                    <a:cs typeface="Segoe UI Semilight" panose="020B0402040204020203" pitchFamily="34" charset="0"/>
                  </a:rPr>
                  <a:t>That’s going to be hard to work with.</a:t>
                </a:r>
              </a:p>
              <a:p>
                <a:r>
                  <a:rPr lang="en-US" sz="2200" b="1" dirty="0">
                    <a:solidFill>
                      <a:schemeClr val="accent2"/>
                    </a:solidFill>
                    <a:latin typeface="Segoe UI Semilight" panose="020B0402040204020203" pitchFamily="34" charset="0"/>
                    <a:cs typeface="Segoe UI Semilight" panose="020B0402040204020203" pitchFamily="34" charset="0"/>
                  </a:rPr>
                  <a:t>Take the contrapositive!!</a:t>
                </a:r>
              </a:p>
            </p:txBody>
          </p:sp>
        </mc:Choice>
        <mc:Fallback xmlns="">
          <p:sp>
            <p:nvSpPr>
              <p:cNvPr id="6" name="TextBox 5">
                <a:extLst>
                  <a:ext uri="{FF2B5EF4-FFF2-40B4-BE49-F238E27FC236}">
                    <a16:creationId xmlns:a16="http://schemas.microsoft.com/office/drawing/2014/main" id="{39C4952D-B7E3-4312-8B2A-29AD545525D4}"/>
                  </a:ext>
                </a:extLst>
              </p:cNvPr>
              <p:cNvSpPr txBox="1">
                <a:spLocks noRot="1" noChangeAspect="1" noMove="1" noResize="1" noEditPoints="1" noAdjustHandles="1" noChangeArrowheads="1" noChangeShapeType="1" noTextEdit="1"/>
              </p:cNvSpPr>
              <p:nvPr/>
            </p:nvSpPr>
            <p:spPr>
              <a:xfrm>
                <a:off x="711744" y="5177004"/>
                <a:ext cx="11113105" cy="769441"/>
              </a:xfrm>
              <a:prstGeom prst="rect">
                <a:avLst/>
              </a:prstGeom>
              <a:blipFill>
                <a:blip r:embed="rId3"/>
                <a:stretch>
                  <a:fillRect l="-713" t="-4762" b="-16667"/>
                </a:stretch>
              </a:blipFill>
            </p:spPr>
            <p:txBody>
              <a:bodyPr/>
              <a:lstStyle/>
              <a:p>
                <a:r>
                  <a:rPr lang="en-US">
                    <a:noFill/>
                  </a:rPr>
                  <a:t> </a:t>
                </a:r>
              </a:p>
            </p:txBody>
          </p:sp>
        </mc:Fallback>
      </mc:AlternateContent>
    </p:spTree>
    <p:extLst>
      <p:ext uri="{BB962C8B-B14F-4D97-AF65-F5344CB8AC3E}">
        <p14:creationId xmlns:p14="http://schemas.microsoft.com/office/powerpoint/2010/main" val="1129382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pPr marL="0" indent="0">
                  <a:buNone/>
                </a:pPr>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p:sp>
        <p:nvSpPr>
          <p:cNvPr id="5" name="TextBox 4">
            <a:extLst>
              <a:ext uri="{FF2B5EF4-FFF2-40B4-BE49-F238E27FC236}">
                <a16:creationId xmlns:a16="http://schemas.microsoft.com/office/drawing/2014/main" id="{B7897C07-E2D9-4EDF-B69F-B200ABAB6938}"/>
              </a:ext>
            </a:extLst>
          </p:cNvPr>
          <p:cNvSpPr txBox="1"/>
          <p:nvPr/>
        </p:nvSpPr>
        <p:spPr>
          <a:xfrm>
            <a:off x="774095" y="4044648"/>
            <a:ext cx="11113105" cy="430887"/>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The new vertex can be a new color!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9C4952D-B7E3-4312-8B2A-29AD545525D4}"/>
                  </a:ext>
                </a:extLst>
              </p:cNvPr>
              <p:cNvSpPr txBox="1"/>
              <p:nvPr/>
            </p:nvSpPr>
            <p:spPr>
              <a:xfrm>
                <a:off x="711744" y="5072896"/>
                <a:ext cx="11113105" cy="1785104"/>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We want to show instead: If we say YES, then the correct answer is YES. </a:t>
                </a:r>
              </a:p>
              <a:p>
                <a:r>
                  <a:rPr lang="en-US" sz="2200" dirty="0">
                    <a:solidFill>
                      <a:schemeClr val="accent2"/>
                    </a:solidFill>
                    <a:latin typeface="Segoe UI Semilight" panose="020B0402040204020203" pitchFamily="34" charset="0"/>
                    <a:cs typeface="Segoe UI Semilight" panose="020B0402040204020203" pitchFamily="34" charset="0"/>
                  </a:rPr>
                  <a:t>If we say YES, then 3ColorCheck(H) must have returned YES, what does a 3-coloring of H look like? The added vertex must be a different color than all the other vertices (otherwise it’s not a valid coloring – there’s an edge between the added vertex and all others). So deleting the added vertex we get a 2-coloring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So the right answer is YES!!</a:t>
                </a:r>
              </a:p>
            </p:txBody>
          </p:sp>
        </mc:Choice>
        <mc:Fallback xmlns="">
          <p:sp>
            <p:nvSpPr>
              <p:cNvPr id="6" name="TextBox 5">
                <a:extLst>
                  <a:ext uri="{FF2B5EF4-FFF2-40B4-BE49-F238E27FC236}">
                    <a16:creationId xmlns:a16="http://schemas.microsoft.com/office/drawing/2014/main" id="{39C4952D-B7E3-4312-8B2A-29AD545525D4}"/>
                  </a:ext>
                </a:extLst>
              </p:cNvPr>
              <p:cNvSpPr txBox="1">
                <a:spLocks noRot="1" noChangeAspect="1" noMove="1" noResize="1" noEditPoints="1" noAdjustHandles="1" noChangeArrowheads="1" noChangeShapeType="1" noTextEdit="1"/>
              </p:cNvSpPr>
              <p:nvPr/>
            </p:nvSpPr>
            <p:spPr>
              <a:xfrm>
                <a:off x="711744" y="5072896"/>
                <a:ext cx="11113105" cy="1785104"/>
              </a:xfrm>
              <a:prstGeom prst="rect">
                <a:avLst/>
              </a:prstGeom>
              <a:blipFill>
                <a:blip r:embed="rId3"/>
                <a:stretch>
                  <a:fillRect l="-713" t="-2048" b="-6485"/>
                </a:stretch>
              </a:blipFill>
            </p:spPr>
            <p:txBody>
              <a:bodyPr/>
              <a:lstStyle/>
              <a:p>
                <a:r>
                  <a:rPr lang="en-US">
                    <a:noFill/>
                  </a:rPr>
                  <a:t> </a:t>
                </a:r>
              </a:p>
            </p:txBody>
          </p:sp>
        </mc:Fallback>
      </mc:AlternateContent>
    </p:spTree>
    <p:extLst>
      <p:ext uri="{BB962C8B-B14F-4D97-AF65-F5344CB8AC3E}">
        <p14:creationId xmlns:p14="http://schemas.microsoft.com/office/powerpoint/2010/main" val="3125193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D292-4690-4604-B524-988F8FCCAC6A}"/>
              </a:ext>
            </a:extLst>
          </p:cNvPr>
          <p:cNvSpPr>
            <a:spLocks noGrp="1"/>
          </p:cNvSpPr>
          <p:nvPr>
            <p:ph type="title"/>
          </p:nvPr>
        </p:nvSpPr>
        <p:spPr/>
        <p:txBody>
          <a:bodyPr/>
          <a:lstStyle/>
          <a:p>
            <a:r>
              <a:rPr lang="en-US" dirty="0"/>
              <a:t>Correctness</a:t>
            </a:r>
          </a:p>
        </p:txBody>
      </p:sp>
      <p:sp>
        <p:nvSpPr>
          <p:cNvPr id="3" name="Content Placeholder 2">
            <a:extLst>
              <a:ext uri="{FF2B5EF4-FFF2-40B4-BE49-F238E27FC236}">
                <a16:creationId xmlns:a16="http://schemas.microsoft.com/office/drawing/2014/main" id="{E7FD829E-17AE-44CD-BFC0-B1DEF826D05C}"/>
              </a:ext>
            </a:extLst>
          </p:cNvPr>
          <p:cNvSpPr>
            <a:spLocks noGrp="1"/>
          </p:cNvSpPr>
          <p:nvPr>
            <p:ph idx="1"/>
          </p:nvPr>
        </p:nvSpPr>
        <p:spPr/>
        <p:txBody>
          <a:bodyPr/>
          <a:lstStyle/>
          <a:p>
            <a:r>
              <a:rPr lang="en-US" dirty="0"/>
              <a:t>Two DIFFERENT statements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480EFE7-2B05-49CC-9DD0-6D535BC3F2F9}"/>
                  </a:ext>
                </a:extLst>
              </p:cNvPr>
              <p:cNvSpPr txBox="1"/>
              <p:nvPr/>
            </p:nvSpPr>
            <p:spPr>
              <a:xfrm>
                <a:off x="575239" y="1982450"/>
                <a:ext cx="11113105" cy="1785104"/>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Correct Answer YES </a:t>
                </a:r>
                <a:r>
                  <a:rPr lang="en-US" sz="2200" dirty="0">
                    <a:latin typeface="Segoe UI Semilight" panose="020B0402040204020203" pitchFamily="34" charset="0"/>
                    <a:cs typeface="Segoe UI Semilight" panose="020B0402040204020203" pitchFamily="34" charset="0"/>
                    <a:sym typeface="Wingdings" panose="05000000000000000000" pitchFamily="2" charset="2"/>
                  </a:rPr>
                  <a:t> Our algorithm says YES</a:t>
                </a:r>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2"/>
                    </a:solidFill>
                    <a:latin typeface="Segoe UI Semilight" panose="020B0402040204020203" pitchFamily="34" charset="0"/>
                    <a:cs typeface="Segoe UI Semilight" panose="020B0402040204020203" pitchFamily="34" charset="0"/>
                  </a:rPr>
                  <a:t>If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is 2-colorable, then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will be 3-colorable – you can extend a 2-color labeling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to 3 colors on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by making the new vertex the new color. All the edges in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have different colors (because we started with a 2-coloring) and any added edge has different endpoints (because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𝑣</m:t>
                    </m:r>
                  </m:oMath>
                </a14:m>
                <a:r>
                  <a:rPr lang="en-US" sz="2200" dirty="0">
                    <a:solidFill>
                      <a:schemeClr val="accent2"/>
                    </a:solidFill>
                    <a:latin typeface="Segoe UI Semilight" panose="020B0402040204020203" pitchFamily="34" charset="0"/>
                    <a:cs typeface="Segoe UI Semilight" panose="020B0402040204020203" pitchFamily="34" charset="0"/>
                  </a:rPr>
                  <a:t> is a new color) so 3ColorCheck returns True and we return True!</a:t>
                </a:r>
              </a:p>
            </p:txBody>
          </p:sp>
        </mc:Choice>
        <mc:Fallback xmlns="">
          <p:sp>
            <p:nvSpPr>
              <p:cNvPr id="4" name="TextBox 3">
                <a:extLst>
                  <a:ext uri="{FF2B5EF4-FFF2-40B4-BE49-F238E27FC236}">
                    <a16:creationId xmlns:a16="http://schemas.microsoft.com/office/drawing/2014/main" id="{5480EFE7-2B05-49CC-9DD0-6D535BC3F2F9}"/>
                  </a:ext>
                </a:extLst>
              </p:cNvPr>
              <p:cNvSpPr txBox="1">
                <a:spLocks noRot="1" noChangeAspect="1" noMove="1" noResize="1" noEditPoints="1" noAdjustHandles="1" noChangeArrowheads="1" noChangeShapeType="1" noTextEdit="1"/>
              </p:cNvSpPr>
              <p:nvPr/>
            </p:nvSpPr>
            <p:spPr>
              <a:xfrm>
                <a:off x="575239" y="1982450"/>
                <a:ext cx="11113105" cy="1785104"/>
              </a:xfrm>
              <a:prstGeom prst="rect">
                <a:avLst/>
              </a:prstGeom>
              <a:blipFill>
                <a:blip r:embed="rId2"/>
                <a:stretch>
                  <a:fillRect l="-713" t="-2048" r="-55" b="-64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BC89377-6556-476D-9662-501D2E75D811}"/>
                  </a:ext>
                </a:extLst>
              </p:cNvPr>
              <p:cNvSpPr txBox="1"/>
              <p:nvPr/>
            </p:nvSpPr>
            <p:spPr>
              <a:xfrm>
                <a:off x="575238" y="4050088"/>
                <a:ext cx="11113105" cy="2123658"/>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Our algorithm says YES </a:t>
                </a:r>
                <a:r>
                  <a:rPr lang="en-US" sz="2200" dirty="0">
                    <a:latin typeface="Segoe UI Semilight" panose="020B0402040204020203" pitchFamily="34" charset="0"/>
                    <a:cs typeface="Segoe UI Semilight" panose="020B0402040204020203" pitchFamily="34" charset="0"/>
                    <a:sym typeface="Wingdings" panose="05000000000000000000" pitchFamily="2" charset="2"/>
                  </a:rPr>
                  <a:t> Correct Answer YES</a:t>
                </a:r>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2"/>
                    </a:solidFill>
                    <a:latin typeface="Segoe UI Semilight" panose="020B0402040204020203" pitchFamily="34" charset="0"/>
                    <a:cs typeface="Segoe UI Semilight" panose="020B0402040204020203" pitchFamily="34" charset="0"/>
                  </a:rPr>
                  <a:t>We want to show instead: If we say YES, then the correct answer is YES. </a:t>
                </a:r>
              </a:p>
              <a:p>
                <a:r>
                  <a:rPr lang="en-US" sz="2200" dirty="0">
                    <a:solidFill>
                      <a:schemeClr val="accent2"/>
                    </a:solidFill>
                    <a:latin typeface="Segoe UI Semilight" panose="020B0402040204020203" pitchFamily="34" charset="0"/>
                    <a:cs typeface="Segoe UI Semilight" panose="020B0402040204020203" pitchFamily="34" charset="0"/>
                  </a:rPr>
                  <a:t>If we say YES, then 3ColorCheck(H) must have returned YES, what does a 3-coloring of H look like? The added vertex must be a different color than all the other vertices (otherwise it’s not a valid coloring – there’s an edge between the added vertex and all others). So deleting the added vertex we get a 2-coloring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So the right answer is YES!!</a:t>
                </a:r>
              </a:p>
            </p:txBody>
          </p:sp>
        </mc:Choice>
        <mc:Fallback xmlns="">
          <p:sp>
            <p:nvSpPr>
              <p:cNvPr id="5" name="TextBox 4">
                <a:extLst>
                  <a:ext uri="{FF2B5EF4-FFF2-40B4-BE49-F238E27FC236}">
                    <a16:creationId xmlns:a16="http://schemas.microsoft.com/office/drawing/2014/main" id="{1BC89377-6556-476D-9662-501D2E75D811}"/>
                  </a:ext>
                </a:extLst>
              </p:cNvPr>
              <p:cNvSpPr txBox="1">
                <a:spLocks noRot="1" noChangeAspect="1" noMove="1" noResize="1" noEditPoints="1" noAdjustHandles="1" noChangeArrowheads="1" noChangeShapeType="1" noTextEdit="1"/>
              </p:cNvSpPr>
              <p:nvPr/>
            </p:nvSpPr>
            <p:spPr>
              <a:xfrm>
                <a:off x="575238" y="4050088"/>
                <a:ext cx="11113105" cy="2123658"/>
              </a:xfrm>
              <a:prstGeom prst="rect">
                <a:avLst/>
              </a:prstGeom>
              <a:blipFill>
                <a:blip r:embed="rId3"/>
                <a:stretch>
                  <a:fillRect l="-713" t="-1433" b="-5158"/>
                </a:stretch>
              </a:blipFill>
            </p:spPr>
            <p:txBody>
              <a:bodyPr/>
              <a:lstStyle/>
              <a:p>
                <a:r>
                  <a:rPr lang="en-US">
                    <a:noFill/>
                  </a:rPr>
                  <a:t> </a:t>
                </a:r>
              </a:p>
            </p:txBody>
          </p:sp>
        </mc:Fallback>
      </mc:AlternateContent>
    </p:spTree>
    <p:extLst>
      <p:ext uri="{BB962C8B-B14F-4D97-AF65-F5344CB8AC3E}">
        <p14:creationId xmlns:p14="http://schemas.microsoft.com/office/powerpoint/2010/main" val="2648053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C744-0CE6-4063-AB9F-1E710CCB7A99}"/>
              </a:ext>
            </a:extLst>
          </p:cNvPr>
          <p:cNvSpPr>
            <a:spLocks noGrp="1"/>
          </p:cNvSpPr>
          <p:nvPr>
            <p:ph type="title"/>
          </p:nvPr>
        </p:nvSpPr>
        <p:spPr/>
        <p:txBody>
          <a:bodyPr/>
          <a:lstStyle/>
          <a:p>
            <a:r>
              <a:rPr lang="en-US" dirty="0"/>
              <a:t>Write two separate arguments</a:t>
            </a:r>
          </a:p>
        </p:txBody>
      </p:sp>
      <p:sp>
        <p:nvSpPr>
          <p:cNvPr id="3" name="Content Placeholder 2">
            <a:extLst>
              <a:ext uri="{FF2B5EF4-FFF2-40B4-BE49-F238E27FC236}">
                <a16:creationId xmlns:a16="http://schemas.microsoft.com/office/drawing/2014/main" id="{9D1E1A64-524F-48DD-943B-5352ECAC913F}"/>
              </a:ext>
            </a:extLst>
          </p:cNvPr>
          <p:cNvSpPr>
            <a:spLocks noGrp="1"/>
          </p:cNvSpPr>
          <p:nvPr>
            <p:ph idx="1"/>
          </p:nvPr>
        </p:nvSpPr>
        <p:spPr/>
        <p:txBody>
          <a:bodyPr/>
          <a:lstStyle/>
          <a:p>
            <a:r>
              <a:rPr lang="en-US" dirty="0"/>
              <a:t>You need to show </a:t>
            </a:r>
            <a:r>
              <a:rPr lang="en-US" b="1" dirty="0"/>
              <a:t>both </a:t>
            </a:r>
            <a:r>
              <a:rPr lang="en-US" dirty="0"/>
              <a:t>“we won’t get any false positives” and “we won’t get any false negatives.”</a:t>
            </a:r>
          </a:p>
          <a:p>
            <a:endParaRPr lang="en-US" dirty="0"/>
          </a:p>
          <a:p>
            <a:r>
              <a:rPr lang="en-US" dirty="0"/>
              <a:t>To make sure you handle both directions, I </a:t>
            </a:r>
            <a:r>
              <a:rPr lang="en-US" b="1" dirty="0"/>
              <a:t>strongly</a:t>
            </a:r>
            <a:r>
              <a:rPr lang="en-US" dirty="0"/>
              <a:t> recommend:</a:t>
            </a:r>
          </a:p>
          <a:p>
            <a:r>
              <a:rPr lang="en-US" dirty="0"/>
              <a:t>1. Always do two separate proofs (don’t try to prove both directions at once, don’t refer back to the prior proof and say “for the same reason”).</a:t>
            </a:r>
          </a:p>
          <a:p>
            <a:r>
              <a:rPr lang="en-US" dirty="0"/>
              <a:t>2. Don’t use contradiction (it’s easy to start from the wrong spot and accidentally prove the same direction twice without realizing it).</a:t>
            </a:r>
          </a:p>
          <a:p>
            <a:r>
              <a:rPr lang="en-US" dirty="0"/>
              <a:t>3. Follow one of the four pairs on the next slide (don’t accidentally take a contrapositive wrong)</a:t>
            </a:r>
          </a:p>
        </p:txBody>
      </p:sp>
    </p:spTree>
    <p:extLst>
      <p:ext uri="{BB962C8B-B14F-4D97-AF65-F5344CB8AC3E}">
        <p14:creationId xmlns:p14="http://schemas.microsoft.com/office/powerpoint/2010/main" val="4152925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BF97E-663C-437F-8E2B-808F8D3EBE92}"/>
              </a:ext>
            </a:extLst>
          </p:cNvPr>
          <p:cNvSpPr>
            <a:spLocks noGrp="1"/>
          </p:cNvSpPr>
          <p:nvPr>
            <p:ph type="title"/>
          </p:nvPr>
        </p:nvSpPr>
        <p:spPr/>
        <p:txBody>
          <a:bodyPr/>
          <a:lstStyle/>
          <a:p>
            <a:r>
              <a:rPr lang="en-US" dirty="0"/>
              <a:t>Argument Outlines</a:t>
            </a:r>
          </a:p>
        </p:txBody>
      </p:sp>
      <p:sp>
        <p:nvSpPr>
          <p:cNvPr id="3" name="Content Placeholder 2">
            <a:extLst>
              <a:ext uri="{FF2B5EF4-FFF2-40B4-BE49-F238E27FC236}">
                <a16:creationId xmlns:a16="http://schemas.microsoft.com/office/drawing/2014/main" id="{9A6A791D-998F-4241-BFE7-381BB33B0624}"/>
              </a:ext>
            </a:extLst>
          </p:cNvPr>
          <p:cNvSpPr>
            <a:spLocks noGrp="1"/>
          </p:cNvSpPr>
          <p:nvPr>
            <p:ph idx="1"/>
          </p:nvPr>
        </p:nvSpPr>
        <p:spPr/>
        <p:txBody>
          <a:bodyPr>
            <a:normAutofit/>
          </a:bodyPr>
          <a:lstStyle/>
          <a:p>
            <a:pPr>
              <a:spcBef>
                <a:spcPts val="0"/>
              </a:spcBef>
            </a:pPr>
            <a:r>
              <a:rPr lang="en-US" sz="2400" b="1" dirty="0"/>
              <a:t>Most common</a:t>
            </a:r>
          </a:p>
          <a:p>
            <a:pPr>
              <a:spcBef>
                <a:spcPts val="0"/>
              </a:spcBef>
            </a:pPr>
            <a:r>
              <a:rPr lang="en-US" sz="2400" dirty="0"/>
              <a:t>If the correct answer is YES, then our algorithm says YES. </a:t>
            </a:r>
          </a:p>
          <a:p>
            <a:pPr>
              <a:spcBef>
                <a:spcPts val="0"/>
              </a:spcBef>
            </a:pPr>
            <a:r>
              <a:rPr lang="en-US" sz="2400" dirty="0"/>
              <a:t>And If our algorithm says YES, then the correct answer is YES</a:t>
            </a:r>
          </a:p>
          <a:p>
            <a:pPr>
              <a:spcBef>
                <a:spcPts val="0"/>
              </a:spcBef>
            </a:pPr>
            <a:endParaRPr lang="en-US" sz="1800" dirty="0"/>
          </a:p>
          <a:p>
            <a:pPr>
              <a:spcBef>
                <a:spcPts val="0"/>
              </a:spcBef>
            </a:pPr>
            <a:r>
              <a:rPr lang="en-US" sz="1800" b="1" dirty="0"/>
              <a:t>Less common but sometimes:</a:t>
            </a:r>
          </a:p>
          <a:p>
            <a:pPr>
              <a:spcBef>
                <a:spcPts val="0"/>
              </a:spcBef>
            </a:pPr>
            <a:r>
              <a:rPr lang="en-US" sz="1800" dirty="0"/>
              <a:t>If our algorithm says NO, then the correct answer is NO.</a:t>
            </a:r>
            <a:br>
              <a:rPr lang="en-US" sz="1800" dirty="0"/>
            </a:br>
            <a:r>
              <a:rPr lang="en-US" sz="1800" dirty="0"/>
              <a:t>And If our algorithm says YES, then the correct answer is YES</a:t>
            </a:r>
          </a:p>
          <a:p>
            <a:pPr>
              <a:spcBef>
                <a:spcPts val="0"/>
              </a:spcBef>
            </a:pPr>
            <a:br>
              <a:rPr lang="en-US" sz="1800" b="1" dirty="0"/>
            </a:br>
            <a:r>
              <a:rPr lang="en-US" sz="1800" b="1" dirty="0"/>
              <a:t>OR</a:t>
            </a:r>
          </a:p>
          <a:p>
            <a:pPr>
              <a:spcBef>
                <a:spcPts val="0"/>
              </a:spcBef>
            </a:pPr>
            <a:r>
              <a:rPr lang="en-US" sz="1800" dirty="0"/>
              <a:t>If the correct answer is YES, then our algorithm says YES. </a:t>
            </a:r>
          </a:p>
          <a:p>
            <a:pPr>
              <a:spcBef>
                <a:spcPts val="0"/>
              </a:spcBef>
            </a:pPr>
            <a:r>
              <a:rPr lang="en-US" sz="1800" dirty="0"/>
              <a:t>And If the correct answer is NO, then our algorithm says NO</a:t>
            </a:r>
          </a:p>
          <a:p>
            <a:pPr>
              <a:spcBef>
                <a:spcPts val="0"/>
              </a:spcBef>
            </a:pPr>
            <a:endParaRPr lang="en-US" sz="1800" dirty="0"/>
          </a:p>
          <a:p>
            <a:pPr>
              <a:spcBef>
                <a:spcPts val="0"/>
              </a:spcBef>
            </a:pPr>
            <a:r>
              <a:rPr lang="en-US" sz="1800" b="1" dirty="0"/>
              <a:t>Works, but rarely the best:</a:t>
            </a:r>
            <a:br>
              <a:rPr lang="en-US" sz="1800" b="1" dirty="0"/>
            </a:br>
            <a:r>
              <a:rPr lang="en-US" sz="1800" dirty="0"/>
              <a:t>If our algorithm says NO, then the correct answer is NO.</a:t>
            </a:r>
            <a:endParaRPr lang="en-US" sz="1800" b="1" dirty="0"/>
          </a:p>
          <a:p>
            <a:pPr>
              <a:spcBef>
                <a:spcPts val="0"/>
              </a:spcBef>
            </a:pPr>
            <a:r>
              <a:rPr lang="en-US" sz="1800" dirty="0"/>
              <a:t>And If the correct answer is NO, then our algorithm says NO</a:t>
            </a:r>
          </a:p>
        </p:txBody>
      </p:sp>
    </p:spTree>
    <p:extLst>
      <p:ext uri="{BB962C8B-B14F-4D97-AF65-F5344CB8AC3E}">
        <p14:creationId xmlns:p14="http://schemas.microsoft.com/office/powerpoint/2010/main" val="1217613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069753-4DB3-4BA3-9319-1063DB556AC7}"/>
              </a:ext>
            </a:extLst>
          </p:cNvPr>
          <p:cNvSpPr>
            <a:spLocks noGrp="1"/>
          </p:cNvSpPr>
          <p:nvPr>
            <p:ph type="title"/>
          </p:nvPr>
        </p:nvSpPr>
        <p:spPr/>
        <p:txBody>
          <a:bodyPr/>
          <a:lstStyle/>
          <a:p>
            <a:r>
              <a:rPr lang="en-US" dirty="0"/>
              <a:t>Back to Problem Ranking</a:t>
            </a:r>
          </a:p>
        </p:txBody>
      </p:sp>
      <p:sp>
        <p:nvSpPr>
          <p:cNvPr id="5" name="Text Placeholder 4">
            <a:extLst>
              <a:ext uri="{FF2B5EF4-FFF2-40B4-BE49-F238E27FC236}">
                <a16:creationId xmlns:a16="http://schemas.microsoft.com/office/drawing/2014/main" id="{98E54253-F771-4CB7-88C8-D4E89A8C2FD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04880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(can be solved efficiently)</a:t>
            </a:r>
          </a:p>
        </p:txBody>
      </p:sp>
      <p:sp>
        <p:nvSpPr>
          <p:cNvPr id="3" name="Content Placeholder 2"/>
          <p:cNvSpPr>
            <a:spLocks noGrp="1"/>
          </p:cNvSpPr>
          <p:nvPr>
            <p:ph idx="1"/>
          </p:nvPr>
        </p:nvSpPr>
        <p:spPr/>
        <p:txBody>
          <a:bodyPr>
            <a:normAutofit/>
          </a:bodyPr>
          <a:lstStyle/>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mc:AlternateContent xmlns:mc="http://schemas.openxmlformats.org/markup-compatibility/2006" xmlns:a14="http://schemas.microsoft.com/office/drawing/2010/main">
        <mc:Choice Requires="a14">
          <p:sp>
            <p:nvSpPr>
              <p:cNvPr id="4" name="Rectangle 3"/>
              <p:cNvSpPr/>
              <p:nvPr/>
            </p:nvSpPr>
            <p:spPr>
              <a:xfrm>
                <a:off x="575238" y="1372686"/>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a:p>
                <a:r>
                  <a:rPr lang="en-US" sz="2400" dirty="0"/>
                  <a:t>The set of all decision problems for which there exists an algorithm that runs in time </a:t>
                </a:r>
                <a14:m>
                  <m:oMath xmlns:m="http://schemas.openxmlformats.org/officeDocument/2006/math">
                    <m:r>
                      <a:rPr lang="en-US" sz="2400" b="0" i="1" smtClean="0">
                        <a:latin typeface="Cambria Math" panose="02040503050406030204" pitchFamily="18" charset="0"/>
                      </a:rPr>
                      <m:t>𝑂</m:t>
                    </m:r>
                    <m:d>
                      <m:dPr>
                        <m:ctrlPr>
                          <a:rPr lang="en-US" sz="2400" i="1" smtClean="0">
                            <a:latin typeface="Cambria Math" panose="02040503050406030204" pitchFamily="18" charset="0"/>
                          </a:rPr>
                        </m:ctrlPr>
                      </m:dPr>
                      <m:e>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𝑘</m:t>
                            </m:r>
                          </m:sup>
                        </m:sSup>
                      </m:e>
                    </m:d>
                  </m:oMath>
                </a14:m>
                <a:r>
                  <a:rPr lang="en-US" sz="2400" dirty="0"/>
                  <a:t> for some constant </a:t>
                </a:r>
                <a14:m>
                  <m:oMath xmlns:m="http://schemas.openxmlformats.org/officeDocument/2006/math">
                    <m:r>
                      <a:rPr lang="en-US" sz="2400" b="0" i="1" smtClean="0">
                        <a:latin typeface="Cambria Math" panose="02040503050406030204" pitchFamily="18" charset="0"/>
                      </a:rPr>
                      <m:t>𝑘</m:t>
                    </m:r>
                  </m:oMath>
                </a14:m>
                <a:r>
                  <a:rPr lang="en-US" sz="2400" dirty="0"/>
                  <a:t>, where </a:t>
                </a:r>
                <a14:m>
                  <m:oMath xmlns:m="http://schemas.openxmlformats.org/officeDocument/2006/math">
                    <m:r>
                      <a:rPr lang="en-US" sz="2400" b="0" i="1" smtClean="0">
                        <a:latin typeface="Cambria Math" panose="02040503050406030204" pitchFamily="18" charset="0"/>
                      </a:rPr>
                      <m:t>𝑛</m:t>
                    </m:r>
                  </m:oMath>
                </a14:m>
                <a:r>
                  <a:rPr lang="en-US" sz="2400" dirty="0"/>
                  <a:t> is the size of the input.</a:t>
                </a:r>
              </a:p>
            </p:txBody>
          </p:sp>
        </mc:Choice>
        <mc:Fallback xmlns="">
          <p:sp>
            <p:nvSpPr>
              <p:cNvPr id="4" name="Rectangle 3"/>
              <p:cNvSpPr>
                <a:spLocks noRot="1" noChangeAspect="1" noMove="1" noResize="1" noEditPoints="1" noAdjustHandles="1" noChangeArrowheads="1" noChangeShapeType="1" noTextEdit="1"/>
              </p:cNvSpPr>
              <p:nvPr/>
            </p:nvSpPr>
            <p:spPr>
              <a:xfrm>
                <a:off x="575238" y="1372686"/>
                <a:ext cx="10168961" cy="1485900"/>
              </a:xfrm>
              <a:prstGeom prst="rect">
                <a:avLst/>
              </a:prstGeom>
              <a:blipFill>
                <a:blip r:embed="rId2"/>
                <a:stretch>
                  <a:fillRect l="-899"/>
                </a:stretch>
              </a:blipFill>
              <a:ln>
                <a:noFill/>
              </a:ln>
            </p:spPr>
            <p:txBody>
              <a:bodyPr/>
              <a:lstStyle/>
              <a:p>
                <a:r>
                  <a:rPr lang="en-US">
                    <a:noFill/>
                  </a:rPr>
                  <a:t> </a:t>
                </a:r>
              </a:p>
            </p:txBody>
          </p:sp>
        </mc:Fallback>
      </mc:AlternateContent>
      <p:sp>
        <p:nvSpPr>
          <p:cNvPr id="5" name="Rectangle 4"/>
          <p:cNvSpPr/>
          <p:nvPr/>
        </p:nvSpPr>
        <p:spPr>
          <a:xfrm>
            <a:off x="575237" y="137903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sp>
        <p:nvSpPr>
          <p:cNvPr id="9" name="TextBox 8"/>
          <p:cNvSpPr txBox="1"/>
          <p:nvPr/>
        </p:nvSpPr>
        <p:spPr>
          <a:xfrm>
            <a:off x="575236" y="2858586"/>
            <a:ext cx="11097780" cy="224676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The decision version of all problems we’ve solved in this class are in P.</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P is an example of a “complexity class”</a:t>
            </a:r>
          </a:p>
          <a:p>
            <a:r>
              <a:rPr lang="en-US" sz="2800" dirty="0">
                <a:latin typeface="Segoe UI Semilight" panose="020B0402040204020203" pitchFamily="34" charset="0"/>
                <a:cs typeface="Segoe UI Semilight" panose="020B0402040204020203" pitchFamily="34" charset="0"/>
              </a:rPr>
              <a:t>A set of problems that can be solved under some limitations (e.g. with some amount of memory or in some amount of time).</a:t>
            </a:r>
          </a:p>
        </p:txBody>
      </p:sp>
      <p:sp>
        <p:nvSpPr>
          <p:cNvPr id="7" name="Rectangle: Rounded Corners 6">
            <a:extLst>
              <a:ext uri="{FF2B5EF4-FFF2-40B4-BE49-F238E27FC236}">
                <a16:creationId xmlns:a16="http://schemas.microsoft.com/office/drawing/2014/main" id="{B5C4F50F-D90D-4E55-98FC-7C429537E799}"/>
              </a:ext>
            </a:extLst>
          </p:cNvPr>
          <p:cNvSpPr/>
          <p:nvPr/>
        </p:nvSpPr>
        <p:spPr>
          <a:xfrm>
            <a:off x="1618147" y="5291269"/>
            <a:ext cx="9335799" cy="1014667"/>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Semilight" panose="020B0402040204020203" pitchFamily="34" charset="0"/>
                <a:cs typeface="Segoe UI Semilight" panose="020B0402040204020203" pitchFamily="34" charset="0"/>
              </a:rPr>
              <a:t>Problems go in complexity classes. Not algorithms. </a:t>
            </a:r>
          </a:p>
          <a:p>
            <a:pPr algn="ctr"/>
            <a:r>
              <a:rPr lang="en-US" sz="2800" dirty="0">
                <a:solidFill>
                  <a:schemeClr val="tx1"/>
                </a:solidFill>
                <a:latin typeface="Segoe UI Semilight" panose="020B0402040204020203" pitchFamily="34" charset="0"/>
                <a:cs typeface="Segoe UI Semilight" panose="020B0402040204020203" pitchFamily="34" charset="0"/>
              </a:rPr>
              <a:t>We’re comparing problem difficulty, not algorithm quality.</a:t>
            </a:r>
          </a:p>
        </p:txBody>
      </p:sp>
    </p:spTree>
    <p:extLst>
      <p:ext uri="{BB962C8B-B14F-4D97-AF65-F5344CB8AC3E}">
        <p14:creationId xmlns:p14="http://schemas.microsoft.com/office/powerpoint/2010/main" val="7109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8F24E-4E8C-4B52-A1A1-B482CC562198}"/>
              </a:ext>
            </a:extLst>
          </p:cNvPr>
          <p:cNvSpPr>
            <a:spLocks noGrp="1"/>
          </p:cNvSpPr>
          <p:nvPr>
            <p:ph type="title"/>
          </p:nvPr>
        </p:nvSpPr>
        <p:spPr/>
        <p:txBody>
          <a:bodyPr/>
          <a:lstStyle/>
          <a:p>
            <a:r>
              <a:rPr lang="en-US" dirty="0"/>
              <a:t>Solve vs. Verify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EEFA49B-9550-488D-8AB7-00B4E03CC27E}"/>
                  </a:ext>
                </a:extLst>
              </p:cNvPr>
              <p:cNvSpPr>
                <a:spLocks noGrp="1"/>
              </p:cNvSpPr>
              <p:nvPr>
                <p:ph idx="1"/>
              </p:nvPr>
            </p:nvSpPr>
            <p:spPr/>
            <p:txBody>
              <a:bodyPr/>
              <a:lstStyle/>
              <a:p>
                <a:r>
                  <a:rPr lang="en-US" dirty="0"/>
                  <a:t>To solve a problem, you get the instance, an algorithm decides whether the correct answer is “YES” or “NO”</a:t>
                </a:r>
              </a:p>
              <a:p>
                <a:r>
                  <a:rPr lang="en-US" dirty="0"/>
                  <a:t>“Is there a spanning tree of weight at most </a:t>
                </a:r>
                <a14:m>
                  <m:oMath xmlns:m="http://schemas.openxmlformats.org/officeDocument/2006/math">
                    <m:r>
                      <a:rPr lang="en-US" b="0" i="1" smtClean="0">
                        <a:latin typeface="Cambria Math" panose="02040503050406030204" pitchFamily="18" charset="0"/>
                      </a:rPr>
                      <m:t>𝑘</m:t>
                    </m:r>
                  </m:oMath>
                </a14:m>
                <a:r>
                  <a:rPr lang="en-US" dirty="0"/>
                  <a:t>?” can be solved with Kruskal’s algorithm</a:t>
                </a:r>
              </a:p>
              <a:p>
                <a:endParaRPr lang="en-US" dirty="0"/>
              </a:p>
              <a:p>
                <a:r>
                  <a:rPr lang="en-US" dirty="0"/>
                  <a:t>To </a:t>
                </a:r>
                <a:r>
                  <a:rPr lang="en-US" b="1" dirty="0"/>
                  <a:t>verify, </a:t>
                </a:r>
                <a:r>
                  <a:rPr lang="en-US" dirty="0"/>
                  <a:t>you get an instance AND a claimed “certificate”, an algorithm decides whether the certificate PROVES the instance is a YES instance.</a:t>
                </a:r>
              </a:p>
              <a:p>
                <a:r>
                  <a:rPr lang="en-US" dirty="0"/>
                  <a:t>“Is there a spanning tree of weight at most </a:t>
                </a:r>
                <a14:m>
                  <m:oMath xmlns:m="http://schemas.openxmlformats.org/officeDocument/2006/math">
                    <m:r>
                      <a:rPr lang="en-US" b="0" i="1" smtClean="0">
                        <a:latin typeface="Cambria Math" panose="02040503050406030204" pitchFamily="18" charset="0"/>
                      </a:rPr>
                      <m:t>𝑘</m:t>
                    </m:r>
                  </m:oMath>
                </a14:m>
                <a:r>
                  <a:rPr lang="en-US" dirty="0"/>
                  <a:t>?” is </a:t>
                </a:r>
                <a:r>
                  <a:rPr lang="en-US" b="1" dirty="0"/>
                  <a:t>verified </a:t>
                </a:r>
                <a:r>
                  <a:rPr lang="en-US" dirty="0"/>
                  <a:t>by getting (1) the graph (2) the proposed spanning tree and returning “is the spanning tree </a:t>
                </a:r>
                <a:r>
                  <a:rPr lang="en-US" i="1" dirty="0"/>
                  <a:t>you gave me </a:t>
                </a:r>
                <a:r>
                  <a:rPr lang="en-US" dirty="0"/>
                  <a:t>weight at most </a:t>
                </a:r>
                <a14:m>
                  <m:oMath xmlns:m="http://schemas.openxmlformats.org/officeDocument/2006/math">
                    <m:r>
                      <a:rPr lang="en-US" b="0" i="1" smtClean="0">
                        <a:latin typeface="Cambria Math" panose="02040503050406030204" pitchFamily="18" charset="0"/>
                      </a:rPr>
                      <m:t>𝑘</m:t>
                    </m:r>
                  </m:oMath>
                </a14:m>
                <a:r>
                  <a:rPr lang="en-US" b="1" i="1" dirty="0"/>
                  <a:t>?”</a:t>
                </a:r>
              </a:p>
            </p:txBody>
          </p:sp>
        </mc:Choice>
        <mc:Fallback>
          <p:sp>
            <p:nvSpPr>
              <p:cNvPr id="3" name="Content Placeholder 2">
                <a:extLst>
                  <a:ext uri="{FF2B5EF4-FFF2-40B4-BE49-F238E27FC236}">
                    <a16:creationId xmlns:a16="http://schemas.microsoft.com/office/drawing/2014/main" id="{EEEFA49B-9550-488D-8AB7-00B4E03CC27E}"/>
                  </a:ext>
                </a:extLst>
              </p:cNvPr>
              <p:cNvSpPr>
                <a:spLocks noGrp="1" noRot="1" noChangeAspect="1" noMove="1" noResize="1" noEditPoints="1" noAdjustHandles="1" noChangeArrowheads="1" noChangeShapeType="1" noTextEdit="1"/>
              </p:cNvSpPr>
              <p:nvPr>
                <p:ph idx="1"/>
              </p:nvPr>
            </p:nvSpPr>
            <p:spPr>
              <a:blipFill>
                <a:blip r:embed="rId2"/>
                <a:stretch>
                  <a:fillRect l="-708" t="-2138" r="-1089"/>
                </a:stretch>
              </a:blipFill>
            </p:spPr>
            <p:txBody>
              <a:bodyPr/>
              <a:lstStyle/>
              <a:p>
                <a:r>
                  <a:rPr lang="en-US">
                    <a:noFill/>
                  </a:rPr>
                  <a:t> </a:t>
                </a:r>
              </a:p>
            </p:txBody>
          </p:sp>
        </mc:Fallback>
      </mc:AlternateContent>
    </p:spTree>
    <p:extLst>
      <p:ext uri="{BB962C8B-B14F-4D97-AF65-F5344CB8AC3E}">
        <p14:creationId xmlns:p14="http://schemas.microsoft.com/office/powerpoint/2010/main" val="3671927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077E9-8EB1-4172-8DD8-DDD0FC96326F}"/>
              </a:ext>
            </a:extLst>
          </p:cNvPr>
          <p:cNvSpPr>
            <a:spLocks noGrp="1"/>
          </p:cNvSpPr>
          <p:nvPr>
            <p:ph type="title"/>
          </p:nvPr>
        </p:nvSpPr>
        <p:spPr/>
        <p:txBody>
          <a:bodyPr/>
          <a:lstStyle/>
          <a:p>
            <a:r>
              <a:rPr lang="en-US" dirty="0"/>
              <a:t>How do we know a problem is hard?</a:t>
            </a:r>
          </a:p>
        </p:txBody>
      </p:sp>
      <p:sp>
        <p:nvSpPr>
          <p:cNvPr id="3" name="Content Placeholder 2">
            <a:extLst>
              <a:ext uri="{FF2B5EF4-FFF2-40B4-BE49-F238E27FC236}">
                <a16:creationId xmlns:a16="http://schemas.microsoft.com/office/drawing/2014/main" id="{7990DB93-B7F8-473D-9C99-6B3336EBD50C}"/>
              </a:ext>
            </a:extLst>
          </p:cNvPr>
          <p:cNvSpPr>
            <a:spLocks noGrp="1"/>
          </p:cNvSpPr>
          <p:nvPr>
            <p:ph idx="1"/>
          </p:nvPr>
        </p:nvSpPr>
        <p:spPr/>
        <p:txBody>
          <a:bodyPr/>
          <a:lstStyle/>
          <a:p>
            <a:r>
              <a:rPr lang="en-US" dirty="0"/>
              <a:t>At this point in the quarter, you’ve probably at least once been banging your head against a problem.</a:t>
            </a:r>
          </a:p>
          <a:p>
            <a:r>
              <a:rPr lang="en-US" dirty="0"/>
              <a:t>For so long that you began to thought “there’s no way there’s actually an efficient algorithm for this problem.”</a:t>
            </a:r>
          </a:p>
          <a:p>
            <a:endParaRPr lang="en-US" dirty="0"/>
          </a:p>
          <a:p>
            <a:r>
              <a:rPr lang="en-US" dirty="0"/>
              <a:t>That wasn’t true for any of the problems we gave you so far.</a:t>
            </a:r>
          </a:p>
          <a:p>
            <a:r>
              <a:rPr lang="en-US" dirty="0"/>
              <a:t>But it </a:t>
            </a:r>
            <a:r>
              <a:rPr lang="en-US" b="1" dirty="0"/>
              <a:t>is </a:t>
            </a:r>
            <a:r>
              <a:rPr lang="en-US" dirty="0"/>
              <a:t>true for some problems. At least we think it is.</a:t>
            </a:r>
          </a:p>
          <a:p>
            <a:r>
              <a:rPr lang="en-US" dirty="0"/>
              <a:t>The next few lectures are: what problems do we think there aren’t efficient algorithms for, and how do we tell?</a:t>
            </a:r>
          </a:p>
        </p:txBody>
      </p:sp>
    </p:spTree>
    <p:extLst>
      <p:ext uri="{BB962C8B-B14F-4D97-AF65-F5344CB8AC3E}">
        <p14:creationId xmlns:p14="http://schemas.microsoft.com/office/powerpoint/2010/main" val="2148641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grpSp>
        <p:nvGrpSpPr>
          <p:cNvPr id="3" name="Group 2">
            <a:extLst>
              <a:ext uri="{FF2B5EF4-FFF2-40B4-BE49-F238E27FC236}">
                <a16:creationId xmlns:a16="http://schemas.microsoft.com/office/drawing/2014/main" id="{FEF9FEE3-6925-47EA-A548-FD27120B8934}"/>
              </a:ext>
            </a:extLst>
          </p:cNvPr>
          <p:cNvGrpSpPr/>
          <p:nvPr/>
        </p:nvGrpSpPr>
        <p:grpSpPr>
          <a:xfrm>
            <a:off x="575238" y="2566314"/>
            <a:ext cx="10814328" cy="1536356"/>
            <a:chOff x="575238" y="1718589"/>
            <a:chExt cx="5684582" cy="1536356"/>
          </a:xfrm>
        </p:grpSpPr>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E781696-D243-1148-8F65-F3A42C61482F}"/>
                    </a:ext>
                  </a:extLst>
                </p:cNvPr>
                <p:cNvSpPr/>
                <p:nvPr/>
              </p:nvSpPr>
              <p:spPr>
                <a:xfrm>
                  <a:off x="575238" y="2018897"/>
                  <a:ext cx="568458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(of size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there is a certificate (of size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𝑘</m:t>
                          </m:r>
                        </m:sup>
                      </m:sSup>
                      <m:r>
                        <a:rPr lang="en-US" sz="2400" b="0" i="1" smtClean="0">
                          <a:latin typeface="Cambria Math" panose="02040503050406030204" pitchFamily="18" charset="0"/>
                        </a:rPr>
                        <m:t>)</m:t>
                      </m:r>
                    </m:oMath>
                  </a14:m>
                  <a:r>
                    <a:rPr lang="en-US" sz="2400" dirty="0"/>
                    <a:t>) for that instance which can be verified in polynomial time.</a:t>
                  </a:r>
                </a:p>
              </p:txBody>
            </p:sp>
          </mc:Choice>
          <mc:Fallback xmlns="">
            <p:sp>
              <p:nvSpPr>
                <p:cNvPr id="15" name="Rectangle 14">
                  <a:extLst>
                    <a:ext uri="{FF2B5EF4-FFF2-40B4-BE49-F238E27FC236}">
                      <a16:creationId xmlns:a16="http://schemas.microsoft.com/office/drawing/2014/main" id="{7E781696-D243-1148-8F65-F3A42C61482F}"/>
                    </a:ext>
                  </a:extLst>
                </p:cNvPr>
                <p:cNvSpPr>
                  <a:spLocks noRot="1" noChangeAspect="1" noMove="1" noResize="1" noEditPoints="1" noAdjustHandles="1" noChangeArrowheads="1" noChangeShapeType="1" noTextEdit="1"/>
                </p:cNvSpPr>
                <p:nvPr/>
              </p:nvSpPr>
              <p:spPr>
                <a:xfrm>
                  <a:off x="575238" y="2018897"/>
                  <a:ext cx="5684582" cy="1236048"/>
                </a:xfrm>
                <a:prstGeom prst="rect">
                  <a:avLst/>
                </a:prstGeom>
                <a:blipFill>
                  <a:blip r:embed="rId2"/>
                  <a:stretch>
                    <a:fillRect l="-846"/>
                  </a:stretch>
                </a:blipFill>
                <a:ln>
                  <a:noFill/>
                </a:ln>
              </p:spPr>
              <p:txBody>
                <a:bodyPr/>
                <a:lstStyle/>
                <a:p>
                  <a:r>
                    <a:rPr lang="en-US">
                      <a:noFill/>
                    </a:rPr>
                    <a:t> </a:t>
                  </a:r>
                </a:p>
              </p:txBody>
            </p:sp>
          </mc:Fallback>
        </mc:AlternateContent>
        <p:sp>
          <p:nvSpPr>
            <p:cNvPr id="16" name="Rectangle 15">
              <a:extLst>
                <a:ext uri="{FF2B5EF4-FFF2-40B4-BE49-F238E27FC236}">
                  <a16:creationId xmlns:a16="http://schemas.microsoft.com/office/drawing/2014/main" id="{E749240B-44A3-434D-9114-19B508432F4F}"/>
                </a:ext>
              </a:extLst>
            </p:cNvPr>
            <p:cNvSpPr/>
            <p:nvPr/>
          </p:nvSpPr>
          <p:spPr>
            <a:xfrm>
              <a:off x="575239" y="1718589"/>
              <a:ext cx="568458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2308324"/>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A “verifier” takes in: an instance of the NP problem, and a “proof”</a:t>
            </a:r>
          </a:p>
          <a:p>
            <a:r>
              <a:rPr lang="en-US" sz="2400" dirty="0">
                <a:latin typeface="Segoe UI Semilight" panose="020B0402040204020203" pitchFamily="34" charset="0"/>
                <a:cs typeface="Segoe UI Semilight" panose="020B0402040204020203" pitchFamily="34" charset="0"/>
              </a:rPr>
              <a:t>And returns “true” if it received a valid proof that the instance is a YES instance, and “false” if it did not receive a valid proof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NP problems have “verifiers” that run in polynomial time. </a:t>
            </a:r>
          </a:p>
          <a:p>
            <a:r>
              <a:rPr lang="en-US" sz="2400" dirty="0">
                <a:latin typeface="Segoe UI Semilight" panose="020B0402040204020203" pitchFamily="34" charset="0"/>
                <a:cs typeface="Segoe UI Semilight" panose="020B0402040204020203" pitchFamily="34" charset="0"/>
              </a:rPr>
              <a:t>Do they have </a:t>
            </a:r>
            <a:r>
              <a:rPr lang="en-US" sz="2400" b="1" dirty="0">
                <a:latin typeface="Segoe UI Semilight" panose="020B0402040204020203" pitchFamily="34" charset="0"/>
                <a:cs typeface="Segoe UI Semilight" panose="020B0402040204020203" pitchFamily="34" charset="0"/>
              </a:rPr>
              <a:t>solvers </a:t>
            </a:r>
            <a:r>
              <a:rPr lang="en-US" sz="2400" dirty="0">
                <a:latin typeface="Segoe UI Semilight" panose="020B0402040204020203" pitchFamily="34" charset="0"/>
                <a:cs typeface="Segoe UI Semilight" panose="020B0402040204020203" pitchFamily="34" charset="0"/>
              </a:rPr>
              <a:t>that run in polynomial time? The definition doesn’t say.</a:t>
            </a: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410155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1569660"/>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If you have a “YES” instance, a little birdy can magically find you this certificate-thing, and you’ll say “Oh yeah, that’s totally a yes instance!”</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What if it’s a NO instance? No guarantee. </a:t>
            </a: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grpSp>
        <p:nvGrpSpPr>
          <p:cNvPr id="8" name="Group 7">
            <a:extLst>
              <a:ext uri="{FF2B5EF4-FFF2-40B4-BE49-F238E27FC236}">
                <a16:creationId xmlns:a16="http://schemas.microsoft.com/office/drawing/2014/main" id="{BB447C37-F932-4EE8-BC0B-E96573CDB9FB}"/>
              </a:ext>
            </a:extLst>
          </p:cNvPr>
          <p:cNvGrpSpPr/>
          <p:nvPr/>
        </p:nvGrpSpPr>
        <p:grpSpPr>
          <a:xfrm>
            <a:off x="575238" y="2566314"/>
            <a:ext cx="10814328" cy="1536356"/>
            <a:chOff x="575238" y="1718589"/>
            <a:chExt cx="5684582" cy="1536356"/>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929B5B1-5BA3-471B-BCDC-90D6877B7D1F}"/>
                    </a:ext>
                  </a:extLst>
                </p:cNvPr>
                <p:cNvSpPr/>
                <p:nvPr/>
              </p:nvSpPr>
              <p:spPr>
                <a:xfrm>
                  <a:off x="575238" y="2018897"/>
                  <a:ext cx="568458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(of size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there is a certificate (of size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𝑘</m:t>
                          </m:r>
                        </m:sup>
                      </m:sSup>
                      <m:r>
                        <a:rPr lang="en-US" sz="2400" b="0" i="1" smtClean="0">
                          <a:latin typeface="Cambria Math" panose="02040503050406030204" pitchFamily="18" charset="0"/>
                        </a:rPr>
                        <m:t>)</m:t>
                      </m:r>
                    </m:oMath>
                  </a14:m>
                  <a:r>
                    <a:rPr lang="en-US" sz="2400" dirty="0"/>
                    <a:t>) for that instance which can be verified in polynomial time.</a:t>
                  </a:r>
                </a:p>
              </p:txBody>
            </p:sp>
          </mc:Choice>
          <mc:Fallback xmlns="">
            <p:sp>
              <p:nvSpPr>
                <p:cNvPr id="9" name="Rectangle 8">
                  <a:extLst>
                    <a:ext uri="{FF2B5EF4-FFF2-40B4-BE49-F238E27FC236}">
                      <a16:creationId xmlns:a16="http://schemas.microsoft.com/office/drawing/2014/main" id="{6929B5B1-5BA3-471B-BCDC-90D6877B7D1F}"/>
                    </a:ext>
                  </a:extLst>
                </p:cNvPr>
                <p:cNvSpPr>
                  <a:spLocks noRot="1" noChangeAspect="1" noMove="1" noResize="1" noEditPoints="1" noAdjustHandles="1" noChangeArrowheads="1" noChangeShapeType="1" noTextEdit="1"/>
                </p:cNvSpPr>
                <p:nvPr/>
              </p:nvSpPr>
              <p:spPr>
                <a:xfrm>
                  <a:off x="575238" y="2018897"/>
                  <a:ext cx="5684582" cy="1236048"/>
                </a:xfrm>
                <a:prstGeom prst="rect">
                  <a:avLst/>
                </a:prstGeom>
                <a:blipFill>
                  <a:blip r:embed="rId2"/>
                  <a:stretch>
                    <a:fillRect l="-846"/>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32235C15-F11A-43B2-9394-422C4AA651CA}"/>
                </a:ext>
              </a:extLst>
            </p:cNvPr>
            <p:cNvSpPr/>
            <p:nvPr/>
          </p:nvSpPr>
          <p:spPr>
            <a:xfrm>
              <a:off x="575239" y="1718589"/>
              <a:ext cx="568458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Tree>
    <p:extLst>
      <p:ext uri="{BB962C8B-B14F-4D97-AF65-F5344CB8AC3E}">
        <p14:creationId xmlns:p14="http://schemas.microsoft.com/office/powerpoint/2010/main" val="87463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sp>
        <p:nvSpPr>
          <p:cNvPr id="6" name="TextBox 5"/>
          <p:cNvSpPr txBox="1"/>
          <p:nvPr/>
        </p:nvSpPr>
        <p:spPr>
          <a:xfrm>
            <a:off x="4082784" y="3960341"/>
            <a:ext cx="3507208" cy="1754326"/>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3-Coloring:</a:t>
            </a:r>
          </a:p>
          <a:p>
            <a:r>
              <a:rPr lang="en-US" dirty="0">
                <a:latin typeface="Segoe UI Semilight" panose="020B0402040204020203" pitchFamily="34" charset="0"/>
                <a:cs typeface="Segoe UI Semilight" panose="020B0402040204020203" pitchFamily="34" charset="0"/>
              </a:rPr>
              <a:t>Can you color vertices of a graph red, blue, and green so every edge has differently colored endpoints?</a:t>
            </a:r>
          </a:p>
          <a:p>
            <a:endParaRPr lang="en-US"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445664" y="3938267"/>
                <a:ext cx="3426690"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Light Spanning Tree:</a:t>
                </a:r>
              </a:p>
              <a:p>
                <a:r>
                  <a:rPr lang="en-US" dirty="0">
                    <a:latin typeface="Segoe UI Semilight" panose="020B0402040204020203" pitchFamily="34" charset="0"/>
                    <a:cs typeface="Segoe UI Semilight" panose="020B0402040204020203" pitchFamily="34" charset="0"/>
                  </a:rPr>
                  <a:t>Is there a spanning tree of graph </a:t>
                </a:r>
                <a14:m>
                  <m:oMath xmlns:m="http://schemas.openxmlformats.org/officeDocument/2006/math">
                    <m:r>
                      <a:rPr lang="en-US" b="0" i="1" smtClean="0">
                        <a:latin typeface="Cambria Math" panose="02040503050406030204" pitchFamily="18" charset="0"/>
                      </a:rPr>
                      <m:t>𝐺</m:t>
                    </m:r>
                  </m:oMath>
                </a14:m>
                <a:r>
                  <a:rPr lang="en-US" dirty="0">
                    <a:latin typeface="Segoe UI Semilight" panose="020B0402040204020203" pitchFamily="34" charset="0"/>
                    <a:cs typeface="Segoe UI Semilight" panose="020B0402040204020203" pitchFamily="34" charset="0"/>
                  </a:rPr>
                  <a:t> of weight at most </a:t>
                </a:r>
                <a14:m>
                  <m:oMath xmlns:m="http://schemas.openxmlformats.org/officeDocument/2006/math">
                    <m:r>
                      <a:rPr lang="en-US" b="0" i="1" smtClean="0">
                        <a:latin typeface="Cambria Math" panose="02040503050406030204" pitchFamily="18" charset="0"/>
                      </a:rPr>
                      <m:t>𝑘</m:t>
                    </m:r>
                  </m:oMath>
                </a14:m>
                <a:r>
                  <a:rPr lang="en-US" dirty="0">
                    <a:latin typeface="Segoe UI Semilight" panose="020B0402040204020203" pitchFamily="34" charset="0"/>
                    <a:cs typeface="Segoe UI Semilight" panose="020B0402040204020203" pitchFamily="34" charset="0"/>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445664" y="3938267"/>
                <a:ext cx="3426690" cy="923330"/>
              </a:xfrm>
              <a:prstGeom prst="rect">
                <a:avLst/>
              </a:prstGeom>
              <a:blipFill>
                <a:blip r:embed="rId2"/>
                <a:stretch>
                  <a:fillRect l="-1423" t="-2632" r="-2135" b="-98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0422" y="3938267"/>
                <a:ext cx="3962076"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Large flow:</a:t>
                </a:r>
              </a:p>
              <a:p>
                <a:r>
                  <a:rPr lang="en-US" dirty="0">
                    <a:latin typeface="Segoe UI Semilight" panose="020B0402040204020203" pitchFamily="34" charset="0"/>
                    <a:cs typeface="Segoe UI Semilight" panose="020B0402040204020203" pitchFamily="34" charset="0"/>
                  </a:rPr>
                  <a:t>Is there a flow from </a:t>
                </a:r>
                <a14:m>
                  <m:oMath xmlns:m="http://schemas.openxmlformats.org/officeDocument/2006/math">
                    <m:r>
                      <a:rPr lang="en-US" b="0" i="1" smtClean="0">
                        <a:latin typeface="Cambria Math" panose="02040503050406030204" pitchFamily="18" charset="0"/>
                        <a:cs typeface="Segoe UI Semilight" panose="020B0402040204020203" pitchFamily="34" charset="0"/>
                      </a:rPr>
                      <m:t>𝑠</m:t>
                    </m:r>
                  </m:oMath>
                </a14:m>
                <a:r>
                  <a:rPr lang="en-US" dirty="0">
                    <a:latin typeface="Segoe UI Semilight" panose="020B0402040204020203" pitchFamily="34" charset="0"/>
                    <a:cs typeface="Segoe UI Semilight" panose="020B0402040204020203" pitchFamily="34" charset="0"/>
                  </a:rPr>
                  <a:t> to </a:t>
                </a:r>
                <a14:m>
                  <m:oMath xmlns:m="http://schemas.openxmlformats.org/officeDocument/2006/math">
                    <m:r>
                      <a:rPr lang="en-US" b="0" i="1" smtClean="0">
                        <a:latin typeface="Cambria Math" panose="02040503050406030204" pitchFamily="18" charset="0"/>
                        <a:cs typeface="Segoe UI Semilight" panose="020B0402040204020203" pitchFamily="34" charset="0"/>
                      </a:rPr>
                      <m:t>𝑡</m:t>
                    </m:r>
                  </m:oMath>
                </a14:m>
                <a:r>
                  <a:rPr lang="en-US" dirty="0">
                    <a:latin typeface="Segoe UI Semilight" panose="020B0402040204020203" pitchFamily="34" charset="0"/>
                    <a:cs typeface="Segoe UI Semilight" panose="020B0402040204020203" pitchFamily="34" charset="0"/>
                  </a:rPr>
                  <a:t> in </a:t>
                </a:r>
                <a14:m>
                  <m:oMath xmlns:m="http://schemas.openxmlformats.org/officeDocument/2006/math">
                    <m:r>
                      <a:rPr lang="en-US" b="0" i="1" smtClean="0">
                        <a:latin typeface="Cambria Math" panose="02040503050406030204" pitchFamily="18" charset="0"/>
                        <a:cs typeface="Segoe UI Semilight" panose="020B0402040204020203" pitchFamily="34" charset="0"/>
                      </a:rPr>
                      <m:t>𝐺</m:t>
                    </m:r>
                  </m:oMath>
                </a14:m>
                <a:r>
                  <a:rPr lang="en-US" dirty="0">
                    <a:latin typeface="Segoe UI Semilight" panose="020B0402040204020203" pitchFamily="34" charset="0"/>
                    <a:cs typeface="Segoe UI Semilight" panose="020B0402040204020203" pitchFamily="34" charset="0"/>
                  </a:rPr>
                  <a:t> of value at least </a:t>
                </a:r>
                <a14:m>
                  <m:oMath xmlns:m="http://schemas.openxmlformats.org/officeDocument/2006/math">
                    <m:r>
                      <a:rPr lang="en-US" b="0" i="1" smtClean="0">
                        <a:latin typeface="Cambria Math" panose="02040503050406030204" pitchFamily="18" charset="0"/>
                        <a:cs typeface="Segoe UI Semilight" panose="020B0402040204020203" pitchFamily="34" charset="0"/>
                      </a:rPr>
                      <m:t>𝑘</m:t>
                    </m:r>
                  </m:oMath>
                </a14:m>
                <a:r>
                  <a:rPr lang="en-US" dirty="0">
                    <a:latin typeface="Segoe UI Semilight" panose="020B0402040204020203" pitchFamily="34" charset="0"/>
                    <a:cs typeface="Segoe UI Semilight" panose="020B0402040204020203" pitchFamily="34" charset="0"/>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7800422" y="3938267"/>
                <a:ext cx="3962076" cy="923330"/>
              </a:xfrm>
              <a:prstGeom prst="rect">
                <a:avLst/>
              </a:prstGeom>
              <a:blipFill>
                <a:blip r:embed="rId3"/>
                <a:stretch>
                  <a:fillRect l="-1385" t="-2632" r="-2615" b="-9868"/>
                </a:stretch>
              </a:blipFill>
            </p:spPr>
            <p:txBody>
              <a:bodyPr/>
              <a:lstStyle/>
              <a:p>
                <a:r>
                  <a:rPr lang="en-US">
                    <a:noFill/>
                  </a:rPr>
                  <a:t> </a:t>
                </a:r>
              </a:p>
            </p:txBody>
          </p:sp>
        </mc:Fallback>
      </mc:AlternateContent>
      <p:sp>
        <p:nvSpPr>
          <p:cNvPr id="11" name="TextBox 10"/>
          <p:cNvSpPr txBox="1"/>
          <p:nvPr/>
        </p:nvSpPr>
        <p:spPr>
          <a:xfrm>
            <a:off x="445664" y="5014431"/>
            <a:ext cx="3650974" cy="1200329"/>
          </a:xfrm>
          <a:prstGeom prst="rect">
            <a:avLst/>
          </a:prstGeom>
          <a:noFill/>
        </p:spPr>
        <p:txBody>
          <a:bodyPr wrap="square" rtlCol="0">
            <a:spAutoFit/>
          </a:bodyPr>
          <a:lstStyle/>
          <a:p>
            <a:r>
              <a:rPr lang="en-US" dirty="0">
                <a:solidFill>
                  <a:schemeClr val="accent2"/>
                </a:solidFill>
                <a:latin typeface="Segoe UI Semilight" panose="020B0402040204020203" pitchFamily="34" charset="0"/>
                <a:cs typeface="Segoe UI Semilight" panose="020B0402040204020203" pitchFamily="34" charset="0"/>
              </a:rPr>
              <a:t>The spanning tree itself.</a:t>
            </a:r>
          </a:p>
          <a:p>
            <a:r>
              <a:rPr lang="en-US" dirty="0">
                <a:solidFill>
                  <a:schemeClr val="accent2"/>
                </a:solidFill>
                <a:latin typeface="Segoe UI Semilight" panose="020B0402040204020203" pitchFamily="34" charset="0"/>
                <a:cs typeface="Segoe UI Semilight" panose="020B0402040204020203" pitchFamily="34" charset="0"/>
              </a:rPr>
              <a:t>Verify by checking it really connects every vertex and its weight.</a:t>
            </a:r>
          </a:p>
        </p:txBody>
      </p:sp>
      <p:sp>
        <p:nvSpPr>
          <p:cNvPr id="12" name="TextBox 11"/>
          <p:cNvSpPr txBox="1"/>
          <p:nvPr/>
        </p:nvSpPr>
        <p:spPr>
          <a:xfrm>
            <a:off x="7831897" y="5368166"/>
            <a:ext cx="3899125" cy="1200329"/>
          </a:xfrm>
          <a:prstGeom prst="rect">
            <a:avLst/>
          </a:prstGeom>
          <a:noFill/>
        </p:spPr>
        <p:txBody>
          <a:bodyPr wrap="square" rtlCol="0">
            <a:spAutoFit/>
          </a:bodyPr>
          <a:lstStyle/>
          <a:p>
            <a:r>
              <a:rPr lang="en-US" dirty="0">
                <a:solidFill>
                  <a:schemeClr val="accent2"/>
                </a:solidFill>
                <a:latin typeface="Segoe UI Semilight" panose="020B0402040204020203" pitchFamily="34" charset="0"/>
                <a:cs typeface="Segoe UI Semilight" panose="020B0402040204020203" pitchFamily="34" charset="0"/>
              </a:rPr>
              <a:t>The flow itself.</a:t>
            </a:r>
            <a:br>
              <a:rPr lang="en-US" dirty="0">
                <a:solidFill>
                  <a:schemeClr val="accent2"/>
                </a:solidFill>
                <a:latin typeface="Segoe UI Semilight" panose="020B0402040204020203" pitchFamily="34" charset="0"/>
                <a:cs typeface="Segoe UI Semilight" panose="020B0402040204020203" pitchFamily="34" charset="0"/>
              </a:rPr>
            </a:br>
            <a:r>
              <a:rPr lang="en-US" dirty="0">
                <a:solidFill>
                  <a:schemeClr val="accent2"/>
                </a:solidFill>
                <a:latin typeface="Segoe UI Semilight" panose="020B0402040204020203" pitchFamily="34" charset="0"/>
                <a:cs typeface="Segoe UI Semilight" panose="020B0402040204020203" pitchFamily="34" charset="0"/>
              </a:rPr>
              <a:t>Verify the capacity constraints, conservation, and that flow value at least k.</a:t>
            </a:r>
          </a:p>
        </p:txBody>
      </p:sp>
      <p:sp>
        <p:nvSpPr>
          <p:cNvPr id="13" name="TextBox 12"/>
          <p:cNvSpPr txBox="1"/>
          <p:nvPr/>
        </p:nvSpPr>
        <p:spPr>
          <a:xfrm>
            <a:off x="4138855" y="5433168"/>
            <a:ext cx="3451137" cy="646331"/>
          </a:xfrm>
          <a:prstGeom prst="rect">
            <a:avLst/>
          </a:prstGeom>
          <a:noFill/>
        </p:spPr>
        <p:txBody>
          <a:bodyPr wrap="square" rtlCol="0">
            <a:spAutoFit/>
          </a:bodyPr>
          <a:lstStyle/>
          <a:p>
            <a:r>
              <a:rPr lang="en-US" dirty="0">
                <a:solidFill>
                  <a:schemeClr val="accent2"/>
                </a:solidFill>
                <a:latin typeface="Segoe UI Semilight" panose="020B0402040204020203" pitchFamily="34" charset="0"/>
                <a:cs typeface="Segoe UI Semilight" panose="020B0402040204020203" pitchFamily="34" charset="0"/>
              </a:rPr>
              <a:t>The coloring.</a:t>
            </a:r>
            <a:br>
              <a:rPr lang="en-US" dirty="0">
                <a:solidFill>
                  <a:schemeClr val="accent2"/>
                </a:solidFill>
                <a:latin typeface="Segoe UI Semilight" panose="020B0402040204020203" pitchFamily="34" charset="0"/>
                <a:cs typeface="Segoe UI Semilight" panose="020B0402040204020203" pitchFamily="34" charset="0"/>
              </a:rPr>
            </a:br>
            <a:r>
              <a:rPr lang="en-US" dirty="0">
                <a:solidFill>
                  <a:schemeClr val="accent2"/>
                </a:solidFill>
                <a:latin typeface="Segoe UI Semilight" panose="020B0402040204020203" pitchFamily="34" charset="0"/>
                <a:cs typeface="Segoe UI Semilight" panose="020B0402040204020203" pitchFamily="34" charset="0"/>
              </a:rPr>
              <a:t>Verify by checking each edge.</a:t>
            </a:r>
          </a:p>
        </p:txBody>
      </p:sp>
      <p:sp>
        <p:nvSpPr>
          <p:cNvPr id="19" name="Rectangle 18">
            <a:extLst>
              <a:ext uri="{FF2B5EF4-FFF2-40B4-BE49-F238E27FC236}">
                <a16:creationId xmlns:a16="http://schemas.microsoft.com/office/drawing/2014/main" id="{8EF363AA-2C75-6F41-A02E-5058EFE7D7B5}"/>
              </a:ext>
            </a:extLst>
          </p:cNvPr>
          <p:cNvSpPr/>
          <p:nvPr/>
        </p:nvSpPr>
        <p:spPr>
          <a:xfrm>
            <a:off x="5748577" y="678864"/>
            <a:ext cx="6350726" cy="2185214"/>
          </a:xfrm>
          <a:prstGeom prst="rect">
            <a:avLst/>
          </a:prstGeom>
        </p:spPr>
        <p:txBody>
          <a:bodyPr wrap="square">
            <a:spAutoFit/>
          </a:bodyPr>
          <a:lstStyle/>
          <a:p>
            <a:r>
              <a:rPr lang="en-US" sz="2000" dirty="0">
                <a:latin typeface="Segoe UI Semilight" panose="020B0402040204020203" pitchFamily="34" charset="0"/>
                <a:cs typeface="Segoe UI Semilight" panose="020B0402040204020203" pitchFamily="34" charset="0"/>
              </a:rPr>
              <a:t>Decision Problems such that:</a:t>
            </a:r>
          </a:p>
          <a:p>
            <a:r>
              <a:rPr lang="en-US" sz="2000" dirty="0">
                <a:latin typeface="Segoe UI Semilight" panose="020B0402040204020203" pitchFamily="34" charset="0"/>
                <a:cs typeface="Segoe UI Semilight" panose="020B0402040204020203" pitchFamily="34" charset="0"/>
              </a:rPr>
              <a:t>If the answer is YES, you can prove the answer is yes by </a:t>
            </a:r>
          </a:p>
          <a:p>
            <a:pPr lvl="1"/>
            <a:r>
              <a:rPr lang="en-US" dirty="0">
                <a:latin typeface="Segoe UI Semilight" panose="020B0402040204020203" pitchFamily="34" charset="0"/>
                <a:cs typeface="Segoe UI Semilight" panose="020B0402040204020203" pitchFamily="34" charset="0"/>
              </a:rPr>
              <a:t>Being given a “proof” or a “certificate”</a:t>
            </a:r>
          </a:p>
          <a:p>
            <a:pPr lvl="1"/>
            <a:r>
              <a:rPr lang="en-US" dirty="0">
                <a:latin typeface="Segoe UI Semilight" panose="020B0402040204020203" pitchFamily="34" charset="0"/>
                <a:cs typeface="Segoe UI Semilight" panose="020B0402040204020203" pitchFamily="34" charset="0"/>
              </a:rPr>
              <a:t>Verifying that certificate in polynomial time. </a:t>
            </a:r>
          </a:p>
          <a:p>
            <a:r>
              <a:rPr lang="en-US" sz="2000" dirty="0">
                <a:latin typeface="Segoe UI Semilight" panose="020B0402040204020203" pitchFamily="34" charset="0"/>
                <a:cs typeface="Segoe UI Semilight" panose="020B0402040204020203" pitchFamily="34" charset="0"/>
              </a:rPr>
              <a:t>What certificate would be convenient for short paths? </a:t>
            </a:r>
          </a:p>
          <a:p>
            <a:pPr lvl="1"/>
            <a:r>
              <a:rPr lang="en-US" sz="2000" dirty="0">
                <a:latin typeface="Segoe UI Semilight" panose="020B0402040204020203" pitchFamily="34" charset="0"/>
                <a:cs typeface="Segoe UI Semilight" panose="020B0402040204020203" pitchFamily="34" charset="0"/>
              </a:rPr>
              <a:t>The path itself. Easy to check the path is really in the graph and really short.</a:t>
            </a:r>
          </a:p>
        </p:txBody>
      </p:sp>
      <p:grpSp>
        <p:nvGrpSpPr>
          <p:cNvPr id="14" name="Group 13">
            <a:extLst>
              <a:ext uri="{FF2B5EF4-FFF2-40B4-BE49-F238E27FC236}">
                <a16:creationId xmlns:a16="http://schemas.microsoft.com/office/drawing/2014/main" id="{C7B9849B-7777-4DD9-ACBF-387112CB13E2}"/>
              </a:ext>
            </a:extLst>
          </p:cNvPr>
          <p:cNvGrpSpPr/>
          <p:nvPr/>
        </p:nvGrpSpPr>
        <p:grpSpPr>
          <a:xfrm>
            <a:off x="120839" y="1806079"/>
            <a:ext cx="5627738" cy="1536356"/>
            <a:chOff x="575238" y="1718589"/>
            <a:chExt cx="5684582" cy="1536356"/>
          </a:xfrm>
        </p:grpSpPr>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CB34209-5CBE-488F-B124-77F82895CD91}"/>
                    </a:ext>
                  </a:extLst>
                </p:cNvPr>
                <p:cNvSpPr/>
                <p:nvPr/>
              </p:nvSpPr>
              <p:spPr>
                <a:xfrm>
                  <a:off x="575238" y="2018897"/>
                  <a:ext cx="568458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set of all decision problems such that for every YES-instance (of size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there is a certificate (of size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𝑘</m:t>
                          </m:r>
                        </m:sup>
                      </m:sSup>
                      <m:r>
                        <a:rPr lang="en-US" b="0" i="1" smtClean="0">
                          <a:latin typeface="Cambria Math" panose="02040503050406030204" pitchFamily="18" charset="0"/>
                        </a:rPr>
                        <m:t>)</m:t>
                      </m:r>
                    </m:oMath>
                  </a14:m>
                  <a:r>
                    <a:rPr lang="en-US" dirty="0"/>
                    <a:t>) for that instance which can be verified in polynomial time.</a:t>
                  </a:r>
                </a:p>
              </p:txBody>
            </p:sp>
          </mc:Choice>
          <mc:Fallback xmlns="">
            <p:sp>
              <p:nvSpPr>
                <p:cNvPr id="17" name="Rectangle 16">
                  <a:extLst>
                    <a:ext uri="{FF2B5EF4-FFF2-40B4-BE49-F238E27FC236}">
                      <a16:creationId xmlns:a16="http://schemas.microsoft.com/office/drawing/2014/main" id="{7CB34209-5CBE-488F-B124-77F82895CD91}"/>
                    </a:ext>
                  </a:extLst>
                </p:cNvPr>
                <p:cNvSpPr>
                  <a:spLocks noRot="1" noChangeAspect="1" noMove="1" noResize="1" noEditPoints="1" noAdjustHandles="1" noChangeArrowheads="1" noChangeShapeType="1" noTextEdit="1"/>
                </p:cNvSpPr>
                <p:nvPr/>
              </p:nvSpPr>
              <p:spPr>
                <a:xfrm>
                  <a:off x="575238" y="2018897"/>
                  <a:ext cx="5684582" cy="1236048"/>
                </a:xfrm>
                <a:prstGeom prst="rect">
                  <a:avLst/>
                </a:prstGeom>
                <a:blipFill>
                  <a:blip r:embed="rId4"/>
                  <a:stretch>
                    <a:fillRect l="-975"/>
                  </a:stretch>
                </a:blipFill>
                <a:ln>
                  <a:noFill/>
                </a:ln>
              </p:spPr>
              <p:txBody>
                <a:bodyPr/>
                <a:lstStyle/>
                <a:p>
                  <a:r>
                    <a:rPr lang="en-US">
                      <a:noFill/>
                    </a:rPr>
                    <a:t> </a:t>
                  </a:r>
                </a:p>
              </p:txBody>
            </p:sp>
          </mc:Fallback>
        </mc:AlternateContent>
        <p:sp>
          <p:nvSpPr>
            <p:cNvPr id="18" name="Rectangle 17">
              <a:extLst>
                <a:ext uri="{FF2B5EF4-FFF2-40B4-BE49-F238E27FC236}">
                  <a16:creationId xmlns:a16="http://schemas.microsoft.com/office/drawing/2014/main" id="{EFE915AB-E65E-4A97-B3AC-656F1C0EAA85}"/>
                </a:ext>
              </a:extLst>
            </p:cNvPr>
            <p:cNvSpPr/>
            <p:nvPr/>
          </p:nvSpPr>
          <p:spPr>
            <a:xfrm>
              <a:off x="575239" y="1718589"/>
              <a:ext cx="568458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a:t>
              </a:r>
            </a:p>
          </p:txBody>
        </p:sp>
      </p:grpSp>
    </p:spTree>
    <p:extLst>
      <p:ext uri="{BB962C8B-B14F-4D97-AF65-F5344CB8AC3E}">
        <p14:creationId xmlns:p14="http://schemas.microsoft.com/office/powerpoint/2010/main" val="15321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2677656"/>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It’s a common misconception that NP stands for “not polynomial”</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Never, ever, ever, ever say “NP” stands for “not polynomial” </a:t>
            </a:r>
          </a:p>
          <a:p>
            <a:r>
              <a:rPr lang="en-US" sz="2400" dirty="0">
                <a:latin typeface="Segoe UI Semilight" panose="020B0402040204020203" pitchFamily="34" charset="0"/>
                <a:cs typeface="Segoe UI Semilight" panose="020B0402040204020203" pitchFamily="34" charset="0"/>
              </a:rPr>
              <a:t>Please</a:t>
            </a:r>
          </a:p>
          <a:p>
            <a:r>
              <a:rPr lang="en-US" sz="2400" dirty="0">
                <a:latin typeface="Segoe UI Semilight" panose="020B0402040204020203" pitchFamily="34" charset="0"/>
                <a:cs typeface="Segoe UI Semilight" panose="020B0402040204020203" pitchFamily="34" charset="0"/>
              </a:rPr>
              <a:t>Every time someone says that, a theoretical computer scientist sheds a single tear</a:t>
            </a:r>
          </a:p>
          <a:p>
            <a:r>
              <a:rPr lang="en-US" sz="2400" dirty="0">
                <a:latin typeface="Segoe UI Semilight" panose="020B0402040204020203" pitchFamily="34" charset="0"/>
                <a:cs typeface="Segoe UI Semilight" panose="020B0402040204020203" pitchFamily="34" charset="0"/>
              </a:rPr>
              <a:t>(That theoretical computer scientist is me)</a:t>
            </a:r>
          </a:p>
          <a:p>
            <a:endParaRPr lang="en-US" sz="2400" dirty="0">
              <a:latin typeface="Segoe UI Semilight" panose="020B0402040204020203" pitchFamily="34" charset="0"/>
              <a:cs typeface="Segoe UI Semilight" panose="020B0402040204020203" pitchFamily="34" charset="0"/>
            </a:endParaRP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grpSp>
        <p:nvGrpSpPr>
          <p:cNvPr id="8" name="Group 7">
            <a:extLst>
              <a:ext uri="{FF2B5EF4-FFF2-40B4-BE49-F238E27FC236}">
                <a16:creationId xmlns:a16="http://schemas.microsoft.com/office/drawing/2014/main" id="{6A9483F9-80BA-455B-A3DD-8BA1BC0F5A4F}"/>
              </a:ext>
            </a:extLst>
          </p:cNvPr>
          <p:cNvGrpSpPr/>
          <p:nvPr/>
        </p:nvGrpSpPr>
        <p:grpSpPr>
          <a:xfrm>
            <a:off x="575238" y="2566314"/>
            <a:ext cx="10814328" cy="1536356"/>
            <a:chOff x="575238" y="1718589"/>
            <a:chExt cx="5684582" cy="1536356"/>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C6786F5-3AC3-4D88-80D1-A065C94589A8}"/>
                    </a:ext>
                  </a:extLst>
                </p:cNvPr>
                <p:cNvSpPr/>
                <p:nvPr/>
              </p:nvSpPr>
              <p:spPr>
                <a:xfrm>
                  <a:off x="575238" y="2018897"/>
                  <a:ext cx="568458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(of size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there is a certificate (of size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𝑘</m:t>
                          </m:r>
                        </m:sup>
                      </m:sSup>
                      <m:r>
                        <a:rPr lang="en-US" sz="2400" b="0" i="1" smtClean="0">
                          <a:latin typeface="Cambria Math" panose="02040503050406030204" pitchFamily="18" charset="0"/>
                        </a:rPr>
                        <m:t>)</m:t>
                      </m:r>
                    </m:oMath>
                  </a14:m>
                  <a:r>
                    <a:rPr lang="en-US" sz="2400" dirty="0"/>
                    <a:t>) for that instance which can be verified in polynomial time.</a:t>
                  </a:r>
                </a:p>
              </p:txBody>
            </p:sp>
          </mc:Choice>
          <mc:Fallback xmlns="">
            <p:sp>
              <p:nvSpPr>
                <p:cNvPr id="9" name="Rectangle 8">
                  <a:extLst>
                    <a:ext uri="{FF2B5EF4-FFF2-40B4-BE49-F238E27FC236}">
                      <a16:creationId xmlns:a16="http://schemas.microsoft.com/office/drawing/2014/main" id="{6C6786F5-3AC3-4D88-80D1-A065C94589A8}"/>
                    </a:ext>
                  </a:extLst>
                </p:cNvPr>
                <p:cNvSpPr>
                  <a:spLocks noRot="1" noChangeAspect="1" noMove="1" noResize="1" noEditPoints="1" noAdjustHandles="1" noChangeArrowheads="1" noChangeShapeType="1" noTextEdit="1"/>
                </p:cNvSpPr>
                <p:nvPr/>
              </p:nvSpPr>
              <p:spPr>
                <a:xfrm>
                  <a:off x="575238" y="2018897"/>
                  <a:ext cx="5684582" cy="1236048"/>
                </a:xfrm>
                <a:prstGeom prst="rect">
                  <a:avLst/>
                </a:prstGeom>
                <a:blipFill>
                  <a:blip r:embed="rId2"/>
                  <a:stretch>
                    <a:fillRect l="-846"/>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BF051FE1-366E-4A38-AEC2-95CDF643717D}"/>
                </a:ext>
              </a:extLst>
            </p:cNvPr>
            <p:cNvSpPr/>
            <p:nvPr/>
          </p:nvSpPr>
          <p:spPr>
            <a:xfrm>
              <a:off x="575239" y="1718589"/>
              <a:ext cx="568458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Tree>
    <p:extLst>
      <p:ext uri="{BB962C8B-B14F-4D97-AF65-F5344CB8AC3E}">
        <p14:creationId xmlns:p14="http://schemas.microsoft.com/office/powerpoint/2010/main" val="87704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8F24E-4E8C-4B52-A1A1-B482CC562198}"/>
              </a:ext>
            </a:extLst>
          </p:cNvPr>
          <p:cNvSpPr>
            <a:spLocks noGrp="1"/>
          </p:cNvSpPr>
          <p:nvPr>
            <p:ph type="title"/>
          </p:nvPr>
        </p:nvSpPr>
        <p:spPr/>
        <p:txBody>
          <a:bodyPr/>
          <a:lstStyle/>
          <a:p>
            <a:r>
              <a:rPr lang="en-US" dirty="0"/>
              <a:t>Solve vs. Verify</a:t>
            </a:r>
          </a:p>
        </p:txBody>
      </p:sp>
      <p:sp>
        <p:nvSpPr>
          <p:cNvPr id="3" name="Content Placeholder 2">
            <a:extLst>
              <a:ext uri="{FF2B5EF4-FFF2-40B4-BE49-F238E27FC236}">
                <a16:creationId xmlns:a16="http://schemas.microsoft.com/office/drawing/2014/main" id="{EEEFA49B-9550-488D-8AB7-00B4E03CC27E}"/>
              </a:ext>
            </a:extLst>
          </p:cNvPr>
          <p:cNvSpPr>
            <a:spLocks noGrp="1"/>
          </p:cNvSpPr>
          <p:nvPr>
            <p:ph idx="1"/>
          </p:nvPr>
        </p:nvSpPr>
        <p:spPr/>
        <p:txBody>
          <a:bodyPr/>
          <a:lstStyle/>
          <a:p>
            <a:r>
              <a:rPr lang="en-US" dirty="0"/>
              <a:t>Verification is equivalent to the “magic” of nondeterminism</a:t>
            </a:r>
          </a:p>
          <a:p>
            <a:r>
              <a:rPr lang="en-US" dirty="0"/>
              <a:t>Remember NFAs? That could “magically” decide which state to jump to?</a:t>
            </a:r>
          </a:p>
          <a:p>
            <a:r>
              <a:rPr lang="en-US" dirty="0"/>
              <a:t>It’s that kind of nondeterminism. But instead of just jumping state-to-state, you can also “magically” write bits to memory too.</a:t>
            </a:r>
          </a:p>
          <a:p>
            <a:endParaRPr lang="en-US" dirty="0"/>
          </a:p>
          <a:p>
            <a:r>
              <a:rPr lang="en-US" dirty="0"/>
              <a:t>More on this week’s homework.</a:t>
            </a:r>
          </a:p>
        </p:txBody>
      </p:sp>
    </p:spTree>
    <p:extLst>
      <p:ext uri="{BB962C8B-B14F-4D97-AF65-F5344CB8AC3E}">
        <p14:creationId xmlns:p14="http://schemas.microsoft.com/office/powerpoint/2010/main" val="1902027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vs. NP</a:t>
            </a:r>
          </a:p>
        </p:txBody>
      </p:sp>
      <p:sp>
        <p:nvSpPr>
          <p:cNvPr id="3" name="Content Placeholder 2"/>
          <p:cNvSpPr>
            <a:spLocks noGrp="1"/>
          </p:cNvSpPr>
          <p:nvPr>
            <p:ph idx="1"/>
          </p:nvPr>
        </p:nvSpPr>
        <p:spPr>
          <a:xfrm>
            <a:off x="575240" y="3367143"/>
            <a:ext cx="11187258" cy="2942217"/>
          </a:xfrm>
        </p:spPr>
        <p:txBody>
          <a:bodyPr>
            <a:normAutofit/>
          </a:bodyPr>
          <a:lstStyle/>
          <a:p>
            <a:r>
              <a:rPr lang="en-US" sz="2600" dirty="0"/>
              <a:t>If you’ll know it when you see it, can you also search to find it efficiently?</a:t>
            </a:r>
            <a:br>
              <a:rPr lang="en-US" sz="2600" dirty="0"/>
            </a:br>
            <a:endParaRPr lang="en-US" sz="2600" dirty="0"/>
          </a:p>
          <a:p>
            <a:br>
              <a:rPr lang="en-US" sz="2600" dirty="0"/>
            </a:br>
            <a:r>
              <a:rPr lang="en-US" sz="2600" dirty="0"/>
              <a:t>No one knows the answer to this question. </a:t>
            </a:r>
          </a:p>
          <a:p>
            <a:r>
              <a:rPr lang="en-US" sz="2600" dirty="0"/>
              <a:t>In fact, it’s the biggest unsolved question in Computer Science.</a:t>
            </a:r>
          </a:p>
        </p:txBody>
      </p:sp>
      <p:sp>
        <p:nvSpPr>
          <p:cNvPr id="4" name="Rectangle 3"/>
          <p:cNvSpPr/>
          <p:nvPr/>
        </p:nvSpPr>
        <p:spPr>
          <a:xfrm>
            <a:off x="575238" y="1372686"/>
            <a:ext cx="10168961" cy="199445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b="1" dirty="0"/>
              <a:t>Are P and NP the same complexity class? </a:t>
            </a:r>
          </a:p>
          <a:p>
            <a:r>
              <a:rPr lang="en-US" sz="2800" b="1" dirty="0"/>
              <a:t>That is, can every problem that can be </a:t>
            </a:r>
            <a:r>
              <a:rPr lang="en-US" sz="2800" dirty="0"/>
              <a:t>verified </a:t>
            </a:r>
            <a:r>
              <a:rPr lang="en-US" sz="2800" b="1" dirty="0"/>
              <a:t>in polynomial time also be </a:t>
            </a:r>
            <a:r>
              <a:rPr lang="en-US" sz="2800" dirty="0"/>
              <a:t>solved </a:t>
            </a:r>
            <a:r>
              <a:rPr lang="en-US" sz="2800" b="1" dirty="0"/>
              <a:t>in polynomial time.</a:t>
            </a:r>
            <a:endParaRPr lang="en-US" sz="2800" dirty="0"/>
          </a:p>
        </p:txBody>
      </p:sp>
      <p:sp>
        <p:nvSpPr>
          <p:cNvPr id="5" name="Rectangle 4"/>
          <p:cNvSpPr/>
          <p:nvPr/>
        </p:nvSpPr>
        <p:spPr>
          <a:xfrm>
            <a:off x="575237" y="137903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vs. NP</a:t>
            </a:r>
          </a:p>
        </p:txBody>
      </p:sp>
    </p:spTree>
    <p:extLst>
      <p:ext uri="{BB962C8B-B14F-4D97-AF65-F5344CB8AC3E}">
        <p14:creationId xmlns:p14="http://schemas.microsoft.com/office/powerpoint/2010/main" val="3868912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23DA-6FD1-46AB-BEA8-3446E2C0BD04}"/>
              </a:ext>
            </a:extLst>
          </p:cNvPr>
          <p:cNvSpPr>
            <a:spLocks noGrp="1"/>
          </p:cNvSpPr>
          <p:nvPr>
            <p:ph type="title"/>
          </p:nvPr>
        </p:nvSpPr>
        <p:spPr/>
        <p:txBody>
          <a:bodyPr/>
          <a:lstStyle/>
          <a:p>
            <a:r>
              <a:rPr lang="en-US" dirty="0"/>
              <a:t>Some New Problems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C4BA5B-286E-4E3A-8D5B-FC2C70744245}"/>
                  </a:ext>
                </a:extLst>
              </p:cNvPr>
              <p:cNvSpPr>
                <a:spLocks noGrp="1"/>
              </p:cNvSpPr>
              <p:nvPr>
                <p:ph idx="1"/>
              </p:nvPr>
            </p:nvSpPr>
            <p:spPr/>
            <p:txBody>
              <a:bodyPr/>
              <a:lstStyle/>
              <a:p>
                <a:r>
                  <a:rPr lang="en-US" dirty="0"/>
                  <a:t>Here are some new problems. Are they in NP? </a:t>
                </a:r>
              </a:p>
              <a:p>
                <a:r>
                  <a:rPr lang="en-US" dirty="0"/>
                  <a:t>If they’re in NP, what is the “certificate” when the answer is yes?</a:t>
                </a:r>
              </a:p>
              <a:p>
                <a:endParaRPr lang="en-US" dirty="0"/>
              </a:p>
              <a:p>
                <a:r>
                  <a:rPr lang="en-US" dirty="0"/>
                  <a:t>COMPOSITE – given an integer </a:t>
                </a:r>
                <a14:m>
                  <m:oMath xmlns:m="http://schemas.openxmlformats.org/officeDocument/2006/math">
                    <m:r>
                      <a:rPr lang="en-US" b="0" i="1" smtClean="0">
                        <a:latin typeface="Cambria Math" panose="02040503050406030204" pitchFamily="18" charset="0"/>
                      </a:rPr>
                      <m:t>𝑛</m:t>
                    </m:r>
                  </m:oMath>
                </a14:m>
                <a:r>
                  <a:rPr lang="en-US" dirty="0"/>
                  <a:t> is it composite (i.e. not prime)?</a:t>
                </a:r>
              </a:p>
              <a:p>
                <a:r>
                  <a:rPr lang="en-US" dirty="0"/>
                  <a:t>MAX-FLOW – find a maximum flow in a graph.</a:t>
                </a:r>
              </a:p>
              <a:p>
                <a:r>
                  <a:rPr lang="en-US" dirty="0"/>
                  <a:t>VERTEX-COVER – given a graph </a:t>
                </a:r>
                <a14:m>
                  <m:oMath xmlns:m="http://schemas.openxmlformats.org/officeDocument/2006/math">
                    <m:r>
                      <a:rPr lang="en-US" b="0" i="1" smtClean="0">
                        <a:latin typeface="Cambria Math" panose="02040503050406030204" pitchFamily="18" charset="0"/>
                      </a:rPr>
                      <m:t>𝐺</m:t>
                    </m:r>
                  </m:oMath>
                </a14:m>
                <a:r>
                  <a:rPr lang="en-US" dirty="0"/>
                  <a:t> and an integer </a:t>
                </a:r>
                <a14:m>
                  <m:oMath xmlns:m="http://schemas.openxmlformats.org/officeDocument/2006/math">
                    <m:r>
                      <a:rPr lang="en-US" b="0" i="1" smtClean="0">
                        <a:latin typeface="Cambria Math" panose="02040503050406030204" pitchFamily="18" charset="0"/>
                      </a:rPr>
                      <m:t>𝑘</m:t>
                    </m:r>
                  </m:oMath>
                </a14:m>
                <a:r>
                  <a:rPr lang="en-US" dirty="0"/>
                  <a:t>, does </a:t>
                </a:r>
                <a14:m>
                  <m:oMath xmlns:m="http://schemas.openxmlformats.org/officeDocument/2006/math">
                    <m:r>
                      <a:rPr lang="en-US" b="0" i="1" smtClean="0">
                        <a:latin typeface="Cambria Math" panose="02040503050406030204" pitchFamily="18" charset="0"/>
                      </a:rPr>
                      <m:t>𝐺</m:t>
                    </m:r>
                  </m:oMath>
                </a14:m>
                <a:r>
                  <a:rPr lang="en-US" dirty="0"/>
                  <a:t> have a vertex cover of size at most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oMath>
                </a14:m>
                <a:endParaRPr lang="en-US" dirty="0"/>
              </a:p>
              <a:p>
                <a:r>
                  <a:rPr lang="en-US" dirty="0"/>
                  <a:t>NON-3-Color – given a graph </a:t>
                </a:r>
                <a14:m>
                  <m:oMath xmlns:m="http://schemas.openxmlformats.org/officeDocument/2006/math">
                    <m:r>
                      <a:rPr lang="en-US" b="0" i="1" smtClean="0">
                        <a:latin typeface="Cambria Math" panose="02040503050406030204" pitchFamily="18" charset="0"/>
                      </a:rPr>
                      <m:t>𝐺</m:t>
                    </m:r>
                  </m:oMath>
                </a14:m>
                <a:r>
                  <a:rPr lang="en-US" dirty="0"/>
                  <a:t>, is it not 3-colorable?  </a:t>
                </a:r>
              </a:p>
            </p:txBody>
          </p:sp>
        </mc:Choice>
        <mc:Fallback xmlns="">
          <p:sp>
            <p:nvSpPr>
              <p:cNvPr id="3" name="Content Placeholder 2">
                <a:extLst>
                  <a:ext uri="{FF2B5EF4-FFF2-40B4-BE49-F238E27FC236}">
                    <a16:creationId xmlns:a16="http://schemas.microsoft.com/office/drawing/2014/main" id="{B7C4BA5B-286E-4E3A-8D5B-FC2C7074424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82957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EA72-1F98-465A-8ED2-172A28868F19}"/>
              </a:ext>
            </a:extLst>
          </p:cNvPr>
          <p:cNvSpPr>
            <a:spLocks noGrp="1"/>
          </p:cNvSpPr>
          <p:nvPr>
            <p:ph type="title"/>
          </p:nvPr>
        </p:nvSpPr>
        <p:spPr/>
        <p:txBody>
          <a:bodyPr/>
          <a:lstStyle/>
          <a:p>
            <a:r>
              <a:rPr lang="en-US" dirty="0"/>
              <a:t>Some New Problems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855B2C-FED9-47FE-9FDB-083319841E62}"/>
                  </a:ext>
                </a:extLst>
              </p:cNvPr>
              <p:cNvSpPr>
                <a:spLocks noGrp="1"/>
              </p:cNvSpPr>
              <p:nvPr>
                <p:ph idx="1"/>
              </p:nvPr>
            </p:nvSpPr>
            <p:spPr/>
            <p:txBody>
              <a:bodyPr/>
              <a:lstStyle/>
              <a:p>
                <a:r>
                  <a:rPr lang="en-US" dirty="0"/>
                  <a:t>COMPOSITE – given an integer </a:t>
                </a:r>
                <a14:m>
                  <m:oMath xmlns:m="http://schemas.openxmlformats.org/officeDocument/2006/math">
                    <m:r>
                      <a:rPr lang="en-US" i="1">
                        <a:latin typeface="Cambria Math" panose="02040503050406030204" pitchFamily="18" charset="0"/>
                      </a:rPr>
                      <m:t>𝑛</m:t>
                    </m:r>
                  </m:oMath>
                </a14:m>
                <a:r>
                  <a:rPr lang="en-US" dirty="0"/>
                  <a:t> is it composite (i.e. not prime)?</a:t>
                </a:r>
              </a:p>
              <a:p>
                <a:r>
                  <a:rPr lang="en-US" dirty="0"/>
                  <a:t>In </a:t>
                </a:r>
                <a14:m>
                  <m:oMath xmlns:m="http://schemas.openxmlformats.org/officeDocument/2006/math">
                    <m:r>
                      <a:rPr lang="en-US" b="0" i="1" smtClean="0">
                        <a:latin typeface="Cambria Math" panose="02040503050406030204" pitchFamily="18" charset="0"/>
                      </a:rPr>
                      <m:t>𝑁𝑃</m:t>
                    </m:r>
                  </m:oMath>
                </a14:m>
                <a:r>
                  <a:rPr lang="en-US" dirty="0"/>
                  <a:t> (certificate is factors). </a:t>
                </a:r>
              </a:p>
              <a:p>
                <a:r>
                  <a:rPr lang="en-US" dirty="0"/>
                  <a:t>MAX-FLOW – find a maximum flow in a graph.</a:t>
                </a:r>
              </a:p>
              <a:p>
                <a:r>
                  <a:rPr lang="en-US" dirty="0"/>
                  <a:t>Not in </a:t>
                </a:r>
                <a14:m>
                  <m:oMath xmlns:m="http://schemas.openxmlformats.org/officeDocument/2006/math">
                    <m:r>
                      <a:rPr lang="en-US" b="0" i="1" smtClean="0">
                        <a:latin typeface="Cambria Math" panose="02040503050406030204" pitchFamily="18" charset="0"/>
                      </a:rPr>
                      <m:t>𝑁𝑃</m:t>
                    </m:r>
                  </m:oMath>
                </a14:m>
                <a:r>
                  <a:rPr lang="en-US" dirty="0"/>
                  <a:t> (not a decision problem)</a:t>
                </a:r>
              </a:p>
              <a:p>
                <a:r>
                  <a:rPr lang="en-US" dirty="0"/>
                  <a:t>VERTEX-COVER – given a graph </a:t>
                </a:r>
                <a14:m>
                  <m:oMath xmlns:m="http://schemas.openxmlformats.org/officeDocument/2006/math">
                    <m:r>
                      <a:rPr lang="en-US" i="1">
                        <a:latin typeface="Cambria Math" panose="02040503050406030204" pitchFamily="18" charset="0"/>
                      </a:rPr>
                      <m:t>𝐺</m:t>
                    </m:r>
                  </m:oMath>
                </a14:m>
                <a:r>
                  <a:rPr lang="en-US" dirty="0"/>
                  <a:t> and an integer </a:t>
                </a:r>
                <a14:m>
                  <m:oMath xmlns:m="http://schemas.openxmlformats.org/officeDocument/2006/math">
                    <m:r>
                      <a:rPr lang="en-US" i="1">
                        <a:latin typeface="Cambria Math" panose="02040503050406030204" pitchFamily="18" charset="0"/>
                      </a:rPr>
                      <m:t>𝑘</m:t>
                    </m:r>
                  </m:oMath>
                </a14:m>
                <a:r>
                  <a:rPr lang="en-US" dirty="0"/>
                  <a:t>, does </a:t>
                </a:r>
                <a14:m>
                  <m:oMath xmlns:m="http://schemas.openxmlformats.org/officeDocument/2006/math">
                    <m:r>
                      <a:rPr lang="en-US" i="1">
                        <a:latin typeface="Cambria Math" panose="02040503050406030204" pitchFamily="18" charset="0"/>
                      </a:rPr>
                      <m:t>𝐺</m:t>
                    </m:r>
                  </m:oMath>
                </a14:m>
                <a:r>
                  <a:rPr lang="en-US" dirty="0"/>
                  <a:t> have a vertex cover of size at most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m:t>
                    </m:r>
                  </m:oMath>
                </a14:m>
                <a:endParaRPr lang="en-US" dirty="0"/>
              </a:p>
              <a:p>
                <a:r>
                  <a:rPr lang="en-US" dirty="0"/>
                  <a:t>In </a:t>
                </a:r>
                <a14:m>
                  <m:oMath xmlns:m="http://schemas.openxmlformats.org/officeDocument/2006/math">
                    <m:r>
                      <a:rPr lang="en-US" b="0" i="1" smtClean="0">
                        <a:latin typeface="Cambria Math" panose="02040503050406030204" pitchFamily="18" charset="0"/>
                      </a:rPr>
                      <m:t>𝑁𝑃</m:t>
                    </m:r>
                  </m:oMath>
                </a14:m>
                <a:r>
                  <a:rPr lang="en-US" dirty="0"/>
                  <a:t> (certificate is cover)</a:t>
                </a:r>
              </a:p>
              <a:p>
                <a:r>
                  <a:rPr lang="en-US" dirty="0"/>
                  <a:t>NON-3-Color – given a graph </a:t>
                </a:r>
                <a14:m>
                  <m:oMath xmlns:m="http://schemas.openxmlformats.org/officeDocument/2006/math">
                    <m:r>
                      <a:rPr lang="en-US" i="1">
                        <a:latin typeface="Cambria Math" panose="02040503050406030204" pitchFamily="18" charset="0"/>
                      </a:rPr>
                      <m:t>𝐺</m:t>
                    </m:r>
                  </m:oMath>
                </a14:m>
                <a:r>
                  <a:rPr lang="en-US" dirty="0"/>
                  <a:t>, is it not 3-colorable?  </a:t>
                </a:r>
              </a:p>
              <a:p>
                <a:r>
                  <a:rPr lang="en-US" dirty="0"/>
                  <a:t>Not known to be in </a:t>
                </a:r>
                <a14:m>
                  <m:oMath xmlns:m="http://schemas.openxmlformats.org/officeDocument/2006/math">
                    <m:r>
                      <a:rPr lang="en-US" b="0" i="1" smtClean="0">
                        <a:latin typeface="Cambria Math" panose="02040503050406030204" pitchFamily="18" charset="0"/>
                      </a:rPr>
                      <m:t>𝑁𝑃</m:t>
                    </m:r>
                  </m:oMath>
                </a14:m>
                <a:r>
                  <a:rPr lang="en-US" dirty="0"/>
                  <a:t>.</a:t>
                </a:r>
              </a:p>
            </p:txBody>
          </p:sp>
        </mc:Choice>
        <mc:Fallback xmlns="">
          <p:sp>
            <p:nvSpPr>
              <p:cNvPr id="3" name="Content Placeholder 2">
                <a:extLst>
                  <a:ext uri="{FF2B5EF4-FFF2-40B4-BE49-F238E27FC236}">
                    <a16:creationId xmlns:a16="http://schemas.microsoft.com/office/drawing/2014/main" id="{F2855B2C-FED9-47FE-9FDB-083319841E62}"/>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Tree>
    <p:extLst>
      <p:ext uri="{BB962C8B-B14F-4D97-AF65-F5344CB8AC3E}">
        <p14:creationId xmlns:p14="http://schemas.microsoft.com/office/powerpoint/2010/main" val="2783524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Let’s say we want to figure out if every problem in NP can actually be solved efficiently.</a:t>
                </a:r>
              </a:p>
              <a:p>
                <a:r>
                  <a:rPr lang="en-US" sz="2800" dirty="0"/>
                  <a:t>We might want to start with a really hard problem in NP. </a:t>
                </a:r>
              </a:p>
              <a:p>
                <a:r>
                  <a:rPr lang="en-US" sz="2800" dirty="0"/>
                  <a:t>What is the hardest problem in NP?</a:t>
                </a:r>
              </a:p>
              <a:p>
                <a:r>
                  <a:rPr lang="en-US" sz="2800" dirty="0"/>
                  <a:t>What does it mean to be a hard problem?</a:t>
                </a:r>
              </a:p>
              <a:p>
                <a:r>
                  <a:rPr lang="en-US" sz="2800" dirty="0"/>
                  <a:t>Reductions are a good definition:</a:t>
                </a:r>
              </a:p>
              <a:p>
                <a:pPr lvl="1"/>
                <a:r>
                  <a:rPr lang="en-US" sz="2400" dirty="0"/>
                  <a:t>If A reduces to B then “A </a:t>
                </a:r>
                <a14:m>
                  <m:oMath xmlns:m="http://schemas.openxmlformats.org/officeDocument/2006/math">
                    <m:r>
                      <a:rPr lang="en-US" sz="2400" b="0" i="1" smtClean="0">
                        <a:latin typeface="Cambria Math" panose="02040503050406030204" pitchFamily="18" charset="0"/>
                      </a:rPr>
                      <m:t>≤</m:t>
                    </m:r>
                  </m:oMath>
                </a14:m>
                <a:r>
                  <a:rPr lang="en-US" sz="2400" dirty="0"/>
                  <a:t> B” (in terms of difficulty)</a:t>
                </a:r>
              </a:p>
              <a:p>
                <a:pPr lvl="2"/>
                <a:r>
                  <a:rPr lang="en-US" sz="2000" dirty="0"/>
                  <a:t>Once you have an algorithm for B, you have one for A automatically from the reduction!</a:t>
                </a:r>
              </a:p>
              <a:p>
                <a:pPr marL="0" indent="0">
                  <a:buNone/>
                </a:pPr>
                <a:endParaRPr lang="en-US" sz="28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6966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NP-hardness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233859"/>
                <a:ext cx="11187258" cy="3075502"/>
              </a:xfrm>
            </p:spPr>
            <p:txBody>
              <a:bodyPr>
                <a:normAutofit lnSpcReduction="10000"/>
              </a:bodyPr>
              <a:lstStyle/>
              <a:p>
                <a:r>
                  <a:rPr lang="en-US" sz="2800" dirty="0"/>
                  <a:t>An NP-hard problem is “hard enough” to design algorithms for that if you write an efficient algorithm for it, you’ve (by accident) designed an algorithm that works for every problem in NP. </a:t>
                </a:r>
              </a:p>
              <a:p>
                <a:endParaRPr lang="en-US" dirty="0"/>
              </a:p>
              <a:p>
                <a:r>
                  <a:rPr lang="en-US" sz="2800" dirty="0"/>
                  <a:t>What does it look like? Let </a:t>
                </a:r>
                <a14:m>
                  <m:oMath xmlns:m="http://schemas.openxmlformats.org/officeDocument/2006/math">
                    <m:r>
                      <a:rPr lang="en-US" sz="2800" b="0" i="1" smtClean="0">
                        <a:latin typeface="Cambria Math" panose="02040503050406030204" pitchFamily="18" charset="0"/>
                      </a:rPr>
                      <m:t>𝐴</m:t>
                    </m:r>
                  </m:oMath>
                </a14:m>
                <a:r>
                  <a:rPr lang="en-US" sz="2800" dirty="0"/>
                  <a:t> be in NP, and let </a:t>
                </a:r>
                <a14:m>
                  <m:oMath xmlns:m="http://schemas.openxmlformats.org/officeDocument/2006/math">
                    <m:r>
                      <a:rPr lang="en-US" sz="2800" b="0" i="1" smtClean="0">
                        <a:latin typeface="Cambria Math" panose="02040503050406030204" pitchFamily="18" charset="0"/>
                      </a:rPr>
                      <m:t>𝐵</m:t>
                    </m:r>
                  </m:oMath>
                </a14:m>
                <a:r>
                  <a:rPr lang="en-US" sz="2800" dirty="0"/>
                  <a:t> be the NP-hard problem you solved, on an input to </a:t>
                </a:r>
                <a14:m>
                  <m:oMath xmlns:m="http://schemas.openxmlformats.org/officeDocument/2006/math">
                    <m:r>
                      <a:rPr lang="en-US" sz="2800" b="0" i="1" smtClean="0">
                        <a:latin typeface="Cambria Math" panose="02040503050406030204" pitchFamily="18" charset="0"/>
                      </a:rPr>
                      <m:t>𝐴</m:t>
                    </m:r>
                  </m:oMath>
                </a14:m>
                <a:r>
                  <a:rPr lang="en-US" sz="2800" dirty="0"/>
                  <a:t>, “run the reduction” and plug in your actual algorithm for </a:t>
                </a:r>
                <a14:m>
                  <m:oMath xmlns:m="http://schemas.openxmlformats.org/officeDocument/2006/math">
                    <m:r>
                      <a:rPr lang="en-US" sz="2800" b="0" i="1" smtClean="0">
                        <a:latin typeface="Cambria Math" panose="02040503050406030204" pitchFamily="18" charset="0"/>
                      </a:rPr>
                      <m:t>𝐵</m:t>
                    </m:r>
                  </m:oMath>
                </a14:m>
                <a:r>
                  <a:rPr lang="en-US" sz="28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233859"/>
                <a:ext cx="11187258" cy="3075502"/>
              </a:xfrm>
              <a:blipFill>
                <a:blip r:embed="rId2"/>
                <a:stretch>
                  <a:fillRect l="-708" t="-4752"/>
                </a:stretch>
              </a:blipFill>
            </p:spPr>
            <p:txBody>
              <a:bodyPr/>
              <a:lstStyle/>
              <a:p>
                <a:r>
                  <a:rPr lang="en-US">
                    <a:noFill/>
                  </a:rPr>
                  <a:t> </a:t>
                </a:r>
              </a:p>
            </p:txBody>
          </p:sp>
        </mc:Fallback>
      </mc:AlternateContent>
      <p:sp>
        <p:nvSpPr>
          <p:cNvPr id="8" name="Rectangle 7"/>
          <p:cNvSpPr/>
          <p:nvPr/>
        </p:nvSpPr>
        <p:spPr>
          <a:xfrm>
            <a:off x="575237" y="1454812"/>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NP-hard if</a:t>
            </a:r>
            <a:br>
              <a:rPr lang="en-US" sz="2800" dirty="0"/>
            </a:br>
            <a:r>
              <a:rPr lang="en-US" sz="2800" dirty="0"/>
              <a:t>for all problems A in NP, A reduces to B. </a:t>
            </a:r>
          </a:p>
        </p:txBody>
      </p:sp>
      <p:sp>
        <p:nvSpPr>
          <p:cNvPr id="9" name="Rectangle 8"/>
          <p:cNvSpPr/>
          <p:nvPr/>
        </p:nvSpPr>
        <p:spPr>
          <a:xfrm>
            <a:off x="575237" y="1454812"/>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NP-hard</a:t>
            </a:r>
          </a:p>
        </p:txBody>
      </p:sp>
    </p:spTree>
    <p:extLst>
      <p:ext uri="{BB962C8B-B14F-4D97-AF65-F5344CB8AC3E}">
        <p14:creationId xmlns:p14="http://schemas.microsoft.com/office/powerpoint/2010/main" val="132419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D974-8359-49FD-A964-4DACD0ABD00F}"/>
              </a:ext>
            </a:extLst>
          </p:cNvPr>
          <p:cNvSpPr>
            <a:spLocks noGrp="1"/>
          </p:cNvSpPr>
          <p:nvPr>
            <p:ph type="title"/>
          </p:nvPr>
        </p:nvSpPr>
        <p:spPr/>
        <p:txBody>
          <a:bodyPr/>
          <a:lstStyle/>
          <a:p>
            <a:r>
              <a:rPr lang="en-US" dirty="0"/>
              <a:t>Some definitions</a:t>
            </a:r>
          </a:p>
        </p:txBody>
      </p:sp>
      <p:sp>
        <p:nvSpPr>
          <p:cNvPr id="3" name="Content Placeholder 2">
            <a:extLst>
              <a:ext uri="{FF2B5EF4-FFF2-40B4-BE49-F238E27FC236}">
                <a16:creationId xmlns:a16="http://schemas.microsoft.com/office/drawing/2014/main" id="{6245048B-5109-43EF-8AAD-6901001D54ED}"/>
              </a:ext>
            </a:extLst>
          </p:cNvPr>
          <p:cNvSpPr>
            <a:spLocks noGrp="1"/>
          </p:cNvSpPr>
          <p:nvPr>
            <p:ph idx="1"/>
          </p:nvPr>
        </p:nvSpPr>
        <p:spPr/>
        <p:txBody>
          <a:bodyPr/>
          <a:lstStyle/>
          <a:p>
            <a:r>
              <a:rPr lang="en-US" dirty="0"/>
              <a:t>A </a:t>
            </a:r>
            <a:r>
              <a:rPr lang="en-US" b="1" dirty="0">
                <a:solidFill>
                  <a:schemeClr val="accent2"/>
                </a:solidFill>
              </a:rPr>
              <a:t>problem </a:t>
            </a:r>
            <a:r>
              <a:rPr lang="en-US" dirty="0"/>
              <a:t>is a set of inputs and the correct outputs.</a:t>
            </a:r>
          </a:p>
          <a:p>
            <a:r>
              <a:rPr lang="en-US" dirty="0"/>
              <a:t>“Find a Minimum Spanning Tree” is a problem. </a:t>
            </a:r>
          </a:p>
          <a:p>
            <a:pPr lvl="1"/>
            <a:r>
              <a:rPr lang="en-US" dirty="0"/>
              <a:t>Input is a graph, output is the MST.</a:t>
            </a:r>
          </a:p>
          <a:p>
            <a:pPr lvl="1"/>
            <a:endParaRPr lang="en-US" dirty="0"/>
          </a:p>
          <a:p>
            <a:pPr lvl="1"/>
            <a:r>
              <a:rPr lang="en-US" sz="2800" dirty="0"/>
              <a:t>“Tell whether a graph is bipartite” is a problem.</a:t>
            </a:r>
          </a:p>
          <a:p>
            <a:pPr lvl="1"/>
            <a:r>
              <a:rPr lang="en-US" dirty="0"/>
              <a:t>Input is a graph, output is “yes” or “no”</a:t>
            </a:r>
          </a:p>
          <a:p>
            <a:pPr lvl="1"/>
            <a:endParaRPr lang="en-US" sz="2800" dirty="0"/>
          </a:p>
          <a:p>
            <a:pPr lvl="1"/>
            <a:r>
              <a:rPr lang="en-US" sz="2800" dirty="0"/>
              <a:t>“Find the ‘maximum subarray sum’” is a problem.</a:t>
            </a:r>
          </a:p>
          <a:p>
            <a:pPr lvl="1"/>
            <a:r>
              <a:rPr lang="en-US" dirty="0"/>
              <a:t>Input is an array, output is the number that represents the largest sum of a subarray.</a:t>
            </a:r>
          </a:p>
        </p:txBody>
      </p:sp>
    </p:spTree>
    <p:extLst>
      <p:ext uri="{BB962C8B-B14F-4D97-AF65-F5344CB8AC3E}">
        <p14:creationId xmlns:p14="http://schemas.microsoft.com/office/powerpoint/2010/main" val="3200244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NP-Completeness</a:t>
            </a:r>
          </a:p>
        </p:txBody>
      </p:sp>
      <p:sp>
        <p:nvSpPr>
          <p:cNvPr id="3" name="Content Placeholder 2"/>
          <p:cNvSpPr>
            <a:spLocks noGrp="1"/>
          </p:cNvSpPr>
          <p:nvPr>
            <p:ph idx="1"/>
          </p:nvPr>
        </p:nvSpPr>
        <p:spPr>
          <a:xfrm>
            <a:off x="575240" y="3233859"/>
            <a:ext cx="11187258" cy="3075502"/>
          </a:xfrm>
        </p:spPr>
        <p:txBody>
          <a:bodyPr>
            <a:normAutofit/>
          </a:bodyPr>
          <a:lstStyle/>
          <a:p>
            <a:r>
              <a:rPr lang="en-US" sz="2800" dirty="0"/>
              <a:t>An NP-complete problem is a “hardest” problem in NP.</a:t>
            </a:r>
          </a:p>
          <a:p>
            <a:r>
              <a:rPr lang="en-US" sz="2800" dirty="0"/>
              <a:t>If you have an algorithm to solve an NP-complete problem, you have an algorithm for </a:t>
            </a:r>
            <a:r>
              <a:rPr lang="en-US" sz="2800" b="1" dirty="0"/>
              <a:t>every </a:t>
            </a:r>
            <a:r>
              <a:rPr lang="en-US" sz="2800" dirty="0"/>
              <a:t>problem in NP. </a:t>
            </a:r>
          </a:p>
          <a:p>
            <a:r>
              <a:rPr lang="en-US" sz="2800" dirty="0"/>
              <a:t>An NP-complete problem is a </a:t>
            </a:r>
            <a:r>
              <a:rPr lang="en-US" sz="2800" b="1" dirty="0"/>
              <a:t>universal language </a:t>
            </a:r>
            <a:r>
              <a:rPr lang="en-US" sz="2800" dirty="0"/>
              <a:t>for encoding “I’ll know it when I see it” problems.</a:t>
            </a:r>
          </a:p>
        </p:txBody>
      </p:sp>
      <p:sp>
        <p:nvSpPr>
          <p:cNvPr id="8" name="Rectangle 7"/>
          <p:cNvSpPr/>
          <p:nvPr/>
        </p:nvSpPr>
        <p:spPr>
          <a:xfrm>
            <a:off x="575237" y="1454812"/>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NP-complete if B is in NP</a:t>
            </a:r>
            <a:br>
              <a:rPr lang="en-US" sz="2800" dirty="0"/>
            </a:br>
            <a:r>
              <a:rPr lang="en-US" sz="2800" dirty="0"/>
              <a:t>and B is NP-hard</a:t>
            </a:r>
          </a:p>
        </p:txBody>
      </p:sp>
      <p:sp>
        <p:nvSpPr>
          <p:cNvPr id="9" name="Rectangle 8"/>
          <p:cNvSpPr/>
          <p:nvPr/>
        </p:nvSpPr>
        <p:spPr>
          <a:xfrm>
            <a:off x="575237" y="1454812"/>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NP-Complete</a:t>
            </a:r>
          </a:p>
        </p:txBody>
      </p:sp>
    </p:spTree>
    <p:extLst>
      <p:ext uri="{BB962C8B-B14F-4D97-AF65-F5344CB8AC3E}">
        <p14:creationId xmlns:p14="http://schemas.microsoft.com/office/powerpoint/2010/main" val="181986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B078-8BF1-4D7E-9247-16F15367066A}"/>
              </a:ext>
            </a:extLst>
          </p:cNvPr>
          <p:cNvSpPr>
            <a:spLocks noGrp="1"/>
          </p:cNvSpPr>
          <p:nvPr>
            <p:ph type="title"/>
          </p:nvPr>
        </p:nvSpPr>
        <p:spPr/>
        <p:txBody>
          <a:bodyPr>
            <a:normAutofit fontScale="90000"/>
          </a:bodyPr>
          <a:lstStyle/>
          <a:p>
            <a:r>
              <a:rPr lang="en-US" dirty="0"/>
              <a:t>Why is being NP-hard/-complete interesting?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1A476C-4FCC-421D-9E48-54637BDCB6E3}"/>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𝐵</m:t>
                    </m:r>
                  </m:oMath>
                </a14:m>
                <a:r>
                  <a:rPr lang="en-US" dirty="0"/>
                  <a:t> be an NP-hard problem. Suppose you found a polynomial time algorithm for </a:t>
                </a:r>
                <a14:m>
                  <m:oMath xmlns:m="http://schemas.openxmlformats.org/officeDocument/2006/math">
                    <m:r>
                      <a:rPr lang="en-US" b="0" i="1" smtClean="0">
                        <a:latin typeface="Cambria Math" panose="02040503050406030204" pitchFamily="18" charset="0"/>
                      </a:rPr>
                      <m:t>𝐵</m:t>
                    </m:r>
                  </m:oMath>
                </a14:m>
                <a:r>
                  <a:rPr lang="en-US" dirty="0"/>
                  <a:t>. Why is that interesting?</a:t>
                </a:r>
              </a:p>
              <a:p>
                <a:endParaRPr lang="en-US" dirty="0"/>
              </a:p>
              <a:p>
                <a:r>
                  <a:rPr lang="en-US" dirty="0"/>
                  <a:t>You now have for free a polynomial time algorithm for </a:t>
                </a:r>
                <a:r>
                  <a:rPr lang="en-US" b="1" dirty="0"/>
                  <a:t>every </a:t>
                </a:r>
                <a:r>
                  <a:rPr lang="en-US" dirty="0"/>
                  <a:t>problem in NP. (if </a:t>
                </a:r>
                <a14:m>
                  <m:oMath xmlns:m="http://schemas.openxmlformats.org/officeDocument/2006/math">
                    <m:r>
                      <a:rPr lang="en-US" b="0" i="1" smtClean="0">
                        <a:latin typeface="Cambria Math" panose="02040503050406030204" pitchFamily="18" charset="0"/>
                      </a:rPr>
                      <m:t>𝐴</m:t>
                    </m:r>
                  </m:oMath>
                </a14:m>
                <a:r>
                  <a:rPr lang="en-US" b="1" dirty="0"/>
                  <a:t> </a:t>
                </a:r>
                <a:r>
                  <a:rPr lang="en-US" dirty="0"/>
                  <a:t>is in NP,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0" smtClean="0">
                        <a:latin typeface="Cambria Math" panose="02040503050406030204" pitchFamily="18" charset="0"/>
                      </a:rPr>
                      <m:t>.</m:t>
                    </m:r>
                  </m:oMath>
                </a14:m>
                <a:r>
                  <a:rPr lang="en-US" dirty="0"/>
                  <a:t> So plug in your algorithm for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So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(if you find a polynomial time algorithm for an NP-hard problem).</a:t>
                </a:r>
              </a:p>
              <a:p>
                <a:r>
                  <a:rPr lang="en-US" dirty="0"/>
                  <a:t>On the other hand, if any problem in </a:t>
                </a:r>
                <a14:m>
                  <m:oMath xmlns:m="http://schemas.openxmlformats.org/officeDocument/2006/math">
                    <m:r>
                      <a:rPr lang="en-US" b="0" i="1" smtClean="0">
                        <a:latin typeface="Cambria Math" panose="02040503050406030204" pitchFamily="18" charset="0"/>
                      </a:rPr>
                      <m:t>𝑁𝑃</m:t>
                    </m:r>
                  </m:oMath>
                </a14:m>
                <a:r>
                  <a:rPr lang="en-US" dirty="0"/>
                  <a:t> is not in </a:t>
                </a:r>
                <a14:m>
                  <m:oMath xmlns:m="http://schemas.openxmlformats.org/officeDocument/2006/math">
                    <m:r>
                      <a:rPr lang="en-US" b="0" i="1" smtClean="0">
                        <a:latin typeface="Cambria Math" panose="02040503050406030204" pitchFamily="18" charset="0"/>
                      </a:rPr>
                      <m:t>𝑃</m:t>
                    </m:r>
                  </m:oMath>
                </a14:m>
                <a:r>
                  <a:rPr lang="en-US" dirty="0"/>
                  <a:t> (any doesn’t have a polynomial time algorithm), then no NP-complete problem is in </a:t>
                </a:r>
                <a14:m>
                  <m:oMath xmlns:m="http://schemas.openxmlformats.org/officeDocument/2006/math">
                    <m:r>
                      <a:rPr lang="en-US" b="0" i="1" smtClean="0">
                        <a:latin typeface="Cambria Math" panose="02040503050406030204" pitchFamily="18" charset="0"/>
                      </a:rPr>
                      <m:t>𝑃</m:t>
                    </m:r>
                  </m:oMath>
                </a14:m>
                <a:r>
                  <a:rPr lang="en-US" dirty="0"/>
                  <a:t>.</a:t>
                </a:r>
              </a:p>
            </p:txBody>
          </p:sp>
        </mc:Choice>
        <mc:Fallback xmlns="">
          <p:sp>
            <p:nvSpPr>
              <p:cNvPr id="3" name="Content Placeholder 2">
                <a:extLst>
                  <a:ext uri="{FF2B5EF4-FFF2-40B4-BE49-F238E27FC236}">
                    <a16:creationId xmlns:a16="http://schemas.microsoft.com/office/drawing/2014/main" id="{C51A476C-4FCC-421D-9E48-54637BDCB6E3}"/>
                  </a:ext>
                </a:extLst>
              </p:cNvPr>
              <p:cNvSpPr>
                <a:spLocks noGrp="1" noRot="1" noChangeAspect="1" noMove="1" noResize="1" noEditPoints="1" noAdjustHandles="1" noChangeArrowheads="1" noChangeShapeType="1" noTextEdit="1"/>
              </p:cNvSpPr>
              <p:nvPr>
                <p:ph idx="1"/>
              </p:nvPr>
            </p:nvSpPr>
            <p:spPr>
              <a:blipFill>
                <a:blip r:embed="rId2"/>
                <a:stretch>
                  <a:fillRect l="-708"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3226575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NP-Completeness</a:t>
            </a:r>
          </a:p>
        </p:txBody>
      </p:sp>
      <p:sp>
        <p:nvSpPr>
          <p:cNvPr id="3" name="Content Placeholder 2"/>
          <p:cNvSpPr>
            <a:spLocks noGrp="1"/>
          </p:cNvSpPr>
          <p:nvPr>
            <p:ph idx="1"/>
          </p:nvPr>
        </p:nvSpPr>
        <p:spPr>
          <a:xfrm>
            <a:off x="575240" y="1389195"/>
            <a:ext cx="11187258" cy="1921164"/>
          </a:xfrm>
        </p:spPr>
        <p:txBody>
          <a:bodyPr>
            <a:noAutofit/>
          </a:bodyPr>
          <a:lstStyle/>
          <a:p>
            <a:r>
              <a:rPr lang="en-US" sz="2800" dirty="0"/>
              <a:t>An NP-complete problem does exist!</a:t>
            </a:r>
          </a:p>
        </p:txBody>
      </p:sp>
      <p:sp>
        <p:nvSpPr>
          <p:cNvPr id="8" name="Rectangle 7"/>
          <p:cNvSpPr/>
          <p:nvPr/>
        </p:nvSpPr>
        <p:spPr>
          <a:xfrm>
            <a:off x="575239" y="2079146"/>
            <a:ext cx="6111311" cy="101346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3-SAT is NP-complete </a:t>
            </a:r>
          </a:p>
        </p:txBody>
      </p:sp>
      <p:sp>
        <p:nvSpPr>
          <p:cNvPr id="9" name="Rectangle 8"/>
          <p:cNvSpPr/>
          <p:nvPr/>
        </p:nvSpPr>
        <p:spPr>
          <a:xfrm>
            <a:off x="584764" y="207914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Cook-Levin Theorem (1971)</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239" y="3410289"/>
            <a:ext cx="7472604" cy="1505403"/>
          </a:xfrm>
          <a:prstGeom prst="rect">
            <a:avLst/>
          </a:prstGeom>
        </p:spPr>
      </p:pic>
      <p:sp>
        <p:nvSpPr>
          <p:cNvPr id="7" name="TextBox 6"/>
          <p:cNvSpPr txBox="1"/>
          <p:nvPr/>
        </p:nvSpPr>
        <p:spPr>
          <a:xfrm>
            <a:off x="748145" y="5033818"/>
            <a:ext cx="9984510" cy="523220"/>
          </a:xfrm>
          <a:prstGeom prst="rect">
            <a:avLst/>
          </a:prstGeom>
          <a:noFill/>
        </p:spPr>
        <p:txBody>
          <a:bodyPr wrap="square" rtlCol="0">
            <a:spAutoFit/>
          </a:bodyPr>
          <a:lstStyle/>
          <a:p>
            <a:r>
              <a:rPr lang="en-US" sz="2800" dirty="0"/>
              <a:t>This sentence (and the proof of it) won Cook the Turing Award.</a:t>
            </a:r>
          </a:p>
        </p:txBody>
      </p:sp>
    </p:spTree>
    <p:extLst>
      <p:ext uri="{BB962C8B-B14F-4D97-AF65-F5344CB8AC3E}">
        <p14:creationId xmlns:p14="http://schemas.microsoft.com/office/powerpoint/2010/main" val="410973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A33A-6C49-4CC1-8E73-BE55FD665319}"/>
              </a:ext>
            </a:extLst>
          </p:cNvPr>
          <p:cNvSpPr>
            <a:spLocks noGrp="1"/>
          </p:cNvSpPr>
          <p:nvPr>
            <p:ph type="title"/>
          </p:nvPr>
        </p:nvSpPr>
        <p:spPr/>
        <p:txBody>
          <a:bodyPr/>
          <a:lstStyle/>
          <a:p>
            <a:r>
              <a:rPr lang="en-US" dirty="0"/>
              <a:t>What’s 3-SAT?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76A4C6-63F1-4C6F-82EC-732257D76A52}"/>
                  </a:ext>
                </a:extLst>
              </p:cNvPr>
              <p:cNvSpPr>
                <a:spLocks noGrp="1"/>
              </p:cNvSpPr>
              <p:nvPr>
                <p:ph idx="1"/>
              </p:nvPr>
            </p:nvSpPr>
            <p:spPr/>
            <p:txBody>
              <a:bodyPr/>
              <a:lstStyle/>
              <a:p>
                <a:r>
                  <a:rPr lang="en-US" b="1" dirty="0"/>
                  <a:t>Input</a:t>
                </a:r>
                <a:r>
                  <a:rPr lang="en-US" dirty="0"/>
                  <a:t>: A list of Boolean 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endParaRPr lang="en-US" dirty="0"/>
              </a:p>
              <a:p>
                <a:r>
                  <a:rPr lang="en-US" dirty="0"/>
                  <a:t>A list of constraints, all of which must be met.</a:t>
                </a:r>
              </a:p>
              <a:p>
                <a:pPr lvl="1"/>
                <a:r>
                  <a:rPr lang="en-US" dirty="0"/>
                  <a:t>Each constraint is of the form:</a:t>
                </a:r>
              </a:p>
              <a:p>
                <a:pPr lvl="1"/>
                <a:r>
                  <a:rPr lang="en-US" dirty="0">
                    <a:latin typeface="Courier New" panose="02070309020205020404" pitchFamily="49" charset="0"/>
                    <a:cs typeface="Courier New" panose="02070309020205020404" pitchFamily="49" charset="0"/>
                  </a:rPr>
                  <a:t>   </a:t>
                </a:r>
                <a14:m>
                  <m:oMath xmlns:m="http://schemas.openxmlformats.org/officeDocument/2006/math">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𝑖</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𝑗</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𝑘</m:t>
                        </m:r>
                      </m:sub>
                    </m:sSub>
                    <m:r>
                      <a:rPr lang="en-US" b="0" i="1" smtClean="0">
                        <a:latin typeface="Cambria Math" panose="02040503050406030204" pitchFamily="18" charset="0"/>
                        <a:cs typeface="Courier New" panose="02070309020205020404" pitchFamily="49" charset="0"/>
                      </a:rPr>
                      <m:t>)</m:t>
                    </m:r>
                  </m:oMath>
                </a14:m>
                <a:endParaRPr lang="en-US" dirty="0">
                  <a:latin typeface="Courier New" panose="02070309020205020404" pitchFamily="49" charset="0"/>
                  <a:cs typeface="Courier New" panose="02070309020205020404" pitchFamily="49" charset="0"/>
                </a:endParaRPr>
              </a:p>
              <a:p>
                <a:pPr lvl="1"/>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oMath>
                </a14:m>
                <a:r>
                  <a:rPr lang="en-US" dirty="0"/>
                  <a:t> is a “literal” a variable or the negation of a variable.</a:t>
                </a:r>
              </a:p>
              <a:p>
                <a:pPr lvl="1"/>
                <a:r>
                  <a:rPr lang="en-US" dirty="0"/>
                  <a:t> 	</a:t>
                </a:r>
              </a:p>
              <a:p>
                <a:pPr lvl="1"/>
                <a:r>
                  <a:rPr lang="en-US" b="1" dirty="0"/>
                  <a:t>Output</a:t>
                </a:r>
                <a:r>
                  <a:rPr lang="en-US" dirty="0"/>
                  <a:t>: true if there is a setting of the variables where all constraints are met, false otherwise.</a:t>
                </a:r>
              </a:p>
              <a:p>
                <a:pPr lvl="1"/>
                <a:endParaRPr lang="en-US" dirty="0"/>
              </a:p>
              <a:p>
                <a:pPr lvl="1"/>
                <a:r>
                  <a:rPr lang="en-US" dirty="0"/>
                  <a:t>Why is it called </a:t>
                </a:r>
                <a14:m>
                  <m:oMath xmlns:m="http://schemas.openxmlformats.org/officeDocument/2006/math">
                    <m:r>
                      <a:rPr lang="en-US" b="0" i="1" smtClean="0">
                        <a:latin typeface="Cambria Math" panose="02040503050406030204" pitchFamily="18" charset="0"/>
                      </a:rPr>
                      <m:t>3</m:t>
                    </m:r>
                  </m:oMath>
                </a14:m>
                <a:r>
                  <a:rPr lang="en-US" dirty="0"/>
                  <a:t>-SAT? 3 because you have 3 variables per constraint</a:t>
                </a:r>
                <a:br>
                  <a:rPr lang="en-US" dirty="0"/>
                </a:br>
                <a:r>
                  <a:rPr lang="en-US" dirty="0"/>
                  <a:t>SAT is short for “satisfiability” can you satisfy all of the constraints?</a:t>
                </a:r>
              </a:p>
            </p:txBody>
          </p:sp>
        </mc:Choice>
        <mc:Fallback xmlns="">
          <p:sp>
            <p:nvSpPr>
              <p:cNvPr id="3" name="Content Placeholder 2">
                <a:extLst>
                  <a:ext uri="{FF2B5EF4-FFF2-40B4-BE49-F238E27FC236}">
                    <a16:creationId xmlns:a16="http://schemas.microsoft.com/office/drawing/2014/main" id="{4F76A4C6-63F1-4C6F-82EC-732257D76A52}"/>
                  </a:ext>
                </a:extLst>
              </p:cNvPr>
              <p:cNvSpPr>
                <a:spLocks noGrp="1" noRot="1" noChangeAspect="1" noMove="1" noResize="1" noEditPoints="1" noAdjustHandles="1" noChangeArrowheads="1" noChangeShapeType="1" noTextEdit="1"/>
              </p:cNvSpPr>
              <p:nvPr>
                <p:ph idx="1"/>
              </p:nvPr>
            </p:nvSpPr>
            <p:spPr>
              <a:blipFill>
                <a:blip r:embed="rId2"/>
                <a:stretch>
                  <a:fillRect l="-654" t="-2138" r="-54"/>
                </a:stretch>
              </a:blipFill>
            </p:spPr>
            <p:txBody>
              <a:bodyPr/>
              <a:lstStyle/>
              <a:p>
                <a:r>
                  <a:rPr lang="en-US">
                    <a:noFill/>
                  </a:rPr>
                  <a:t> </a:t>
                </a:r>
              </a:p>
            </p:txBody>
          </p:sp>
        </mc:Fallback>
      </mc:AlternateContent>
    </p:spTree>
    <p:extLst>
      <p:ext uri="{BB962C8B-B14F-4D97-AF65-F5344CB8AC3E}">
        <p14:creationId xmlns:p14="http://schemas.microsoft.com/office/powerpoint/2010/main" val="4012955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667124-C271-4090-9FF8-A07797264A36}"/>
              </a:ext>
            </a:extLst>
          </p:cNvPr>
          <p:cNvSpPr>
            <a:spLocks noGrp="1"/>
          </p:cNvSpPr>
          <p:nvPr>
            <p:ph type="title"/>
          </p:nvPr>
        </p:nvSpPr>
        <p:spPr/>
        <p:txBody>
          <a:bodyPr/>
          <a:lstStyle/>
          <a:p>
            <a:r>
              <a:rPr lang="en-US" dirty="0"/>
              <a:t>More Reduction Facts</a:t>
            </a:r>
          </a:p>
        </p:txBody>
      </p:sp>
      <p:sp>
        <p:nvSpPr>
          <p:cNvPr id="5" name="Text Placeholder 4">
            <a:extLst>
              <a:ext uri="{FF2B5EF4-FFF2-40B4-BE49-F238E27FC236}">
                <a16:creationId xmlns:a16="http://schemas.microsoft.com/office/drawing/2014/main" id="{BF884AD2-21D4-4EAA-98F4-EAF497B521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169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1F86B-9AE3-4143-B78D-16F7FF241D3B}"/>
              </a:ext>
            </a:extLst>
          </p:cNvPr>
          <p:cNvSpPr>
            <a:spLocks noGrp="1"/>
          </p:cNvSpPr>
          <p:nvPr>
            <p:ph type="title"/>
          </p:nvPr>
        </p:nvSpPr>
        <p:spPr/>
        <p:txBody>
          <a:bodyPr/>
          <a:lstStyle/>
          <a:p>
            <a:r>
              <a:rPr lang="en-US" dirty="0"/>
              <a:t>I have a problem</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7CB1653-695E-4860-9FB2-DEE520ADD72B}"/>
                  </a:ext>
                </a:extLst>
              </p:cNvPr>
              <p:cNvSpPr>
                <a:spLocks noGrp="1"/>
              </p:cNvSpPr>
              <p:nvPr>
                <p:ph idx="1"/>
              </p:nvPr>
            </p:nvSpPr>
            <p:spPr/>
            <p:txBody>
              <a:bodyPr>
                <a:normAutofit/>
              </a:bodyPr>
              <a:lstStyle/>
              <a:p>
                <a:r>
                  <a:rPr lang="en-US" dirty="0"/>
                  <a:t>My problem </a:t>
                </a:r>
                <a14:m>
                  <m:oMath xmlns:m="http://schemas.openxmlformats.org/officeDocument/2006/math">
                    <m:r>
                      <a:rPr lang="en-US" b="0" i="1" smtClean="0">
                        <a:latin typeface="Cambria Math" panose="02040503050406030204" pitchFamily="18" charset="0"/>
                      </a:rPr>
                      <m:t>𝐶</m:t>
                    </m:r>
                  </m:oMath>
                </a14:m>
                <a:r>
                  <a:rPr lang="en-US" dirty="0"/>
                  <a:t> is too difficult to solve (at least for me). </a:t>
                </a:r>
              </a:p>
              <a:p>
                <a:r>
                  <a:rPr lang="en-US" dirty="0"/>
                  <a:t>So difficult, it’s probably NP-hard. How do I show it?</a:t>
                </a:r>
              </a:p>
              <a:p>
                <a:endParaRPr lang="en-US" dirty="0"/>
              </a:p>
              <a:p>
                <a:r>
                  <a:rPr lang="en-US" dirty="0"/>
                  <a:t>What does it mean to be NP-hard? </a:t>
                </a:r>
              </a:p>
              <a:p>
                <a:r>
                  <a:rPr lang="en-US" dirty="0"/>
                  <a:t>We need to be able to reduce any problem </a:t>
                </a:r>
                <a14:m>
                  <m:oMath xmlns:m="http://schemas.openxmlformats.org/officeDocument/2006/math">
                    <m:r>
                      <a:rPr lang="en-US" b="0" i="1" smtClean="0">
                        <a:latin typeface="Cambria Math" panose="02040503050406030204" pitchFamily="18" charset="0"/>
                      </a:rPr>
                      <m:t>𝐴</m:t>
                    </m:r>
                  </m:oMath>
                </a14:m>
                <a:r>
                  <a:rPr lang="en-US" dirty="0"/>
                  <a:t> in </a:t>
                </a:r>
                <a14:m>
                  <m:oMath xmlns:m="http://schemas.openxmlformats.org/officeDocument/2006/math">
                    <m:r>
                      <m:rPr>
                        <m:sty m:val="p"/>
                      </m:rPr>
                      <a:rPr lang="en-US" b="0" i="0" smtClean="0">
                        <a:latin typeface="Cambria Math" panose="02040503050406030204" pitchFamily="18" charset="0"/>
                      </a:rPr>
                      <m:t>NP</m:t>
                    </m:r>
                  </m:oMath>
                </a14:m>
                <a:r>
                  <a:rPr lang="en-US" dirty="0"/>
                  <a:t> to </a:t>
                </a:r>
                <a14:m>
                  <m:oMath xmlns:m="http://schemas.openxmlformats.org/officeDocument/2006/math">
                    <m:r>
                      <a:rPr lang="en-US" b="0" i="1" smtClean="0">
                        <a:latin typeface="Cambria Math" panose="02040503050406030204" pitchFamily="18" charset="0"/>
                      </a:rPr>
                      <m:t>𝐶</m:t>
                    </m:r>
                  </m:oMath>
                </a14:m>
                <a:r>
                  <a:rPr lang="en-US" dirty="0"/>
                  <a:t>.</a:t>
                </a:r>
              </a:p>
              <a:p>
                <a:endParaRPr lang="en-US" dirty="0"/>
              </a:p>
              <a:p>
                <a:r>
                  <a:rPr lang="en-US" dirty="0"/>
                  <a:t>Let’s choose </a:t>
                </a:r>
                <a14:m>
                  <m:oMath xmlns:m="http://schemas.openxmlformats.org/officeDocument/2006/math">
                    <m:r>
                      <a:rPr lang="en-US" b="0" i="1" smtClean="0">
                        <a:latin typeface="Cambria Math" panose="02040503050406030204" pitchFamily="18" charset="0"/>
                      </a:rPr>
                      <m:t>𝐵</m:t>
                    </m:r>
                  </m:oMath>
                </a14:m>
                <a:r>
                  <a:rPr lang="en-US" dirty="0"/>
                  <a:t> to be a </a:t>
                </a:r>
                <a:r>
                  <a:rPr lang="en-US" b="1" dirty="0"/>
                  <a:t>known </a:t>
                </a:r>
                <a:r>
                  <a:rPr lang="en-US" dirty="0"/>
                  <a:t>NP-hard problem. Since </a:t>
                </a:r>
                <a14:m>
                  <m:oMath xmlns:m="http://schemas.openxmlformats.org/officeDocument/2006/math">
                    <m:r>
                      <a:rPr lang="en-US" b="0" i="1" smtClean="0">
                        <a:latin typeface="Cambria Math" panose="02040503050406030204" pitchFamily="18" charset="0"/>
                      </a:rPr>
                      <m:t>𝐵</m:t>
                    </m:r>
                  </m:oMath>
                </a14:m>
                <a:r>
                  <a:rPr lang="en-US" b="1" dirty="0"/>
                  <a:t> is known </a:t>
                </a:r>
                <a:r>
                  <a:rPr lang="en-US" dirty="0"/>
                  <a:t>to be NP-hard, </a:t>
                </a:r>
                <a14:m>
                  <m:oMath xmlns:m="http://schemas.openxmlformats.org/officeDocument/2006/math">
                    <m:r>
                      <a:rPr lang="en-US" b="0" i="1" smtClean="0">
                        <a:latin typeface="Cambria Math" panose="02040503050406030204" pitchFamily="18" charset="0"/>
                      </a:rPr>
                      <m:t>𝐴</m:t>
                    </m:r>
                    <m:r>
                      <a:rPr lang="en-US" b="1"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for every possible </a:t>
                </a:r>
                <a14:m>
                  <m:oMath xmlns:m="http://schemas.openxmlformats.org/officeDocument/2006/math">
                    <m:r>
                      <a:rPr lang="en-US" b="0" i="1" smtClean="0">
                        <a:latin typeface="Cambria Math" panose="02040503050406030204" pitchFamily="18" charset="0"/>
                      </a:rPr>
                      <m:t>𝐴</m:t>
                    </m:r>
                  </m:oMath>
                </a14:m>
                <a:r>
                  <a:rPr lang="en-US" b="1" dirty="0"/>
                  <a:t>. </a:t>
                </a:r>
                <a:r>
                  <a:rPr lang="en-US" dirty="0"/>
                  <a:t>So if </a:t>
                </a:r>
                <a:r>
                  <a:rPr lang="en-US" b="1" dirty="0"/>
                  <a:t>we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dirty="0"/>
                  <a:t>too </a:t>
                </a:r>
                <a:br>
                  <a:rPr lang="en-US" dirty="0"/>
                </a:br>
                <a:r>
                  <a:rPr lang="en-US" dirty="0"/>
                  <a:t>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so every NP problem reduces to </a:t>
                </a:r>
                <a14:m>
                  <m:oMath xmlns:m="http://schemas.openxmlformats.org/officeDocument/2006/math">
                    <m:r>
                      <a:rPr lang="en-US" b="0" i="1" smtClean="0">
                        <a:latin typeface="Cambria Math" panose="02040503050406030204" pitchFamily="18" charset="0"/>
                      </a:rPr>
                      <m:t>𝐶</m:t>
                    </m:r>
                  </m:oMath>
                </a14:m>
                <a:r>
                  <a:rPr lang="en-US" dirty="0"/>
                  <a:t>!</a:t>
                </a:r>
              </a:p>
            </p:txBody>
          </p:sp>
        </mc:Choice>
        <mc:Fallback xmlns="">
          <p:sp>
            <p:nvSpPr>
              <p:cNvPr id="5" name="Content Placeholder 4">
                <a:extLst>
                  <a:ext uri="{FF2B5EF4-FFF2-40B4-BE49-F238E27FC236}">
                    <a16:creationId xmlns:a16="http://schemas.microsoft.com/office/drawing/2014/main" id="{67CB1653-695E-4860-9FB2-DEE520ADD72B}"/>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3898804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normAutofit fontScale="90000"/>
              </a:bodyPr>
              <a:lstStyle/>
              <a:p>
                <a:pPr/>
                <a:r>
                  <a:rPr lang="en-US" b="0" dirty="0"/>
                  <a:t>Is the implication true?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7812" y="2095500"/>
            <a:ext cx="11355684" cy="4443412"/>
            <a:chOff x="223206" y="1968137"/>
            <a:chExt cx="11410290" cy="4527138"/>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046" t="-10169" b="-28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7BE596F5-5CD2-418F-86FD-73B90034086C}"/>
                  </a:ext>
                </a:extLst>
              </p:cNvPr>
              <p:cNvSpPr/>
              <p:nvPr/>
            </p:nvSpPr>
            <p:spPr>
              <a:xfrm>
                <a:off x="4432207" y="3030230"/>
                <a:ext cx="6768846" cy="33262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p:sp>
            <p:nvSpPr>
              <p:cNvPr id="21" name="Rectangle 20">
                <a:extLst>
                  <a:ext uri="{FF2B5EF4-FFF2-40B4-BE49-F238E27FC236}">
                    <a16:creationId xmlns:a16="http://schemas.microsoft.com/office/drawing/2014/main" id="{7BE596F5-5CD2-418F-86FD-73B90034086C}"/>
                  </a:ext>
                </a:extLst>
              </p:cNvPr>
              <p:cNvSpPr>
                <a:spLocks noRot="1" noChangeAspect="1" noMove="1" noResize="1" noEditPoints="1" noAdjustHandles="1" noChangeArrowheads="1" noChangeShapeType="1" noTextEdit="1"/>
              </p:cNvSpPr>
              <p:nvPr/>
            </p:nvSpPr>
            <p:spPr>
              <a:xfrm>
                <a:off x="4432207" y="3030230"/>
                <a:ext cx="6768846" cy="3326200"/>
              </a:xfrm>
              <a:prstGeom prst="rect">
                <a:avLst/>
              </a:prstGeom>
              <a:blipFill>
                <a:blip r:embed="rId7"/>
                <a:stretch>
                  <a:fillRect/>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87219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normAutofit fontScale="90000"/>
              </a:bodyPr>
              <a:lstStyle/>
              <a:p>
                <a:pPr/>
                <a:r>
                  <a:rPr lang="en-US" b="0" dirty="0"/>
                  <a:t>Is the implication true?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7812" y="2095500"/>
            <a:ext cx="11355684" cy="4443412"/>
            <a:chOff x="223206" y="1968137"/>
            <a:chExt cx="11410290" cy="4527138"/>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046" t="-10169" b="-28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DCE7546A-3677-49B3-865B-8FC739E7F860}"/>
                  </a:ext>
                </a:extLst>
              </p:cNvPr>
              <p:cNvSpPr txBox="1"/>
              <p:nvPr/>
            </p:nvSpPr>
            <p:spPr>
              <a:xfrm>
                <a:off x="4327073" y="2681628"/>
                <a:ext cx="2384545"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a:t>
                </a:r>
              </a:p>
            </p:txBody>
          </p:sp>
        </mc:Choice>
        <mc:Fallback>
          <p:sp>
            <p:nvSpPr>
              <p:cNvPr id="25" name="TextBox 24">
                <a:extLst>
                  <a:ext uri="{FF2B5EF4-FFF2-40B4-BE49-F238E27FC236}">
                    <a16:creationId xmlns:a16="http://schemas.microsoft.com/office/drawing/2014/main" id="{DCE7546A-3677-49B3-865B-8FC739E7F860}"/>
                  </a:ext>
                </a:extLst>
              </p:cNvPr>
              <p:cNvSpPr txBox="1">
                <a:spLocks noRot="1" noChangeAspect="1" noMove="1" noResize="1" noEditPoints="1" noAdjustHandles="1" noChangeArrowheads="1" noChangeShapeType="1" noTextEdit="1"/>
              </p:cNvSpPr>
              <p:nvPr/>
            </p:nvSpPr>
            <p:spPr>
              <a:xfrm>
                <a:off x="4327073" y="2681628"/>
                <a:ext cx="2384545" cy="3693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475661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5DE9279-DFF2-4915-A127-DBAAF3108324}"/>
                  </a:ext>
                </a:extLst>
              </p:cNvPr>
              <p:cNvSpPr>
                <a:spLocks noGrp="1"/>
              </p:cNvSpPr>
              <p:nvPr>
                <p:ph idx="1"/>
              </p:nvPr>
            </p:nvSpPr>
            <p:spPr/>
            <p:txBody>
              <a:bodyPr/>
              <a:lstStyle/>
              <a:p>
                <a:r>
                  <a:rPr lang="en-US" dirty="0"/>
                  <a:t>Why does it work? Because our reductions work! </a:t>
                </a:r>
              </a:p>
              <a:p>
                <a:r>
                  <a:rPr lang="en-US" dirty="0"/>
                  <a:t>How long does it take? We need </a:t>
                </a:r>
                <a:r>
                  <a:rPr lang="en-US" dirty="0" err="1"/>
                  <a:t>polynomially</a:t>
                </a:r>
                <a:r>
                  <a:rPr lang="en-US" dirty="0"/>
                  <a:t> many calls to </a:t>
                </a:r>
                <a14:m>
                  <m:oMath xmlns:m="http://schemas.openxmlformats.org/officeDocument/2006/math">
                    <m:r>
                      <a:rPr lang="en-US" b="0" i="1" smtClean="0">
                        <a:latin typeface="Cambria Math" panose="02040503050406030204" pitchFamily="18" charset="0"/>
                      </a:rPr>
                      <m:t>𝐵</m:t>
                    </m:r>
                  </m:oMath>
                </a14:m>
                <a:r>
                  <a:rPr lang="en-US" dirty="0"/>
                  <a:t>, each requires </a:t>
                </a:r>
                <a:r>
                  <a:rPr lang="en-US" dirty="0" err="1"/>
                  <a:t>polynomially</a:t>
                </a:r>
                <a:r>
                  <a:rPr lang="en-US" dirty="0"/>
                  <a:t> many calls to </a:t>
                </a:r>
                <a14:m>
                  <m:oMath xmlns:m="http://schemas.openxmlformats.org/officeDocument/2006/math">
                    <m:r>
                      <a:rPr lang="en-US" b="0" i="1" smtClean="0">
                        <a:latin typeface="Cambria Math" panose="02040503050406030204" pitchFamily="18" charset="0"/>
                      </a:rPr>
                      <m:t>𝐶</m:t>
                    </m:r>
                  </m:oMath>
                </a14:m>
                <a:r>
                  <a:rPr lang="en-US" dirty="0"/>
                  <a:t>. That’s still polynomial. Similarly running time is polynomial times a polynomial, so a polynomial.</a:t>
                </a:r>
              </a:p>
            </p:txBody>
          </p:sp>
        </mc:Choice>
        <mc:Fallback>
          <p:sp>
            <p:nvSpPr>
              <p:cNvPr id="3" name="Content Placeholder 2">
                <a:extLst>
                  <a:ext uri="{FF2B5EF4-FFF2-40B4-BE49-F238E27FC236}">
                    <a16:creationId xmlns:a16="http://schemas.microsoft.com/office/drawing/2014/main" id="{D5DE9279-DFF2-4915-A127-DBAAF3108324}"/>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52724" y="3568219"/>
            <a:ext cx="8880771" cy="2927056"/>
            <a:chOff x="223206" y="1879764"/>
            <a:chExt cx="11410290" cy="4615511"/>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879764"/>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879764"/>
                  <a:ext cx="2396012" cy="369332"/>
                </a:xfrm>
                <a:prstGeom prst="rect">
                  <a:avLst/>
                </a:prstGeom>
                <a:blipFill>
                  <a:blip r:embed="rId4"/>
                  <a:stretch>
                    <a:fillRect l="-2941" t="-12821" b="-948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5"/>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438650" y="2395294"/>
                  <a:ext cx="2396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438650" y="2395294"/>
                  <a:ext cx="2396012" cy="369332"/>
                </a:xfrm>
                <a:prstGeom prst="rect">
                  <a:avLst/>
                </a:prstGeom>
                <a:blipFill>
                  <a:blip r:embed="rId6"/>
                  <a:stretch>
                    <a:fillRect b="-52632"/>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7"/>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6" name="Title 1">
                <a:extLst>
                  <a:ext uri="{FF2B5EF4-FFF2-40B4-BE49-F238E27FC236}">
                    <a16:creationId xmlns:a16="http://schemas.microsoft.com/office/drawing/2014/main" id="{7FBF2323-BA1C-4F9A-B48E-01E5BD6A3593}"/>
                  </a:ext>
                </a:extLst>
              </p:cNvPr>
              <p:cNvSpPr>
                <a:spLocks noGrp="1"/>
              </p:cNvSpPr>
              <p:nvPr>
                <p:ph type="title"/>
              </p:nvPr>
            </p:nvSpPr>
            <p:spPr>
              <a:xfrm>
                <a:off x="575239" y="263276"/>
                <a:ext cx="11187259" cy="1014667"/>
              </a:xfrm>
            </p:spPr>
            <p:txBody>
              <a:bodyPr>
                <a:normAutofit fontScale="90000"/>
              </a:bodyPr>
              <a:lstStyle/>
              <a:p>
                <a:pPr/>
                <a:r>
                  <a:rPr lang="en-US" b="0" dirty="0"/>
                  <a:t>Is the implication true?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p:sp>
            <p:nvSpPr>
              <p:cNvPr id="26" name="Title 1">
                <a:extLst>
                  <a:ext uri="{FF2B5EF4-FFF2-40B4-BE49-F238E27FC236}">
                    <a16:creationId xmlns:a16="http://schemas.microsoft.com/office/drawing/2014/main" id="{7FBF2323-BA1C-4F9A-B48E-01E5BD6A3593}"/>
                  </a:ext>
                </a:extLst>
              </p:cNvPr>
              <p:cNvSpPr>
                <a:spLocks noGrp="1" noRot="1" noChangeAspect="1" noMove="1" noResize="1" noEditPoints="1" noAdjustHandles="1" noChangeArrowheads="1" noChangeShapeType="1" noTextEdit="1"/>
              </p:cNvSpPr>
              <p:nvPr>
                <p:ph type="title"/>
              </p:nvPr>
            </p:nvSpPr>
            <p:spPr>
              <a:xfrm>
                <a:off x="575239" y="263276"/>
                <a:ext cx="11187259" cy="1014667"/>
              </a:xfrm>
              <a:blipFill>
                <a:blip r:embed="rId8"/>
                <a:stretch>
                  <a:fillRect l="-1906" t="-1198" b="-4192"/>
                </a:stretch>
              </a:blipFill>
            </p:spPr>
            <p:txBody>
              <a:bodyPr/>
              <a:lstStyle/>
              <a:p>
                <a:r>
                  <a:rPr lang="en-US">
                    <a:noFill/>
                  </a:rPr>
                  <a:t> </a:t>
                </a:r>
              </a:p>
            </p:txBody>
          </p:sp>
        </mc:Fallback>
      </mc:AlternateContent>
    </p:spTree>
    <p:extLst>
      <p:ext uri="{BB962C8B-B14F-4D97-AF65-F5344CB8AC3E}">
        <p14:creationId xmlns:p14="http://schemas.microsoft.com/office/powerpoint/2010/main" val="11364226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3951-FC23-4CB5-BB31-37375487B7E9}"/>
              </a:ext>
            </a:extLst>
          </p:cNvPr>
          <p:cNvSpPr>
            <a:spLocks noGrp="1"/>
          </p:cNvSpPr>
          <p:nvPr>
            <p:ph type="title"/>
          </p:nvPr>
        </p:nvSpPr>
        <p:spPr/>
        <p:txBody>
          <a:bodyPr/>
          <a:lstStyle/>
          <a:p>
            <a:r>
              <a:rPr lang="en-US" dirty="0"/>
              <a:t>Said Differently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13B3C4-F2A8-4BC8-8BA6-DB983DC17DA7}"/>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𝐵</m:t>
                    </m:r>
                  </m:oMath>
                </a14:m>
                <a:r>
                  <a:rPr lang="en-US" dirty="0"/>
                  <a:t> is not hard [I have an algorithm for it]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also not hard.</a:t>
                </a:r>
              </a:p>
              <a:p>
                <a:r>
                  <a:rPr lang="en-US" dirty="0"/>
                  <a:t>This is how we usually use reductions</a:t>
                </a:r>
              </a:p>
              <a:p>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𝐴</m:t>
                    </m:r>
                  </m:oMath>
                </a14:m>
                <a:r>
                  <a:rPr lang="en-US" dirty="0"/>
                  <a:t> is hard, then </a:t>
                </a:r>
                <a14:m>
                  <m:oMath xmlns:m="http://schemas.openxmlformats.org/officeDocument/2006/math">
                    <m:r>
                      <a:rPr lang="en-US" b="0" i="1" smtClean="0">
                        <a:latin typeface="Cambria Math" panose="02040503050406030204" pitchFamily="18" charset="0"/>
                      </a:rPr>
                      <m:t>𝐵</m:t>
                    </m:r>
                  </m:oMath>
                </a14:m>
                <a:r>
                  <a:rPr lang="en-US" dirty="0"/>
                  <a:t> also must be hard.</a:t>
                </a:r>
              </a:p>
              <a:p>
                <a:r>
                  <a:rPr lang="en-US" dirty="0"/>
                  <a:t>(contrapositive of the last statement)</a:t>
                </a:r>
              </a:p>
            </p:txBody>
          </p:sp>
        </mc:Choice>
        <mc:Fallback xmlns="">
          <p:sp>
            <p:nvSpPr>
              <p:cNvPr id="3" name="Content Placeholder 2">
                <a:extLst>
                  <a:ext uri="{FF2B5EF4-FFF2-40B4-BE49-F238E27FC236}">
                    <a16:creationId xmlns:a16="http://schemas.microsoft.com/office/drawing/2014/main" id="{5613B3C4-F2A8-4BC8-8BA6-DB983DC17DA7}"/>
                  </a:ext>
                </a:extLst>
              </p:cNvPr>
              <p:cNvSpPr>
                <a:spLocks noGrp="1" noRot="1" noChangeAspect="1" noMove="1" noResize="1" noEditPoints="1" noAdjustHandles="1" noChangeArrowheads="1" noChangeShapeType="1" noTextEdit="1"/>
              </p:cNvSpPr>
              <p:nvPr>
                <p:ph idx="1"/>
              </p:nvPr>
            </p:nvSpPr>
            <p:spPr>
              <a:blipFill>
                <a:blip r:embed="rId2"/>
                <a:stretch>
                  <a:fillRect l="-654" r="-1416"/>
                </a:stretch>
              </a:blipFill>
            </p:spPr>
            <p:txBody>
              <a:bodyPr/>
              <a:lstStyle/>
              <a:p>
                <a:r>
                  <a:rPr lang="en-US">
                    <a:noFill/>
                  </a:rPr>
                  <a:t> </a:t>
                </a:r>
              </a:p>
            </p:txBody>
          </p:sp>
        </mc:Fallback>
      </mc:AlternateContent>
    </p:spTree>
    <p:extLst>
      <p:ext uri="{BB962C8B-B14F-4D97-AF65-F5344CB8AC3E}">
        <p14:creationId xmlns:p14="http://schemas.microsoft.com/office/powerpoint/2010/main" val="51345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D974-8359-49FD-A964-4DACD0ABD00F}"/>
              </a:ext>
            </a:extLst>
          </p:cNvPr>
          <p:cNvSpPr>
            <a:spLocks noGrp="1"/>
          </p:cNvSpPr>
          <p:nvPr>
            <p:ph type="title"/>
          </p:nvPr>
        </p:nvSpPr>
        <p:spPr/>
        <p:txBody>
          <a:bodyPr/>
          <a:lstStyle/>
          <a:p>
            <a:r>
              <a:rPr lang="en-US" dirty="0"/>
              <a:t>Some definitions</a:t>
            </a:r>
          </a:p>
        </p:txBody>
      </p:sp>
      <p:sp>
        <p:nvSpPr>
          <p:cNvPr id="3" name="Content Placeholder 2">
            <a:extLst>
              <a:ext uri="{FF2B5EF4-FFF2-40B4-BE49-F238E27FC236}">
                <a16:creationId xmlns:a16="http://schemas.microsoft.com/office/drawing/2014/main" id="{6245048B-5109-43EF-8AAD-6901001D54ED}"/>
              </a:ext>
            </a:extLst>
          </p:cNvPr>
          <p:cNvSpPr>
            <a:spLocks noGrp="1"/>
          </p:cNvSpPr>
          <p:nvPr>
            <p:ph idx="1"/>
          </p:nvPr>
        </p:nvSpPr>
        <p:spPr/>
        <p:txBody>
          <a:bodyPr/>
          <a:lstStyle/>
          <a:p>
            <a:r>
              <a:rPr lang="en-US" dirty="0"/>
              <a:t>An </a:t>
            </a:r>
            <a:r>
              <a:rPr lang="en-US" b="1" dirty="0">
                <a:solidFill>
                  <a:schemeClr val="accent2"/>
                </a:solidFill>
              </a:rPr>
              <a:t>instance </a:t>
            </a:r>
            <a:r>
              <a:rPr lang="en-US" dirty="0"/>
              <a:t>is a single input to a problem.</a:t>
            </a:r>
          </a:p>
          <a:p>
            <a:r>
              <a:rPr lang="en-US" dirty="0"/>
              <a:t>A single, particular graph is an instance of the MST problem</a:t>
            </a:r>
          </a:p>
          <a:p>
            <a:pPr lvl="1"/>
            <a:endParaRPr lang="en-US" dirty="0"/>
          </a:p>
          <a:p>
            <a:pPr lvl="1"/>
            <a:r>
              <a:rPr lang="en-US" sz="2800" dirty="0"/>
              <a:t>A single, particular graph is an instance of the bipartite-checking problem.</a:t>
            </a:r>
            <a:endParaRPr lang="en-US" dirty="0"/>
          </a:p>
          <a:p>
            <a:pPr lvl="1"/>
            <a:endParaRPr lang="en-US" sz="2800" dirty="0"/>
          </a:p>
          <a:p>
            <a:pPr lvl="1"/>
            <a:r>
              <a:rPr lang="en-US" sz="2800" dirty="0"/>
              <a:t>A single, particular array is an instance of the maximum subarray sum problem.</a:t>
            </a:r>
          </a:p>
        </p:txBody>
      </p:sp>
    </p:spTree>
    <p:extLst>
      <p:ext uri="{BB962C8B-B14F-4D97-AF65-F5344CB8AC3E}">
        <p14:creationId xmlns:p14="http://schemas.microsoft.com/office/powerpoint/2010/main" val="888355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6284E-3C8E-456E-87AB-4378F661E8F4}"/>
              </a:ext>
            </a:extLst>
          </p:cNvPr>
          <p:cNvSpPr>
            <a:spLocks noGrp="1"/>
          </p:cNvSpPr>
          <p:nvPr>
            <p:ph type="title"/>
          </p:nvPr>
        </p:nvSpPr>
        <p:spPr/>
        <p:txBody>
          <a:bodyPr>
            <a:normAutofit/>
          </a:bodyPr>
          <a:lstStyle/>
          <a:p>
            <a:r>
              <a:rPr lang="en-US" dirty="0"/>
              <a:t>Want to prove your problem is hard?</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AB66FC9-D629-477C-B859-A78A82749038}"/>
                  </a:ext>
                </a:extLst>
              </p:cNvPr>
              <p:cNvSpPr>
                <a:spLocks noGrp="1"/>
              </p:cNvSpPr>
              <p:nvPr>
                <p:ph idx="1"/>
              </p:nvPr>
            </p:nvSpPr>
            <p:spPr/>
            <p:txBody>
              <a:bodyPr/>
              <a:lstStyle/>
              <a:p>
                <a:r>
                  <a:rPr lang="en-US" dirty="0"/>
                  <a:t>To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is hard, </a:t>
                </a:r>
              </a:p>
              <a:p>
                <a:endParaRPr lang="en-US" dirty="0"/>
              </a:p>
              <a:p>
                <a:r>
                  <a:rPr lang="en-US" dirty="0"/>
                  <a:t>Reduce </a:t>
                </a:r>
                <a:r>
                  <a:rPr lang="en-US" b="1" dirty="0"/>
                  <a:t>FROM </a:t>
                </a:r>
                <a:r>
                  <a:rPr lang="en-US" dirty="0"/>
                  <a:t>the known hard problem </a:t>
                </a:r>
                <a:r>
                  <a:rPr lang="en-US" b="1" dirty="0"/>
                  <a:t>TO </a:t>
                </a:r>
                <a:r>
                  <a:rPr lang="en-US" dirty="0"/>
                  <a:t>the problem you care about</a:t>
                </a:r>
              </a:p>
              <a:p>
                <a:r>
                  <a:rPr lang="en-US" dirty="0"/>
                  <a:t>A reduction </a:t>
                </a:r>
                <a:r>
                  <a:rPr lang="en-US" b="1" dirty="0"/>
                  <a:t>From</a:t>
                </a:r>
                <a:r>
                  <a:rPr lang="en-US" dirty="0"/>
                  <a:t> an NP-hard problem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𝐵</m:t>
                    </m:r>
                    <m:r>
                      <a:rPr lang="en-US" b="0" i="0" smtClean="0">
                        <a:latin typeface="Cambria Math" panose="02040503050406030204" pitchFamily="18" charset="0"/>
                      </a:rPr>
                      <m:t>, </m:t>
                    </m:r>
                  </m:oMath>
                </a14:m>
                <a:r>
                  <a:rPr lang="en-US" dirty="0"/>
                  <a:t>shows </a:t>
                </a:r>
                <a14:m>
                  <m:oMath xmlns:m="http://schemas.openxmlformats.org/officeDocument/2006/math">
                    <m:r>
                      <a:rPr lang="en-US" b="0" i="1" smtClean="0">
                        <a:latin typeface="Cambria Math" panose="02040503050406030204" pitchFamily="18" charset="0"/>
                      </a:rPr>
                      <m:t>𝐵</m:t>
                    </m:r>
                  </m:oMath>
                </a14:m>
                <a:r>
                  <a:rPr lang="en-US" dirty="0"/>
                  <a:t> is also NP-hard.</a:t>
                </a:r>
              </a:p>
            </p:txBody>
          </p:sp>
        </mc:Choice>
        <mc:Fallback xmlns="">
          <p:sp>
            <p:nvSpPr>
              <p:cNvPr id="5" name="Content Placeholder 4">
                <a:extLst>
                  <a:ext uri="{FF2B5EF4-FFF2-40B4-BE49-F238E27FC236}">
                    <a16:creationId xmlns:a16="http://schemas.microsoft.com/office/drawing/2014/main" id="{2AB66FC9-D629-477C-B859-A78A82749038}"/>
                  </a:ext>
                </a:extLst>
              </p:cNvPr>
              <p:cNvSpPr>
                <a:spLocks noGrp="1" noRot="1" noChangeAspect="1" noMove="1" noResize="1" noEditPoints="1" noAdjustHandles="1" noChangeArrowheads="1" noChangeShapeType="1" noTextEdit="1"/>
              </p:cNvSpPr>
              <p:nvPr>
                <p:ph idx="1"/>
              </p:nvPr>
            </p:nvSpPr>
            <p:spPr>
              <a:blipFill>
                <a:blip r:embed="rId2"/>
                <a:stretch>
                  <a:fillRect l="-654" t="-2138" r="-763"/>
                </a:stretch>
              </a:blipFill>
            </p:spPr>
            <p:txBody>
              <a:bodyPr/>
              <a:lstStyle/>
              <a:p>
                <a:r>
                  <a:rPr lang="en-US">
                    <a:noFill/>
                  </a:rPr>
                  <a:t> </a:t>
                </a:r>
              </a:p>
            </p:txBody>
          </p:sp>
        </mc:Fallback>
      </mc:AlternateContent>
    </p:spTree>
    <p:extLst>
      <p:ext uri="{BB962C8B-B14F-4D97-AF65-F5344CB8AC3E}">
        <p14:creationId xmlns:p14="http://schemas.microsoft.com/office/powerpoint/2010/main" val="2726695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2702-4BE4-4F2D-9727-363DAC3E282F}"/>
              </a:ext>
            </a:extLst>
          </p:cNvPr>
          <p:cNvSpPr>
            <a:spLocks noGrp="1"/>
          </p:cNvSpPr>
          <p:nvPr>
            <p:ph type="title"/>
          </p:nvPr>
        </p:nvSpPr>
        <p:spPr/>
        <p:txBody>
          <a:bodyPr/>
          <a:lstStyle/>
          <a:p>
            <a:r>
              <a:rPr lang="en-US" dirty="0"/>
              <a:t>Which Direction?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B0774DC-FDC9-422C-80CA-83B099B36331}"/>
                  </a:ext>
                </a:extLst>
              </p:cNvPr>
              <p:cNvSpPr>
                <a:spLocks noGrp="1"/>
              </p:cNvSpPr>
              <p:nvPr>
                <p:ph idx="1"/>
              </p:nvPr>
            </p:nvSpPr>
            <p:spPr/>
            <p:txBody>
              <a:bodyPr/>
              <a:lstStyle/>
              <a:p>
                <a:r>
                  <a:rPr lang="en-US" dirty="0"/>
                  <a:t>How do you remember which direction?</a:t>
                </a:r>
              </a:p>
              <a:p>
                <a:r>
                  <a:rPr lang="en-US" dirty="0"/>
                  <a:t>The core idea of an NP-completeness reduction is a proof by contradiction:</a:t>
                </a:r>
              </a:p>
              <a:p>
                <a:r>
                  <a:rPr lang="en-US" dirty="0"/>
                  <a:t>Suppose, for the sake of contradiction, there were a polynomial time algorithm for </a:t>
                </a:r>
                <a14:m>
                  <m:oMath xmlns:m="http://schemas.openxmlformats.org/officeDocument/2006/math">
                    <m:r>
                      <a:rPr lang="en-US" b="0" i="1" smtClean="0">
                        <a:latin typeface="Cambria Math" panose="02040503050406030204" pitchFamily="18" charset="0"/>
                      </a:rPr>
                      <m:t>𝐵</m:t>
                    </m:r>
                  </m:oMath>
                </a14:m>
                <a:r>
                  <a:rPr lang="en-US" dirty="0"/>
                  <a:t>. But then if there were I could use that to design a polynomial time algorithm for problem </a:t>
                </a:r>
                <a14:m>
                  <m:oMath xmlns:m="http://schemas.openxmlformats.org/officeDocument/2006/math">
                    <m:r>
                      <a:rPr lang="en-US" b="0" i="1" smtClean="0">
                        <a:latin typeface="Cambria Math" panose="02040503050406030204" pitchFamily="18" charset="0"/>
                      </a:rPr>
                      <m:t>𝐴</m:t>
                    </m:r>
                  </m:oMath>
                </a14:m>
                <a:r>
                  <a:rPr lang="en-US" dirty="0"/>
                  <a:t>.</a:t>
                </a:r>
              </a:p>
              <a:p>
                <a:r>
                  <a:rPr lang="en-US" dirty="0"/>
                  <a:t>But we really, really, really don’t think there’s a polynomial time algorithm for problem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So we should really, really, really think there isn’t one for </a:t>
                </a:r>
                <a14:m>
                  <m:oMath xmlns:m="http://schemas.openxmlformats.org/officeDocument/2006/math">
                    <m:r>
                      <a:rPr lang="en-US" b="0" i="1" smtClean="0">
                        <a:latin typeface="Cambria Math" panose="02040503050406030204" pitchFamily="18" charset="0"/>
                      </a:rPr>
                      <m:t>𝐵</m:t>
                    </m:r>
                  </m:oMath>
                </a14:m>
                <a:r>
                  <a:rPr lang="en-US" dirty="0"/>
                  <a:t> either!</a:t>
                </a:r>
              </a:p>
            </p:txBody>
          </p:sp>
        </mc:Choice>
        <mc:Fallback>
          <p:sp>
            <p:nvSpPr>
              <p:cNvPr id="3" name="Content Placeholder 2">
                <a:extLst>
                  <a:ext uri="{FF2B5EF4-FFF2-40B4-BE49-F238E27FC236}">
                    <a16:creationId xmlns:a16="http://schemas.microsoft.com/office/drawing/2014/main" id="{8B0774DC-FDC9-422C-80CA-83B099B3633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6082809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2E27AD-17C1-4756-91B7-1321E7D3FE03}"/>
              </a:ext>
            </a:extLst>
          </p:cNvPr>
          <p:cNvSpPr/>
          <p:nvPr/>
        </p:nvSpPr>
        <p:spPr>
          <a:xfrm>
            <a:off x="575237" y="3239899"/>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NP-hard if</a:t>
            </a:r>
            <a:br>
              <a:rPr lang="en-US" sz="2800" dirty="0"/>
            </a:br>
            <a:r>
              <a:rPr lang="en-US" sz="2800" dirty="0"/>
              <a:t>for all problems A in NP, A reduces to B. </a:t>
            </a:r>
          </a:p>
        </p:txBody>
      </p:sp>
      <p:sp>
        <p:nvSpPr>
          <p:cNvPr id="5" name="Rectangle 4">
            <a:extLst>
              <a:ext uri="{FF2B5EF4-FFF2-40B4-BE49-F238E27FC236}">
                <a16:creationId xmlns:a16="http://schemas.microsoft.com/office/drawing/2014/main" id="{0476841A-FC99-4B9E-A94F-B805A0AB1A9A}"/>
              </a:ext>
            </a:extLst>
          </p:cNvPr>
          <p:cNvSpPr/>
          <p:nvPr/>
        </p:nvSpPr>
        <p:spPr>
          <a:xfrm>
            <a:off x="575237" y="3239899"/>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NP-hard</a:t>
            </a:r>
          </a:p>
        </p:txBody>
      </p:sp>
      <p:sp>
        <p:nvSpPr>
          <p:cNvPr id="6" name="Rectangle 5">
            <a:extLst>
              <a:ext uri="{FF2B5EF4-FFF2-40B4-BE49-F238E27FC236}">
                <a16:creationId xmlns:a16="http://schemas.microsoft.com/office/drawing/2014/main" id="{17A1BC8B-87B5-4503-B4A5-0E0DD00697E5}"/>
              </a:ext>
            </a:extLst>
          </p:cNvPr>
          <p:cNvSpPr/>
          <p:nvPr/>
        </p:nvSpPr>
        <p:spPr>
          <a:xfrm>
            <a:off x="564634" y="4946793"/>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NP-complete if B is in NP</a:t>
            </a:r>
            <a:br>
              <a:rPr lang="en-US" sz="2800" dirty="0"/>
            </a:br>
            <a:r>
              <a:rPr lang="en-US" sz="2800" dirty="0"/>
              <a:t>and B is NP-hard</a:t>
            </a:r>
          </a:p>
        </p:txBody>
      </p:sp>
      <p:sp>
        <p:nvSpPr>
          <p:cNvPr id="7" name="Rectangle 6">
            <a:extLst>
              <a:ext uri="{FF2B5EF4-FFF2-40B4-BE49-F238E27FC236}">
                <a16:creationId xmlns:a16="http://schemas.microsoft.com/office/drawing/2014/main" id="{8E98F534-544B-4645-9B38-5BCF256FBFD4}"/>
              </a:ext>
            </a:extLst>
          </p:cNvPr>
          <p:cNvSpPr/>
          <p:nvPr/>
        </p:nvSpPr>
        <p:spPr>
          <a:xfrm>
            <a:off x="564634" y="4946793"/>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NP-Complete</a:t>
            </a:r>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E3D97DD9-CC9E-4056-AE32-8A0F6B1B5771}"/>
                  </a:ext>
                </a:extLst>
              </p:cNvPr>
              <p:cNvSpPr/>
              <p:nvPr/>
            </p:nvSpPr>
            <p:spPr>
              <a:xfrm>
                <a:off x="579214" y="40827"/>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that have an algorithm that runs in time </a:t>
                </a:r>
                <a14:m>
                  <m:oMath xmlns:m="http://schemas.openxmlformats.org/officeDocument/2006/math">
                    <m:r>
                      <a:rPr lang="en-US" sz="2800" b="0" i="1" smtClean="0">
                        <a:latin typeface="Cambria Math" panose="02040503050406030204" pitchFamily="18" charset="0"/>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 (on input of size </a:t>
                </a:r>
                <a14:m>
                  <m:oMath xmlns:m="http://schemas.openxmlformats.org/officeDocument/2006/math">
                    <m:r>
                      <a:rPr lang="en-US" sz="2800" b="0" i="1" smtClean="0">
                        <a:latin typeface="Cambria Math" panose="02040503050406030204" pitchFamily="18" charset="0"/>
                      </a:rPr>
                      <m:t>𝑛</m:t>
                    </m:r>
                  </m:oMath>
                </a14:m>
                <a:r>
                  <a:rPr lang="en-US" sz="2800" dirty="0"/>
                  <a:t>).</a:t>
                </a:r>
              </a:p>
            </p:txBody>
          </p:sp>
        </mc:Choice>
        <mc:Fallback>
          <p:sp>
            <p:nvSpPr>
              <p:cNvPr id="8" name="Rectangle 7">
                <a:extLst>
                  <a:ext uri="{FF2B5EF4-FFF2-40B4-BE49-F238E27FC236}">
                    <a16:creationId xmlns:a16="http://schemas.microsoft.com/office/drawing/2014/main" id="{E3D97DD9-CC9E-4056-AE32-8A0F6B1B5771}"/>
                  </a:ext>
                </a:extLst>
              </p:cNvPr>
              <p:cNvSpPr>
                <a:spLocks noRot="1" noChangeAspect="1" noMove="1" noResize="1" noEditPoints="1" noAdjustHandles="1" noChangeArrowheads="1" noChangeShapeType="1" noTextEdit="1"/>
              </p:cNvSpPr>
              <p:nvPr/>
            </p:nvSpPr>
            <p:spPr>
              <a:xfrm>
                <a:off x="579214" y="40827"/>
                <a:ext cx="10168961" cy="1485900"/>
              </a:xfrm>
              <a:prstGeom prst="rect">
                <a:avLst/>
              </a:prstGeom>
              <a:blipFill>
                <a:blip r:embed="rId2"/>
                <a:stretch>
                  <a:fillRect l="-1199" b="-8230"/>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73793488-124B-48F8-9336-9A3F46D82794}"/>
              </a:ext>
            </a:extLst>
          </p:cNvPr>
          <p:cNvSpPr/>
          <p:nvPr/>
        </p:nvSpPr>
        <p:spPr>
          <a:xfrm>
            <a:off x="579213" y="47178"/>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grpSp>
        <p:nvGrpSpPr>
          <p:cNvPr id="13" name="Group 12">
            <a:extLst>
              <a:ext uri="{FF2B5EF4-FFF2-40B4-BE49-F238E27FC236}">
                <a16:creationId xmlns:a16="http://schemas.microsoft.com/office/drawing/2014/main" id="{B006C396-B427-4D4C-98BE-85110DF6AABC}"/>
              </a:ext>
            </a:extLst>
          </p:cNvPr>
          <p:cNvGrpSpPr/>
          <p:nvPr/>
        </p:nvGrpSpPr>
        <p:grpSpPr>
          <a:xfrm>
            <a:off x="575238" y="1623922"/>
            <a:ext cx="10814328" cy="1536356"/>
            <a:chOff x="575238" y="1718589"/>
            <a:chExt cx="5684582" cy="1536356"/>
          </a:xfrm>
        </p:grpSpPr>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27EA9971-F428-49A7-805A-323C3924FEEB}"/>
                    </a:ext>
                  </a:extLst>
                </p:cNvPr>
                <p:cNvSpPr/>
                <p:nvPr/>
              </p:nvSpPr>
              <p:spPr>
                <a:xfrm>
                  <a:off x="575238" y="2018897"/>
                  <a:ext cx="568458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(of size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there is a certificate (of size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𝑘</m:t>
                          </m:r>
                        </m:sup>
                      </m:sSup>
                      <m:r>
                        <a:rPr lang="en-US" sz="2400" b="0" i="1" smtClean="0">
                          <a:latin typeface="Cambria Math" panose="02040503050406030204" pitchFamily="18" charset="0"/>
                        </a:rPr>
                        <m:t>)</m:t>
                      </m:r>
                    </m:oMath>
                  </a14:m>
                  <a:r>
                    <a:rPr lang="en-US" sz="2400" dirty="0"/>
                    <a:t>) for that instance which can be verified in polynomial time.</a:t>
                  </a:r>
                </a:p>
              </p:txBody>
            </p:sp>
          </mc:Choice>
          <mc:Fallback xmlns="">
            <p:sp>
              <p:nvSpPr>
                <p:cNvPr id="9" name="Rectangle 8">
                  <a:extLst>
                    <a:ext uri="{FF2B5EF4-FFF2-40B4-BE49-F238E27FC236}">
                      <a16:creationId xmlns:a16="http://schemas.microsoft.com/office/drawing/2014/main" id="{6929B5B1-5BA3-471B-BCDC-90D6877B7D1F}"/>
                    </a:ext>
                  </a:extLst>
                </p:cNvPr>
                <p:cNvSpPr>
                  <a:spLocks noRot="1" noChangeAspect="1" noMove="1" noResize="1" noEditPoints="1" noAdjustHandles="1" noChangeArrowheads="1" noChangeShapeType="1" noTextEdit="1"/>
                </p:cNvSpPr>
                <p:nvPr/>
              </p:nvSpPr>
              <p:spPr>
                <a:xfrm>
                  <a:off x="575238" y="2018897"/>
                  <a:ext cx="5684582" cy="1236048"/>
                </a:xfrm>
                <a:prstGeom prst="rect">
                  <a:avLst/>
                </a:prstGeom>
                <a:blipFill>
                  <a:blip r:embed="rId3"/>
                  <a:stretch>
                    <a:fillRect l="-846"/>
                  </a:stretch>
                </a:blipFill>
                <a:ln>
                  <a:noFill/>
                </a:ln>
              </p:spPr>
              <p:txBody>
                <a:bodyPr/>
                <a:lstStyle/>
                <a:p>
                  <a:r>
                    <a:rPr lang="en-US">
                      <a:noFill/>
                    </a:rPr>
                    <a:t> </a:t>
                  </a:r>
                </a:p>
              </p:txBody>
            </p:sp>
          </mc:Fallback>
        </mc:AlternateContent>
        <p:sp>
          <p:nvSpPr>
            <p:cNvPr id="15" name="Rectangle 14">
              <a:extLst>
                <a:ext uri="{FF2B5EF4-FFF2-40B4-BE49-F238E27FC236}">
                  <a16:creationId xmlns:a16="http://schemas.microsoft.com/office/drawing/2014/main" id="{70A15AA9-F0FE-40EE-BF4C-F3E44DD87761}"/>
                </a:ext>
              </a:extLst>
            </p:cNvPr>
            <p:cNvSpPr/>
            <p:nvPr/>
          </p:nvSpPr>
          <p:spPr>
            <a:xfrm>
              <a:off x="575239" y="1718589"/>
              <a:ext cx="568458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Tree>
    <p:extLst>
      <p:ext uri="{BB962C8B-B14F-4D97-AF65-F5344CB8AC3E}">
        <p14:creationId xmlns:p14="http://schemas.microsoft.com/office/powerpoint/2010/main" val="311318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Our goal is to divide problems into solvable/not solvable.</a:t>
                </a:r>
                <a:br>
                  <a:rPr lang="en-US" sz="2800" dirty="0"/>
                </a:br>
                <a:r>
                  <a:rPr lang="en-US" sz="2800" dirty="0"/>
                  <a:t>We’re going to talk about </a:t>
                </a:r>
                <a:r>
                  <a:rPr lang="en-US" sz="2800" b="1" dirty="0">
                    <a:solidFill>
                      <a:schemeClr val="accent2"/>
                    </a:solidFill>
                  </a:rPr>
                  <a:t>decision problems</a:t>
                </a:r>
                <a:r>
                  <a:rPr lang="en-US" sz="2800" dirty="0"/>
                  <a:t>.</a:t>
                </a:r>
              </a:p>
              <a:p>
                <a:r>
                  <a:rPr lang="en-US" sz="2800" dirty="0"/>
                  <a:t>Problems that have a “yes” or “no” answer. (a correct algorithm has a Boolean return type)</a:t>
                </a:r>
              </a:p>
              <a:p>
                <a:r>
                  <a:rPr lang="en-US" sz="2800" dirty="0"/>
                  <a:t>Why?</a:t>
                </a:r>
              </a:p>
              <a:p>
                <a:r>
                  <a:rPr lang="en-US" sz="2800" dirty="0"/>
                  <a:t>Theory reasons (ask me later).</a:t>
                </a:r>
              </a:p>
              <a:p>
                <a:r>
                  <a:rPr lang="en-US" sz="2800" dirty="0"/>
                  <a:t>But it’s not too bad</a:t>
                </a:r>
              </a:p>
              <a:p>
                <a:pPr lvl="1"/>
                <a:r>
                  <a:rPr lang="en-US" sz="2400" dirty="0"/>
                  <a:t>most problems can be rephrased as very similar decision problems.</a:t>
                </a:r>
              </a:p>
              <a:p>
                <a:r>
                  <a:rPr lang="en-US" sz="2800" dirty="0"/>
                  <a:t>E.g. instead of “find the shortest path from s to t” ask</a:t>
                </a:r>
                <a:br>
                  <a:rPr lang="en-US" sz="2800" dirty="0"/>
                </a:br>
                <a:r>
                  <a:rPr lang="en-US" sz="2800" dirty="0"/>
                  <a:t>Is there a path from s to t of length at most </a:t>
                </a:r>
                <a14:m>
                  <m:oMath xmlns:m="http://schemas.openxmlformats.org/officeDocument/2006/math">
                    <m:r>
                      <a:rPr lang="en-US" sz="2800" b="0" i="1" smtClean="0">
                        <a:latin typeface="Cambria Math" panose="02040503050406030204" pitchFamily="18" charset="0"/>
                      </a:rPr>
                      <m:t>𝑘</m:t>
                    </m:r>
                  </m:oMath>
                </a14:m>
                <a:r>
                  <a:rPr lang="en-US" sz="28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b="-3396"/>
                </a:stretch>
              </a:blipFill>
            </p:spPr>
            <p:txBody>
              <a:bodyPr/>
              <a:lstStyle/>
              <a:p>
                <a:r>
                  <a:rPr lang="en-US">
                    <a:noFill/>
                  </a:rPr>
                  <a:t> </a:t>
                </a:r>
              </a:p>
            </p:txBody>
          </p:sp>
        </mc:Fallback>
      </mc:AlternateContent>
    </p:spTree>
    <p:extLst>
      <p:ext uri="{BB962C8B-B14F-4D97-AF65-F5344CB8AC3E}">
        <p14:creationId xmlns:p14="http://schemas.microsoft.com/office/powerpoint/2010/main" val="15118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difficulty of 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39" y="1688123"/>
                <a:ext cx="11187258" cy="4832904"/>
              </a:xfrm>
            </p:spPr>
            <p:txBody>
              <a:bodyPr>
                <a:noAutofit/>
              </a:bodyPr>
              <a:lstStyle/>
              <a:p>
                <a:r>
                  <a:rPr lang="en-US" sz="2800" dirty="0"/>
                  <a:t>We’ll use “reductions” to tell whether one problem is harder than another.</a:t>
                </a:r>
              </a:p>
              <a:p>
                <a:endParaRPr lang="en-US" dirty="0"/>
              </a:p>
              <a:p>
                <a:pPr marL="0" indent="0">
                  <a:buNone/>
                </a:pPr>
                <a:endParaRPr lang="en-US" dirty="0"/>
              </a:p>
              <a:p>
                <a:r>
                  <a:rPr lang="en-US" sz="2800" dirty="0"/>
                  <a:t>In that case, we’ll say “A reduces to B”</a:t>
                </a:r>
              </a:p>
              <a:p>
                <a:r>
                  <a:rPr lang="en-US" dirty="0"/>
                  <a:t>In difficulty (for us, as algorithm designers),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sz="2800" dirty="0"/>
                  <a:t> </a:t>
                </a:r>
              </a:p>
              <a:p>
                <a:r>
                  <a:rPr lang="en-US" dirty="0"/>
                  <a:t>ANY algorithm for </a:t>
                </a:r>
                <a14:m>
                  <m:oMath xmlns:m="http://schemas.openxmlformats.org/officeDocument/2006/math">
                    <m:r>
                      <a:rPr lang="en-US" i="1" dirty="0" smtClean="0">
                        <a:latin typeface="Cambria Math" panose="02040503050406030204" pitchFamily="18" charset="0"/>
                      </a:rPr>
                      <m:t>𝐵</m:t>
                    </m:r>
                    <m:r>
                      <a:rPr lang="en-US" b="0" i="1" dirty="0" smtClean="0">
                        <a:latin typeface="Cambria Math" panose="02040503050406030204" pitchFamily="18" charset="0"/>
                      </a:rPr>
                      <m:t> </m:t>
                    </m:r>
                  </m:oMath>
                </a14:m>
                <a:r>
                  <a:rPr lang="en-US" sz="2800" dirty="0"/>
                  <a:t>solves </a:t>
                </a:r>
                <a14:m>
                  <m:oMath xmlns:m="http://schemas.openxmlformats.org/officeDocument/2006/math">
                    <m:r>
                      <a:rPr lang="en-US" sz="2800" b="0" i="1" smtClean="0">
                        <a:latin typeface="Cambria Math" panose="02040503050406030204" pitchFamily="18" charset="0"/>
                      </a:rPr>
                      <m:t>𝐴</m:t>
                    </m:r>
                    <m:r>
                      <a:rPr lang="en-US" sz="2800" b="0" i="0" smtClean="0">
                        <a:latin typeface="Cambria Math" panose="02040503050406030204" pitchFamily="18" charset="0"/>
                      </a:rPr>
                      <m:t>.</m:t>
                    </m:r>
                  </m:oMath>
                </a14:m>
                <a:r>
                  <a:rPr lang="en-US" sz="2800" dirty="0"/>
                  <a:t> </a:t>
                </a:r>
                <a14:m>
                  <m:oMath xmlns:m="http://schemas.openxmlformats.org/officeDocument/2006/math">
                    <m:r>
                      <a:rPr lang="en-US" sz="2800" b="0" i="1" dirty="0" smtClean="0">
                        <a:latin typeface="Cambria Math" panose="02040503050406030204" pitchFamily="18" charset="0"/>
                      </a:rPr>
                      <m:t>𝐴</m:t>
                    </m:r>
                    <m:r>
                      <a:rPr lang="en-US" sz="2800" b="0" i="1" dirty="0" smtClean="0">
                        <a:latin typeface="Cambria Math" panose="02040503050406030204" pitchFamily="18" charset="0"/>
                      </a:rPr>
                      <m:t> </m:t>
                    </m:r>
                  </m:oMath>
                </a14:m>
                <a:r>
                  <a:rPr lang="en-US" sz="2800" dirty="0"/>
                  <a:t>is no harder to solve than </a:t>
                </a:r>
                <a14:m>
                  <m:oMath xmlns:m="http://schemas.openxmlformats.org/officeDocument/2006/math">
                    <m:r>
                      <a:rPr lang="en-US" sz="2800" b="0" i="1" smtClean="0">
                        <a:latin typeface="Cambria Math" panose="02040503050406030204" pitchFamily="18" charset="0"/>
                      </a:rPr>
                      <m:t>𝐵</m:t>
                    </m:r>
                  </m:oMath>
                </a14:m>
                <a:r>
                  <a:rPr lang="en-US" sz="2800" dirty="0"/>
                  <a:t>.</a:t>
                </a:r>
              </a:p>
              <a:p>
                <a14:m>
                  <m:oMath xmlns:m="http://schemas.openxmlformats.org/officeDocument/2006/math">
                    <m:r>
                      <a:rPr lang="en-US" sz="2800" b="0" i="1" smtClean="0">
                        <a:latin typeface="Cambria Math" panose="02040503050406030204" pitchFamily="18" charset="0"/>
                      </a:rPr>
                      <m:t>𝐴</m:t>
                    </m:r>
                  </m:oMath>
                </a14:m>
                <a:r>
                  <a:rPr lang="en-US" sz="2800" dirty="0"/>
                  <a:t> might be easier (maybe there’s another way to solve </a:t>
                </a:r>
                <a14:m>
                  <m:oMath xmlns:m="http://schemas.openxmlformats.org/officeDocument/2006/math">
                    <m:r>
                      <a:rPr lang="en-US" sz="2800" b="0" i="1" smtClean="0">
                        <a:latin typeface="Cambria Math" panose="02040503050406030204" pitchFamily="18" charset="0"/>
                      </a:rPr>
                      <m:t>𝐴</m:t>
                    </m:r>
                  </m:oMath>
                </a14:m>
                <a:r>
                  <a:rPr lang="en-US" sz="2800" dirty="0"/>
                  <a:t> without </a:t>
                </a:r>
                <a14:m>
                  <m:oMath xmlns:m="http://schemas.openxmlformats.org/officeDocument/2006/math">
                    <m:r>
                      <a:rPr lang="en-US" sz="2800" b="0" i="1" smtClean="0">
                        <a:latin typeface="Cambria Math" panose="02040503050406030204" pitchFamily="18" charset="0"/>
                      </a:rPr>
                      <m:t>𝐵</m:t>
                    </m:r>
                  </m:oMath>
                </a14:m>
                <a:r>
                  <a:rPr lang="en-US" sz="2800" dirty="0"/>
                  <a:t>) or they might be about the same (maybe </a:t>
                </a:r>
                <a14:m>
                  <m:oMath xmlns:m="http://schemas.openxmlformats.org/officeDocument/2006/math">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𝐴</m:t>
                    </m:r>
                  </m:oMath>
                </a14:m>
                <a:r>
                  <a:rPr lang="en-US" sz="2800" dirty="0"/>
                  <a:t> too!)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39" y="1688123"/>
                <a:ext cx="11187258" cy="4832904"/>
              </a:xfrm>
              <a:blipFill>
                <a:blip r:embed="rId3"/>
                <a:stretch>
                  <a:fillRect l="-708" t="-2270"/>
                </a:stretch>
              </a:blipFill>
            </p:spPr>
            <p:txBody>
              <a:bodyPr/>
              <a:lstStyle/>
              <a:p>
                <a:r>
                  <a:rPr lang="en-US">
                    <a:noFill/>
                  </a:rPr>
                  <a:t> </a:t>
                </a:r>
              </a:p>
            </p:txBody>
          </p:sp>
        </mc:Fallback>
      </mc:AlternateContent>
      <p:sp>
        <p:nvSpPr>
          <p:cNvPr id="6" name="Rectangle 5"/>
          <p:cNvSpPr/>
          <p:nvPr/>
        </p:nvSpPr>
        <p:spPr>
          <a:xfrm>
            <a:off x="575239" y="2684750"/>
            <a:ext cx="8559430" cy="100507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Using an algorithm for Problem B to solve Problem A.</a:t>
            </a:r>
          </a:p>
        </p:txBody>
      </p:sp>
      <p:sp>
        <p:nvSpPr>
          <p:cNvPr id="7" name="Rectangle 6"/>
          <p:cNvSpPr/>
          <p:nvPr/>
        </p:nvSpPr>
        <p:spPr>
          <a:xfrm>
            <a:off x="575239" y="2684750"/>
            <a:ext cx="8559430"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Reduction (informally)</a:t>
            </a:r>
          </a:p>
        </p:txBody>
      </p:sp>
    </p:spTree>
    <p:extLst>
      <p:ext uri="{BB962C8B-B14F-4D97-AF65-F5344CB8AC3E}">
        <p14:creationId xmlns:p14="http://schemas.microsoft.com/office/powerpoint/2010/main" val="32599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104F1-4C43-497C-B130-68C24697278B}"/>
              </a:ext>
            </a:extLst>
          </p:cNvPr>
          <p:cNvSpPr>
            <a:spLocks noGrp="1"/>
          </p:cNvSpPr>
          <p:nvPr>
            <p:ph type="title"/>
          </p:nvPr>
        </p:nvSpPr>
        <p:spPr/>
        <p:txBody>
          <a:bodyPr/>
          <a:lstStyle/>
          <a:p>
            <a:r>
              <a:rPr lang="en-US" dirty="0"/>
              <a:t>Reductions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0376D4-39F1-4331-8A8B-A6F8222752F2}"/>
                  </a:ext>
                </a:extLst>
              </p:cNvPr>
              <p:cNvSpPr>
                <a:spLocks noGrp="1"/>
              </p:cNvSpPr>
              <p:nvPr>
                <p:ph idx="1"/>
              </p:nvPr>
            </p:nvSpPr>
            <p:spPr/>
            <p:txBody>
              <a:bodyPr/>
              <a:lstStyle/>
              <a:p>
                <a:r>
                  <a:rPr lang="en-US" dirty="0"/>
                  <a:t>Even less formally</a:t>
                </a:r>
              </a:p>
              <a:p>
                <a:endParaRPr lang="en-US" dirty="0"/>
              </a:p>
              <a:p>
                <a:r>
                  <a:rPr lang="en-US" dirty="0"/>
                  <a:t>Calling a library.</a:t>
                </a:r>
              </a:p>
              <a:p>
                <a:r>
                  <a:rPr lang="en-US" dirty="0"/>
                  <a:t>If you wrote a library to solve problem </a:t>
                </a:r>
                <a14:m>
                  <m:oMath xmlns:m="http://schemas.openxmlformats.org/officeDocument/2006/math">
                    <m:r>
                      <a:rPr lang="en-US" b="0" i="1" smtClean="0">
                        <a:latin typeface="Cambria Math" panose="02040503050406030204" pitchFamily="18" charset="0"/>
                      </a:rPr>
                      <m:t>𝐵</m:t>
                    </m:r>
                  </m:oMath>
                </a14:m>
                <a:endParaRPr lang="en-US" dirty="0"/>
              </a:p>
              <a:p>
                <a:r>
                  <a:rPr lang="en-US" dirty="0"/>
                  <a:t>And your algorithm for </a:t>
                </a:r>
                <a14:m>
                  <m:oMath xmlns:m="http://schemas.openxmlformats.org/officeDocument/2006/math">
                    <m:r>
                      <a:rPr lang="en-US" b="0" i="1" smtClean="0">
                        <a:latin typeface="Cambria Math" panose="02040503050406030204" pitchFamily="18" charset="0"/>
                      </a:rPr>
                      <m:t>𝐴</m:t>
                    </m:r>
                  </m:oMath>
                </a14:m>
                <a:r>
                  <a:rPr lang="en-US" dirty="0"/>
                  <a:t> calls that library,</a:t>
                </a:r>
              </a:p>
              <a:p>
                <a:r>
                  <a:rPr lang="en-US" dirty="0"/>
                  <a:t>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t>
                </a:r>
                <a14:m>
                  <m:oMath xmlns:m="http://schemas.openxmlformats.org/officeDocument/2006/math">
                    <m:r>
                      <a:rPr lang="en-US" b="0" i="1" dirty="0" smtClean="0">
                        <a:latin typeface="Cambria Math" panose="02040503050406030204" pitchFamily="18" charset="0"/>
                      </a:rPr>
                      <m:t>𝐴</m:t>
                    </m:r>
                    <m:r>
                      <a:rPr lang="en-US" b="0" i="1" dirty="0" smtClean="0">
                        <a:latin typeface="Cambria Math" panose="02040503050406030204" pitchFamily="18" charset="0"/>
                      </a:rPr>
                      <m:t> </m:t>
                    </m:r>
                  </m:oMath>
                </a14:m>
                <a:r>
                  <a:rPr lang="en-US" dirty="0"/>
                  <a:t>reduces to </a:t>
                </a:r>
                <a14:m>
                  <m:oMath xmlns:m="http://schemas.openxmlformats.org/officeDocument/2006/math">
                    <m:r>
                      <a:rPr lang="en-US" b="0" i="1" smtClean="0">
                        <a:latin typeface="Cambria Math" panose="02040503050406030204" pitchFamily="18" charset="0"/>
                      </a:rPr>
                      <m:t>𝐵</m:t>
                    </m:r>
                  </m:oMath>
                </a14:m>
                <a:r>
                  <a:rPr lang="en-US" dirty="0"/>
                  <a:t>).</a:t>
                </a:r>
              </a:p>
            </p:txBody>
          </p:sp>
        </mc:Choice>
        <mc:Fallback xmlns="">
          <p:sp>
            <p:nvSpPr>
              <p:cNvPr id="3" name="Content Placeholder 2">
                <a:extLst>
                  <a:ext uri="{FF2B5EF4-FFF2-40B4-BE49-F238E27FC236}">
                    <a16:creationId xmlns:a16="http://schemas.microsoft.com/office/drawing/2014/main" id="{2E0376D4-39F1-4331-8A8B-A6F8222752F2}"/>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760620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9B5F70-A842-42AC-B05A-C3B8015FDC07}"/>
              </a:ext>
            </a:extLst>
          </p:cNvPr>
          <p:cNvSpPr txBox="1"/>
          <p:nvPr/>
        </p:nvSpPr>
        <p:spPr>
          <a:xfrm>
            <a:off x="4508469" y="5445329"/>
            <a:ext cx="2575560" cy="646331"/>
          </a:xfrm>
          <a:prstGeom prst="rect">
            <a:avLst/>
          </a:prstGeom>
          <a:noFill/>
          <a:ln w="28575">
            <a:solidFill>
              <a:schemeClr val="accent1"/>
            </a:solidFill>
          </a:ln>
        </p:spPr>
        <p:txBody>
          <a:bodyPr wrap="square" rtlCol="0">
            <a:spAutoFit/>
          </a:bodyPr>
          <a:lstStyle/>
          <a:p>
            <a:r>
              <a:rPr lang="en-US" dirty="0">
                <a:latin typeface="Segoe UI Semilight" panose="020B0402040204020203" pitchFamily="34" charset="0"/>
                <a:cs typeface="Segoe UI Semilight" panose="020B0402040204020203" pitchFamily="34" charset="0"/>
              </a:rPr>
              <a:t>Mariners cannot win the division </a:t>
            </a:r>
            <a:r>
              <a:rPr lang="en-US" dirty="0">
                <a:latin typeface="Segoe UI Semilight" panose="020B0402040204020203" pitchFamily="34" charset="0"/>
                <a:cs typeface="Segoe UI Semilight" panose="020B0402040204020203" pitchFamily="34" charset="0"/>
                <a:sym typeface="Wingdings" panose="05000000000000000000" pitchFamily="2" charset="2"/>
              </a:rPr>
              <a:t>.</a:t>
            </a:r>
            <a:endParaRPr lang="en-US" dirty="0">
              <a:latin typeface="Segoe UI Semilight" panose="020B0402040204020203" pitchFamily="34" charset="0"/>
              <a:cs typeface="Segoe UI Semilight" panose="020B0402040204020203" pitchFamily="34" charset="0"/>
            </a:endParaRPr>
          </a:p>
        </p:txBody>
      </p:sp>
      <p:sp>
        <p:nvSpPr>
          <p:cNvPr id="2" name="Title 1"/>
          <p:cNvSpPr>
            <a:spLocks noGrp="1"/>
          </p:cNvSpPr>
          <p:nvPr>
            <p:ph type="title"/>
          </p:nvPr>
        </p:nvSpPr>
        <p:spPr/>
        <p:txBody>
          <a:bodyPr>
            <a:normAutofit/>
          </a:bodyPr>
          <a:lstStyle/>
          <a:p>
            <a:r>
              <a:rPr lang="en-US" dirty="0"/>
              <a:t>Baseball Elimination (from last week)</a:t>
            </a:r>
          </a:p>
        </p:txBody>
      </p:sp>
      <mc:AlternateContent xmlns:mc="http://schemas.openxmlformats.org/markup-compatibility/2006" xmlns:a14="http://schemas.microsoft.com/office/drawing/2010/main">
        <mc:Choice Requires="a14">
          <p:graphicFrame>
            <p:nvGraphicFramePr>
              <p:cNvPr id="74" name="Content Placeholder 3">
                <a:extLst>
                  <a:ext uri="{FF2B5EF4-FFF2-40B4-BE49-F238E27FC236}">
                    <a16:creationId xmlns:a16="http://schemas.microsoft.com/office/drawing/2014/main" id="{6E35C00A-7433-404C-B313-E46028A81BA8}"/>
                  </a:ext>
                </a:extLst>
              </p:cNvPr>
              <p:cNvGraphicFramePr>
                <a:graphicFrameLocks noGrp="1"/>
              </p:cNvGraphicFramePr>
              <p:nvPr>
                <p:ph idx="1"/>
                <p:extLst>
                  <p:ext uri="{D42A27DB-BD31-4B8C-83A1-F6EECF244321}">
                    <p14:modId xmlns:p14="http://schemas.microsoft.com/office/powerpoint/2010/main" val="2358047856"/>
                  </p:ext>
                </p:extLst>
              </p:nvPr>
            </p:nvGraphicFramePr>
            <p:xfrm>
              <a:off x="1141929" y="1329671"/>
              <a:ext cx="2038945" cy="844296"/>
            </p:xfrm>
            <a:graphic>
              <a:graphicData uri="http://schemas.openxmlformats.org/drawingml/2006/table">
                <a:tbl>
                  <a:tblPr bandRow="1">
                    <a:tableStyleId>{5C22544A-7EE6-4342-B048-85BDC9FD1C3A}</a:tableStyleId>
                  </a:tblPr>
                  <a:tblGrid>
                    <a:gridCol w="407789">
                      <a:extLst>
                        <a:ext uri="{9D8B030D-6E8A-4147-A177-3AD203B41FA5}">
                          <a16:colId xmlns:a16="http://schemas.microsoft.com/office/drawing/2014/main" val="2122688099"/>
                        </a:ext>
                      </a:extLst>
                    </a:gridCol>
                    <a:gridCol w="407789">
                      <a:extLst>
                        <a:ext uri="{9D8B030D-6E8A-4147-A177-3AD203B41FA5}">
                          <a16:colId xmlns:a16="http://schemas.microsoft.com/office/drawing/2014/main" val="3651888169"/>
                        </a:ext>
                      </a:extLst>
                    </a:gridCol>
                    <a:gridCol w="407789">
                      <a:extLst>
                        <a:ext uri="{9D8B030D-6E8A-4147-A177-3AD203B41FA5}">
                          <a16:colId xmlns:a16="http://schemas.microsoft.com/office/drawing/2014/main" val="3963314380"/>
                        </a:ext>
                      </a:extLst>
                    </a:gridCol>
                    <a:gridCol w="407789">
                      <a:extLst>
                        <a:ext uri="{9D8B030D-6E8A-4147-A177-3AD203B41FA5}">
                          <a16:colId xmlns:a16="http://schemas.microsoft.com/office/drawing/2014/main" val="2365230938"/>
                        </a:ext>
                      </a:extLst>
                    </a:gridCol>
                    <a:gridCol w="407789">
                      <a:extLst>
                        <a:ext uri="{9D8B030D-6E8A-4147-A177-3AD203B41FA5}">
                          <a16:colId xmlns:a16="http://schemas.microsoft.com/office/drawing/2014/main" val="1054430375"/>
                        </a:ext>
                      </a:extLst>
                    </a:gridCol>
                  </a:tblGrid>
                  <a:tr h="128232">
                    <a:tc>
                      <a:txBody>
                        <a:bodyPr/>
                        <a:lstStyle/>
                        <a:p>
                          <a:pPr algn="ctr"/>
                          <a14:m>
                            <m:oMathPara xmlns:m="http://schemas.openxmlformats.org/officeDocument/2006/math">
                              <m:oMathParaPr>
                                <m:jc m:val="centerGroup"/>
                              </m:oMathParaPr>
                              <m:oMath xmlns:m="http://schemas.openxmlformats.org/officeDocument/2006/math">
                                <m:sSub>
                                  <m:sSubPr>
                                    <m:ctrlPr>
                                      <a:rPr lang="en-US" sz="500" b="0" i="1" smtClean="0">
                                        <a:latin typeface="Cambria Math" panose="02040503050406030204" pitchFamily="18" charset="0"/>
                                      </a:rPr>
                                    </m:ctrlPr>
                                  </m:sSubPr>
                                  <m:e>
                                    <m:r>
                                      <a:rPr lang="en-US" sz="500" b="0" i="1" smtClean="0">
                                        <a:latin typeface="Cambria Math" panose="02040503050406030204" pitchFamily="18" charset="0"/>
                                      </a:rPr>
                                      <m:t>𝑔</m:t>
                                    </m:r>
                                  </m:e>
                                  <m:sub>
                                    <m:r>
                                      <a:rPr lang="en-US" sz="500" b="0" i="1" smtClean="0">
                                        <a:latin typeface="Cambria Math" panose="02040503050406030204" pitchFamily="18" charset="0"/>
                                      </a:rPr>
                                      <m:t>𝑖𝑗</m:t>
                                    </m:r>
                                  </m:sub>
                                </m:sSub>
                              </m:oMath>
                            </m:oMathPara>
                          </a14:m>
                          <a:endParaRPr lang="en-US" sz="500" dirty="0"/>
                        </a:p>
                      </a:txBody>
                      <a:tcPr/>
                    </a:tc>
                    <a:tc>
                      <a:txBody>
                        <a:bodyPr/>
                        <a:lstStyle/>
                        <a:p>
                          <a:pPr algn="ctr"/>
                          <a:r>
                            <a:rPr lang="en-US" sz="500" dirty="0"/>
                            <a:t>Angels</a:t>
                          </a:r>
                        </a:p>
                      </a:txBody>
                      <a:tcPr/>
                    </a:tc>
                    <a:tc>
                      <a:txBody>
                        <a:bodyPr/>
                        <a:lstStyle/>
                        <a:p>
                          <a:pPr algn="ctr"/>
                          <a:r>
                            <a:rPr lang="en-US" sz="500" dirty="0"/>
                            <a:t>Rangers</a:t>
                          </a:r>
                        </a:p>
                      </a:txBody>
                      <a:tcPr/>
                    </a:tc>
                    <a:tc>
                      <a:txBody>
                        <a:bodyPr/>
                        <a:lstStyle/>
                        <a:p>
                          <a:pPr algn="ctr"/>
                          <a:r>
                            <a:rPr lang="en-US" sz="500" dirty="0"/>
                            <a:t>Mariners</a:t>
                          </a:r>
                        </a:p>
                      </a:txBody>
                      <a:tcPr/>
                    </a:tc>
                    <a:tc>
                      <a:txBody>
                        <a:bodyPr/>
                        <a:lstStyle/>
                        <a:p>
                          <a:pPr algn="ctr"/>
                          <a:r>
                            <a:rPr lang="en-US" sz="500" dirty="0"/>
                            <a:t>A’s</a:t>
                          </a:r>
                        </a:p>
                      </a:txBody>
                      <a:tcPr/>
                    </a:tc>
                    <a:extLst>
                      <a:ext uri="{0D108BD9-81ED-4DB2-BD59-A6C34878D82A}">
                        <a16:rowId xmlns:a16="http://schemas.microsoft.com/office/drawing/2014/main" val="3737117909"/>
                      </a:ext>
                    </a:extLst>
                  </a:tr>
                  <a:tr h="123733">
                    <a:tc>
                      <a:txBody>
                        <a:bodyPr/>
                        <a:lstStyle/>
                        <a:p>
                          <a:pPr algn="ctr"/>
                          <a:r>
                            <a:rPr lang="en-US" sz="500" dirty="0"/>
                            <a:t>Angels</a:t>
                          </a:r>
                        </a:p>
                      </a:txBody>
                      <a:tcPr/>
                    </a:tc>
                    <a:tc>
                      <a:txBody>
                        <a:bodyPr/>
                        <a:lstStyle/>
                        <a:p>
                          <a:pPr algn="ctr"/>
                          <a:r>
                            <a:rPr lang="en-US" sz="500" dirty="0"/>
                            <a:t>-</a:t>
                          </a:r>
                        </a:p>
                      </a:txBody>
                      <a:tcPr/>
                    </a:tc>
                    <a:tc>
                      <a:txBody>
                        <a:bodyPr/>
                        <a:lstStyle/>
                        <a:p>
                          <a:pPr algn="ctr"/>
                          <a:r>
                            <a:rPr lang="en-US" sz="500" dirty="0"/>
                            <a:t>5</a:t>
                          </a:r>
                        </a:p>
                      </a:txBody>
                      <a:tcPr/>
                    </a:tc>
                    <a:tc>
                      <a:txBody>
                        <a:bodyPr/>
                        <a:lstStyle/>
                        <a:p>
                          <a:pPr algn="ctr"/>
                          <a:r>
                            <a:rPr lang="en-US" sz="500" dirty="0"/>
                            <a:t>3</a:t>
                          </a:r>
                        </a:p>
                      </a:txBody>
                      <a:tcPr/>
                    </a:tc>
                    <a:tc>
                      <a:txBody>
                        <a:bodyPr/>
                        <a:lstStyle/>
                        <a:p>
                          <a:pPr algn="ctr"/>
                          <a:r>
                            <a:rPr lang="en-US" sz="500" dirty="0"/>
                            <a:t>4</a:t>
                          </a:r>
                        </a:p>
                      </a:txBody>
                      <a:tcPr/>
                    </a:tc>
                    <a:extLst>
                      <a:ext uri="{0D108BD9-81ED-4DB2-BD59-A6C34878D82A}">
                        <a16:rowId xmlns:a16="http://schemas.microsoft.com/office/drawing/2014/main" val="4028813496"/>
                      </a:ext>
                    </a:extLst>
                  </a:tr>
                  <a:tr h="123733">
                    <a:tc>
                      <a:txBody>
                        <a:bodyPr/>
                        <a:lstStyle/>
                        <a:p>
                          <a:pPr algn="ctr"/>
                          <a:r>
                            <a:rPr lang="en-US" sz="500" dirty="0"/>
                            <a:t>Rangers</a:t>
                          </a:r>
                        </a:p>
                      </a:txBody>
                      <a:tcPr/>
                    </a:tc>
                    <a:tc>
                      <a:txBody>
                        <a:bodyPr/>
                        <a:lstStyle/>
                        <a:p>
                          <a:pPr algn="ctr"/>
                          <a:r>
                            <a:rPr lang="en-US" sz="500" dirty="0"/>
                            <a:t>5</a:t>
                          </a:r>
                        </a:p>
                      </a:txBody>
                      <a:tcPr/>
                    </a:tc>
                    <a:tc>
                      <a:txBody>
                        <a:bodyPr/>
                        <a:lstStyle/>
                        <a:p>
                          <a:pPr algn="ctr"/>
                          <a:r>
                            <a:rPr lang="en-US" sz="500" dirty="0"/>
                            <a:t>-</a:t>
                          </a:r>
                        </a:p>
                      </a:txBody>
                      <a:tcPr/>
                    </a:tc>
                    <a:tc>
                      <a:txBody>
                        <a:bodyPr/>
                        <a:lstStyle/>
                        <a:p>
                          <a:pPr algn="ctr"/>
                          <a:r>
                            <a:rPr lang="en-US" sz="500" dirty="0"/>
                            <a:t>4</a:t>
                          </a:r>
                        </a:p>
                      </a:txBody>
                      <a:tcPr/>
                    </a:tc>
                    <a:tc>
                      <a:txBody>
                        <a:bodyPr/>
                        <a:lstStyle/>
                        <a:p>
                          <a:pPr algn="ctr"/>
                          <a:r>
                            <a:rPr lang="en-US" sz="500" dirty="0"/>
                            <a:t>3</a:t>
                          </a:r>
                        </a:p>
                      </a:txBody>
                      <a:tcPr/>
                    </a:tc>
                    <a:extLst>
                      <a:ext uri="{0D108BD9-81ED-4DB2-BD59-A6C34878D82A}">
                        <a16:rowId xmlns:a16="http://schemas.microsoft.com/office/drawing/2014/main" val="303949064"/>
                      </a:ext>
                    </a:extLst>
                  </a:tr>
                  <a:tr h="123733">
                    <a:tc>
                      <a:txBody>
                        <a:bodyPr/>
                        <a:lstStyle/>
                        <a:p>
                          <a:pPr algn="ctr"/>
                          <a:r>
                            <a:rPr lang="en-US" sz="500" dirty="0"/>
                            <a:t>Mariners</a:t>
                          </a:r>
                        </a:p>
                      </a:txBody>
                      <a:tcPr/>
                    </a:tc>
                    <a:tc>
                      <a:txBody>
                        <a:bodyPr/>
                        <a:lstStyle/>
                        <a:p>
                          <a:pPr algn="ctr"/>
                          <a:r>
                            <a:rPr lang="en-US" sz="500" dirty="0"/>
                            <a:t>3</a:t>
                          </a:r>
                        </a:p>
                      </a:txBody>
                      <a:tcPr/>
                    </a:tc>
                    <a:tc>
                      <a:txBody>
                        <a:bodyPr/>
                        <a:lstStyle/>
                        <a:p>
                          <a:pPr algn="ctr"/>
                          <a:r>
                            <a:rPr lang="en-US" sz="500" dirty="0"/>
                            <a:t>4</a:t>
                          </a:r>
                        </a:p>
                      </a:txBody>
                      <a:tcPr/>
                    </a:tc>
                    <a:tc>
                      <a:txBody>
                        <a:bodyPr/>
                        <a:lstStyle/>
                        <a:p>
                          <a:pPr algn="ctr"/>
                          <a:r>
                            <a:rPr lang="en-US" sz="500" dirty="0"/>
                            <a:t>-</a:t>
                          </a:r>
                        </a:p>
                      </a:txBody>
                      <a:tcPr/>
                    </a:tc>
                    <a:tc>
                      <a:txBody>
                        <a:bodyPr/>
                        <a:lstStyle/>
                        <a:p>
                          <a:pPr algn="ctr"/>
                          <a:r>
                            <a:rPr lang="en-US" sz="500" dirty="0"/>
                            <a:t>5</a:t>
                          </a:r>
                        </a:p>
                      </a:txBody>
                      <a:tcPr/>
                    </a:tc>
                    <a:extLst>
                      <a:ext uri="{0D108BD9-81ED-4DB2-BD59-A6C34878D82A}">
                        <a16:rowId xmlns:a16="http://schemas.microsoft.com/office/drawing/2014/main" val="3058376035"/>
                      </a:ext>
                    </a:extLst>
                  </a:tr>
                  <a:tr h="123733">
                    <a:tc>
                      <a:txBody>
                        <a:bodyPr/>
                        <a:lstStyle/>
                        <a:p>
                          <a:pPr algn="ctr"/>
                          <a:r>
                            <a:rPr lang="en-US" sz="500" dirty="0"/>
                            <a:t>A’s</a:t>
                          </a:r>
                        </a:p>
                      </a:txBody>
                      <a:tcPr/>
                    </a:tc>
                    <a:tc>
                      <a:txBody>
                        <a:bodyPr/>
                        <a:lstStyle/>
                        <a:p>
                          <a:pPr algn="ctr"/>
                          <a:r>
                            <a:rPr lang="en-US" sz="500" dirty="0"/>
                            <a:t>4</a:t>
                          </a:r>
                        </a:p>
                      </a:txBody>
                      <a:tcPr/>
                    </a:tc>
                    <a:tc>
                      <a:txBody>
                        <a:bodyPr/>
                        <a:lstStyle/>
                        <a:p>
                          <a:pPr algn="ctr"/>
                          <a:r>
                            <a:rPr lang="en-US" sz="500" dirty="0"/>
                            <a:t>3</a:t>
                          </a:r>
                        </a:p>
                      </a:txBody>
                      <a:tcPr/>
                    </a:tc>
                    <a:tc>
                      <a:txBody>
                        <a:bodyPr/>
                        <a:lstStyle/>
                        <a:p>
                          <a:pPr algn="ctr"/>
                          <a:r>
                            <a:rPr lang="en-US" sz="500" dirty="0"/>
                            <a:t>5</a:t>
                          </a:r>
                        </a:p>
                      </a:txBody>
                      <a:tcPr/>
                    </a:tc>
                    <a:tc>
                      <a:txBody>
                        <a:bodyPr/>
                        <a:lstStyle/>
                        <a:p>
                          <a:pPr algn="ctr"/>
                          <a:r>
                            <a:rPr lang="en-US" sz="500" dirty="0"/>
                            <a:t>-</a:t>
                          </a:r>
                        </a:p>
                      </a:txBody>
                      <a:tcPr/>
                    </a:tc>
                    <a:extLst>
                      <a:ext uri="{0D108BD9-81ED-4DB2-BD59-A6C34878D82A}">
                        <a16:rowId xmlns:a16="http://schemas.microsoft.com/office/drawing/2014/main" val="3657204110"/>
                      </a:ext>
                    </a:extLst>
                  </a:tr>
                </a:tbl>
              </a:graphicData>
            </a:graphic>
          </p:graphicFrame>
        </mc:Choice>
        <mc:Fallback xmlns="">
          <p:graphicFrame>
            <p:nvGraphicFramePr>
              <p:cNvPr id="74" name="Content Placeholder 3">
                <a:extLst>
                  <a:ext uri="{FF2B5EF4-FFF2-40B4-BE49-F238E27FC236}">
                    <a16:creationId xmlns:a16="http://schemas.microsoft.com/office/drawing/2014/main" id="{6E35C00A-7433-404C-B313-E46028A81BA8}"/>
                  </a:ext>
                </a:extLst>
              </p:cNvPr>
              <p:cNvGraphicFramePr>
                <a:graphicFrameLocks noGrp="1"/>
              </p:cNvGraphicFramePr>
              <p:nvPr>
                <p:ph idx="1"/>
                <p:extLst>
                  <p:ext uri="{D42A27DB-BD31-4B8C-83A1-F6EECF244321}">
                    <p14:modId xmlns:p14="http://schemas.microsoft.com/office/powerpoint/2010/main" val="2358047856"/>
                  </p:ext>
                </p:extLst>
              </p:nvPr>
            </p:nvGraphicFramePr>
            <p:xfrm>
              <a:off x="1141929" y="1329671"/>
              <a:ext cx="2038945" cy="844296"/>
            </p:xfrm>
            <a:graphic>
              <a:graphicData uri="http://schemas.openxmlformats.org/drawingml/2006/table">
                <a:tbl>
                  <a:tblPr bandRow="1">
                    <a:tableStyleId>{5C22544A-7EE6-4342-B048-85BDC9FD1C3A}</a:tableStyleId>
                  </a:tblPr>
                  <a:tblGrid>
                    <a:gridCol w="407789">
                      <a:extLst>
                        <a:ext uri="{9D8B030D-6E8A-4147-A177-3AD203B41FA5}">
                          <a16:colId xmlns:a16="http://schemas.microsoft.com/office/drawing/2014/main" val="2122688099"/>
                        </a:ext>
                      </a:extLst>
                    </a:gridCol>
                    <a:gridCol w="407789">
                      <a:extLst>
                        <a:ext uri="{9D8B030D-6E8A-4147-A177-3AD203B41FA5}">
                          <a16:colId xmlns:a16="http://schemas.microsoft.com/office/drawing/2014/main" val="3651888169"/>
                        </a:ext>
                      </a:extLst>
                    </a:gridCol>
                    <a:gridCol w="407789">
                      <a:extLst>
                        <a:ext uri="{9D8B030D-6E8A-4147-A177-3AD203B41FA5}">
                          <a16:colId xmlns:a16="http://schemas.microsoft.com/office/drawing/2014/main" val="3963314380"/>
                        </a:ext>
                      </a:extLst>
                    </a:gridCol>
                    <a:gridCol w="407789">
                      <a:extLst>
                        <a:ext uri="{9D8B030D-6E8A-4147-A177-3AD203B41FA5}">
                          <a16:colId xmlns:a16="http://schemas.microsoft.com/office/drawing/2014/main" val="2365230938"/>
                        </a:ext>
                      </a:extLst>
                    </a:gridCol>
                    <a:gridCol w="407789">
                      <a:extLst>
                        <a:ext uri="{9D8B030D-6E8A-4147-A177-3AD203B41FA5}">
                          <a16:colId xmlns:a16="http://schemas.microsoft.com/office/drawing/2014/main" val="1054430375"/>
                        </a:ext>
                      </a:extLst>
                    </a:gridCol>
                  </a:tblGrid>
                  <a:tr h="173736">
                    <a:tc>
                      <a:txBody>
                        <a:bodyPr/>
                        <a:lstStyle/>
                        <a:p>
                          <a:endParaRPr lang="en-US"/>
                        </a:p>
                      </a:txBody>
                      <a:tcPr>
                        <a:blipFill>
                          <a:blip r:embed="rId2"/>
                          <a:stretch>
                            <a:fillRect l="-1493" t="-3448" r="-402985" b="-386207"/>
                          </a:stretch>
                        </a:blipFill>
                      </a:tcPr>
                    </a:tc>
                    <a:tc>
                      <a:txBody>
                        <a:bodyPr/>
                        <a:lstStyle/>
                        <a:p>
                          <a:pPr algn="ctr"/>
                          <a:r>
                            <a:rPr lang="en-US" sz="500" dirty="0"/>
                            <a:t>Angels</a:t>
                          </a:r>
                        </a:p>
                      </a:txBody>
                      <a:tcPr/>
                    </a:tc>
                    <a:tc>
                      <a:txBody>
                        <a:bodyPr/>
                        <a:lstStyle/>
                        <a:p>
                          <a:pPr algn="ctr"/>
                          <a:r>
                            <a:rPr lang="en-US" sz="500" dirty="0"/>
                            <a:t>Rangers</a:t>
                          </a:r>
                        </a:p>
                      </a:txBody>
                      <a:tcPr/>
                    </a:tc>
                    <a:tc>
                      <a:txBody>
                        <a:bodyPr/>
                        <a:lstStyle/>
                        <a:p>
                          <a:pPr algn="ctr"/>
                          <a:r>
                            <a:rPr lang="en-US" sz="500" dirty="0"/>
                            <a:t>Mariners</a:t>
                          </a:r>
                        </a:p>
                      </a:txBody>
                      <a:tcPr/>
                    </a:tc>
                    <a:tc>
                      <a:txBody>
                        <a:bodyPr/>
                        <a:lstStyle/>
                        <a:p>
                          <a:pPr algn="ctr"/>
                          <a:r>
                            <a:rPr lang="en-US" sz="500" dirty="0"/>
                            <a:t>A’s</a:t>
                          </a:r>
                        </a:p>
                      </a:txBody>
                      <a:tcPr/>
                    </a:tc>
                    <a:extLst>
                      <a:ext uri="{0D108BD9-81ED-4DB2-BD59-A6C34878D82A}">
                        <a16:rowId xmlns:a16="http://schemas.microsoft.com/office/drawing/2014/main" val="3737117909"/>
                      </a:ext>
                    </a:extLst>
                  </a:tr>
                  <a:tr h="167640">
                    <a:tc>
                      <a:txBody>
                        <a:bodyPr/>
                        <a:lstStyle/>
                        <a:p>
                          <a:pPr algn="ctr"/>
                          <a:r>
                            <a:rPr lang="en-US" sz="500" dirty="0"/>
                            <a:t>Angels</a:t>
                          </a:r>
                        </a:p>
                      </a:txBody>
                      <a:tcPr/>
                    </a:tc>
                    <a:tc>
                      <a:txBody>
                        <a:bodyPr/>
                        <a:lstStyle/>
                        <a:p>
                          <a:pPr algn="ctr"/>
                          <a:r>
                            <a:rPr lang="en-US" sz="500" dirty="0"/>
                            <a:t>-</a:t>
                          </a:r>
                        </a:p>
                      </a:txBody>
                      <a:tcPr/>
                    </a:tc>
                    <a:tc>
                      <a:txBody>
                        <a:bodyPr/>
                        <a:lstStyle/>
                        <a:p>
                          <a:pPr algn="ctr"/>
                          <a:r>
                            <a:rPr lang="en-US" sz="500" dirty="0"/>
                            <a:t>5</a:t>
                          </a:r>
                        </a:p>
                      </a:txBody>
                      <a:tcPr/>
                    </a:tc>
                    <a:tc>
                      <a:txBody>
                        <a:bodyPr/>
                        <a:lstStyle/>
                        <a:p>
                          <a:pPr algn="ctr"/>
                          <a:r>
                            <a:rPr lang="en-US" sz="500" dirty="0"/>
                            <a:t>3</a:t>
                          </a:r>
                        </a:p>
                      </a:txBody>
                      <a:tcPr/>
                    </a:tc>
                    <a:tc>
                      <a:txBody>
                        <a:bodyPr/>
                        <a:lstStyle/>
                        <a:p>
                          <a:pPr algn="ctr"/>
                          <a:r>
                            <a:rPr lang="en-US" sz="500" dirty="0"/>
                            <a:t>4</a:t>
                          </a:r>
                        </a:p>
                      </a:txBody>
                      <a:tcPr/>
                    </a:tc>
                    <a:extLst>
                      <a:ext uri="{0D108BD9-81ED-4DB2-BD59-A6C34878D82A}">
                        <a16:rowId xmlns:a16="http://schemas.microsoft.com/office/drawing/2014/main" val="4028813496"/>
                      </a:ext>
                    </a:extLst>
                  </a:tr>
                  <a:tr h="167640">
                    <a:tc>
                      <a:txBody>
                        <a:bodyPr/>
                        <a:lstStyle/>
                        <a:p>
                          <a:pPr algn="ctr"/>
                          <a:r>
                            <a:rPr lang="en-US" sz="500" dirty="0"/>
                            <a:t>Rangers</a:t>
                          </a:r>
                        </a:p>
                      </a:txBody>
                      <a:tcPr/>
                    </a:tc>
                    <a:tc>
                      <a:txBody>
                        <a:bodyPr/>
                        <a:lstStyle/>
                        <a:p>
                          <a:pPr algn="ctr"/>
                          <a:r>
                            <a:rPr lang="en-US" sz="500" dirty="0"/>
                            <a:t>5</a:t>
                          </a:r>
                        </a:p>
                      </a:txBody>
                      <a:tcPr/>
                    </a:tc>
                    <a:tc>
                      <a:txBody>
                        <a:bodyPr/>
                        <a:lstStyle/>
                        <a:p>
                          <a:pPr algn="ctr"/>
                          <a:r>
                            <a:rPr lang="en-US" sz="500" dirty="0"/>
                            <a:t>-</a:t>
                          </a:r>
                        </a:p>
                      </a:txBody>
                      <a:tcPr/>
                    </a:tc>
                    <a:tc>
                      <a:txBody>
                        <a:bodyPr/>
                        <a:lstStyle/>
                        <a:p>
                          <a:pPr algn="ctr"/>
                          <a:r>
                            <a:rPr lang="en-US" sz="500" dirty="0"/>
                            <a:t>4</a:t>
                          </a:r>
                        </a:p>
                      </a:txBody>
                      <a:tcPr/>
                    </a:tc>
                    <a:tc>
                      <a:txBody>
                        <a:bodyPr/>
                        <a:lstStyle/>
                        <a:p>
                          <a:pPr algn="ctr"/>
                          <a:r>
                            <a:rPr lang="en-US" sz="500" dirty="0"/>
                            <a:t>3</a:t>
                          </a:r>
                        </a:p>
                      </a:txBody>
                      <a:tcPr/>
                    </a:tc>
                    <a:extLst>
                      <a:ext uri="{0D108BD9-81ED-4DB2-BD59-A6C34878D82A}">
                        <a16:rowId xmlns:a16="http://schemas.microsoft.com/office/drawing/2014/main" val="303949064"/>
                      </a:ext>
                    </a:extLst>
                  </a:tr>
                  <a:tr h="167640">
                    <a:tc>
                      <a:txBody>
                        <a:bodyPr/>
                        <a:lstStyle/>
                        <a:p>
                          <a:pPr algn="ctr"/>
                          <a:r>
                            <a:rPr lang="en-US" sz="500" dirty="0"/>
                            <a:t>Mariners</a:t>
                          </a:r>
                        </a:p>
                      </a:txBody>
                      <a:tcPr/>
                    </a:tc>
                    <a:tc>
                      <a:txBody>
                        <a:bodyPr/>
                        <a:lstStyle/>
                        <a:p>
                          <a:pPr algn="ctr"/>
                          <a:r>
                            <a:rPr lang="en-US" sz="500" dirty="0"/>
                            <a:t>3</a:t>
                          </a:r>
                        </a:p>
                      </a:txBody>
                      <a:tcPr/>
                    </a:tc>
                    <a:tc>
                      <a:txBody>
                        <a:bodyPr/>
                        <a:lstStyle/>
                        <a:p>
                          <a:pPr algn="ctr"/>
                          <a:r>
                            <a:rPr lang="en-US" sz="500" dirty="0"/>
                            <a:t>4</a:t>
                          </a:r>
                        </a:p>
                      </a:txBody>
                      <a:tcPr/>
                    </a:tc>
                    <a:tc>
                      <a:txBody>
                        <a:bodyPr/>
                        <a:lstStyle/>
                        <a:p>
                          <a:pPr algn="ctr"/>
                          <a:r>
                            <a:rPr lang="en-US" sz="500" dirty="0"/>
                            <a:t>-</a:t>
                          </a:r>
                        </a:p>
                      </a:txBody>
                      <a:tcPr/>
                    </a:tc>
                    <a:tc>
                      <a:txBody>
                        <a:bodyPr/>
                        <a:lstStyle/>
                        <a:p>
                          <a:pPr algn="ctr"/>
                          <a:r>
                            <a:rPr lang="en-US" sz="500" dirty="0"/>
                            <a:t>5</a:t>
                          </a:r>
                        </a:p>
                      </a:txBody>
                      <a:tcPr/>
                    </a:tc>
                    <a:extLst>
                      <a:ext uri="{0D108BD9-81ED-4DB2-BD59-A6C34878D82A}">
                        <a16:rowId xmlns:a16="http://schemas.microsoft.com/office/drawing/2014/main" val="3058376035"/>
                      </a:ext>
                    </a:extLst>
                  </a:tr>
                  <a:tr h="167640">
                    <a:tc>
                      <a:txBody>
                        <a:bodyPr/>
                        <a:lstStyle/>
                        <a:p>
                          <a:pPr algn="ctr"/>
                          <a:r>
                            <a:rPr lang="en-US" sz="500" dirty="0"/>
                            <a:t>A’s</a:t>
                          </a:r>
                        </a:p>
                      </a:txBody>
                      <a:tcPr/>
                    </a:tc>
                    <a:tc>
                      <a:txBody>
                        <a:bodyPr/>
                        <a:lstStyle/>
                        <a:p>
                          <a:pPr algn="ctr"/>
                          <a:r>
                            <a:rPr lang="en-US" sz="500" dirty="0"/>
                            <a:t>4</a:t>
                          </a:r>
                        </a:p>
                      </a:txBody>
                      <a:tcPr/>
                    </a:tc>
                    <a:tc>
                      <a:txBody>
                        <a:bodyPr/>
                        <a:lstStyle/>
                        <a:p>
                          <a:pPr algn="ctr"/>
                          <a:r>
                            <a:rPr lang="en-US" sz="500" dirty="0"/>
                            <a:t>3</a:t>
                          </a:r>
                        </a:p>
                      </a:txBody>
                      <a:tcPr/>
                    </a:tc>
                    <a:tc>
                      <a:txBody>
                        <a:bodyPr/>
                        <a:lstStyle/>
                        <a:p>
                          <a:pPr algn="ctr"/>
                          <a:r>
                            <a:rPr lang="en-US" sz="500" dirty="0"/>
                            <a:t>5</a:t>
                          </a:r>
                        </a:p>
                      </a:txBody>
                      <a:tcPr/>
                    </a:tc>
                    <a:tc>
                      <a:txBody>
                        <a:bodyPr/>
                        <a:lstStyle/>
                        <a:p>
                          <a:pPr algn="ctr"/>
                          <a:r>
                            <a:rPr lang="en-US" sz="500" dirty="0"/>
                            <a:t>-</a:t>
                          </a:r>
                        </a:p>
                      </a:txBody>
                      <a:tcPr/>
                    </a:tc>
                    <a:extLst>
                      <a:ext uri="{0D108BD9-81ED-4DB2-BD59-A6C34878D82A}">
                        <a16:rowId xmlns:a16="http://schemas.microsoft.com/office/drawing/2014/main" val="365720411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5" name="Content Placeholder 4">
                <a:extLst>
                  <a:ext uri="{FF2B5EF4-FFF2-40B4-BE49-F238E27FC236}">
                    <a16:creationId xmlns:a16="http://schemas.microsoft.com/office/drawing/2014/main" id="{DC60DD1B-132A-4F69-B869-0A2DC98068AD}"/>
                  </a:ext>
                </a:extLst>
              </p:cNvPr>
              <p:cNvGraphicFramePr>
                <a:graphicFrameLocks/>
              </p:cNvGraphicFramePr>
              <p:nvPr>
                <p:extLst>
                  <p:ext uri="{D42A27DB-BD31-4B8C-83A1-F6EECF244321}">
                    <p14:modId xmlns:p14="http://schemas.microsoft.com/office/powerpoint/2010/main" val="4229991791"/>
                  </p:ext>
                </p:extLst>
              </p:nvPr>
            </p:nvGraphicFramePr>
            <p:xfrm>
              <a:off x="1298503" y="2173967"/>
              <a:ext cx="1602580" cy="838200"/>
            </p:xfrm>
            <a:graphic>
              <a:graphicData uri="http://schemas.openxmlformats.org/drawingml/2006/table">
                <a:tbl>
                  <a:tblPr firstRow="1" bandRow="1">
                    <a:tableStyleId>{5C22544A-7EE6-4342-B048-85BDC9FD1C3A}</a:tableStyleId>
                  </a:tblPr>
                  <a:tblGrid>
                    <a:gridCol w="549480">
                      <a:extLst>
                        <a:ext uri="{9D8B030D-6E8A-4147-A177-3AD203B41FA5}">
                          <a16:colId xmlns:a16="http://schemas.microsoft.com/office/drawing/2014/main" val="1156048979"/>
                        </a:ext>
                      </a:extLst>
                    </a:gridCol>
                    <a:gridCol w="311312">
                      <a:extLst>
                        <a:ext uri="{9D8B030D-6E8A-4147-A177-3AD203B41FA5}">
                          <a16:colId xmlns:a16="http://schemas.microsoft.com/office/drawing/2014/main" val="2302543614"/>
                        </a:ext>
                      </a:extLst>
                    </a:gridCol>
                    <a:gridCol w="314541">
                      <a:extLst>
                        <a:ext uri="{9D8B030D-6E8A-4147-A177-3AD203B41FA5}">
                          <a16:colId xmlns:a16="http://schemas.microsoft.com/office/drawing/2014/main" val="3296258072"/>
                        </a:ext>
                      </a:extLst>
                    </a:gridCol>
                    <a:gridCol w="427247">
                      <a:extLst>
                        <a:ext uri="{9D8B030D-6E8A-4147-A177-3AD203B41FA5}">
                          <a16:colId xmlns:a16="http://schemas.microsoft.com/office/drawing/2014/main" val="1784835326"/>
                        </a:ext>
                      </a:extLst>
                    </a:gridCol>
                  </a:tblGrid>
                  <a:tr h="155925">
                    <a:tc>
                      <a:txBody>
                        <a:bodyPr/>
                        <a:lstStyle/>
                        <a:p>
                          <a:r>
                            <a:rPr lang="en-US" sz="500" dirty="0"/>
                            <a:t>Team</a:t>
                          </a:r>
                        </a:p>
                      </a:txBody>
                      <a:tcPr/>
                    </a:tc>
                    <a:tc>
                      <a:txBody>
                        <a:bodyPr/>
                        <a:lstStyle/>
                        <a:p>
                          <a:pPr/>
                          <a14:m>
                            <m:oMathPara xmlns:m="http://schemas.openxmlformats.org/officeDocument/2006/math">
                              <m:oMathParaPr>
                                <m:jc m:val="centerGroup"/>
                              </m:oMathParaPr>
                              <m:oMath xmlns:m="http://schemas.openxmlformats.org/officeDocument/2006/math">
                                <m:r>
                                  <a:rPr lang="en-US" sz="500" b="1" i="1" smtClean="0">
                                    <a:latin typeface="Cambria Math" panose="02040503050406030204" pitchFamily="18" charset="0"/>
                                  </a:rPr>
                                  <m:t>𝒘</m:t>
                                </m:r>
                              </m:oMath>
                            </m:oMathPara>
                          </a14:m>
                          <a:endParaRPr lang="en-US" sz="500" dirty="0"/>
                        </a:p>
                      </a:txBody>
                      <a:tcPr/>
                    </a:tc>
                    <a:tc>
                      <a:txBody>
                        <a:bodyPr/>
                        <a:lstStyle/>
                        <a:p>
                          <a:pPr/>
                          <a14:m>
                            <m:oMathPara xmlns:m="http://schemas.openxmlformats.org/officeDocument/2006/math">
                              <m:oMathParaPr>
                                <m:jc m:val="centerGroup"/>
                              </m:oMathParaPr>
                              <m:oMath xmlns:m="http://schemas.openxmlformats.org/officeDocument/2006/math">
                                <m:r>
                                  <a:rPr lang="en-US" sz="500" b="1" i="1" smtClean="0">
                                    <a:latin typeface="Cambria Math" panose="02040503050406030204" pitchFamily="18" charset="0"/>
                                  </a:rPr>
                                  <m:t>𝒈</m:t>
                                </m:r>
                              </m:oMath>
                            </m:oMathPara>
                          </a14:m>
                          <a:endParaRPr lang="en-US" sz="500" dirty="0"/>
                        </a:p>
                      </a:txBody>
                      <a:tcPr/>
                    </a:tc>
                    <a:tc>
                      <a:txBody>
                        <a:bodyPr/>
                        <a:lstStyle/>
                        <a:p>
                          <a:pPr/>
                          <a14:m>
                            <m:oMathPara xmlns:m="http://schemas.openxmlformats.org/officeDocument/2006/math">
                              <m:oMathParaPr>
                                <m:jc m:val="centerGroup"/>
                              </m:oMathParaPr>
                              <m:oMath xmlns:m="http://schemas.openxmlformats.org/officeDocument/2006/math">
                                <m:r>
                                  <a:rPr lang="en-US" sz="500" b="1" i="1" baseline="0" smtClean="0">
                                    <a:latin typeface="Cambria Math" panose="02040503050406030204" pitchFamily="18" charset="0"/>
                                  </a:rPr>
                                  <m:t>𝑷</m:t>
                                </m:r>
                              </m:oMath>
                            </m:oMathPara>
                          </a14:m>
                          <a:endParaRPr lang="en-US" sz="500" dirty="0"/>
                        </a:p>
                      </a:txBody>
                      <a:tcPr/>
                    </a:tc>
                    <a:extLst>
                      <a:ext uri="{0D108BD9-81ED-4DB2-BD59-A6C34878D82A}">
                        <a16:rowId xmlns:a16="http://schemas.microsoft.com/office/drawing/2014/main" val="3460204973"/>
                      </a:ext>
                    </a:extLst>
                  </a:tr>
                  <a:tr h="147337">
                    <a:tc>
                      <a:txBody>
                        <a:bodyPr/>
                        <a:lstStyle/>
                        <a:p>
                          <a:r>
                            <a:rPr lang="en-US" sz="500" dirty="0"/>
                            <a:t>Angels</a:t>
                          </a:r>
                        </a:p>
                      </a:txBody>
                      <a:tcPr/>
                    </a:tc>
                    <a:tc>
                      <a:txBody>
                        <a:bodyPr/>
                        <a:lstStyle/>
                        <a:p>
                          <a:r>
                            <a:rPr lang="en-US" sz="500" dirty="0"/>
                            <a:t>81</a:t>
                          </a:r>
                        </a:p>
                      </a:txBody>
                      <a:tcPr/>
                    </a:tc>
                    <a:tc>
                      <a:txBody>
                        <a:bodyPr/>
                        <a:lstStyle/>
                        <a:p>
                          <a:r>
                            <a:rPr lang="en-US" sz="500" dirty="0"/>
                            <a:t>12</a:t>
                          </a:r>
                        </a:p>
                      </a:txBody>
                      <a:tcPr/>
                    </a:tc>
                    <a:tc>
                      <a:txBody>
                        <a:bodyPr/>
                        <a:lstStyle/>
                        <a:p>
                          <a:r>
                            <a:rPr lang="en-US" sz="500" dirty="0"/>
                            <a:t>93</a:t>
                          </a:r>
                        </a:p>
                      </a:txBody>
                      <a:tcPr/>
                    </a:tc>
                    <a:extLst>
                      <a:ext uri="{0D108BD9-81ED-4DB2-BD59-A6C34878D82A}">
                        <a16:rowId xmlns:a16="http://schemas.microsoft.com/office/drawing/2014/main" val="3695601799"/>
                      </a:ext>
                    </a:extLst>
                  </a:tr>
                  <a:tr h="147337">
                    <a:tc>
                      <a:txBody>
                        <a:bodyPr/>
                        <a:lstStyle/>
                        <a:p>
                          <a:r>
                            <a:rPr lang="en-US" sz="500" dirty="0"/>
                            <a:t>Rangers</a:t>
                          </a:r>
                        </a:p>
                      </a:txBody>
                      <a:tcPr/>
                    </a:tc>
                    <a:tc>
                      <a:txBody>
                        <a:bodyPr/>
                        <a:lstStyle/>
                        <a:p>
                          <a:r>
                            <a:rPr lang="en-US" sz="500" dirty="0"/>
                            <a:t>80</a:t>
                          </a:r>
                        </a:p>
                      </a:txBody>
                      <a:tcPr/>
                    </a:tc>
                    <a:tc>
                      <a:txBody>
                        <a:bodyPr/>
                        <a:lstStyle/>
                        <a:p>
                          <a:r>
                            <a:rPr lang="en-US" sz="500" dirty="0"/>
                            <a:t>12</a:t>
                          </a:r>
                        </a:p>
                      </a:txBody>
                      <a:tcPr/>
                    </a:tc>
                    <a:tc>
                      <a:txBody>
                        <a:bodyPr/>
                        <a:lstStyle/>
                        <a:p>
                          <a:r>
                            <a:rPr lang="en-US" sz="500" dirty="0"/>
                            <a:t>92</a:t>
                          </a:r>
                        </a:p>
                      </a:txBody>
                      <a:tcPr/>
                    </a:tc>
                    <a:extLst>
                      <a:ext uri="{0D108BD9-81ED-4DB2-BD59-A6C34878D82A}">
                        <a16:rowId xmlns:a16="http://schemas.microsoft.com/office/drawing/2014/main" val="3900270897"/>
                      </a:ext>
                    </a:extLst>
                  </a:tr>
                  <a:tr h="147337">
                    <a:tc>
                      <a:txBody>
                        <a:bodyPr/>
                        <a:lstStyle/>
                        <a:p>
                          <a:r>
                            <a:rPr lang="en-US" sz="500" dirty="0"/>
                            <a:t>Mariners</a:t>
                          </a:r>
                        </a:p>
                      </a:txBody>
                      <a:tcPr/>
                    </a:tc>
                    <a:tc>
                      <a:txBody>
                        <a:bodyPr/>
                        <a:lstStyle/>
                        <a:p>
                          <a:r>
                            <a:rPr lang="en-US" sz="500" dirty="0"/>
                            <a:t>70</a:t>
                          </a:r>
                        </a:p>
                      </a:txBody>
                      <a:tcPr/>
                    </a:tc>
                    <a:tc>
                      <a:txBody>
                        <a:bodyPr/>
                        <a:lstStyle/>
                        <a:p>
                          <a:r>
                            <a:rPr lang="en-US" sz="500" dirty="0"/>
                            <a:t>12</a:t>
                          </a:r>
                        </a:p>
                      </a:txBody>
                      <a:tcPr/>
                    </a:tc>
                    <a:tc>
                      <a:txBody>
                        <a:bodyPr/>
                        <a:lstStyle/>
                        <a:p>
                          <a:r>
                            <a:rPr lang="en-US" sz="500" dirty="0"/>
                            <a:t>82</a:t>
                          </a:r>
                        </a:p>
                      </a:txBody>
                      <a:tcPr/>
                    </a:tc>
                    <a:extLst>
                      <a:ext uri="{0D108BD9-81ED-4DB2-BD59-A6C34878D82A}">
                        <a16:rowId xmlns:a16="http://schemas.microsoft.com/office/drawing/2014/main" val="2851341751"/>
                      </a:ext>
                    </a:extLst>
                  </a:tr>
                  <a:tr h="147337">
                    <a:tc>
                      <a:txBody>
                        <a:bodyPr/>
                        <a:lstStyle/>
                        <a:p>
                          <a:r>
                            <a:rPr lang="en-US" sz="500" dirty="0"/>
                            <a:t>A’s</a:t>
                          </a:r>
                        </a:p>
                      </a:txBody>
                      <a:tcPr/>
                    </a:tc>
                    <a:tc>
                      <a:txBody>
                        <a:bodyPr/>
                        <a:lstStyle/>
                        <a:p>
                          <a:r>
                            <a:rPr lang="en-US" sz="500" dirty="0"/>
                            <a:t>69</a:t>
                          </a:r>
                        </a:p>
                      </a:txBody>
                      <a:tcPr/>
                    </a:tc>
                    <a:tc>
                      <a:txBody>
                        <a:bodyPr/>
                        <a:lstStyle/>
                        <a:p>
                          <a:r>
                            <a:rPr lang="en-US" sz="500" dirty="0"/>
                            <a:t>12</a:t>
                          </a:r>
                        </a:p>
                      </a:txBody>
                      <a:tcPr/>
                    </a:tc>
                    <a:tc>
                      <a:txBody>
                        <a:bodyPr/>
                        <a:lstStyle/>
                        <a:p>
                          <a:r>
                            <a:rPr lang="en-US" sz="500" dirty="0"/>
                            <a:t>81</a:t>
                          </a:r>
                        </a:p>
                      </a:txBody>
                      <a:tcPr/>
                    </a:tc>
                    <a:extLst>
                      <a:ext uri="{0D108BD9-81ED-4DB2-BD59-A6C34878D82A}">
                        <a16:rowId xmlns:a16="http://schemas.microsoft.com/office/drawing/2014/main" val="3472745724"/>
                      </a:ext>
                    </a:extLst>
                  </a:tr>
                </a:tbl>
              </a:graphicData>
            </a:graphic>
          </p:graphicFrame>
        </mc:Choice>
        <mc:Fallback xmlns="">
          <p:graphicFrame>
            <p:nvGraphicFramePr>
              <p:cNvPr id="75" name="Content Placeholder 4">
                <a:extLst>
                  <a:ext uri="{FF2B5EF4-FFF2-40B4-BE49-F238E27FC236}">
                    <a16:creationId xmlns:a16="http://schemas.microsoft.com/office/drawing/2014/main" id="{DC60DD1B-132A-4F69-B869-0A2DC98068AD}"/>
                  </a:ext>
                </a:extLst>
              </p:cNvPr>
              <p:cNvGraphicFramePr>
                <a:graphicFrameLocks/>
              </p:cNvGraphicFramePr>
              <p:nvPr>
                <p:extLst>
                  <p:ext uri="{D42A27DB-BD31-4B8C-83A1-F6EECF244321}">
                    <p14:modId xmlns:p14="http://schemas.microsoft.com/office/powerpoint/2010/main" val="4229991791"/>
                  </p:ext>
                </p:extLst>
              </p:nvPr>
            </p:nvGraphicFramePr>
            <p:xfrm>
              <a:off x="1298503" y="2173967"/>
              <a:ext cx="1602580" cy="838200"/>
            </p:xfrm>
            <a:graphic>
              <a:graphicData uri="http://schemas.openxmlformats.org/drawingml/2006/table">
                <a:tbl>
                  <a:tblPr firstRow="1" bandRow="1">
                    <a:tableStyleId>{5C22544A-7EE6-4342-B048-85BDC9FD1C3A}</a:tableStyleId>
                  </a:tblPr>
                  <a:tblGrid>
                    <a:gridCol w="549480">
                      <a:extLst>
                        <a:ext uri="{9D8B030D-6E8A-4147-A177-3AD203B41FA5}">
                          <a16:colId xmlns:a16="http://schemas.microsoft.com/office/drawing/2014/main" val="1156048979"/>
                        </a:ext>
                      </a:extLst>
                    </a:gridCol>
                    <a:gridCol w="311312">
                      <a:extLst>
                        <a:ext uri="{9D8B030D-6E8A-4147-A177-3AD203B41FA5}">
                          <a16:colId xmlns:a16="http://schemas.microsoft.com/office/drawing/2014/main" val="2302543614"/>
                        </a:ext>
                      </a:extLst>
                    </a:gridCol>
                    <a:gridCol w="314541">
                      <a:extLst>
                        <a:ext uri="{9D8B030D-6E8A-4147-A177-3AD203B41FA5}">
                          <a16:colId xmlns:a16="http://schemas.microsoft.com/office/drawing/2014/main" val="3296258072"/>
                        </a:ext>
                      </a:extLst>
                    </a:gridCol>
                    <a:gridCol w="427247">
                      <a:extLst>
                        <a:ext uri="{9D8B030D-6E8A-4147-A177-3AD203B41FA5}">
                          <a16:colId xmlns:a16="http://schemas.microsoft.com/office/drawing/2014/main" val="1784835326"/>
                        </a:ext>
                      </a:extLst>
                    </a:gridCol>
                  </a:tblGrid>
                  <a:tr h="167640">
                    <a:tc>
                      <a:txBody>
                        <a:bodyPr/>
                        <a:lstStyle/>
                        <a:p>
                          <a:r>
                            <a:rPr lang="en-US" sz="500" dirty="0"/>
                            <a:t>Team</a:t>
                          </a:r>
                        </a:p>
                      </a:txBody>
                      <a:tcPr/>
                    </a:tc>
                    <a:tc>
                      <a:txBody>
                        <a:bodyPr/>
                        <a:lstStyle/>
                        <a:p>
                          <a:endParaRPr lang="en-US"/>
                        </a:p>
                      </a:txBody>
                      <a:tcPr>
                        <a:blipFill>
                          <a:blip r:embed="rId3"/>
                          <a:stretch>
                            <a:fillRect l="-180392" t="-3571" r="-249020" b="-403571"/>
                          </a:stretch>
                        </a:blipFill>
                      </a:tcPr>
                    </a:tc>
                    <a:tc>
                      <a:txBody>
                        <a:bodyPr/>
                        <a:lstStyle/>
                        <a:p>
                          <a:endParaRPr lang="en-US"/>
                        </a:p>
                      </a:txBody>
                      <a:tcPr>
                        <a:blipFill>
                          <a:blip r:embed="rId3"/>
                          <a:stretch>
                            <a:fillRect l="-275000" t="-3571" r="-144231" b="-403571"/>
                          </a:stretch>
                        </a:blipFill>
                      </a:tcPr>
                    </a:tc>
                    <a:tc>
                      <a:txBody>
                        <a:bodyPr/>
                        <a:lstStyle/>
                        <a:p>
                          <a:endParaRPr lang="en-US"/>
                        </a:p>
                      </a:txBody>
                      <a:tcPr>
                        <a:blipFill>
                          <a:blip r:embed="rId3"/>
                          <a:stretch>
                            <a:fillRect l="-278571" t="-3571" r="-7143" b="-403571"/>
                          </a:stretch>
                        </a:blipFill>
                      </a:tcPr>
                    </a:tc>
                    <a:extLst>
                      <a:ext uri="{0D108BD9-81ED-4DB2-BD59-A6C34878D82A}">
                        <a16:rowId xmlns:a16="http://schemas.microsoft.com/office/drawing/2014/main" val="3460204973"/>
                      </a:ext>
                    </a:extLst>
                  </a:tr>
                  <a:tr h="167640">
                    <a:tc>
                      <a:txBody>
                        <a:bodyPr/>
                        <a:lstStyle/>
                        <a:p>
                          <a:r>
                            <a:rPr lang="en-US" sz="500" dirty="0"/>
                            <a:t>Angels</a:t>
                          </a:r>
                        </a:p>
                      </a:txBody>
                      <a:tcPr/>
                    </a:tc>
                    <a:tc>
                      <a:txBody>
                        <a:bodyPr/>
                        <a:lstStyle/>
                        <a:p>
                          <a:r>
                            <a:rPr lang="en-US" sz="500" dirty="0"/>
                            <a:t>81</a:t>
                          </a:r>
                        </a:p>
                      </a:txBody>
                      <a:tcPr/>
                    </a:tc>
                    <a:tc>
                      <a:txBody>
                        <a:bodyPr/>
                        <a:lstStyle/>
                        <a:p>
                          <a:r>
                            <a:rPr lang="en-US" sz="500" dirty="0"/>
                            <a:t>12</a:t>
                          </a:r>
                        </a:p>
                      </a:txBody>
                      <a:tcPr/>
                    </a:tc>
                    <a:tc>
                      <a:txBody>
                        <a:bodyPr/>
                        <a:lstStyle/>
                        <a:p>
                          <a:r>
                            <a:rPr lang="en-US" sz="500" dirty="0"/>
                            <a:t>93</a:t>
                          </a:r>
                        </a:p>
                      </a:txBody>
                      <a:tcPr/>
                    </a:tc>
                    <a:extLst>
                      <a:ext uri="{0D108BD9-81ED-4DB2-BD59-A6C34878D82A}">
                        <a16:rowId xmlns:a16="http://schemas.microsoft.com/office/drawing/2014/main" val="3695601799"/>
                      </a:ext>
                    </a:extLst>
                  </a:tr>
                  <a:tr h="167640">
                    <a:tc>
                      <a:txBody>
                        <a:bodyPr/>
                        <a:lstStyle/>
                        <a:p>
                          <a:r>
                            <a:rPr lang="en-US" sz="500" dirty="0"/>
                            <a:t>Rangers</a:t>
                          </a:r>
                        </a:p>
                      </a:txBody>
                      <a:tcPr/>
                    </a:tc>
                    <a:tc>
                      <a:txBody>
                        <a:bodyPr/>
                        <a:lstStyle/>
                        <a:p>
                          <a:r>
                            <a:rPr lang="en-US" sz="500" dirty="0"/>
                            <a:t>80</a:t>
                          </a:r>
                        </a:p>
                      </a:txBody>
                      <a:tcPr/>
                    </a:tc>
                    <a:tc>
                      <a:txBody>
                        <a:bodyPr/>
                        <a:lstStyle/>
                        <a:p>
                          <a:r>
                            <a:rPr lang="en-US" sz="500" dirty="0"/>
                            <a:t>12</a:t>
                          </a:r>
                        </a:p>
                      </a:txBody>
                      <a:tcPr/>
                    </a:tc>
                    <a:tc>
                      <a:txBody>
                        <a:bodyPr/>
                        <a:lstStyle/>
                        <a:p>
                          <a:r>
                            <a:rPr lang="en-US" sz="500" dirty="0"/>
                            <a:t>92</a:t>
                          </a:r>
                        </a:p>
                      </a:txBody>
                      <a:tcPr/>
                    </a:tc>
                    <a:extLst>
                      <a:ext uri="{0D108BD9-81ED-4DB2-BD59-A6C34878D82A}">
                        <a16:rowId xmlns:a16="http://schemas.microsoft.com/office/drawing/2014/main" val="3900270897"/>
                      </a:ext>
                    </a:extLst>
                  </a:tr>
                  <a:tr h="167640">
                    <a:tc>
                      <a:txBody>
                        <a:bodyPr/>
                        <a:lstStyle/>
                        <a:p>
                          <a:r>
                            <a:rPr lang="en-US" sz="500" dirty="0"/>
                            <a:t>Mariners</a:t>
                          </a:r>
                        </a:p>
                      </a:txBody>
                      <a:tcPr/>
                    </a:tc>
                    <a:tc>
                      <a:txBody>
                        <a:bodyPr/>
                        <a:lstStyle/>
                        <a:p>
                          <a:r>
                            <a:rPr lang="en-US" sz="500" dirty="0"/>
                            <a:t>70</a:t>
                          </a:r>
                        </a:p>
                      </a:txBody>
                      <a:tcPr/>
                    </a:tc>
                    <a:tc>
                      <a:txBody>
                        <a:bodyPr/>
                        <a:lstStyle/>
                        <a:p>
                          <a:r>
                            <a:rPr lang="en-US" sz="500" dirty="0"/>
                            <a:t>12</a:t>
                          </a:r>
                        </a:p>
                      </a:txBody>
                      <a:tcPr/>
                    </a:tc>
                    <a:tc>
                      <a:txBody>
                        <a:bodyPr/>
                        <a:lstStyle/>
                        <a:p>
                          <a:r>
                            <a:rPr lang="en-US" sz="500" dirty="0"/>
                            <a:t>82</a:t>
                          </a:r>
                        </a:p>
                      </a:txBody>
                      <a:tcPr/>
                    </a:tc>
                    <a:extLst>
                      <a:ext uri="{0D108BD9-81ED-4DB2-BD59-A6C34878D82A}">
                        <a16:rowId xmlns:a16="http://schemas.microsoft.com/office/drawing/2014/main" val="2851341751"/>
                      </a:ext>
                    </a:extLst>
                  </a:tr>
                  <a:tr h="167640">
                    <a:tc>
                      <a:txBody>
                        <a:bodyPr/>
                        <a:lstStyle/>
                        <a:p>
                          <a:r>
                            <a:rPr lang="en-US" sz="500" dirty="0"/>
                            <a:t>A’s</a:t>
                          </a:r>
                        </a:p>
                      </a:txBody>
                      <a:tcPr/>
                    </a:tc>
                    <a:tc>
                      <a:txBody>
                        <a:bodyPr/>
                        <a:lstStyle/>
                        <a:p>
                          <a:r>
                            <a:rPr lang="en-US" sz="500" dirty="0"/>
                            <a:t>69</a:t>
                          </a:r>
                        </a:p>
                      </a:txBody>
                      <a:tcPr/>
                    </a:tc>
                    <a:tc>
                      <a:txBody>
                        <a:bodyPr/>
                        <a:lstStyle/>
                        <a:p>
                          <a:r>
                            <a:rPr lang="en-US" sz="500" dirty="0"/>
                            <a:t>12</a:t>
                          </a:r>
                        </a:p>
                      </a:txBody>
                      <a:tcPr/>
                    </a:tc>
                    <a:tc>
                      <a:txBody>
                        <a:bodyPr/>
                        <a:lstStyle/>
                        <a:p>
                          <a:r>
                            <a:rPr lang="en-US" sz="500" dirty="0"/>
                            <a:t>81</a:t>
                          </a:r>
                        </a:p>
                      </a:txBody>
                      <a:tcPr/>
                    </a:tc>
                    <a:extLst>
                      <a:ext uri="{0D108BD9-81ED-4DB2-BD59-A6C34878D82A}">
                        <a16:rowId xmlns:a16="http://schemas.microsoft.com/office/drawing/2014/main" val="3472745724"/>
                      </a:ext>
                    </a:extLst>
                  </a:tr>
                </a:tbl>
              </a:graphicData>
            </a:graphic>
          </p:graphicFrame>
        </mc:Fallback>
      </mc:AlternateContent>
      <p:grpSp>
        <p:nvGrpSpPr>
          <p:cNvPr id="80" name="Group 79">
            <a:extLst>
              <a:ext uri="{FF2B5EF4-FFF2-40B4-BE49-F238E27FC236}">
                <a16:creationId xmlns:a16="http://schemas.microsoft.com/office/drawing/2014/main" id="{79FA5191-981C-44DC-ADFD-3A860A2056DF}"/>
              </a:ext>
            </a:extLst>
          </p:cNvPr>
          <p:cNvGrpSpPr/>
          <p:nvPr/>
        </p:nvGrpSpPr>
        <p:grpSpPr>
          <a:xfrm>
            <a:off x="8411020" y="2964989"/>
            <a:ext cx="3438080" cy="1647683"/>
            <a:chOff x="31114" y="1874256"/>
            <a:chExt cx="7409570" cy="4715164"/>
          </a:xfrm>
        </p:grpSpPr>
        <p:sp>
          <p:nvSpPr>
            <p:cNvPr id="81" name="Oval 80">
              <a:extLst>
                <a:ext uri="{FF2B5EF4-FFF2-40B4-BE49-F238E27FC236}">
                  <a16:creationId xmlns:a16="http://schemas.microsoft.com/office/drawing/2014/main" id="{8FA27D46-E639-4FD8-89D0-33EE16D917AB}"/>
                </a:ext>
              </a:extLst>
            </p:cNvPr>
            <p:cNvSpPr/>
            <p:nvPr/>
          </p:nvSpPr>
          <p:spPr>
            <a:xfrm>
              <a:off x="1804985"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 vs. Rangers</a:t>
              </a:r>
            </a:p>
          </p:txBody>
        </p:sp>
        <p:sp>
          <p:nvSpPr>
            <p:cNvPr id="82" name="Oval 81">
              <a:extLst>
                <a:ext uri="{FF2B5EF4-FFF2-40B4-BE49-F238E27FC236}">
                  <a16:creationId xmlns:a16="http://schemas.microsoft.com/office/drawing/2014/main" id="{4FB44504-3254-4854-8252-74315EDE7E7F}"/>
                </a:ext>
              </a:extLst>
            </p:cNvPr>
            <p:cNvSpPr/>
            <p:nvPr/>
          </p:nvSpPr>
          <p:spPr>
            <a:xfrm>
              <a:off x="1804985"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 vs. </a:t>
              </a:r>
              <a:br>
                <a:rPr lang="en-US" sz="800" dirty="0"/>
              </a:br>
              <a:r>
                <a:rPr lang="en-US" sz="800" dirty="0"/>
                <a:t>A’s</a:t>
              </a:r>
            </a:p>
          </p:txBody>
        </p:sp>
        <p:sp>
          <p:nvSpPr>
            <p:cNvPr id="83" name="Oval 82">
              <a:extLst>
                <a:ext uri="{FF2B5EF4-FFF2-40B4-BE49-F238E27FC236}">
                  <a16:creationId xmlns:a16="http://schemas.microsoft.com/office/drawing/2014/main" id="{B46D9B96-22E1-4B56-82F1-BC17084A1989}"/>
                </a:ext>
              </a:extLst>
            </p:cNvPr>
            <p:cNvSpPr/>
            <p:nvPr/>
          </p:nvSpPr>
          <p:spPr>
            <a:xfrm>
              <a:off x="1804985"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Rangers vs. </a:t>
              </a:r>
              <a:br>
                <a:rPr lang="en-US" sz="800" dirty="0"/>
              </a:br>
              <a:r>
                <a:rPr lang="en-US" sz="800" dirty="0"/>
                <a:t>A’s</a:t>
              </a:r>
            </a:p>
          </p:txBody>
        </p:sp>
        <p:sp>
          <p:nvSpPr>
            <p:cNvPr id="84" name="Oval 83">
              <a:extLst>
                <a:ext uri="{FF2B5EF4-FFF2-40B4-BE49-F238E27FC236}">
                  <a16:creationId xmlns:a16="http://schemas.microsoft.com/office/drawing/2014/main" id="{D097E15B-CE14-4508-8ABA-3719831B4F1B}"/>
                </a:ext>
              </a:extLst>
            </p:cNvPr>
            <p:cNvSpPr/>
            <p:nvPr/>
          </p:nvSpPr>
          <p:spPr>
            <a:xfrm>
              <a:off x="4417852"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a:t>
              </a:r>
            </a:p>
          </p:txBody>
        </p:sp>
        <p:sp>
          <p:nvSpPr>
            <p:cNvPr id="85" name="Oval 84">
              <a:extLst>
                <a:ext uri="{FF2B5EF4-FFF2-40B4-BE49-F238E27FC236}">
                  <a16:creationId xmlns:a16="http://schemas.microsoft.com/office/drawing/2014/main" id="{6B50E3F9-EFCD-45A4-B764-D89BED9E6296}"/>
                </a:ext>
              </a:extLst>
            </p:cNvPr>
            <p:cNvSpPr/>
            <p:nvPr/>
          </p:nvSpPr>
          <p:spPr>
            <a:xfrm>
              <a:off x="4417852"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Rangers</a:t>
              </a:r>
            </a:p>
          </p:txBody>
        </p:sp>
        <p:sp>
          <p:nvSpPr>
            <p:cNvPr id="87" name="Oval 86">
              <a:extLst>
                <a:ext uri="{FF2B5EF4-FFF2-40B4-BE49-F238E27FC236}">
                  <a16:creationId xmlns:a16="http://schemas.microsoft.com/office/drawing/2014/main" id="{4CDF92BB-D030-4AFE-B76E-ECCE3912FA13}"/>
                </a:ext>
              </a:extLst>
            </p:cNvPr>
            <p:cNvSpPr/>
            <p:nvPr/>
          </p:nvSpPr>
          <p:spPr>
            <a:xfrm>
              <a:off x="4417852"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A’s</a:t>
              </a:r>
            </a:p>
          </p:txBody>
        </p:sp>
        <p:sp>
          <p:nvSpPr>
            <p:cNvPr id="89" name="Oval 88">
              <a:extLst>
                <a:ext uri="{FF2B5EF4-FFF2-40B4-BE49-F238E27FC236}">
                  <a16:creationId xmlns:a16="http://schemas.microsoft.com/office/drawing/2014/main" id="{F327D6D6-44B4-4E8D-922D-47D5F6FCC688}"/>
                </a:ext>
              </a:extLst>
            </p:cNvPr>
            <p:cNvSpPr/>
            <p:nvPr/>
          </p:nvSpPr>
          <p:spPr>
            <a:xfrm>
              <a:off x="336108" y="4111765"/>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82F92F9E-554E-4B9D-8361-207C40AC6165}"/>
                </a:ext>
              </a:extLst>
            </p:cNvPr>
            <p:cNvSpPr/>
            <p:nvPr/>
          </p:nvSpPr>
          <p:spPr>
            <a:xfrm>
              <a:off x="6797962" y="4156613"/>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Arrow Connector 90">
              <a:extLst>
                <a:ext uri="{FF2B5EF4-FFF2-40B4-BE49-F238E27FC236}">
                  <a16:creationId xmlns:a16="http://schemas.microsoft.com/office/drawing/2014/main" id="{F4C371BB-46B3-4419-AF9D-18FACDFCA8A8}"/>
                </a:ext>
              </a:extLst>
            </p:cNvPr>
            <p:cNvCxnSpPr>
              <a:stCxn id="89" idx="7"/>
              <a:endCxn id="81" idx="2"/>
            </p:cNvCxnSpPr>
            <p:nvPr/>
          </p:nvCxnSpPr>
          <p:spPr>
            <a:xfrm flipV="1">
              <a:off x="541085" y="2502329"/>
              <a:ext cx="1263900" cy="1644604"/>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F03E24ED-2302-4EB5-91AB-B6132618E6C2}"/>
                </a:ext>
              </a:extLst>
            </p:cNvPr>
            <p:cNvCxnSpPr>
              <a:stCxn id="89" idx="6"/>
              <a:endCxn id="82" idx="2"/>
            </p:cNvCxnSpPr>
            <p:nvPr/>
          </p:nvCxnSpPr>
          <p:spPr>
            <a:xfrm>
              <a:off x="576253" y="4231838"/>
              <a:ext cx="1228732"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94BB346A-8994-4366-A341-30A1C19C1334}"/>
                </a:ext>
              </a:extLst>
            </p:cNvPr>
            <p:cNvCxnSpPr>
              <a:stCxn id="89" idx="5"/>
              <a:endCxn id="83" idx="2"/>
            </p:cNvCxnSpPr>
            <p:nvPr/>
          </p:nvCxnSpPr>
          <p:spPr>
            <a:xfrm>
              <a:off x="541085" y="4316742"/>
              <a:ext cx="1263900" cy="1644605"/>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C71950D4-6DE4-4D4D-ADC9-0AF06DE99511}"/>
                </a:ext>
              </a:extLst>
            </p:cNvPr>
            <p:cNvCxnSpPr>
              <a:stCxn id="81" idx="6"/>
              <a:endCxn id="84" idx="2"/>
            </p:cNvCxnSpPr>
            <p:nvPr/>
          </p:nvCxnSpPr>
          <p:spPr>
            <a:xfrm>
              <a:off x="3061131" y="2502329"/>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9CD53A37-7D7A-4E28-B18C-168F0C2FE041}"/>
                </a:ext>
              </a:extLst>
            </p:cNvPr>
            <p:cNvCxnSpPr>
              <a:stCxn id="81" idx="6"/>
              <a:endCxn id="85" idx="2"/>
            </p:cNvCxnSpPr>
            <p:nvPr/>
          </p:nvCxnSpPr>
          <p:spPr>
            <a:xfrm>
              <a:off x="3061131" y="2502329"/>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C32A1349-FB08-4A42-BB2E-FCDE97F200F5}"/>
                </a:ext>
              </a:extLst>
            </p:cNvPr>
            <p:cNvCxnSpPr>
              <a:stCxn id="82" idx="6"/>
            </p:cNvCxnSpPr>
            <p:nvPr/>
          </p:nvCxnSpPr>
          <p:spPr>
            <a:xfrm flipV="1">
              <a:off x="3061131" y="2692400"/>
              <a:ext cx="1356721"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76097059-221A-4058-B6E7-43A29899470D}"/>
                </a:ext>
              </a:extLst>
            </p:cNvPr>
            <p:cNvCxnSpPr>
              <a:stCxn id="82" idx="6"/>
            </p:cNvCxnSpPr>
            <p:nvPr/>
          </p:nvCxnSpPr>
          <p:spPr>
            <a:xfrm>
              <a:off x="3061131" y="4231838"/>
              <a:ext cx="1429589"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C44A5E7A-BEF2-4FDC-AEAC-4B7BCB5FF02E}"/>
                </a:ext>
              </a:extLst>
            </p:cNvPr>
            <p:cNvCxnSpPr>
              <a:stCxn id="83" idx="6"/>
              <a:endCxn id="85" idx="2"/>
            </p:cNvCxnSpPr>
            <p:nvPr/>
          </p:nvCxnSpPr>
          <p:spPr>
            <a:xfrm flipV="1">
              <a:off x="3061131" y="4231838"/>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AFE6D7D4-6217-4558-9E2C-DC23BA86DFE2}"/>
                </a:ext>
              </a:extLst>
            </p:cNvPr>
            <p:cNvCxnSpPr>
              <a:stCxn id="83" idx="6"/>
              <a:endCxn id="87" idx="2"/>
            </p:cNvCxnSpPr>
            <p:nvPr/>
          </p:nvCxnSpPr>
          <p:spPr>
            <a:xfrm>
              <a:off x="3061131" y="5961347"/>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4F4B4253-3AA1-40B2-8C78-7AC460635C00}"/>
                </a:ext>
              </a:extLst>
            </p:cNvPr>
            <p:cNvCxnSpPr>
              <a:stCxn id="84" idx="6"/>
              <a:endCxn id="90" idx="2"/>
            </p:cNvCxnSpPr>
            <p:nvPr/>
          </p:nvCxnSpPr>
          <p:spPr>
            <a:xfrm>
              <a:off x="5673998" y="2502329"/>
              <a:ext cx="1123964" cy="1774357"/>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11FEC90B-5B49-4939-9860-2D7442910340}"/>
                </a:ext>
              </a:extLst>
            </p:cNvPr>
            <p:cNvCxnSpPr>
              <a:stCxn id="85" idx="6"/>
              <a:endCxn id="90" idx="2"/>
            </p:cNvCxnSpPr>
            <p:nvPr/>
          </p:nvCxnSpPr>
          <p:spPr>
            <a:xfrm>
              <a:off x="5673998" y="4231838"/>
              <a:ext cx="1123964" cy="4484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A47E9750-397C-4B60-B4B5-E7FCF4C51C9C}"/>
                </a:ext>
              </a:extLst>
            </p:cNvPr>
            <p:cNvCxnSpPr>
              <a:stCxn id="87" idx="6"/>
              <a:endCxn id="90" idx="2"/>
            </p:cNvCxnSpPr>
            <p:nvPr/>
          </p:nvCxnSpPr>
          <p:spPr>
            <a:xfrm flipV="1">
              <a:off x="5673998" y="4276686"/>
              <a:ext cx="1123964" cy="1684661"/>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A076C78C-69D2-4C8D-AFD5-2C0FAB6C0B6F}"/>
                </a:ext>
              </a:extLst>
            </p:cNvPr>
            <p:cNvSpPr txBox="1"/>
            <p:nvPr/>
          </p:nvSpPr>
          <p:spPr>
            <a:xfrm>
              <a:off x="31114" y="2862965"/>
              <a:ext cx="1182232" cy="1056915"/>
            </a:xfrm>
            <a:prstGeom prst="rect">
              <a:avLst/>
            </a:prstGeom>
            <a:noFill/>
          </p:spPr>
          <p:txBody>
            <a:bodyPr wrap="square" rtlCol="0">
              <a:spAutoFit/>
            </a:bodyPr>
            <a:lstStyle/>
            <a:p>
              <a:r>
                <a:rPr lang="en-US" dirty="0"/>
                <a:t>3/5</a:t>
              </a:r>
            </a:p>
          </p:txBody>
        </p:sp>
        <p:sp>
          <p:nvSpPr>
            <p:cNvPr id="120" name="TextBox 119">
              <a:extLst>
                <a:ext uri="{FF2B5EF4-FFF2-40B4-BE49-F238E27FC236}">
                  <a16:creationId xmlns:a16="http://schemas.microsoft.com/office/drawing/2014/main" id="{47086BAC-819F-454C-877D-A6EF778B28F5}"/>
                </a:ext>
              </a:extLst>
            </p:cNvPr>
            <p:cNvSpPr txBox="1"/>
            <p:nvPr/>
          </p:nvSpPr>
          <p:spPr>
            <a:xfrm>
              <a:off x="560927" y="3894666"/>
              <a:ext cx="1572833" cy="1056915"/>
            </a:xfrm>
            <a:prstGeom prst="rect">
              <a:avLst/>
            </a:prstGeom>
            <a:noFill/>
          </p:spPr>
          <p:txBody>
            <a:bodyPr wrap="square" rtlCol="0">
              <a:spAutoFit/>
            </a:bodyPr>
            <a:lstStyle/>
            <a:p>
              <a:r>
                <a:rPr lang="en-US" dirty="0"/>
                <a:t>4/4</a:t>
              </a:r>
            </a:p>
          </p:txBody>
        </p:sp>
        <p:sp>
          <p:nvSpPr>
            <p:cNvPr id="121" name="TextBox 120">
              <a:extLst>
                <a:ext uri="{FF2B5EF4-FFF2-40B4-BE49-F238E27FC236}">
                  <a16:creationId xmlns:a16="http://schemas.microsoft.com/office/drawing/2014/main" id="{95945DC7-4FBB-4521-9F47-E1284300F379}"/>
                </a:ext>
              </a:extLst>
            </p:cNvPr>
            <p:cNvSpPr txBox="1"/>
            <p:nvPr/>
          </p:nvSpPr>
          <p:spPr>
            <a:xfrm>
              <a:off x="31114" y="5001558"/>
              <a:ext cx="1182232" cy="1056915"/>
            </a:xfrm>
            <a:prstGeom prst="rect">
              <a:avLst/>
            </a:prstGeom>
            <a:noFill/>
          </p:spPr>
          <p:txBody>
            <a:bodyPr wrap="square" rtlCol="0">
              <a:spAutoFit/>
            </a:bodyPr>
            <a:lstStyle/>
            <a:p>
              <a:r>
                <a:rPr lang="en-US" dirty="0"/>
                <a:t>3/3</a:t>
              </a:r>
            </a:p>
          </p:txBody>
        </p:sp>
        <p:sp>
          <p:nvSpPr>
            <p:cNvPr id="122" name="TextBox 121">
              <a:extLst>
                <a:ext uri="{FF2B5EF4-FFF2-40B4-BE49-F238E27FC236}">
                  <a16:creationId xmlns:a16="http://schemas.microsoft.com/office/drawing/2014/main" id="{B7239ABA-68C5-475B-AAED-53080CAD2DBD}"/>
                </a:ext>
              </a:extLst>
            </p:cNvPr>
            <p:cNvSpPr txBox="1"/>
            <p:nvPr/>
          </p:nvSpPr>
          <p:spPr>
            <a:xfrm>
              <a:off x="6127068" y="2776620"/>
              <a:ext cx="1313616" cy="1056915"/>
            </a:xfrm>
            <a:prstGeom prst="rect">
              <a:avLst/>
            </a:prstGeom>
            <a:noFill/>
          </p:spPr>
          <p:txBody>
            <a:bodyPr wrap="square" rtlCol="0">
              <a:spAutoFit/>
            </a:bodyPr>
            <a:lstStyle/>
            <a:p>
              <a:r>
                <a:rPr lang="en-US" dirty="0"/>
                <a:t>1/1</a:t>
              </a:r>
            </a:p>
          </p:txBody>
        </p:sp>
        <p:sp>
          <p:nvSpPr>
            <p:cNvPr id="123" name="TextBox 122">
              <a:extLst>
                <a:ext uri="{FF2B5EF4-FFF2-40B4-BE49-F238E27FC236}">
                  <a16:creationId xmlns:a16="http://schemas.microsoft.com/office/drawing/2014/main" id="{6EAF9139-9227-41E9-840F-9D690F46A127}"/>
                </a:ext>
              </a:extLst>
            </p:cNvPr>
            <p:cNvSpPr txBox="1"/>
            <p:nvPr/>
          </p:nvSpPr>
          <p:spPr>
            <a:xfrm>
              <a:off x="5504467" y="3592434"/>
              <a:ext cx="1293494" cy="1056915"/>
            </a:xfrm>
            <a:prstGeom prst="rect">
              <a:avLst/>
            </a:prstGeom>
            <a:noFill/>
          </p:spPr>
          <p:txBody>
            <a:bodyPr wrap="square" rtlCol="0">
              <a:spAutoFit/>
            </a:bodyPr>
            <a:lstStyle/>
            <a:p>
              <a:r>
                <a:rPr lang="en-US" dirty="0"/>
                <a:t>2/2</a:t>
              </a:r>
            </a:p>
          </p:txBody>
        </p:sp>
        <p:sp>
          <p:nvSpPr>
            <p:cNvPr id="124" name="TextBox 123">
              <a:extLst>
                <a:ext uri="{FF2B5EF4-FFF2-40B4-BE49-F238E27FC236}">
                  <a16:creationId xmlns:a16="http://schemas.microsoft.com/office/drawing/2014/main" id="{B9B7B752-7836-4496-BFEF-50D5A83BC520}"/>
                </a:ext>
              </a:extLst>
            </p:cNvPr>
            <p:cNvSpPr txBox="1"/>
            <p:nvPr/>
          </p:nvSpPr>
          <p:spPr>
            <a:xfrm>
              <a:off x="5423431" y="4804730"/>
              <a:ext cx="1607288" cy="1056915"/>
            </a:xfrm>
            <a:prstGeom prst="rect">
              <a:avLst/>
            </a:prstGeom>
            <a:noFill/>
          </p:spPr>
          <p:txBody>
            <a:bodyPr wrap="square" rtlCol="0">
              <a:spAutoFit/>
            </a:bodyPr>
            <a:lstStyle/>
            <a:p>
              <a:r>
                <a:rPr lang="en-US" dirty="0"/>
                <a:t>7/13</a:t>
              </a:r>
            </a:p>
          </p:txBody>
        </p:sp>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E3F1FCC9-C093-4A0B-958C-59C187639C55}"/>
                    </a:ext>
                  </a:extLst>
                </p:cNvPr>
                <p:cNvSpPr txBox="1"/>
                <p:nvPr/>
              </p:nvSpPr>
              <p:spPr>
                <a:xfrm>
                  <a:off x="3571104" y="5550441"/>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42" name="TextBox 141">
                  <a:extLst>
                    <a:ext uri="{FF2B5EF4-FFF2-40B4-BE49-F238E27FC236}">
                      <a16:creationId xmlns:a16="http://schemas.microsoft.com/office/drawing/2014/main" id="{E3F1FCC9-C093-4A0B-958C-59C187639C55}"/>
                    </a:ext>
                  </a:extLst>
                </p:cNvPr>
                <p:cNvSpPr txBox="1">
                  <a:spLocks noRot="1" noChangeAspect="1" noMove="1" noResize="1" noEditPoints="1" noAdjustHandles="1" noChangeArrowheads="1" noChangeShapeType="1" noTextEdit="1"/>
                </p:cNvSpPr>
                <p:nvPr/>
              </p:nvSpPr>
              <p:spPr>
                <a:xfrm>
                  <a:off x="3571104" y="5550441"/>
                  <a:ext cx="388882" cy="730770"/>
                </a:xfrm>
                <a:prstGeom prst="rect">
                  <a:avLst/>
                </a:prstGeom>
                <a:blipFill>
                  <a:blip r:embed="rId4"/>
                  <a:stretch>
                    <a:fillRect r="-90000"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3C2577A2-60BB-4B4B-A6B6-A0D2D7F42D5D}"/>
                    </a:ext>
                  </a:extLst>
                </p:cNvPr>
                <p:cNvSpPr txBox="1"/>
                <p:nvPr/>
              </p:nvSpPr>
              <p:spPr>
                <a:xfrm>
                  <a:off x="3882018" y="4908212"/>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45" name="TextBox 144">
                  <a:extLst>
                    <a:ext uri="{FF2B5EF4-FFF2-40B4-BE49-F238E27FC236}">
                      <a16:creationId xmlns:a16="http://schemas.microsoft.com/office/drawing/2014/main" id="{3C2577A2-60BB-4B4B-A6B6-A0D2D7F42D5D}"/>
                    </a:ext>
                  </a:extLst>
                </p:cNvPr>
                <p:cNvSpPr txBox="1">
                  <a:spLocks noRot="1" noChangeAspect="1" noMove="1" noResize="1" noEditPoints="1" noAdjustHandles="1" noChangeArrowheads="1" noChangeShapeType="1" noTextEdit="1"/>
                </p:cNvSpPr>
                <p:nvPr/>
              </p:nvSpPr>
              <p:spPr>
                <a:xfrm>
                  <a:off x="3882018" y="4908212"/>
                  <a:ext cx="388882" cy="730770"/>
                </a:xfrm>
                <a:prstGeom prst="rect">
                  <a:avLst/>
                </a:prstGeom>
                <a:blipFill>
                  <a:blip r:embed="rId5"/>
                  <a:stretch>
                    <a:fillRect r="-93103"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1104EB5A-68AC-413E-9C57-DD121F28779F}"/>
                    </a:ext>
                  </a:extLst>
                </p:cNvPr>
                <p:cNvSpPr txBox="1"/>
                <p:nvPr/>
              </p:nvSpPr>
              <p:spPr>
                <a:xfrm>
                  <a:off x="3802433" y="4288718"/>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46" name="TextBox 145">
                  <a:extLst>
                    <a:ext uri="{FF2B5EF4-FFF2-40B4-BE49-F238E27FC236}">
                      <a16:creationId xmlns:a16="http://schemas.microsoft.com/office/drawing/2014/main" id="{1104EB5A-68AC-413E-9C57-DD121F28779F}"/>
                    </a:ext>
                  </a:extLst>
                </p:cNvPr>
                <p:cNvSpPr txBox="1">
                  <a:spLocks noRot="1" noChangeAspect="1" noMove="1" noResize="1" noEditPoints="1" noAdjustHandles="1" noChangeArrowheads="1" noChangeShapeType="1" noTextEdit="1"/>
                </p:cNvSpPr>
                <p:nvPr/>
              </p:nvSpPr>
              <p:spPr>
                <a:xfrm>
                  <a:off x="3802433" y="4288718"/>
                  <a:ext cx="388882" cy="730770"/>
                </a:xfrm>
                <a:prstGeom prst="rect">
                  <a:avLst/>
                </a:prstGeom>
                <a:blipFill>
                  <a:blip r:embed="rId6"/>
                  <a:stretch>
                    <a:fillRect r="-93103"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TextBox 146">
                  <a:extLst>
                    <a:ext uri="{FF2B5EF4-FFF2-40B4-BE49-F238E27FC236}">
                      <a16:creationId xmlns:a16="http://schemas.microsoft.com/office/drawing/2014/main" id="{16042483-6215-4B62-82E0-08BC0BFFAEDE}"/>
                    </a:ext>
                  </a:extLst>
                </p:cNvPr>
                <p:cNvSpPr txBox="1"/>
                <p:nvPr/>
              </p:nvSpPr>
              <p:spPr>
                <a:xfrm>
                  <a:off x="3182219" y="3359267"/>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47" name="TextBox 146">
                  <a:extLst>
                    <a:ext uri="{FF2B5EF4-FFF2-40B4-BE49-F238E27FC236}">
                      <a16:creationId xmlns:a16="http://schemas.microsoft.com/office/drawing/2014/main" id="{16042483-6215-4B62-82E0-08BC0BFFAEDE}"/>
                    </a:ext>
                  </a:extLst>
                </p:cNvPr>
                <p:cNvSpPr txBox="1">
                  <a:spLocks noRot="1" noChangeAspect="1" noMove="1" noResize="1" noEditPoints="1" noAdjustHandles="1" noChangeArrowheads="1" noChangeShapeType="1" noTextEdit="1"/>
                </p:cNvSpPr>
                <p:nvPr/>
              </p:nvSpPr>
              <p:spPr>
                <a:xfrm>
                  <a:off x="3182219" y="3359267"/>
                  <a:ext cx="388882" cy="730770"/>
                </a:xfrm>
                <a:prstGeom prst="rect">
                  <a:avLst/>
                </a:prstGeom>
                <a:blipFill>
                  <a:blip r:embed="rId7"/>
                  <a:stretch>
                    <a:fillRect r="-93103" b="-268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2E660759-1BD2-4092-8505-5FBD0B7DB843}"/>
                    </a:ext>
                  </a:extLst>
                </p:cNvPr>
                <p:cNvSpPr txBox="1"/>
                <p:nvPr/>
              </p:nvSpPr>
              <p:spPr>
                <a:xfrm>
                  <a:off x="3323006" y="2668736"/>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48" name="TextBox 147">
                  <a:extLst>
                    <a:ext uri="{FF2B5EF4-FFF2-40B4-BE49-F238E27FC236}">
                      <a16:creationId xmlns:a16="http://schemas.microsoft.com/office/drawing/2014/main" id="{2E660759-1BD2-4092-8505-5FBD0B7DB843}"/>
                    </a:ext>
                  </a:extLst>
                </p:cNvPr>
                <p:cNvSpPr txBox="1">
                  <a:spLocks noRot="1" noChangeAspect="1" noMove="1" noResize="1" noEditPoints="1" noAdjustHandles="1" noChangeArrowheads="1" noChangeShapeType="1" noTextEdit="1"/>
                </p:cNvSpPr>
                <p:nvPr/>
              </p:nvSpPr>
              <p:spPr>
                <a:xfrm>
                  <a:off x="3323006" y="2668736"/>
                  <a:ext cx="388882" cy="730770"/>
                </a:xfrm>
                <a:prstGeom prst="rect">
                  <a:avLst/>
                </a:prstGeom>
                <a:blipFill>
                  <a:blip r:embed="rId8"/>
                  <a:stretch>
                    <a:fillRect r="-90000"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9" name="TextBox 148">
                  <a:extLst>
                    <a:ext uri="{FF2B5EF4-FFF2-40B4-BE49-F238E27FC236}">
                      <a16:creationId xmlns:a16="http://schemas.microsoft.com/office/drawing/2014/main" id="{23339040-0AA3-48FF-9E37-C61AED79266B}"/>
                    </a:ext>
                  </a:extLst>
                </p:cNvPr>
                <p:cNvSpPr txBox="1"/>
                <p:nvPr/>
              </p:nvSpPr>
              <p:spPr>
                <a:xfrm>
                  <a:off x="3514202" y="2088874"/>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49" name="TextBox 148">
                  <a:extLst>
                    <a:ext uri="{FF2B5EF4-FFF2-40B4-BE49-F238E27FC236}">
                      <a16:creationId xmlns:a16="http://schemas.microsoft.com/office/drawing/2014/main" id="{23339040-0AA3-48FF-9E37-C61AED79266B}"/>
                    </a:ext>
                  </a:extLst>
                </p:cNvPr>
                <p:cNvSpPr txBox="1">
                  <a:spLocks noRot="1" noChangeAspect="1" noMove="1" noResize="1" noEditPoints="1" noAdjustHandles="1" noChangeArrowheads="1" noChangeShapeType="1" noTextEdit="1"/>
                </p:cNvSpPr>
                <p:nvPr/>
              </p:nvSpPr>
              <p:spPr>
                <a:xfrm>
                  <a:off x="3514202" y="2088874"/>
                  <a:ext cx="388882" cy="730770"/>
                </a:xfrm>
                <a:prstGeom prst="rect">
                  <a:avLst/>
                </a:prstGeom>
                <a:blipFill>
                  <a:blip r:embed="rId9"/>
                  <a:stretch>
                    <a:fillRect r="-93103" b="-23810"/>
                  </a:stretch>
                </a:blipFill>
              </p:spPr>
              <p:txBody>
                <a:bodyPr/>
                <a:lstStyle/>
                <a:p>
                  <a:r>
                    <a:rPr lang="en-US">
                      <a:noFill/>
                    </a:rPr>
                    <a:t> </a:t>
                  </a:r>
                </a:p>
              </p:txBody>
            </p:sp>
          </mc:Fallback>
        </mc:AlternateContent>
      </p:grpSp>
      <p:grpSp>
        <p:nvGrpSpPr>
          <p:cNvPr id="150" name="Group 149">
            <a:extLst>
              <a:ext uri="{FF2B5EF4-FFF2-40B4-BE49-F238E27FC236}">
                <a16:creationId xmlns:a16="http://schemas.microsoft.com/office/drawing/2014/main" id="{6AC4FEF8-4500-4532-ABB7-CBA499327AA7}"/>
              </a:ext>
            </a:extLst>
          </p:cNvPr>
          <p:cNvGrpSpPr/>
          <p:nvPr/>
        </p:nvGrpSpPr>
        <p:grpSpPr>
          <a:xfrm>
            <a:off x="4075542" y="1346870"/>
            <a:ext cx="3438080" cy="1647683"/>
            <a:chOff x="31114" y="1874256"/>
            <a:chExt cx="7409570" cy="4715164"/>
          </a:xfrm>
        </p:grpSpPr>
        <p:sp>
          <p:nvSpPr>
            <p:cNvPr id="151" name="Oval 150">
              <a:extLst>
                <a:ext uri="{FF2B5EF4-FFF2-40B4-BE49-F238E27FC236}">
                  <a16:creationId xmlns:a16="http://schemas.microsoft.com/office/drawing/2014/main" id="{46A8EA75-5A01-4801-BD8D-583AC5802C27}"/>
                </a:ext>
              </a:extLst>
            </p:cNvPr>
            <p:cNvSpPr/>
            <p:nvPr/>
          </p:nvSpPr>
          <p:spPr>
            <a:xfrm>
              <a:off x="1804985"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 vs. Rangers</a:t>
              </a:r>
            </a:p>
          </p:txBody>
        </p:sp>
        <p:sp>
          <p:nvSpPr>
            <p:cNvPr id="152" name="Oval 151">
              <a:extLst>
                <a:ext uri="{FF2B5EF4-FFF2-40B4-BE49-F238E27FC236}">
                  <a16:creationId xmlns:a16="http://schemas.microsoft.com/office/drawing/2014/main" id="{6DB12F3A-0676-4168-B34D-79B12C3CB875}"/>
                </a:ext>
              </a:extLst>
            </p:cNvPr>
            <p:cNvSpPr/>
            <p:nvPr/>
          </p:nvSpPr>
          <p:spPr>
            <a:xfrm>
              <a:off x="1804985"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 vs. </a:t>
              </a:r>
              <a:br>
                <a:rPr lang="en-US" sz="800" dirty="0"/>
              </a:br>
              <a:r>
                <a:rPr lang="en-US" sz="800" dirty="0"/>
                <a:t>A’s</a:t>
              </a:r>
            </a:p>
          </p:txBody>
        </p:sp>
        <p:sp>
          <p:nvSpPr>
            <p:cNvPr id="153" name="Oval 152">
              <a:extLst>
                <a:ext uri="{FF2B5EF4-FFF2-40B4-BE49-F238E27FC236}">
                  <a16:creationId xmlns:a16="http://schemas.microsoft.com/office/drawing/2014/main" id="{3AD6A84C-3324-461E-8AC0-A403BDB75561}"/>
                </a:ext>
              </a:extLst>
            </p:cNvPr>
            <p:cNvSpPr/>
            <p:nvPr/>
          </p:nvSpPr>
          <p:spPr>
            <a:xfrm>
              <a:off x="1804985"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Rangers vs. </a:t>
              </a:r>
              <a:br>
                <a:rPr lang="en-US" sz="800" dirty="0"/>
              </a:br>
              <a:r>
                <a:rPr lang="en-US" sz="800" dirty="0"/>
                <a:t>A’s</a:t>
              </a:r>
            </a:p>
          </p:txBody>
        </p:sp>
        <p:sp>
          <p:nvSpPr>
            <p:cNvPr id="154" name="Oval 153">
              <a:extLst>
                <a:ext uri="{FF2B5EF4-FFF2-40B4-BE49-F238E27FC236}">
                  <a16:creationId xmlns:a16="http://schemas.microsoft.com/office/drawing/2014/main" id="{0ADF0844-01CF-43B2-983A-D229BCA59BFD}"/>
                </a:ext>
              </a:extLst>
            </p:cNvPr>
            <p:cNvSpPr/>
            <p:nvPr/>
          </p:nvSpPr>
          <p:spPr>
            <a:xfrm>
              <a:off x="4417852"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a:t>
              </a:r>
            </a:p>
          </p:txBody>
        </p:sp>
        <p:sp>
          <p:nvSpPr>
            <p:cNvPr id="155" name="Oval 154">
              <a:extLst>
                <a:ext uri="{FF2B5EF4-FFF2-40B4-BE49-F238E27FC236}">
                  <a16:creationId xmlns:a16="http://schemas.microsoft.com/office/drawing/2014/main" id="{C60B6359-BDB7-411D-8003-4EEF7D7C16CA}"/>
                </a:ext>
              </a:extLst>
            </p:cNvPr>
            <p:cNvSpPr/>
            <p:nvPr/>
          </p:nvSpPr>
          <p:spPr>
            <a:xfrm>
              <a:off x="4417852"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Rangers</a:t>
              </a:r>
            </a:p>
          </p:txBody>
        </p:sp>
        <p:sp>
          <p:nvSpPr>
            <p:cNvPr id="156" name="Oval 155">
              <a:extLst>
                <a:ext uri="{FF2B5EF4-FFF2-40B4-BE49-F238E27FC236}">
                  <a16:creationId xmlns:a16="http://schemas.microsoft.com/office/drawing/2014/main" id="{38D0565B-9CAF-4F8F-999E-13747FA87B08}"/>
                </a:ext>
              </a:extLst>
            </p:cNvPr>
            <p:cNvSpPr/>
            <p:nvPr/>
          </p:nvSpPr>
          <p:spPr>
            <a:xfrm>
              <a:off x="4417852"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A’s</a:t>
              </a:r>
            </a:p>
          </p:txBody>
        </p:sp>
        <p:sp>
          <p:nvSpPr>
            <p:cNvPr id="157" name="Oval 156">
              <a:extLst>
                <a:ext uri="{FF2B5EF4-FFF2-40B4-BE49-F238E27FC236}">
                  <a16:creationId xmlns:a16="http://schemas.microsoft.com/office/drawing/2014/main" id="{6219F6B4-7E29-4999-B973-C15729F1A5BE}"/>
                </a:ext>
              </a:extLst>
            </p:cNvPr>
            <p:cNvSpPr/>
            <p:nvPr/>
          </p:nvSpPr>
          <p:spPr>
            <a:xfrm>
              <a:off x="336108" y="4111765"/>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1A8E9F22-41BF-440D-AD6D-9521BB7F1B44}"/>
                </a:ext>
              </a:extLst>
            </p:cNvPr>
            <p:cNvSpPr/>
            <p:nvPr/>
          </p:nvSpPr>
          <p:spPr>
            <a:xfrm>
              <a:off x="6797962" y="4156613"/>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9" name="Straight Arrow Connector 158">
              <a:extLst>
                <a:ext uri="{FF2B5EF4-FFF2-40B4-BE49-F238E27FC236}">
                  <a16:creationId xmlns:a16="http://schemas.microsoft.com/office/drawing/2014/main" id="{3651C210-96DC-4F17-92E2-2E4DEF9E6C5C}"/>
                </a:ext>
              </a:extLst>
            </p:cNvPr>
            <p:cNvCxnSpPr>
              <a:stCxn id="157" idx="7"/>
              <a:endCxn id="151" idx="2"/>
            </p:cNvCxnSpPr>
            <p:nvPr/>
          </p:nvCxnSpPr>
          <p:spPr>
            <a:xfrm flipV="1">
              <a:off x="541085" y="2502329"/>
              <a:ext cx="1263900" cy="1644604"/>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1C7D423B-1908-4EAC-B513-D2EA4EBD8E62}"/>
                </a:ext>
              </a:extLst>
            </p:cNvPr>
            <p:cNvCxnSpPr>
              <a:stCxn id="157" idx="6"/>
              <a:endCxn id="152" idx="2"/>
            </p:cNvCxnSpPr>
            <p:nvPr/>
          </p:nvCxnSpPr>
          <p:spPr>
            <a:xfrm>
              <a:off x="576253" y="4231838"/>
              <a:ext cx="1228732"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9FA18AD7-A7A7-4E49-97B7-57CBE1F38F4C}"/>
                </a:ext>
              </a:extLst>
            </p:cNvPr>
            <p:cNvCxnSpPr>
              <a:stCxn id="157" idx="5"/>
              <a:endCxn id="153" idx="2"/>
            </p:cNvCxnSpPr>
            <p:nvPr/>
          </p:nvCxnSpPr>
          <p:spPr>
            <a:xfrm>
              <a:off x="541085" y="4316742"/>
              <a:ext cx="1263900" cy="1644605"/>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546FC71C-C15C-497F-8101-19337F175E56}"/>
                </a:ext>
              </a:extLst>
            </p:cNvPr>
            <p:cNvCxnSpPr>
              <a:stCxn id="151" idx="6"/>
              <a:endCxn id="154" idx="2"/>
            </p:cNvCxnSpPr>
            <p:nvPr/>
          </p:nvCxnSpPr>
          <p:spPr>
            <a:xfrm>
              <a:off x="3061131" y="2502329"/>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DB789231-4341-4DFF-B483-E87B777B6A80}"/>
                </a:ext>
              </a:extLst>
            </p:cNvPr>
            <p:cNvCxnSpPr>
              <a:stCxn id="151" idx="6"/>
              <a:endCxn id="155" idx="2"/>
            </p:cNvCxnSpPr>
            <p:nvPr/>
          </p:nvCxnSpPr>
          <p:spPr>
            <a:xfrm>
              <a:off x="3061131" y="2502329"/>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6B9CD348-61BA-4687-AEAB-FC9FE02D2B89}"/>
                </a:ext>
              </a:extLst>
            </p:cNvPr>
            <p:cNvCxnSpPr>
              <a:stCxn id="152" idx="6"/>
            </p:cNvCxnSpPr>
            <p:nvPr/>
          </p:nvCxnSpPr>
          <p:spPr>
            <a:xfrm flipV="1">
              <a:off x="3061131" y="2692400"/>
              <a:ext cx="1356721"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6CB8B25C-1FE0-4CD7-867C-BD5844A1FF66}"/>
                </a:ext>
              </a:extLst>
            </p:cNvPr>
            <p:cNvCxnSpPr>
              <a:stCxn id="152" idx="6"/>
            </p:cNvCxnSpPr>
            <p:nvPr/>
          </p:nvCxnSpPr>
          <p:spPr>
            <a:xfrm>
              <a:off x="3061131" y="4231838"/>
              <a:ext cx="1429589"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84403657-11FD-4D16-8F43-F43C0FF210E0}"/>
                </a:ext>
              </a:extLst>
            </p:cNvPr>
            <p:cNvCxnSpPr>
              <a:stCxn id="153" idx="6"/>
              <a:endCxn id="155" idx="2"/>
            </p:cNvCxnSpPr>
            <p:nvPr/>
          </p:nvCxnSpPr>
          <p:spPr>
            <a:xfrm flipV="1">
              <a:off x="3061131" y="4231838"/>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C84D77E8-0494-4A83-974F-B292223E4F59}"/>
                </a:ext>
              </a:extLst>
            </p:cNvPr>
            <p:cNvCxnSpPr>
              <a:stCxn id="153" idx="6"/>
              <a:endCxn id="156" idx="2"/>
            </p:cNvCxnSpPr>
            <p:nvPr/>
          </p:nvCxnSpPr>
          <p:spPr>
            <a:xfrm>
              <a:off x="3061131" y="5961347"/>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48DC881A-F854-4F90-83B2-B1F61D7228CF}"/>
                </a:ext>
              </a:extLst>
            </p:cNvPr>
            <p:cNvCxnSpPr>
              <a:stCxn id="154" idx="6"/>
              <a:endCxn id="158" idx="2"/>
            </p:cNvCxnSpPr>
            <p:nvPr/>
          </p:nvCxnSpPr>
          <p:spPr>
            <a:xfrm>
              <a:off x="5673998" y="2502329"/>
              <a:ext cx="1123964" cy="1774357"/>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A16B29EB-97BE-4096-8745-227688296315}"/>
                </a:ext>
              </a:extLst>
            </p:cNvPr>
            <p:cNvCxnSpPr>
              <a:stCxn id="155" idx="6"/>
              <a:endCxn id="158" idx="2"/>
            </p:cNvCxnSpPr>
            <p:nvPr/>
          </p:nvCxnSpPr>
          <p:spPr>
            <a:xfrm>
              <a:off x="5673998" y="4231838"/>
              <a:ext cx="1123964" cy="4484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6F845E86-7ABE-4419-874A-CAE953FE4124}"/>
                </a:ext>
              </a:extLst>
            </p:cNvPr>
            <p:cNvCxnSpPr>
              <a:stCxn id="156" idx="6"/>
              <a:endCxn id="158" idx="2"/>
            </p:cNvCxnSpPr>
            <p:nvPr/>
          </p:nvCxnSpPr>
          <p:spPr>
            <a:xfrm flipV="1">
              <a:off x="5673998" y="4276686"/>
              <a:ext cx="1123964" cy="1684661"/>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450D363E-78E3-43BC-B293-C9B0B0CD4AE5}"/>
                </a:ext>
              </a:extLst>
            </p:cNvPr>
            <p:cNvSpPr txBox="1"/>
            <p:nvPr/>
          </p:nvSpPr>
          <p:spPr>
            <a:xfrm>
              <a:off x="31114" y="2862965"/>
              <a:ext cx="1182232" cy="1056915"/>
            </a:xfrm>
            <a:prstGeom prst="rect">
              <a:avLst/>
            </a:prstGeom>
            <a:noFill/>
          </p:spPr>
          <p:txBody>
            <a:bodyPr wrap="square" rtlCol="0">
              <a:spAutoFit/>
            </a:bodyPr>
            <a:lstStyle/>
            <a:p>
              <a:r>
                <a:rPr lang="en-US" dirty="0"/>
                <a:t>   5</a:t>
              </a:r>
            </a:p>
          </p:txBody>
        </p:sp>
        <p:sp>
          <p:nvSpPr>
            <p:cNvPr id="172" name="TextBox 171">
              <a:extLst>
                <a:ext uri="{FF2B5EF4-FFF2-40B4-BE49-F238E27FC236}">
                  <a16:creationId xmlns:a16="http://schemas.microsoft.com/office/drawing/2014/main" id="{AF57FD63-E0A0-4194-B1D7-0F9C06B82070}"/>
                </a:ext>
              </a:extLst>
            </p:cNvPr>
            <p:cNvSpPr txBox="1"/>
            <p:nvPr/>
          </p:nvSpPr>
          <p:spPr>
            <a:xfrm>
              <a:off x="560927" y="3894666"/>
              <a:ext cx="1572833" cy="1056915"/>
            </a:xfrm>
            <a:prstGeom prst="rect">
              <a:avLst/>
            </a:prstGeom>
            <a:noFill/>
          </p:spPr>
          <p:txBody>
            <a:bodyPr wrap="square" rtlCol="0">
              <a:spAutoFit/>
            </a:bodyPr>
            <a:lstStyle/>
            <a:p>
              <a:r>
                <a:rPr lang="en-US" dirty="0"/>
                <a:t>  4</a:t>
              </a:r>
            </a:p>
          </p:txBody>
        </p:sp>
        <p:sp>
          <p:nvSpPr>
            <p:cNvPr id="173" name="TextBox 172">
              <a:extLst>
                <a:ext uri="{FF2B5EF4-FFF2-40B4-BE49-F238E27FC236}">
                  <a16:creationId xmlns:a16="http://schemas.microsoft.com/office/drawing/2014/main" id="{BB7796B7-727E-4BD5-B6D7-2660F9810780}"/>
                </a:ext>
              </a:extLst>
            </p:cNvPr>
            <p:cNvSpPr txBox="1"/>
            <p:nvPr/>
          </p:nvSpPr>
          <p:spPr>
            <a:xfrm>
              <a:off x="31114" y="5001558"/>
              <a:ext cx="1182232" cy="1056915"/>
            </a:xfrm>
            <a:prstGeom prst="rect">
              <a:avLst/>
            </a:prstGeom>
            <a:noFill/>
          </p:spPr>
          <p:txBody>
            <a:bodyPr wrap="square" rtlCol="0">
              <a:spAutoFit/>
            </a:bodyPr>
            <a:lstStyle/>
            <a:p>
              <a:r>
                <a:rPr lang="en-US" dirty="0"/>
                <a:t>  3</a:t>
              </a:r>
            </a:p>
          </p:txBody>
        </p:sp>
        <p:sp>
          <p:nvSpPr>
            <p:cNvPr id="174" name="TextBox 173">
              <a:extLst>
                <a:ext uri="{FF2B5EF4-FFF2-40B4-BE49-F238E27FC236}">
                  <a16:creationId xmlns:a16="http://schemas.microsoft.com/office/drawing/2014/main" id="{1477426A-870A-477E-8F1C-809A0D57541C}"/>
                </a:ext>
              </a:extLst>
            </p:cNvPr>
            <p:cNvSpPr txBox="1"/>
            <p:nvPr/>
          </p:nvSpPr>
          <p:spPr>
            <a:xfrm>
              <a:off x="6127068" y="2776620"/>
              <a:ext cx="1313616" cy="1056915"/>
            </a:xfrm>
            <a:prstGeom prst="rect">
              <a:avLst/>
            </a:prstGeom>
            <a:noFill/>
          </p:spPr>
          <p:txBody>
            <a:bodyPr wrap="square" rtlCol="0">
              <a:spAutoFit/>
            </a:bodyPr>
            <a:lstStyle/>
            <a:p>
              <a:r>
                <a:rPr lang="en-US" dirty="0"/>
                <a:t>1</a:t>
              </a:r>
            </a:p>
          </p:txBody>
        </p:sp>
        <p:sp>
          <p:nvSpPr>
            <p:cNvPr id="175" name="TextBox 174">
              <a:extLst>
                <a:ext uri="{FF2B5EF4-FFF2-40B4-BE49-F238E27FC236}">
                  <a16:creationId xmlns:a16="http://schemas.microsoft.com/office/drawing/2014/main" id="{604F8FBE-20AC-47E9-A236-5ABED3A2BF67}"/>
                </a:ext>
              </a:extLst>
            </p:cNvPr>
            <p:cNvSpPr txBox="1"/>
            <p:nvPr/>
          </p:nvSpPr>
          <p:spPr>
            <a:xfrm>
              <a:off x="5504467" y="3592434"/>
              <a:ext cx="1293494" cy="1056915"/>
            </a:xfrm>
            <a:prstGeom prst="rect">
              <a:avLst/>
            </a:prstGeom>
            <a:noFill/>
          </p:spPr>
          <p:txBody>
            <a:bodyPr wrap="square" rtlCol="0">
              <a:spAutoFit/>
            </a:bodyPr>
            <a:lstStyle/>
            <a:p>
              <a:r>
                <a:rPr lang="en-US" dirty="0"/>
                <a:t>  2</a:t>
              </a:r>
            </a:p>
          </p:txBody>
        </p:sp>
        <p:sp>
          <p:nvSpPr>
            <p:cNvPr id="176" name="TextBox 175">
              <a:extLst>
                <a:ext uri="{FF2B5EF4-FFF2-40B4-BE49-F238E27FC236}">
                  <a16:creationId xmlns:a16="http://schemas.microsoft.com/office/drawing/2014/main" id="{31E3033F-B470-42F9-BD55-B25DBF9EA3EC}"/>
                </a:ext>
              </a:extLst>
            </p:cNvPr>
            <p:cNvSpPr txBox="1"/>
            <p:nvPr/>
          </p:nvSpPr>
          <p:spPr>
            <a:xfrm>
              <a:off x="5423431" y="4804730"/>
              <a:ext cx="1607288" cy="1056915"/>
            </a:xfrm>
            <a:prstGeom prst="rect">
              <a:avLst/>
            </a:prstGeom>
            <a:noFill/>
          </p:spPr>
          <p:txBody>
            <a:bodyPr wrap="square" rtlCol="0">
              <a:spAutoFit/>
            </a:bodyPr>
            <a:lstStyle/>
            <a:p>
              <a:r>
                <a:rPr lang="en-US" dirty="0"/>
                <a:t>13</a:t>
              </a:r>
            </a:p>
          </p:txBody>
        </p:sp>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6F43751D-E67E-4A6D-A164-93CB0A3D30AD}"/>
                    </a:ext>
                  </a:extLst>
                </p:cNvPr>
                <p:cNvSpPr txBox="1"/>
                <p:nvPr/>
              </p:nvSpPr>
              <p:spPr>
                <a:xfrm>
                  <a:off x="3571104" y="5550441"/>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77" name="TextBox 176">
                  <a:extLst>
                    <a:ext uri="{FF2B5EF4-FFF2-40B4-BE49-F238E27FC236}">
                      <a16:creationId xmlns:a16="http://schemas.microsoft.com/office/drawing/2014/main" id="{6F43751D-E67E-4A6D-A164-93CB0A3D30AD}"/>
                    </a:ext>
                  </a:extLst>
                </p:cNvPr>
                <p:cNvSpPr txBox="1">
                  <a:spLocks noRot="1" noChangeAspect="1" noMove="1" noResize="1" noEditPoints="1" noAdjustHandles="1" noChangeArrowheads="1" noChangeShapeType="1" noTextEdit="1"/>
                </p:cNvSpPr>
                <p:nvPr/>
              </p:nvSpPr>
              <p:spPr>
                <a:xfrm>
                  <a:off x="3571104" y="5550441"/>
                  <a:ext cx="388882" cy="730770"/>
                </a:xfrm>
                <a:prstGeom prst="rect">
                  <a:avLst/>
                </a:prstGeom>
                <a:blipFill>
                  <a:blip r:embed="rId10"/>
                  <a:stretch>
                    <a:fillRect r="-86667"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BE4AAE92-3EAD-429D-BA12-A444A4768C4E}"/>
                    </a:ext>
                  </a:extLst>
                </p:cNvPr>
                <p:cNvSpPr txBox="1"/>
                <p:nvPr/>
              </p:nvSpPr>
              <p:spPr>
                <a:xfrm>
                  <a:off x="3882018" y="4908212"/>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78" name="TextBox 177">
                  <a:extLst>
                    <a:ext uri="{FF2B5EF4-FFF2-40B4-BE49-F238E27FC236}">
                      <a16:creationId xmlns:a16="http://schemas.microsoft.com/office/drawing/2014/main" id="{BE4AAE92-3EAD-429D-BA12-A444A4768C4E}"/>
                    </a:ext>
                  </a:extLst>
                </p:cNvPr>
                <p:cNvSpPr txBox="1">
                  <a:spLocks noRot="1" noChangeAspect="1" noMove="1" noResize="1" noEditPoints="1" noAdjustHandles="1" noChangeArrowheads="1" noChangeShapeType="1" noTextEdit="1"/>
                </p:cNvSpPr>
                <p:nvPr/>
              </p:nvSpPr>
              <p:spPr>
                <a:xfrm>
                  <a:off x="3882018" y="4908212"/>
                  <a:ext cx="388882" cy="730770"/>
                </a:xfrm>
                <a:prstGeom prst="rect">
                  <a:avLst/>
                </a:prstGeom>
                <a:blipFill>
                  <a:blip r:embed="rId11"/>
                  <a:stretch>
                    <a:fillRect r="-93103"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BE7573E4-0E35-4AC0-B024-A01D141815CA}"/>
                    </a:ext>
                  </a:extLst>
                </p:cNvPr>
                <p:cNvSpPr txBox="1"/>
                <p:nvPr/>
              </p:nvSpPr>
              <p:spPr>
                <a:xfrm>
                  <a:off x="3802433" y="4288718"/>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79" name="TextBox 178">
                  <a:extLst>
                    <a:ext uri="{FF2B5EF4-FFF2-40B4-BE49-F238E27FC236}">
                      <a16:creationId xmlns:a16="http://schemas.microsoft.com/office/drawing/2014/main" id="{BE7573E4-0E35-4AC0-B024-A01D141815CA}"/>
                    </a:ext>
                  </a:extLst>
                </p:cNvPr>
                <p:cNvSpPr txBox="1">
                  <a:spLocks noRot="1" noChangeAspect="1" noMove="1" noResize="1" noEditPoints="1" noAdjustHandles="1" noChangeArrowheads="1" noChangeShapeType="1" noTextEdit="1"/>
                </p:cNvSpPr>
                <p:nvPr/>
              </p:nvSpPr>
              <p:spPr>
                <a:xfrm>
                  <a:off x="3802433" y="4288718"/>
                  <a:ext cx="388882" cy="730770"/>
                </a:xfrm>
                <a:prstGeom prst="rect">
                  <a:avLst/>
                </a:prstGeom>
                <a:blipFill>
                  <a:blip r:embed="rId12"/>
                  <a:stretch>
                    <a:fillRect r="-93103"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DA7DAE30-C66E-488C-9506-414ABBC6F023}"/>
                    </a:ext>
                  </a:extLst>
                </p:cNvPr>
                <p:cNvSpPr txBox="1"/>
                <p:nvPr/>
              </p:nvSpPr>
              <p:spPr>
                <a:xfrm>
                  <a:off x="3182219" y="3359267"/>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80" name="TextBox 179">
                  <a:extLst>
                    <a:ext uri="{FF2B5EF4-FFF2-40B4-BE49-F238E27FC236}">
                      <a16:creationId xmlns:a16="http://schemas.microsoft.com/office/drawing/2014/main" id="{DA7DAE30-C66E-488C-9506-414ABBC6F023}"/>
                    </a:ext>
                  </a:extLst>
                </p:cNvPr>
                <p:cNvSpPr txBox="1">
                  <a:spLocks noRot="1" noChangeAspect="1" noMove="1" noResize="1" noEditPoints="1" noAdjustHandles="1" noChangeArrowheads="1" noChangeShapeType="1" noTextEdit="1"/>
                </p:cNvSpPr>
                <p:nvPr/>
              </p:nvSpPr>
              <p:spPr>
                <a:xfrm>
                  <a:off x="3182219" y="3359267"/>
                  <a:ext cx="388882" cy="730770"/>
                </a:xfrm>
                <a:prstGeom prst="rect">
                  <a:avLst/>
                </a:prstGeom>
                <a:blipFill>
                  <a:blip r:embed="rId13"/>
                  <a:stretch>
                    <a:fillRect r="-90000"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TextBox 180">
                  <a:extLst>
                    <a:ext uri="{FF2B5EF4-FFF2-40B4-BE49-F238E27FC236}">
                      <a16:creationId xmlns:a16="http://schemas.microsoft.com/office/drawing/2014/main" id="{AA972F02-A424-45E4-BA90-94A28797BAF8}"/>
                    </a:ext>
                  </a:extLst>
                </p:cNvPr>
                <p:cNvSpPr txBox="1"/>
                <p:nvPr/>
              </p:nvSpPr>
              <p:spPr>
                <a:xfrm>
                  <a:off x="3323006" y="2668736"/>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81" name="TextBox 180">
                  <a:extLst>
                    <a:ext uri="{FF2B5EF4-FFF2-40B4-BE49-F238E27FC236}">
                      <a16:creationId xmlns:a16="http://schemas.microsoft.com/office/drawing/2014/main" id="{AA972F02-A424-45E4-BA90-94A28797BAF8}"/>
                    </a:ext>
                  </a:extLst>
                </p:cNvPr>
                <p:cNvSpPr txBox="1">
                  <a:spLocks noRot="1" noChangeAspect="1" noMove="1" noResize="1" noEditPoints="1" noAdjustHandles="1" noChangeArrowheads="1" noChangeShapeType="1" noTextEdit="1"/>
                </p:cNvSpPr>
                <p:nvPr/>
              </p:nvSpPr>
              <p:spPr>
                <a:xfrm>
                  <a:off x="3323006" y="2668736"/>
                  <a:ext cx="388882" cy="730770"/>
                </a:xfrm>
                <a:prstGeom prst="rect">
                  <a:avLst/>
                </a:prstGeom>
                <a:blipFill>
                  <a:blip r:embed="rId14"/>
                  <a:stretch>
                    <a:fillRect r="-86667"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2" name="TextBox 181">
                  <a:extLst>
                    <a:ext uri="{FF2B5EF4-FFF2-40B4-BE49-F238E27FC236}">
                      <a16:creationId xmlns:a16="http://schemas.microsoft.com/office/drawing/2014/main" id="{8D9DE2B3-E34C-4DC2-9465-4FC3863BB70F}"/>
                    </a:ext>
                  </a:extLst>
                </p:cNvPr>
                <p:cNvSpPr txBox="1"/>
                <p:nvPr/>
              </p:nvSpPr>
              <p:spPr>
                <a:xfrm>
                  <a:off x="3514202" y="2088874"/>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82" name="TextBox 181">
                  <a:extLst>
                    <a:ext uri="{FF2B5EF4-FFF2-40B4-BE49-F238E27FC236}">
                      <a16:creationId xmlns:a16="http://schemas.microsoft.com/office/drawing/2014/main" id="{8D9DE2B3-E34C-4DC2-9465-4FC3863BB70F}"/>
                    </a:ext>
                  </a:extLst>
                </p:cNvPr>
                <p:cNvSpPr txBox="1">
                  <a:spLocks noRot="1" noChangeAspect="1" noMove="1" noResize="1" noEditPoints="1" noAdjustHandles="1" noChangeArrowheads="1" noChangeShapeType="1" noTextEdit="1"/>
                </p:cNvSpPr>
                <p:nvPr/>
              </p:nvSpPr>
              <p:spPr>
                <a:xfrm>
                  <a:off x="3514202" y="2088874"/>
                  <a:ext cx="388882" cy="730770"/>
                </a:xfrm>
                <a:prstGeom prst="rect">
                  <a:avLst/>
                </a:prstGeom>
                <a:blipFill>
                  <a:blip r:embed="rId15"/>
                  <a:stretch>
                    <a:fillRect r="-93103" b="-23810"/>
                  </a:stretch>
                </a:blipFill>
              </p:spPr>
              <p:txBody>
                <a:bodyPr/>
                <a:lstStyle/>
                <a:p>
                  <a:r>
                    <a:rPr lang="en-US">
                      <a:noFill/>
                    </a:rPr>
                    <a:t> </a:t>
                  </a:r>
                </a:p>
              </p:txBody>
            </p:sp>
          </mc:Fallback>
        </mc:AlternateContent>
      </p:grpSp>
      <p:sp>
        <p:nvSpPr>
          <p:cNvPr id="34" name="Rectangle 33"/>
          <p:cNvSpPr/>
          <p:nvPr/>
        </p:nvSpPr>
        <p:spPr>
          <a:xfrm>
            <a:off x="3921277" y="1277943"/>
            <a:ext cx="3790615"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36" name="Rectangle 35"/>
          <p:cNvSpPr/>
          <p:nvPr/>
        </p:nvSpPr>
        <p:spPr>
          <a:xfrm>
            <a:off x="7979086" y="2710350"/>
            <a:ext cx="4049663" cy="22460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Max-Flow Algorithm</a:t>
            </a:r>
          </a:p>
        </p:txBody>
      </p:sp>
      <p:sp>
        <p:nvSpPr>
          <p:cNvPr id="73" name="Rectangle 72"/>
          <p:cNvSpPr/>
          <p:nvPr/>
        </p:nvSpPr>
        <p:spPr>
          <a:xfrm>
            <a:off x="3921277" y="4897319"/>
            <a:ext cx="3789692" cy="1879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Tree>
    <p:extLst>
      <p:ext uri="{BB962C8B-B14F-4D97-AF65-F5344CB8AC3E}">
        <p14:creationId xmlns:p14="http://schemas.microsoft.com/office/powerpoint/2010/main" val="78020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58333E-6 7.40741E-7 L 0.29752 0.00301 " pathEditMode="relative" rAng="0" ptsTypes="AA">
                                      <p:cBhvr>
                                        <p:cTn id="6" dur="2000" fill="hold"/>
                                        <p:tgtEl>
                                          <p:spTgt spid="75"/>
                                        </p:tgtEl>
                                        <p:attrNameLst>
                                          <p:attrName>ppt_x</p:attrName>
                                          <p:attrName>ppt_y</p:attrName>
                                        </p:attrNameLst>
                                      </p:cBhvr>
                                      <p:rCtr x="14870" y="139"/>
                                    </p:animMotion>
                                  </p:childTnLst>
                                </p:cTn>
                              </p:par>
                              <p:par>
                                <p:cTn id="7" presetID="42" presetClass="path" presetSubtype="0" accel="50000" decel="50000" fill="hold" nodeType="withEffect">
                                  <p:stCondLst>
                                    <p:cond delay="0"/>
                                  </p:stCondLst>
                                  <p:childTnLst>
                                    <p:animMotion origin="layout" path="M -3.54167E-6 -4.07407E-6 L 0.29063 0.00139 " pathEditMode="relative" rAng="0" ptsTypes="AA">
                                      <p:cBhvr>
                                        <p:cTn id="8" dur="2000" fill="hold"/>
                                        <p:tgtEl>
                                          <p:spTgt spid="74"/>
                                        </p:tgtEl>
                                        <p:attrNameLst>
                                          <p:attrName>ppt_x</p:attrName>
                                          <p:attrName>ppt_y</p:attrName>
                                        </p:attrNameLst>
                                      </p:cBhvr>
                                      <p:rCtr x="14531" y="69"/>
                                    </p:animMotion>
                                  </p:childTnLst>
                                </p:cTn>
                              </p:par>
                            </p:childTnLst>
                          </p:cTn>
                        </p:par>
                      </p:childTnLst>
                    </p:cTn>
                  </p:par>
                  <p:par>
                    <p:cTn id="9" fill="hold">
                      <p:stCondLst>
                        <p:cond delay="indefinite"/>
                      </p:stCondLst>
                      <p:childTnLst>
                        <p:par>
                          <p:cTn id="10" fill="hold">
                            <p:stCondLst>
                              <p:cond delay="0"/>
                            </p:stCondLst>
                            <p:childTnLst>
                              <p:par>
                                <p:cTn id="11" presetID="56" presetClass="path" presetSubtype="0" accel="50000" decel="50000" fill="hold" nodeType="clickEffect">
                                  <p:stCondLst>
                                    <p:cond delay="0"/>
                                  </p:stCondLst>
                                  <p:childTnLst>
                                    <p:animMotion origin="layout" path="M -4.16667E-7 4.81481E-6 L 0.33984 -0.06968 " pathEditMode="relative" rAng="0" ptsTypes="AA">
                                      <p:cBhvr>
                                        <p:cTn id="12" dur="2000" fill="hold"/>
                                        <p:tgtEl>
                                          <p:spTgt spid="150"/>
                                        </p:tgtEl>
                                        <p:attrNameLst>
                                          <p:attrName>ppt_x</p:attrName>
                                          <p:attrName>ppt_y</p:attrName>
                                        </p:attrNameLst>
                                      </p:cBhvr>
                                      <p:rCtr x="16992" y="-3495"/>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33985 -0.06967 L 0.3556 0.23611 " pathEditMode="relative" rAng="0" ptsTypes="AA">
                                      <p:cBhvr>
                                        <p:cTn id="16" dur="2000" fill="hold"/>
                                        <p:tgtEl>
                                          <p:spTgt spid="150"/>
                                        </p:tgtEl>
                                        <p:attrNameLst>
                                          <p:attrName>ppt_x</p:attrName>
                                          <p:attrName>ppt_y</p:attrName>
                                        </p:attrNameLst>
                                      </p:cBhvr>
                                      <p:rCtr x="755" y="15394"/>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6.25E-7 3.7037E-6 L -0.00326 0.30023 " pathEditMode="relative" rAng="0" ptsTypes="AA">
                                      <p:cBhvr>
                                        <p:cTn id="20" dur="2000" fill="hold"/>
                                        <p:tgtEl>
                                          <p:spTgt spid="80"/>
                                        </p:tgtEl>
                                        <p:attrNameLst>
                                          <p:attrName>ppt_x</p:attrName>
                                          <p:attrName>ppt_y</p:attrName>
                                        </p:attrNameLst>
                                      </p:cBhvr>
                                      <p:rCtr x="-169" y="15000"/>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00325 0.30023 L -0.33516 0.29514 " pathEditMode="relative" rAng="0" ptsTypes="AA">
                                      <p:cBhvr>
                                        <p:cTn id="24" dur="2000" fill="hold"/>
                                        <p:tgtEl>
                                          <p:spTgt spid="80"/>
                                        </p:tgtEl>
                                        <p:attrNameLst>
                                          <p:attrName>ppt_x</p:attrName>
                                          <p:attrName>ppt_y</p:attrName>
                                        </p:attrNameLst>
                                      </p:cBhvr>
                                      <p:rCtr x="-16719" y="-278"/>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6.25E-7 -2.22222E-6 L -0.29505 0.00972 " pathEditMode="relative" rAng="0" ptsTypes="AA">
                                      <p:cBhvr>
                                        <p:cTn id="28" dur="2000" fill="hold"/>
                                        <p:tgtEl>
                                          <p:spTgt spid="3"/>
                                        </p:tgtEl>
                                        <p:attrNameLst>
                                          <p:attrName>ppt_x</p:attrName>
                                          <p:attrName>ppt_y</p:attrName>
                                        </p:attrNameLst>
                                      </p:cBhvr>
                                      <p:rCtr x="-14753" y="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7771</TotalTime>
  <Words>4678</Words>
  <Application>Microsoft Office PowerPoint</Application>
  <PresentationFormat>Widescreen</PresentationFormat>
  <Paragraphs>518</Paragraphs>
  <Slides>52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Calibri</vt:lpstr>
      <vt:lpstr>Cambria Math</vt:lpstr>
      <vt:lpstr>Courier New</vt:lpstr>
      <vt:lpstr>Segoe UI</vt:lpstr>
      <vt:lpstr>Segoe UI Light</vt:lpstr>
      <vt:lpstr>Segoe UI Semibold</vt:lpstr>
      <vt:lpstr>Segoe UI Semilight</vt:lpstr>
      <vt:lpstr>Tw Cen MT</vt:lpstr>
      <vt:lpstr>Wingdings</vt:lpstr>
      <vt:lpstr>Wingdings 3</vt:lpstr>
      <vt:lpstr>Integral</vt:lpstr>
      <vt:lpstr>P vs. NP and Reductions</vt:lpstr>
      <vt:lpstr>This week</vt:lpstr>
      <vt:lpstr>How do we know a problem is hard?</vt:lpstr>
      <vt:lpstr>Some definitions</vt:lpstr>
      <vt:lpstr>Some definitions</vt:lpstr>
      <vt:lpstr>Decision Problems</vt:lpstr>
      <vt:lpstr>“Ranking” difficulty of problems</vt:lpstr>
      <vt:lpstr>Reductions</vt:lpstr>
      <vt:lpstr>Baseball Elimination (from last week)</vt:lpstr>
      <vt:lpstr>More Previous Examples</vt:lpstr>
      <vt:lpstr>A Formal Definition</vt:lpstr>
      <vt:lpstr>A Note on the wording</vt:lpstr>
      <vt:lpstr>A Note on the wording</vt:lpstr>
      <vt:lpstr>Let’s Do A Reduction</vt:lpstr>
      <vt:lpstr>Reduce 2-coloring to 3-coloring</vt:lpstr>
      <vt:lpstr>Reduce 2-coloring to 3-coloring</vt:lpstr>
      <vt:lpstr>Reduction</vt:lpstr>
      <vt:lpstr>Reduction</vt:lpstr>
      <vt:lpstr>PowerPoint Presentation</vt:lpstr>
      <vt:lpstr>Correctness?</vt:lpstr>
      <vt:lpstr>Correctness?</vt:lpstr>
      <vt:lpstr>Correctness?</vt:lpstr>
      <vt:lpstr>Correctness?</vt:lpstr>
      <vt:lpstr>Correctness</vt:lpstr>
      <vt:lpstr>Write two separate arguments</vt:lpstr>
      <vt:lpstr>Argument Outlines</vt:lpstr>
      <vt:lpstr>Back to Problem Ranking</vt:lpstr>
      <vt:lpstr>P (can be solved efficiently)</vt:lpstr>
      <vt:lpstr>Solve vs. Verify</vt:lpstr>
      <vt:lpstr>NP</vt:lpstr>
      <vt:lpstr>NP</vt:lpstr>
      <vt:lpstr>NP</vt:lpstr>
      <vt:lpstr>NP</vt:lpstr>
      <vt:lpstr>Solve vs. Verify</vt:lpstr>
      <vt:lpstr>P vs. NP</vt:lpstr>
      <vt:lpstr>Some New Problems</vt:lpstr>
      <vt:lpstr>Some New Problems</vt:lpstr>
      <vt:lpstr>Hard Problems</vt:lpstr>
      <vt:lpstr>NP-hardness</vt:lpstr>
      <vt:lpstr>NP-Completeness</vt:lpstr>
      <vt:lpstr>Why is being NP-hard/-complete interesting?</vt:lpstr>
      <vt:lpstr>NP-Completeness</vt:lpstr>
      <vt:lpstr>What’s 3-SAT?</vt:lpstr>
      <vt:lpstr>More Reduction Facts</vt:lpstr>
      <vt:lpstr>I have a problem</vt:lpstr>
      <vt:lpstr>Is the implication true? A≤B≤C →A≤C</vt:lpstr>
      <vt:lpstr>Is the implication true? A≤B≤C →A≤C</vt:lpstr>
      <vt:lpstr>Is the implication true? A≤B≤C →A≤C</vt:lpstr>
      <vt:lpstr>Said Differently</vt:lpstr>
      <vt:lpstr>Want to prove your problem is hard?</vt:lpstr>
      <vt:lpstr>Which Direction?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 vs. NP and Reductions</dc:title>
  <dc:creator>rtweber2</dc:creator>
  <cp:lastModifiedBy>rtweber2</cp:lastModifiedBy>
  <cp:revision>76</cp:revision>
  <cp:lastPrinted>2022-11-28T21:00:02Z</cp:lastPrinted>
  <dcterms:created xsi:type="dcterms:W3CDTF">2021-02-22T18:53:47Z</dcterms:created>
  <dcterms:modified xsi:type="dcterms:W3CDTF">2022-11-28T21:10:23Z</dcterms:modified>
</cp:coreProperties>
</file>