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7" r:id="rId18"/>
    <p:sldId id="282" r:id="rId19"/>
    <p:sldId id="275" r:id="rId20"/>
    <p:sldId id="271" r:id="rId21"/>
    <p:sldId id="276" r:id="rId22"/>
    <p:sldId id="277" r:id="rId23"/>
    <p:sldId id="279" r:id="rId24"/>
    <p:sldId id="278" r:id="rId25"/>
    <p:sldId id="285" r:id="rId26"/>
    <p:sldId id="284" r:id="rId27"/>
    <p:sldId id="283" r:id="rId28"/>
    <p:sldId id="280" r:id="rId29"/>
    <p:sldId id="286" r:id="rId30"/>
    <p:sldId id="28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4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74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5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75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5384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8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56FD08-8E43-4554-8ACC-11234BCBCF4E}"/>
              </a:ext>
            </a:extLst>
          </p:cNvPr>
          <p:cNvCxnSpPr/>
          <p:nvPr/>
        </p:nvCxnSpPr>
        <p:spPr>
          <a:xfrm>
            <a:off x="127669" y="3557888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777F25E-8269-472E-9791-7EB74F79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504161" cy="590415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32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D8F82-27EF-4582-903A-FAC77926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6C1EE-E506-47FA-A188-0DF16D4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0F48F-87DE-4815-AD70-D0F2CA55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6714E5-EBF9-4569-A5F7-79EC8ADBC566}"/>
              </a:ext>
            </a:extLst>
          </p:cNvPr>
          <p:cNvSpPr/>
          <p:nvPr/>
        </p:nvSpPr>
        <p:spPr>
          <a:xfrm>
            <a:off x="743453" y="3050554"/>
            <a:ext cx="897775" cy="897775"/>
          </a:xfrm>
          <a:prstGeom prst="ellipse">
            <a:avLst/>
          </a:prstGeom>
          <a:solidFill>
            <a:srgbClr val="B6A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8A67AF-FC3C-498E-9019-5526D4E35E56}"/>
              </a:ext>
            </a:extLst>
          </p:cNvPr>
          <p:cNvSpPr/>
          <p:nvPr/>
        </p:nvSpPr>
        <p:spPr>
          <a:xfrm>
            <a:off x="321425" y="60960"/>
            <a:ext cx="171797" cy="1474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hape 496">
            <a:extLst>
              <a:ext uri="{FF2B5EF4-FFF2-40B4-BE49-F238E27FC236}">
                <a16:creationId xmlns:a16="http://schemas.microsoft.com/office/drawing/2014/main" id="{A9D83950-EFA8-45B6-9842-F0E75D62D1E4}"/>
              </a:ext>
            </a:extLst>
          </p:cNvPr>
          <p:cNvGrpSpPr/>
          <p:nvPr/>
        </p:nvGrpSpPr>
        <p:grpSpPr>
          <a:xfrm>
            <a:off x="1042384" y="3287057"/>
            <a:ext cx="299911" cy="424768"/>
            <a:chOff x="3979850" y="1598950"/>
            <a:chExt cx="356825" cy="505375"/>
          </a:xfrm>
        </p:grpSpPr>
        <p:sp>
          <p:nvSpPr>
            <p:cNvPr id="11" name="Shape 497">
              <a:extLst>
                <a:ext uri="{FF2B5EF4-FFF2-40B4-BE49-F238E27FC236}">
                  <a16:creationId xmlns:a16="http://schemas.microsoft.com/office/drawing/2014/main" id="{5AC1FC31-D74E-4136-9F49-9396640AE6A7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498">
              <a:extLst>
                <a:ext uri="{FF2B5EF4-FFF2-40B4-BE49-F238E27FC236}">
                  <a16:creationId xmlns:a16="http://schemas.microsoft.com/office/drawing/2014/main" id="{55224696-5DAC-453B-AD17-A914F23CD917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5FA472A-7AFD-46BC-8C3E-7439952E8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775" y="3931493"/>
            <a:ext cx="6504161" cy="506283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83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504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9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12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58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3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74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4C0CC6F9-68B9-47F5-BDC6-CEB75F583C3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5DB3E974-2F3B-4828-9447-A8852595A69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44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128016" indent="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None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16C2D-8822-1DD6-ECEC-77A7D6840D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Matchings and Covers</a:t>
            </a:r>
            <a:br>
              <a:rPr lang="en-US" dirty="0"/>
            </a:br>
            <a:r>
              <a:rPr lang="en-US" dirty="0"/>
              <a:t>(Via Flow)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1D705-A573-1770-F40C-6FF54028D6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421 22Au</a:t>
            </a:r>
          </a:p>
          <a:p>
            <a:r>
              <a:rPr lang="en-US" dirty="0"/>
              <a:t>Lecture 23</a:t>
            </a:r>
          </a:p>
        </p:txBody>
      </p:sp>
    </p:spTree>
    <p:extLst>
      <p:ext uri="{BB962C8B-B14F-4D97-AF65-F5344CB8AC3E}">
        <p14:creationId xmlns:p14="http://schemas.microsoft.com/office/powerpoint/2010/main" val="967429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3FC0-6CB5-3F7A-B618-4C8D9B99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 for Bipartite Maximum Matching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829DE-69F2-BB2B-8333-3676445935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463856"/>
                <a:ext cx="11187258" cy="2335421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Add a dummy source and sink. Attach each to one side.</a:t>
                </a:r>
              </a:p>
              <a:p>
                <a:r>
                  <a:rPr lang="en-US" dirty="0"/>
                  <a:t>Direct (previously undirected) edges toward sink.</a:t>
                </a:r>
              </a:p>
              <a:p>
                <a:r>
                  <a:rPr lang="en-US" dirty="0"/>
                  <a:t>Capacity 1 entering and leaving each (real) vertex ensures matching</a:t>
                </a:r>
              </a:p>
              <a:p>
                <a:r>
                  <a:rPr lang="en-US" dirty="0"/>
                  <a:t>Capacity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 in the middle (it’ll help later)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829DE-69F2-BB2B-8333-3676445935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463856"/>
                <a:ext cx="11187258" cy="2335421"/>
              </a:xfrm>
              <a:blipFill>
                <a:blip r:embed="rId2"/>
                <a:stretch>
                  <a:fillRect l="-654" t="-4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>
            <a:extLst>
              <a:ext uri="{FF2B5EF4-FFF2-40B4-BE49-F238E27FC236}">
                <a16:creationId xmlns:a16="http://schemas.microsoft.com/office/drawing/2014/main" id="{300895A3-393F-FB0F-F08B-95CAD8278EA0}"/>
              </a:ext>
            </a:extLst>
          </p:cNvPr>
          <p:cNvSpPr/>
          <p:nvPr/>
        </p:nvSpPr>
        <p:spPr>
          <a:xfrm>
            <a:off x="3549168" y="6041301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4ABFC3D-99D9-3EAA-D5D8-2CE074023C04}"/>
              </a:ext>
            </a:extLst>
          </p:cNvPr>
          <p:cNvSpPr/>
          <p:nvPr/>
        </p:nvSpPr>
        <p:spPr>
          <a:xfrm>
            <a:off x="3531123" y="4489701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EC1C3D4-6686-5DB3-4264-8D795B4FA362}"/>
              </a:ext>
            </a:extLst>
          </p:cNvPr>
          <p:cNvSpPr/>
          <p:nvPr/>
        </p:nvSpPr>
        <p:spPr>
          <a:xfrm>
            <a:off x="7446736" y="4382782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5C1BBAC-F1FD-DE07-1747-F5FAAB735BC6}"/>
              </a:ext>
            </a:extLst>
          </p:cNvPr>
          <p:cNvSpPr/>
          <p:nvPr/>
        </p:nvSpPr>
        <p:spPr>
          <a:xfrm>
            <a:off x="7438960" y="5211990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E9FCB5B-55BA-2ED4-30D6-02FC2E80CB4E}"/>
              </a:ext>
            </a:extLst>
          </p:cNvPr>
          <p:cNvSpPr/>
          <p:nvPr/>
        </p:nvSpPr>
        <p:spPr>
          <a:xfrm>
            <a:off x="3531123" y="5235666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15251A8-8A51-D767-82EB-BB2BB6BAC1FA}"/>
              </a:ext>
            </a:extLst>
          </p:cNvPr>
          <p:cNvSpPr/>
          <p:nvPr/>
        </p:nvSpPr>
        <p:spPr>
          <a:xfrm>
            <a:off x="7387516" y="6001954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AD8073A-38B2-D5AC-2E79-732CC8B2FB8F}"/>
              </a:ext>
            </a:extLst>
          </p:cNvPr>
          <p:cNvCxnSpPr>
            <a:cxnSpLocks/>
            <a:stCxn id="35" idx="6"/>
            <a:endCxn id="37" idx="2"/>
          </p:cNvCxnSpPr>
          <p:nvPr/>
        </p:nvCxnSpPr>
        <p:spPr>
          <a:xfrm>
            <a:off x="3985135" y="5465807"/>
            <a:ext cx="3402381" cy="7662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E02CA1E-5050-67DE-7DC3-B6E17C5CD9A6}"/>
              </a:ext>
            </a:extLst>
          </p:cNvPr>
          <p:cNvCxnSpPr>
            <a:stCxn id="35" idx="6"/>
            <a:endCxn id="31" idx="2"/>
          </p:cNvCxnSpPr>
          <p:nvPr/>
        </p:nvCxnSpPr>
        <p:spPr>
          <a:xfrm flipV="1">
            <a:off x="3985135" y="4612923"/>
            <a:ext cx="3461601" cy="852884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F130BC7-41C3-5D41-F5FE-6DCBD89D699B}"/>
              </a:ext>
            </a:extLst>
          </p:cNvPr>
          <p:cNvCxnSpPr>
            <a:cxnSpLocks/>
            <a:stCxn id="29" idx="6"/>
            <a:endCxn id="37" idx="2"/>
          </p:cNvCxnSpPr>
          <p:nvPr/>
        </p:nvCxnSpPr>
        <p:spPr>
          <a:xfrm>
            <a:off x="3992911" y="4723784"/>
            <a:ext cx="3394605" cy="150831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913A1DA-AEAD-3B98-309C-139E5988073B}"/>
              </a:ext>
            </a:extLst>
          </p:cNvPr>
          <p:cNvCxnSpPr>
            <a:cxnSpLocks/>
            <a:stCxn id="27" idx="6"/>
            <a:endCxn id="37" idx="2"/>
          </p:cNvCxnSpPr>
          <p:nvPr/>
        </p:nvCxnSpPr>
        <p:spPr>
          <a:xfrm flipV="1">
            <a:off x="4003180" y="6232095"/>
            <a:ext cx="3384336" cy="39347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470CA25-E48A-229A-959B-5E10839F8B58}"/>
              </a:ext>
            </a:extLst>
          </p:cNvPr>
          <p:cNvCxnSpPr>
            <a:cxnSpLocks/>
            <a:stCxn id="29" idx="6"/>
            <a:endCxn id="31" idx="2"/>
          </p:cNvCxnSpPr>
          <p:nvPr/>
        </p:nvCxnSpPr>
        <p:spPr>
          <a:xfrm flipV="1">
            <a:off x="3992911" y="4612923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A0C32B27-A9C3-1A3E-6580-357DE821C9E7}"/>
              </a:ext>
            </a:extLst>
          </p:cNvPr>
          <p:cNvSpPr/>
          <p:nvPr/>
        </p:nvSpPr>
        <p:spPr>
          <a:xfrm>
            <a:off x="3531123" y="3822954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5346D15-16AD-E306-C35E-EF8284AA486B}"/>
              </a:ext>
            </a:extLst>
          </p:cNvPr>
          <p:cNvSpPr/>
          <p:nvPr/>
        </p:nvSpPr>
        <p:spPr>
          <a:xfrm>
            <a:off x="7446736" y="3716035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9940457-3329-FE82-469C-FCBE019EAA27}"/>
              </a:ext>
            </a:extLst>
          </p:cNvPr>
          <p:cNvCxnSpPr>
            <a:cxnSpLocks/>
            <a:stCxn id="44" idx="6"/>
            <a:endCxn id="31" idx="2"/>
          </p:cNvCxnSpPr>
          <p:nvPr/>
        </p:nvCxnSpPr>
        <p:spPr>
          <a:xfrm>
            <a:off x="3992911" y="4057037"/>
            <a:ext cx="3453825" cy="555886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7279827-2217-C129-9069-94C559D86E87}"/>
              </a:ext>
            </a:extLst>
          </p:cNvPr>
          <p:cNvCxnSpPr>
            <a:cxnSpLocks/>
            <a:stCxn id="27" idx="6"/>
            <a:endCxn id="31" idx="2"/>
          </p:cNvCxnSpPr>
          <p:nvPr/>
        </p:nvCxnSpPr>
        <p:spPr>
          <a:xfrm flipV="1">
            <a:off x="4003180" y="4612923"/>
            <a:ext cx="3443556" cy="1658519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F6B440B-C880-4568-E418-E48BD3BFD6D8}"/>
              </a:ext>
            </a:extLst>
          </p:cNvPr>
          <p:cNvCxnSpPr>
            <a:cxnSpLocks/>
            <a:stCxn id="44" idx="6"/>
            <a:endCxn id="33" idx="2"/>
          </p:cNvCxnSpPr>
          <p:nvPr/>
        </p:nvCxnSpPr>
        <p:spPr>
          <a:xfrm>
            <a:off x="3992911" y="4057037"/>
            <a:ext cx="3446049" cy="1385094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0A24276A-A6FE-520E-DCA2-C7CDE3E7B131}"/>
              </a:ext>
            </a:extLst>
          </p:cNvPr>
          <p:cNvSpPr/>
          <p:nvPr/>
        </p:nvSpPr>
        <p:spPr>
          <a:xfrm>
            <a:off x="1052083" y="4977907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92F93CC-5A78-C208-7DE5-D420DA2D09E2}"/>
              </a:ext>
            </a:extLst>
          </p:cNvPr>
          <p:cNvSpPr/>
          <p:nvPr/>
        </p:nvSpPr>
        <p:spPr>
          <a:xfrm>
            <a:off x="10909023" y="4874726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7F3545F-140E-500C-3E5E-B95F724EE0A0}"/>
              </a:ext>
            </a:extLst>
          </p:cNvPr>
          <p:cNvCxnSpPr>
            <a:stCxn id="49" idx="6"/>
            <a:endCxn id="44" idx="2"/>
          </p:cNvCxnSpPr>
          <p:nvPr/>
        </p:nvCxnSpPr>
        <p:spPr>
          <a:xfrm flipV="1">
            <a:off x="1513871" y="4057037"/>
            <a:ext cx="2017252" cy="115495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E90E1F3-7AFA-A3E2-CF3A-AFE5B634A362}"/>
              </a:ext>
            </a:extLst>
          </p:cNvPr>
          <p:cNvCxnSpPr>
            <a:stCxn id="49" idx="6"/>
            <a:endCxn id="29" idx="2"/>
          </p:cNvCxnSpPr>
          <p:nvPr/>
        </p:nvCxnSpPr>
        <p:spPr>
          <a:xfrm flipV="1">
            <a:off x="1513871" y="4723784"/>
            <a:ext cx="2017252" cy="48820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4406981-98F3-B2A6-D5D4-39DE7EFA3EC6}"/>
              </a:ext>
            </a:extLst>
          </p:cNvPr>
          <p:cNvCxnSpPr>
            <a:stCxn id="49" idx="6"/>
            <a:endCxn id="35" idx="2"/>
          </p:cNvCxnSpPr>
          <p:nvPr/>
        </p:nvCxnSpPr>
        <p:spPr>
          <a:xfrm>
            <a:off x="1513871" y="5211990"/>
            <a:ext cx="2017252" cy="25381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F0977497-0101-613B-0585-72DC6B7D2342}"/>
              </a:ext>
            </a:extLst>
          </p:cNvPr>
          <p:cNvCxnSpPr>
            <a:stCxn id="49" idx="6"/>
            <a:endCxn id="27" idx="2"/>
          </p:cNvCxnSpPr>
          <p:nvPr/>
        </p:nvCxnSpPr>
        <p:spPr>
          <a:xfrm>
            <a:off x="1513871" y="5211990"/>
            <a:ext cx="2035297" cy="105945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80305B70-6394-ED28-EA42-FE9FCF22E2A7}"/>
              </a:ext>
            </a:extLst>
          </p:cNvPr>
          <p:cNvCxnSpPr>
            <a:stCxn id="45" idx="6"/>
            <a:endCxn id="50" idx="2"/>
          </p:cNvCxnSpPr>
          <p:nvPr/>
        </p:nvCxnSpPr>
        <p:spPr>
          <a:xfrm>
            <a:off x="7900748" y="3946176"/>
            <a:ext cx="3008275" cy="116263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614B934-0AFC-373B-316F-4E0BC71D3FAC}"/>
              </a:ext>
            </a:extLst>
          </p:cNvPr>
          <p:cNvCxnSpPr>
            <a:stCxn id="31" idx="6"/>
            <a:endCxn id="50" idx="2"/>
          </p:cNvCxnSpPr>
          <p:nvPr/>
        </p:nvCxnSpPr>
        <p:spPr>
          <a:xfrm>
            <a:off x="7900748" y="4612923"/>
            <a:ext cx="3008275" cy="49588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138EF2A-8B6A-B8F3-69A5-D73D0517DE56}"/>
              </a:ext>
            </a:extLst>
          </p:cNvPr>
          <p:cNvCxnSpPr>
            <a:stCxn id="33" idx="6"/>
            <a:endCxn id="50" idx="2"/>
          </p:cNvCxnSpPr>
          <p:nvPr/>
        </p:nvCxnSpPr>
        <p:spPr>
          <a:xfrm flipV="1">
            <a:off x="7892972" y="5108809"/>
            <a:ext cx="3016051" cy="3333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C0AF0B8-CDE8-52A0-3975-1B0D796A4C80}"/>
              </a:ext>
            </a:extLst>
          </p:cNvPr>
          <p:cNvCxnSpPr>
            <a:stCxn id="37" idx="6"/>
            <a:endCxn id="50" idx="2"/>
          </p:cNvCxnSpPr>
          <p:nvPr/>
        </p:nvCxnSpPr>
        <p:spPr>
          <a:xfrm flipV="1">
            <a:off x="7841528" y="5108809"/>
            <a:ext cx="3067495" cy="112328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31D9C7C-0F8D-8412-D7F8-3321178EF6E8}"/>
              </a:ext>
            </a:extLst>
          </p:cNvPr>
          <p:cNvCxnSpPr>
            <a:cxnSpLocks/>
          </p:cNvCxnSpPr>
          <p:nvPr/>
        </p:nvCxnSpPr>
        <p:spPr>
          <a:xfrm flipV="1">
            <a:off x="3992911" y="3936016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C497C01-6965-0BA7-F0A8-F963C9FFAAB9}"/>
                  </a:ext>
                </a:extLst>
              </p:cNvPr>
              <p:cNvSpPr txBox="1"/>
              <p:nvPr/>
            </p:nvSpPr>
            <p:spPr>
              <a:xfrm>
                <a:off x="9344227" y="4020439"/>
                <a:ext cx="6583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?/1</m:t>
                      </m:r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C497C01-6965-0BA7-F0A8-F963C9FFAA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4227" y="4020439"/>
                <a:ext cx="658368" cy="430887"/>
              </a:xfrm>
              <a:prstGeom prst="rect">
                <a:avLst/>
              </a:prstGeom>
              <a:blipFill>
                <a:blip r:embed="rId3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72B6C59-9DBC-55EC-5273-2D055FD49D4F}"/>
                  </a:ext>
                </a:extLst>
              </p:cNvPr>
              <p:cNvSpPr txBox="1"/>
              <p:nvPr/>
            </p:nvSpPr>
            <p:spPr>
              <a:xfrm>
                <a:off x="1966327" y="4075676"/>
                <a:ext cx="6583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?/1</m:t>
                      </m:r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72B6C59-9DBC-55EC-5273-2D055FD49D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327" y="4075676"/>
                <a:ext cx="658368" cy="430887"/>
              </a:xfrm>
              <a:prstGeom prst="rect">
                <a:avLst/>
              </a:prstGeom>
              <a:blipFill>
                <a:blip r:embed="rId4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AF8B2C7-CC75-7D77-AFBF-ECC07083204D}"/>
                  </a:ext>
                </a:extLst>
              </p:cNvPr>
              <p:cNvSpPr txBox="1"/>
              <p:nvPr/>
            </p:nvSpPr>
            <p:spPr>
              <a:xfrm>
                <a:off x="5324204" y="3562516"/>
                <a:ext cx="154359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?/∞</m:t>
                      </m:r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AF8B2C7-CC75-7D77-AFBF-ECC070832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04" y="3562516"/>
                <a:ext cx="1543591" cy="430887"/>
              </a:xfrm>
              <a:prstGeom prst="rect">
                <a:avLst/>
              </a:prstGeom>
              <a:blipFill>
                <a:blip r:embed="rId5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4667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3FC0-6CB5-3F7A-B618-4C8D9B99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 for Bipartite Maximum Matching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829DE-69F2-BB2B-8333-3676445935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463856"/>
                <a:ext cx="11187258" cy="2335421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Add a dummy source and sink. Attach each to one side.</a:t>
                </a:r>
              </a:p>
              <a:p>
                <a:r>
                  <a:rPr lang="en-US" dirty="0"/>
                  <a:t>Direct (previously undirected) edges toward sink.</a:t>
                </a:r>
              </a:p>
              <a:p>
                <a:r>
                  <a:rPr lang="en-US" dirty="0"/>
                  <a:t>Capacity 1 entering and leaving each (real) vertex ensures matching</a:t>
                </a:r>
              </a:p>
              <a:p>
                <a:r>
                  <a:rPr lang="en-US" dirty="0"/>
                  <a:t>Capacity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 in the middle (it’ll help later)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829DE-69F2-BB2B-8333-3676445935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463856"/>
                <a:ext cx="11187258" cy="2335421"/>
              </a:xfrm>
              <a:blipFill>
                <a:blip r:embed="rId2"/>
                <a:stretch>
                  <a:fillRect l="-654" t="-4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4" name="Group 123">
            <a:extLst>
              <a:ext uri="{FF2B5EF4-FFF2-40B4-BE49-F238E27FC236}">
                <a16:creationId xmlns:a16="http://schemas.microsoft.com/office/drawing/2014/main" id="{ABCDEF6F-B8C9-AA5B-88BF-D434469C6CC6}"/>
              </a:ext>
            </a:extLst>
          </p:cNvPr>
          <p:cNvGrpSpPr/>
          <p:nvPr/>
        </p:nvGrpSpPr>
        <p:grpSpPr>
          <a:xfrm>
            <a:off x="1052083" y="3562516"/>
            <a:ext cx="10318728" cy="2939067"/>
            <a:chOff x="1052083" y="3562516"/>
            <a:chExt cx="10318728" cy="2939067"/>
          </a:xfrm>
        </p:grpSpPr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4ECE8FBB-3583-0AC2-976A-621F886E9709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1990E6D3-B943-BDE1-F43D-B15AAACD04F9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311A7D14-6AF2-5199-31CF-3F9CA2ECFA4B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F48CB8FC-FBFB-71BC-8A07-DA6D0263B37D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5934E354-6DD5-0051-C441-621EC1847520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D2889AAC-F8D4-1054-80AA-07A40143B86B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5405CDC3-079C-374D-2E2E-E6A4C47B3BBA}"/>
                </a:ext>
              </a:extLst>
            </p:cNvPr>
            <p:cNvCxnSpPr>
              <a:cxnSpLocks/>
              <a:stCxn id="98" idx="6"/>
              <a:endCxn id="99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0E51201-EFE0-E406-F97B-B0A2B5B5D8D9}"/>
                </a:ext>
              </a:extLst>
            </p:cNvPr>
            <p:cNvCxnSpPr>
              <a:stCxn id="98" idx="6"/>
              <a:endCxn id="96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19EBD184-5788-E634-A870-811B997EFE12}"/>
                </a:ext>
              </a:extLst>
            </p:cNvPr>
            <p:cNvCxnSpPr>
              <a:cxnSpLocks/>
              <a:stCxn id="95" idx="6"/>
              <a:endCxn id="99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B989ACB2-32A8-D628-AE47-CDB17578F3E8}"/>
                </a:ext>
              </a:extLst>
            </p:cNvPr>
            <p:cNvCxnSpPr>
              <a:cxnSpLocks/>
              <a:stCxn id="94" idx="6"/>
              <a:endCxn id="99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BF0DB169-4BD0-50D5-039C-3860FEEFA4A3}"/>
                </a:ext>
              </a:extLst>
            </p:cNvPr>
            <p:cNvCxnSpPr>
              <a:cxnSpLocks/>
              <a:stCxn id="95" idx="6"/>
              <a:endCxn id="96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6348DCA2-70F2-5020-56A9-2A0BB111827A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45FE0BC8-45DD-B073-B6C3-1E881768DF10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375D5C54-BE82-710C-2CA4-F492635E3339}"/>
                </a:ext>
              </a:extLst>
            </p:cNvPr>
            <p:cNvCxnSpPr>
              <a:cxnSpLocks/>
              <a:stCxn id="105" idx="6"/>
              <a:endCxn id="96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8E34E5B8-5D62-2E47-96A7-6E16B6C737A5}"/>
                </a:ext>
              </a:extLst>
            </p:cNvPr>
            <p:cNvCxnSpPr>
              <a:cxnSpLocks/>
              <a:stCxn id="94" idx="6"/>
              <a:endCxn id="96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FE05D75F-B62F-16BF-8986-E22766CA2E21}"/>
                </a:ext>
              </a:extLst>
            </p:cNvPr>
            <p:cNvCxnSpPr>
              <a:cxnSpLocks/>
              <a:stCxn id="105" idx="6"/>
              <a:endCxn id="97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42091CE4-D2A9-CB2A-FC54-C15BDB3248CE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7C496680-668B-F190-933B-6E8DD4787531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95660204-81CB-49F9-F57E-B8A5E7704FD8}"/>
                </a:ext>
              </a:extLst>
            </p:cNvPr>
            <p:cNvCxnSpPr>
              <a:stCxn id="110" idx="6"/>
              <a:endCxn id="105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29A29C72-6E60-CD83-D253-BECE8ED02BD8}"/>
                </a:ext>
              </a:extLst>
            </p:cNvPr>
            <p:cNvCxnSpPr>
              <a:stCxn id="110" idx="6"/>
              <a:endCxn id="95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A1BC5BA1-2C60-4937-43E1-93EE178B6C7D}"/>
                </a:ext>
              </a:extLst>
            </p:cNvPr>
            <p:cNvCxnSpPr>
              <a:stCxn id="110" idx="6"/>
              <a:endCxn id="98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2F05836F-8139-DF7F-19C2-60B4BC12C22A}"/>
                </a:ext>
              </a:extLst>
            </p:cNvPr>
            <p:cNvCxnSpPr>
              <a:stCxn id="110" idx="6"/>
              <a:endCxn id="94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43B373DC-F199-CBF0-C62F-74EE8B5845E6}"/>
                </a:ext>
              </a:extLst>
            </p:cNvPr>
            <p:cNvCxnSpPr>
              <a:stCxn id="106" idx="6"/>
              <a:endCxn id="111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1FFDEB52-A778-08E6-6424-251D732A5FA7}"/>
                </a:ext>
              </a:extLst>
            </p:cNvPr>
            <p:cNvCxnSpPr>
              <a:stCxn id="96" idx="6"/>
              <a:endCxn id="111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14CD1711-FD83-3673-AB0A-067E4F0668F4}"/>
                </a:ext>
              </a:extLst>
            </p:cNvPr>
            <p:cNvCxnSpPr>
              <a:stCxn id="97" idx="6"/>
              <a:endCxn id="111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D8B99CB3-9D65-E0E4-7B6A-8B5E275028DE}"/>
                </a:ext>
              </a:extLst>
            </p:cNvPr>
            <p:cNvCxnSpPr>
              <a:stCxn id="99" idx="6"/>
              <a:endCxn id="111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AC474718-A93E-E448-DC77-26E21EA7B0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TextBox 120">
                  <a:extLst>
                    <a:ext uri="{FF2B5EF4-FFF2-40B4-BE49-F238E27FC236}">
                      <a16:creationId xmlns:a16="http://schemas.microsoft.com/office/drawing/2014/main" id="{E65F2DE8-C869-60E0-8912-9630DCB8FF99}"/>
                    </a:ext>
                  </a:extLst>
                </p:cNvPr>
                <p:cNvSpPr txBox="1"/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21" name="TextBox 120">
                  <a:extLst>
                    <a:ext uri="{FF2B5EF4-FFF2-40B4-BE49-F238E27FC236}">
                      <a16:creationId xmlns:a16="http://schemas.microsoft.com/office/drawing/2014/main" id="{E65F2DE8-C869-60E0-8912-9630DCB8FF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>
                  <a:extLst>
                    <a:ext uri="{FF2B5EF4-FFF2-40B4-BE49-F238E27FC236}">
                      <a16:creationId xmlns:a16="http://schemas.microsoft.com/office/drawing/2014/main" id="{5CAE089F-1351-1740-1572-2E67BA3E2F40}"/>
                    </a:ext>
                  </a:extLst>
                </p:cNvPr>
                <p:cNvSpPr txBox="1"/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22" name="TextBox 121">
                  <a:extLst>
                    <a:ext uri="{FF2B5EF4-FFF2-40B4-BE49-F238E27FC236}">
                      <a16:creationId xmlns:a16="http://schemas.microsoft.com/office/drawing/2014/main" id="{5CAE089F-1351-1740-1572-2E67BA3E2F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blipFill>
                  <a:blip r:embed="rId4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F9B5AEFD-9F0A-28C3-08B6-2B766306FCEB}"/>
                    </a:ext>
                  </a:extLst>
                </p:cNvPr>
                <p:cNvSpPr txBox="1"/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F9B5AEFD-9F0A-28C3-08B6-2B766306FC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blipFill>
                  <a:blip r:embed="rId5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31294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3FC0-6CB5-3F7A-B618-4C8D9B99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 for Bipartite Maximum Matching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829DE-69F2-BB2B-8333-3676445935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463856"/>
                <a:ext cx="11187258" cy="2335421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Add a dummy source and sink. Attach each to one side.</a:t>
                </a:r>
              </a:p>
              <a:p>
                <a:r>
                  <a:rPr lang="en-US" dirty="0"/>
                  <a:t>Direct (previously undirected) edges toward sink.</a:t>
                </a:r>
              </a:p>
              <a:p>
                <a:r>
                  <a:rPr lang="en-US" dirty="0"/>
                  <a:t>Capacity 1 entering and leaving each (real) vertex ensures matching</a:t>
                </a:r>
              </a:p>
              <a:p>
                <a:r>
                  <a:rPr lang="en-US" dirty="0"/>
                  <a:t>Capacity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en-US" dirty="0"/>
                  <a:t> in the middle (it’ll help later)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C829DE-69F2-BB2B-8333-3676445935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463856"/>
                <a:ext cx="11187258" cy="2335421"/>
              </a:xfrm>
              <a:blipFill>
                <a:blip r:embed="rId2"/>
                <a:stretch>
                  <a:fillRect l="-654" t="-4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B7307BDF-2BBC-6573-899A-0E60F5C29770}"/>
              </a:ext>
            </a:extLst>
          </p:cNvPr>
          <p:cNvSpPr/>
          <p:nvPr/>
        </p:nvSpPr>
        <p:spPr>
          <a:xfrm>
            <a:off x="8240457" y="2134216"/>
            <a:ext cx="3748344" cy="17246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Red edges have flow.</a:t>
            </a:r>
          </a:p>
          <a:p>
            <a:pPr algn="ctr"/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Take edges with flow for the matching.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8CD6AE1F-AAB8-3F7B-5EB5-887D10E6BD62}"/>
              </a:ext>
            </a:extLst>
          </p:cNvPr>
          <p:cNvGrpSpPr/>
          <p:nvPr/>
        </p:nvGrpSpPr>
        <p:grpSpPr>
          <a:xfrm>
            <a:off x="1052083" y="3562516"/>
            <a:ext cx="10318728" cy="2939067"/>
            <a:chOff x="1052083" y="3562516"/>
            <a:chExt cx="10318728" cy="2939067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7691D76-15CB-EC1A-E34E-0D806F11CAC2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F61DB51B-1A7D-A0BF-4EBF-8BEC870B6CD8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69A6AC9E-7330-FA34-6DDC-C9F1493FD5C7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807858E-DC34-0974-5D97-C9B2FDF3A9EE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855163F-08EC-2344-9E8C-803E3856664D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7C7592D4-AEE8-9D52-4293-805B7F0C9CFE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48C7BF87-67D8-1659-83AF-109622A7965F}"/>
                </a:ext>
              </a:extLst>
            </p:cNvPr>
            <p:cNvCxnSpPr>
              <a:cxnSpLocks/>
              <a:stCxn id="72" idx="6"/>
              <a:endCxn id="73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03A6DCA-D331-84C9-0148-85F7CAAE310A}"/>
                </a:ext>
              </a:extLst>
            </p:cNvPr>
            <p:cNvCxnSpPr>
              <a:stCxn id="72" idx="6"/>
              <a:endCxn id="70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FE3D6E5E-BBD2-3CB5-B509-FB8A2AE322C1}"/>
                </a:ext>
              </a:extLst>
            </p:cNvPr>
            <p:cNvCxnSpPr>
              <a:cxnSpLocks/>
              <a:stCxn id="69" idx="6"/>
              <a:endCxn id="73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A620B1A-AABF-1C4D-354E-80ED9D14F74E}"/>
                </a:ext>
              </a:extLst>
            </p:cNvPr>
            <p:cNvCxnSpPr>
              <a:cxnSpLocks/>
              <a:stCxn id="68" idx="6"/>
              <a:endCxn id="73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A70A6926-3696-CA27-3BAC-DA5DEA56C096}"/>
                </a:ext>
              </a:extLst>
            </p:cNvPr>
            <p:cNvCxnSpPr>
              <a:cxnSpLocks/>
              <a:stCxn id="69" idx="6"/>
              <a:endCxn id="70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97AA6B86-4B3F-1502-9806-2D111A91E0D3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FAD6378D-388F-25CA-06B8-3907A170FBC3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DC86047B-57E5-7203-2C45-3B3D6B9CDD7F}"/>
                </a:ext>
              </a:extLst>
            </p:cNvPr>
            <p:cNvCxnSpPr>
              <a:cxnSpLocks/>
              <a:stCxn id="79" idx="6"/>
              <a:endCxn id="70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D117F168-33F0-2600-ABAB-CE317B3A4275}"/>
                </a:ext>
              </a:extLst>
            </p:cNvPr>
            <p:cNvCxnSpPr>
              <a:cxnSpLocks/>
              <a:stCxn id="68" idx="6"/>
              <a:endCxn id="70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C114121D-67D1-237F-01DC-8FFD4736D112}"/>
                </a:ext>
              </a:extLst>
            </p:cNvPr>
            <p:cNvCxnSpPr>
              <a:cxnSpLocks/>
              <a:stCxn id="79" idx="6"/>
              <a:endCxn id="71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7114FF3-F92E-51F4-B42B-2B68E289D8A4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DB9A238B-1773-9838-3F32-3A4A6BF591CF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D7F33BCE-2D18-EF97-A266-4A266A7EFCD1}"/>
                </a:ext>
              </a:extLst>
            </p:cNvPr>
            <p:cNvCxnSpPr>
              <a:stCxn id="84" idx="6"/>
              <a:endCxn id="79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FAC608AA-33A4-B9F7-1085-98574A0E0133}"/>
                </a:ext>
              </a:extLst>
            </p:cNvPr>
            <p:cNvCxnSpPr>
              <a:stCxn id="84" idx="6"/>
              <a:endCxn id="69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B8350D83-F675-2FFA-7A76-AD36934C7B5B}"/>
                </a:ext>
              </a:extLst>
            </p:cNvPr>
            <p:cNvCxnSpPr>
              <a:stCxn id="84" idx="6"/>
              <a:endCxn id="72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5628CCA2-F2F4-3E39-70A3-D680E1CD26C3}"/>
                </a:ext>
              </a:extLst>
            </p:cNvPr>
            <p:cNvCxnSpPr>
              <a:stCxn id="84" idx="6"/>
              <a:endCxn id="68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D2BF5CB2-49C8-FC7C-7C28-FD1546B17EAA}"/>
                </a:ext>
              </a:extLst>
            </p:cNvPr>
            <p:cNvCxnSpPr>
              <a:stCxn id="80" idx="6"/>
              <a:endCxn id="85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967A6FD0-70BF-0B5C-4496-7253E3ABD513}"/>
                </a:ext>
              </a:extLst>
            </p:cNvPr>
            <p:cNvCxnSpPr>
              <a:stCxn id="70" idx="6"/>
              <a:endCxn id="85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662BECF7-7F0C-8016-D59F-D1F0C3EE1910}"/>
                </a:ext>
              </a:extLst>
            </p:cNvPr>
            <p:cNvCxnSpPr>
              <a:stCxn id="71" idx="6"/>
              <a:endCxn id="85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F28331FB-3552-A19C-22B9-6CC25BA06C70}"/>
                </a:ext>
              </a:extLst>
            </p:cNvPr>
            <p:cNvCxnSpPr>
              <a:stCxn id="73" idx="6"/>
              <a:endCxn id="85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3319CF59-16A4-00E4-F762-9E9CDFD414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652F3AE7-97F7-E782-5912-0DD143713A24}"/>
                    </a:ext>
                  </a:extLst>
                </p:cNvPr>
                <p:cNvSpPr txBox="1"/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652F3AE7-97F7-E782-5912-0DD143713A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4DC64771-AE97-5999-8C23-6B07667030BC}"/>
                    </a:ext>
                  </a:extLst>
                </p:cNvPr>
                <p:cNvSpPr txBox="1"/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4DC64771-AE97-5999-8C23-6B07667030B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blipFill>
                  <a:blip r:embed="rId4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2FA259D2-D6DD-D79F-BFBA-2C4EF06A56EC}"/>
                    </a:ext>
                  </a:extLst>
                </p:cNvPr>
                <p:cNvSpPr txBox="1"/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2FA259D2-D6DD-D79F-BFBA-2C4EF06A56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blipFill>
                  <a:blip r:embed="rId5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48424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FCF59-B6CA-11AB-DD8B-EB03B0744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Bipartite Matching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3F8585-168F-8684-C9C6-70E266ADA3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Modify the (undirected)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into the network flow graph.</a:t>
                </a:r>
              </a:p>
              <a:p>
                <a:r>
                  <a:rPr lang="en-US" dirty="0"/>
                  <a:t>Find a maximum flow, taking all edges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which have flow.</a:t>
                </a:r>
              </a:p>
              <a:p>
                <a:r>
                  <a:rPr lang="en-US" dirty="0"/>
                  <a:t>Is it correct?</a:t>
                </a:r>
              </a:p>
              <a:p>
                <a:r>
                  <a:rPr lang="en-US" dirty="0"/>
                  <a:t>The set of edges found should be a matching.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There should be no larger matching.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3F8585-168F-8684-C9C6-70E266ADA3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4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3262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FCF59-B6CA-11AB-DD8B-EB03B0744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Bipartite Matching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3F8585-168F-8684-C9C6-70E266ADA3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Modify the (undirected)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into the network flow graph.</a:t>
                </a:r>
              </a:p>
              <a:p>
                <a:r>
                  <a:rPr lang="en-US" dirty="0"/>
                  <a:t>Find a maximum flow, taking all edges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which have flow.</a:t>
                </a:r>
              </a:p>
              <a:p>
                <a:r>
                  <a:rPr lang="en-US" dirty="0"/>
                  <a:t>Is it correct?</a:t>
                </a:r>
              </a:p>
              <a:p>
                <a:r>
                  <a:rPr lang="en-US" dirty="0"/>
                  <a:t>The set of edges found should be a matching.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There should be no larger matching.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3F8585-168F-8684-C9C6-70E266ADA3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4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88157B2-4697-434E-6DCF-7B8C3D7EB7BD}"/>
              </a:ext>
            </a:extLst>
          </p:cNvPr>
          <p:cNvSpPr txBox="1"/>
          <p:nvPr/>
        </p:nvSpPr>
        <p:spPr>
          <a:xfrm>
            <a:off x="843280" y="3556000"/>
            <a:ext cx="10919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Capacities ensure no edge has more than one unit of flow through it. By integrality of flow, we have only one edge.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F1378F3-5582-F17C-C5EF-0B1EE994FF55}"/>
                  </a:ext>
                </a:extLst>
              </p:cNvPr>
              <p:cNvSpPr txBox="1"/>
              <p:nvPr/>
            </p:nvSpPr>
            <p:spPr>
              <a:xfrm>
                <a:off x="843280" y="4744720"/>
                <a:ext cx="10919218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2"/>
                    </a:solidFill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Suppose, for contradiction,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is a larger matching, then put a unit of flow on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, entering each vertex with an endpoint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on the left and leaving on the right. This is a valid flow! But then its value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|</m:t>
                    </m:r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𝑀</m:t>
                    </m:r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|</m:t>
                    </m:r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, which would be larger than the max-flow, a contradiction.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F1378F3-5582-F17C-C5EF-0B1EE994F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80" y="4744720"/>
                <a:ext cx="10919218" cy="1569660"/>
              </a:xfrm>
              <a:prstGeom prst="rect">
                <a:avLst/>
              </a:prstGeom>
              <a:blipFill>
                <a:blip r:embed="rId3"/>
                <a:stretch>
                  <a:fillRect l="-837" t="-2713" r="-558" b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5286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254B-607C-28AE-6A48-ADDA5B862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a new problem (with matchings)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DAFC5A-A2CA-50FD-9BC3-4D1E5C874E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be an undirected graph.</a:t>
                </a:r>
              </a:p>
              <a:p>
                <a:pPr marL="0" indent="0">
                  <a:buNone/>
                </a:pPr>
                <a:r>
                  <a:rPr lang="en-US" dirty="0"/>
                  <a:t>A minimum vertex cover is the smallest set of vertices such that every edge has at least one of its endpoints in the set.</a:t>
                </a:r>
              </a:p>
              <a:p>
                <a:pPr marL="0" indent="0">
                  <a:buNone/>
                </a:pPr>
                <a:r>
                  <a:rPr lang="en-US" dirty="0"/>
                  <a:t>Here’s an[other] algorithm to find a minimum vertex cover in a bipartite graph…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DAFC5A-A2CA-50FD-9BC3-4D1E5C874E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25" t="-2138" r="-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9098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63C6F-8E28-CC58-C284-1282C5F8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E6224-F705-320B-D9AC-31A640515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find a vertex cover?</a:t>
            </a:r>
          </a:p>
          <a:p>
            <a:r>
              <a:rPr lang="en-US" dirty="0"/>
              <a:t>Well a max-flow says “you can’t use this edge; (at least) one of its endpoints is already used by the matching.</a:t>
            </a:r>
          </a:p>
          <a:p>
            <a:r>
              <a:rPr lang="en-US" dirty="0"/>
              <a:t>Here’s a vertex cover (in gold). Notice something about it? </a:t>
            </a: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444918AA-97DA-4DB0-4935-4DF6A94426B0}"/>
              </a:ext>
            </a:extLst>
          </p:cNvPr>
          <p:cNvGrpSpPr/>
          <p:nvPr/>
        </p:nvGrpSpPr>
        <p:grpSpPr>
          <a:xfrm>
            <a:off x="1052083" y="3562516"/>
            <a:ext cx="10318728" cy="2939067"/>
            <a:chOff x="1052083" y="3562516"/>
            <a:chExt cx="10318728" cy="2939067"/>
          </a:xfrm>
        </p:grpSpPr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907F74A6-1A57-06A4-3644-98B8839B2D76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5590F48-07AF-4F2F-D805-81DB0CC86D4B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791674D5-3401-D527-F8AD-5C60A14728F1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6551064C-5528-BDA2-B5C5-963C493037F5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50A98B15-F491-96AC-00E8-75D6EB3B7075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68388CC1-4591-F262-3B0E-58D91ED8184B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1F8156AB-3C8A-082B-3BD8-A2E8376B805C}"/>
                </a:ext>
              </a:extLst>
            </p:cNvPr>
            <p:cNvCxnSpPr>
              <a:cxnSpLocks/>
              <a:stCxn id="224" idx="6"/>
              <a:endCxn id="225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A5D92F-95C9-F914-3833-2EC22BC19717}"/>
                </a:ext>
              </a:extLst>
            </p:cNvPr>
            <p:cNvCxnSpPr>
              <a:stCxn id="224" idx="6"/>
              <a:endCxn id="222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C6557779-5C2A-2575-35B8-6AEAF3AA5C15}"/>
                </a:ext>
              </a:extLst>
            </p:cNvPr>
            <p:cNvCxnSpPr>
              <a:cxnSpLocks/>
              <a:stCxn id="221" idx="6"/>
              <a:endCxn id="225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8918739B-DCD3-81AA-EDA1-1DB185369759}"/>
                </a:ext>
              </a:extLst>
            </p:cNvPr>
            <p:cNvCxnSpPr>
              <a:cxnSpLocks/>
              <a:stCxn id="220" idx="6"/>
              <a:endCxn id="225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E0C1B0A7-6090-111D-CFB5-4491F270B20B}"/>
                </a:ext>
              </a:extLst>
            </p:cNvPr>
            <p:cNvCxnSpPr>
              <a:cxnSpLocks/>
              <a:stCxn id="221" idx="6"/>
              <a:endCxn id="222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A5E19843-B2BF-FAC8-D82C-940C50EC7C36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B6D10C85-D935-54E3-1BAF-168789F545E2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3AA83911-0BF1-E072-5ED4-BE008A6DA4E5}"/>
                </a:ext>
              </a:extLst>
            </p:cNvPr>
            <p:cNvCxnSpPr>
              <a:cxnSpLocks/>
              <a:stCxn id="231" idx="6"/>
              <a:endCxn id="222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607611A7-46BF-A20D-FAF7-2375304EDCB4}"/>
                </a:ext>
              </a:extLst>
            </p:cNvPr>
            <p:cNvCxnSpPr>
              <a:cxnSpLocks/>
              <a:stCxn id="220" idx="6"/>
              <a:endCxn id="222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F984B3E2-AC1D-8CE1-834D-46F53EEFE0AD}"/>
                </a:ext>
              </a:extLst>
            </p:cNvPr>
            <p:cNvCxnSpPr>
              <a:cxnSpLocks/>
              <a:stCxn id="231" idx="6"/>
              <a:endCxn id="223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27CCA36D-EB49-B6F0-E884-036A8E2BADA8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37AA9B5F-2FB1-B4A2-1D01-61DDCB12ACDC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38" name="Straight Arrow Connector 237">
              <a:extLst>
                <a:ext uri="{FF2B5EF4-FFF2-40B4-BE49-F238E27FC236}">
                  <a16:creationId xmlns:a16="http://schemas.microsoft.com/office/drawing/2014/main" id="{DDEB9100-EFC6-9A1C-819E-AE6FF98F20FB}"/>
                </a:ext>
              </a:extLst>
            </p:cNvPr>
            <p:cNvCxnSpPr>
              <a:stCxn id="236" idx="6"/>
              <a:endCxn id="231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>
              <a:extLst>
                <a:ext uri="{FF2B5EF4-FFF2-40B4-BE49-F238E27FC236}">
                  <a16:creationId xmlns:a16="http://schemas.microsoft.com/office/drawing/2014/main" id="{85177A1C-ACD7-40F5-5E07-0A09DAB5B38B}"/>
                </a:ext>
              </a:extLst>
            </p:cNvPr>
            <p:cNvCxnSpPr>
              <a:stCxn id="236" idx="6"/>
              <a:endCxn id="221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Arrow Connector 239">
              <a:extLst>
                <a:ext uri="{FF2B5EF4-FFF2-40B4-BE49-F238E27FC236}">
                  <a16:creationId xmlns:a16="http://schemas.microsoft.com/office/drawing/2014/main" id="{9BBAB935-3068-DD31-BA2E-EBEAD68DC601}"/>
                </a:ext>
              </a:extLst>
            </p:cNvPr>
            <p:cNvCxnSpPr>
              <a:stCxn id="236" idx="6"/>
              <a:endCxn id="224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Arrow Connector 240">
              <a:extLst>
                <a:ext uri="{FF2B5EF4-FFF2-40B4-BE49-F238E27FC236}">
                  <a16:creationId xmlns:a16="http://schemas.microsoft.com/office/drawing/2014/main" id="{21EA1EC1-6645-F5B6-A7C8-CC9CDE47E70B}"/>
                </a:ext>
              </a:extLst>
            </p:cNvPr>
            <p:cNvCxnSpPr>
              <a:stCxn id="236" idx="6"/>
              <a:endCxn id="220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>
              <a:extLst>
                <a:ext uri="{FF2B5EF4-FFF2-40B4-BE49-F238E27FC236}">
                  <a16:creationId xmlns:a16="http://schemas.microsoft.com/office/drawing/2014/main" id="{1879B160-CF48-A9C5-6599-949F9E46380C}"/>
                </a:ext>
              </a:extLst>
            </p:cNvPr>
            <p:cNvCxnSpPr>
              <a:stCxn id="232" idx="6"/>
              <a:endCxn id="237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Arrow Connector 242">
              <a:extLst>
                <a:ext uri="{FF2B5EF4-FFF2-40B4-BE49-F238E27FC236}">
                  <a16:creationId xmlns:a16="http://schemas.microsoft.com/office/drawing/2014/main" id="{8C0E64A9-AC22-2020-E9C4-DDB75BE0EF3F}"/>
                </a:ext>
              </a:extLst>
            </p:cNvPr>
            <p:cNvCxnSpPr>
              <a:stCxn id="222" idx="6"/>
              <a:endCxn id="237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>
              <a:extLst>
                <a:ext uri="{FF2B5EF4-FFF2-40B4-BE49-F238E27FC236}">
                  <a16:creationId xmlns:a16="http://schemas.microsoft.com/office/drawing/2014/main" id="{3521D253-C4BD-04AC-2585-F209BC2E61DD}"/>
                </a:ext>
              </a:extLst>
            </p:cNvPr>
            <p:cNvCxnSpPr>
              <a:stCxn id="223" idx="6"/>
              <a:endCxn id="237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>
              <a:extLst>
                <a:ext uri="{FF2B5EF4-FFF2-40B4-BE49-F238E27FC236}">
                  <a16:creationId xmlns:a16="http://schemas.microsoft.com/office/drawing/2014/main" id="{33845220-DFD2-2196-BD05-54B666D638B1}"/>
                </a:ext>
              </a:extLst>
            </p:cNvPr>
            <p:cNvCxnSpPr>
              <a:stCxn id="225" idx="6"/>
              <a:endCxn id="237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48CCAB74-9FA3-AD3A-1E02-DA6498FF75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C19BF574-6A5A-F796-CD3D-DBC2EB3F703A}"/>
                    </a:ext>
                  </a:extLst>
                </p:cNvPr>
                <p:cNvSpPr txBox="1"/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C19BF574-6A5A-F796-CD3D-DBC2EB3F70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blipFill>
                  <a:blip r:embed="rId2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E5AA64FD-8061-05A9-2600-2D6E4A34819A}"/>
                    </a:ext>
                  </a:extLst>
                </p:cNvPr>
                <p:cNvSpPr txBox="1"/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E5AA64FD-8061-05A9-2600-2D6E4A3481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D3681FE-4649-C60F-5E0D-503038F4F1C5}"/>
                    </a:ext>
                  </a:extLst>
                </p:cNvPr>
                <p:cNvSpPr txBox="1"/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D3681FE-4649-C60F-5E0D-503038F4F1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blipFill>
                  <a:blip r:embed="rId4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25671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63C6F-8E28-CC58-C284-1282C5F8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E6224-F705-320B-D9AC-31A640515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519417"/>
          </a:xfrm>
        </p:spPr>
        <p:txBody>
          <a:bodyPr/>
          <a:lstStyle/>
          <a:p>
            <a:r>
              <a:rPr lang="en-US" dirty="0"/>
              <a:t>Here’s a vertex cover (in gold). Find the min-cut (write residual graph)</a:t>
            </a: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444918AA-97DA-4DB0-4935-4DF6A94426B0}"/>
              </a:ext>
            </a:extLst>
          </p:cNvPr>
          <p:cNvGrpSpPr/>
          <p:nvPr/>
        </p:nvGrpSpPr>
        <p:grpSpPr>
          <a:xfrm>
            <a:off x="1052083" y="1724041"/>
            <a:ext cx="10318728" cy="2939067"/>
            <a:chOff x="1052083" y="3562516"/>
            <a:chExt cx="10318728" cy="2939067"/>
          </a:xfrm>
        </p:grpSpPr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907F74A6-1A57-06A4-3644-98B8839B2D76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5590F48-07AF-4F2F-D805-81DB0CC86D4B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791674D5-3401-D527-F8AD-5C60A14728F1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6551064C-5528-BDA2-B5C5-963C493037F5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50A98B15-F491-96AC-00E8-75D6EB3B7075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68388CC1-4591-F262-3B0E-58D91ED8184B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1F8156AB-3C8A-082B-3BD8-A2E8376B805C}"/>
                </a:ext>
              </a:extLst>
            </p:cNvPr>
            <p:cNvCxnSpPr>
              <a:cxnSpLocks/>
              <a:stCxn id="224" idx="6"/>
              <a:endCxn id="225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A5D92F-95C9-F914-3833-2EC22BC19717}"/>
                </a:ext>
              </a:extLst>
            </p:cNvPr>
            <p:cNvCxnSpPr>
              <a:stCxn id="224" idx="6"/>
              <a:endCxn id="222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C6557779-5C2A-2575-35B8-6AEAF3AA5C15}"/>
                </a:ext>
              </a:extLst>
            </p:cNvPr>
            <p:cNvCxnSpPr>
              <a:cxnSpLocks/>
              <a:stCxn id="221" idx="6"/>
              <a:endCxn id="225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8918739B-DCD3-81AA-EDA1-1DB185369759}"/>
                </a:ext>
              </a:extLst>
            </p:cNvPr>
            <p:cNvCxnSpPr>
              <a:cxnSpLocks/>
              <a:stCxn id="220" idx="6"/>
              <a:endCxn id="225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E0C1B0A7-6090-111D-CFB5-4491F270B20B}"/>
                </a:ext>
              </a:extLst>
            </p:cNvPr>
            <p:cNvCxnSpPr>
              <a:cxnSpLocks/>
              <a:stCxn id="221" idx="6"/>
              <a:endCxn id="222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A5E19843-B2BF-FAC8-D82C-940C50EC7C36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B6D10C85-D935-54E3-1BAF-168789F545E2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3AA83911-0BF1-E072-5ED4-BE008A6DA4E5}"/>
                </a:ext>
              </a:extLst>
            </p:cNvPr>
            <p:cNvCxnSpPr>
              <a:cxnSpLocks/>
              <a:stCxn id="231" idx="6"/>
              <a:endCxn id="222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607611A7-46BF-A20D-FAF7-2375304EDCB4}"/>
                </a:ext>
              </a:extLst>
            </p:cNvPr>
            <p:cNvCxnSpPr>
              <a:cxnSpLocks/>
              <a:stCxn id="220" idx="6"/>
              <a:endCxn id="222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F984B3E2-AC1D-8CE1-834D-46F53EEFE0AD}"/>
                </a:ext>
              </a:extLst>
            </p:cNvPr>
            <p:cNvCxnSpPr>
              <a:cxnSpLocks/>
              <a:stCxn id="231" idx="6"/>
              <a:endCxn id="223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27CCA36D-EB49-B6F0-E884-036A8E2BADA8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37AA9B5F-2FB1-B4A2-1D01-61DDCB12ACDC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38" name="Straight Arrow Connector 237">
              <a:extLst>
                <a:ext uri="{FF2B5EF4-FFF2-40B4-BE49-F238E27FC236}">
                  <a16:creationId xmlns:a16="http://schemas.microsoft.com/office/drawing/2014/main" id="{DDEB9100-EFC6-9A1C-819E-AE6FF98F20FB}"/>
                </a:ext>
              </a:extLst>
            </p:cNvPr>
            <p:cNvCxnSpPr>
              <a:stCxn id="236" idx="6"/>
              <a:endCxn id="231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>
              <a:extLst>
                <a:ext uri="{FF2B5EF4-FFF2-40B4-BE49-F238E27FC236}">
                  <a16:creationId xmlns:a16="http://schemas.microsoft.com/office/drawing/2014/main" id="{85177A1C-ACD7-40F5-5E07-0A09DAB5B38B}"/>
                </a:ext>
              </a:extLst>
            </p:cNvPr>
            <p:cNvCxnSpPr>
              <a:stCxn id="236" idx="6"/>
              <a:endCxn id="221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Arrow Connector 239">
              <a:extLst>
                <a:ext uri="{FF2B5EF4-FFF2-40B4-BE49-F238E27FC236}">
                  <a16:creationId xmlns:a16="http://schemas.microsoft.com/office/drawing/2014/main" id="{9BBAB935-3068-DD31-BA2E-EBEAD68DC601}"/>
                </a:ext>
              </a:extLst>
            </p:cNvPr>
            <p:cNvCxnSpPr>
              <a:stCxn id="236" idx="6"/>
              <a:endCxn id="224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Arrow Connector 240">
              <a:extLst>
                <a:ext uri="{FF2B5EF4-FFF2-40B4-BE49-F238E27FC236}">
                  <a16:creationId xmlns:a16="http://schemas.microsoft.com/office/drawing/2014/main" id="{21EA1EC1-6645-F5B6-A7C8-CC9CDE47E70B}"/>
                </a:ext>
              </a:extLst>
            </p:cNvPr>
            <p:cNvCxnSpPr>
              <a:stCxn id="236" idx="6"/>
              <a:endCxn id="220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>
              <a:extLst>
                <a:ext uri="{FF2B5EF4-FFF2-40B4-BE49-F238E27FC236}">
                  <a16:creationId xmlns:a16="http://schemas.microsoft.com/office/drawing/2014/main" id="{1879B160-CF48-A9C5-6599-949F9E46380C}"/>
                </a:ext>
              </a:extLst>
            </p:cNvPr>
            <p:cNvCxnSpPr>
              <a:stCxn id="232" idx="6"/>
              <a:endCxn id="237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Arrow Connector 242">
              <a:extLst>
                <a:ext uri="{FF2B5EF4-FFF2-40B4-BE49-F238E27FC236}">
                  <a16:creationId xmlns:a16="http://schemas.microsoft.com/office/drawing/2014/main" id="{8C0E64A9-AC22-2020-E9C4-DDB75BE0EF3F}"/>
                </a:ext>
              </a:extLst>
            </p:cNvPr>
            <p:cNvCxnSpPr>
              <a:stCxn id="222" idx="6"/>
              <a:endCxn id="237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>
              <a:extLst>
                <a:ext uri="{FF2B5EF4-FFF2-40B4-BE49-F238E27FC236}">
                  <a16:creationId xmlns:a16="http://schemas.microsoft.com/office/drawing/2014/main" id="{3521D253-C4BD-04AC-2585-F209BC2E61DD}"/>
                </a:ext>
              </a:extLst>
            </p:cNvPr>
            <p:cNvCxnSpPr>
              <a:stCxn id="223" idx="6"/>
              <a:endCxn id="237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>
              <a:extLst>
                <a:ext uri="{FF2B5EF4-FFF2-40B4-BE49-F238E27FC236}">
                  <a16:creationId xmlns:a16="http://schemas.microsoft.com/office/drawing/2014/main" id="{33845220-DFD2-2196-BD05-54B666D638B1}"/>
                </a:ext>
              </a:extLst>
            </p:cNvPr>
            <p:cNvCxnSpPr>
              <a:stCxn id="225" idx="6"/>
              <a:endCxn id="237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48CCAB74-9FA3-AD3A-1E02-DA6498FF75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C19BF574-6A5A-F796-CD3D-DBC2EB3F703A}"/>
                    </a:ext>
                  </a:extLst>
                </p:cNvPr>
                <p:cNvSpPr txBox="1"/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C19BF574-6A5A-F796-CD3D-DBC2EB3F70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blipFill>
                  <a:blip r:embed="rId2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E5AA64FD-8061-05A9-2600-2D6E4A34819A}"/>
                    </a:ext>
                  </a:extLst>
                </p:cNvPr>
                <p:cNvSpPr txBox="1"/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E5AA64FD-8061-05A9-2600-2D6E4A3481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D3681FE-4649-C60F-5E0D-503038F4F1C5}"/>
                    </a:ext>
                  </a:extLst>
                </p:cNvPr>
                <p:cNvSpPr txBox="1"/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D3681FE-4649-C60F-5E0D-503038F4F1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blipFill>
                  <a:blip r:embed="rId4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61039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63C6F-8E28-CC58-C284-1282C5F8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E6224-F705-320B-D9AC-31A640515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216867"/>
            <a:ext cx="11187258" cy="40433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Flow graph</a:t>
            </a: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444918AA-97DA-4DB0-4935-4DF6A94426B0}"/>
              </a:ext>
            </a:extLst>
          </p:cNvPr>
          <p:cNvGrpSpPr/>
          <p:nvPr/>
        </p:nvGrpSpPr>
        <p:grpSpPr>
          <a:xfrm>
            <a:off x="1052083" y="1075908"/>
            <a:ext cx="10318728" cy="2939067"/>
            <a:chOff x="1052083" y="3562516"/>
            <a:chExt cx="10318728" cy="2939067"/>
          </a:xfrm>
        </p:grpSpPr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907F74A6-1A57-06A4-3644-98B8839B2D76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5590F48-07AF-4F2F-D805-81DB0CC86D4B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791674D5-3401-D527-F8AD-5C60A14728F1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6551064C-5528-BDA2-B5C5-963C493037F5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50A98B15-F491-96AC-00E8-75D6EB3B7075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68388CC1-4591-F262-3B0E-58D91ED8184B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1F8156AB-3C8A-082B-3BD8-A2E8376B805C}"/>
                </a:ext>
              </a:extLst>
            </p:cNvPr>
            <p:cNvCxnSpPr>
              <a:cxnSpLocks/>
              <a:stCxn id="224" idx="6"/>
              <a:endCxn id="225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A5D92F-95C9-F914-3833-2EC22BC19717}"/>
                </a:ext>
              </a:extLst>
            </p:cNvPr>
            <p:cNvCxnSpPr>
              <a:stCxn id="224" idx="6"/>
              <a:endCxn id="222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C6557779-5C2A-2575-35B8-6AEAF3AA5C15}"/>
                </a:ext>
              </a:extLst>
            </p:cNvPr>
            <p:cNvCxnSpPr>
              <a:cxnSpLocks/>
              <a:stCxn id="221" idx="6"/>
              <a:endCxn id="225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8918739B-DCD3-81AA-EDA1-1DB185369759}"/>
                </a:ext>
              </a:extLst>
            </p:cNvPr>
            <p:cNvCxnSpPr>
              <a:cxnSpLocks/>
              <a:stCxn id="220" idx="6"/>
              <a:endCxn id="225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E0C1B0A7-6090-111D-CFB5-4491F270B20B}"/>
                </a:ext>
              </a:extLst>
            </p:cNvPr>
            <p:cNvCxnSpPr>
              <a:cxnSpLocks/>
              <a:stCxn id="221" idx="6"/>
              <a:endCxn id="222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A5E19843-B2BF-FAC8-D82C-940C50EC7C36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B6D10C85-D935-54E3-1BAF-168789F545E2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3AA83911-0BF1-E072-5ED4-BE008A6DA4E5}"/>
                </a:ext>
              </a:extLst>
            </p:cNvPr>
            <p:cNvCxnSpPr>
              <a:cxnSpLocks/>
              <a:stCxn id="231" idx="6"/>
              <a:endCxn id="222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607611A7-46BF-A20D-FAF7-2375304EDCB4}"/>
                </a:ext>
              </a:extLst>
            </p:cNvPr>
            <p:cNvCxnSpPr>
              <a:cxnSpLocks/>
              <a:stCxn id="220" idx="6"/>
              <a:endCxn id="222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F984B3E2-AC1D-8CE1-834D-46F53EEFE0AD}"/>
                </a:ext>
              </a:extLst>
            </p:cNvPr>
            <p:cNvCxnSpPr>
              <a:cxnSpLocks/>
              <a:stCxn id="231" idx="6"/>
              <a:endCxn id="223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27CCA36D-EB49-B6F0-E884-036A8E2BADA8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37AA9B5F-2FB1-B4A2-1D01-61DDCB12ACDC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38" name="Straight Arrow Connector 237">
              <a:extLst>
                <a:ext uri="{FF2B5EF4-FFF2-40B4-BE49-F238E27FC236}">
                  <a16:creationId xmlns:a16="http://schemas.microsoft.com/office/drawing/2014/main" id="{DDEB9100-EFC6-9A1C-819E-AE6FF98F20FB}"/>
                </a:ext>
              </a:extLst>
            </p:cNvPr>
            <p:cNvCxnSpPr>
              <a:stCxn id="236" idx="6"/>
              <a:endCxn id="231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>
              <a:extLst>
                <a:ext uri="{FF2B5EF4-FFF2-40B4-BE49-F238E27FC236}">
                  <a16:creationId xmlns:a16="http://schemas.microsoft.com/office/drawing/2014/main" id="{85177A1C-ACD7-40F5-5E07-0A09DAB5B38B}"/>
                </a:ext>
              </a:extLst>
            </p:cNvPr>
            <p:cNvCxnSpPr>
              <a:stCxn id="236" idx="6"/>
              <a:endCxn id="221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Arrow Connector 239">
              <a:extLst>
                <a:ext uri="{FF2B5EF4-FFF2-40B4-BE49-F238E27FC236}">
                  <a16:creationId xmlns:a16="http://schemas.microsoft.com/office/drawing/2014/main" id="{9BBAB935-3068-DD31-BA2E-EBEAD68DC601}"/>
                </a:ext>
              </a:extLst>
            </p:cNvPr>
            <p:cNvCxnSpPr>
              <a:stCxn id="236" idx="6"/>
              <a:endCxn id="224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Arrow Connector 240">
              <a:extLst>
                <a:ext uri="{FF2B5EF4-FFF2-40B4-BE49-F238E27FC236}">
                  <a16:creationId xmlns:a16="http://schemas.microsoft.com/office/drawing/2014/main" id="{21EA1EC1-6645-F5B6-A7C8-CC9CDE47E70B}"/>
                </a:ext>
              </a:extLst>
            </p:cNvPr>
            <p:cNvCxnSpPr>
              <a:stCxn id="236" idx="6"/>
              <a:endCxn id="220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>
              <a:extLst>
                <a:ext uri="{FF2B5EF4-FFF2-40B4-BE49-F238E27FC236}">
                  <a16:creationId xmlns:a16="http://schemas.microsoft.com/office/drawing/2014/main" id="{1879B160-CF48-A9C5-6599-949F9E46380C}"/>
                </a:ext>
              </a:extLst>
            </p:cNvPr>
            <p:cNvCxnSpPr>
              <a:stCxn id="232" idx="6"/>
              <a:endCxn id="237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Arrow Connector 242">
              <a:extLst>
                <a:ext uri="{FF2B5EF4-FFF2-40B4-BE49-F238E27FC236}">
                  <a16:creationId xmlns:a16="http://schemas.microsoft.com/office/drawing/2014/main" id="{8C0E64A9-AC22-2020-E9C4-DDB75BE0EF3F}"/>
                </a:ext>
              </a:extLst>
            </p:cNvPr>
            <p:cNvCxnSpPr>
              <a:stCxn id="222" idx="6"/>
              <a:endCxn id="237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>
              <a:extLst>
                <a:ext uri="{FF2B5EF4-FFF2-40B4-BE49-F238E27FC236}">
                  <a16:creationId xmlns:a16="http://schemas.microsoft.com/office/drawing/2014/main" id="{3521D253-C4BD-04AC-2585-F209BC2E61DD}"/>
                </a:ext>
              </a:extLst>
            </p:cNvPr>
            <p:cNvCxnSpPr>
              <a:stCxn id="223" idx="6"/>
              <a:endCxn id="237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>
              <a:extLst>
                <a:ext uri="{FF2B5EF4-FFF2-40B4-BE49-F238E27FC236}">
                  <a16:creationId xmlns:a16="http://schemas.microsoft.com/office/drawing/2014/main" id="{33845220-DFD2-2196-BD05-54B666D638B1}"/>
                </a:ext>
              </a:extLst>
            </p:cNvPr>
            <p:cNvCxnSpPr>
              <a:stCxn id="225" idx="6"/>
              <a:endCxn id="237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48CCAB74-9FA3-AD3A-1E02-DA6498FF75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C19BF574-6A5A-F796-CD3D-DBC2EB3F703A}"/>
                    </a:ext>
                  </a:extLst>
                </p:cNvPr>
                <p:cNvSpPr txBox="1"/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C19BF574-6A5A-F796-CD3D-DBC2EB3F70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blipFill>
                  <a:blip r:embed="rId2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E5AA64FD-8061-05A9-2600-2D6E4A34819A}"/>
                    </a:ext>
                  </a:extLst>
                </p:cNvPr>
                <p:cNvSpPr txBox="1"/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E5AA64FD-8061-05A9-2600-2D6E4A3481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D3681FE-4649-C60F-5E0D-503038F4F1C5}"/>
                    </a:ext>
                  </a:extLst>
                </p:cNvPr>
                <p:cNvSpPr txBox="1"/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D3681FE-4649-C60F-5E0D-503038F4F1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blipFill>
                  <a:blip r:embed="rId4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7" name="Oval 66">
            <a:extLst>
              <a:ext uri="{FF2B5EF4-FFF2-40B4-BE49-F238E27FC236}">
                <a16:creationId xmlns:a16="http://schemas.microsoft.com/office/drawing/2014/main" id="{AF479D4D-65AA-46E8-A686-510C16240571}"/>
              </a:ext>
            </a:extLst>
          </p:cNvPr>
          <p:cNvSpPr/>
          <p:nvPr/>
        </p:nvSpPr>
        <p:spPr>
          <a:xfrm>
            <a:off x="3631589" y="6454336"/>
            <a:ext cx="454012" cy="46028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1663E00-D3CB-4818-9816-691B2B8A082D}"/>
              </a:ext>
            </a:extLst>
          </p:cNvPr>
          <p:cNvSpPr/>
          <p:nvPr/>
        </p:nvSpPr>
        <p:spPr>
          <a:xfrm>
            <a:off x="3613544" y="4902736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ED99884D-B206-456E-978A-41618143D310}"/>
              </a:ext>
            </a:extLst>
          </p:cNvPr>
          <p:cNvSpPr/>
          <p:nvPr/>
        </p:nvSpPr>
        <p:spPr>
          <a:xfrm>
            <a:off x="7529157" y="4795817"/>
            <a:ext cx="454012" cy="46028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CA5E45F-3FD7-4341-A8FF-743D21CD2A59}"/>
              </a:ext>
            </a:extLst>
          </p:cNvPr>
          <p:cNvSpPr/>
          <p:nvPr/>
        </p:nvSpPr>
        <p:spPr>
          <a:xfrm>
            <a:off x="7521381" y="5625025"/>
            <a:ext cx="454012" cy="46028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D80A85F2-E593-4680-86C7-DCE641A0817B}"/>
              </a:ext>
            </a:extLst>
          </p:cNvPr>
          <p:cNvSpPr/>
          <p:nvPr/>
        </p:nvSpPr>
        <p:spPr>
          <a:xfrm>
            <a:off x="3613544" y="5648701"/>
            <a:ext cx="454012" cy="46028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8A012848-84C6-46A0-B137-7C8D0CC62DBC}"/>
              </a:ext>
            </a:extLst>
          </p:cNvPr>
          <p:cNvSpPr/>
          <p:nvPr/>
        </p:nvSpPr>
        <p:spPr>
          <a:xfrm>
            <a:off x="7469937" y="6414989"/>
            <a:ext cx="454012" cy="46028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806447A-50EE-4CF1-8793-D9904D00B362}"/>
              </a:ext>
            </a:extLst>
          </p:cNvPr>
          <p:cNvCxnSpPr>
            <a:cxnSpLocks/>
            <a:stCxn id="71" idx="6"/>
            <a:endCxn id="72" idx="2"/>
          </p:cNvCxnSpPr>
          <p:nvPr/>
        </p:nvCxnSpPr>
        <p:spPr>
          <a:xfrm>
            <a:off x="4067556" y="5878842"/>
            <a:ext cx="3402381" cy="7662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BB0043A-43D8-4ADB-8C6B-D1D800A71F0B}"/>
              </a:ext>
            </a:extLst>
          </p:cNvPr>
          <p:cNvCxnSpPr>
            <a:stCxn id="71" idx="6"/>
            <a:endCxn id="69" idx="2"/>
          </p:cNvCxnSpPr>
          <p:nvPr/>
        </p:nvCxnSpPr>
        <p:spPr>
          <a:xfrm flipV="1">
            <a:off x="4067556" y="5025958"/>
            <a:ext cx="3461601" cy="852884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4160016-7184-4574-80CE-B0FE2C47C498}"/>
              </a:ext>
            </a:extLst>
          </p:cNvPr>
          <p:cNvCxnSpPr>
            <a:cxnSpLocks/>
            <a:stCxn id="68" idx="6"/>
            <a:endCxn id="72" idx="2"/>
          </p:cNvCxnSpPr>
          <p:nvPr/>
        </p:nvCxnSpPr>
        <p:spPr>
          <a:xfrm>
            <a:off x="4075332" y="5136819"/>
            <a:ext cx="3394605" cy="1508311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02A7C468-6008-4DA1-92BC-D7EDFBE1D318}"/>
              </a:ext>
            </a:extLst>
          </p:cNvPr>
          <p:cNvCxnSpPr>
            <a:cxnSpLocks/>
            <a:stCxn id="67" idx="6"/>
            <a:endCxn id="72" idx="2"/>
          </p:cNvCxnSpPr>
          <p:nvPr/>
        </p:nvCxnSpPr>
        <p:spPr>
          <a:xfrm flipV="1">
            <a:off x="4085601" y="6645130"/>
            <a:ext cx="3384336" cy="39347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4DAF6AC-0E3C-4E09-B739-144EF091C8DE}"/>
              </a:ext>
            </a:extLst>
          </p:cNvPr>
          <p:cNvCxnSpPr>
            <a:cxnSpLocks/>
            <a:stCxn id="68" idx="6"/>
            <a:endCxn id="69" idx="2"/>
          </p:cNvCxnSpPr>
          <p:nvPr/>
        </p:nvCxnSpPr>
        <p:spPr>
          <a:xfrm flipV="1">
            <a:off x="4075332" y="5025958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>
            <a:extLst>
              <a:ext uri="{FF2B5EF4-FFF2-40B4-BE49-F238E27FC236}">
                <a16:creationId xmlns:a16="http://schemas.microsoft.com/office/drawing/2014/main" id="{33133245-2B5C-4E49-A6D7-C900FDD04675}"/>
              </a:ext>
            </a:extLst>
          </p:cNvPr>
          <p:cNvSpPr/>
          <p:nvPr/>
        </p:nvSpPr>
        <p:spPr>
          <a:xfrm>
            <a:off x="3613544" y="4235989"/>
            <a:ext cx="461788" cy="46816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98C03BB-457A-4B6A-A0F3-E9B210C29092}"/>
              </a:ext>
            </a:extLst>
          </p:cNvPr>
          <p:cNvSpPr/>
          <p:nvPr/>
        </p:nvSpPr>
        <p:spPr>
          <a:xfrm>
            <a:off x="7529157" y="4129070"/>
            <a:ext cx="454012" cy="46028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38E1250-824D-41B5-90CA-2DEB7D61322D}"/>
              </a:ext>
            </a:extLst>
          </p:cNvPr>
          <p:cNvCxnSpPr>
            <a:cxnSpLocks/>
            <a:stCxn id="78" idx="6"/>
            <a:endCxn id="69" idx="2"/>
          </p:cNvCxnSpPr>
          <p:nvPr/>
        </p:nvCxnSpPr>
        <p:spPr>
          <a:xfrm>
            <a:off x="4075332" y="4470072"/>
            <a:ext cx="3453825" cy="555886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A2F52A8-B5F1-4A5B-8F78-CBCE8EA0E3F9}"/>
              </a:ext>
            </a:extLst>
          </p:cNvPr>
          <p:cNvCxnSpPr>
            <a:cxnSpLocks/>
            <a:stCxn id="67" idx="6"/>
            <a:endCxn id="69" idx="2"/>
          </p:cNvCxnSpPr>
          <p:nvPr/>
        </p:nvCxnSpPr>
        <p:spPr>
          <a:xfrm flipV="1">
            <a:off x="4085601" y="5025958"/>
            <a:ext cx="3443556" cy="1658519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342D1A5-10EA-4673-A312-377EA1CC8EC2}"/>
              </a:ext>
            </a:extLst>
          </p:cNvPr>
          <p:cNvCxnSpPr>
            <a:cxnSpLocks/>
            <a:stCxn id="78" idx="6"/>
            <a:endCxn id="70" idx="2"/>
          </p:cNvCxnSpPr>
          <p:nvPr/>
        </p:nvCxnSpPr>
        <p:spPr>
          <a:xfrm>
            <a:off x="4075332" y="4470072"/>
            <a:ext cx="3446049" cy="1385094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B525D849-8262-4ED3-BE60-77E48D8BF6E2}"/>
              </a:ext>
            </a:extLst>
          </p:cNvPr>
          <p:cNvSpPr/>
          <p:nvPr/>
        </p:nvSpPr>
        <p:spPr>
          <a:xfrm>
            <a:off x="1134504" y="5390942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44B01012-CD52-4DF9-822A-F769C022596E}"/>
              </a:ext>
            </a:extLst>
          </p:cNvPr>
          <p:cNvSpPr/>
          <p:nvPr/>
        </p:nvSpPr>
        <p:spPr>
          <a:xfrm>
            <a:off x="10991444" y="5287761"/>
            <a:ext cx="461788" cy="468166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926359F-2824-4F4A-BEEE-694AB8801C99}"/>
              </a:ext>
            </a:extLst>
          </p:cNvPr>
          <p:cNvCxnSpPr>
            <a:stCxn id="83" idx="6"/>
            <a:endCxn id="78" idx="2"/>
          </p:cNvCxnSpPr>
          <p:nvPr/>
        </p:nvCxnSpPr>
        <p:spPr>
          <a:xfrm flipV="1">
            <a:off x="1596292" y="4470072"/>
            <a:ext cx="2017252" cy="1154953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C5C4B3F-8AB9-460B-99BC-8CC909997CDD}"/>
              </a:ext>
            </a:extLst>
          </p:cNvPr>
          <p:cNvCxnSpPr>
            <a:stCxn id="83" idx="6"/>
            <a:endCxn id="68" idx="2"/>
          </p:cNvCxnSpPr>
          <p:nvPr/>
        </p:nvCxnSpPr>
        <p:spPr>
          <a:xfrm flipV="1">
            <a:off x="1596292" y="5136819"/>
            <a:ext cx="2017252" cy="488206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C7A3AE6A-1A30-4B79-B974-EB4272322DAF}"/>
              </a:ext>
            </a:extLst>
          </p:cNvPr>
          <p:cNvCxnSpPr>
            <a:stCxn id="83" idx="6"/>
            <a:endCxn id="71" idx="2"/>
          </p:cNvCxnSpPr>
          <p:nvPr/>
        </p:nvCxnSpPr>
        <p:spPr>
          <a:xfrm>
            <a:off x="1596292" y="5625025"/>
            <a:ext cx="2017252" cy="25381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8250EAE-0399-42D2-AEF3-A9A3621CD4C1}"/>
              </a:ext>
            </a:extLst>
          </p:cNvPr>
          <p:cNvCxnSpPr>
            <a:stCxn id="83" idx="6"/>
            <a:endCxn id="67" idx="2"/>
          </p:cNvCxnSpPr>
          <p:nvPr/>
        </p:nvCxnSpPr>
        <p:spPr>
          <a:xfrm>
            <a:off x="1596292" y="5625025"/>
            <a:ext cx="2035297" cy="1059452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829B1DB-45F1-45DE-B153-3E3534A2AACF}"/>
              </a:ext>
            </a:extLst>
          </p:cNvPr>
          <p:cNvCxnSpPr>
            <a:stCxn id="79" idx="6"/>
            <a:endCxn id="84" idx="2"/>
          </p:cNvCxnSpPr>
          <p:nvPr/>
        </p:nvCxnSpPr>
        <p:spPr>
          <a:xfrm>
            <a:off x="7983169" y="4359211"/>
            <a:ext cx="3008275" cy="116263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68EB58B-46F5-4052-A4B9-1EE3C81D9AFD}"/>
              </a:ext>
            </a:extLst>
          </p:cNvPr>
          <p:cNvCxnSpPr>
            <a:stCxn id="69" idx="6"/>
            <a:endCxn id="84" idx="2"/>
          </p:cNvCxnSpPr>
          <p:nvPr/>
        </p:nvCxnSpPr>
        <p:spPr>
          <a:xfrm>
            <a:off x="7983169" y="5025958"/>
            <a:ext cx="3008275" cy="495886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43F100B-AE0E-45C7-AAB9-22229BE3FDC5}"/>
              </a:ext>
            </a:extLst>
          </p:cNvPr>
          <p:cNvCxnSpPr>
            <a:stCxn id="70" idx="6"/>
            <a:endCxn id="84" idx="2"/>
          </p:cNvCxnSpPr>
          <p:nvPr/>
        </p:nvCxnSpPr>
        <p:spPr>
          <a:xfrm flipV="1">
            <a:off x="7975393" y="5521844"/>
            <a:ext cx="3016051" cy="333322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D7358854-4A14-4006-A38F-452C55ED5A4E}"/>
              </a:ext>
            </a:extLst>
          </p:cNvPr>
          <p:cNvCxnSpPr>
            <a:stCxn id="72" idx="6"/>
            <a:endCxn id="84" idx="2"/>
          </p:cNvCxnSpPr>
          <p:nvPr/>
        </p:nvCxnSpPr>
        <p:spPr>
          <a:xfrm flipV="1">
            <a:off x="7923949" y="5521844"/>
            <a:ext cx="3067495" cy="1123286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B903F66-8F80-4181-BB1A-D32604A82E77}"/>
              </a:ext>
            </a:extLst>
          </p:cNvPr>
          <p:cNvCxnSpPr>
            <a:cxnSpLocks/>
          </p:cNvCxnSpPr>
          <p:nvPr/>
        </p:nvCxnSpPr>
        <p:spPr>
          <a:xfrm flipV="1">
            <a:off x="4075332" y="4349051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ontent Placeholder 2">
            <a:extLst>
              <a:ext uri="{FF2B5EF4-FFF2-40B4-BE49-F238E27FC236}">
                <a16:creationId xmlns:a16="http://schemas.microsoft.com/office/drawing/2014/main" id="{55DD6294-D275-4151-AC5A-C1077B10C4A4}"/>
              </a:ext>
            </a:extLst>
          </p:cNvPr>
          <p:cNvSpPr txBox="1">
            <a:spLocks/>
          </p:cNvSpPr>
          <p:nvPr/>
        </p:nvSpPr>
        <p:spPr>
          <a:xfrm>
            <a:off x="92696" y="4136448"/>
            <a:ext cx="11187258" cy="973017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128016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None/>
              <a:defRPr sz="2400" kern="1200" baseline="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2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2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2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Residual; </a:t>
            </a:r>
            <a:br>
              <a:rPr lang="en-US" dirty="0"/>
            </a:br>
            <a:r>
              <a:rPr lang="en-US" dirty="0"/>
              <a:t>Cut in blue X’s</a:t>
            </a:r>
          </a:p>
        </p:txBody>
      </p:sp>
      <p:sp>
        <p:nvSpPr>
          <p:cNvPr id="124" name="Multiplication Sign 123">
            <a:extLst>
              <a:ext uri="{FF2B5EF4-FFF2-40B4-BE49-F238E27FC236}">
                <a16:creationId xmlns:a16="http://schemas.microsoft.com/office/drawing/2014/main" id="{A1BFC4F2-E335-4A5A-A994-F0A21AA440E8}"/>
              </a:ext>
            </a:extLst>
          </p:cNvPr>
          <p:cNvSpPr/>
          <p:nvPr/>
        </p:nvSpPr>
        <p:spPr>
          <a:xfrm>
            <a:off x="2733524" y="4671620"/>
            <a:ext cx="306464" cy="35433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Multiplication Sign 155">
            <a:extLst>
              <a:ext uri="{FF2B5EF4-FFF2-40B4-BE49-F238E27FC236}">
                <a16:creationId xmlns:a16="http://schemas.microsoft.com/office/drawing/2014/main" id="{2ACB20DB-3D14-404D-AB19-752DDC96AEE3}"/>
              </a:ext>
            </a:extLst>
          </p:cNvPr>
          <p:cNvSpPr/>
          <p:nvPr/>
        </p:nvSpPr>
        <p:spPr>
          <a:xfrm>
            <a:off x="8872286" y="5051563"/>
            <a:ext cx="306464" cy="35433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Multiplication Sign 156">
            <a:extLst>
              <a:ext uri="{FF2B5EF4-FFF2-40B4-BE49-F238E27FC236}">
                <a16:creationId xmlns:a16="http://schemas.microsoft.com/office/drawing/2014/main" id="{A2CB499D-A9FE-42CD-8F4A-8C8A89B059D8}"/>
              </a:ext>
            </a:extLst>
          </p:cNvPr>
          <p:cNvSpPr/>
          <p:nvPr/>
        </p:nvSpPr>
        <p:spPr>
          <a:xfrm>
            <a:off x="8918248" y="6045233"/>
            <a:ext cx="306464" cy="35433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71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63C6F-8E28-CC58-C284-1282C5F8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E6224-F705-320B-D9AC-31A640515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find a vertex cover?</a:t>
            </a:r>
          </a:p>
          <a:p>
            <a:r>
              <a:rPr lang="en-US" dirty="0"/>
              <a:t>Well a max-flow says “you can’t use this unsaturated edge; (at least) one of its endpoints is already used by the matching.</a:t>
            </a:r>
          </a:p>
          <a:p>
            <a:r>
              <a:rPr lang="en-US" dirty="0"/>
              <a:t>Here’s a vertex cover (in gold). Notice something about it? It looks a lot like the min cut.</a:t>
            </a: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444918AA-97DA-4DB0-4935-4DF6A94426B0}"/>
              </a:ext>
            </a:extLst>
          </p:cNvPr>
          <p:cNvGrpSpPr/>
          <p:nvPr/>
        </p:nvGrpSpPr>
        <p:grpSpPr>
          <a:xfrm>
            <a:off x="1052083" y="3562516"/>
            <a:ext cx="10318728" cy="2939067"/>
            <a:chOff x="1052083" y="3562516"/>
            <a:chExt cx="10318728" cy="2939067"/>
          </a:xfrm>
        </p:grpSpPr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907F74A6-1A57-06A4-3644-98B8839B2D76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B5590F48-07AF-4F2F-D805-81DB0CC86D4B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791674D5-3401-D527-F8AD-5C60A14728F1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6551064C-5528-BDA2-B5C5-963C493037F5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50A98B15-F491-96AC-00E8-75D6EB3B7075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68388CC1-4591-F262-3B0E-58D91ED8184B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226" name="Straight Connector 225">
              <a:extLst>
                <a:ext uri="{FF2B5EF4-FFF2-40B4-BE49-F238E27FC236}">
                  <a16:creationId xmlns:a16="http://schemas.microsoft.com/office/drawing/2014/main" id="{1F8156AB-3C8A-082B-3BD8-A2E8376B805C}"/>
                </a:ext>
              </a:extLst>
            </p:cNvPr>
            <p:cNvCxnSpPr>
              <a:cxnSpLocks/>
              <a:stCxn id="224" idx="6"/>
              <a:endCxn id="225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>
              <a:extLst>
                <a:ext uri="{FF2B5EF4-FFF2-40B4-BE49-F238E27FC236}">
                  <a16:creationId xmlns:a16="http://schemas.microsoft.com/office/drawing/2014/main" id="{37A5D92F-95C9-F914-3833-2EC22BC19717}"/>
                </a:ext>
              </a:extLst>
            </p:cNvPr>
            <p:cNvCxnSpPr>
              <a:stCxn id="224" idx="6"/>
              <a:endCxn id="222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>
              <a:extLst>
                <a:ext uri="{FF2B5EF4-FFF2-40B4-BE49-F238E27FC236}">
                  <a16:creationId xmlns:a16="http://schemas.microsoft.com/office/drawing/2014/main" id="{C6557779-5C2A-2575-35B8-6AEAF3AA5C15}"/>
                </a:ext>
              </a:extLst>
            </p:cNvPr>
            <p:cNvCxnSpPr>
              <a:cxnSpLocks/>
              <a:stCxn id="221" idx="6"/>
              <a:endCxn id="225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8918739B-DCD3-81AA-EDA1-1DB185369759}"/>
                </a:ext>
              </a:extLst>
            </p:cNvPr>
            <p:cNvCxnSpPr>
              <a:cxnSpLocks/>
              <a:stCxn id="220" idx="6"/>
              <a:endCxn id="225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E0C1B0A7-6090-111D-CFB5-4491F270B20B}"/>
                </a:ext>
              </a:extLst>
            </p:cNvPr>
            <p:cNvCxnSpPr>
              <a:cxnSpLocks/>
              <a:stCxn id="221" idx="6"/>
              <a:endCxn id="222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A5E19843-B2BF-FAC8-D82C-940C50EC7C36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B6D10C85-D935-54E3-1BAF-168789F545E2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3AA83911-0BF1-E072-5ED4-BE008A6DA4E5}"/>
                </a:ext>
              </a:extLst>
            </p:cNvPr>
            <p:cNvCxnSpPr>
              <a:cxnSpLocks/>
              <a:stCxn id="231" idx="6"/>
              <a:endCxn id="222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607611A7-46BF-A20D-FAF7-2375304EDCB4}"/>
                </a:ext>
              </a:extLst>
            </p:cNvPr>
            <p:cNvCxnSpPr>
              <a:cxnSpLocks/>
              <a:stCxn id="220" idx="6"/>
              <a:endCxn id="222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F984B3E2-AC1D-8CE1-834D-46F53EEFE0AD}"/>
                </a:ext>
              </a:extLst>
            </p:cNvPr>
            <p:cNvCxnSpPr>
              <a:cxnSpLocks/>
              <a:stCxn id="231" idx="6"/>
              <a:endCxn id="223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27CCA36D-EB49-B6F0-E884-036A8E2BADA8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37AA9B5F-2FB1-B4A2-1D01-61DDCB12ACDC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238" name="Straight Arrow Connector 237">
              <a:extLst>
                <a:ext uri="{FF2B5EF4-FFF2-40B4-BE49-F238E27FC236}">
                  <a16:creationId xmlns:a16="http://schemas.microsoft.com/office/drawing/2014/main" id="{DDEB9100-EFC6-9A1C-819E-AE6FF98F20FB}"/>
                </a:ext>
              </a:extLst>
            </p:cNvPr>
            <p:cNvCxnSpPr>
              <a:stCxn id="236" idx="6"/>
              <a:endCxn id="231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Arrow Connector 238">
              <a:extLst>
                <a:ext uri="{FF2B5EF4-FFF2-40B4-BE49-F238E27FC236}">
                  <a16:creationId xmlns:a16="http://schemas.microsoft.com/office/drawing/2014/main" id="{85177A1C-ACD7-40F5-5E07-0A09DAB5B38B}"/>
                </a:ext>
              </a:extLst>
            </p:cNvPr>
            <p:cNvCxnSpPr>
              <a:stCxn id="236" idx="6"/>
              <a:endCxn id="221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Arrow Connector 239">
              <a:extLst>
                <a:ext uri="{FF2B5EF4-FFF2-40B4-BE49-F238E27FC236}">
                  <a16:creationId xmlns:a16="http://schemas.microsoft.com/office/drawing/2014/main" id="{9BBAB935-3068-DD31-BA2E-EBEAD68DC601}"/>
                </a:ext>
              </a:extLst>
            </p:cNvPr>
            <p:cNvCxnSpPr>
              <a:stCxn id="236" idx="6"/>
              <a:endCxn id="224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Arrow Connector 240">
              <a:extLst>
                <a:ext uri="{FF2B5EF4-FFF2-40B4-BE49-F238E27FC236}">
                  <a16:creationId xmlns:a16="http://schemas.microsoft.com/office/drawing/2014/main" id="{21EA1EC1-6645-F5B6-A7C8-CC9CDE47E70B}"/>
                </a:ext>
              </a:extLst>
            </p:cNvPr>
            <p:cNvCxnSpPr>
              <a:stCxn id="236" idx="6"/>
              <a:endCxn id="220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>
              <a:extLst>
                <a:ext uri="{FF2B5EF4-FFF2-40B4-BE49-F238E27FC236}">
                  <a16:creationId xmlns:a16="http://schemas.microsoft.com/office/drawing/2014/main" id="{1879B160-CF48-A9C5-6599-949F9E46380C}"/>
                </a:ext>
              </a:extLst>
            </p:cNvPr>
            <p:cNvCxnSpPr>
              <a:stCxn id="232" idx="6"/>
              <a:endCxn id="237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Arrow Connector 242">
              <a:extLst>
                <a:ext uri="{FF2B5EF4-FFF2-40B4-BE49-F238E27FC236}">
                  <a16:creationId xmlns:a16="http://schemas.microsoft.com/office/drawing/2014/main" id="{8C0E64A9-AC22-2020-E9C4-DDB75BE0EF3F}"/>
                </a:ext>
              </a:extLst>
            </p:cNvPr>
            <p:cNvCxnSpPr>
              <a:stCxn id="222" idx="6"/>
              <a:endCxn id="237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>
              <a:extLst>
                <a:ext uri="{FF2B5EF4-FFF2-40B4-BE49-F238E27FC236}">
                  <a16:creationId xmlns:a16="http://schemas.microsoft.com/office/drawing/2014/main" id="{3521D253-C4BD-04AC-2585-F209BC2E61DD}"/>
                </a:ext>
              </a:extLst>
            </p:cNvPr>
            <p:cNvCxnSpPr>
              <a:stCxn id="223" idx="6"/>
              <a:endCxn id="237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>
              <a:extLst>
                <a:ext uri="{FF2B5EF4-FFF2-40B4-BE49-F238E27FC236}">
                  <a16:creationId xmlns:a16="http://schemas.microsoft.com/office/drawing/2014/main" id="{33845220-DFD2-2196-BD05-54B666D638B1}"/>
                </a:ext>
              </a:extLst>
            </p:cNvPr>
            <p:cNvCxnSpPr>
              <a:stCxn id="225" idx="6"/>
              <a:endCxn id="237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48CCAB74-9FA3-AD3A-1E02-DA6498FF75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C19BF574-6A5A-F796-CD3D-DBC2EB3F703A}"/>
                    </a:ext>
                  </a:extLst>
                </p:cNvPr>
                <p:cNvSpPr txBox="1"/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7" name="TextBox 246">
                  <a:extLst>
                    <a:ext uri="{FF2B5EF4-FFF2-40B4-BE49-F238E27FC236}">
                      <a16:creationId xmlns:a16="http://schemas.microsoft.com/office/drawing/2014/main" id="{C19BF574-6A5A-F796-CD3D-DBC2EB3F70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blipFill>
                  <a:blip r:embed="rId2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E5AA64FD-8061-05A9-2600-2D6E4A34819A}"/>
                    </a:ext>
                  </a:extLst>
                </p:cNvPr>
                <p:cNvSpPr txBox="1"/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8" name="TextBox 247">
                  <a:extLst>
                    <a:ext uri="{FF2B5EF4-FFF2-40B4-BE49-F238E27FC236}">
                      <a16:creationId xmlns:a16="http://schemas.microsoft.com/office/drawing/2014/main" id="{E5AA64FD-8061-05A9-2600-2D6E4A3481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D3681FE-4649-C60F-5E0D-503038F4F1C5}"/>
                    </a:ext>
                  </a:extLst>
                </p:cNvPr>
                <p:cNvSpPr txBox="1"/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9" name="TextBox 248">
                  <a:extLst>
                    <a:ext uri="{FF2B5EF4-FFF2-40B4-BE49-F238E27FC236}">
                      <a16:creationId xmlns:a16="http://schemas.microsoft.com/office/drawing/2014/main" id="{6D3681FE-4649-C60F-5E0D-503038F4F1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blipFill>
                  <a:blip r:embed="rId4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89193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32EF7-7478-4908-90FB-BFA19F77B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65980-533B-4A84-AA33-EE8439680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last day of max-flow.</a:t>
            </a:r>
          </a:p>
          <a:p>
            <a:r>
              <a:rPr lang="en-US" dirty="0"/>
              <a:t>Two new problems we can solve with max-flow/min-cut.</a:t>
            </a:r>
          </a:p>
          <a:p>
            <a:endParaRPr lang="en-US" dirty="0"/>
          </a:p>
          <a:p>
            <a:r>
              <a:rPr lang="en-US" dirty="0"/>
              <a:t>Today’s proofs are short but subtle; I’m intentionally taking us through slowly. Please ask questions. </a:t>
            </a:r>
          </a:p>
        </p:txBody>
      </p:sp>
    </p:spTree>
    <p:extLst>
      <p:ext uri="{BB962C8B-B14F-4D97-AF65-F5344CB8AC3E}">
        <p14:creationId xmlns:p14="http://schemas.microsoft.com/office/powerpoint/2010/main" val="1389652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63C6F-8E28-CC58-C284-1282C5F8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7E6224-F705-320B-D9AC-31A6405151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1456016"/>
                <a:ext cx="11187258" cy="4845504"/>
              </a:xfrm>
            </p:spPr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be the left bipartition,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the right side.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be the min-cut.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defined correspondingly.</a:t>
                </a:r>
              </a:p>
              <a:p>
                <a:r>
                  <a:rPr lang="en-US" dirty="0"/>
                  <a:t>Here,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/>
                  <a:t> form a vertex cover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7E6224-F705-320B-D9AC-31A6405151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1456016"/>
                <a:ext cx="11187258" cy="4845504"/>
              </a:xfrm>
              <a:blipFill>
                <a:blip r:embed="rId2"/>
                <a:stretch>
                  <a:fillRect l="-654" t="-2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51ADFFAC-F2D2-CF93-643F-35C8DD9C96E4}"/>
              </a:ext>
            </a:extLst>
          </p:cNvPr>
          <p:cNvGrpSpPr/>
          <p:nvPr/>
        </p:nvGrpSpPr>
        <p:grpSpPr>
          <a:xfrm>
            <a:off x="1052083" y="3562516"/>
            <a:ext cx="10318728" cy="2939067"/>
            <a:chOff x="1052083" y="3562516"/>
            <a:chExt cx="10318728" cy="2939067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292333F-5D73-EE12-0CEF-0E28C7863689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1F84443-35B3-E9A9-901A-05B2E2737984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25E5013-03CC-F345-0810-FA2F0904C354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C6F4385-1701-9A9C-BCE5-AF269FF923A1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9AD6C82-25C4-A3BC-48E2-55F5DDB8CBD8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34FE5FA-24B0-8C35-2F7A-842B2D5A13BE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20B7F8A-EB2E-C7F8-8D71-7D6C9C034CF5}"/>
                </a:ext>
              </a:extLst>
            </p:cNvPr>
            <p:cNvCxnSpPr>
              <a:cxnSpLocks/>
              <a:stCxn id="41" idx="6"/>
              <a:endCxn id="42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6F2C217-3BFB-26F6-EFCF-021639DB338C}"/>
                </a:ext>
              </a:extLst>
            </p:cNvPr>
            <p:cNvCxnSpPr>
              <a:stCxn id="41" idx="6"/>
              <a:endCxn id="39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5FE2F0A-10BC-97DC-18A0-FB962AD1079B}"/>
                </a:ext>
              </a:extLst>
            </p:cNvPr>
            <p:cNvCxnSpPr>
              <a:cxnSpLocks/>
              <a:stCxn id="38" idx="6"/>
              <a:endCxn id="42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891755D-1EA8-4E47-7949-8140ABB128D3}"/>
                </a:ext>
              </a:extLst>
            </p:cNvPr>
            <p:cNvCxnSpPr>
              <a:cxnSpLocks/>
              <a:stCxn id="37" idx="6"/>
              <a:endCxn id="42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A497CC31-7C45-7031-677D-72904BE469E7}"/>
                </a:ext>
              </a:extLst>
            </p:cNvPr>
            <p:cNvCxnSpPr>
              <a:cxnSpLocks/>
              <a:stCxn id="38" idx="6"/>
              <a:endCxn id="39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FD2D2A8-ED75-C38D-9396-59BD60E23EF8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5B5CDACE-BABB-3653-7C4F-36AAC75966DB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06CF3D2-FBA8-A6D0-9B38-94BF06AF8F7F}"/>
                </a:ext>
              </a:extLst>
            </p:cNvPr>
            <p:cNvCxnSpPr>
              <a:cxnSpLocks/>
              <a:stCxn id="48" idx="6"/>
              <a:endCxn id="39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0A50AB8-F24E-BA4D-6491-69E264D8C49F}"/>
                </a:ext>
              </a:extLst>
            </p:cNvPr>
            <p:cNvCxnSpPr>
              <a:cxnSpLocks/>
              <a:stCxn id="37" idx="6"/>
              <a:endCxn id="39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1A4CC5C-B9C9-69F5-7490-29D28EEEE931}"/>
                </a:ext>
              </a:extLst>
            </p:cNvPr>
            <p:cNvCxnSpPr>
              <a:cxnSpLocks/>
              <a:stCxn id="48" idx="6"/>
              <a:endCxn id="40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CCE70279-9F60-2379-078D-659BF4627EBD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FCCD8CA5-8089-47F8-B92E-F34AF7F2EB25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5B01ECCD-A37F-374A-D21D-1451CF2CDC10}"/>
                </a:ext>
              </a:extLst>
            </p:cNvPr>
            <p:cNvCxnSpPr>
              <a:stCxn id="53" idx="6"/>
              <a:endCxn id="48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60853BE6-1B1E-D0E0-C2F4-711800ED1B1A}"/>
                </a:ext>
              </a:extLst>
            </p:cNvPr>
            <p:cNvCxnSpPr>
              <a:stCxn id="53" idx="6"/>
              <a:endCxn id="38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6489757-77A9-ECBB-A423-893C24B651B4}"/>
                </a:ext>
              </a:extLst>
            </p:cNvPr>
            <p:cNvCxnSpPr>
              <a:stCxn id="53" idx="6"/>
              <a:endCxn id="41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72EF9CC5-AD26-162F-6129-D215CE28C2FE}"/>
                </a:ext>
              </a:extLst>
            </p:cNvPr>
            <p:cNvCxnSpPr>
              <a:stCxn id="53" idx="6"/>
              <a:endCxn id="37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4060311C-9E7E-6C4C-56EE-49383D300548}"/>
                </a:ext>
              </a:extLst>
            </p:cNvPr>
            <p:cNvCxnSpPr>
              <a:stCxn id="49" idx="6"/>
              <a:endCxn id="54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824DF542-2637-9542-7D99-B5091F295BCA}"/>
                </a:ext>
              </a:extLst>
            </p:cNvPr>
            <p:cNvCxnSpPr>
              <a:stCxn id="39" idx="6"/>
              <a:endCxn id="54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E8D87FE7-58B9-1E34-16E3-E086F30733EB}"/>
                </a:ext>
              </a:extLst>
            </p:cNvPr>
            <p:cNvCxnSpPr>
              <a:stCxn id="40" idx="6"/>
              <a:endCxn id="54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04F68B65-DB0E-984B-51BC-2507AD7A1E0C}"/>
                </a:ext>
              </a:extLst>
            </p:cNvPr>
            <p:cNvCxnSpPr>
              <a:stCxn id="42" idx="6"/>
              <a:endCxn id="54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64032C52-6061-A2AA-41B6-87595CC748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08EB1B80-BD16-6E26-4CFD-96F1B6BBFE87}"/>
                    </a:ext>
                  </a:extLst>
                </p:cNvPr>
                <p:cNvSpPr txBox="1"/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08EB1B80-BD16-6E26-4CFD-96F1B6BBFE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7" y="4020439"/>
                  <a:ext cx="658368" cy="430887"/>
                </a:xfrm>
                <a:prstGeom prst="rect">
                  <a:avLst/>
                </a:prstGeom>
                <a:blipFill>
                  <a:blip r:embed="rId3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A05ABC6E-775D-FCD0-8A1F-9EF92C3B2A7E}"/>
                    </a:ext>
                  </a:extLst>
                </p:cNvPr>
                <p:cNvSpPr txBox="1"/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A05ABC6E-775D-FCD0-8A1F-9EF92C3B2A7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6327" y="4075676"/>
                  <a:ext cx="658368" cy="430887"/>
                </a:xfrm>
                <a:prstGeom prst="rect">
                  <a:avLst/>
                </a:prstGeom>
                <a:blipFill>
                  <a:blip r:embed="rId4"/>
                  <a:stretch>
                    <a:fillRect b="-171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395FABBA-14E9-6C13-C3C2-E9A50EFF3DB3}"/>
                    </a:ext>
                  </a:extLst>
                </p:cNvPr>
                <p:cNvSpPr txBox="1"/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395FABBA-14E9-6C13-C3C2-E9A50EFF3D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4204" y="3562516"/>
                  <a:ext cx="1543591" cy="430887"/>
                </a:xfrm>
                <a:prstGeom prst="rect">
                  <a:avLst/>
                </a:prstGeom>
                <a:blipFill>
                  <a:blip r:embed="rId5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57911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6DBD-6605-7102-1DFF-A4E7E2EE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always </a:t>
                </a:r>
                <a:r>
                  <a:rPr lang="en-US" dirty="0"/>
                  <a:t>a vertex cover? If so, how big is it?</a:t>
                </a:r>
              </a:p>
              <a:p>
                <a:r>
                  <a:rPr lang="en-US" dirty="0"/>
                  <a:t>There are 4 potential kinds of edges. Which kind is a problem for the vertex cover? Can they all exist?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6" name="Group 65">
            <a:extLst>
              <a:ext uri="{FF2B5EF4-FFF2-40B4-BE49-F238E27FC236}">
                <a16:creationId xmlns:a16="http://schemas.microsoft.com/office/drawing/2014/main" id="{AA81849C-EC2C-DBC4-F6F4-0D5974C78AB6}"/>
              </a:ext>
            </a:extLst>
          </p:cNvPr>
          <p:cNvGrpSpPr/>
          <p:nvPr/>
        </p:nvGrpSpPr>
        <p:grpSpPr>
          <a:xfrm>
            <a:off x="4512517" y="4436289"/>
            <a:ext cx="6858294" cy="2065294"/>
            <a:chOff x="1052083" y="3394220"/>
            <a:chExt cx="10318728" cy="3107363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EDDB25CE-042C-2546-474B-0D5C0D9E3D63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41058EFE-1AB0-EF3F-5576-F08DCE55BB2E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7A77E334-0DE6-DB89-690A-45A25C996223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96AED22-0E2A-E446-2557-F7EC1DC3587D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E6A5A3C-EF34-B3B1-3CC8-B0F55CB5E6F6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90CB5F2-9564-AC0C-E824-447648DD042D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0E8C82E-ADB5-01DF-6B96-0F6D4B3C1BE3}"/>
                </a:ext>
              </a:extLst>
            </p:cNvPr>
            <p:cNvCxnSpPr>
              <a:cxnSpLocks/>
              <a:stCxn id="71" idx="6"/>
              <a:endCxn id="72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F0AD178-BC10-5A09-CC51-A75112FECF43}"/>
                </a:ext>
              </a:extLst>
            </p:cNvPr>
            <p:cNvCxnSpPr>
              <a:stCxn id="71" idx="6"/>
              <a:endCxn id="69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C03F14F-0810-DE85-89AD-B32C2D8E7983}"/>
                </a:ext>
              </a:extLst>
            </p:cNvPr>
            <p:cNvCxnSpPr>
              <a:cxnSpLocks/>
              <a:stCxn id="68" idx="6"/>
              <a:endCxn id="72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5AC9CF6-E8E0-8664-3421-41807E132FB5}"/>
                </a:ext>
              </a:extLst>
            </p:cNvPr>
            <p:cNvCxnSpPr>
              <a:cxnSpLocks/>
              <a:stCxn id="67" idx="6"/>
              <a:endCxn id="72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A10AE46-BBB5-9566-C3DA-10E5A08E3361}"/>
                </a:ext>
              </a:extLst>
            </p:cNvPr>
            <p:cNvCxnSpPr>
              <a:cxnSpLocks/>
              <a:stCxn id="68" idx="6"/>
              <a:endCxn id="69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4A81D279-F489-1BE4-B760-DBE460D5B042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1DF0708-1CD4-7AD8-372B-84717C272DF0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82AB9BC-3CDD-BD28-7F4B-8F86CC1573DB}"/>
                </a:ext>
              </a:extLst>
            </p:cNvPr>
            <p:cNvCxnSpPr>
              <a:cxnSpLocks/>
              <a:stCxn id="78" idx="6"/>
              <a:endCxn id="69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B1FFE13-D38D-CD3D-E38C-347BC6871077}"/>
                </a:ext>
              </a:extLst>
            </p:cNvPr>
            <p:cNvCxnSpPr>
              <a:cxnSpLocks/>
              <a:stCxn id="67" idx="6"/>
              <a:endCxn id="69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6729346D-95D4-1F17-2EF8-8F61D34F8D02}"/>
                </a:ext>
              </a:extLst>
            </p:cNvPr>
            <p:cNvCxnSpPr>
              <a:cxnSpLocks/>
              <a:stCxn id="78" idx="6"/>
              <a:endCxn id="70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CC8E1AF-9D76-B1A1-B35B-34A33657F75C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084AD6A-3C75-5B4B-BBB4-BDB6FEE01639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286AB632-13DF-EE2A-FB2B-6BB77861896F}"/>
                </a:ext>
              </a:extLst>
            </p:cNvPr>
            <p:cNvCxnSpPr>
              <a:stCxn id="83" idx="6"/>
              <a:endCxn id="78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F45C2EE9-C759-E6C2-2080-E7FBA6096ACA}"/>
                </a:ext>
              </a:extLst>
            </p:cNvPr>
            <p:cNvCxnSpPr>
              <a:stCxn id="83" idx="6"/>
              <a:endCxn id="68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3EDD4813-67FE-BC34-22DA-11C9CC4D0AE3}"/>
                </a:ext>
              </a:extLst>
            </p:cNvPr>
            <p:cNvCxnSpPr>
              <a:stCxn id="83" idx="6"/>
              <a:endCxn id="71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5458E532-FD25-DFA5-562F-A374F4C6EBCF}"/>
                </a:ext>
              </a:extLst>
            </p:cNvPr>
            <p:cNvCxnSpPr>
              <a:stCxn id="83" idx="6"/>
              <a:endCxn id="67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AEDD016B-8126-02ED-5728-6AA1ACF22828}"/>
                </a:ext>
              </a:extLst>
            </p:cNvPr>
            <p:cNvCxnSpPr>
              <a:stCxn id="79" idx="6"/>
              <a:endCxn id="84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BDDA29A5-E5C9-0D04-3BC8-125F2CB7A292}"/>
                </a:ext>
              </a:extLst>
            </p:cNvPr>
            <p:cNvCxnSpPr>
              <a:stCxn id="69" idx="6"/>
              <a:endCxn id="84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6F4B8A76-6F96-CB0F-84F1-8304A95981E9}"/>
                </a:ext>
              </a:extLst>
            </p:cNvPr>
            <p:cNvCxnSpPr>
              <a:stCxn id="70" idx="6"/>
              <a:endCxn id="84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E96C24E-27CB-9B62-3AD0-D735109434C4}"/>
                </a:ext>
              </a:extLst>
            </p:cNvPr>
            <p:cNvCxnSpPr>
              <a:stCxn id="72" idx="6"/>
              <a:endCxn id="84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3DE00ACE-B7D0-757E-90CE-66398CCA53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8D11A248-2355-CE0A-EFA0-FD91C6E4A63C}"/>
                    </a:ext>
                  </a:extLst>
                </p:cNvPr>
                <p:cNvSpPr txBox="1"/>
                <p:nvPr/>
              </p:nvSpPr>
              <p:spPr>
                <a:xfrm>
                  <a:off x="9344226" y="4020438"/>
                  <a:ext cx="1236341" cy="648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8D11A248-2355-CE0A-EFA0-FD91C6E4A63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6" y="4020438"/>
                  <a:ext cx="1236341" cy="648296"/>
                </a:xfrm>
                <a:prstGeom prst="rect">
                  <a:avLst/>
                </a:prstGeom>
                <a:blipFill>
                  <a:blip r:embed="rId3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A32E8C63-9547-A25C-51F6-1BFC5425CDBB}"/>
                    </a:ext>
                  </a:extLst>
                </p:cNvPr>
                <p:cNvSpPr txBox="1"/>
                <p:nvPr/>
              </p:nvSpPr>
              <p:spPr>
                <a:xfrm>
                  <a:off x="1506094" y="4075677"/>
                  <a:ext cx="1118601" cy="648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A32E8C63-9547-A25C-51F6-1BFC5425CD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6094" y="4075677"/>
                  <a:ext cx="1118601" cy="648296"/>
                </a:xfrm>
                <a:prstGeom prst="rect">
                  <a:avLst/>
                </a:prstGeom>
                <a:blipFill>
                  <a:blip r:embed="rId4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FDF369F0-411B-FE30-3CA7-1A39AE7201B4}"/>
                    </a:ext>
                  </a:extLst>
                </p:cNvPr>
                <p:cNvSpPr txBox="1"/>
                <p:nvPr/>
              </p:nvSpPr>
              <p:spPr>
                <a:xfrm>
                  <a:off x="5305525" y="3394220"/>
                  <a:ext cx="154359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FDF369F0-411B-FE30-3CA7-1A39AE7201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5525" y="3394220"/>
                  <a:ext cx="1543590" cy="430887"/>
                </a:xfrm>
                <a:prstGeom prst="rect">
                  <a:avLst/>
                </a:prstGeom>
                <a:blipFill>
                  <a:blip r:embed="rId5"/>
                  <a:stretch>
                    <a:fillRect b="-7446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58217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6DBD-6605-7102-1DFF-A4E7E2EE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always </a:t>
                </a:r>
                <a:r>
                  <a:rPr lang="en-US" dirty="0"/>
                  <a:t>a vertex cover? If so, how big is it?</a:t>
                </a:r>
              </a:p>
              <a:p>
                <a:r>
                  <a:rPr lang="en-US" dirty="0"/>
                  <a:t>There are 4 potential kinds of edges. Which kind is a problem for the vertex cover? Can they all exist?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6" name="Group 65">
            <a:extLst>
              <a:ext uri="{FF2B5EF4-FFF2-40B4-BE49-F238E27FC236}">
                <a16:creationId xmlns:a16="http://schemas.microsoft.com/office/drawing/2014/main" id="{AA81849C-EC2C-DBC4-F6F4-0D5974C78AB6}"/>
              </a:ext>
            </a:extLst>
          </p:cNvPr>
          <p:cNvGrpSpPr/>
          <p:nvPr/>
        </p:nvGrpSpPr>
        <p:grpSpPr>
          <a:xfrm>
            <a:off x="4512517" y="4436289"/>
            <a:ext cx="6858294" cy="2065294"/>
            <a:chOff x="1052083" y="3394220"/>
            <a:chExt cx="10318728" cy="3107363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EDDB25CE-042C-2546-474B-0D5C0D9E3D63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41058EFE-1AB0-EF3F-5576-F08DCE55BB2E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7A77E334-0DE6-DB89-690A-45A25C996223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96AED22-0E2A-E446-2557-F7EC1DC3587D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E6A5A3C-EF34-B3B1-3CC8-B0F55CB5E6F6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90CB5F2-9564-AC0C-E824-447648DD042D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0E8C82E-ADB5-01DF-6B96-0F6D4B3C1BE3}"/>
                </a:ext>
              </a:extLst>
            </p:cNvPr>
            <p:cNvCxnSpPr>
              <a:cxnSpLocks/>
              <a:stCxn id="71" idx="6"/>
              <a:endCxn id="72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F0AD178-BC10-5A09-CC51-A75112FECF43}"/>
                </a:ext>
              </a:extLst>
            </p:cNvPr>
            <p:cNvCxnSpPr>
              <a:stCxn id="71" idx="6"/>
              <a:endCxn id="69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C03F14F-0810-DE85-89AD-B32C2D8E7983}"/>
                </a:ext>
              </a:extLst>
            </p:cNvPr>
            <p:cNvCxnSpPr>
              <a:cxnSpLocks/>
              <a:stCxn id="68" idx="6"/>
              <a:endCxn id="72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5AC9CF6-E8E0-8664-3421-41807E132FB5}"/>
                </a:ext>
              </a:extLst>
            </p:cNvPr>
            <p:cNvCxnSpPr>
              <a:cxnSpLocks/>
              <a:stCxn id="67" idx="6"/>
              <a:endCxn id="72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A10AE46-BBB5-9566-C3DA-10E5A08E3361}"/>
                </a:ext>
              </a:extLst>
            </p:cNvPr>
            <p:cNvCxnSpPr>
              <a:cxnSpLocks/>
              <a:stCxn id="68" idx="6"/>
              <a:endCxn id="69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4A81D279-F489-1BE4-B760-DBE460D5B042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1DF0708-1CD4-7AD8-372B-84717C272DF0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82AB9BC-3CDD-BD28-7F4B-8F86CC1573DB}"/>
                </a:ext>
              </a:extLst>
            </p:cNvPr>
            <p:cNvCxnSpPr>
              <a:cxnSpLocks/>
              <a:stCxn id="78" idx="6"/>
              <a:endCxn id="69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B1FFE13-D38D-CD3D-E38C-347BC6871077}"/>
                </a:ext>
              </a:extLst>
            </p:cNvPr>
            <p:cNvCxnSpPr>
              <a:cxnSpLocks/>
              <a:stCxn id="67" idx="6"/>
              <a:endCxn id="69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6729346D-95D4-1F17-2EF8-8F61D34F8D02}"/>
                </a:ext>
              </a:extLst>
            </p:cNvPr>
            <p:cNvCxnSpPr>
              <a:cxnSpLocks/>
              <a:stCxn id="78" idx="6"/>
              <a:endCxn id="70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CC8E1AF-9D76-B1A1-B35B-34A33657F75C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084AD6A-3C75-5B4B-BBB4-BDB6FEE01639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286AB632-13DF-EE2A-FB2B-6BB77861896F}"/>
                </a:ext>
              </a:extLst>
            </p:cNvPr>
            <p:cNvCxnSpPr>
              <a:stCxn id="83" idx="6"/>
              <a:endCxn id="78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F45C2EE9-C759-E6C2-2080-E7FBA6096ACA}"/>
                </a:ext>
              </a:extLst>
            </p:cNvPr>
            <p:cNvCxnSpPr>
              <a:stCxn id="83" idx="6"/>
              <a:endCxn id="68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3EDD4813-67FE-BC34-22DA-11C9CC4D0AE3}"/>
                </a:ext>
              </a:extLst>
            </p:cNvPr>
            <p:cNvCxnSpPr>
              <a:stCxn id="83" idx="6"/>
              <a:endCxn id="71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5458E532-FD25-DFA5-562F-A374F4C6EBCF}"/>
                </a:ext>
              </a:extLst>
            </p:cNvPr>
            <p:cNvCxnSpPr>
              <a:stCxn id="83" idx="6"/>
              <a:endCxn id="67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AEDD016B-8126-02ED-5728-6AA1ACF22828}"/>
                </a:ext>
              </a:extLst>
            </p:cNvPr>
            <p:cNvCxnSpPr>
              <a:stCxn id="79" idx="6"/>
              <a:endCxn id="84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BDDA29A5-E5C9-0D04-3BC8-125F2CB7A292}"/>
                </a:ext>
              </a:extLst>
            </p:cNvPr>
            <p:cNvCxnSpPr>
              <a:stCxn id="69" idx="6"/>
              <a:endCxn id="84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6F4B8A76-6F96-CB0F-84F1-8304A95981E9}"/>
                </a:ext>
              </a:extLst>
            </p:cNvPr>
            <p:cNvCxnSpPr>
              <a:stCxn id="70" idx="6"/>
              <a:endCxn id="84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E96C24E-27CB-9B62-3AD0-D735109434C4}"/>
                </a:ext>
              </a:extLst>
            </p:cNvPr>
            <p:cNvCxnSpPr>
              <a:stCxn id="72" idx="6"/>
              <a:endCxn id="84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3DE00ACE-B7D0-757E-90CE-66398CCA53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8D11A248-2355-CE0A-EFA0-FD91C6E4A63C}"/>
                    </a:ext>
                  </a:extLst>
                </p:cNvPr>
                <p:cNvSpPr txBox="1"/>
                <p:nvPr/>
              </p:nvSpPr>
              <p:spPr>
                <a:xfrm>
                  <a:off x="9344226" y="4020438"/>
                  <a:ext cx="1236341" cy="648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8D11A248-2355-CE0A-EFA0-FD91C6E4A63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6" y="4020438"/>
                  <a:ext cx="1236341" cy="648296"/>
                </a:xfrm>
                <a:prstGeom prst="rect">
                  <a:avLst/>
                </a:prstGeom>
                <a:blipFill>
                  <a:blip r:embed="rId3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A32E8C63-9547-A25C-51F6-1BFC5425CDBB}"/>
                    </a:ext>
                  </a:extLst>
                </p:cNvPr>
                <p:cNvSpPr txBox="1"/>
                <p:nvPr/>
              </p:nvSpPr>
              <p:spPr>
                <a:xfrm>
                  <a:off x="1506094" y="4075677"/>
                  <a:ext cx="1118601" cy="648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A32E8C63-9547-A25C-51F6-1BFC5425CD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6094" y="4075677"/>
                  <a:ext cx="1118601" cy="648296"/>
                </a:xfrm>
                <a:prstGeom prst="rect">
                  <a:avLst/>
                </a:prstGeom>
                <a:blipFill>
                  <a:blip r:embed="rId4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FDF369F0-411B-FE30-3CA7-1A39AE7201B4}"/>
                    </a:ext>
                  </a:extLst>
                </p:cNvPr>
                <p:cNvSpPr txBox="1"/>
                <p:nvPr/>
              </p:nvSpPr>
              <p:spPr>
                <a:xfrm>
                  <a:off x="5305525" y="3394220"/>
                  <a:ext cx="154359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FDF369F0-411B-FE30-3CA7-1A39AE7201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5525" y="3394220"/>
                  <a:ext cx="1543590" cy="430887"/>
                </a:xfrm>
                <a:prstGeom prst="rect">
                  <a:avLst/>
                </a:prstGeom>
                <a:blipFill>
                  <a:blip r:embed="rId5"/>
                  <a:stretch>
                    <a:fillRect b="-7446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38A7B090-554C-AA87-D732-CC0AD55334EE}"/>
              </a:ext>
            </a:extLst>
          </p:cNvPr>
          <p:cNvSpPr txBox="1"/>
          <p:nvPr/>
        </p:nvSpPr>
        <p:spPr>
          <a:xfrm>
            <a:off x="2123257" y="3584340"/>
            <a:ext cx="5216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Only kind we have to worry about!!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7C4BB4-C05F-D37E-4DC7-618B3AA7E8FF}"/>
                  </a:ext>
                </a:extLst>
              </p:cNvPr>
              <p:cNvSpPr txBox="1"/>
              <p:nvPr/>
            </p:nvSpPr>
            <p:spPr>
              <a:xfrm>
                <a:off x="4141543" y="3944297"/>
                <a:ext cx="620310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accent2"/>
                    </a:solidFill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But you can’t have an edge from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𝑆</m:t>
                    </m:r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Segoe UI Semilight" panose="020B0402040204020203" pitchFamily="34" charset="0"/>
                      </a:rPr>
                      <m:t>𝑇</m:t>
                    </m:r>
                  </m:oMath>
                </a14:m>
                <a:r>
                  <a:rPr lang="en-US" sz="2400" dirty="0">
                    <a:solidFill>
                      <a:schemeClr val="accent2"/>
                    </a:solidFill>
                    <a:latin typeface="Segoe UI Semilight" panose="020B0402040204020203" pitchFamily="34" charset="0"/>
                    <a:cs typeface="Segoe UI Semilight" panose="020B0402040204020203" pitchFamily="34" charset="0"/>
                  </a:rPr>
                  <a:t>! We have a vertex cover.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7C4BB4-C05F-D37E-4DC7-618B3AA7E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1543" y="3944297"/>
                <a:ext cx="6203104" cy="830997"/>
              </a:xfrm>
              <a:prstGeom prst="rect">
                <a:avLst/>
              </a:prstGeom>
              <a:blipFill>
                <a:blip r:embed="rId6"/>
                <a:stretch>
                  <a:fillRect l="-1473" t="-5147" b="-16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593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6DBD-6605-7102-1DFF-A4E7E2EE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big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r>
                  <a:rPr lang="en-US" dirty="0"/>
                  <a:t>Well, it looks a lot like the min-cut.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are cut.</a:t>
                </a:r>
              </a:p>
              <a:p>
                <a:r>
                  <a:rPr lang="en-US" dirty="0"/>
                  <a:t>Each of those edges is capacity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. Each has an endpoint we put in the vertex cover!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cap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6" name="Group 65">
            <a:extLst>
              <a:ext uri="{FF2B5EF4-FFF2-40B4-BE49-F238E27FC236}">
                <a16:creationId xmlns:a16="http://schemas.microsoft.com/office/drawing/2014/main" id="{AA81849C-EC2C-DBC4-F6F4-0D5974C78AB6}"/>
              </a:ext>
            </a:extLst>
          </p:cNvPr>
          <p:cNvGrpSpPr/>
          <p:nvPr/>
        </p:nvGrpSpPr>
        <p:grpSpPr>
          <a:xfrm>
            <a:off x="4512517" y="4436289"/>
            <a:ext cx="6858294" cy="2065294"/>
            <a:chOff x="1052083" y="3394220"/>
            <a:chExt cx="10318728" cy="3107363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EDDB25CE-042C-2546-474B-0D5C0D9E3D63}"/>
                </a:ext>
              </a:extLst>
            </p:cNvPr>
            <p:cNvSpPr/>
            <p:nvPr/>
          </p:nvSpPr>
          <p:spPr>
            <a:xfrm>
              <a:off x="3549168" y="6041301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41058EFE-1AB0-EF3F-5576-F08DCE55BB2E}"/>
                </a:ext>
              </a:extLst>
            </p:cNvPr>
            <p:cNvSpPr/>
            <p:nvPr/>
          </p:nvSpPr>
          <p:spPr>
            <a:xfrm>
              <a:off x="3531123" y="4489701"/>
              <a:ext cx="461788" cy="4681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7A77E334-0DE6-DB89-690A-45A25C996223}"/>
                </a:ext>
              </a:extLst>
            </p:cNvPr>
            <p:cNvSpPr/>
            <p:nvPr/>
          </p:nvSpPr>
          <p:spPr>
            <a:xfrm>
              <a:off x="7446736" y="4382782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596AED22-0E2A-E446-2557-F7EC1DC3587D}"/>
                </a:ext>
              </a:extLst>
            </p:cNvPr>
            <p:cNvSpPr/>
            <p:nvPr/>
          </p:nvSpPr>
          <p:spPr>
            <a:xfrm>
              <a:off x="7438960" y="5211990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E6A5A3C-EF34-B3B1-3CC8-B0F55CB5E6F6}"/>
                </a:ext>
              </a:extLst>
            </p:cNvPr>
            <p:cNvSpPr/>
            <p:nvPr/>
          </p:nvSpPr>
          <p:spPr>
            <a:xfrm>
              <a:off x="3531123" y="5235666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90CB5F2-9564-AC0C-E824-447648DD042D}"/>
                </a:ext>
              </a:extLst>
            </p:cNvPr>
            <p:cNvSpPr/>
            <p:nvPr/>
          </p:nvSpPr>
          <p:spPr>
            <a:xfrm>
              <a:off x="7387516" y="6001954"/>
              <a:ext cx="454012" cy="460282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60E8C82E-ADB5-01DF-6B96-0F6D4B3C1BE3}"/>
                </a:ext>
              </a:extLst>
            </p:cNvPr>
            <p:cNvCxnSpPr>
              <a:cxnSpLocks/>
              <a:stCxn id="71" idx="6"/>
              <a:endCxn id="72" idx="2"/>
            </p:cNvCxnSpPr>
            <p:nvPr/>
          </p:nvCxnSpPr>
          <p:spPr>
            <a:xfrm>
              <a:off x="3985135" y="5465807"/>
              <a:ext cx="3402381" cy="766288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F0AD178-BC10-5A09-CC51-A75112FECF43}"/>
                </a:ext>
              </a:extLst>
            </p:cNvPr>
            <p:cNvCxnSpPr>
              <a:stCxn id="71" idx="6"/>
              <a:endCxn id="69" idx="2"/>
            </p:cNvCxnSpPr>
            <p:nvPr/>
          </p:nvCxnSpPr>
          <p:spPr>
            <a:xfrm flipV="1">
              <a:off x="3985135" y="4612923"/>
              <a:ext cx="3461601" cy="852884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C03F14F-0810-DE85-89AD-B32C2D8E7983}"/>
                </a:ext>
              </a:extLst>
            </p:cNvPr>
            <p:cNvCxnSpPr>
              <a:cxnSpLocks/>
              <a:stCxn id="68" idx="6"/>
              <a:endCxn id="72" idx="2"/>
            </p:cNvCxnSpPr>
            <p:nvPr/>
          </p:nvCxnSpPr>
          <p:spPr>
            <a:xfrm>
              <a:off x="3992911" y="4723784"/>
              <a:ext cx="3394605" cy="1508311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5AC9CF6-E8E0-8664-3421-41807E132FB5}"/>
                </a:ext>
              </a:extLst>
            </p:cNvPr>
            <p:cNvCxnSpPr>
              <a:cxnSpLocks/>
              <a:stCxn id="67" idx="6"/>
              <a:endCxn id="72" idx="2"/>
            </p:cNvCxnSpPr>
            <p:nvPr/>
          </p:nvCxnSpPr>
          <p:spPr>
            <a:xfrm flipV="1">
              <a:off x="4003180" y="6232095"/>
              <a:ext cx="3384336" cy="39347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FA10AE46-BBB5-9566-C3DA-10E5A08E3361}"/>
                </a:ext>
              </a:extLst>
            </p:cNvPr>
            <p:cNvCxnSpPr>
              <a:cxnSpLocks/>
              <a:stCxn id="68" idx="6"/>
              <a:endCxn id="69" idx="2"/>
            </p:cNvCxnSpPr>
            <p:nvPr/>
          </p:nvCxnSpPr>
          <p:spPr>
            <a:xfrm flipV="1">
              <a:off x="3992911" y="4612923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4A81D279-F489-1BE4-B760-DBE460D5B042}"/>
                </a:ext>
              </a:extLst>
            </p:cNvPr>
            <p:cNvSpPr/>
            <p:nvPr/>
          </p:nvSpPr>
          <p:spPr>
            <a:xfrm>
              <a:off x="3531123" y="3822954"/>
              <a:ext cx="461788" cy="468166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1DF0708-1CD4-7AD8-372B-84717C272DF0}"/>
                </a:ext>
              </a:extLst>
            </p:cNvPr>
            <p:cNvSpPr/>
            <p:nvPr/>
          </p:nvSpPr>
          <p:spPr>
            <a:xfrm>
              <a:off x="7446736" y="3716035"/>
              <a:ext cx="454012" cy="46028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82AB9BC-3CDD-BD28-7F4B-8F86CC1573DB}"/>
                </a:ext>
              </a:extLst>
            </p:cNvPr>
            <p:cNvCxnSpPr>
              <a:cxnSpLocks/>
              <a:stCxn id="78" idx="6"/>
              <a:endCxn id="69" idx="2"/>
            </p:cNvCxnSpPr>
            <p:nvPr/>
          </p:nvCxnSpPr>
          <p:spPr>
            <a:xfrm>
              <a:off x="3992911" y="4057037"/>
              <a:ext cx="3453825" cy="555886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B1FFE13-D38D-CD3D-E38C-347BC6871077}"/>
                </a:ext>
              </a:extLst>
            </p:cNvPr>
            <p:cNvCxnSpPr>
              <a:cxnSpLocks/>
              <a:stCxn id="67" idx="6"/>
              <a:endCxn id="69" idx="2"/>
            </p:cNvCxnSpPr>
            <p:nvPr/>
          </p:nvCxnSpPr>
          <p:spPr>
            <a:xfrm flipV="1">
              <a:off x="4003180" y="4612923"/>
              <a:ext cx="3443556" cy="1658519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6729346D-95D4-1F17-2EF8-8F61D34F8D02}"/>
                </a:ext>
              </a:extLst>
            </p:cNvPr>
            <p:cNvCxnSpPr>
              <a:cxnSpLocks/>
              <a:stCxn id="78" idx="6"/>
              <a:endCxn id="70" idx="2"/>
            </p:cNvCxnSpPr>
            <p:nvPr/>
          </p:nvCxnSpPr>
          <p:spPr>
            <a:xfrm>
              <a:off x="3992911" y="4057037"/>
              <a:ext cx="3446049" cy="1385094"/>
            </a:xfrm>
            <a:prstGeom prst="line">
              <a:avLst/>
            </a:prstGeom>
            <a:ln w="38100">
              <a:solidFill>
                <a:srgbClr val="FF0000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CC8E1AF-9D76-B1A1-B35B-34A33657F75C}"/>
                </a:ext>
              </a:extLst>
            </p:cNvPr>
            <p:cNvSpPr/>
            <p:nvPr/>
          </p:nvSpPr>
          <p:spPr>
            <a:xfrm>
              <a:off x="1052083" y="4977907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2084AD6A-3C75-5B4B-BBB4-BDB6FEE01639}"/>
                </a:ext>
              </a:extLst>
            </p:cNvPr>
            <p:cNvSpPr/>
            <p:nvPr/>
          </p:nvSpPr>
          <p:spPr>
            <a:xfrm>
              <a:off x="10909023" y="4874726"/>
              <a:ext cx="461788" cy="468166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286AB632-13DF-EE2A-FB2B-6BB77861896F}"/>
                </a:ext>
              </a:extLst>
            </p:cNvPr>
            <p:cNvCxnSpPr>
              <a:stCxn id="83" idx="6"/>
              <a:endCxn id="78" idx="2"/>
            </p:cNvCxnSpPr>
            <p:nvPr/>
          </p:nvCxnSpPr>
          <p:spPr>
            <a:xfrm flipV="1">
              <a:off x="1513871" y="4057037"/>
              <a:ext cx="2017252" cy="115495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F45C2EE9-C759-E6C2-2080-E7FBA6096ACA}"/>
                </a:ext>
              </a:extLst>
            </p:cNvPr>
            <p:cNvCxnSpPr>
              <a:stCxn id="83" idx="6"/>
              <a:endCxn id="68" idx="2"/>
            </p:cNvCxnSpPr>
            <p:nvPr/>
          </p:nvCxnSpPr>
          <p:spPr>
            <a:xfrm flipV="1">
              <a:off x="1513871" y="4723784"/>
              <a:ext cx="2017252" cy="48820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3EDD4813-67FE-BC34-22DA-11C9CC4D0AE3}"/>
                </a:ext>
              </a:extLst>
            </p:cNvPr>
            <p:cNvCxnSpPr>
              <a:stCxn id="83" idx="6"/>
              <a:endCxn id="71" idx="2"/>
            </p:cNvCxnSpPr>
            <p:nvPr/>
          </p:nvCxnSpPr>
          <p:spPr>
            <a:xfrm>
              <a:off x="1513871" y="5211990"/>
              <a:ext cx="2017252" cy="2538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5458E532-FD25-DFA5-562F-A374F4C6EBCF}"/>
                </a:ext>
              </a:extLst>
            </p:cNvPr>
            <p:cNvCxnSpPr>
              <a:stCxn id="83" idx="6"/>
              <a:endCxn id="67" idx="2"/>
            </p:cNvCxnSpPr>
            <p:nvPr/>
          </p:nvCxnSpPr>
          <p:spPr>
            <a:xfrm>
              <a:off x="1513871" y="5211990"/>
              <a:ext cx="2035297" cy="10594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AEDD016B-8126-02ED-5728-6AA1ACF22828}"/>
                </a:ext>
              </a:extLst>
            </p:cNvPr>
            <p:cNvCxnSpPr>
              <a:stCxn id="79" idx="6"/>
              <a:endCxn id="84" idx="2"/>
            </p:cNvCxnSpPr>
            <p:nvPr/>
          </p:nvCxnSpPr>
          <p:spPr>
            <a:xfrm>
              <a:off x="7900748" y="3946176"/>
              <a:ext cx="3008275" cy="11626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BDDA29A5-E5C9-0D04-3BC8-125F2CB7A292}"/>
                </a:ext>
              </a:extLst>
            </p:cNvPr>
            <p:cNvCxnSpPr>
              <a:stCxn id="69" idx="6"/>
              <a:endCxn id="84" idx="2"/>
            </p:cNvCxnSpPr>
            <p:nvPr/>
          </p:nvCxnSpPr>
          <p:spPr>
            <a:xfrm>
              <a:off x="7900748" y="4612923"/>
              <a:ext cx="3008275" cy="4958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6F4B8A76-6F96-CB0F-84F1-8304A95981E9}"/>
                </a:ext>
              </a:extLst>
            </p:cNvPr>
            <p:cNvCxnSpPr>
              <a:stCxn id="70" idx="6"/>
              <a:endCxn id="84" idx="2"/>
            </p:cNvCxnSpPr>
            <p:nvPr/>
          </p:nvCxnSpPr>
          <p:spPr>
            <a:xfrm flipV="1">
              <a:off x="7892972" y="5108809"/>
              <a:ext cx="3016051" cy="33332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E96C24E-27CB-9B62-3AD0-D735109434C4}"/>
                </a:ext>
              </a:extLst>
            </p:cNvPr>
            <p:cNvCxnSpPr>
              <a:stCxn id="72" idx="6"/>
              <a:endCxn id="84" idx="2"/>
            </p:cNvCxnSpPr>
            <p:nvPr/>
          </p:nvCxnSpPr>
          <p:spPr>
            <a:xfrm flipV="1">
              <a:off x="7841528" y="5108809"/>
              <a:ext cx="3067495" cy="11232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3DE00ACE-B7D0-757E-90CE-66398CCA53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2911" y="3936016"/>
              <a:ext cx="3453825" cy="110861"/>
            </a:xfrm>
            <a:prstGeom prst="line">
              <a:avLst/>
            </a:prstGeom>
            <a:ln w="38100">
              <a:solidFill>
                <a:schemeClr val="tx1"/>
              </a:solidFill>
              <a:prstDash val="soli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8D11A248-2355-CE0A-EFA0-FD91C6E4A63C}"/>
                    </a:ext>
                  </a:extLst>
                </p:cNvPr>
                <p:cNvSpPr txBox="1"/>
                <p:nvPr/>
              </p:nvSpPr>
              <p:spPr>
                <a:xfrm>
                  <a:off x="9344226" y="4020438"/>
                  <a:ext cx="1236341" cy="648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TextBox 93">
                  <a:extLst>
                    <a:ext uri="{FF2B5EF4-FFF2-40B4-BE49-F238E27FC236}">
                      <a16:creationId xmlns:a16="http://schemas.microsoft.com/office/drawing/2014/main" id="{8D11A248-2355-CE0A-EFA0-FD91C6E4A63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44226" y="4020438"/>
                  <a:ext cx="1236341" cy="648296"/>
                </a:xfrm>
                <a:prstGeom prst="rect">
                  <a:avLst/>
                </a:prstGeom>
                <a:blipFill>
                  <a:blip r:embed="rId3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A32E8C63-9547-A25C-51F6-1BFC5425CDBB}"/>
                    </a:ext>
                  </a:extLst>
                </p:cNvPr>
                <p:cNvSpPr txBox="1"/>
                <p:nvPr/>
              </p:nvSpPr>
              <p:spPr>
                <a:xfrm>
                  <a:off x="1506094" y="4075677"/>
                  <a:ext cx="1118601" cy="6482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?/1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A32E8C63-9547-A25C-51F6-1BFC5425CD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6094" y="4075677"/>
                  <a:ext cx="1118601" cy="648296"/>
                </a:xfrm>
                <a:prstGeom prst="rect">
                  <a:avLst/>
                </a:prstGeom>
                <a:blipFill>
                  <a:blip r:embed="rId4"/>
                  <a:stretch>
                    <a:fillRect b="-15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FDF369F0-411B-FE30-3CA7-1A39AE7201B4}"/>
                    </a:ext>
                  </a:extLst>
                </p:cNvPr>
                <p:cNvSpPr txBox="1"/>
                <p:nvPr/>
              </p:nvSpPr>
              <p:spPr>
                <a:xfrm>
                  <a:off x="5305525" y="3394220"/>
                  <a:ext cx="154359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?/∞</m:t>
                        </m:r>
                      </m:oMath>
                    </m:oMathPara>
                  </a14:m>
                  <a:endParaRPr lang="en-US" sz="2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FDF369F0-411B-FE30-3CA7-1A39AE7201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5525" y="3394220"/>
                  <a:ext cx="1543590" cy="430887"/>
                </a:xfrm>
                <a:prstGeom prst="rect">
                  <a:avLst/>
                </a:prstGeom>
                <a:blipFill>
                  <a:blip r:embed="rId5"/>
                  <a:stretch>
                    <a:fillRect b="-7446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67620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6DBD-6605-7102-1DFF-A4E7E2EE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is it a minimum VC?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 it’s a vertex cover, of size equal to the min-cut…what if there’s a smaller vertex cover?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be any vertex cover, 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dirty="0"/>
                  <a:t> as before.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8445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8679-C4F1-44C3-8AC5-26A7EC53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smaller VC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63F2488A-96F7-43AE-AE2E-F41F6D8D2D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4675" y="1463675"/>
                <a:ext cx="11187113" cy="1610635"/>
              </a:xfrm>
            </p:spPr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be any vertex cover, 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dirty="0"/>
                  <a:t> as before.</a:t>
                </a:r>
              </a:p>
              <a:p>
                <a:r>
                  <a:rPr lang="en-US" dirty="0"/>
                  <a:t>Claim: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∪(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∖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∖</m:t>
                        </m:r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 cut with cut edges are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,(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 [this is the corresponding cut to before]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63F2488A-96F7-43AE-AE2E-F41F6D8D2D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4675" y="1463675"/>
                <a:ext cx="11187113" cy="1610635"/>
              </a:xfrm>
              <a:blipFill>
                <a:blip r:embed="rId2"/>
                <a:stretch>
                  <a:fillRect l="-708" t="-6439" r="-1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B9AD6AFD-1950-4A2D-8248-64021EC9F2CE}"/>
              </a:ext>
            </a:extLst>
          </p:cNvPr>
          <p:cNvGrpSpPr/>
          <p:nvPr/>
        </p:nvGrpSpPr>
        <p:grpSpPr>
          <a:xfrm>
            <a:off x="1052083" y="3562516"/>
            <a:ext cx="10318728" cy="2939067"/>
            <a:chOff x="1052083" y="3562516"/>
            <a:chExt cx="10318728" cy="293906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C0103E99-9F6B-4F6D-95F4-5E803F5317EB}"/>
                </a:ext>
              </a:extLst>
            </p:cNvPr>
            <p:cNvGrpSpPr/>
            <p:nvPr/>
          </p:nvGrpSpPr>
          <p:grpSpPr>
            <a:xfrm>
              <a:off x="1052083" y="3562516"/>
              <a:ext cx="10318728" cy="2939067"/>
              <a:chOff x="1052083" y="3562516"/>
              <a:chExt cx="10318728" cy="2939067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D0219109-CCC8-429B-BFE0-5601FB67F7B1}"/>
                  </a:ext>
                </a:extLst>
              </p:cNvPr>
              <p:cNvSpPr/>
              <p:nvPr/>
            </p:nvSpPr>
            <p:spPr>
              <a:xfrm>
                <a:off x="3549168" y="6041301"/>
                <a:ext cx="454012" cy="460282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9E116935-4B8B-4425-9A02-8E9058AFA469}"/>
                  </a:ext>
                </a:extLst>
              </p:cNvPr>
              <p:cNvSpPr/>
              <p:nvPr/>
            </p:nvSpPr>
            <p:spPr>
              <a:xfrm>
                <a:off x="3531123" y="4489701"/>
                <a:ext cx="461788" cy="468166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10C9C32D-20D2-4C09-9F8A-BD85B67A9E16}"/>
                  </a:ext>
                </a:extLst>
              </p:cNvPr>
              <p:cNvSpPr/>
              <p:nvPr/>
            </p:nvSpPr>
            <p:spPr>
              <a:xfrm>
                <a:off x="7446736" y="4382782"/>
                <a:ext cx="454012" cy="460282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092E1723-D5F8-4771-ACD0-7DC3E3E8115D}"/>
                  </a:ext>
                </a:extLst>
              </p:cNvPr>
              <p:cNvSpPr/>
              <p:nvPr/>
            </p:nvSpPr>
            <p:spPr>
              <a:xfrm>
                <a:off x="7438960" y="5211990"/>
                <a:ext cx="454012" cy="460282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1494D934-705F-4682-8E5D-D84355338B9D}"/>
                  </a:ext>
                </a:extLst>
              </p:cNvPr>
              <p:cNvSpPr/>
              <p:nvPr/>
            </p:nvSpPr>
            <p:spPr>
              <a:xfrm>
                <a:off x="3531123" y="5235666"/>
                <a:ext cx="454012" cy="460282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320D76E-758B-44E6-9027-7C781E50E853}"/>
                  </a:ext>
                </a:extLst>
              </p:cNvPr>
              <p:cNvSpPr/>
              <p:nvPr/>
            </p:nvSpPr>
            <p:spPr>
              <a:xfrm>
                <a:off x="7387516" y="6001954"/>
                <a:ext cx="454012" cy="460282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0C359F87-7A57-448A-99EB-6EEB177792BD}"/>
                  </a:ext>
                </a:extLst>
              </p:cNvPr>
              <p:cNvCxnSpPr>
                <a:cxnSpLocks/>
                <a:stCxn id="47" idx="6"/>
                <a:endCxn id="48" idx="2"/>
              </p:cNvCxnSpPr>
              <p:nvPr/>
            </p:nvCxnSpPr>
            <p:spPr>
              <a:xfrm>
                <a:off x="3985135" y="5465807"/>
                <a:ext cx="3402381" cy="766288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98B9A37-F408-48D9-9CEB-A327F2410BB4}"/>
                  </a:ext>
                </a:extLst>
              </p:cNvPr>
              <p:cNvCxnSpPr>
                <a:stCxn id="47" idx="6"/>
                <a:endCxn id="45" idx="2"/>
              </p:cNvCxnSpPr>
              <p:nvPr/>
            </p:nvCxnSpPr>
            <p:spPr>
              <a:xfrm flipV="1">
                <a:off x="3985135" y="4612923"/>
                <a:ext cx="3461601" cy="85288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DCC2E638-9872-4DBE-9013-BD1D799F75BD}"/>
                  </a:ext>
                </a:extLst>
              </p:cNvPr>
              <p:cNvCxnSpPr>
                <a:cxnSpLocks/>
                <a:stCxn id="44" idx="6"/>
                <a:endCxn id="48" idx="2"/>
              </p:cNvCxnSpPr>
              <p:nvPr/>
            </p:nvCxnSpPr>
            <p:spPr>
              <a:xfrm>
                <a:off x="3992911" y="4723784"/>
                <a:ext cx="3394605" cy="1508311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A910CCEE-13F0-4451-B16B-F333CEDD1845}"/>
                  </a:ext>
                </a:extLst>
              </p:cNvPr>
              <p:cNvCxnSpPr>
                <a:cxnSpLocks/>
                <a:stCxn id="43" idx="6"/>
                <a:endCxn id="48" idx="2"/>
              </p:cNvCxnSpPr>
              <p:nvPr/>
            </p:nvCxnSpPr>
            <p:spPr>
              <a:xfrm flipV="1">
                <a:off x="4003180" y="6232095"/>
                <a:ext cx="3384336" cy="3934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2E2DBD0E-0081-478E-A6DE-76014104C147}"/>
                  </a:ext>
                </a:extLst>
              </p:cNvPr>
              <p:cNvCxnSpPr>
                <a:cxnSpLocks/>
                <a:stCxn id="44" idx="6"/>
                <a:endCxn id="45" idx="2"/>
              </p:cNvCxnSpPr>
              <p:nvPr/>
            </p:nvCxnSpPr>
            <p:spPr>
              <a:xfrm flipV="1">
                <a:off x="3992911" y="4612923"/>
                <a:ext cx="3453825" cy="110861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3871F719-66CE-4347-B117-26B310EEF0BC}"/>
                  </a:ext>
                </a:extLst>
              </p:cNvPr>
              <p:cNvSpPr/>
              <p:nvPr/>
            </p:nvSpPr>
            <p:spPr>
              <a:xfrm>
                <a:off x="3531123" y="3822954"/>
                <a:ext cx="461788" cy="468166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B433FED3-6830-4C52-893B-25D2F1B7406D}"/>
                  </a:ext>
                </a:extLst>
              </p:cNvPr>
              <p:cNvSpPr/>
              <p:nvPr/>
            </p:nvSpPr>
            <p:spPr>
              <a:xfrm>
                <a:off x="7446736" y="3716035"/>
                <a:ext cx="454012" cy="460282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E552D35F-BE4D-48A2-AE6D-EB35EF906E8E}"/>
                  </a:ext>
                </a:extLst>
              </p:cNvPr>
              <p:cNvCxnSpPr>
                <a:cxnSpLocks/>
                <a:stCxn id="54" idx="6"/>
                <a:endCxn id="45" idx="2"/>
              </p:cNvCxnSpPr>
              <p:nvPr/>
            </p:nvCxnSpPr>
            <p:spPr>
              <a:xfrm>
                <a:off x="3992911" y="4057037"/>
                <a:ext cx="3453825" cy="555886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787CC6DE-B9A3-40BD-9D33-13BFB702DF80}"/>
                  </a:ext>
                </a:extLst>
              </p:cNvPr>
              <p:cNvCxnSpPr>
                <a:cxnSpLocks/>
                <a:stCxn id="43" idx="6"/>
                <a:endCxn id="45" idx="2"/>
              </p:cNvCxnSpPr>
              <p:nvPr/>
            </p:nvCxnSpPr>
            <p:spPr>
              <a:xfrm flipV="1">
                <a:off x="4003180" y="4612923"/>
                <a:ext cx="3443556" cy="165851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3928C62B-B264-4134-BE91-F2F20F5503BF}"/>
                  </a:ext>
                </a:extLst>
              </p:cNvPr>
              <p:cNvCxnSpPr>
                <a:cxnSpLocks/>
                <a:stCxn id="54" idx="6"/>
                <a:endCxn id="46" idx="2"/>
              </p:cNvCxnSpPr>
              <p:nvPr/>
            </p:nvCxnSpPr>
            <p:spPr>
              <a:xfrm>
                <a:off x="3992911" y="4057037"/>
                <a:ext cx="3446049" cy="13850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82CF1BBF-78F6-4F4C-AE28-53830A126EAF}"/>
                  </a:ext>
                </a:extLst>
              </p:cNvPr>
              <p:cNvSpPr/>
              <p:nvPr/>
            </p:nvSpPr>
            <p:spPr>
              <a:xfrm>
                <a:off x="1052083" y="4977907"/>
                <a:ext cx="461788" cy="468166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2986D0E9-23BA-46CE-B7A6-2F043CEE347E}"/>
                  </a:ext>
                </a:extLst>
              </p:cNvPr>
              <p:cNvSpPr/>
              <p:nvPr/>
            </p:nvSpPr>
            <p:spPr>
              <a:xfrm>
                <a:off x="10909023" y="4874726"/>
                <a:ext cx="461788" cy="468166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CAA7DC88-AE5B-4238-AB09-B249C9EA2BA2}"/>
                  </a:ext>
                </a:extLst>
              </p:cNvPr>
              <p:cNvCxnSpPr>
                <a:stCxn id="59" idx="6"/>
                <a:endCxn id="54" idx="2"/>
              </p:cNvCxnSpPr>
              <p:nvPr/>
            </p:nvCxnSpPr>
            <p:spPr>
              <a:xfrm flipV="1">
                <a:off x="1513871" y="4057037"/>
                <a:ext cx="2017252" cy="115495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EAD38194-119A-493E-A199-AA0A0147ED10}"/>
                  </a:ext>
                </a:extLst>
              </p:cNvPr>
              <p:cNvCxnSpPr>
                <a:stCxn id="59" idx="6"/>
                <a:endCxn id="44" idx="2"/>
              </p:cNvCxnSpPr>
              <p:nvPr/>
            </p:nvCxnSpPr>
            <p:spPr>
              <a:xfrm flipV="1">
                <a:off x="1513871" y="4723784"/>
                <a:ext cx="2017252" cy="48820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04263212-84A5-4481-89F0-D0A2799A4D08}"/>
                  </a:ext>
                </a:extLst>
              </p:cNvPr>
              <p:cNvCxnSpPr>
                <a:stCxn id="59" idx="6"/>
                <a:endCxn id="47" idx="2"/>
              </p:cNvCxnSpPr>
              <p:nvPr/>
            </p:nvCxnSpPr>
            <p:spPr>
              <a:xfrm>
                <a:off x="1513871" y="5211990"/>
                <a:ext cx="2017252" cy="25381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D200D790-C9BC-4A87-BCA0-AF2984F1279E}"/>
                  </a:ext>
                </a:extLst>
              </p:cNvPr>
              <p:cNvCxnSpPr>
                <a:stCxn id="59" idx="6"/>
                <a:endCxn id="43" idx="2"/>
              </p:cNvCxnSpPr>
              <p:nvPr/>
            </p:nvCxnSpPr>
            <p:spPr>
              <a:xfrm>
                <a:off x="1513871" y="5211990"/>
                <a:ext cx="2035297" cy="105945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FCDFED49-FAB5-4DB0-B8BA-D5616235A54B}"/>
                  </a:ext>
                </a:extLst>
              </p:cNvPr>
              <p:cNvCxnSpPr>
                <a:stCxn id="55" idx="6"/>
                <a:endCxn id="60" idx="2"/>
              </p:cNvCxnSpPr>
              <p:nvPr/>
            </p:nvCxnSpPr>
            <p:spPr>
              <a:xfrm>
                <a:off x="7900748" y="3946176"/>
                <a:ext cx="3008275" cy="116263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D78660E5-A9CE-4B88-92A8-92315AEEAE41}"/>
                  </a:ext>
                </a:extLst>
              </p:cNvPr>
              <p:cNvCxnSpPr>
                <a:stCxn id="45" idx="6"/>
                <a:endCxn id="60" idx="2"/>
              </p:cNvCxnSpPr>
              <p:nvPr/>
            </p:nvCxnSpPr>
            <p:spPr>
              <a:xfrm>
                <a:off x="7900748" y="4612923"/>
                <a:ext cx="3008275" cy="49588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6BED93FF-0AE7-4A33-804F-653293E8E3CD}"/>
                  </a:ext>
                </a:extLst>
              </p:cNvPr>
              <p:cNvCxnSpPr>
                <a:stCxn id="46" idx="6"/>
                <a:endCxn id="60" idx="2"/>
              </p:cNvCxnSpPr>
              <p:nvPr/>
            </p:nvCxnSpPr>
            <p:spPr>
              <a:xfrm flipV="1">
                <a:off x="7892972" y="5108809"/>
                <a:ext cx="3016051" cy="33332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965BE426-1933-49BC-8526-E69FCA95F053}"/>
                  </a:ext>
                </a:extLst>
              </p:cNvPr>
              <p:cNvCxnSpPr>
                <a:stCxn id="48" idx="6"/>
                <a:endCxn id="60" idx="2"/>
              </p:cNvCxnSpPr>
              <p:nvPr/>
            </p:nvCxnSpPr>
            <p:spPr>
              <a:xfrm flipV="1">
                <a:off x="7841528" y="5108809"/>
                <a:ext cx="3067495" cy="112328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25017926-B32C-46D9-9F21-45C2EA99EB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92911" y="3936016"/>
                <a:ext cx="3453825" cy="110861"/>
              </a:xfrm>
              <a:prstGeom prst="lin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E6217A01-B510-49BE-95F7-19A648E565C7}"/>
                      </a:ext>
                    </a:extLst>
                  </p:cNvPr>
                  <p:cNvSpPr txBox="1"/>
                  <p:nvPr/>
                </p:nvSpPr>
                <p:spPr>
                  <a:xfrm>
                    <a:off x="9344227" y="4020439"/>
                    <a:ext cx="658368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?/1</m:t>
                          </m:r>
                        </m:oMath>
                      </m:oMathPara>
                    </a14:m>
                    <a:endParaRPr lang="en-US" sz="22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08EB1B80-BD16-6E26-4CFD-96F1B6BBFE8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44227" y="4020439"/>
                    <a:ext cx="658368" cy="43088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714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TextBox 70">
                    <a:extLst>
                      <a:ext uri="{FF2B5EF4-FFF2-40B4-BE49-F238E27FC236}">
                        <a16:creationId xmlns:a16="http://schemas.microsoft.com/office/drawing/2014/main" id="{2F981B47-EDD5-4EDB-AC01-E6C97E4E121F}"/>
                      </a:ext>
                    </a:extLst>
                  </p:cNvPr>
                  <p:cNvSpPr txBox="1"/>
                  <p:nvPr/>
                </p:nvSpPr>
                <p:spPr>
                  <a:xfrm>
                    <a:off x="1966327" y="4075676"/>
                    <a:ext cx="658368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?/1</m:t>
                          </m:r>
                        </m:oMath>
                      </m:oMathPara>
                    </a14:m>
                    <a:endParaRPr lang="en-US" sz="22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A05ABC6E-775D-FCD0-8A1F-9EF92C3B2A7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66327" y="4075676"/>
                    <a:ext cx="658368" cy="43088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714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TextBox 71">
                    <a:extLst>
                      <a:ext uri="{FF2B5EF4-FFF2-40B4-BE49-F238E27FC236}">
                        <a16:creationId xmlns:a16="http://schemas.microsoft.com/office/drawing/2014/main" id="{87B06295-B0EB-443C-937E-529DF42A2193}"/>
                      </a:ext>
                    </a:extLst>
                  </p:cNvPr>
                  <p:cNvSpPr txBox="1"/>
                  <p:nvPr/>
                </p:nvSpPr>
                <p:spPr>
                  <a:xfrm>
                    <a:off x="5324204" y="3562516"/>
                    <a:ext cx="1543591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?/∞</m:t>
                          </m:r>
                        </m:oMath>
                      </m:oMathPara>
                    </a14:m>
                    <a:endParaRPr lang="en-US" sz="22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395FABBA-14E9-6C13-C3C2-E9A50EFF3DB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24204" y="3562516"/>
                    <a:ext cx="1543591" cy="43088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54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8" name="Multiplication Sign 37">
              <a:extLst>
                <a:ext uri="{FF2B5EF4-FFF2-40B4-BE49-F238E27FC236}">
                  <a16:creationId xmlns:a16="http://schemas.microsoft.com/office/drawing/2014/main" id="{C70F7AEF-654E-4EA4-8013-C189F1BF79DA}"/>
                </a:ext>
              </a:extLst>
            </p:cNvPr>
            <p:cNvSpPr/>
            <p:nvPr/>
          </p:nvSpPr>
          <p:spPr>
            <a:xfrm>
              <a:off x="2733524" y="4671620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Multiplication Sign 38">
              <a:extLst>
                <a:ext uri="{FF2B5EF4-FFF2-40B4-BE49-F238E27FC236}">
                  <a16:creationId xmlns:a16="http://schemas.microsoft.com/office/drawing/2014/main" id="{F364C212-B408-4C91-AADD-DDB9B9BBE28D}"/>
                </a:ext>
              </a:extLst>
            </p:cNvPr>
            <p:cNvSpPr/>
            <p:nvPr/>
          </p:nvSpPr>
          <p:spPr>
            <a:xfrm>
              <a:off x="2694888" y="4204618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Multiplication Sign 39">
              <a:extLst>
                <a:ext uri="{FF2B5EF4-FFF2-40B4-BE49-F238E27FC236}">
                  <a16:creationId xmlns:a16="http://schemas.microsoft.com/office/drawing/2014/main" id="{2B281224-6D50-4A8D-B2F0-C03FBA10B553}"/>
                </a:ext>
              </a:extLst>
            </p:cNvPr>
            <p:cNvSpPr/>
            <p:nvPr/>
          </p:nvSpPr>
          <p:spPr>
            <a:xfrm>
              <a:off x="2586794" y="5668207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Multiplication Sign 40">
              <a:extLst>
                <a:ext uri="{FF2B5EF4-FFF2-40B4-BE49-F238E27FC236}">
                  <a16:creationId xmlns:a16="http://schemas.microsoft.com/office/drawing/2014/main" id="{FEB86596-BBA4-41A4-950D-E83F393F481F}"/>
                </a:ext>
              </a:extLst>
            </p:cNvPr>
            <p:cNvSpPr/>
            <p:nvPr/>
          </p:nvSpPr>
          <p:spPr>
            <a:xfrm>
              <a:off x="8363516" y="4528654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Multiplication Sign 41">
              <a:extLst>
                <a:ext uri="{FF2B5EF4-FFF2-40B4-BE49-F238E27FC236}">
                  <a16:creationId xmlns:a16="http://schemas.microsoft.com/office/drawing/2014/main" id="{83158C30-7F91-416C-89E5-1745CD58C53B}"/>
                </a:ext>
              </a:extLst>
            </p:cNvPr>
            <p:cNvSpPr/>
            <p:nvPr/>
          </p:nvSpPr>
          <p:spPr>
            <a:xfrm>
              <a:off x="8614799" y="5700348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779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66DBD-6605-7102-1DFF-A4E7E2EE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is it a minimum VC?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 it’s a vertex cover, of size equal to the min-cut…what if there’s a smaller vertex cover?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 be any vertex cover, 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sub>
                    </m:sSub>
                  </m:oMath>
                </a14:m>
                <a:r>
                  <a:rPr lang="en-US" dirty="0"/>
                  <a:t> as before.</a:t>
                </a:r>
              </a:p>
              <a:p>
                <a:r>
                  <a:rPr lang="en-US" dirty="0"/>
                  <a:t>Claim: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∪(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∖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∖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a cut with cut edges are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No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∖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∖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edges because we’re a cover!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1969091-D4DE-96D4-220F-22CC27D052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15330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08679-C4F1-44C3-8AC5-26A7EC53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smaller VC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63F2488A-96F7-43AE-AE2E-F41F6D8D2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75" y="1463675"/>
            <a:ext cx="11187113" cy="1610635"/>
          </a:xfrm>
        </p:spPr>
        <p:txBody>
          <a:bodyPr>
            <a:normAutofit fontScale="92500"/>
          </a:bodyPr>
          <a:lstStyle/>
          <a:p>
            <a:r>
              <a:rPr lang="en-US" dirty="0"/>
              <a:t>Every vertex cover lets you discover a cut of the same size.</a:t>
            </a:r>
          </a:p>
          <a:p>
            <a:r>
              <a:rPr lang="en-US" dirty="0"/>
              <a:t>Our algorithm found a VC of size equal to the minimum cut! A smaller VC would give a smaller cut! But there isn’t one. So we have found the min VC.</a:t>
            </a: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CD8BB5A3-C926-4DB1-929C-734D6128FF1D}"/>
              </a:ext>
            </a:extLst>
          </p:cNvPr>
          <p:cNvGrpSpPr/>
          <p:nvPr/>
        </p:nvGrpSpPr>
        <p:grpSpPr>
          <a:xfrm>
            <a:off x="1052083" y="3562516"/>
            <a:ext cx="10318728" cy="2939067"/>
            <a:chOff x="1052083" y="3562516"/>
            <a:chExt cx="10318728" cy="293906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9AEFB15-370C-44DC-859F-4AFEEDA0E0C4}"/>
                </a:ext>
              </a:extLst>
            </p:cNvPr>
            <p:cNvGrpSpPr/>
            <p:nvPr/>
          </p:nvGrpSpPr>
          <p:grpSpPr>
            <a:xfrm>
              <a:off x="1052083" y="3562516"/>
              <a:ext cx="10318728" cy="2939067"/>
              <a:chOff x="1052083" y="3562516"/>
              <a:chExt cx="10318728" cy="2939067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7638B9E1-61B1-4615-84D7-C588FF632BAE}"/>
                  </a:ext>
                </a:extLst>
              </p:cNvPr>
              <p:cNvSpPr/>
              <p:nvPr/>
            </p:nvSpPr>
            <p:spPr>
              <a:xfrm>
                <a:off x="3549168" y="6041301"/>
                <a:ext cx="454012" cy="460282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752860A-5A62-4592-A478-773F2ED29A48}"/>
                  </a:ext>
                </a:extLst>
              </p:cNvPr>
              <p:cNvSpPr/>
              <p:nvPr/>
            </p:nvSpPr>
            <p:spPr>
              <a:xfrm>
                <a:off x="3531123" y="4489701"/>
                <a:ext cx="461788" cy="468166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045F6EA-3AAC-4135-9C38-E3D49128C3C4}"/>
                  </a:ext>
                </a:extLst>
              </p:cNvPr>
              <p:cNvSpPr/>
              <p:nvPr/>
            </p:nvSpPr>
            <p:spPr>
              <a:xfrm>
                <a:off x="7446736" y="4382782"/>
                <a:ext cx="454012" cy="460282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B144087E-7643-460F-AB5E-CE6342461A6C}"/>
                  </a:ext>
                </a:extLst>
              </p:cNvPr>
              <p:cNvSpPr/>
              <p:nvPr/>
            </p:nvSpPr>
            <p:spPr>
              <a:xfrm>
                <a:off x="7438960" y="5211990"/>
                <a:ext cx="454012" cy="460282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BCA90FDA-6219-43BE-A705-0AB470FB59E3}"/>
                  </a:ext>
                </a:extLst>
              </p:cNvPr>
              <p:cNvSpPr/>
              <p:nvPr/>
            </p:nvSpPr>
            <p:spPr>
              <a:xfrm>
                <a:off x="3531123" y="5235666"/>
                <a:ext cx="454012" cy="460282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69B9582E-4EF5-4718-92A7-48CF5B4A1BDC}"/>
                  </a:ext>
                </a:extLst>
              </p:cNvPr>
              <p:cNvSpPr/>
              <p:nvPr/>
            </p:nvSpPr>
            <p:spPr>
              <a:xfrm>
                <a:off x="7387516" y="6001954"/>
                <a:ext cx="454012" cy="460282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5AE1BC67-84C0-4467-8EC5-6FF68E337B30}"/>
                  </a:ext>
                </a:extLst>
              </p:cNvPr>
              <p:cNvCxnSpPr>
                <a:cxnSpLocks/>
                <a:stCxn id="9" idx="6"/>
                <a:endCxn id="10" idx="2"/>
              </p:cNvCxnSpPr>
              <p:nvPr/>
            </p:nvCxnSpPr>
            <p:spPr>
              <a:xfrm>
                <a:off x="3985135" y="5465807"/>
                <a:ext cx="3402381" cy="766288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E1222887-17FF-4579-8C95-3A27DAACC435}"/>
                  </a:ext>
                </a:extLst>
              </p:cNvPr>
              <p:cNvCxnSpPr>
                <a:stCxn id="9" idx="6"/>
                <a:endCxn id="7" idx="2"/>
              </p:cNvCxnSpPr>
              <p:nvPr/>
            </p:nvCxnSpPr>
            <p:spPr>
              <a:xfrm flipV="1">
                <a:off x="3985135" y="4612923"/>
                <a:ext cx="3461601" cy="85288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3FD93982-BD63-4E5E-9475-95E453DC8393}"/>
                  </a:ext>
                </a:extLst>
              </p:cNvPr>
              <p:cNvCxnSpPr>
                <a:cxnSpLocks/>
                <a:stCxn id="6" idx="6"/>
                <a:endCxn id="10" idx="2"/>
              </p:cNvCxnSpPr>
              <p:nvPr/>
            </p:nvCxnSpPr>
            <p:spPr>
              <a:xfrm>
                <a:off x="3992911" y="4723784"/>
                <a:ext cx="3394605" cy="1508311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8F7E30FF-05EC-4ABC-A1A9-4D6EF98404B3}"/>
                  </a:ext>
                </a:extLst>
              </p:cNvPr>
              <p:cNvCxnSpPr>
                <a:cxnSpLocks/>
                <a:stCxn id="5" idx="6"/>
                <a:endCxn id="10" idx="2"/>
              </p:cNvCxnSpPr>
              <p:nvPr/>
            </p:nvCxnSpPr>
            <p:spPr>
              <a:xfrm flipV="1">
                <a:off x="4003180" y="6232095"/>
                <a:ext cx="3384336" cy="3934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15E5F76-D99A-4B62-8BEA-116573260C50}"/>
                  </a:ext>
                </a:extLst>
              </p:cNvPr>
              <p:cNvCxnSpPr>
                <a:cxnSpLocks/>
                <a:stCxn id="6" idx="6"/>
                <a:endCxn id="7" idx="2"/>
              </p:cNvCxnSpPr>
              <p:nvPr/>
            </p:nvCxnSpPr>
            <p:spPr>
              <a:xfrm flipV="1">
                <a:off x="3992911" y="4612923"/>
                <a:ext cx="3453825" cy="110861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EE7A1DD0-35ED-4597-810B-D8526BCB9078}"/>
                  </a:ext>
                </a:extLst>
              </p:cNvPr>
              <p:cNvSpPr/>
              <p:nvPr/>
            </p:nvSpPr>
            <p:spPr>
              <a:xfrm>
                <a:off x="3531123" y="3822954"/>
                <a:ext cx="461788" cy="468166"/>
              </a:xfrm>
              <a:prstGeom prst="ellipse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3E7FAFDC-0CC4-4C2D-AB14-98C8AD3D624D}"/>
                  </a:ext>
                </a:extLst>
              </p:cNvPr>
              <p:cNvSpPr/>
              <p:nvPr/>
            </p:nvSpPr>
            <p:spPr>
              <a:xfrm>
                <a:off x="7446736" y="3716035"/>
                <a:ext cx="454012" cy="460282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DDE6BE49-A098-40CE-B63D-46ED5E1A6139}"/>
                  </a:ext>
                </a:extLst>
              </p:cNvPr>
              <p:cNvCxnSpPr>
                <a:cxnSpLocks/>
                <a:stCxn id="16" idx="6"/>
                <a:endCxn id="7" idx="2"/>
              </p:cNvCxnSpPr>
              <p:nvPr/>
            </p:nvCxnSpPr>
            <p:spPr>
              <a:xfrm>
                <a:off x="3992911" y="4057037"/>
                <a:ext cx="3453825" cy="555886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C008D4CE-035E-4E27-8EA8-83FE0B1D3EEC}"/>
                  </a:ext>
                </a:extLst>
              </p:cNvPr>
              <p:cNvCxnSpPr>
                <a:cxnSpLocks/>
                <a:stCxn id="5" idx="6"/>
                <a:endCxn id="7" idx="2"/>
              </p:cNvCxnSpPr>
              <p:nvPr/>
            </p:nvCxnSpPr>
            <p:spPr>
              <a:xfrm flipV="1">
                <a:off x="4003180" y="4612923"/>
                <a:ext cx="3443556" cy="1658519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550641D6-2B99-423C-A239-E2EBF0D26F32}"/>
                  </a:ext>
                </a:extLst>
              </p:cNvPr>
              <p:cNvCxnSpPr>
                <a:cxnSpLocks/>
                <a:stCxn id="16" idx="6"/>
                <a:endCxn id="8" idx="2"/>
              </p:cNvCxnSpPr>
              <p:nvPr/>
            </p:nvCxnSpPr>
            <p:spPr>
              <a:xfrm>
                <a:off x="3992911" y="4057037"/>
                <a:ext cx="3446049" cy="1385094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2B7A2357-60A7-479D-9500-2E0782937724}"/>
                  </a:ext>
                </a:extLst>
              </p:cNvPr>
              <p:cNvSpPr/>
              <p:nvPr/>
            </p:nvSpPr>
            <p:spPr>
              <a:xfrm>
                <a:off x="1052083" y="4977907"/>
                <a:ext cx="461788" cy="468166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9037ACF0-20E8-4E29-8884-6206674ED7EC}"/>
                  </a:ext>
                </a:extLst>
              </p:cNvPr>
              <p:cNvSpPr/>
              <p:nvPr/>
            </p:nvSpPr>
            <p:spPr>
              <a:xfrm>
                <a:off x="10909023" y="4874726"/>
                <a:ext cx="461788" cy="468166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8CE14BBC-FE79-4377-830B-F6965EBC4DD5}"/>
                  </a:ext>
                </a:extLst>
              </p:cNvPr>
              <p:cNvCxnSpPr>
                <a:stCxn id="21" idx="6"/>
                <a:endCxn id="16" idx="2"/>
              </p:cNvCxnSpPr>
              <p:nvPr/>
            </p:nvCxnSpPr>
            <p:spPr>
              <a:xfrm flipV="1">
                <a:off x="1513871" y="4057037"/>
                <a:ext cx="2017252" cy="115495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C26A3ED4-3064-4758-B12A-D8FC82D3E5ED}"/>
                  </a:ext>
                </a:extLst>
              </p:cNvPr>
              <p:cNvCxnSpPr>
                <a:stCxn id="21" idx="6"/>
                <a:endCxn id="6" idx="2"/>
              </p:cNvCxnSpPr>
              <p:nvPr/>
            </p:nvCxnSpPr>
            <p:spPr>
              <a:xfrm flipV="1">
                <a:off x="1513871" y="4723784"/>
                <a:ext cx="2017252" cy="48820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8C1F06FC-7205-413F-BAE1-B2CCCA7B6DB7}"/>
                  </a:ext>
                </a:extLst>
              </p:cNvPr>
              <p:cNvCxnSpPr>
                <a:stCxn id="21" idx="6"/>
                <a:endCxn id="9" idx="2"/>
              </p:cNvCxnSpPr>
              <p:nvPr/>
            </p:nvCxnSpPr>
            <p:spPr>
              <a:xfrm>
                <a:off x="1513871" y="5211990"/>
                <a:ext cx="2017252" cy="25381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B9EE670B-E1B1-43CE-A325-0B24685251D3}"/>
                  </a:ext>
                </a:extLst>
              </p:cNvPr>
              <p:cNvCxnSpPr>
                <a:stCxn id="21" idx="6"/>
                <a:endCxn id="5" idx="2"/>
              </p:cNvCxnSpPr>
              <p:nvPr/>
            </p:nvCxnSpPr>
            <p:spPr>
              <a:xfrm>
                <a:off x="1513871" y="5211990"/>
                <a:ext cx="2035297" cy="105945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9F807995-9B3D-4404-84D8-6FE079DB43A6}"/>
                  </a:ext>
                </a:extLst>
              </p:cNvPr>
              <p:cNvCxnSpPr>
                <a:stCxn id="17" idx="6"/>
                <a:endCxn id="22" idx="2"/>
              </p:cNvCxnSpPr>
              <p:nvPr/>
            </p:nvCxnSpPr>
            <p:spPr>
              <a:xfrm>
                <a:off x="7900748" y="3946176"/>
                <a:ext cx="3008275" cy="116263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68D347A7-AAD5-4462-8864-BF5C7E9CEABE}"/>
                  </a:ext>
                </a:extLst>
              </p:cNvPr>
              <p:cNvCxnSpPr>
                <a:stCxn id="7" idx="6"/>
                <a:endCxn id="22" idx="2"/>
              </p:cNvCxnSpPr>
              <p:nvPr/>
            </p:nvCxnSpPr>
            <p:spPr>
              <a:xfrm>
                <a:off x="7900748" y="4612923"/>
                <a:ext cx="3008275" cy="49588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A2D7A9DE-1ED6-4AF2-AEC2-248083865D26}"/>
                  </a:ext>
                </a:extLst>
              </p:cNvPr>
              <p:cNvCxnSpPr>
                <a:stCxn id="8" idx="6"/>
                <a:endCxn id="22" idx="2"/>
              </p:cNvCxnSpPr>
              <p:nvPr/>
            </p:nvCxnSpPr>
            <p:spPr>
              <a:xfrm flipV="1">
                <a:off x="7892972" y="5108809"/>
                <a:ext cx="3016051" cy="33332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2ABAB1B4-53C8-43F5-AD06-6CC06FE0180E}"/>
                  </a:ext>
                </a:extLst>
              </p:cNvPr>
              <p:cNvCxnSpPr>
                <a:stCxn id="10" idx="6"/>
                <a:endCxn id="22" idx="2"/>
              </p:cNvCxnSpPr>
              <p:nvPr/>
            </p:nvCxnSpPr>
            <p:spPr>
              <a:xfrm flipV="1">
                <a:off x="7841528" y="5108809"/>
                <a:ext cx="3067495" cy="112328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52E1CD1-B413-4C94-9079-505B9D5F0C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92911" y="3936016"/>
                <a:ext cx="3453825" cy="110861"/>
              </a:xfrm>
              <a:prstGeom prst="line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prstDash val="solid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66EC7B8B-5BF8-48BC-A4A6-7BB5870E8DCA}"/>
                      </a:ext>
                    </a:extLst>
                  </p:cNvPr>
                  <p:cNvSpPr txBox="1"/>
                  <p:nvPr/>
                </p:nvSpPr>
                <p:spPr>
                  <a:xfrm>
                    <a:off x="9344227" y="4020439"/>
                    <a:ext cx="658368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?/1</m:t>
                          </m:r>
                        </m:oMath>
                      </m:oMathPara>
                    </a14:m>
                    <a:endParaRPr lang="en-US" sz="22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08EB1B80-BD16-6E26-4CFD-96F1B6BBFE8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344227" y="4020439"/>
                    <a:ext cx="658368" cy="43088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714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833A87DD-CBE7-4618-896E-5DFD535CD121}"/>
                      </a:ext>
                    </a:extLst>
                  </p:cNvPr>
                  <p:cNvSpPr txBox="1"/>
                  <p:nvPr/>
                </p:nvSpPr>
                <p:spPr>
                  <a:xfrm>
                    <a:off x="1966327" y="4075676"/>
                    <a:ext cx="658368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?/1</m:t>
                          </m:r>
                        </m:oMath>
                      </m:oMathPara>
                    </a14:m>
                    <a:endParaRPr lang="en-US" sz="22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A05ABC6E-775D-FCD0-8A1F-9EF92C3B2A7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66327" y="4075676"/>
                    <a:ext cx="658368" cy="43088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714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>
                    <a:extLst>
                      <a:ext uri="{FF2B5EF4-FFF2-40B4-BE49-F238E27FC236}">
                        <a16:creationId xmlns:a16="http://schemas.microsoft.com/office/drawing/2014/main" id="{065712E4-49DF-4C19-968D-EE7356691E86}"/>
                      </a:ext>
                    </a:extLst>
                  </p:cNvPr>
                  <p:cNvSpPr txBox="1"/>
                  <p:nvPr/>
                </p:nvSpPr>
                <p:spPr>
                  <a:xfrm>
                    <a:off x="5324204" y="3562516"/>
                    <a:ext cx="1543591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?/∞</m:t>
                          </m:r>
                        </m:oMath>
                      </m:oMathPara>
                    </a14:m>
                    <a:endParaRPr lang="en-US" sz="22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395FABBA-14E9-6C13-C3C2-E9A50EFF3DB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24204" y="3562516"/>
                    <a:ext cx="1543591" cy="43088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549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04" name="Multiplication Sign 103">
              <a:extLst>
                <a:ext uri="{FF2B5EF4-FFF2-40B4-BE49-F238E27FC236}">
                  <a16:creationId xmlns:a16="http://schemas.microsoft.com/office/drawing/2014/main" id="{62411B38-77BF-4F79-BD49-EF4585E13FF0}"/>
                </a:ext>
              </a:extLst>
            </p:cNvPr>
            <p:cNvSpPr/>
            <p:nvPr/>
          </p:nvSpPr>
          <p:spPr>
            <a:xfrm>
              <a:off x="2733524" y="4671620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Multiplication Sign 104">
              <a:extLst>
                <a:ext uri="{FF2B5EF4-FFF2-40B4-BE49-F238E27FC236}">
                  <a16:creationId xmlns:a16="http://schemas.microsoft.com/office/drawing/2014/main" id="{83643647-7442-4734-9C4A-1CA505BAA2C8}"/>
                </a:ext>
              </a:extLst>
            </p:cNvPr>
            <p:cNvSpPr/>
            <p:nvPr/>
          </p:nvSpPr>
          <p:spPr>
            <a:xfrm>
              <a:off x="2694888" y="4204618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Multiplication Sign 105">
              <a:extLst>
                <a:ext uri="{FF2B5EF4-FFF2-40B4-BE49-F238E27FC236}">
                  <a16:creationId xmlns:a16="http://schemas.microsoft.com/office/drawing/2014/main" id="{04DAC958-0FC9-421D-B284-F68A52E13946}"/>
                </a:ext>
              </a:extLst>
            </p:cNvPr>
            <p:cNvSpPr/>
            <p:nvPr/>
          </p:nvSpPr>
          <p:spPr>
            <a:xfrm>
              <a:off x="2586794" y="5668207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Multiplication Sign 106">
              <a:extLst>
                <a:ext uri="{FF2B5EF4-FFF2-40B4-BE49-F238E27FC236}">
                  <a16:creationId xmlns:a16="http://schemas.microsoft.com/office/drawing/2014/main" id="{35BE6258-3049-401B-ABE0-8C9A0907175A}"/>
                </a:ext>
              </a:extLst>
            </p:cNvPr>
            <p:cNvSpPr/>
            <p:nvPr/>
          </p:nvSpPr>
          <p:spPr>
            <a:xfrm>
              <a:off x="8363516" y="4528654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Multiplication Sign 107">
              <a:extLst>
                <a:ext uri="{FF2B5EF4-FFF2-40B4-BE49-F238E27FC236}">
                  <a16:creationId xmlns:a16="http://schemas.microsoft.com/office/drawing/2014/main" id="{F840D9ED-6E83-4C87-BE84-B98DB15D149B}"/>
                </a:ext>
              </a:extLst>
            </p:cNvPr>
            <p:cNvSpPr/>
            <p:nvPr/>
          </p:nvSpPr>
          <p:spPr>
            <a:xfrm>
              <a:off x="8614799" y="5700348"/>
              <a:ext cx="306464" cy="354338"/>
            </a:xfrm>
            <a:prstGeom prst="mathMultipl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8257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84439-2305-2E88-DB3E-CB873A66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Wrapping it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E3CD-2249-4B05-5B6D-E34A46A33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find the following of a bipartite graph (using only flow)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Maximum matching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Minimum Vertex cover</a:t>
            </a:r>
          </a:p>
          <a:p>
            <a:pPr marL="0" indent="0">
              <a:buNone/>
            </a:pPr>
            <a:r>
              <a:rPr lang="en-US" dirty="0"/>
              <a:t>And their value is equal to the size of the max-flow (and the min-cut) in the modified graph.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Kőnig’s</a:t>
            </a:r>
            <a:r>
              <a:rPr lang="en-US" dirty="0"/>
              <a:t> Theorem” (aka </a:t>
            </a:r>
            <a:r>
              <a:rPr lang="en-US" dirty="0" err="1"/>
              <a:t>Kőnig-Egevary</a:t>
            </a:r>
            <a:r>
              <a:rPr lang="en-US" dirty="0"/>
              <a:t> Theorem)</a:t>
            </a:r>
          </a:p>
          <a:p>
            <a:pPr marL="0" indent="0">
              <a:buNone/>
            </a:pPr>
            <a:r>
              <a:rPr lang="en-US" dirty="0"/>
              <a:t>In a bipartite graph, the size of the maximum matching is equal to the size of the minimum vertex cover.</a:t>
            </a:r>
          </a:p>
        </p:txBody>
      </p:sp>
    </p:spTree>
    <p:extLst>
      <p:ext uri="{BB962C8B-B14F-4D97-AF65-F5344CB8AC3E}">
        <p14:creationId xmlns:p14="http://schemas.microsoft.com/office/powerpoint/2010/main" val="1175900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4E39-BB99-406B-B0B5-E8B53161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Wrapping It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B0C04-085A-462E-84BC-115682F5C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found maximum matchings and minimum vertex covers in bipartite graphs using flow.</a:t>
            </a:r>
          </a:p>
          <a:p>
            <a:r>
              <a:rPr lang="en-US" dirty="0"/>
              <a:t>If your graph isn’t bipartite:</a:t>
            </a:r>
          </a:p>
          <a:p>
            <a:r>
              <a:rPr lang="en-US" dirty="0"/>
              <a:t>Efficiently finding a maximum matching is still possible. </a:t>
            </a:r>
          </a:p>
          <a:p>
            <a:pPr lvl="1"/>
            <a:r>
              <a:rPr lang="en-US" dirty="0"/>
              <a:t>but more complicated. Look up “Edmond’s Blossom Algorithm”</a:t>
            </a:r>
          </a:p>
          <a:p>
            <a:r>
              <a:rPr lang="en-US" dirty="0"/>
              <a:t>Efficiently finding a minimum vertex cover, is a taller task.</a:t>
            </a:r>
          </a:p>
          <a:p>
            <a:pPr lvl="1"/>
            <a:r>
              <a:rPr lang="en-US" dirty="0"/>
              <a:t>It’s an NP-complete problem. We’ll more clearly define what that means and </a:t>
            </a:r>
          </a:p>
        </p:txBody>
      </p:sp>
    </p:spTree>
    <p:extLst>
      <p:ext uri="{BB962C8B-B14F-4D97-AF65-F5344CB8AC3E}">
        <p14:creationId xmlns:p14="http://schemas.microsoft.com/office/powerpoint/2010/main" val="123024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2A99A-ED94-FDEA-6744-16A9412A4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(possibly) simple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6279A-3B7E-05E3-09D2-2C1D1A62A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bipartite graph, find a maximum matching.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Think of it as </a:t>
            </a:r>
            <a:r>
              <a:rPr lang="en-US" i="1" dirty="0"/>
              <a:t>matching </a:t>
            </a:r>
            <a:r>
              <a:rPr lang="en-US" dirty="0"/>
              <a:t>the endpoints of the edges to each other. </a:t>
            </a:r>
          </a:p>
          <a:p>
            <a:r>
              <a:rPr lang="en-US" dirty="0"/>
              <a:t>A stable matching is a particular matching on a complete bipartite graph.</a:t>
            </a:r>
          </a:p>
          <a:p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EE1C424-143A-EA6E-FE81-316B5A2C06CA}"/>
              </a:ext>
            </a:extLst>
          </p:cNvPr>
          <p:cNvSpPr/>
          <p:nvPr/>
        </p:nvSpPr>
        <p:spPr>
          <a:xfrm>
            <a:off x="759125" y="2225616"/>
            <a:ext cx="10857635" cy="81951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 </a:t>
            </a:r>
            <a:r>
              <a:rPr lang="en-US" sz="3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matching</a:t>
            </a:r>
            <a: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is a set of edges that do not share an endpoint.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78D25A5-1213-71F3-F87A-6169E85AD03C}"/>
              </a:ext>
            </a:extLst>
          </p:cNvPr>
          <p:cNvSpPr/>
          <p:nvPr/>
        </p:nvSpPr>
        <p:spPr>
          <a:xfrm>
            <a:off x="3815868" y="6260356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6DB09A8-DF6D-81CB-0CDE-14F7CA8B6666}"/>
              </a:ext>
            </a:extLst>
          </p:cNvPr>
          <p:cNvSpPr/>
          <p:nvPr/>
        </p:nvSpPr>
        <p:spPr>
          <a:xfrm>
            <a:off x="3797823" y="4708756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8372B80-E8F3-8F52-AC0F-CEB9AD1064A6}"/>
              </a:ext>
            </a:extLst>
          </p:cNvPr>
          <p:cNvSpPr/>
          <p:nvPr/>
        </p:nvSpPr>
        <p:spPr>
          <a:xfrm>
            <a:off x="7713436" y="4601837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A7D001-7659-6E02-B1B5-F717A2F71782}"/>
              </a:ext>
            </a:extLst>
          </p:cNvPr>
          <p:cNvSpPr/>
          <p:nvPr/>
        </p:nvSpPr>
        <p:spPr>
          <a:xfrm>
            <a:off x="7705660" y="5431045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79F637A-71C8-D381-CE7F-DA039257D9C0}"/>
              </a:ext>
            </a:extLst>
          </p:cNvPr>
          <p:cNvSpPr/>
          <p:nvPr/>
        </p:nvSpPr>
        <p:spPr>
          <a:xfrm>
            <a:off x="3797823" y="5454721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E6B9C6E-79AB-F9FF-BC5F-E1502C321D38}"/>
              </a:ext>
            </a:extLst>
          </p:cNvPr>
          <p:cNvSpPr/>
          <p:nvPr/>
        </p:nvSpPr>
        <p:spPr>
          <a:xfrm>
            <a:off x="7654216" y="6221009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4D887C-9A07-965F-32E2-B6B63B86EB6D}"/>
              </a:ext>
            </a:extLst>
          </p:cNvPr>
          <p:cNvCxnSpPr>
            <a:stCxn id="6" idx="6"/>
            <a:endCxn id="8" idx="2"/>
          </p:cNvCxnSpPr>
          <p:nvPr/>
        </p:nvCxnSpPr>
        <p:spPr>
          <a:xfrm flipV="1">
            <a:off x="4269880" y="4831978"/>
            <a:ext cx="3443556" cy="1658519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B9F290-C862-72F7-7134-06E14BD64578}"/>
              </a:ext>
            </a:extLst>
          </p:cNvPr>
          <p:cNvCxnSpPr>
            <a:cxnSpLocks/>
            <a:stCxn id="14" idx="6"/>
            <a:endCxn id="15" idx="2"/>
          </p:cNvCxnSpPr>
          <p:nvPr/>
        </p:nvCxnSpPr>
        <p:spPr>
          <a:xfrm>
            <a:off x="4251835" y="5684862"/>
            <a:ext cx="3402381" cy="7662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F01A03E-8602-A456-4A73-F3AC52E8BB8E}"/>
              </a:ext>
            </a:extLst>
          </p:cNvPr>
          <p:cNvCxnSpPr>
            <a:stCxn id="6" idx="6"/>
            <a:endCxn id="9" idx="2"/>
          </p:cNvCxnSpPr>
          <p:nvPr/>
        </p:nvCxnSpPr>
        <p:spPr>
          <a:xfrm flipV="1">
            <a:off x="4269880" y="5661186"/>
            <a:ext cx="3435780" cy="829311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C433773-E549-F631-284F-102F14560283}"/>
              </a:ext>
            </a:extLst>
          </p:cNvPr>
          <p:cNvCxnSpPr>
            <a:cxnSpLocks/>
            <a:stCxn id="7" idx="6"/>
            <a:endCxn id="9" idx="2"/>
          </p:cNvCxnSpPr>
          <p:nvPr/>
        </p:nvCxnSpPr>
        <p:spPr>
          <a:xfrm>
            <a:off x="4259611" y="4942839"/>
            <a:ext cx="3446049" cy="718347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EDB8A27-A214-17CC-C2CE-7D44AF3A4A41}"/>
              </a:ext>
            </a:extLst>
          </p:cNvPr>
          <p:cNvCxnSpPr>
            <a:stCxn id="14" idx="6"/>
            <a:endCxn id="8" idx="2"/>
          </p:cNvCxnSpPr>
          <p:nvPr/>
        </p:nvCxnSpPr>
        <p:spPr>
          <a:xfrm flipV="1">
            <a:off x="4251835" y="4831978"/>
            <a:ext cx="3461601" cy="852884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4A5BCD3-8DDC-0848-B2AD-C8B705A053F7}"/>
              </a:ext>
            </a:extLst>
          </p:cNvPr>
          <p:cNvCxnSpPr>
            <a:stCxn id="14" idx="6"/>
            <a:endCxn id="9" idx="2"/>
          </p:cNvCxnSpPr>
          <p:nvPr/>
        </p:nvCxnSpPr>
        <p:spPr>
          <a:xfrm flipV="1">
            <a:off x="4251835" y="5661186"/>
            <a:ext cx="3453825" cy="23676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AA2EF98-5674-FB64-DAAF-035CC98E6703}"/>
              </a:ext>
            </a:extLst>
          </p:cNvPr>
          <p:cNvCxnSpPr>
            <a:cxnSpLocks/>
            <a:stCxn id="7" idx="6"/>
            <a:endCxn id="15" idx="2"/>
          </p:cNvCxnSpPr>
          <p:nvPr/>
        </p:nvCxnSpPr>
        <p:spPr>
          <a:xfrm>
            <a:off x="4259611" y="4942839"/>
            <a:ext cx="3394605" cy="1508311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851FB82-97C3-2217-C974-CE58F0907EF7}"/>
              </a:ext>
            </a:extLst>
          </p:cNvPr>
          <p:cNvCxnSpPr>
            <a:stCxn id="6" idx="6"/>
            <a:endCxn id="15" idx="2"/>
          </p:cNvCxnSpPr>
          <p:nvPr/>
        </p:nvCxnSpPr>
        <p:spPr>
          <a:xfrm flipV="1">
            <a:off x="4269880" y="6451150"/>
            <a:ext cx="3384336" cy="39347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71C7AFE-EF74-72DD-80C0-198961830EC8}"/>
              </a:ext>
            </a:extLst>
          </p:cNvPr>
          <p:cNvCxnSpPr>
            <a:cxnSpLocks/>
            <a:stCxn id="7" idx="6"/>
            <a:endCxn id="8" idx="2"/>
          </p:cNvCxnSpPr>
          <p:nvPr/>
        </p:nvCxnSpPr>
        <p:spPr>
          <a:xfrm flipV="1">
            <a:off x="4259611" y="4831978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431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9CFD2-13FB-C3B5-B18A-520F785BB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Wait, There’s More Applications!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2D13F4-8F98-1CA1-D1C2-DFFBB4F3A3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Finding Edge disjoint paths in a directed graph.</a:t>
                </a:r>
              </a:p>
              <a:p>
                <a:r>
                  <a:rPr lang="en-US" dirty="0"/>
                  <a:t>Maximum number of paths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that don’t repeat an edge.</a:t>
                </a:r>
              </a:p>
              <a:p>
                <a:pPr lvl="1"/>
                <a:r>
                  <a:rPr lang="en-US" dirty="0"/>
                  <a:t>I want to send a packet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but edges are unreliable. Want completely independent copies.</a:t>
                </a:r>
              </a:p>
              <a:p>
                <a:r>
                  <a:rPr lang="en-US" dirty="0"/>
                  <a:t>Finding internally-vertex-disjoint paths in a directed graph</a:t>
                </a:r>
              </a:p>
              <a:p>
                <a:pPr lvl="1"/>
                <a:r>
                  <a:rPr lang="en-US" dirty="0"/>
                  <a:t>Send packet, but I don’t trust the vertices.</a:t>
                </a:r>
              </a:p>
              <a:p>
                <a:r>
                  <a:rPr lang="en-US" dirty="0"/>
                  <a:t>Image Segmentation</a:t>
                </a:r>
              </a:p>
              <a:p>
                <a:endParaRPr lang="en-US" dirty="0"/>
              </a:p>
              <a:p>
                <a:r>
                  <a:rPr lang="en-US" dirty="0"/>
                  <a:t>A surprisingly useful tool for matching and separating things.</a:t>
                </a:r>
              </a:p>
              <a:p>
                <a:r>
                  <a:rPr lang="en-US" dirty="0"/>
                  <a:t>Also for proving graph theory results (</a:t>
                </a:r>
                <a:r>
                  <a:rPr lang="en-US" dirty="0" err="1"/>
                  <a:t>Konig-Egevary</a:t>
                </a:r>
                <a:r>
                  <a:rPr lang="en-US" dirty="0"/>
                  <a:t>, Hall’s Theorem)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2D13F4-8F98-1CA1-D1C2-DFFBB4F3A3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4" t="-3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4331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2A99A-ED94-FDEA-6744-16A9412A4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(possibly) simple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6279A-3B7E-05E3-09D2-2C1D1A62A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bipartite graph, find a maximum matching.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example, on this graph the red edges are a maximum matching. There is no way to get 4 edges in a matching.</a:t>
            </a:r>
          </a:p>
          <a:p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EE1C424-143A-EA6E-FE81-316B5A2C06CA}"/>
              </a:ext>
            </a:extLst>
          </p:cNvPr>
          <p:cNvSpPr/>
          <p:nvPr/>
        </p:nvSpPr>
        <p:spPr>
          <a:xfrm>
            <a:off x="759125" y="2225616"/>
            <a:ext cx="10857635" cy="81951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 </a:t>
            </a:r>
            <a:r>
              <a:rPr lang="en-US" sz="3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matching</a:t>
            </a:r>
            <a: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is a set of edges that do not share an endpoint.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78D25A5-1213-71F3-F87A-6169E85AD03C}"/>
              </a:ext>
            </a:extLst>
          </p:cNvPr>
          <p:cNvSpPr/>
          <p:nvPr/>
        </p:nvSpPr>
        <p:spPr>
          <a:xfrm>
            <a:off x="3815868" y="6260356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6DB09A8-DF6D-81CB-0CDE-14F7CA8B6666}"/>
              </a:ext>
            </a:extLst>
          </p:cNvPr>
          <p:cNvSpPr/>
          <p:nvPr/>
        </p:nvSpPr>
        <p:spPr>
          <a:xfrm>
            <a:off x="3797823" y="4708756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8372B80-E8F3-8F52-AC0F-CEB9AD1064A6}"/>
              </a:ext>
            </a:extLst>
          </p:cNvPr>
          <p:cNvSpPr/>
          <p:nvPr/>
        </p:nvSpPr>
        <p:spPr>
          <a:xfrm>
            <a:off x="7713436" y="4601837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6A7D001-7659-6E02-B1B5-F717A2F71782}"/>
              </a:ext>
            </a:extLst>
          </p:cNvPr>
          <p:cNvSpPr/>
          <p:nvPr/>
        </p:nvSpPr>
        <p:spPr>
          <a:xfrm>
            <a:off x="7705660" y="5431045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79F637A-71C8-D381-CE7F-DA039257D9C0}"/>
              </a:ext>
            </a:extLst>
          </p:cNvPr>
          <p:cNvSpPr/>
          <p:nvPr/>
        </p:nvSpPr>
        <p:spPr>
          <a:xfrm>
            <a:off x="3797823" y="5454721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E6B9C6E-79AB-F9FF-BC5F-E1502C321D38}"/>
              </a:ext>
            </a:extLst>
          </p:cNvPr>
          <p:cNvSpPr/>
          <p:nvPr/>
        </p:nvSpPr>
        <p:spPr>
          <a:xfrm>
            <a:off x="7654216" y="6221009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B9F290-C862-72F7-7134-06E14BD64578}"/>
              </a:ext>
            </a:extLst>
          </p:cNvPr>
          <p:cNvCxnSpPr>
            <a:cxnSpLocks/>
            <a:stCxn id="14" idx="6"/>
            <a:endCxn id="15" idx="2"/>
          </p:cNvCxnSpPr>
          <p:nvPr/>
        </p:nvCxnSpPr>
        <p:spPr>
          <a:xfrm>
            <a:off x="4251835" y="5684862"/>
            <a:ext cx="3402381" cy="7662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EDB8A27-A214-17CC-C2CE-7D44AF3A4A41}"/>
              </a:ext>
            </a:extLst>
          </p:cNvPr>
          <p:cNvCxnSpPr>
            <a:cxnSpLocks/>
            <a:stCxn id="6" idx="6"/>
            <a:endCxn id="8" idx="2"/>
          </p:cNvCxnSpPr>
          <p:nvPr/>
        </p:nvCxnSpPr>
        <p:spPr>
          <a:xfrm flipV="1">
            <a:off x="4269880" y="4831978"/>
            <a:ext cx="3443556" cy="165851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AA2EF98-5674-FB64-DAAF-035CC98E6703}"/>
              </a:ext>
            </a:extLst>
          </p:cNvPr>
          <p:cNvCxnSpPr>
            <a:cxnSpLocks/>
            <a:stCxn id="7" idx="6"/>
            <a:endCxn id="15" idx="2"/>
          </p:cNvCxnSpPr>
          <p:nvPr/>
        </p:nvCxnSpPr>
        <p:spPr>
          <a:xfrm>
            <a:off x="4259611" y="4942839"/>
            <a:ext cx="3394605" cy="1508311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851FB82-97C3-2217-C974-CE58F0907EF7}"/>
              </a:ext>
            </a:extLst>
          </p:cNvPr>
          <p:cNvCxnSpPr>
            <a:cxnSpLocks/>
            <a:stCxn id="6" idx="6"/>
            <a:endCxn id="15" idx="2"/>
          </p:cNvCxnSpPr>
          <p:nvPr/>
        </p:nvCxnSpPr>
        <p:spPr>
          <a:xfrm flipV="1">
            <a:off x="4269880" y="6451150"/>
            <a:ext cx="3384336" cy="39347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71C7AFE-EF74-72DD-80C0-198961830EC8}"/>
              </a:ext>
            </a:extLst>
          </p:cNvPr>
          <p:cNvCxnSpPr>
            <a:cxnSpLocks/>
            <a:stCxn id="7" idx="6"/>
            <a:endCxn id="8" idx="2"/>
          </p:cNvCxnSpPr>
          <p:nvPr/>
        </p:nvCxnSpPr>
        <p:spPr>
          <a:xfrm flipV="1">
            <a:off x="4259611" y="4831978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3D4BA329-7D5B-DD88-70DB-3C140E0AF2FC}"/>
              </a:ext>
            </a:extLst>
          </p:cNvPr>
          <p:cNvSpPr/>
          <p:nvPr/>
        </p:nvSpPr>
        <p:spPr>
          <a:xfrm>
            <a:off x="3797823" y="4042009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28AA7BC-2816-2A16-89E9-C1F143D4D636}"/>
              </a:ext>
            </a:extLst>
          </p:cNvPr>
          <p:cNvSpPr/>
          <p:nvPr/>
        </p:nvSpPr>
        <p:spPr>
          <a:xfrm>
            <a:off x="7713436" y="3935090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9E30DFA-AE04-70F2-7290-41CA65A18D41}"/>
              </a:ext>
            </a:extLst>
          </p:cNvPr>
          <p:cNvCxnSpPr>
            <a:cxnSpLocks/>
            <a:stCxn id="4" idx="6"/>
            <a:endCxn id="8" idx="2"/>
          </p:cNvCxnSpPr>
          <p:nvPr/>
        </p:nvCxnSpPr>
        <p:spPr>
          <a:xfrm>
            <a:off x="4259611" y="4276092"/>
            <a:ext cx="3453825" cy="555886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3AA636-C405-36CA-C917-F9F4CFA7CFEF}"/>
              </a:ext>
            </a:extLst>
          </p:cNvPr>
          <p:cNvCxnSpPr>
            <a:cxnSpLocks/>
            <a:stCxn id="9" idx="2"/>
            <a:endCxn id="4" idx="6"/>
          </p:cNvCxnSpPr>
          <p:nvPr/>
        </p:nvCxnSpPr>
        <p:spPr>
          <a:xfrm flipH="1" flipV="1">
            <a:off x="4259611" y="4276092"/>
            <a:ext cx="3446049" cy="1385094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A21C8DF-7527-3B84-1260-2EF5E830BF93}"/>
              </a:ext>
            </a:extLst>
          </p:cNvPr>
          <p:cNvCxnSpPr>
            <a:cxnSpLocks/>
            <a:stCxn id="14" idx="6"/>
            <a:endCxn id="8" idx="2"/>
          </p:cNvCxnSpPr>
          <p:nvPr/>
        </p:nvCxnSpPr>
        <p:spPr>
          <a:xfrm flipV="1">
            <a:off x="4251835" y="4831978"/>
            <a:ext cx="3461601" cy="852884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F7ADF95-7128-47FF-B8D7-EA0140A7B8FA}"/>
              </a:ext>
            </a:extLst>
          </p:cNvPr>
          <p:cNvCxnSpPr>
            <a:cxnSpLocks/>
            <a:stCxn id="4" idx="6"/>
            <a:endCxn id="10" idx="2"/>
          </p:cNvCxnSpPr>
          <p:nvPr/>
        </p:nvCxnSpPr>
        <p:spPr>
          <a:xfrm flipV="1">
            <a:off x="4259611" y="4165231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61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6E92B-0617-6B92-A452-49A1346A8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(possibly) simple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7186C-1FB1-2B87-47A8-406BA1330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an algorithm to find a maximum matching on a bipartite graph.</a:t>
            </a:r>
          </a:p>
          <a:p>
            <a:r>
              <a:rPr lang="en-US" dirty="0"/>
              <a:t>(</a:t>
            </a:r>
            <a:r>
              <a:rPr lang="en-US" i="1" dirty="0"/>
              <a:t>hint: </a:t>
            </a:r>
            <a:r>
              <a:rPr lang="en-US" dirty="0"/>
              <a:t>what if the vertices on one side are chores and the other are housemates).</a:t>
            </a:r>
            <a:endParaRPr lang="en-US" i="1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17118DD-DBCE-40B5-B54C-36E6521CC89B}"/>
              </a:ext>
            </a:extLst>
          </p:cNvPr>
          <p:cNvSpPr/>
          <p:nvPr/>
        </p:nvSpPr>
        <p:spPr>
          <a:xfrm>
            <a:off x="3549168" y="4933861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AD69C14-F012-4EBC-A43F-7E43DC830B0E}"/>
              </a:ext>
            </a:extLst>
          </p:cNvPr>
          <p:cNvSpPr/>
          <p:nvPr/>
        </p:nvSpPr>
        <p:spPr>
          <a:xfrm>
            <a:off x="3531123" y="3382261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F7F0418-0CE8-4DC6-8B8C-52CD5A189753}"/>
              </a:ext>
            </a:extLst>
          </p:cNvPr>
          <p:cNvSpPr/>
          <p:nvPr/>
        </p:nvSpPr>
        <p:spPr>
          <a:xfrm>
            <a:off x="7446736" y="3275342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42E8081-2D80-4FE5-B224-186D846FBF5B}"/>
              </a:ext>
            </a:extLst>
          </p:cNvPr>
          <p:cNvSpPr/>
          <p:nvPr/>
        </p:nvSpPr>
        <p:spPr>
          <a:xfrm>
            <a:off x="7438960" y="4104550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F427C33-E0F4-42FA-A865-313D2CB08172}"/>
              </a:ext>
            </a:extLst>
          </p:cNvPr>
          <p:cNvSpPr/>
          <p:nvPr/>
        </p:nvSpPr>
        <p:spPr>
          <a:xfrm>
            <a:off x="3531123" y="4128226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5C2634-C6AF-442F-ADE1-0BD8B685F65D}"/>
              </a:ext>
            </a:extLst>
          </p:cNvPr>
          <p:cNvSpPr/>
          <p:nvPr/>
        </p:nvSpPr>
        <p:spPr>
          <a:xfrm>
            <a:off x="7387516" y="4894514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1DA5A9-F921-4378-AB73-41CCE5629655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>
            <a:off x="3985135" y="4358367"/>
            <a:ext cx="3402381" cy="7662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CD6124-F7FD-4C16-8908-BCDDE664F2D1}"/>
              </a:ext>
            </a:extLst>
          </p:cNvPr>
          <p:cNvCxnSpPr>
            <a:stCxn id="8" idx="6"/>
            <a:endCxn id="6" idx="2"/>
          </p:cNvCxnSpPr>
          <p:nvPr/>
        </p:nvCxnSpPr>
        <p:spPr>
          <a:xfrm flipV="1">
            <a:off x="3985135" y="3505483"/>
            <a:ext cx="3461601" cy="852884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E0D47D-A0AE-4A31-87AF-113C38429075}"/>
              </a:ext>
            </a:extLst>
          </p:cNvPr>
          <p:cNvCxnSpPr>
            <a:cxnSpLocks/>
            <a:stCxn id="5" idx="6"/>
            <a:endCxn id="9" idx="2"/>
          </p:cNvCxnSpPr>
          <p:nvPr/>
        </p:nvCxnSpPr>
        <p:spPr>
          <a:xfrm>
            <a:off x="3992911" y="3616344"/>
            <a:ext cx="3394605" cy="150831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85DD94-18C1-48F6-AA0E-45EEA5D2B7A1}"/>
              </a:ext>
            </a:extLst>
          </p:cNvPr>
          <p:cNvCxnSpPr>
            <a:cxnSpLocks/>
            <a:stCxn id="4" idx="6"/>
            <a:endCxn id="9" idx="2"/>
          </p:cNvCxnSpPr>
          <p:nvPr/>
        </p:nvCxnSpPr>
        <p:spPr>
          <a:xfrm flipV="1">
            <a:off x="4003180" y="5124655"/>
            <a:ext cx="3384336" cy="39347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B69AFA1-93AB-4278-80BE-A639E7CDBE14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3992911" y="3505483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C2EAB447-2AC9-4E43-9C09-2027D6F872C7}"/>
              </a:ext>
            </a:extLst>
          </p:cNvPr>
          <p:cNvSpPr/>
          <p:nvPr/>
        </p:nvSpPr>
        <p:spPr>
          <a:xfrm>
            <a:off x="3531123" y="2715514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968EFDE-DDAF-4481-B9AE-70FC50D34FB3}"/>
              </a:ext>
            </a:extLst>
          </p:cNvPr>
          <p:cNvSpPr/>
          <p:nvPr/>
        </p:nvSpPr>
        <p:spPr>
          <a:xfrm>
            <a:off x="7446736" y="2608595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0C3AF42-2661-4E83-BBA0-CECFF836B81E}"/>
              </a:ext>
            </a:extLst>
          </p:cNvPr>
          <p:cNvCxnSpPr>
            <a:cxnSpLocks/>
            <a:stCxn id="15" idx="6"/>
            <a:endCxn id="6" idx="2"/>
          </p:cNvCxnSpPr>
          <p:nvPr/>
        </p:nvCxnSpPr>
        <p:spPr>
          <a:xfrm>
            <a:off x="3992911" y="2949597"/>
            <a:ext cx="3453825" cy="555886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717A7BA-8C85-4361-81B9-42E371CCD330}"/>
              </a:ext>
            </a:extLst>
          </p:cNvPr>
          <p:cNvCxnSpPr>
            <a:cxnSpLocks/>
            <a:stCxn id="6" idx="2"/>
            <a:endCxn id="4" idx="6"/>
          </p:cNvCxnSpPr>
          <p:nvPr/>
        </p:nvCxnSpPr>
        <p:spPr>
          <a:xfrm flipH="1">
            <a:off x="4003180" y="3505483"/>
            <a:ext cx="3443556" cy="1658519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9BB58F-F8AE-4BCD-BFE6-29BAA434F465}"/>
              </a:ext>
            </a:extLst>
          </p:cNvPr>
          <p:cNvCxnSpPr>
            <a:cxnSpLocks/>
            <a:stCxn id="15" idx="6"/>
            <a:endCxn id="7" idx="2"/>
          </p:cNvCxnSpPr>
          <p:nvPr/>
        </p:nvCxnSpPr>
        <p:spPr>
          <a:xfrm>
            <a:off x="3992911" y="2949597"/>
            <a:ext cx="3446049" cy="1385094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937F9F1-7A6F-45CE-8ACA-F30D7BE0B847}"/>
              </a:ext>
            </a:extLst>
          </p:cNvPr>
          <p:cNvCxnSpPr>
            <a:cxnSpLocks/>
            <a:stCxn id="15" idx="6"/>
            <a:endCxn id="16" idx="2"/>
          </p:cNvCxnSpPr>
          <p:nvPr/>
        </p:nvCxnSpPr>
        <p:spPr>
          <a:xfrm flipV="1">
            <a:off x="3992911" y="2838736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09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3FC0-6CB5-3F7A-B618-4C8D9B99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 for Bipartite Maximum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829DE-69F2-BB2B-8333-367644593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593543"/>
          </a:xfrm>
        </p:spPr>
        <p:txBody>
          <a:bodyPr/>
          <a:lstStyle/>
          <a:p>
            <a:r>
              <a:rPr lang="en-US" dirty="0"/>
              <a:t>Use the “tuple selection/assignment” we did last week!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E41C27-BE9F-8684-62F8-77E27C9D4F00}"/>
              </a:ext>
            </a:extLst>
          </p:cNvPr>
          <p:cNvSpPr/>
          <p:nvPr/>
        </p:nvSpPr>
        <p:spPr>
          <a:xfrm>
            <a:off x="3549168" y="4933861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19D457-6A25-B1AB-A30B-D9F462BBBA13}"/>
              </a:ext>
            </a:extLst>
          </p:cNvPr>
          <p:cNvSpPr/>
          <p:nvPr/>
        </p:nvSpPr>
        <p:spPr>
          <a:xfrm>
            <a:off x="3531123" y="3382261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9FA9B9-D3DD-4941-3893-52867A7EBAA5}"/>
              </a:ext>
            </a:extLst>
          </p:cNvPr>
          <p:cNvSpPr/>
          <p:nvPr/>
        </p:nvSpPr>
        <p:spPr>
          <a:xfrm>
            <a:off x="7446736" y="3275342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5B67E71-2D60-ADBF-258B-778AAA7870F9}"/>
              </a:ext>
            </a:extLst>
          </p:cNvPr>
          <p:cNvSpPr/>
          <p:nvPr/>
        </p:nvSpPr>
        <p:spPr>
          <a:xfrm>
            <a:off x="7438960" y="4104550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3185CCC-19FA-E3F4-892E-1EB51B9AC4CF}"/>
              </a:ext>
            </a:extLst>
          </p:cNvPr>
          <p:cNvSpPr/>
          <p:nvPr/>
        </p:nvSpPr>
        <p:spPr>
          <a:xfrm>
            <a:off x="3531123" y="4128226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BDABF01-4CB1-7F78-D6B4-598A55A0E326}"/>
              </a:ext>
            </a:extLst>
          </p:cNvPr>
          <p:cNvSpPr/>
          <p:nvPr/>
        </p:nvSpPr>
        <p:spPr>
          <a:xfrm>
            <a:off x="7387516" y="4894514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25A0F7-4A9A-A625-4512-F424A4A907CB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>
            <a:off x="3985135" y="4358367"/>
            <a:ext cx="3402381" cy="7662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B1AF53-E3E4-35C4-A8FE-7BE2C89BEA03}"/>
              </a:ext>
            </a:extLst>
          </p:cNvPr>
          <p:cNvCxnSpPr>
            <a:stCxn id="8" idx="6"/>
            <a:endCxn id="6" idx="2"/>
          </p:cNvCxnSpPr>
          <p:nvPr/>
        </p:nvCxnSpPr>
        <p:spPr>
          <a:xfrm flipV="1">
            <a:off x="3985135" y="3505483"/>
            <a:ext cx="3461601" cy="852884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DA0CA0-AF1E-9F7E-EDD9-2EBFCE1CAD7B}"/>
              </a:ext>
            </a:extLst>
          </p:cNvPr>
          <p:cNvCxnSpPr>
            <a:cxnSpLocks/>
            <a:stCxn id="5" idx="6"/>
            <a:endCxn id="9" idx="2"/>
          </p:cNvCxnSpPr>
          <p:nvPr/>
        </p:nvCxnSpPr>
        <p:spPr>
          <a:xfrm>
            <a:off x="3992911" y="3616344"/>
            <a:ext cx="3394605" cy="150831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F516AB4-EDBE-4687-90AD-BA1559237494}"/>
              </a:ext>
            </a:extLst>
          </p:cNvPr>
          <p:cNvCxnSpPr>
            <a:cxnSpLocks/>
            <a:stCxn id="4" idx="6"/>
            <a:endCxn id="9" idx="2"/>
          </p:cNvCxnSpPr>
          <p:nvPr/>
        </p:nvCxnSpPr>
        <p:spPr>
          <a:xfrm flipV="1">
            <a:off x="4003180" y="5124655"/>
            <a:ext cx="3384336" cy="39347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56A63F-2F84-A909-8204-1EFAD339506C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3992911" y="3505483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2D4E49D6-5989-BE53-4CFD-713C11228794}"/>
              </a:ext>
            </a:extLst>
          </p:cNvPr>
          <p:cNvSpPr/>
          <p:nvPr/>
        </p:nvSpPr>
        <p:spPr>
          <a:xfrm>
            <a:off x="3531123" y="2715514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43C7832-DB68-E0D1-17C9-10C7EED6D6B9}"/>
              </a:ext>
            </a:extLst>
          </p:cNvPr>
          <p:cNvSpPr/>
          <p:nvPr/>
        </p:nvSpPr>
        <p:spPr>
          <a:xfrm>
            <a:off x="7446736" y="2608595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AB35DE4-E129-1182-7A8B-A1D9D4AE4B5D}"/>
              </a:ext>
            </a:extLst>
          </p:cNvPr>
          <p:cNvCxnSpPr>
            <a:cxnSpLocks/>
            <a:stCxn id="15" idx="6"/>
            <a:endCxn id="6" idx="2"/>
          </p:cNvCxnSpPr>
          <p:nvPr/>
        </p:nvCxnSpPr>
        <p:spPr>
          <a:xfrm>
            <a:off x="3992911" y="2949597"/>
            <a:ext cx="3453825" cy="555886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5BE20D6-2C44-3628-D449-D1660E210906}"/>
              </a:ext>
            </a:extLst>
          </p:cNvPr>
          <p:cNvCxnSpPr>
            <a:cxnSpLocks/>
            <a:stCxn id="6" idx="2"/>
            <a:endCxn id="4" idx="6"/>
          </p:cNvCxnSpPr>
          <p:nvPr/>
        </p:nvCxnSpPr>
        <p:spPr>
          <a:xfrm flipH="1">
            <a:off x="4003180" y="3505483"/>
            <a:ext cx="3443556" cy="1658519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7EF9DC5-025C-8238-E13D-AB6E0ED8FC8D}"/>
              </a:ext>
            </a:extLst>
          </p:cNvPr>
          <p:cNvCxnSpPr>
            <a:cxnSpLocks/>
            <a:stCxn id="15" idx="6"/>
            <a:endCxn id="7" idx="2"/>
          </p:cNvCxnSpPr>
          <p:nvPr/>
        </p:nvCxnSpPr>
        <p:spPr>
          <a:xfrm>
            <a:off x="3992911" y="2949597"/>
            <a:ext cx="3446049" cy="1385094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5734FF0-143C-063D-5763-38CFFBF96F19}"/>
              </a:ext>
            </a:extLst>
          </p:cNvPr>
          <p:cNvCxnSpPr>
            <a:cxnSpLocks/>
            <a:stCxn id="15" idx="6"/>
            <a:endCxn id="16" idx="2"/>
          </p:cNvCxnSpPr>
          <p:nvPr/>
        </p:nvCxnSpPr>
        <p:spPr>
          <a:xfrm flipV="1">
            <a:off x="3992911" y="2838736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244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3FC0-6CB5-3F7A-B618-4C8D9B99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 for Bipartite Maximum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829DE-69F2-BB2B-8333-367644593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593543"/>
          </a:xfrm>
        </p:spPr>
        <p:txBody>
          <a:bodyPr/>
          <a:lstStyle/>
          <a:p>
            <a:r>
              <a:rPr lang="en-US" dirty="0"/>
              <a:t>Add a dummy source and sink. Attach each to one side.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E41C27-BE9F-8684-62F8-77E27C9D4F00}"/>
              </a:ext>
            </a:extLst>
          </p:cNvPr>
          <p:cNvSpPr/>
          <p:nvPr/>
        </p:nvSpPr>
        <p:spPr>
          <a:xfrm>
            <a:off x="3549168" y="6031141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19D457-6A25-B1AB-A30B-D9F462BBBA13}"/>
              </a:ext>
            </a:extLst>
          </p:cNvPr>
          <p:cNvSpPr/>
          <p:nvPr/>
        </p:nvSpPr>
        <p:spPr>
          <a:xfrm>
            <a:off x="3531123" y="4479541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9FA9B9-D3DD-4941-3893-52867A7EBAA5}"/>
              </a:ext>
            </a:extLst>
          </p:cNvPr>
          <p:cNvSpPr/>
          <p:nvPr/>
        </p:nvSpPr>
        <p:spPr>
          <a:xfrm>
            <a:off x="7446736" y="4372622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5B67E71-2D60-ADBF-258B-778AAA7870F9}"/>
              </a:ext>
            </a:extLst>
          </p:cNvPr>
          <p:cNvSpPr/>
          <p:nvPr/>
        </p:nvSpPr>
        <p:spPr>
          <a:xfrm>
            <a:off x="7438960" y="5201830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3185CCC-19FA-E3F4-892E-1EB51B9AC4CF}"/>
              </a:ext>
            </a:extLst>
          </p:cNvPr>
          <p:cNvSpPr/>
          <p:nvPr/>
        </p:nvSpPr>
        <p:spPr>
          <a:xfrm>
            <a:off x="3531123" y="5225506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BDABF01-4CB1-7F78-D6B4-598A55A0E326}"/>
              </a:ext>
            </a:extLst>
          </p:cNvPr>
          <p:cNvSpPr/>
          <p:nvPr/>
        </p:nvSpPr>
        <p:spPr>
          <a:xfrm>
            <a:off x="7387516" y="5991794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25A0F7-4A9A-A625-4512-F424A4A907CB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>
            <a:off x="3985135" y="5455647"/>
            <a:ext cx="3402381" cy="7662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B1AF53-E3E4-35C4-A8FE-7BE2C89BEA03}"/>
              </a:ext>
            </a:extLst>
          </p:cNvPr>
          <p:cNvCxnSpPr>
            <a:stCxn id="8" idx="6"/>
            <a:endCxn id="6" idx="2"/>
          </p:cNvCxnSpPr>
          <p:nvPr/>
        </p:nvCxnSpPr>
        <p:spPr>
          <a:xfrm flipV="1">
            <a:off x="3985135" y="4602763"/>
            <a:ext cx="3461601" cy="852884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DA0CA0-AF1E-9F7E-EDD9-2EBFCE1CAD7B}"/>
              </a:ext>
            </a:extLst>
          </p:cNvPr>
          <p:cNvCxnSpPr>
            <a:cxnSpLocks/>
            <a:stCxn id="5" idx="6"/>
            <a:endCxn id="9" idx="2"/>
          </p:cNvCxnSpPr>
          <p:nvPr/>
        </p:nvCxnSpPr>
        <p:spPr>
          <a:xfrm>
            <a:off x="3992911" y="4713624"/>
            <a:ext cx="3394605" cy="150831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F516AB4-EDBE-4687-90AD-BA1559237494}"/>
              </a:ext>
            </a:extLst>
          </p:cNvPr>
          <p:cNvCxnSpPr>
            <a:cxnSpLocks/>
            <a:stCxn id="4" idx="6"/>
            <a:endCxn id="9" idx="2"/>
          </p:cNvCxnSpPr>
          <p:nvPr/>
        </p:nvCxnSpPr>
        <p:spPr>
          <a:xfrm flipV="1">
            <a:off x="4003180" y="6221935"/>
            <a:ext cx="3384336" cy="39347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56A63F-2F84-A909-8204-1EFAD339506C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3992911" y="4602763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2D4E49D6-5989-BE53-4CFD-713C11228794}"/>
              </a:ext>
            </a:extLst>
          </p:cNvPr>
          <p:cNvSpPr/>
          <p:nvPr/>
        </p:nvSpPr>
        <p:spPr>
          <a:xfrm>
            <a:off x="3531123" y="3812794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43C7832-DB68-E0D1-17C9-10C7EED6D6B9}"/>
              </a:ext>
            </a:extLst>
          </p:cNvPr>
          <p:cNvSpPr/>
          <p:nvPr/>
        </p:nvSpPr>
        <p:spPr>
          <a:xfrm>
            <a:off x="7446736" y="3705875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AB35DE4-E129-1182-7A8B-A1D9D4AE4B5D}"/>
              </a:ext>
            </a:extLst>
          </p:cNvPr>
          <p:cNvCxnSpPr>
            <a:cxnSpLocks/>
            <a:stCxn id="15" idx="6"/>
            <a:endCxn id="6" idx="2"/>
          </p:cNvCxnSpPr>
          <p:nvPr/>
        </p:nvCxnSpPr>
        <p:spPr>
          <a:xfrm>
            <a:off x="3992911" y="4046877"/>
            <a:ext cx="3453825" cy="555886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5BE20D6-2C44-3628-D449-D1660E210906}"/>
              </a:ext>
            </a:extLst>
          </p:cNvPr>
          <p:cNvCxnSpPr>
            <a:cxnSpLocks/>
          </p:cNvCxnSpPr>
          <p:nvPr/>
        </p:nvCxnSpPr>
        <p:spPr>
          <a:xfrm flipH="1">
            <a:off x="4003180" y="4602763"/>
            <a:ext cx="3443556" cy="1658519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7EF9DC5-025C-8238-E13D-AB6E0ED8FC8D}"/>
              </a:ext>
            </a:extLst>
          </p:cNvPr>
          <p:cNvCxnSpPr>
            <a:cxnSpLocks/>
          </p:cNvCxnSpPr>
          <p:nvPr/>
        </p:nvCxnSpPr>
        <p:spPr>
          <a:xfrm>
            <a:off x="3992911" y="4046877"/>
            <a:ext cx="3446049" cy="1385094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05102622-1AC1-68CE-A291-3EFC5801427A}"/>
              </a:ext>
            </a:extLst>
          </p:cNvPr>
          <p:cNvSpPr/>
          <p:nvPr/>
        </p:nvSpPr>
        <p:spPr>
          <a:xfrm>
            <a:off x="1052083" y="4967747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3E04C18-CE27-0EC6-FDF1-99F15A5596FA}"/>
              </a:ext>
            </a:extLst>
          </p:cNvPr>
          <p:cNvSpPr/>
          <p:nvPr/>
        </p:nvSpPr>
        <p:spPr>
          <a:xfrm>
            <a:off x="10909023" y="4864566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3A00CD8-D54F-B94B-F40B-A6C13D7C52B2}"/>
              </a:ext>
            </a:extLst>
          </p:cNvPr>
          <p:cNvCxnSpPr>
            <a:stCxn id="21" idx="6"/>
            <a:endCxn id="15" idx="2"/>
          </p:cNvCxnSpPr>
          <p:nvPr/>
        </p:nvCxnSpPr>
        <p:spPr>
          <a:xfrm flipV="1">
            <a:off x="1513871" y="4046877"/>
            <a:ext cx="2017252" cy="115495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B6A58CB-2020-A184-0252-11E68239C19F}"/>
              </a:ext>
            </a:extLst>
          </p:cNvPr>
          <p:cNvCxnSpPr>
            <a:stCxn id="21" idx="6"/>
            <a:endCxn id="5" idx="2"/>
          </p:cNvCxnSpPr>
          <p:nvPr/>
        </p:nvCxnSpPr>
        <p:spPr>
          <a:xfrm flipV="1">
            <a:off x="1513871" y="4713624"/>
            <a:ext cx="2017252" cy="48820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C967E1A-C221-C4F5-0148-FE8BB55C5310}"/>
              </a:ext>
            </a:extLst>
          </p:cNvPr>
          <p:cNvCxnSpPr>
            <a:stCxn id="21" idx="6"/>
            <a:endCxn id="8" idx="2"/>
          </p:cNvCxnSpPr>
          <p:nvPr/>
        </p:nvCxnSpPr>
        <p:spPr>
          <a:xfrm>
            <a:off x="1513871" y="5201830"/>
            <a:ext cx="2017252" cy="25381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4D825A4-2431-4061-944B-F07F4339EE10}"/>
              </a:ext>
            </a:extLst>
          </p:cNvPr>
          <p:cNvCxnSpPr>
            <a:stCxn id="21" idx="6"/>
            <a:endCxn id="4" idx="2"/>
          </p:cNvCxnSpPr>
          <p:nvPr/>
        </p:nvCxnSpPr>
        <p:spPr>
          <a:xfrm>
            <a:off x="1513871" y="5201830"/>
            <a:ext cx="2035297" cy="105945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3EC39FE-7F06-8CC2-94E6-138EBA93C50C}"/>
              </a:ext>
            </a:extLst>
          </p:cNvPr>
          <p:cNvCxnSpPr>
            <a:stCxn id="16" idx="6"/>
            <a:endCxn id="22" idx="2"/>
          </p:cNvCxnSpPr>
          <p:nvPr/>
        </p:nvCxnSpPr>
        <p:spPr>
          <a:xfrm>
            <a:off x="7900748" y="3936016"/>
            <a:ext cx="3008275" cy="116263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AAC15E6-77B1-79AC-8EBD-83542844690F}"/>
              </a:ext>
            </a:extLst>
          </p:cNvPr>
          <p:cNvCxnSpPr>
            <a:stCxn id="6" idx="6"/>
            <a:endCxn id="22" idx="2"/>
          </p:cNvCxnSpPr>
          <p:nvPr/>
        </p:nvCxnSpPr>
        <p:spPr>
          <a:xfrm>
            <a:off x="7900748" y="4602763"/>
            <a:ext cx="3008275" cy="49588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BACE27A-435B-DE80-5EC5-4D14246394F3}"/>
              </a:ext>
            </a:extLst>
          </p:cNvPr>
          <p:cNvCxnSpPr>
            <a:stCxn id="7" idx="6"/>
            <a:endCxn id="22" idx="2"/>
          </p:cNvCxnSpPr>
          <p:nvPr/>
        </p:nvCxnSpPr>
        <p:spPr>
          <a:xfrm flipV="1">
            <a:off x="7892972" y="5098649"/>
            <a:ext cx="3016051" cy="3333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485A64D-35C2-5467-543E-9008464D8CD9}"/>
              </a:ext>
            </a:extLst>
          </p:cNvPr>
          <p:cNvCxnSpPr>
            <a:stCxn id="9" idx="6"/>
            <a:endCxn id="22" idx="2"/>
          </p:cNvCxnSpPr>
          <p:nvPr/>
        </p:nvCxnSpPr>
        <p:spPr>
          <a:xfrm flipV="1">
            <a:off x="7841528" y="5098649"/>
            <a:ext cx="3067495" cy="112328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C7F1FAB-35A2-11B3-AEA5-0A3E9223EA68}"/>
              </a:ext>
            </a:extLst>
          </p:cNvPr>
          <p:cNvCxnSpPr>
            <a:cxnSpLocks/>
            <a:stCxn id="15" idx="6"/>
            <a:endCxn id="16" idx="2"/>
          </p:cNvCxnSpPr>
          <p:nvPr/>
        </p:nvCxnSpPr>
        <p:spPr>
          <a:xfrm flipV="1">
            <a:off x="3992911" y="3936016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860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3FC0-6CB5-3F7A-B618-4C8D9B99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 for Bipartite Maximum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829DE-69F2-BB2B-8333-367644593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7"/>
            <a:ext cx="11187258" cy="1263284"/>
          </a:xfrm>
        </p:spPr>
        <p:txBody>
          <a:bodyPr>
            <a:normAutofit/>
          </a:bodyPr>
          <a:lstStyle/>
          <a:p>
            <a:r>
              <a:rPr lang="en-US" dirty="0"/>
              <a:t>Add a dummy source and sink. Attach each to one side.</a:t>
            </a:r>
          </a:p>
          <a:p>
            <a:r>
              <a:rPr lang="en-US" dirty="0"/>
              <a:t>Direct (previously undirected) edges toward sink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E41C27-BE9F-8684-62F8-77E27C9D4F00}"/>
              </a:ext>
            </a:extLst>
          </p:cNvPr>
          <p:cNvSpPr/>
          <p:nvPr/>
        </p:nvSpPr>
        <p:spPr>
          <a:xfrm>
            <a:off x="3549168" y="6041301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19D457-6A25-B1AB-A30B-D9F462BBBA13}"/>
              </a:ext>
            </a:extLst>
          </p:cNvPr>
          <p:cNvSpPr/>
          <p:nvPr/>
        </p:nvSpPr>
        <p:spPr>
          <a:xfrm>
            <a:off x="3531123" y="4489701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9FA9B9-D3DD-4941-3893-52867A7EBAA5}"/>
              </a:ext>
            </a:extLst>
          </p:cNvPr>
          <p:cNvSpPr/>
          <p:nvPr/>
        </p:nvSpPr>
        <p:spPr>
          <a:xfrm>
            <a:off x="7446736" y="4382782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5B67E71-2D60-ADBF-258B-778AAA7870F9}"/>
              </a:ext>
            </a:extLst>
          </p:cNvPr>
          <p:cNvSpPr/>
          <p:nvPr/>
        </p:nvSpPr>
        <p:spPr>
          <a:xfrm>
            <a:off x="7438960" y="5211990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3185CCC-19FA-E3F4-892E-1EB51B9AC4CF}"/>
              </a:ext>
            </a:extLst>
          </p:cNvPr>
          <p:cNvSpPr/>
          <p:nvPr/>
        </p:nvSpPr>
        <p:spPr>
          <a:xfrm>
            <a:off x="3531123" y="5235666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BDABF01-4CB1-7F78-D6B4-598A55A0E326}"/>
              </a:ext>
            </a:extLst>
          </p:cNvPr>
          <p:cNvSpPr/>
          <p:nvPr/>
        </p:nvSpPr>
        <p:spPr>
          <a:xfrm>
            <a:off x="7387516" y="6001954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25A0F7-4A9A-A625-4512-F424A4A907CB}"/>
              </a:ext>
            </a:extLst>
          </p:cNvPr>
          <p:cNvCxnSpPr>
            <a:cxnSpLocks/>
            <a:stCxn id="8" idx="6"/>
            <a:endCxn id="9" idx="2"/>
          </p:cNvCxnSpPr>
          <p:nvPr/>
        </p:nvCxnSpPr>
        <p:spPr>
          <a:xfrm>
            <a:off x="3985135" y="5465807"/>
            <a:ext cx="3402381" cy="7662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B1AF53-E3E4-35C4-A8FE-7BE2C89BEA03}"/>
              </a:ext>
            </a:extLst>
          </p:cNvPr>
          <p:cNvCxnSpPr>
            <a:stCxn id="8" idx="6"/>
            <a:endCxn id="6" idx="2"/>
          </p:cNvCxnSpPr>
          <p:nvPr/>
        </p:nvCxnSpPr>
        <p:spPr>
          <a:xfrm flipV="1">
            <a:off x="3985135" y="4612923"/>
            <a:ext cx="3461601" cy="852884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DA0CA0-AF1E-9F7E-EDD9-2EBFCE1CAD7B}"/>
              </a:ext>
            </a:extLst>
          </p:cNvPr>
          <p:cNvCxnSpPr>
            <a:cxnSpLocks/>
            <a:stCxn id="5" idx="6"/>
            <a:endCxn id="9" idx="2"/>
          </p:cNvCxnSpPr>
          <p:nvPr/>
        </p:nvCxnSpPr>
        <p:spPr>
          <a:xfrm>
            <a:off x="3992911" y="4723784"/>
            <a:ext cx="3394605" cy="150831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F516AB4-EDBE-4687-90AD-BA1559237494}"/>
              </a:ext>
            </a:extLst>
          </p:cNvPr>
          <p:cNvCxnSpPr>
            <a:cxnSpLocks/>
            <a:stCxn id="4" idx="6"/>
            <a:endCxn id="9" idx="2"/>
          </p:cNvCxnSpPr>
          <p:nvPr/>
        </p:nvCxnSpPr>
        <p:spPr>
          <a:xfrm flipV="1">
            <a:off x="4003180" y="6232095"/>
            <a:ext cx="3384336" cy="39347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56A63F-2F84-A909-8204-1EFAD339506C}"/>
              </a:ext>
            </a:extLst>
          </p:cNvPr>
          <p:cNvCxnSpPr>
            <a:cxnSpLocks/>
            <a:stCxn id="5" idx="6"/>
            <a:endCxn id="6" idx="2"/>
          </p:cNvCxnSpPr>
          <p:nvPr/>
        </p:nvCxnSpPr>
        <p:spPr>
          <a:xfrm flipV="1">
            <a:off x="3992911" y="4612923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2D4E49D6-5989-BE53-4CFD-713C11228794}"/>
              </a:ext>
            </a:extLst>
          </p:cNvPr>
          <p:cNvSpPr/>
          <p:nvPr/>
        </p:nvSpPr>
        <p:spPr>
          <a:xfrm>
            <a:off x="3531123" y="3822954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43C7832-DB68-E0D1-17C9-10C7EED6D6B9}"/>
              </a:ext>
            </a:extLst>
          </p:cNvPr>
          <p:cNvSpPr/>
          <p:nvPr/>
        </p:nvSpPr>
        <p:spPr>
          <a:xfrm>
            <a:off x="7446736" y="3716035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AB35DE4-E129-1182-7A8B-A1D9D4AE4B5D}"/>
              </a:ext>
            </a:extLst>
          </p:cNvPr>
          <p:cNvCxnSpPr>
            <a:cxnSpLocks/>
            <a:stCxn id="15" idx="6"/>
            <a:endCxn id="6" idx="2"/>
          </p:cNvCxnSpPr>
          <p:nvPr/>
        </p:nvCxnSpPr>
        <p:spPr>
          <a:xfrm>
            <a:off x="3992911" y="4057037"/>
            <a:ext cx="3453825" cy="555886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5BE20D6-2C44-3628-D449-D1660E210906}"/>
              </a:ext>
            </a:extLst>
          </p:cNvPr>
          <p:cNvCxnSpPr>
            <a:cxnSpLocks/>
            <a:stCxn id="4" idx="6"/>
            <a:endCxn id="6" idx="2"/>
          </p:cNvCxnSpPr>
          <p:nvPr/>
        </p:nvCxnSpPr>
        <p:spPr>
          <a:xfrm flipV="1">
            <a:off x="4003180" y="4612923"/>
            <a:ext cx="3443556" cy="1658519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7EF9DC5-025C-8238-E13D-AB6E0ED8FC8D}"/>
              </a:ext>
            </a:extLst>
          </p:cNvPr>
          <p:cNvCxnSpPr>
            <a:cxnSpLocks/>
            <a:stCxn id="15" idx="6"/>
            <a:endCxn id="7" idx="2"/>
          </p:cNvCxnSpPr>
          <p:nvPr/>
        </p:nvCxnSpPr>
        <p:spPr>
          <a:xfrm>
            <a:off x="3992911" y="4057037"/>
            <a:ext cx="3446049" cy="1385094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05102622-1AC1-68CE-A291-3EFC5801427A}"/>
              </a:ext>
            </a:extLst>
          </p:cNvPr>
          <p:cNvSpPr/>
          <p:nvPr/>
        </p:nvSpPr>
        <p:spPr>
          <a:xfrm>
            <a:off x="1052083" y="4977907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3E04C18-CE27-0EC6-FDF1-99F15A5596FA}"/>
              </a:ext>
            </a:extLst>
          </p:cNvPr>
          <p:cNvSpPr/>
          <p:nvPr/>
        </p:nvSpPr>
        <p:spPr>
          <a:xfrm>
            <a:off x="10909023" y="4874726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3A00CD8-D54F-B94B-F40B-A6C13D7C52B2}"/>
              </a:ext>
            </a:extLst>
          </p:cNvPr>
          <p:cNvCxnSpPr>
            <a:stCxn id="21" idx="6"/>
            <a:endCxn id="15" idx="2"/>
          </p:cNvCxnSpPr>
          <p:nvPr/>
        </p:nvCxnSpPr>
        <p:spPr>
          <a:xfrm flipV="1">
            <a:off x="1513871" y="4057037"/>
            <a:ext cx="2017252" cy="115495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B6A58CB-2020-A184-0252-11E68239C19F}"/>
              </a:ext>
            </a:extLst>
          </p:cNvPr>
          <p:cNvCxnSpPr>
            <a:stCxn id="21" idx="6"/>
            <a:endCxn id="5" idx="2"/>
          </p:cNvCxnSpPr>
          <p:nvPr/>
        </p:nvCxnSpPr>
        <p:spPr>
          <a:xfrm flipV="1">
            <a:off x="1513871" y="4723784"/>
            <a:ext cx="2017252" cy="48820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C967E1A-C221-C4F5-0148-FE8BB55C5310}"/>
              </a:ext>
            </a:extLst>
          </p:cNvPr>
          <p:cNvCxnSpPr>
            <a:stCxn id="21" idx="6"/>
            <a:endCxn id="8" idx="2"/>
          </p:cNvCxnSpPr>
          <p:nvPr/>
        </p:nvCxnSpPr>
        <p:spPr>
          <a:xfrm>
            <a:off x="1513871" y="5211990"/>
            <a:ext cx="2017252" cy="25381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4D825A4-2431-4061-944B-F07F4339EE10}"/>
              </a:ext>
            </a:extLst>
          </p:cNvPr>
          <p:cNvCxnSpPr>
            <a:stCxn id="21" idx="6"/>
            <a:endCxn id="4" idx="2"/>
          </p:cNvCxnSpPr>
          <p:nvPr/>
        </p:nvCxnSpPr>
        <p:spPr>
          <a:xfrm>
            <a:off x="1513871" y="5211990"/>
            <a:ext cx="2035297" cy="105945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3EC39FE-7F06-8CC2-94E6-138EBA93C50C}"/>
              </a:ext>
            </a:extLst>
          </p:cNvPr>
          <p:cNvCxnSpPr>
            <a:stCxn id="16" idx="6"/>
            <a:endCxn id="22" idx="2"/>
          </p:cNvCxnSpPr>
          <p:nvPr/>
        </p:nvCxnSpPr>
        <p:spPr>
          <a:xfrm>
            <a:off x="7900748" y="3946176"/>
            <a:ext cx="3008275" cy="116263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AAC15E6-77B1-79AC-8EBD-83542844690F}"/>
              </a:ext>
            </a:extLst>
          </p:cNvPr>
          <p:cNvCxnSpPr>
            <a:stCxn id="6" idx="6"/>
            <a:endCxn id="22" idx="2"/>
          </p:cNvCxnSpPr>
          <p:nvPr/>
        </p:nvCxnSpPr>
        <p:spPr>
          <a:xfrm>
            <a:off x="7900748" y="4612923"/>
            <a:ext cx="3008275" cy="49588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BACE27A-435B-DE80-5EC5-4D14246394F3}"/>
              </a:ext>
            </a:extLst>
          </p:cNvPr>
          <p:cNvCxnSpPr>
            <a:stCxn id="7" idx="6"/>
            <a:endCxn id="22" idx="2"/>
          </p:cNvCxnSpPr>
          <p:nvPr/>
        </p:nvCxnSpPr>
        <p:spPr>
          <a:xfrm flipV="1">
            <a:off x="7892972" y="5108809"/>
            <a:ext cx="3016051" cy="3333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485A64D-35C2-5467-543E-9008464D8CD9}"/>
              </a:ext>
            </a:extLst>
          </p:cNvPr>
          <p:cNvCxnSpPr>
            <a:stCxn id="9" idx="6"/>
            <a:endCxn id="22" idx="2"/>
          </p:cNvCxnSpPr>
          <p:nvPr/>
        </p:nvCxnSpPr>
        <p:spPr>
          <a:xfrm flipV="1">
            <a:off x="7841528" y="5108809"/>
            <a:ext cx="3067495" cy="112328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FF5583F-A3C2-13C0-2AC9-585F2867EA2F}"/>
              </a:ext>
            </a:extLst>
          </p:cNvPr>
          <p:cNvCxnSpPr>
            <a:cxnSpLocks/>
          </p:cNvCxnSpPr>
          <p:nvPr/>
        </p:nvCxnSpPr>
        <p:spPr>
          <a:xfrm flipV="1">
            <a:off x="3992911" y="3936016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476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23FC0-6CB5-3F7A-B618-4C8D9B99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 for Bipartite Maximum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829DE-69F2-BB2B-8333-367644593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2335421"/>
          </a:xfrm>
        </p:spPr>
        <p:txBody>
          <a:bodyPr>
            <a:normAutofit/>
          </a:bodyPr>
          <a:lstStyle/>
          <a:p>
            <a:r>
              <a:rPr lang="en-US" dirty="0"/>
              <a:t>Add a dummy source and sink. Attach each to one side.</a:t>
            </a:r>
          </a:p>
          <a:p>
            <a:r>
              <a:rPr lang="en-US" dirty="0"/>
              <a:t>Direct (previously undirected) edges toward sink.</a:t>
            </a:r>
          </a:p>
          <a:p>
            <a:r>
              <a:rPr lang="en-US" dirty="0"/>
              <a:t>Capacity 1 entering and leaving each (real) vertex ensures matching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7196611-4720-CA4B-D9E6-F76EF1F79538}"/>
              </a:ext>
            </a:extLst>
          </p:cNvPr>
          <p:cNvSpPr/>
          <p:nvPr/>
        </p:nvSpPr>
        <p:spPr>
          <a:xfrm>
            <a:off x="3549168" y="6041301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DA152B9-17D3-38F0-FAFB-60833B20D425}"/>
              </a:ext>
            </a:extLst>
          </p:cNvPr>
          <p:cNvSpPr/>
          <p:nvPr/>
        </p:nvSpPr>
        <p:spPr>
          <a:xfrm>
            <a:off x="3531123" y="4489701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1C6A7EC-9ACB-B993-A0E0-BC18B35E8540}"/>
              </a:ext>
            </a:extLst>
          </p:cNvPr>
          <p:cNvSpPr/>
          <p:nvPr/>
        </p:nvSpPr>
        <p:spPr>
          <a:xfrm>
            <a:off x="7446736" y="4382782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E74C518-BC69-0307-1390-8D54F64DE48F}"/>
              </a:ext>
            </a:extLst>
          </p:cNvPr>
          <p:cNvSpPr/>
          <p:nvPr/>
        </p:nvSpPr>
        <p:spPr>
          <a:xfrm>
            <a:off x="7438960" y="5211990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B20B93B-2A09-7637-7C10-62583D0BFAD8}"/>
              </a:ext>
            </a:extLst>
          </p:cNvPr>
          <p:cNvSpPr/>
          <p:nvPr/>
        </p:nvSpPr>
        <p:spPr>
          <a:xfrm>
            <a:off x="3531123" y="5235666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F5A2BB6-C1EC-420F-3EFE-67E569DBEC50}"/>
              </a:ext>
            </a:extLst>
          </p:cNvPr>
          <p:cNvSpPr/>
          <p:nvPr/>
        </p:nvSpPr>
        <p:spPr>
          <a:xfrm>
            <a:off x="7387516" y="6001954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7628ED8-30E6-E237-85F9-F713F9A240CD}"/>
              </a:ext>
            </a:extLst>
          </p:cNvPr>
          <p:cNvCxnSpPr>
            <a:cxnSpLocks/>
            <a:stCxn id="33" idx="6"/>
            <a:endCxn id="35" idx="2"/>
          </p:cNvCxnSpPr>
          <p:nvPr/>
        </p:nvCxnSpPr>
        <p:spPr>
          <a:xfrm>
            <a:off x="3985135" y="5465807"/>
            <a:ext cx="3402381" cy="766288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B2083B2-692D-6D67-17F6-F87360B0863E}"/>
              </a:ext>
            </a:extLst>
          </p:cNvPr>
          <p:cNvCxnSpPr>
            <a:stCxn id="33" idx="6"/>
            <a:endCxn id="29" idx="2"/>
          </p:cNvCxnSpPr>
          <p:nvPr/>
        </p:nvCxnSpPr>
        <p:spPr>
          <a:xfrm flipV="1">
            <a:off x="3985135" y="4612923"/>
            <a:ext cx="3461601" cy="852884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CCF3386-C723-C4C8-7EB2-DD1990995C3C}"/>
              </a:ext>
            </a:extLst>
          </p:cNvPr>
          <p:cNvCxnSpPr>
            <a:cxnSpLocks/>
            <a:stCxn id="27" idx="6"/>
            <a:endCxn id="35" idx="2"/>
          </p:cNvCxnSpPr>
          <p:nvPr/>
        </p:nvCxnSpPr>
        <p:spPr>
          <a:xfrm>
            <a:off x="3992911" y="4723784"/>
            <a:ext cx="3394605" cy="150831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D9621B8-DA87-57EC-0254-F0DC86AE5C29}"/>
              </a:ext>
            </a:extLst>
          </p:cNvPr>
          <p:cNvCxnSpPr>
            <a:cxnSpLocks/>
            <a:stCxn id="25" idx="6"/>
            <a:endCxn id="35" idx="2"/>
          </p:cNvCxnSpPr>
          <p:nvPr/>
        </p:nvCxnSpPr>
        <p:spPr>
          <a:xfrm flipV="1">
            <a:off x="4003180" y="6232095"/>
            <a:ext cx="3384336" cy="39347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594D6A9-6263-343D-533D-F48E41B6829F}"/>
              </a:ext>
            </a:extLst>
          </p:cNvPr>
          <p:cNvCxnSpPr>
            <a:cxnSpLocks/>
            <a:stCxn id="27" idx="6"/>
            <a:endCxn id="29" idx="2"/>
          </p:cNvCxnSpPr>
          <p:nvPr/>
        </p:nvCxnSpPr>
        <p:spPr>
          <a:xfrm flipV="1">
            <a:off x="3992911" y="4612923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8B5ADD59-D2A6-E89D-8F77-E5E1E53FA216}"/>
              </a:ext>
            </a:extLst>
          </p:cNvPr>
          <p:cNvSpPr/>
          <p:nvPr/>
        </p:nvSpPr>
        <p:spPr>
          <a:xfrm>
            <a:off x="3531123" y="3822954"/>
            <a:ext cx="461788" cy="46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C569521-C81F-4540-FDD0-FED5EA1D60E6}"/>
              </a:ext>
            </a:extLst>
          </p:cNvPr>
          <p:cNvSpPr/>
          <p:nvPr/>
        </p:nvSpPr>
        <p:spPr>
          <a:xfrm>
            <a:off x="7446736" y="3716035"/>
            <a:ext cx="454012" cy="460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2B46F7F-0030-BB2A-2E6D-864FD296A839}"/>
              </a:ext>
            </a:extLst>
          </p:cNvPr>
          <p:cNvCxnSpPr>
            <a:cxnSpLocks/>
            <a:stCxn id="43" idx="6"/>
            <a:endCxn id="29" idx="2"/>
          </p:cNvCxnSpPr>
          <p:nvPr/>
        </p:nvCxnSpPr>
        <p:spPr>
          <a:xfrm>
            <a:off x="3992911" y="4057037"/>
            <a:ext cx="3453825" cy="555886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DFB131A-5978-26FA-3F35-F04ECBB712A0}"/>
              </a:ext>
            </a:extLst>
          </p:cNvPr>
          <p:cNvCxnSpPr>
            <a:cxnSpLocks/>
            <a:stCxn id="25" idx="6"/>
            <a:endCxn id="29" idx="2"/>
          </p:cNvCxnSpPr>
          <p:nvPr/>
        </p:nvCxnSpPr>
        <p:spPr>
          <a:xfrm flipV="1">
            <a:off x="4003180" y="4612923"/>
            <a:ext cx="3443556" cy="1658519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F85E215-C6B0-FB62-B7AF-5862ED2D6710}"/>
              </a:ext>
            </a:extLst>
          </p:cNvPr>
          <p:cNvCxnSpPr>
            <a:cxnSpLocks/>
            <a:stCxn id="43" idx="6"/>
            <a:endCxn id="31" idx="2"/>
          </p:cNvCxnSpPr>
          <p:nvPr/>
        </p:nvCxnSpPr>
        <p:spPr>
          <a:xfrm>
            <a:off x="3992911" y="4057037"/>
            <a:ext cx="3446049" cy="1385094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>
            <a:extLst>
              <a:ext uri="{FF2B5EF4-FFF2-40B4-BE49-F238E27FC236}">
                <a16:creationId xmlns:a16="http://schemas.microsoft.com/office/drawing/2014/main" id="{BE72F17B-FA39-C701-07C3-75829A83A1B6}"/>
              </a:ext>
            </a:extLst>
          </p:cNvPr>
          <p:cNvSpPr/>
          <p:nvPr/>
        </p:nvSpPr>
        <p:spPr>
          <a:xfrm>
            <a:off x="1052083" y="4977907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AACFA3B-52D3-AE19-0A5C-3607AB10A3AB}"/>
              </a:ext>
            </a:extLst>
          </p:cNvPr>
          <p:cNvSpPr/>
          <p:nvPr/>
        </p:nvSpPr>
        <p:spPr>
          <a:xfrm>
            <a:off x="10909023" y="4874726"/>
            <a:ext cx="461788" cy="46816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DED03BD-50E8-7CCD-A6A0-7D30BE94250A}"/>
              </a:ext>
            </a:extLst>
          </p:cNvPr>
          <p:cNvCxnSpPr>
            <a:stCxn id="48" idx="6"/>
            <a:endCxn id="43" idx="2"/>
          </p:cNvCxnSpPr>
          <p:nvPr/>
        </p:nvCxnSpPr>
        <p:spPr>
          <a:xfrm flipV="1">
            <a:off x="1513871" y="4057037"/>
            <a:ext cx="2017252" cy="115495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6D33050-513A-E04C-9B10-35DD21DD00B6}"/>
              </a:ext>
            </a:extLst>
          </p:cNvPr>
          <p:cNvCxnSpPr>
            <a:stCxn id="48" idx="6"/>
            <a:endCxn id="27" idx="2"/>
          </p:cNvCxnSpPr>
          <p:nvPr/>
        </p:nvCxnSpPr>
        <p:spPr>
          <a:xfrm flipV="1">
            <a:off x="1513871" y="4723784"/>
            <a:ext cx="2017252" cy="48820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5B96DE4-1D90-8543-7300-A8950B378413}"/>
              </a:ext>
            </a:extLst>
          </p:cNvPr>
          <p:cNvCxnSpPr>
            <a:stCxn id="48" idx="6"/>
            <a:endCxn id="33" idx="2"/>
          </p:cNvCxnSpPr>
          <p:nvPr/>
        </p:nvCxnSpPr>
        <p:spPr>
          <a:xfrm>
            <a:off x="1513871" y="5211990"/>
            <a:ext cx="2017252" cy="253817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B258C99-5D1F-8CAE-7D58-4D4B8221045D}"/>
              </a:ext>
            </a:extLst>
          </p:cNvPr>
          <p:cNvCxnSpPr>
            <a:stCxn id="48" idx="6"/>
            <a:endCxn id="25" idx="2"/>
          </p:cNvCxnSpPr>
          <p:nvPr/>
        </p:nvCxnSpPr>
        <p:spPr>
          <a:xfrm>
            <a:off x="1513871" y="5211990"/>
            <a:ext cx="2035297" cy="105945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7DE6932-4202-27B6-DB77-10D3B1A66C53}"/>
              </a:ext>
            </a:extLst>
          </p:cNvPr>
          <p:cNvCxnSpPr>
            <a:stCxn id="44" idx="6"/>
            <a:endCxn id="49" idx="2"/>
          </p:cNvCxnSpPr>
          <p:nvPr/>
        </p:nvCxnSpPr>
        <p:spPr>
          <a:xfrm>
            <a:off x="7900748" y="3946176"/>
            <a:ext cx="3008275" cy="116263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4141DFA-7FB1-E4B0-1881-7AF95C943D96}"/>
              </a:ext>
            </a:extLst>
          </p:cNvPr>
          <p:cNvCxnSpPr>
            <a:stCxn id="29" idx="6"/>
            <a:endCxn id="49" idx="2"/>
          </p:cNvCxnSpPr>
          <p:nvPr/>
        </p:nvCxnSpPr>
        <p:spPr>
          <a:xfrm>
            <a:off x="7900748" y="4612923"/>
            <a:ext cx="3008275" cy="49588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EB1C131-B1BB-B9F9-D463-2924D39C9B7F}"/>
              </a:ext>
            </a:extLst>
          </p:cNvPr>
          <p:cNvCxnSpPr>
            <a:stCxn id="31" idx="6"/>
            <a:endCxn id="49" idx="2"/>
          </p:cNvCxnSpPr>
          <p:nvPr/>
        </p:nvCxnSpPr>
        <p:spPr>
          <a:xfrm flipV="1">
            <a:off x="7892972" y="5108809"/>
            <a:ext cx="3016051" cy="333322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91D8836-0B20-6231-4464-72EC1194726F}"/>
              </a:ext>
            </a:extLst>
          </p:cNvPr>
          <p:cNvCxnSpPr>
            <a:stCxn id="35" idx="6"/>
            <a:endCxn id="49" idx="2"/>
          </p:cNvCxnSpPr>
          <p:nvPr/>
        </p:nvCxnSpPr>
        <p:spPr>
          <a:xfrm flipV="1">
            <a:off x="7841528" y="5108809"/>
            <a:ext cx="3067495" cy="112328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FD5D3BD-8EFC-0605-873E-B46CA6F7BAD8}"/>
              </a:ext>
            </a:extLst>
          </p:cNvPr>
          <p:cNvCxnSpPr>
            <a:cxnSpLocks/>
          </p:cNvCxnSpPr>
          <p:nvPr/>
        </p:nvCxnSpPr>
        <p:spPr>
          <a:xfrm flipV="1">
            <a:off x="3992911" y="3936016"/>
            <a:ext cx="3453825" cy="110861"/>
          </a:xfrm>
          <a:prstGeom prst="line">
            <a:avLst/>
          </a:prstGeom>
          <a:ln w="38100">
            <a:solidFill>
              <a:schemeClr val="tx1"/>
            </a:solidFill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73D82140-7DB9-C43B-DDB9-A76EB85C607D}"/>
                  </a:ext>
                </a:extLst>
              </p:cNvPr>
              <p:cNvSpPr txBox="1"/>
              <p:nvPr/>
            </p:nvSpPr>
            <p:spPr>
              <a:xfrm>
                <a:off x="9344227" y="4020439"/>
                <a:ext cx="6583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?/1</m:t>
                      </m:r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73D82140-7DB9-C43B-DDB9-A76EB85C6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4227" y="4020439"/>
                <a:ext cx="658368" cy="430887"/>
              </a:xfrm>
              <a:prstGeom prst="rect">
                <a:avLst/>
              </a:prstGeom>
              <a:blipFill>
                <a:blip r:embed="rId2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FFE15C4-1E72-D183-82FC-4C9981A7676A}"/>
                  </a:ext>
                </a:extLst>
              </p:cNvPr>
              <p:cNvSpPr txBox="1"/>
              <p:nvPr/>
            </p:nvSpPr>
            <p:spPr>
              <a:xfrm>
                <a:off x="1966327" y="4075676"/>
                <a:ext cx="65836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?/1</m:t>
                      </m:r>
                    </m:oMath>
                  </m:oMathPara>
                </a14:m>
                <a:endParaRPr 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FFE15C4-1E72-D183-82FC-4C9981A767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6327" y="4075676"/>
                <a:ext cx="658368" cy="430887"/>
              </a:xfrm>
              <a:prstGeom prst="rect">
                <a:avLst/>
              </a:prstGeom>
              <a:blipFill>
                <a:blip r:embed="rId3"/>
                <a:stretch>
                  <a:fillRect b="-1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305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with UW color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21_template" id="{0AF0A8A9-7F39-41DA-972F-DEAE30835CC0}" vid="{8B8D5951-6C5B-48A6-B2D4-DF996F70E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421_template</Template>
  <TotalTime>1140</TotalTime>
  <Words>1635</Words>
  <Application>Microsoft Office PowerPoint</Application>
  <PresentationFormat>Widescreen</PresentationFormat>
  <Paragraphs>189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Cambria Math</vt:lpstr>
      <vt:lpstr>Segoe UI</vt:lpstr>
      <vt:lpstr>Segoe UI Light</vt:lpstr>
      <vt:lpstr>Segoe UI Semibold</vt:lpstr>
      <vt:lpstr>Segoe UI Semilight</vt:lpstr>
      <vt:lpstr>Tw Cen MT</vt:lpstr>
      <vt:lpstr>Wingdings 3</vt:lpstr>
      <vt:lpstr>Integral</vt:lpstr>
      <vt:lpstr>Matchings and Covers (Via Flow)</vt:lpstr>
      <vt:lpstr>Today</vt:lpstr>
      <vt:lpstr>A (possibly) simple problem</vt:lpstr>
      <vt:lpstr>A (possibly) simple problem</vt:lpstr>
      <vt:lpstr>A (possibly) simple problem</vt:lpstr>
      <vt:lpstr>Algorithm for Bipartite Maximum Matching</vt:lpstr>
      <vt:lpstr>Algorithm for Bipartite Maximum Matching</vt:lpstr>
      <vt:lpstr>Algorithm for Bipartite Maximum Matching</vt:lpstr>
      <vt:lpstr>Algorithm for Bipartite Maximum Matching</vt:lpstr>
      <vt:lpstr>Algorithm for Bipartite Maximum Matching</vt:lpstr>
      <vt:lpstr>Algorithm for Bipartite Maximum Matching</vt:lpstr>
      <vt:lpstr>Algorithm for Bipartite Maximum Matching</vt:lpstr>
      <vt:lpstr>Algorithm for Bipartite Matching</vt:lpstr>
      <vt:lpstr>Algorithm for Bipartite Matching</vt:lpstr>
      <vt:lpstr>Solving a new problem (with matchings)</vt:lpstr>
      <vt:lpstr>Vertex Cover</vt:lpstr>
      <vt:lpstr>Vertex Cover</vt:lpstr>
      <vt:lpstr>Vertex Cover</vt:lpstr>
      <vt:lpstr>Vertex Cover</vt:lpstr>
      <vt:lpstr>Vertex Cover</vt:lpstr>
      <vt:lpstr>Vertex Cover</vt:lpstr>
      <vt:lpstr>Vertex Cover</vt:lpstr>
      <vt:lpstr>Vertex Cover</vt:lpstr>
      <vt:lpstr>But is it a minimum VC?</vt:lpstr>
      <vt:lpstr>No smaller VC</vt:lpstr>
      <vt:lpstr>But is it a minimum VC?</vt:lpstr>
      <vt:lpstr>No smaller VC</vt:lpstr>
      <vt:lpstr>Wrapping it up</vt:lpstr>
      <vt:lpstr>Wrapping It Up</vt:lpstr>
      <vt:lpstr>But Wait, There’s More Applications!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Matchings and Covers (Via Flow)</dc:title>
  <dc:creator>Robert Weber</dc:creator>
  <cp:lastModifiedBy>rtweber2</cp:lastModifiedBy>
  <cp:revision>12</cp:revision>
  <dcterms:created xsi:type="dcterms:W3CDTF">2022-11-20T21:52:27Z</dcterms:created>
  <dcterms:modified xsi:type="dcterms:W3CDTF">2022-11-21T17:30:10Z</dcterms:modified>
</cp:coreProperties>
</file>