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304" r:id="rId3"/>
    <p:sldId id="311" r:id="rId4"/>
    <p:sldId id="312" r:id="rId5"/>
    <p:sldId id="313" r:id="rId6"/>
    <p:sldId id="305" r:id="rId7"/>
    <p:sldId id="307" r:id="rId8"/>
    <p:sldId id="306" r:id="rId9"/>
    <p:sldId id="308" r:id="rId10"/>
    <p:sldId id="310" r:id="rId11"/>
    <p:sldId id="275" r:id="rId12"/>
    <p:sldId id="276" r:id="rId13"/>
    <p:sldId id="278" r:id="rId14"/>
    <p:sldId id="279" r:id="rId15"/>
    <p:sldId id="280" r:id="rId16"/>
    <p:sldId id="281" r:id="rId17"/>
    <p:sldId id="287" r:id="rId18"/>
    <p:sldId id="282" r:id="rId19"/>
    <p:sldId id="289" r:id="rId20"/>
    <p:sldId id="291" r:id="rId21"/>
    <p:sldId id="295" r:id="rId22"/>
    <p:sldId id="290" r:id="rId23"/>
    <p:sldId id="292" r:id="rId24"/>
    <p:sldId id="293" r:id="rId25"/>
    <p:sldId id="294" r:id="rId26"/>
    <p:sldId id="296" r:id="rId27"/>
    <p:sldId id="404" r:id="rId28"/>
    <p:sldId id="297" r:id="rId29"/>
    <p:sldId id="283" r:id="rId30"/>
    <p:sldId id="298" r:id="rId31"/>
    <p:sldId id="299" r:id="rId32"/>
    <p:sldId id="303" r:id="rId33"/>
    <p:sldId id="300" r:id="rId34"/>
    <p:sldId id="284" r:id="rId35"/>
    <p:sldId id="285" r:id="rId36"/>
    <p:sldId id="286" r:id="rId37"/>
    <p:sldId id="403" r:id="rId38"/>
    <p:sldId id="273" r:id="rId39"/>
    <p:sldId id="274" r:id="rId40"/>
    <p:sldId id="40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16T17:00:58.77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21542 2483</inkml:trace>
  <inkml:trace contextRef="#ctx0" brushRef="#br0" timeOffset="-14689.713">190 5945,'0'0,"0"0,0 0,0 0,0 0,0 0,0 0,0 0,-3-10,0-3,0 0,1 0,0-1,1 1,0 0,1-1,1 1,0-3,3-9,0 0,2 0,0 1,2 0,8-18,0 0,46-129,15-14,-35 106,4 2,3 2,3 2,36-36,22-31,223-334,93-139,-237 359,170-175,-304 367,102-106,134-109,-151 155,111-71,81-64,-170 125,149-89,-194 147,85-71,-139 93,23-18,78-48,-33 42,88-34,-184 93,292-160,-273 149,-22 12,0-1,-1-2,-1-1,2-3,-28 20,31-25,-1-2,-1-1,20-27,-44 50,-8 7,-1 1,1 0,0 0,-1-1,1 1,-1 0,1-1,0 1,-1-1,1 1,-1-1,1 1,-1-1,0 1,1-1,-1 1,1-1,-1 0,0 1,1-1,-1 0,0 1,0-1,0 0,1 1,-1-1,0 0,0 1,0-1,0 0,0 0,0 1,-1-1,1 0,0 1,0-1,0 0,-1 1,1-1,0 0,0 1,-1-1,1 1,-1-1,1 0,-1 1,1-1,-1 1,1-1,-1 1,0-1,-9-5,0 1,-1 0,0 0,0 1,0 1,-1 0,-11-2,4 1,-143-30,-42 1,163 26,-1-1,1-2,1-2,0-2,-20-10,58 18,16 3,-12 3,41-4,0 3,1 1,-1 2,0 1,0 3,0 2,34 10,-56-14,0 1,0 1,-1 0,0 2,0 0,-1 1,0 1,0 1,-1 1,-1 0,0 2,0-1,-2 2,0 0,0 1,-2 1,4 5,-10-11,-1 1,0 0,-1 0,0 0,-1 0,0 1,-1 0,-1 0,0 0,-1 0,0 0,-1 0,0 0,-1 0,0 0,-1 0,-1 0,0 0,-1-1,0 1,-3 4,-11 14,-2-2,0 0,-2-1,-1-2,-2 0,0-1,-1-2,-2 0,0-2,-10 4,32-20,-23 17,-1-1,0-1,-1-2,-2-1,1-1,-2-2,-16 4,-9-4,11-6</inkml:trace>
  <inkml:trace contextRef="#ctx0" brushRef="#br0" timeOffset="-13243.371">387 6310,'0'0,"0"-9,0-312,3 269,3 0,1 1,3 0,2 0,3 2,1-1,3 2,1 0,3 2,2 0,2 2,1 0,11-8,204-245,-152 201,4 5,4 4,4 4,3 5,62-32,71-29,6 10,5 12,6 10,416-165,-22-11,-158 23,-409 214,228-152,-270 172,1 3,0 1,41-14,45-16,44-28,-146 67,2 1,-1 1,2 1,2 1,-23 7,45-18,-51 19,-1 0,0 0,1 0,-1-1,0 1,0 0,0-1,0 1,0 0,0-1,0 1,-1-1,1 0,0 1,-1-1,1 0,-1 1,0-1,0 0,1 1,-1-1,0 0,0 0,-1 1,1-1,0 0,-1 1,1-1,-1 0,1 1,-1-2,-2-2,-1 1,1-1,-1 1,0-1,0 1,0 0,0 1,-1-1,1 1,-1 0,0 0,0 0,-1 1,1 0,0 0,-1 0,1 0,-1 1,1 0,-1 0,-14-5,-56-17,-1 3,-2 4,1 2,-19 3,72 10,39 12,130 67,92 34,-201-97,-15-9,0 2,0 1,-1 1,0 0,-1 1,0 1,-1 1,0 1,7 8,-20-18,-1 0,0 0,-1 0,1 0,-1 1,0-1,0 1,0 0,0-1,-1 1,0 0,0 0,0 0,-1 0,1 0,-1 0,-1 0,1 0,-1 0,1 0,-2 0,1 0,-1 3,-3 3,0 0,0-1,-1 1,0-1,-1 0,0-1,-1 0,0 0,-7 6,-32 25,-2-3,-1-1,-2-3,-1-2,-12 3,-57 29</inkml:trace>
  <inkml:trace contextRef="#ctx0" brushRef="#br0" timeOffset="-11971.79">608 6440,'-5'4,"0"-1,-1 0,1 0,-1 0,1 0,-1-1,0 0,0 0,0-1,-4 1,-2 1,0 2,-1-2,1 1,-1-2,0 1,0-2,1 0,-1 0,0-1,0-1,0 0,0-1,0 0,1-1,-13-4,23 5,-1 1,1-1,0 1,-1-1,1 0,0 1,0-1,0 0,0-1,0 1,1 0,-1 0,1-1,-1 1,1-1,0 1,0-1,0 0,0 0,1 1,-1-1,1 0,-1 0,1 1,0-1,0 0,0 0,1 0,-1 0,1 1,-1-1,1 0,0 1,0-1,0 0,0 1,1-2,11-16,0 1,1 0,1 1,0 0,2 2,0 0,1 0,18-11,88-61,4 6,3 5,47-15,-124 64,933-439,-897 429,554-216,-100 92,-364 111,2 8,143-14,-164 37,2 8,-1 6,1 8,153 22,-278-19,42 7,1-3,30-3,200-12,-334-9,-47-19,-1 4,-2 2,-1 4,-65-12,115 31,0 0,0 2,0 0,0 2,-22 1,107 6,52 10,0 6,32 14,-143-36,10 2,1 1,-1 0,0 0,-1 1,1 1,-1 0,1 1,-2 0,1 0,-1 1,0 1,0 0,-1 0,4 4,-12-9,1-1,-1 0,0 1,0-1,0 1,0-1,-1 1,1 0,-1-1,1 1,-1 0,0-1,0 1,0 0,0-1,-1 1,1 0,-1-1,0 1,1-1,-1 1,0-1,-1 1,1-1,0 0,-2 2,-49 50,24-37,-1 0,0-3,-1 0,-1-2,0-1,0-1,-14 1,-16 4</inkml:trace>
  <inkml:trace contextRef="#ctx0" brushRef="#br0" timeOffset="-10817.772">831 6791,'13'0,"103"25,101 15,2-9,66-6,545 10,-252-22,-123-13,287 9,130-20,-704 22,-107-19,-79-3,-242-95,32 6,178 78,149 49,-2 4,3 6,-83-31,7 2,0 0,-1 1,-1 1,1 2,-2 0,1 1,-2 1,0 1,-1 1,0 0,-1 2,-1 0,-1 1,2 4,-15-19,0 1,0-1,-1 1,0 0,0 0,0-1,0 1,-1 1,0-1,0 0,0 0,-1 0,1 1,-1-1,0 0,-1 1,0-1,1 0,-2 0,1 0,-1 0,1 0,-3 4,-7 3,1 0,-2-1,0-1,0 0,0 0,-2-1,1-1,-1 0,0-1,0-1,-1 0,0-1,0 0,-7 0,-51 16,0-3,-1-3,-1-4,0-3,-43-2,49-5</inkml:trace>
  <inkml:trace contextRef="#ctx0" brushRef="#br0" timeOffset="-9571.181">426 6570,'14'37,"1"-14,1-2,2 0,0-1,1-1,1 0,8 5,-14-13,48 37,2-2,2-4,2-3,67 29,-55-28,178 98,-71-36,4-8,95 29,446 102,-330-88,27 3,-187-54,55 3,32-11,205 17,-496-89,2 1,0-3,1 0,-1-3,11-2,44-12,-43 14,-55-9,-47-25,35 25,-69-35,-67-46,110 63,2-3,1-1,1-2,-11-13,44 37,17 13,65 30,-2 3,-2 4,-1 3,-3 3,61 54,-101-75,-1 2,-2 1,-1 1,-1 1,-2 1,0 3,-21-33,0-1,0 1,-1-1,1 1,-1 0,1 0,-1-1,0 1,0 0,0 0,0 0,-1 0,1 0,-1 1,0-1,0 0,0 0,0 0,0 0,-1 0,1 0,-1 0,0 0,0 0,0 0,-1 0,1 0,0-1,-1 1,0 0,0 0,-4 0,1 1,0-1,-1-1,1 1,-1-1,0 0,0 0,0-1,0 0,0 0,-4 0,-46 2,1-2,0-3,0-2,0-2,0-3,-3-3,-159-35,1-9,149 37</inkml:trace>
  <inkml:trace contextRef="#ctx0" brushRef="#br0" timeOffset="-8510.457">190 6712,'10'3,"0"3,-1 1,0 1,0 0,-1 0,0 1,0-1,4 9,3 2,28 38,-2 1,22 45,18 28,41 34,7-6,7-5,42 28,104 95,11-14,288 196,49-9,-254-214,116 39,-243-138,485 233,-520-268,306 155,-467-232,-13-5,0-2,1-2,1-1,28 5,-39-17,-33-23,-9 2,-1 0,0 1,-2 0,0 1,-4-3,-4-6,0 1,-59-66,-57-48,85 91,-3 3,-2 2,-10-2,15 9,138 106,-3 3,-4 3,41 55,-89-98,2 0,-6-7,-2 0,0 2,-2 1,-1 0,9 20,-27-45,-1-1,0 1,1 0,-2 0,1 0,-1 0,1 0,-1 0,-1 0,1 1,-1-1,0 0,0 0,0 1,-1-1,0 0,0 0,0 0,-1 0,0 0,0 0,0 0,0 0,-3 3,-6 3,0-2,0 1,-1-1,0-1,-1 0,0-1,0 0,0-1,-1-1,0 0,0-1,0 0,-1-1,1-1,-1 0,0-1,-11 0,-32 0,-1-3,0-2,1-2,0-3,1-3,-20-8,17 4</inkml:trace>
  <inkml:trace contextRef="#ctx0" brushRef="#br0" timeOffset="-7095.765">71 6777,'-2'8,"-38"38,34-32,1 0,1 0,0 1,1 0,1-1,0 1,1 0,0 0,1 0,1 0,0 0,1 0,1 0,0-1,1 1,5 10,28 87,6-2,4-2,4-2,22 26,-65-116,450 741,-278-490,11-9,30 13,80 87,62 75,289 259,-380-444,208 141,217 161,-236-137,-402-353,3-4,2-2,2-3,66 37,-123-83,35 19,-1 3,-1 1,-2 1,6 9,18 21,-2 2,19 30,-69-77,0-1,2 0,-1-1,1-1,1 0,0 0,1-2,-1 0,2-1,6 3,-22-11,0 1,0-1,0 0,0 0,0 0,0 0,0 0,0 0,0 0,1 0,-1 0,0 0,0 0,0-1,0 1,-1 0,1-1,0 1,0-1,0 1,0-1,0 1,0-1,-1 0,1 1,0-1,0 0,-1 0,1 1,-1-1,1 0,-1 0,1 0,-1 0,1 0,-1 0,1-1,10-41,-10 39,4-23,-1-1,-2 1,0-1,-2 1,-1-1,-1 1,-1 0,-2-1,0 2,-2-1,-1 0,-3-3,-41-80,63 112,3 6,-1 2,0-1,-1 2,0-1,0 2,4 6,-5-7,26 30,-1 1,-3 1,-1 2,-2 2,-3 0,18 42,-8 20,-36-103,0 1,0-1,-1 1,0-1,0 1,-1 0,1-1,-1 1,-1-1,1 1,-1-1,0 0,-1 0,1 0,-1 0,-2 2,-7 7,-1 0,0-1,-1 0,-1-1,0-1,-1 0,0-1,-1-1,0-1,-12 5,-4-1,-1-1,-1-2,0-2,0-1,0-1,-1-2,0-1,0-3,1 0,-1-2,0-2,0-2,1-1,0-1,-18-8,29 9,0-2,0 0,1-1,0-2,1 0,1-2,0 0,1-1,0-1,1-1,-15-18,-34-44,6-1</inkml:trace>
  <inkml:trace contextRef="#ctx0" brushRef="#br0" timeOffset="-6266.375">1983 1265,'8'9,"81"125,-45-68,-3 1,-4 2,29 72,-49-86,-14-39</inkml:trace>
  <inkml:trace contextRef="#ctx0" brushRef="#br0" timeOffset="-5623.365">3043 3267,'0'0,"0"3,0 0,2 4,1 6,2 6,1 8,0 5,3 4,1 1,-1-3,1-4,-2-5,-2-6</inkml:trace>
  <inkml:trace contextRef="#ctx0" brushRef="#br0" timeOffset="-5013.093">3108 4294,'0'0,"0"0,0 0,3 2,0 4,2 4,0 7,2 8,-1 9,1 4,0 1,-2-7</inkml:trace>
  <inkml:trace contextRef="#ctx0" brushRef="#br0" timeOffset="-4416.85">3043 6010,'0'0,"0"0,0 0,0 3,0 2,0 7,0 9,0 11,0 12,0 11,2 9,3 8,1 4,1 1,0-4,1-8,-1-13,-2-15</inkml:trace>
  <inkml:trace contextRef="#ctx0" brushRef="#br0" timeOffset="-3859.161">3515 7713,'0'0,"0"0,0 0,2 3,0 0,1 4,-1 6,0 6,-2 8,1 5,-1 6,0 4,0-2,0-7</inkml:trace>
  <inkml:trace contextRef="#ctx0" brushRef="#br0" timeOffset="-3333.074">3436 8987,'0'0,"0"0,0 0,0 2,0 3,0 6,-3 6,0 11,0 8,1 9,3 9,1 1,0-5,0-10</inkml:trace>
  <inkml:trace contextRef="#ctx0" brushRef="#br0" timeOffset="-2819.008">3331 10522,'0'0,"0"0,0 0,0 2,0 0,0 6,-2 4,-3 8,-3 9,-3 10,-1 11,-1 8,-2 11,-2 10,3 3,3-2,2-12,2-16</inkml:trace>
  <inkml:trace contextRef="#ctx0" brushRef="#br0" timeOffset="9298.553">7939 408,'0'0,"0"0,0 0,2 0,1 0,2 0,0 0,-1 0</inkml:trace>
  <inkml:trace contextRef="#ctx0" brushRef="#br0" timeOffset="43860.176">7414 603,'9'0,"95"37,-50-24,0-1,35 1,-39-6,95 7,1-6,122-10,-43-1,251 20,-103-5,202-25,29-14,-143-8,38-2,146 27,33 12,-440 0,378 15,-597-15,674 33,174-46,-706 4,606-39,-313-11,-86 10,90 10,305 45,-689-2,0 3,-1 3,0 3,-1 4,7 5,177 46,-249-69,-6-1,0 0,1 0,-1 0,0 0,0 0,0 0,0 0,1 0,-1 0,0 1,0-1,0 0,0 1,0-1,0 1,0 0,0-1,0 1,0 0,0-1,0 1,0 0,0 0,0 0,-1 0,1 0,0 0,-1 0,1 0,-1 0,1 0,-1 0,1 0,-1 0,0 0,0 1,0-1,1 0,-1 1,-13-24,-7-5,-1 0,-2 2,0 0,-1 2,-1 1,-2 0,0 2,-20-10,-12-6,-2 4,-53-21,-9-4,48 19,2-3,2-3,-25-23,41 25,100 53,63 24,0 5,49 28,-59-20,-2 4,-2 4,-3 5,-3 3,4 10,101 92,25 41,-188-178,-2 2,-1 0,-1 2,-2 1,-1 2,-21-34,0 0,-1 1,1-1,-1 1,1 0,-1 0,0-1,0 1,0 0,0 0,-1 0,1 0,-1 0,0 0,0 0,0 0,0 0,0 0,-1 0,0 0,1 0,-1 0,0 0,0-1,0 1,-1 0,0 0,-4 2,0 0,0 0,0-1,-1 0,0 0,1-1,-2 1,1-2,0 1,0-1,-1 0,0 0,1-1,-6 0,-36 4,-1-2,1-3,-1-2,1-1,0-3,-49-13,-34-8,-122-44,185 48</inkml:trace>
  <inkml:trace contextRef="#ctx0" brushRef="#br0" timeOffset="45276.352">7244 563,'32'9,"74"36,139 54,322 65,-66 24,-237-85,774 252,-899-314,595 183,-685-208,828 259,-319-112,419 163,-68-64,-449-133,-26 3,237 64,193 10,-23 20,-653-180,510 144,-522-136,80 11,32 1,-275-63,1 0,-1-1,1-1,-1 0,1 0,0-2,0 1,-1-2,1 0,8-3,-22 5,1 0,-1 0,1 0,0-1,-1 1,1 0,-1-1,1 1,0-1,-1 1,1-1,-1 1,0-1,1 1,-1-1,1 1,-1-1,0 1,1-1,-1 0,0 1,0-1,1 1,-1-1,0 0,0 1,0-1,0 0,0 0,0 1,0-1,0 0,0 1,0-1,0 0,-1 1,1-1,0 1,0-1,-1 0,1 1,0-1,-1 1,1-1,-1 0,-21-30,17 26,-14-15,-1 2,-1 0,0 2,-2 0,0 2,0 0,-2 1,0 2,-1-3,-346-204,348 203,13 6,-1 2,0-1,0 2,-1 0,0 0,0 1,0 0,-4 1,17 5,0 0,0 0,0 0,0 0,0 0,0 0,1 0,-1 0,0 0,1 0,-1 0,0-1,1 1,-1 0,1 0,0 0,-1 0,1-1,0 1,-1 0,1 0,0-1,0 1,0-1,-1 1,1-1,0 1,1 0,-2-1,433 382,-340-287,-5 4,67 99,-146-187,-1 0,0 0,0 1,-2 0,1 0,-1 0,-1 1,0 0,-1 0,-1 1,0-1,0 1,-2-1,1 11,-2-15,-1-1,0 1,0 0,-1 0,0-1,0 1,-1-1,0 1,-1-1,0 0,0 0,-1-1,1 1,-2-1,1 0,-1 0,0-1,-1 0,-5 5,-6-1,0-1,0-1,-1 0,0-2,-1 0,0-1,1-1,-1-1,-1 0,1-2,-5 0,-45 1,0-2,0-4,0-2,0-4,1-3,0-3,-146-42,-45-27,232 75,-109-37,17 5</inkml:trace>
  <inkml:trace contextRef="#ctx0" brushRef="#br0" timeOffset="46695.464">7507 447,'8'8,"111"92,-54-46,2-3,3-2,1-4,10 1,284 138,222 166,-460-280,247 149,365 252,51 8,-146-82,-17 30,927 574,-723-455,-9-11,60 61,24 29,-234-153,-479-337,173 128,74 94,-288-235,117 69,-263-186,97 49,-102-54,-1 0,1 0,-1 0,1 0,-1 0,1 0,-1-1,1 1,-1 0,1 0,-1-1,1 1,-1 0,1-1,-1 1,0 0,1-1,-1 1,1-1,-1 1,0-1,0 1,1-1,-1 1,0-1,0 1,1-1,-1 1,0-1,0 1,0-1,0 1,0-1,0 0,0 1,0-1,0 1,0-1,0 1,0-1,-1 1,1-1,0 1,0-1,-1 1,1-1,0 1,-1-1,1-3,-4-20,-1 1,-1-1,-1 1,-1 0,-1 0,-5-5,7 11,-26-61,-4 1,-2 2,-4 2,-51-65,-56-57,117 162,41 50,22 24,107 161,-62-59,27 78,-88-189,-1 1,-2 0,-1 1,1 14,-8-36,-2 0,0 1,0-1,-1 0,0 0,-2 1,1-1,-1 0,-1 0,0 0,-1-1,0 1,0-1,-3 4,1-4,-1 0,0 0,-1-1,0 0,0 0,-1-1,-1 0,1 0,-1-1,-1 0,0-1,0 0,0-1,-1 0,1-1,-1 0,-1-1,1 0,-11 1,-7-1,-1-1,0-2,1 0,-1-3,0 0,1-2,-17-4,-42-13,-77-29,-11-11,-54-32,76 10,120 59</inkml:trace>
  <inkml:trace contextRef="#ctx0" brushRef="#br0" timeOffset="48226.897">7363 303,'26'9,"82"43,-2 4,96 69,111 96,132 130,618 502,-317-246,27 20,155 123,-22-2,99 89,-35-5,-216-163,310 291,-591-518,150 203,-379-394,84 96,43 99,-64-41,-52-87,-159-199,-96-120,0 1,0 0,0 0,0 0,0-1,1 1,-1 0,0 0,0 0,0-1,0 1,0 0,0 0,0 0,0-1,1 1,-1 0,0 0,0 0,0 0,0 0,1-1,-1 1,0 0,0 0,0 0,1 0,-1 0,0 0,0 0,0 0,1 0,-1 0,0 0,0 0,0 0,1 0,-1 0,0 0,0 0,1 0,-1 0,0 0,0 0,0 0,1 0,-1 0,0 1,0-1,0 0,1-8,0-1,-1 0,0 0,-1 1,0-1,-1 0,0 0,0 0,-1 1,0-1,0 1,-4-6,1-2,-216-468,122 234,88 223,31 38,-1 5,0-1,-1 2,-1 0,0 1,11 18,-19-25,78 107,-5 3,-6 4,24 59,-78-146,-2 1,-1 1,-2 0,-2 1,-2 0,-1 1,-3 1,-1 0,0 24,-7-62,0 0,-1 0,1 0,-1 0,0 0,-1 0,1 0,-1 0,0-1,0 1,-1 0,1-1,-1 0,0 0,0 0,-1 0,1 0,-1 0,1-1,-1 0,0 0,-1 0,1 0,0 0,-1-1,-4 2,-16 5,-1-1,-1-1,1-2,-1 0,1-2,-1 0,0-2,-1-2,1 0,1-1,-1-2,0-1,-24-8,-33-10,2-4,1-4,2-3,-60-36,96 46</inkml:trace>
  <inkml:trace contextRef="#ctx0" brushRef="#br0" timeOffset="53682.071">7585 7544,'-21'0,"31"0,95 20,-36-9,0-4,42-1,-57-4,651 12,-100-1,-399-4,53-10,316 5,-468 0,547 34,-70 2,545 45,-488 1,-522-68,501 57,-98-21,223 34,-328-60,63 8,-130 0,7-13,252 70,255 26,-533-89,-317-28,-2 1,1-1,0 0,0-1,-1-1,1 0,0-1,0 0,0 0,0-2,-1 0,1 0,-17-8,-10-8,-1 0,-1 1,-1 1,0 1,-1 0,-1 1,-2 0,14 10,-33-27,-73-54,4-5,-84-93,122 112,89 81,146 112,-85-62,61 46,42 46,-148-120,-1 2,-2 1,-1 1,-2 2,-1 1,-2 1,-2 1,7 19,-27-54,0-1,-1 2,0-1,0 0,0 0,0 1,-1-1,0 1,0-1,0 1,-1 0,0-1,0 1,0 0,-1-1,0 1,0-1,0 1,-1-1,0 1,0-1,-1 1,-7 3,0 0,0-1,-1 0,0 0,-1-2,0 1,0-2,0 1,-1-2,0 1,1-2,-2 0,1 0,-2-1,-65 10,-2-3,1-3,-1-5,1-2,-1-5,1-2,-37-12,-211-42,280 52</inkml:trace>
  <inkml:trace contextRef="#ctx0" brushRef="#br0" timeOffset="55196.74">7467 7441,'-16'0,"-42"0,58 1,-1-1,1 1,-1-1,1 1,0-1,-1 1,1 0,0-1,0 1,-1 0,1-1,0 1,0 0,0 0,0-1,0 1,0 0,0-1,0 1,0 0,0-1,0 1,1 0,-1-1,0 1,0 0,1-1,-1 1,0 0,1-1,-1 1,1-1,-1 1,0-1,1 1,-1-1,1 1,0-1,-1 0,1 1,-1-1,1 1,11 8,0 0,0 0,1-1,0-1,1 0,-1-1,1 0,3 0,7 3,602 269,-412-175,214 94,245 34,-269-99,19 22,268 87,-422-161,482 155,-548-163,397 124,18-27,1120 285,-1528-400,-3 10,30 21,106 52,345 129,67-5,-384-112,109 39,-353-145,501 185,-400-143,-177-67,-50-18,-1-1,1 0,0 0,-1 0,1 1,-1-1,1 0,-1 0,1 0,-1 0,1 0,-1 0,0 0,0 0,0 0,1 0,-1 0,0 0,0 0,0 0,0 0,-1 0,1 0,0 0,0 0,-1 0,1 0,0 0,-1 0,1 0,-1 0,1 1,-5-16,-2 1,1 1,-2-1,0 1,0 0,-2 1,1 0,-2 0,-6-5,8 7,-68-81,-4 4,-4 3,-4 4,-3 4,-7 2,14 18,134 86,242 213,-267-222,70 55,-4 4,-4 4,60 76,-130-141,-2 1,0 1,-1 0,-1 0,-1 2,-1-1,-1 1,0 1,-2 0,3 19,-9-36,0-1,-1 0,0 1,0-1,0 0,-1 1,0-1,0 0,0 0,-1 0,0 0,0 0,0 0,0 0,-1 0,0-1,0 1,0-1,0 0,-1 0,1 0,-1 0,0-1,-1 0,1 1,0-2,-1 1,0 0,-2 0,-21 7,-1-2,1-1,-1-1,0-2,-1 0,1-2,-1-2,1 0,-25-5,3 3,0-2,0-2,1-3,0-2,1-2,0-2,1-2,-33-18,-14-18,61 32</inkml:trace>
  <inkml:trace contextRef="#ctx0" brushRef="#br0" timeOffset="56296.365">9326 3098,'0'0,"0"0,0 0,3 3,-1 0,1 0,-1 0,1 1,-1-1,0 1,0 0,-1 0,1-1,-1 1,1 0,-1 0,0 4,-1-7,-1-2</inkml:trace>
  <inkml:trace contextRef="#ctx0" brushRef="#br0" timeOffset="56468.584">9405 3567,'0'8,"0"280,0-294,0 0</inkml:trace>
  <inkml:trace contextRef="#ctx0" brushRef="#br0" timeOffset="56654.634">9247 4398,'0'0,"0"0,0 0,0 0,0 0,0 0,0 0,0 0,0 0</inkml:trace>
  <inkml:trace contextRef="#ctx0" brushRef="#br0" timeOffset="57638.134">8750 10301,'0'0,"0"0,0 0,0 0,0 0,0 0,0 0,0 0,0 0,0 0,0 0,0 0,0 0,0 0,2 2,1 3,0 1,0-1</inkml:trace>
  <inkml:trace contextRef="#ctx0" brushRef="#br0" timeOffset="57901.341">8946 11158,'0'0,"0"0,0 0,0 0,0 0,0 0,0 0,0 0,0 0,0 0,0 0,0 0,0 0,0 0,0 0,0 0,0 0</inkml:trace>
  <inkml:trace contextRef="#ctx0" brushRef="#br0" timeOffset="58152.722">8868 12016,'0'0,"0"0,0 0,0 2,0 3,-2 3,-4 2,-2 2,-4 1,-3 0,-3 3,-1 1,1-1,3-2</inkml:trace>
  <inkml:trace contextRef="#ctx0" brushRef="#br0" timeOffset="61910.708">22441 1409,'7'8,"54"42,126 78,424 281,-243-164,131 126,-449-333,355 263,-132-91,131 68,-239-159,-5 8,20 29,493 434,-428-371,273 218,-288-270,61 48,-205-141,4-4,3-4,99 52,-163-104,-1 2,0 1,-2 1,6 6,22 6,-47-25,-5-9,-2 3,-3-13,-1 0,0 0,-1 0,0 0,-2 1,1 0,-1 0,-1 1,0 0,-1 0,-1 1,-5-6,13 14,-129-178,127 177,-2-5,11 10,13 13,0 2,-1 0,-1 0,-1 2,9 12,-16-20,24 30,-2 2,-3 1,-1 1,-2 1,-2 2,8 26,-24-58,0 1,-2 0,0 0,0 1,-2-1,0 1,-1-1,0 1,-2 0,0-1,0 1,-4 10,3-20,-1-1,0 0,0 1,0-1,-1-1,0 1,0 0,0-1,-1 0,1 0,-1 0,-1-1,1 0,-1 1,1-2,-1 1,0-1,0 0,-1 0,1-1,-1 0,1 0,-4 1,-12 1,0 0,-1-1,1-1,0-1,-1-2,-14-1,-43-10,1-4,0-4,2-2,0-4,-4-6,31 13,-59-21</inkml:trace>
  <inkml:trace contextRef="#ctx0" brushRef="#br0" timeOffset="63092.258">22427 4607,'14'3,"160"78,271 101,-398-164,413 144,61 9,105 35,547 206,-1002-355,223 82,163 89,163 11,-604-209,1-6,117 9,-162-28,-74-17,-10-8,-1 1,-1 1,-1 0,0 0,-2 2,0 0,-11-8,-73-57,-2 5,-59-30,136 90,6 2,0 1,-1 1,0 1,-1 0,0 2,0 1,-2 0,-7 7,43 14,159 138,-120-108,-2 2,-3 1,-1 3,-3 2,-2 1,-2 2,-2 2,-1 5,-31-51,1 1,-1-1,-1 1,0 0,0 1,-1-1,0 1,-2-9,0 1,0-1,0 1,0-1,0 1,-1-1,1 1,-1-1,0 1,0-1,0 0,-1 1,1-1,-1 0,0 0,0 0,0 0,0 0,0-1,-1 1,1 0,-1-1,0 0,-2 2,-7 2,1 0,-1-2,0 1,0-1,-1-1,1 0,-1-1,-6 1,-75 4,-1-4,1-4,-1-5,1-3,1-4,0-5,-12-7,37 10</inkml:trace>
  <inkml:trace contextRef="#ctx0" brushRef="#br0" timeOffset="64434.917">22806 8610,'17'-2,"115"-38,43-23,-39 14,297-119,365-175,-630 282,3 7,1 8,100-11,536-91,-271 36,-388 77,79-16,-3-11,52-28,-198 59,-2-4,-2-2,-1-4,27-23,-81 52,-1-2,-1 0,0-1,-1 0,-1-2,0 0,-1-1,9-14,36-66,-59 96,0 1,-1-1,1 0,0 0,-1 1,0-1,1 0,-1 0,0 0,0 0,0 1,0-1,0 0,-1 0,1 0,-1 0,1 1,-1-1,1 0,-1 1,0-1,0 0,0 1,0-1,0 1,0-1,0 1,-1 0,1-1,0 1,-1 0,1 0,-1 0,1 0,-1 0,0 0,1 0,-1 1,0-1,0 1,1-1,-1 1,-1 0,-136-10,-234 4,15 0,460 30,376 82,-386-87,0 4,70 29,-148-48,0 1,0 0,-1 2,1-1,-1 1,-1 1,1 0,-1 1,-1 1,0-1,0 2,-1-1,0 2,-1-1,0 1,5 10,-12-17,0 0,-1 1,0-1,0 0,0 0,-1 1,0-1,0 0,0 0,-1 1,0-1,0 0,0 0,0 0,-1 0,0 0,0 0,0 0,-1 0,0 0,-69 84,26-46,-3-2,-1-2,-24 13,41-30</inkml:trace>
  <inkml:trace contextRef="#ctx0" brushRef="#br0" timeOffset="66012.535">22806 11665,'0'0,"0"0,0 0,0 0,0 0,0 0,0 0,0 0,0 0,0 0,9 0,32-3,0-1,0-2,-1-2,25-9,-14 5,8-4,0-2,0-3,32-17,121-54,-72 33,-3-6,23-21,155-122,-99 61,579-375,-42-29,-631 457,170-149,171-189,-247 215,-9-9,110-164,203-269,-139 233,-249 270,-130 154,3-4,-1 0,1 0,-1 0,-1 0,1-1,-1 0,0 0,-1 1,1-4,-24 13,-28 14,2 2,0 2,-7 6,-5 2,57-28,-46 19,0 3,1 1,2 3,1 1,1 3,1 1,2 2,-10 13,49-45,-3 2,0-1,1 1,-1 1,1-1,0 0,0 1,1-1,-1 1,1 0,0 0,0 0,1 0,-1 0,1 3,23-14,75-54,-3-4,-2-3,21-27,-50 36,-48 41,1 1,1 0,0 1,1 1,1 1,0 1,0 0,1 1,1 1,0 2,6-2,-22 8,1 1,0 0,0 0,0 0,0 1,-1 0,1 0,0 0,0 1,0 0,0 0,0 0,-1 1,1 0,-1 0,1 0,-1 1,0 0,0 0,0 0,0 1,-1-1,1 1,-1 0,0 1,3 3,7 17,-2 0,-1 1,-1 1,-1-1,-2 2,2 12,24 114,-7 3,-7 0,-2 95,-16-205</inkml:trace>
  <inkml:trace contextRef="#ctx0" brushRef="#br0" timeOffset="89947.201">25883 1760,'8'79,"40"337,-42-352</inkml:trace>
  <inkml:trace contextRef="#ctx0" brushRef="#br0" timeOffset="91291.627">23487 7024,'60'-23,"-41"14,-1 0,0-1,-1-1,0-1,6-6,-16 11,0 1,1 0,-1 0,1 1,0 0,1 0,-1 1,1 0,0 1,0 0,0 0,0 1,1 0,-1 0,1 1,-1 1,1 0,-1 0,1 0,-1 1,0 1,3 0,-5 1,-1 1,0 0,0 0,-1 0,1 0,-1 1,0 0,0 0,0 1,-1-1,0 1,0 0,-1 0,1 0,-1 1,0-1,-1 1,0 0,0 0,0 0,-1 0,0 0,0 0,-1 0,0 0,0 0,-1 0,1 0,-2 2,-4 18,-2-1,-1 0,0-1,-2 1,-1-2,-1 0,-1 0,-1-1,-2-1,-14 17,14-18,-1-1,0 0,-2-1,0-1,-1-1,0 0,-12 4,20-13,0-1,0 0,-1-1,0 0,0-1,-1-1,1-1,-1 0,0 0,0-2,0 0,0 0,0-2,-3 0,99 4,-56 3,0 2,0 0,0 2,16 9,12 5,249 87,-267-96</inkml:trace>
  <inkml:trace contextRef="#ctx0" brushRef="#br0" timeOffset="94348.187">23906 4958,'0'0,"0"0,0 0,0 0,0 0,0 0,0 0,0 0,0 0</inkml:trace>
  <inkml:trace contextRef="#ctx0" brushRef="#br0" timeOffset="94647.7">24156 3866,'0'0,"0"0,0 0,0 2,0 3,0 10,-2 17,-2 19,2 16,-1 13,1 5,1 2,1-3,0-9,0-11,0-16</inkml:trace>
  <inkml:trace contextRef="#ctx0" brushRef="#br0" timeOffset="98203.117">23696 9950,'0'0,"0"0,0 0,0 0,0 0,9-3,124-80,-45 42,2 3,36-7,-100 38,1 0,1 2,-1 1,1 1,0 1,0 1,20 3,-41-1,0-1,-1 1,0 0,1 0,-1 1,1-1,-1 2,0-1,0 1,0-1,-1 2,1-1,0 1,-1-1,4 5,-31 13,18-18,-59 42,83-27,21 8,2-3,1-1,1-2,45 14,-73-28,24 9,-6-3,0 1,-1 3,13 7,-37-17,-1 0,0 0,0 1,-1 0,0 0,0 1,-1 0,0 0,0 1,-1-1,0 2,0-1,2 9,-6-13,0-1,-1 1,0 0,0 0,-1-1,0 1,1 0,-1 0,-1 0,1 0,-1 0,0-1,0 1,0 0,-1-1,1 1,-1 0,0-1,-1 0,1 0,-3 3,-3 5,0-1,-1 0,-1-1,0 0,0-1,0 0,-2 0,-25 15,-1-1,-1-1,-1-3,0-1,-2-2,0-2,-11 1,-6-2,-1-2,0-2,-36-2,71-5,9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23368-1759-4918-A2F0-86DE750FCCED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EFF5-D5A5-4D2F-B21A-EA7DCB6AD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469FE-4E66-41F9-9D06-7266F03C59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58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2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2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1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65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9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3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E88A179-A9D1-4A6E-93FD-F1A2F229D732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F3BF478-247F-466C-A812-B5CE07BB576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7.png"/><Relationship Id="rId7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190.png"/><Relationship Id="rId9" Type="http://schemas.openxmlformats.org/officeDocument/2006/relationships/image" Target="../media/image4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C8B3-27BF-4637-B556-ABD891F02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Max Flow Min Cut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924B2-05B3-48CD-A56B-F819FF2893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22</a:t>
            </a:r>
          </a:p>
        </p:txBody>
      </p:sp>
    </p:spTree>
    <p:extLst>
      <p:ext uri="{BB962C8B-B14F-4D97-AF65-F5344CB8AC3E}">
        <p14:creationId xmlns:p14="http://schemas.microsoft.com/office/powerpoint/2010/main" val="149396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Edit a little to see a different cut…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>
            <a:off x="3306332" y="4995064"/>
            <a:ext cx="3908593" cy="586154"/>
          </a:xfrm>
          <a:prstGeom prst="straightConnector1">
            <a:avLst/>
          </a:prstGeom>
          <a:ln w="44450">
            <a:solidFill>
              <a:schemeClr val="accent3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/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7EEFE-4211-42D6-97EA-E9FDF8BAD577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04008C9-91D2-4F44-A03D-5CACFE020F66}"/>
              </a:ext>
            </a:extLst>
          </p:cNvPr>
          <p:cNvSpPr/>
          <p:nvPr/>
        </p:nvSpPr>
        <p:spPr>
          <a:xfrm>
            <a:off x="2700397" y="629013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58B084-2143-4CD8-BB68-8047C504B1DE}"/>
              </a:ext>
            </a:extLst>
          </p:cNvPr>
          <p:cNvCxnSpPr>
            <a:cxnSpLocks/>
            <a:stCxn id="21" idx="6"/>
            <a:endCxn id="44" idx="2"/>
          </p:cNvCxnSpPr>
          <p:nvPr/>
        </p:nvCxnSpPr>
        <p:spPr>
          <a:xfrm>
            <a:off x="907100" y="5038049"/>
            <a:ext cx="1793297" cy="154515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/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C50084-9FF4-4AC7-A1F7-CEA8F30D8B26}"/>
              </a:ext>
            </a:extLst>
          </p:cNvPr>
          <p:cNvCxnSpPr>
            <a:cxnSpLocks/>
            <a:stCxn id="44" idx="6"/>
            <a:endCxn id="4" idx="3"/>
          </p:cNvCxnSpPr>
          <p:nvPr/>
        </p:nvCxnSpPr>
        <p:spPr>
          <a:xfrm>
            <a:off x="3286551" y="6583207"/>
            <a:ext cx="4014214" cy="41494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292D6-DD81-4817-9FE0-497998FF544D}"/>
                  </a:ext>
                </a:extLst>
              </p:cNvPr>
              <p:cNvSpPr txBox="1"/>
              <p:nvPr/>
            </p:nvSpPr>
            <p:spPr>
              <a:xfrm>
                <a:off x="641965" y="1916836"/>
                <a:ext cx="937424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Min-Cut?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,1,4,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,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{2,3,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Intuition: the problem is 2 and 3 are responsible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They can’t do it all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5292D6-DD81-4817-9FE0-497998FF5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5" y="1916836"/>
                <a:ext cx="9374241" cy="1815882"/>
              </a:xfrm>
              <a:prstGeom prst="rect">
                <a:avLst/>
              </a:prstGeom>
              <a:blipFill>
                <a:blip r:embed="rId11"/>
                <a:stretch>
                  <a:fillRect l="-1300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2077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50EB-B9EB-401B-9646-E482AE3F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D38E-2E7F-45E1-AE97-B42C87CED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classic example</a:t>
            </a:r>
          </a:p>
          <a:p>
            <a:r>
              <a:rPr lang="en-US" dirty="0"/>
              <a:t>We’ll also be able to use the min-cut in addition to the flow!</a:t>
            </a:r>
          </a:p>
          <a:p>
            <a:endParaRPr lang="en-US" dirty="0"/>
          </a:p>
          <a:p>
            <a:r>
              <a:rPr lang="en-US" dirty="0"/>
              <a:t>Question: Can the Mariners still win* the division?</a:t>
            </a:r>
          </a:p>
          <a:p>
            <a:r>
              <a:rPr lang="en-US" dirty="0"/>
              <a:t>*or at least tie for first place. </a:t>
            </a:r>
          </a:p>
          <a:p>
            <a:endParaRPr lang="en-US" dirty="0"/>
          </a:p>
          <a:p>
            <a:r>
              <a:rPr lang="en-US" dirty="0"/>
              <a:t>And if they can’t, can you explain why.</a:t>
            </a:r>
          </a:p>
        </p:txBody>
      </p:sp>
    </p:spTree>
    <p:extLst>
      <p:ext uri="{BB962C8B-B14F-4D97-AF65-F5344CB8AC3E}">
        <p14:creationId xmlns:p14="http://schemas.microsoft.com/office/powerpoint/2010/main" val="417514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US" sz="28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94806519"/>
                  </p:ext>
                </p:extLst>
              </p:nvPr>
            </p:nvGraphicFramePr>
            <p:xfrm>
              <a:off x="526549" y="2955591"/>
              <a:ext cx="8136189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53209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356096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6884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0904" t="-11765" r="-95607" b="-43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C38FA0-4D27-466E-8935-683D91A243E5}"/>
              </a:ext>
            </a:extLst>
          </p:cNvPr>
          <p:cNvSpPr txBox="1"/>
          <p:nvPr/>
        </p:nvSpPr>
        <p:spPr>
          <a:xfrm>
            <a:off x="414254" y="1385931"/>
            <a:ext cx="1009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late at night September 14, 1998.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You’re working for the Seattle Times.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Mariners won! But the Angels did too. </a:t>
            </a:r>
            <a:b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you frame the Mariners current situation in your postgame article?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54DD9-6054-4843-8D6C-B479E4E8D32F}"/>
              </a:ext>
            </a:extLst>
          </p:cNvPr>
          <p:cNvSpPr txBox="1"/>
          <p:nvPr/>
        </p:nvSpPr>
        <p:spPr>
          <a:xfrm>
            <a:off x="526549" y="5788152"/>
            <a:ext cx="1109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MLB rules say all games will be played (if they end up mattering) so you can assume those will happen.</a:t>
            </a:r>
          </a:p>
        </p:txBody>
      </p:sp>
    </p:spTree>
    <p:extLst>
      <p:ext uri="{BB962C8B-B14F-4D97-AF65-F5344CB8AC3E}">
        <p14:creationId xmlns:p14="http://schemas.microsoft.com/office/powerpoint/2010/main" val="294865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Mariners Win The Division?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Possible</a:t>
                          </a:r>
                          <a:r>
                            <a:rPr lang="en-US" sz="28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baseline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  <m:r>
                                <a:rPr lang="en-US" sz="28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37301909"/>
                  </p:ext>
                </p:extLst>
              </p:nvPr>
            </p:nvGraphicFramePr>
            <p:xfrm>
              <a:off x="574674" y="1463675"/>
              <a:ext cx="11312525" cy="259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78750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197538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20322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3015915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6454" t="-11765" r="-239335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5152" t="-11765" r="-1010" b="-4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𝑀𝐴𝑅𝐼𝑁𝐸𝑅𝑆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so the Mariners can win the division, right?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5" y="4396509"/>
                <a:ext cx="10594110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06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87621319"/>
                  </p:ext>
                </p:extLst>
              </p:nvPr>
            </p:nvGraphicFramePr>
            <p:xfrm>
              <a:off x="1264486" y="2376615"/>
              <a:ext cx="9515810" cy="18712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1903162">
                      <a:extLst>
                        <a:ext uri="{9D8B030D-6E8A-4147-A177-3AD203B41FA5}">
                          <a16:colId xmlns:a16="http://schemas.microsoft.com/office/drawing/2014/main" val="212268809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651888169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3963314380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2365230938"/>
                        </a:ext>
                      </a:extLst>
                    </a:gridCol>
                    <a:gridCol w="1903162">
                      <a:extLst>
                        <a:ext uri="{9D8B030D-6E8A-4147-A177-3AD203B41FA5}">
                          <a16:colId xmlns:a16="http://schemas.microsoft.com/office/drawing/2014/main" val="1054430375"/>
                        </a:ext>
                      </a:extLst>
                    </a:gridCol>
                  </a:tblGrid>
                  <a:tr h="38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1" t="-6250" r="-401282" b="-406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117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8134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9490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8376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20411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34109" y="1570182"/>
            <a:ext cx="1113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teams will play each other, here are the number of games to be played against each other.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Possible</a:t>
                          </a:r>
                          <a:r>
                            <a:rPr lang="en-US" sz="24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4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9050070"/>
                  </p:ext>
                </p:extLst>
              </p:nvPr>
            </p:nvGraphicFramePr>
            <p:xfrm>
              <a:off x="920027" y="4230815"/>
              <a:ext cx="1057001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24162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2053299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074588">
                      <a:extLst>
                        <a:ext uri="{9D8B030D-6E8A-4147-A177-3AD203B41FA5}">
                          <a16:colId xmlns:a16="http://schemas.microsoft.com/office/drawing/2014/main" val="3296258072"/>
                        </a:ext>
                      </a:extLst>
                    </a:gridCol>
                    <a:gridCol w="2817961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855" t="-8750" r="-239763" b="-4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Games Left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4946" t="-8750" r="-1080" b="-42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475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Well…No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least one of the Angels and Rangers is going to win at least 83 games </a:t>
            </a:r>
          </a:p>
          <a:p>
            <a:pPr lvl="1"/>
            <a:r>
              <a:rPr lang="en-US" sz="2800" dirty="0"/>
              <a:t>someone wins at least three of the five they play against each other.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Mariners can only win 82 games.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insufficient to tell if a team is eliminated.</a:t>
                </a:r>
              </a:p>
              <a:p>
                <a:r>
                  <a:rPr lang="en-US" dirty="0"/>
                  <a:t>The teams are interconnected by the games they play against each other.</a:t>
                </a:r>
              </a:p>
              <a:p>
                <a:endParaRPr lang="en-US" dirty="0"/>
              </a:p>
              <a:p>
                <a:r>
                  <a:rPr lang="en-US" dirty="0"/>
                  <a:t>Let’s find a way to do this calculation…not by hand.</a:t>
                </a:r>
              </a:p>
              <a:p>
                <a:r>
                  <a:rPr lang="en-US" dirty="0"/>
                  <a:t>What do we need to assign?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862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4F80-7393-49CD-8D4D-C4BAE2C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24879-87EF-41B6-A419-A319ECF17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to assign who wins each of the remaining games.</a:t>
            </a:r>
          </a:p>
          <a:p>
            <a:endParaRPr lang="en-US" dirty="0"/>
          </a:p>
          <a:p>
            <a:r>
              <a:rPr lang="en-US" dirty="0"/>
              <a:t>Safe to assume the Mariners will win them all.</a:t>
            </a:r>
          </a:p>
          <a:p>
            <a:r>
              <a:rPr lang="en-US" dirty="0"/>
              <a:t>Just need to figure out the others. </a:t>
            </a:r>
          </a:p>
          <a:p>
            <a:endParaRPr lang="en-US" dirty="0"/>
          </a:p>
          <a:p>
            <a:r>
              <a:rPr lang="en-US" dirty="0"/>
              <a:t>One unit of flow represents one win. </a:t>
            </a:r>
          </a:p>
        </p:txBody>
      </p:sp>
    </p:spTree>
    <p:extLst>
      <p:ext uri="{BB962C8B-B14F-4D97-AF65-F5344CB8AC3E}">
        <p14:creationId xmlns:p14="http://schemas.microsoft.com/office/powerpoint/2010/main" val="1467497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the ends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First layer is pairs of opponents (i.e. what game is being played)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Second layer is individual teams.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1569660"/>
              </a:xfrm>
              <a:prstGeom prst="rect">
                <a:avLst/>
              </a:prstGeom>
              <a:blipFill>
                <a:blip r:embed="rId3"/>
                <a:stretch>
                  <a:fillRect l="-1995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42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Put number of games to be played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pairs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581303" cy="830997"/>
              </a:xfrm>
              <a:prstGeom prst="rect">
                <a:avLst/>
              </a:prstGeom>
              <a:blipFill>
                <a:blip r:embed="rId3"/>
                <a:stretch>
                  <a:fillRect l="-199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793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3347-4E00-4647-9845-49AD15E2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D4A41-8CCE-410E-8F04-00670502B207}"/>
              </a:ext>
            </a:extLst>
          </p:cNvPr>
          <p:cNvSpPr/>
          <p:nvPr/>
        </p:nvSpPr>
        <p:spPr>
          <a:xfrm>
            <a:off x="1040296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DC564C-C094-44DE-AA04-A98A22B6D0C8}"/>
              </a:ext>
            </a:extLst>
          </p:cNvPr>
          <p:cNvSpPr/>
          <p:nvPr/>
        </p:nvSpPr>
        <p:spPr>
          <a:xfrm>
            <a:off x="1040296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69B528-A42C-4678-AE17-73278873DF00}"/>
              </a:ext>
            </a:extLst>
          </p:cNvPr>
          <p:cNvSpPr/>
          <p:nvPr/>
        </p:nvSpPr>
        <p:spPr>
          <a:xfrm>
            <a:off x="1040296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A887-5B6C-4C8C-8137-7A78FB54C95D}"/>
              </a:ext>
            </a:extLst>
          </p:cNvPr>
          <p:cNvSpPr/>
          <p:nvPr/>
        </p:nvSpPr>
        <p:spPr>
          <a:xfrm>
            <a:off x="2524540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83E17B-2A97-4494-BAD1-ED6374BA9532}"/>
              </a:ext>
            </a:extLst>
          </p:cNvPr>
          <p:cNvSpPr/>
          <p:nvPr/>
        </p:nvSpPr>
        <p:spPr>
          <a:xfrm>
            <a:off x="2524540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137F61-97A8-4E01-ACA7-2C37FA52D899}"/>
              </a:ext>
            </a:extLst>
          </p:cNvPr>
          <p:cNvSpPr/>
          <p:nvPr/>
        </p:nvSpPr>
        <p:spPr>
          <a:xfrm>
            <a:off x="2524540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20CE1A-13DB-49B4-A293-E1F45F49FCD8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3B6CB-7D4F-4991-BA7E-E009384449A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0F3523-40DA-43BC-A5A5-5CADF6CBDB2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D9F86-D731-4689-AA41-236BF978BEE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C428CE-F421-46C9-B468-7D59D8792948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E9216-A224-479D-8C9D-B19D164A842D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BD3BC-AF9C-4E14-BC7F-F981AB2FFB33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219986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/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/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/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/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FDCB58-3495-4F97-87C8-FC622D59C25B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510387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/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/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/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/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?/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48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016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297D37-E4BB-4A71-9375-90D3753F205C}"/>
              </a:ext>
            </a:extLst>
          </p:cNvPr>
          <p:cNvSpPr txBox="1"/>
          <p:nvPr/>
        </p:nvSpPr>
        <p:spPr>
          <a:xfrm>
            <a:off x="1634647" y="1152395"/>
            <a:ext cx="501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Angels have 81 wins, 1 more is ok (total matches Mariners possible) 2 is not. Capacity is 1.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90E4D7-877F-448A-9AF2-47351EF0264E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506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do we make sure Mariners win? They’ll end the season with 82 wins (current + games left).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many more can each team win?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Mariners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poss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total – team current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211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68607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/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Edges in the middle?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Only to the two teams playing.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We’ve handled are constraints, can leave capacities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EABC94-9C00-44F4-BC23-7165D00FA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3" y="4462272"/>
                <a:ext cx="4811659" cy="1938992"/>
              </a:xfrm>
              <a:prstGeom prst="rect">
                <a:avLst/>
              </a:prstGeom>
              <a:blipFill>
                <a:blip r:embed="rId3"/>
                <a:stretch>
                  <a:fillRect l="-1899" t="-2201" r="-189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9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398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Network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22408768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Oval 5"/>
          <p:cNvSpPr/>
          <p:nvPr/>
        </p:nvSpPr>
        <p:spPr>
          <a:xfrm>
            <a:off x="1804985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Rangers</a:t>
            </a:r>
          </a:p>
        </p:txBody>
      </p:sp>
      <p:sp>
        <p:nvSpPr>
          <p:cNvPr id="8" name="Oval 7"/>
          <p:cNvSpPr/>
          <p:nvPr/>
        </p:nvSpPr>
        <p:spPr>
          <a:xfrm>
            <a:off x="1804985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9" name="Oval 8"/>
          <p:cNvSpPr/>
          <p:nvPr/>
        </p:nvSpPr>
        <p:spPr>
          <a:xfrm>
            <a:off x="1804985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 vs. </a:t>
            </a:r>
            <a:br>
              <a:rPr lang="en-US" sz="1600" dirty="0"/>
            </a:br>
            <a:r>
              <a:rPr lang="en-US" sz="1600" dirty="0"/>
              <a:t>A’s</a:t>
            </a:r>
          </a:p>
        </p:txBody>
      </p:sp>
      <p:sp>
        <p:nvSpPr>
          <p:cNvPr id="10" name="Oval 9"/>
          <p:cNvSpPr/>
          <p:nvPr/>
        </p:nvSpPr>
        <p:spPr>
          <a:xfrm>
            <a:off x="4417852" y="1874256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Angels</a:t>
            </a:r>
          </a:p>
        </p:txBody>
      </p:sp>
      <p:sp>
        <p:nvSpPr>
          <p:cNvPr id="11" name="Oval 10"/>
          <p:cNvSpPr/>
          <p:nvPr/>
        </p:nvSpPr>
        <p:spPr>
          <a:xfrm>
            <a:off x="4417852" y="3603765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Rangers</a:t>
            </a:r>
          </a:p>
        </p:txBody>
      </p:sp>
      <p:sp>
        <p:nvSpPr>
          <p:cNvPr id="12" name="Oval 11"/>
          <p:cNvSpPr/>
          <p:nvPr/>
        </p:nvSpPr>
        <p:spPr>
          <a:xfrm>
            <a:off x="4417852" y="5333274"/>
            <a:ext cx="1256146" cy="12561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A’s</a:t>
            </a:r>
          </a:p>
        </p:txBody>
      </p:sp>
      <p:sp>
        <p:nvSpPr>
          <p:cNvPr id="13" name="Oval 12"/>
          <p:cNvSpPr/>
          <p:nvPr/>
        </p:nvSpPr>
        <p:spPr>
          <a:xfrm>
            <a:off x="336108" y="4111765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97962" y="4156613"/>
            <a:ext cx="240145" cy="240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>
            <a:stCxn id="13" idx="7"/>
            <a:endCxn id="6" idx="2"/>
          </p:cNvCxnSpPr>
          <p:nvPr/>
        </p:nvCxnSpPr>
        <p:spPr>
          <a:xfrm flipV="1">
            <a:off x="541085" y="2502329"/>
            <a:ext cx="1263900" cy="16446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8" idx="2"/>
          </p:cNvCxnSpPr>
          <p:nvPr/>
        </p:nvCxnSpPr>
        <p:spPr>
          <a:xfrm>
            <a:off x="576253" y="4231838"/>
            <a:ext cx="1228732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5"/>
            <a:endCxn id="9" idx="2"/>
          </p:cNvCxnSpPr>
          <p:nvPr/>
        </p:nvCxnSpPr>
        <p:spPr>
          <a:xfrm>
            <a:off x="541085" y="4316742"/>
            <a:ext cx="1263900" cy="1644605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6"/>
            <a:endCxn id="10" idx="2"/>
          </p:cNvCxnSpPr>
          <p:nvPr/>
        </p:nvCxnSpPr>
        <p:spPr>
          <a:xfrm>
            <a:off x="3061131" y="2502329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6"/>
            <a:endCxn id="11" idx="2"/>
          </p:cNvCxnSpPr>
          <p:nvPr/>
        </p:nvCxnSpPr>
        <p:spPr>
          <a:xfrm>
            <a:off x="3061131" y="2502329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6"/>
          </p:cNvCxnSpPr>
          <p:nvPr/>
        </p:nvCxnSpPr>
        <p:spPr>
          <a:xfrm flipV="1">
            <a:off x="3061131" y="2692400"/>
            <a:ext cx="1356721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>
            <a:off x="3061131" y="4231838"/>
            <a:ext cx="1429589" cy="153943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3061131" y="4231838"/>
            <a:ext cx="1356721" cy="1729509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9" idx="6"/>
            <a:endCxn id="12" idx="2"/>
          </p:cNvCxnSpPr>
          <p:nvPr/>
        </p:nvCxnSpPr>
        <p:spPr>
          <a:xfrm>
            <a:off x="3061131" y="5961347"/>
            <a:ext cx="1356721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6"/>
            <a:endCxn id="14" idx="2"/>
          </p:cNvCxnSpPr>
          <p:nvPr/>
        </p:nvCxnSpPr>
        <p:spPr>
          <a:xfrm>
            <a:off x="5673998" y="2502329"/>
            <a:ext cx="1123964" cy="1774357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6"/>
            <a:endCxn id="14" idx="2"/>
          </p:cNvCxnSpPr>
          <p:nvPr/>
        </p:nvCxnSpPr>
        <p:spPr>
          <a:xfrm>
            <a:off x="5673998" y="4231838"/>
            <a:ext cx="1123964" cy="44848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2" idx="6"/>
            <a:endCxn id="14" idx="2"/>
          </p:cNvCxnSpPr>
          <p:nvPr/>
        </p:nvCxnSpPr>
        <p:spPr>
          <a:xfrm flipV="1">
            <a:off x="5673998" y="4276686"/>
            <a:ext cx="1123964" cy="168466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EABC94-9C00-44F4-BC23-7165D00FA323}"/>
              </a:ext>
            </a:extLst>
          </p:cNvPr>
          <p:cNvSpPr txBox="1"/>
          <p:nvPr/>
        </p:nvSpPr>
        <p:spPr>
          <a:xfrm>
            <a:off x="7251033" y="4462272"/>
            <a:ext cx="4811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06D780-0143-4A36-8294-73F4C86F7480}"/>
              </a:ext>
            </a:extLst>
          </p:cNvPr>
          <p:cNvSpPr txBox="1"/>
          <p:nvPr/>
        </p:nvSpPr>
        <p:spPr>
          <a:xfrm>
            <a:off x="824463" y="2862966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BAB41C-D9B4-4739-AC6C-E8FC55B81F3F}"/>
              </a:ext>
            </a:extLst>
          </p:cNvPr>
          <p:cNvSpPr txBox="1"/>
          <p:nvPr/>
        </p:nvSpPr>
        <p:spPr>
          <a:xfrm>
            <a:off x="1018904" y="3783198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CBA8AD-E3EB-48A6-8E76-5B27F1A0E3ED}"/>
              </a:ext>
            </a:extLst>
          </p:cNvPr>
          <p:cNvSpPr txBox="1"/>
          <p:nvPr/>
        </p:nvSpPr>
        <p:spPr>
          <a:xfrm>
            <a:off x="824463" y="500155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214EBE-C53E-4099-848C-CBD5F86AE3DB}"/>
              </a:ext>
            </a:extLst>
          </p:cNvPr>
          <p:cNvSpPr txBox="1"/>
          <p:nvPr/>
        </p:nvSpPr>
        <p:spPr>
          <a:xfrm>
            <a:off x="6127069" y="2776619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327890-D0FA-4BD0-BB0C-E6C9F5AC6189}"/>
              </a:ext>
            </a:extLst>
          </p:cNvPr>
          <p:cNvSpPr txBox="1"/>
          <p:nvPr/>
        </p:nvSpPr>
        <p:spPr>
          <a:xfrm>
            <a:off x="5942676" y="3800087"/>
            <a:ext cx="388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400261-F4E3-4700-B7C8-B749CCF3060D}"/>
              </a:ext>
            </a:extLst>
          </p:cNvPr>
          <p:cNvSpPr txBox="1"/>
          <p:nvPr/>
        </p:nvSpPr>
        <p:spPr>
          <a:xfrm>
            <a:off x="5820950" y="4804730"/>
            <a:ext cx="52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/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F079C0-4A20-45CE-BA45-5F84E89B7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03" y="5550441"/>
                <a:ext cx="388883" cy="461665"/>
              </a:xfrm>
              <a:prstGeom prst="rect">
                <a:avLst/>
              </a:prstGeom>
              <a:blipFill>
                <a:blip r:embed="rId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/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7EDB4E7-AC6F-4A34-AAE8-DEAC3D5DA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18" y="4908211"/>
                <a:ext cx="388883" cy="461665"/>
              </a:xfrm>
              <a:prstGeom prst="rect">
                <a:avLst/>
              </a:prstGeom>
              <a:blipFill>
                <a:blip r:embed="rId4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/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107138-94E0-4B32-AC28-A1B08FDBF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33" y="4288718"/>
                <a:ext cx="388883" cy="461665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/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90E408-F7DA-414A-9BFC-9734EB79D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20" y="3359268"/>
                <a:ext cx="388883" cy="461665"/>
              </a:xfrm>
              <a:prstGeom prst="rect">
                <a:avLst/>
              </a:prstGeom>
              <a:blipFill>
                <a:blip r:embed="rId6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/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9DFDCF5-593D-4B8E-A471-D89DE9094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005" y="2668737"/>
                <a:ext cx="388883" cy="461665"/>
              </a:xfrm>
              <a:prstGeom prst="rect">
                <a:avLst/>
              </a:prstGeom>
              <a:blipFill>
                <a:blip r:embed="rId7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/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B3453EE-02F0-4200-8BE2-2E0A9FBB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202" y="2088873"/>
                <a:ext cx="388883" cy="461665"/>
              </a:xfrm>
              <a:prstGeom prst="rect">
                <a:avLst/>
              </a:prstGeom>
              <a:blipFill>
                <a:blip r:embed="rId8"/>
                <a:stretch>
                  <a:fillRect r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227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58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D4269-870D-48C3-8D0A-0B34E7B15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all the constraints met?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games are there to play? Equal to the capacities leaving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So if we have a flow of at least that value, we’ll assign winners to all the games. </a:t>
                </a:r>
              </a:p>
              <a:p>
                <a:endParaRPr lang="en-US" dirty="0"/>
              </a:p>
              <a:p>
                <a:r>
                  <a:rPr lang="en-US" dirty="0"/>
                  <a:t>Why will the Mariners win with this assignment?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The capacity from team A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ensures A will not end with more wins.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/>
                  <a:t>No “half-wins” or anything weird?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All capacities are integers, so we’ll get an integer solution!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EDCB98-D7E0-4552-AD5C-47FE72B11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72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788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10D4-9D55-4582-A28F-931DE58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3331-E769-444F-8BAD-0ABFE6630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max flow has value equal to number of games, we know how the Mariners can still win the division.</a:t>
            </a:r>
          </a:p>
          <a:p>
            <a:endParaRPr lang="en-US" dirty="0"/>
          </a:p>
          <a:p>
            <a:r>
              <a:rPr lang="en-US" dirty="0"/>
              <a:t>If the max flow is less than that, the Mariners can’t win the division!</a:t>
            </a:r>
          </a:p>
          <a:p>
            <a:r>
              <a:rPr lang="en-US" dirty="0"/>
              <a:t>(if they could win the division, then there is a way that the remaining games could play out with the mariners having as many wins as anyone else, but then we could make a feasible flow by assigning a unit of flow for each winner).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95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97962" y="113706"/>
          <a:ext cx="5264730" cy="17605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52946">
                  <a:extLst>
                    <a:ext uri="{9D8B030D-6E8A-4147-A177-3AD203B41FA5}">
                      <a16:colId xmlns:a16="http://schemas.microsoft.com/office/drawing/2014/main" val="212268809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651888169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963314380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2365230938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054430375"/>
                    </a:ext>
                  </a:extLst>
                </a:gridCol>
              </a:tblGrid>
              <a:tr h="352110"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737117909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Angels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4028813496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Rangers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3949064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Mariners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058376035"/>
                  </a:ext>
                </a:extLst>
              </a:tr>
              <a:tr h="35211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A’s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3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</a:t>
                      </a:r>
                    </a:p>
                  </a:txBody>
                  <a:tcPr marL="88028" marR="88028" marT="44014" marB="440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marL="88028" marR="88028" marT="44014" marB="44014"/>
                </a:tc>
                <a:extLst>
                  <a:ext uri="{0D108BD9-81ED-4DB2-BD59-A6C34878D82A}">
                    <a16:rowId xmlns:a16="http://schemas.microsoft.com/office/drawing/2014/main" val="36572041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/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Possible</a:t>
                          </a:r>
                          <a:r>
                            <a:rPr lang="en-US" sz="2000" baseline="0" dirty="0"/>
                            <a:t> Wins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Content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1916189"/>
                  </p:ext>
                </p:extLst>
              </p:nvPr>
            </p:nvGraphicFramePr>
            <p:xfrm>
              <a:off x="7251033" y="1899399"/>
              <a:ext cx="4811660" cy="2420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533">
                      <a:extLst>
                        <a:ext uri="{9D8B030D-6E8A-4147-A177-3AD203B41FA5}">
                          <a16:colId xmlns:a16="http://schemas.microsoft.com/office/drawing/2014/main" val="1156048979"/>
                        </a:ext>
                      </a:extLst>
                    </a:gridCol>
                    <a:gridCol w="1292357">
                      <a:extLst>
                        <a:ext uri="{9D8B030D-6E8A-4147-A177-3AD203B41FA5}">
                          <a16:colId xmlns:a16="http://schemas.microsoft.com/office/drawing/2014/main" val="2302543614"/>
                        </a:ext>
                      </a:extLst>
                    </a:gridCol>
                    <a:gridCol w="2235770">
                      <a:extLst>
                        <a:ext uri="{9D8B030D-6E8A-4147-A177-3AD203B41FA5}">
                          <a16:colId xmlns:a16="http://schemas.microsoft.com/office/drawing/2014/main" val="1784835326"/>
                        </a:ext>
                      </a:extLst>
                    </a:gridCol>
                  </a:tblGrid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Team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000" r="-175000" b="-4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5531" t="-5000" r="-1090" b="-41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0204973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Angels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601799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Rangers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0270897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Mariners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1341751"/>
                      </a:ext>
                    </a:extLst>
                  </a:tr>
                  <a:tr h="48415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7457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8" name="Group 87"/>
          <p:cNvGrpSpPr/>
          <p:nvPr/>
        </p:nvGrpSpPr>
        <p:grpSpPr>
          <a:xfrm>
            <a:off x="336108" y="1874256"/>
            <a:ext cx="6701999" cy="4715164"/>
            <a:chOff x="336108" y="1874256"/>
            <a:chExt cx="6701999" cy="4715164"/>
          </a:xfrm>
        </p:grpSpPr>
        <p:sp>
          <p:nvSpPr>
            <p:cNvPr id="6" name="Oval 5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Rangers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 vs. </a:t>
              </a:r>
              <a:br>
                <a:rPr lang="en-US" sz="1600" dirty="0"/>
              </a:br>
              <a:r>
                <a:rPr lang="en-US" sz="1600" dirty="0"/>
                <a:t>A’s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Angels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Rangers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A’s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/>
            <p:cNvCxnSpPr>
              <a:stCxn id="13" idx="7"/>
              <a:endCxn id="6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3" idx="5"/>
              <a:endCxn id="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6"/>
              <a:endCxn id="1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6"/>
              <a:endCxn id="1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9" idx="6"/>
              <a:endCxn id="1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6"/>
              <a:endCxn id="1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10" idx="6"/>
              <a:endCxn id="1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11" idx="6"/>
              <a:endCxn id="1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12" idx="6"/>
              <a:endCxn id="1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433" y="4288718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TextBox 83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942676" y="380008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20950" y="4804730"/>
              <a:ext cx="521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882" y="4996869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06571" y="554163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24181" y="478910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7/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709" y="2858278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3/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7959" y="4907661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71488" y="269256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06728" y="3805936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2/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21467" y="2064327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48" name="TextBox 47"/>
          <p:cNvSpPr txBox="1"/>
          <p:nvPr/>
        </p:nvSpPr>
        <p:spPr>
          <a:xfrm rot="10800000" flipV="1">
            <a:off x="5837223" y="2732594"/>
            <a:ext cx="1020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1/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73257" y="3778613"/>
            <a:ext cx="56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4/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44BDB-8700-4AF2-9A36-C1C6FCCCE3EC}"/>
              </a:ext>
            </a:extLst>
          </p:cNvPr>
          <p:cNvSpPr txBox="1"/>
          <p:nvPr/>
        </p:nvSpPr>
        <p:spPr>
          <a:xfrm>
            <a:off x="7139836" y="4553211"/>
            <a:ext cx="4722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the maximum flow. What’s the min-cut?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{s, Angels vs. Rangers, Angels, Rangers} is one side of the cut.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Angels and Rangers were enough to prove that the Mariners couldn’t win!</a:t>
            </a:r>
          </a:p>
        </p:txBody>
      </p:sp>
    </p:spTree>
    <p:extLst>
      <p:ext uri="{BB962C8B-B14F-4D97-AF65-F5344CB8AC3E}">
        <p14:creationId xmlns:p14="http://schemas.microsoft.com/office/powerpoint/2010/main" val="318296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3347-4E00-4647-9845-49AD15E2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D4A41-8CCE-410E-8F04-00670502B207}"/>
              </a:ext>
            </a:extLst>
          </p:cNvPr>
          <p:cNvSpPr/>
          <p:nvPr/>
        </p:nvSpPr>
        <p:spPr>
          <a:xfrm>
            <a:off x="1040296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DC564C-C094-44DE-AA04-A98A22B6D0C8}"/>
              </a:ext>
            </a:extLst>
          </p:cNvPr>
          <p:cNvSpPr/>
          <p:nvPr/>
        </p:nvSpPr>
        <p:spPr>
          <a:xfrm>
            <a:off x="1040296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69B528-A42C-4678-AE17-73278873DF00}"/>
              </a:ext>
            </a:extLst>
          </p:cNvPr>
          <p:cNvSpPr/>
          <p:nvPr/>
        </p:nvSpPr>
        <p:spPr>
          <a:xfrm>
            <a:off x="1040296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A887-5B6C-4C8C-8137-7A78FB54C95D}"/>
              </a:ext>
            </a:extLst>
          </p:cNvPr>
          <p:cNvSpPr/>
          <p:nvPr/>
        </p:nvSpPr>
        <p:spPr>
          <a:xfrm>
            <a:off x="2524540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83E17B-2A97-4494-BAD1-ED6374BA9532}"/>
              </a:ext>
            </a:extLst>
          </p:cNvPr>
          <p:cNvSpPr/>
          <p:nvPr/>
        </p:nvSpPr>
        <p:spPr>
          <a:xfrm>
            <a:off x="2524540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137F61-97A8-4E01-ACA7-2C37FA52D899}"/>
              </a:ext>
            </a:extLst>
          </p:cNvPr>
          <p:cNvSpPr/>
          <p:nvPr/>
        </p:nvSpPr>
        <p:spPr>
          <a:xfrm>
            <a:off x="2524540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20CE1A-13DB-49B4-A293-E1F45F49FCD8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3B6CB-7D4F-4991-BA7E-E009384449A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0F3523-40DA-43BC-A5A5-5CADF6CBDB2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D9F86-D731-4689-AA41-236BF978BEE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C428CE-F421-46C9-B468-7D59D8792948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E9216-A224-479D-8C9D-B19D164A842D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BD3BC-AF9C-4E14-BC7F-F981AB2FFB33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219986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/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/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/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/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FDCB58-3495-4F97-87C8-FC622D59C25B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510387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/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/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/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/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7F3C96AD-4409-4B57-9400-8E371B590F26}"/>
              </a:ext>
            </a:extLst>
          </p:cNvPr>
          <p:cNvSpPr/>
          <p:nvPr/>
        </p:nvSpPr>
        <p:spPr>
          <a:xfrm>
            <a:off x="5605677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AC101E-AA57-4492-A3B3-90ABD2ED9239}"/>
              </a:ext>
            </a:extLst>
          </p:cNvPr>
          <p:cNvSpPr/>
          <p:nvPr/>
        </p:nvSpPr>
        <p:spPr>
          <a:xfrm>
            <a:off x="5605677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ECE55-FA69-46E7-A099-E5C1B58849CF}"/>
              </a:ext>
            </a:extLst>
          </p:cNvPr>
          <p:cNvSpPr/>
          <p:nvPr/>
        </p:nvSpPr>
        <p:spPr>
          <a:xfrm>
            <a:off x="5605677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5251E7-D625-4D68-9BAD-CE91FDA57A0D}"/>
              </a:ext>
            </a:extLst>
          </p:cNvPr>
          <p:cNvSpPr/>
          <p:nvPr/>
        </p:nvSpPr>
        <p:spPr>
          <a:xfrm>
            <a:off x="7089921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D46762-EDF6-4769-A0F1-24BB9BC2A8F1}"/>
              </a:ext>
            </a:extLst>
          </p:cNvPr>
          <p:cNvSpPr/>
          <p:nvPr/>
        </p:nvSpPr>
        <p:spPr>
          <a:xfrm>
            <a:off x="7089921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B314897-5156-4E6E-A5F7-9CF621F37A48}"/>
              </a:ext>
            </a:extLst>
          </p:cNvPr>
          <p:cNvSpPr/>
          <p:nvPr/>
        </p:nvSpPr>
        <p:spPr>
          <a:xfrm>
            <a:off x="7089921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13C505-7D47-4F78-AF98-87573809EF2A}"/>
              </a:ext>
            </a:extLst>
          </p:cNvPr>
          <p:cNvCxnSpPr>
            <a:stCxn id="29" idx="4"/>
            <a:endCxn id="30" idx="0"/>
          </p:cNvCxnSpPr>
          <p:nvPr/>
        </p:nvCxnSpPr>
        <p:spPr>
          <a:xfrm>
            <a:off x="5830964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14FDD0-4E6B-4B47-9E4B-89E210CED286}"/>
              </a:ext>
            </a:extLst>
          </p:cNvPr>
          <p:cNvCxnSpPr>
            <a:stCxn id="30" idx="5"/>
            <a:endCxn id="38" idx="1"/>
          </p:cNvCxnSpPr>
          <p:nvPr/>
        </p:nvCxnSpPr>
        <p:spPr>
          <a:xfrm>
            <a:off x="5990266" y="3811169"/>
            <a:ext cx="1165640" cy="113340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DA678E-B548-487C-AE59-175983423108}"/>
              </a:ext>
            </a:extLst>
          </p:cNvPr>
          <p:cNvCxnSpPr>
            <a:stCxn id="31" idx="7"/>
            <a:endCxn id="37" idx="3"/>
          </p:cNvCxnSpPr>
          <p:nvPr/>
        </p:nvCxnSpPr>
        <p:spPr>
          <a:xfrm flipV="1">
            <a:off x="5990266" y="3811169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0CD153-3CFB-47A1-94C7-58832CF14AC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>
            <a:off x="7315208" y="3877154"/>
            <a:ext cx="0" cy="100143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40EB4-DC6A-4024-AB4C-18075F1A8BA3}"/>
              </a:ext>
            </a:extLst>
          </p:cNvPr>
          <p:cNvCxnSpPr>
            <a:stCxn id="36" idx="4"/>
            <a:endCxn id="37" idx="0"/>
          </p:cNvCxnSpPr>
          <p:nvPr/>
        </p:nvCxnSpPr>
        <p:spPr>
          <a:xfrm>
            <a:off x="7315208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3A66C9-EE9F-4497-8C8C-D2DAD1687D7B}"/>
              </a:ext>
            </a:extLst>
          </p:cNvPr>
          <p:cNvCxnSpPr>
            <a:stCxn id="29" idx="6"/>
            <a:endCxn id="36" idx="2"/>
          </p:cNvCxnSpPr>
          <p:nvPr/>
        </p:nvCxnSpPr>
        <p:spPr>
          <a:xfrm>
            <a:off x="6056251" y="2199862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/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/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/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70C719-D283-4616-94AE-88F926F0BB3E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6056251" y="5103872"/>
            <a:ext cx="1033670" cy="0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/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/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/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/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2CDF35-8D4F-4468-8746-9A74FA313287}"/>
              </a:ext>
            </a:extLst>
          </p:cNvPr>
          <p:cNvCxnSpPr>
            <a:cxnSpLocks/>
            <a:stCxn id="30" idx="7"/>
            <a:endCxn id="29" idx="5"/>
          </p:cNvCxnSpPr>
          <p:nvPr/>
        </p:nvCxnSpPr>
        <p:spPr>
          <a:xfrm flipV="1">
            <a:off x="5990266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/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C81621-3929-442B-B7CB-3C0E0C5CEE45}"/>
              </a:ext>
            </a:extLst>
          </p:cNvPr>
          <p:cNvCxnSpPr>
            <a:cxnSpLocks/>
            <a:stCxn id="36" idx="3"/>
            <a:endCxn id="29" idx="5"/>
          </p:cNvCxnSpPr>
          <p:nvPr/>
        </p:nvCxnSpPr>
        <p:spPr>
          <a:xfrm flipH="1">
            <a:off x="5990266" y="2359164"/>
            <a:ext cx="11656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/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B97696-A57E-4992-80F1-CB03495EF040}"/>
              </a:ext>
            </a:extLst>
          </p:cNvPr>
          <p:cNvCxnSpPr>
            <a:cxnSpLocks/>
            <a:stCxn id="37" idx="7"/>
            <a:endCxn id="36" idx="5"/>
          </p:cNvCxnSpPr>
          <p:nvPr/>
        </p:nvCxnSpPr>
        <p:spPr>
          <a:xfrm flipV="1">
            <a:off x="7474510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/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D93915D-4A56-4867-B5CE-BB03F58FCE5A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5830964" y="3877154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/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/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 cut: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contribute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2+1+1=4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doesn’t count! Notice it’s not used in flow.</a:t>
                </a: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blipFill>
                <a:blip r:embed="rId21"/>
                <a:stretch>
                  <a:fillRect l="-78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86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7C3C9-0AD0-40CF-B7B8-24330D545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Proof that you’re eliminated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How do you describe to the general public that the Mariners are eliminated. </a:t>
                </a:r>
              </a:p>
              <a:p>
                <a:r>
                  <a:rPr lang="en-US" dirty="0"/>
                  <a:t>People are going to say “the Mariners can still win 82 games, no one has one 82, it’s not over yet!”</a:t>
                </a:r>
              </a:p>
              <a:p>
                <a:endParaRPr lang="en-US" dirty="0"/>
              </a:p>
              <a:p>
                <a:r>
                  <a:rPr lang="en-US" dirty="0"/>
                  <a:t>Of the Angels and Rangers, they will win (combined) at least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81+80+5 </m:t>
                    </m:r>
                  </m:oMath>
                </a14:m>
                <a:r>
                  <a:rPr lang="en-US" dirty="0"/>
                  <a:t>games (Angels wins, Rangers wins, games to be played among these teams)</a:t>
                </a:r>
              </a:p>
              <a:p>
                <a:r>
                  <a:rPr lang="en-US" b="1" dirty="0"/>
                  <a:t>On average </a:t>
                </a:r>
                <a:r>
                  <a:rPr lang="en-US" dirty="0"/>
                  <a:t>they win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=83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games. That’s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82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Someone is beating that average, and whoever that is the Mariners won’t catch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74A2C8-EEAA-4A34-A289-F55A00C53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78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4F36-0871-4813-8F61-1648ECC7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max flow. If its value is the number of games remaining, great!</a:t>
                </a:r>
              </a:p>
              <a:p>
                <a:r>
                  <a:rPr lang="en-US" dirty="0"/>
                  <a:t>Mariners can still win.</a:t>
                </a:r>
              </a:p>
              <a:p>
                <a:endParaRPr lang="en-US" dirty="0"/>
              </a:p>
              <a:p>
                <a:r>
                  <a:rPr lang="en-US" dirty="0"/>
                  <a:t>If its value is less than that, find the min cut. The set of all teams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in the residual graph will show you </a:t>
                </a:r>
                <a:r>
                  <a:rPr lang="en-US" b="1" dirty="0"/>
                  <a:t>why</a:t>
                </a:r>
                <a:r>
                  <a:rPr lang="en-US" dirty="0"/>
                  <a:t> the Mariners are eliminated.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528AB-2237-4B2A-9085-D3E8C5946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7263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65BB-F01E-4EE4-AFC2-2B29C93B9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DA8F-2F1A-4039-90A6-1236A34C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“assign” things, max-flow might be a good option.</a:t>
            </a:r>
          </a:p>
          <a:p>
            <a:r>
              <a:rPr lang="en-US" dirty="0"/>
              <a:t>If you say “at most” you can probably just make a capacity constraint</a:t>
            </a:r>
          </a:p>
          <a:p>
            <a:r>
              <a:rPr lang="en-US" i="1" dirty="0"/>
              <a:t>Once</a:t>
            </a:r>
            <a:r>
              <a:rPr lang="en-US" dirty="0"/>
              <a:t> you can do an “exactly equal” or “at least” by checking the value of the max-flow. </a:t>
            </a:r>
          </a:p>
          <a:p>
            <a:endParaRPr lang="en-US" i="1" dirty="0"/>
          </a:p>
          <a:p>
            <a:r>
              <a:rPr lang="en-US" i="1" dirty="0"/>
              <a:t>Sometimes </a:t>
            </a:r>
            <a:r>
              <a:rPr lang="en-US" dirty="0"/>
              <a:t>you want an extra layer or two if you have a multiple types of assignments.</a:t>
            </a:r>
          </a:p>
          <a:p>
            <a:r>
              <a:rPr lang="en-US" i="1" dirty="0"/>
              <a:t>Sometimes </a:t>
            </a:r>
            <a:r>
              <a:rPr lang="en-US" dirty="0"/>
              <a:t>you can convert an “at least” in one group into an “at most” on another group.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372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D6E56-B582-4EC9-B6BD-1DBC75618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88955" cy="590415"/>
          </a:xfrm>
        </p:spPr>
        <p:txBody>
          <a:bodyPr/>
          <a:lstStyle/>
          <a:p>
            <a:r>
              <a:rPr lang="en-US" dirty="0"/>
              <a:t>Why is there always an explanation?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B4819-B7D6-42A6-8EEA-4A07667C2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13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a min-cut. </a:t>
                </a:r>
              </a:p>
              <a:p>
                <a:r>
                  <a:rPr lang="en-US" dirty="0"/>
                  <a:t>There’s a lot of structure in the min-cut.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the set of teams whose vertices are reachable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after the edges have been cut. </a:t>
                </a:r>
              </a:p>
              <a:p>
                <a:endParaRPr lang="en-US" dirty="0"/>
              </a:p>
              <a:p>
                <a:r>
                  <a:rPr lang="en-US" dirty="0"/>
                  <a:t>The capacity of the cut is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And the capacity of the cut is less than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(because that is a cut, and we can’t have a flow of that value).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a set of teams,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the average number of games won be a team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90" y="1566041"/>
                <a:ext cx="6201103" cy="4233659"/>
              </a:xfrm>
              <a:prstGeom prst="rect">
                <a:avLst/>
              </a:prstGeom>
              <a:blipFill>
                <a:blip r:embed="rId2"/>
                <a:stretch>
                  <a:fillRect l="-5403" t="-720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6629400" y="2722125"/>
            <a:ext cx="5383043" cy="4004455"/>
            <a:chOff x="336108" y="1874256"/>
            <a:chExt cx="6701999" cy="4715164"/>
          </a:xfrm>
        </p:grpSpPr>
        <p:sp>
          <p:nvSpPr>
            <p:cNvPr id="27" name="Oval 26"/>
            <p:cNvSpPr/>
            <p:nvPr/>
          </p:nvSpPr>
          <p:spPr>
            <a:xfrm>
              <a:off x="1804985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Rangers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1804985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1804985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 vs. </a:t>
              </a:r>
              <a:br>
                <a:rPr lang="en-US" sz="1200" dirty="0"/>
              </a:br>
              <a:r>
                <a:rPr lang="en-US" sz="1200" dirty="0"/>
                <a:t>A’s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17852" y="1874256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Angels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17852" y="3603765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Rangers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4417852" y="5333274"/>
              <a:ext cx="1256146" cy="12561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A’s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36108" y="4111765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6797962" y="4156613"/>
              <a:ext cx="240145" cy="2401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stCxn id="33" idx="7"/>
              <a:endCxn id="27" idx="2"/>
            </p:cNvCxnSpPr>
            <p:nvPr/>
          </p:nvCxnSpPr>
          <p:spPr>
            <a:xfrm flipV="1">
              <a:off x="541085" y="2502329"/>
              <a:ext cx="1263900" cy="164460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3" idx="6"/>
              <a:endCxn id="28" idx="2"/>
            </p:cNvCxnSpPr>
            <p:nvPr/>
          </p:nvCxnSpPr>
          <p:spPr>
            <a:xfrm>
              <a:off x="576253" y="4231838"/>
              <a:ext cx="1228732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3" idx="5"/>
              <a:endCxn id="29" idx="2"/>
            </p:cNvCxnSpPr>
            <p:nvPr/>
          </p:nvCxnSpPr>
          <p:spPr>
            <a:xfrm>
              <a:off x="541085" y="4316742"/>
              <a:ext cx="1263900" cy="1644605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7" idx="6"/>
              <a:endCxn id="30" idx="2"/>
            </p:cNvCxnSpPr>
            <p:nvPr/>
          </p:nvCxnSpPr>
          <p:spPr>
            <a:xfrm>
              <a:off x="3061131" y="2502329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6"/>
              <a:endCxn id="31" idx="2"/>
            </p:cNvCxnSpPr>
            <p:nvPr/>
          </p:nvCxnSpPr>
          <p:spPr>
            <a:xfrm>
              <a:off x="3061131" y="2502329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8" idx="6"/>
            </p:cNvCxnSpPr>
            <p:nvPr/>
          </p:nvCxnSpPr>
          <p:spPr>
            <a:xfrm flipV="1">
              <a:off x="3061131" y="2692400"/>
              <a:ext cx="1356721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8" idx="6"/>
            </p:cNvCxnSpPr>
            <p:nvPr/>
          </p:nvCxnSpPr>
          <p:spPr>
            <a:xfrm>
              <a:off x="3061131" y="4231838"/>
              <a:ext cx="1429589" cy="153943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9" idx="6"/>
              <a:endCxn id="31" idx="2"/>
            </p:cNvCxnSpPr>
            <p:nvPr/>
          </p:nvCxnSpPr>
          <p:spPr>
            <a:xfrm flipV="1">
              <a:off x="3061131" y="4231838"/>
              <a:ext cx="1356721" cy="1729509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9" idx="6"/>
              <a:endCxn id="32" idx="2"/>
            </p:cNvCxnSpPr>
            <p:nvPr/>
          </p:nvCxnSpPr>
          <p:spPr>
            <a:xfrm>
              <a:off x="3061131" y="5961347"/>
              <a:ext cx="1356721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0" idx="6"/>
              <a:endCxn id="34" idx="2"/>
            </p:cNvCxnSpPr>
            <p:nvPr/>
          </p:nvCxnSpPr>
          <p:spPr>
            <a:xfrm>
              <a:off x="5673998" y="2502329"/>
              <a:ext cx="1123964" cy="177435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1" idx="6"/>
              <a:endCxn id="34" idx="2"/>
            </p:cNvCxnSpPr>
            <p:nvPr/>
          </p:nvCxnSpPr>
          <p:spPr>
            <a:xfrm>
              <a:off x="5673998" y="4231838"/>
              <a:ext cx="1123964" cy="44848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2" idx="6"/>
              <a:endCxn id="34" idx="2"/>
            </p:cNvCxnSpPr>
            <p:nvPr/>
          </p:nvCxnSpPr>
          <p:spPr>
            <a:xfrm flipV="1">
              <a:off x="5673998" y="4276686"/>
              <a:ext cx="1123964" cy="16846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4463" y="2862966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904" y="3783198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4463" y="5001557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1103" y="5550441"/>
                  <a:ext cx="388883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37255"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018" y="4908211"/>
                  <a:ext cx="388883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491" y="4276685"/>
                  <a:ext cx="388883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37255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2220" y="3359268"/>
                  <a:ext cx="388883" cy="461665"/>
                </a:xfrm>
                <a:prstGeom prst="rect">
                  <a:avLst/>
                </a:prstGeom>
                <a:blipFill>
                  <a:blip r:embed="rId6"/>
                  <a:stretch>
                    <a:fillRect r="-36538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3005" y="2668737"/>
                  <a:ext cx="388883" cy="461665"/>
                </a:xfrm>
                <a:prstGeom prst="rect">
                  <a:avLst/>
                </a:prstGeom>
                <a:blipFill>
                  <a:blip r:embed="rId7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4202" y="2088873"/>
                  <a:ext cx="388883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39216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/>
            <p:cNvSpPr txBox="1"/>
            <p:nvPr/>
          </p:nvSpPr>
          <p:spPr>
            <a:xfrm>
              <a:off x="6127069" y="2776619"/>
              <a:ext cx="388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42676" y="3800087"/>
              <a:ext cx="38888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0950" y="4804730"/>
              <a:ext cx="695003" cy="543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B694D4-0D15-46FD-B227-0F99A65B4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9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460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Explanation Always Exists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the average number of wins for a team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(after all games are played) is strictly more than the possible number of wins for the Mariners.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/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games to be played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number of wins possible for Mariners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current number of wins for team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26C2A9-4814-463E-A1EE-3B1AA9C84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51" y="148894"/>
                <a:ext cx="4822520" cy="945643"/>
              </a:xfrm>
              <a:prstGeom prst="rect">
                <a:avLst/>
              </a:prstGeom>
              <a:blipFill>
                <a:blip r:embed="rId3"/>
                <a:stretch>
                  <a:fillRect t="-2564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/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subtracting pairs where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not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all that remains are pairs where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310FB7-CA6E-4824-BEAA-29ECDF8D2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1997901"/>
                <a:ext cx="6613742" cy="646331"/>
              </a:xfrm>
              <a:prstGeom prst="rect">
                <a:avLst/>
              </a:prstGeom>
              <a:blipFill>
                <a:blip r:embed="rId4"/>
                <a:stretch>
                  <a:fillRect l="-82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/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the other side.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constant, so we just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4A0CA8-3123-467E-A98A-6237A467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244" y="2685138"/>
                <a:ext cx="6613742" cy="646331"/>
              </a:xfrm>
              <a:prstGeom prst="rect">
                <a:avLst/>
              </a:prstGeom>
              <a:blipFill>
                <a:blip r:embed="rId5"/>
                <a:stretch>
                  <a:fillRect l="-829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6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58756-377E-4DE7-80AD-74643ED5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To tell whether your favorite team is eliminated, you can run a max-flow computation on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edges.</a:t>
                </a:r>
              </a:p>
              <a:p>
                <a:r>
                  <a:rPr lang="en-US" dirty="0"/>
                  <a:t>If your team is eliminated, there is a witness set of teams that must average more wins than is possible for your team.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72D621-5BE4-4CAC-9522-FA66A484F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844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72B177-EF81-43CA-9376-6D66C47F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FE60D9-F233-48E6-937C-3BCE284B7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6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F0CC-055E-4619-BB41-C048E427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You run two coffee shops. You have to decide who will work at which of your shops today: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 all capable of managing a shop.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are all regular employees (can’t be a manager)</a:t>
                </a:r>
              </a:p>
              <a:p>
                <a:endParaRPr lang="en-US" dirty="0"/>
              </a:p>
              <a:p>
                <a:r>
                  <a:rPr lang="en-US" dirty="0"/>
                  <a:t>You need at least one manager at each shop, at least 3 people (total) at shop 1 and at least 4 people (total) at shop 2. </a:t>
                </a:r>
              </a:p>
              <a:p>
                <a:endParaRPr lang="en-US" dirty="0"/>
              </a:p>
              <a:p>
                <a:r>
                  <a:rPr lang="en-US" dirty="0"/>
                  <a:t>Hint: think of assigning managers and non-managers as separate…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5176E-04F3-49D4-A918-FA25EFD655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836216"/>
                <a:ext cx="11187258" cy="4845504"/>
              </a:xfrm>
              <a:blipFill>
                <a:blip r:embed="rId2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214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E6B63D8-6476-40A4-8058-6E90496BD81B}"/>
              </a:ext>
            </a:extLst>
          </p:cNvPr>
          <p:cNvSpPr/>
          <p:nvPr/>
        </p:nvSpPr>
        <p:spPr>
          <a:xfrm>
            <a:off x="7623260" y="1378935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26386-51AD-4024-8A30-EFE71BB21643}"/>
              </a:ext>
            </a:extLst>
          </p:cNvPr>
          <p:cNvSpPr/>
          <p:nvPr/>
        </p:nvSpPr>
        <p:spPr>
          <a:xfrm>
            <a:off x="7580067" y="2619260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Manage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CE265E-3154-462C-8AF3-C9224DDD77EE}"/>
              </a:ext>
            </a:extLst>
          </p:cNvPr>
          <p:cNvSpPr/>
          <p:nvPr/>
        </p:nvSpPr>
        <p:spPr>
          <a:xfrm>
            <a:off x="7580067" y="4008789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BE0728-5CD3-4FAC-9078-2278E5ADB957}"/>
              </a:ext>
            </a:extLst>
          </p:cNvPr>
          <p:cNvSpPr/>
          <p:nvPr/>
        </p:nvSpPr>
        <p:spPr>
          <a:xfrm>
            <a:off x="7623260" y="5251623"/>
            <a:ext cx="1158892" cy="11393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EF5B46-E1D6-4C2A-B6BF-A7A954FBEF54}"/>
              </a:ext>
            </a:extLst>
          </p:cNvPr>
          <p:cNvSpPr/>
          <p:nvPr/>
        </p:nvSpPr>
        <p:spPr>
          <a:xfrm>
            <a:off x="2660888" y="1394291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E298E9-7FE3-4AF7-92D6-8123A1277EFB}"/>
              </a:ext>
            </a:extLst>
          </p:cNvPr>
          <p:cNvSpPr/>
          <p:nvPr/>
        </p:nvSpPr>
        <p:spPr>
          <a:xfrm>
            <a:off x="2660888" y="2142497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683F0B-3FFA-4AE4-B11F-B5A30CB6D870}"/>
              </a:ext>
            </a:extLst>
          </p:cNvPr>
          <p:cNvSpPr/>
          <p:nvPr/>
        </p:nvSpPr>
        <p:spPr>
          <a:xfrm>
            <a:off x="2660888" y="2942733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E11EB7-D3C7-4CFC-826D-DA318FE4F6B3}"/>
              </a:ext>
            </a:extLst>
          </p:cNvPr>
          <p:cNvSpPr/>
          <p:nvPr/>
        </p:nvSpPr>
        <p:spPr>
          <a:xfrm>
            <a:off x="2660888" y="3769179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7A4130-EE29-44B2-BCDF-0C150B5E1AD8}"/>
              </a:ext>
            </a:extLst>
          </p:cNvPr>
          <p:cNvSpPr/>
          <p:nvPr/>
        </p:nvSpPr>
        <p:spPr>
          <a:xfrm>
            <a:off x="2644246" y="4495324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1672C53-21D6-4945-9CC4-182333A654F6}"/>
              </a:ext>
            </a:extLst>
          </p:cNvPr>
          <p:cNvSpPr/>
          <p:nvPr/>
        </p:nvSpPr>
        <p:spPr>
          <a:xfrm>
            <a:off x="2644246" y="5295560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E5E4FF-5046-4C00-B707-52DE57137793}"/>
              </a:ext>
            </a:extLst>
          </p:cNvPr>
          <p:cNvSpPr/>
          <p:nvPr/>
        </p:nvSpPr>
        <p:spPr>
          <a:xfrm>
            <a:off x="2644246" y="6122006"/>
            <a:ext cx="615305" cy="6049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BD16E6-042E-4C38-AE83-F107B277F348}"/>
              </a:ext>
            </a:extLst>
          </p:cNvPr>
          <p:cNvSpPr/>
          <p:nvPr/>
        </p:nvSpPr>
        <p:spPr>
          <a:xfrm>
            <a:off x="295021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5121972-4D5F-443C-932E-F6038BDF6230}"/>
              </a:ext>
            </a:extLst>
          </p:cNvPr>
          <p:cNvSpPr/>
          <p:nvPr/>
        </p:nvSpPr>
        <p:spPr>
          <a:xfrm>
            <a:off x="10926347" y="3547653"/>
            <a:ext cx="390367" cy="3837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14:cNvPr>
              <p14:cNvContentPartPr/>
              <p14:nvPr/>
            </p14:nvContentPartPr>
            <p14:xfrm>
              <a:off x="542449" y="1516772"/>
              <a:ext cx="10468080" cy="4838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C44674B-140C-4B6F-BADA-3598FBC1C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809" y="1507772"/>
                <a:ext cx="10485721" cy="48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796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F3347-4E00-4647-9845-49AD15E2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7D4A41-8CCE-410E-8F04-00670502B207}"/>
              </a:ext>
            </a:extLst>
          </p:cNvPr>
          <p:cNvSpPr/>
          <p:nvPr/>
        </p:nvSpPr>
        <p:spPr>
          <a:xfrm>
            <a:off x="1040296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DC564C-C094-44DE-AA04-A98A22B6D0C8}"/>
              </a:ext>
            </a:extLst>
          </p:cNvPr>
          <p:cNvSpPr/>
          <p:nvPr/>
        </p:nvSpPr>
        <p:spPr>
          <a:xfrm>
            <a:off x="1040296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69B528-A42C-4678-AE17-73278873DF00}"/>
              </a:ext>
            </a:extLst>
          </p:cNvPr>
          <p:cNvSpPr/>
          <p:nvPr/>
        </p:nvSpPr>
        <p:spPr>
          <a:xfrm>
            <a:off x="1040296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5FA887-5B6C-4C8C-8137-7A78FB54C95D}"/>
              </a:ext>
            </a:extLst>
          </p:cNvPr>
          <p:cNvSpPr/>
          <p:nvPr/>
        </p:nvSpPr>
        <p:spPr>
          <a:xfrm>
            <a:off x="2524540" y="197457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83E17B-2A97-4494-BAD1-ED6374BA9532}"/>
              </a:ext>
            </a:extLst>
          </p:cNvPr>
          <p:cNvSpPr/>
          <p:nvPr/>
        </p:nvSpPr>
        <p:spPr>
          <a:xfrm>
            <a:off x="2524540" y="3426579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137F61-97A8-4E01-ACA7-2C37FA52D899}"/>
              </a:ext>
            </a:extLst>
          </p:cNvPr>
          <p:cNvSpPr/>
          <p:nvPr/>
        </p:nvSpPr>
        <p:spPr>
          <a:xfrm>
            <a:off x="2524540" y="4878584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20CE1A-13DB-49B4-A293-E1F45F49FCD8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B23B6CB-7D4F-4991-BA7E-E009384449AF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0F3523-40DA-43BC-A5A5-5CADF6CBDB2D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89D9F86-D731-4689-AA41-236BF978BEEF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3811168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C428CE-F421-46C9-B468-7D59D8792948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3877153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5AE9216-A224-479D-8C9D-B19D164A842D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2425148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0BD3BC-AF9C-4E14-BC7F-F981AB2FFB33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219986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/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6793F3-66B6-496A-AD41-38F50533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1758507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/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8A665B-413E-46B4-ABF2-FA66D083A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2708931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/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75D4C3-C1B2-4329-BC9F-AE2537384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4193202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/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C3E643-5179-48EF-ABC2-5A77D026D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5137057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FDCB58-3495-4F97-87C8-FC622D59C25B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5103871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/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A8D677-F291-423B-B90B-962A46B07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3709080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/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20254C-029D-4CFD-B2CF-45AA7EDD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4377868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/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62D723-2D1F-45B0-A8AF-13E7892C7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4143061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/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EF0240-13B9-41D6-BFA1-D515991FF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2752447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7F3C96AD-4409-4B57-9400-8E371B590F26}"/>
              </a:ext>
            </a:extLst>
          </p:cNvPr>
          <p:cNvSpPr/>
          <p:nvPr/>
        </p:nvSpPr>
        <p:spPr>
          <a:xfrm>
            <a:off x="5605677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AC101E-AA57-4492-A3B3-90ABD2ED9239}"/>
              </a:ext>
            </a:extLst>
          </p:cNvPr>
          <p:cNvSpPr/>
          <p:nvPr/>
        </p:nvSpPr>
        <p:spPr>
          <a:xfrm>
            <a:off x="5605677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ECE55-FA69-46E7-A099-E5C1B58849CF}"/>
              </a:ext>
            </a:extLst>
          </p:cNvPr>
          <p:cNvSpPr/>
          <p:nvPr/>
        </p:nvSpPr>
        <p:spPr>
          <a:xfrm>
            <a:off x="5605677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5251E7-D625-4D68-9BAD-CE91FDA57A0D}"/>
              </a:ext>
            </a:extLst>
          </p:cNvPr>
          <p:cNvSpPr/>
          <p:nvPr/>
        </p:nvSpPr>
        <p:spPr>
          <a:xfrm>
            <a:off x="7089921" y="1974575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D46762-EDF6-4769-A0F1-24BB9BC2A8F1}"/>
              </a:ext>
            </a:extLst>
          </p:cNvPr>
          <p:cNvSpPr/>
          <p:nvPr/>
        </p:nvSpPr>
        <p:spPr>
          <a:xfrm>
            <a:off x="7089921" y="3426580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B314897-5156-4E6E-A5F7-9CF621F37A48}"/>
              </a:ext>
            </a:extLst>
          </p:cNvPr>
          <p:cNvSpPr/>
          <p:nvPr/>
        </p:nvSpPr>
        <p:spPr>
          <a:xfrm>
            <a:off x="7089921" y="4878585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B13C505-7D47-4F78-AF98-87573809EF2A}"/>
              </a:ext>
            </a:extLst>
          </p:cNvPr>
          <p:cNvCxnSpPr>
            <a:stCxn id="29" idx="4"/>
            <a:endCxn id="30" idx="0"/>
          </p:cNvCxnSpPr>
          <p:nvPr/>
        </p:nvCxnSpPr>
        <p:spPr>
          <a:xfrm>
            <a:off x="5830964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14FDD0-4E6B-4B47-9E4B-89E210CED286}"/>
              </a:ext>
            </a:extLst>
          </p:cNvPr>
          <p:cNvCxnSpPr>
            <a:stCxn id="30" idx="5"/>
            <a:endCxn id="38" idx="1"/>
          </p:cNvCxnSpPr>
          <p:nvPr/>
        </p:nvCxnSpPr>
        <p:spPr>
          <a:xfrm>
            <a:off x="5990266" y="3811169"/>
            <a:ext cx="1165640" cy="113340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BDA678E-B548-487C-AE59-175983423108}"/>
              </a:ext>
            </a:extLst>
          </p:cNvPr>
          <p:cNvCxnSpPr>
            <a:stCxn id="31" idx="7"/>
            <a:endCxn id="37" idx="3"/>
          </p:cNvCxnSpPr>
          <p:nvPr/>
        </p:nvCxnSpPr>
        <p:spPr>
          <a:xfrm flipV="1">
            <a:off x="5990266" y="3811169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70CD153-3CFB-47A1-94C7-58832CF14AC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>
            <a:off x="7315208" y="3877154"/>
            <a:ext cx="0" cy="1001431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D40EB4-DC6A-4024-AB4C-18075F1A8BA3}"/>
              </a:ext>
            </a:extLst>
          </p:cNvPr>
          <p:cNvCxnSpPr>
            <a:stCxn id="36" idx="4"/>
            <a:endCxn id="37" idx="0"/>
          </p:cNvCxnSpPr>
          <p:nvPr/>
        </p:nvCxnSpPr>
        <p:spPr>
          <a:xfrm>
            <a:off x="7315208" y="2425149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3A66C9-EE9F-4497-8C8C-D2DAD1687D7B}"/>
              </a:ext>
            </a:extLst>
          </p:cNvPr>
          <p:cNvCxnSpPr>
            <a:stCxn id="29" idx="6"/>
            <a:endCxn id="36" idx="2"/>
          </p:cNvCxnSpPr>
          <p:nvPr/>
        </p:nvCxnSpPr>
        <p:spPr>
          <a:xfrm>
            <a:off x="6056251" y="2199862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/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002EC4-970B-411C-8808-F4788B53C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9" y="1758508"/>
                <a:ext cx="6162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/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F2F7F3A-FD9F-48A8-967B-46467239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38" y="2708932"/>
                <a:ext cx="61622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/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29FB0A-EBC4-4128-9E14-F0B766C7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03" y="5137058"/>
                <a:ext cx="6162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70C719-D283-4616-94AE-88F926F0BB3E}"/>
              </a:ext>
            </a:extLst>
          </p:cNvPr>
          <p:cNvCxnSpPr>
            <a:cxnSpLocks/>
            <a:stCxn id="31" idx="6"/>
            <a:endCxn id="38" idx="2"/>
          </p:cNvCxnSpPr>
          <p:nvPr/>
        </p:nvCxnSpPr>
        <p:spPr>
          <a:xfrm>
            <a:off x="6056251" y="5103872"/>
            <a:ext cx="1033670" cy="0"/>
          </a:xfrm>
          <a:prstGeom prst="straightConnector1">
            <a:avLst/>
          </a:prstGeom>
          <a:ln w="22225"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/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9FA5F5B-C43B-499D-A586-05B24545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694" y="3902102"/>
                <a:ext cx="6162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/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11E9BB-C8F0-4409-B57A-447BD6D9C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39" y="4110713"/>
                <a:ext cx="6162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/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665384B-157D-4EEE-9A87-49F31D064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826" y="4143062"/>
                <a:ext cx="6162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/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80C56-4060-45F1-9242-BE9F07983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4" y="2752448"/>
                <a:ext cx="616226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D2CDF35-8D4F-4468-8746-9A74FA313287}"/>
              </a:ext>
            </a:extLst>
          </p:cNvPr>
          <p:cNvCxnSpPr>
            <a:cxnSpLocks/>
            <a:stCxn id="30" idx="7"/>
            <a:endCxn id="29" idx="5"/>
          </p:cNvCxnSpPr>
          <p:nvPr/>
        </p:nvCxnSpPr>
        <p:spPr>
          <a:xfrm flipV="1">
            <a:off x="5990266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/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E02856C-8B97-43BE-A37C-AF1BBEE5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55" y="2772716"/>
                <a:ext cx="616226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C81621-3929-442B-B7CB-3C0E0C5CEE45}"/>
              </a:ext>
            </a:extLst>
          </p:cNvPr>
          <p:cNvCxnSpPr>
            <a:cxnSpLocks/>
            <a:stCxn id="36" idx="3"/>
            <a:endCxn id="29" idx="5"/>
          </p:cNvCxnSpPr>
          <p:nvPr/>
        </p:nvCxnSpPr>
        <p:spPr>
          <a:xfrm flipH="1">
            <a:off x="5990266" y="2359164"/>
            <a:ext cx="116564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/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68009B3-A6CC-4844-9D9A-12F56B435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856" y="2287142"/>
                <a:ext cx="61622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B97696-A57E-4992-80F1-CB03495EF040}"/>
              </a:ext>
            </a:extLst>
          </p:cNvPr>
          <p:cNvCxnSpPr>
            <a:cxnSpLocks/>
            <a:stCxn id="37" idx="7"/>
            <a:endCxn id="36" idx="5"/>
          </p:cNvCxnSpPr>
          <p:nvPr/>
        </p:nvCxnSpPr>
        <p:spPr>
          <a:xfrm flipV="1">
            <a:off x="7474510" y="2359164"/>
            <a:ext cx="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/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9350D10-2EA7-4068-AF44-B54345722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265" y="2748827"/>
                <a:ext cx="61622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D93915D-4A56-4867-B5CE-BB03F58FCE5A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5830964" y="3877154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/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AB63552-8215-46B0-9FA8-F828CEE18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447" y="4338948"/>
                <a:ext cx="61622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/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Min cut: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contribute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2+1+1=4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doesn’t count! Notice it’s not used in flow.</a:t>
                </a:r>
              </a:p>
            </p:txBody>
          </p:sp>
        </mc:Choice>
        <mc:Fallback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8CBE3FFB-1DA0-421A-89B7-78D758ACF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509" y="5567847"/>
                <a:ext cx="6190134" cy="923330"/>
              </a:xfrm>
              <a:prstGeom prst="rect">
                <a:avLst/>
              </a:prstGeom>
              <a:blipFill>
                <a:blip r:embed="rId21"/>
                <a:stretch>
                  <a:fillRect l="-78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66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495E-F21C-4050-B2FA-3283DBF8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F783-7213-4F1A-8CDA-80CC31635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different vertices to represent different jobs (even if they look related).</a:t>
            </a:r>
          </a:p>
          <a:p>
            <a:r>
              <a:rPr lang="en-US" dirty="0"/>
              <a:t>You can (once per problem) use the value of the flow to evaluate whether you’ve met some minimum number (one “at least” or “exactly equal to” requirement)</a:t>
            </a:r>
          </a:p>
          <a:p>
            <a:endParaRPr lang="en-US" dirty="0"/>
          </a:p>
          <a:p>
            <a:r>
              <a:rPr lang="en-US" dirty="0"/>
              <a:t>Otherwise, use capacities to limit the options. One unit of flow usually represents one “assignment.”</a:t>
            </a:r>
          </a:p>
        </p:txBody>
      </p:sp>
    </p:spTree>
    <p:extLst>
      <p:ext uri="{BB962C8B-B14F-4D97-AF65-F5344CB8AC3E}">
        <p14:creationId xmlns:p14="http://schemas.microsoft.com/office/powerpoint/2010/main" val="344117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6BB5-6108-4CEC-AC58-B9E2926CF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Small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A832-CE33-43F6-9836-EE91847DA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093813"/>
          </a:xfrm>
        </p:spPr>
        <p:txBody>
          <a:bodyPr>
            <a:normAutofit/>
          </a:bodyPr>
          <a:lstStyle/>
          <a:p>
            <a:r>
              <a:rPr lang="en-US" dirty="0"/>
              <a:t>Multiple equivalent max-flows is possible. </a:t>
            </a:r>
          </a:p>
          <a:p>
            <a:r>
              <a:rPr lang="en-US" dirty="0"/>
              <a:t>Sometimes they give the same min-cut.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E6F67C-CFC9-426F-90FE-76A5122D053A}"/>
              </a:ext>
            </a:extLst>
          </p:cNvPr>
          <p:cNvSpPr/>
          <p:nvPr/>
        </p:nvSpPr>
        <p:spPr>
          <a:xfrm>
            <a:off x="1040296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E4182D-94E4-4238-91AD-BE0F863B7795}"/>
              </a:ext>
            </a:extLst>
          </p:cNvPr>
          <p:cNvSpPr/>
          <p:nvPr/>
        </p:nvSpPr>
        <p:spPr>
          <a:xfrm>
            <a:off x="1040296" y="4327727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FCA314-2D90-4348-9766-D278663E2E01}"/>
              </a:ext>
            </a:extLst>
          </p:cNvPr>
          <p:cNvSpPr/>
          <p:nvPr/>
        </p:nvSpPr>
        <p:spPr>
          <a:xfrm>
            <a:off x="1040296" y="5779732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23D20D-D9FA-416C-A410-53333DC5B589}"/>
              </a:ext>
            </a:extLst>
          </p:cNvPr>
          <p:cNvSpPr/>
          <p:nvPr/>
        </p:nvSpPr>
        <p:spPr>
          <a:xfrm>
            <a:off x="2524540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AFF033-BD52-4D7B-B730-2F0C1EC5225C}"/>
              </a:ext>
            </a:extLst>
          </p:cNvPr>
          <p:cNvSpPr/>
          <p:nvPr/>
        </p:nvSpPr>
        <p:spPr>
          <a:xfrm>
            <a:off x="2524540" y="4327727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E5F41D-8930-4E32-A38A-E88C2D746757}"/>
              </a:ext>
            </a:extLst>
          </p:cNvPr>
          <p:cNvSpPr/>
          <p:nvPr/>
        </p:nvSpPr>
        <p:spPr>
          <a:xfrm>
            <a:off x="2524540" y="5779732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CB1765-F3C9-417C-890E-BDE6E4D5C0CE}"/>
              </a:ext>
            </a:extLst>
          </p:cNvPr>
          <p:cNvCxnSpPr>
            <a:stCxn id="4" idx="4"/>
            <a:endCxn id="5" idx="0"/>
          </p:cNvCxnSpPr>
          <p:nvPr/>
        </p:nvCxnSpPr>
        <p:spPr>
          <a:xfrm>
            <a:off x="1265583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557F755-1BD9-456C-912A-9149F0A1A057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1265583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E07866-1614-458D-BC07-4842D562FBC3}"/>
              </a:ext>
            </a:extLst>
          </p:cNvPr>
          <p:cNvCxnSpPr>
            <a:stCxn id="5" idx="5"/>
            <a:endCxn id="9" idx="1"/>
          </p:cNvCxnSpPr>
          <p:nvPr/>
        </p:nvCxnSpPr>
        <p:spPr>
          <a:xfrm>
            <a:off x="14248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6A2FD7-67E5-4DC5-BA1D-D73C78FEB782}"/>
              </a:ext>
            </a:extLst>
          </p:cNvPr>
          <p:cNvCxnSpPr>
            <a:stCxn id="6" idx="7"/>
            <a:endCxn id="8" idx="3"/>
          </p:cNvCxnSpPr>
          <p:nvPr/>
        </p:nvCxnSpPr>
        <p:spPr>
          <a:xfrm flipV="1">
            <a:off x="14248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BB435D-4BEA-48E6-BCB5-A454192A3E89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749827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28FF67-34C1-4988-AE2E-8522E4DF18E3}"/>
              </a:ext>
            </a:extLst>
          </p:cNvPr>
          <p:cNvCxnSpPr>
            <a:stCxn id="7" idx="4"/>
            <a:endCxn id="8" idx="0"/>
          </p:cNvCxnSpPr>
          <p:nvPr/>
        </p:nvCxnSpPr>
        <p:spPr>
          <a:xfrm>
            <a:off x="2749827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0B426A-6529-4022-B4EA-001A0820D43E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1490870" y="310100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B48393-6E54-49C2-B4B9-E6BA9BEE076F}"/>
                  </a:ext>
                </a:extLst>
              </p:cNvPr>
              <p:cNvSpPr txBox="1"/>
              <p:nvPr/>
            </p:nvSpPr>
            <p:spPr>
              <a:xfrm>
                <a:off x="1696278" y="265965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B48393-6E54-49C2-B4B9-E6BA9BEE0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278" y="2659655"/>
                <a:ext cx="616226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2776E-8420-42B4-9ED8-0FB0029244D0}"/>
                  </a:ext>
                </a:extLst>
              </p:cNvPr>
              <p:cNvSpPr txBox="1"/>
              <p:nvPr/>
            </p:nvSpPr>
            <p:spPr>
              <a:xfrm>
                <a:off x="2782957" y="361007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02776E-8420-42B4-9ED8-0FB002924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7" y="3610079"/>
                <a:ext cx="616226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DDA032-A034-4F82-8683-185ABA73AFD3}"/>
                  </a:ext>
                </a:extLst>
              </p:cNvPr>
              <p:cNvSpPr txBox="1"/>
              <p:nvPr/>
            </p:nvSpPr>
            <p:spPr>
              <a:xfrm>
                <a:off x="533540" y="509435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DDA032-A034-4F82-8683-185ABA73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40" y="5094350"/>
                <a:ext cx="61622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D2DDB0-2309-4AFD-B4E1-DFF1AED7DC19}"/>
                  </a:ext>
                </a:extLst>
              </p:cNvPr>
              <p:cNvSpPr txBox="1"/>
              <p:nvPr/>
            </p:nvSpPr>
            <p:spPr>
              <a:xfrm>
                <a:off x="1646722" y="603820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D2DDB0-2309-4AFD-B4E1-DFF1AED7D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722" y="6038205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903F8-CB47-4342-A762-7E4062B8B8AD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>
            <a:off x="1490870" y="600501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398401-3F79-4C4B-A310-379D6797B591}"/>
                  </a:ext>
                </a:extLst>
              </p:cNvPr>
              <p:cNvSpPr txBox="1"/>
              <p:nvPr/>
            </p:nvSpPr>
            <p:spPr>
              <a:xfrm>
                <a:off x="1477617" y="461022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E398401-3F79-4C4B-A310-379D6797B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7" y="4610228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892913-3F94-4CB7-A747-A8D8530BD931}"/>
                  </a:ext>
                </a:extLst>
              </p:cNvPr>
              <p:cNvSpPr txBox="1"/>
              <p:nvPr/>
            </p:nvSpPr>
            <p:spPr>
              <a:xfrm>
                <a:off x="1325495" y="52790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892913-3F94-4CB7-A747-A8D8530BD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95" y="5279016"/>
                <a:ext cx="616226" cy="369332"/>
              </a:xfrm>
              <a:prstGeom prst="rect">
                <a:avLst/>
              </a:prstGeom>
              <a:blipFill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02BCD1-9CF9-4AAD-A27E-9E5EE2CE1E57}"/>
                  </a:ext>
                </a:extLst>
              </p:cNvPr>
              <p:cNvSpPr txBox="1"/>
              <p:nvPr/>
            </p:nvSpPr>
            <p:spPr>
              <a:xfrm>
                <a:off x="2703445" y="504420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02BCD1-9CF9-4AAD-A27E-9E5EE2CE1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445" y="5044209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0C2A3E-0153-47FF-9462-B9B79A903802}"/>
                  </a:ext>
                </a:extLst>
              </p:cNvPr>
              <p:cNvSpPr txBox="1"/>
              <p:nvPr/>
            </p:nvSpPr>
            <p:spPr>
              <a:xfrm>
                <a:off x="732183" y="365359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0C2A3E-0153-47FF-9462-B9B79A903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183" y="3653595"/>
                <a:ext cx="61622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>
            <a:extLst>
              <a:ext uri="{FF2B5EF4-FFF2-40B4-BE49-F238E27FC236}">
                <a16:creationId xmlns:a16="http://schemas.microsoft.com/office/drawing/2014/main" id="{AAB6A147-5C37-4EA6-B9D4-43573B0B2A82}"/>
              </a:ext>
            </a:extLst>
          </p:cNvPr>
          <p:cNvSpPr/>
          <p:nvPr/>
        </p:nvSpPr>
        <p:spPr>
          <a:xfrm>
            <a:off x="5459896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4D77F17-7FC3-4C70-9416-A11D7C851254}"/>
              </a:ext>
            </a:extLst>
          </p:cNvPr>
          <p:cNvSpPr/>
          <p:nvPr/>
        </p:nvSpPr>
        <p:spPr>
          <a:xfrm>
            <a:off x="5459896" y="4327727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C6B38DE-5A28-4193-B052-97F46CB38E6F}"/>
              </a:ext>
            </a:extLst>
          </p:cNvPr>
          <p:cNvSpPr/>
          <p:nvPr/>
        </p:nvSpPr>
        <p:spPr>
          <a:xfrm>
            <a:off x="5459896" y="5779732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B17EB64-0935-4A05-A3E1-A790AD3BC8F2}"/>
              </a:ext>
            </a:extLst>
          </p:cNvPr>
          <p:cNvSpPr/>
          <p:nvPr/>
        </p:nvSpPr>
        <p:spPr>
          <a:xfrm>
            <a:off x="6944140" y="2875722"/>
            <a:ext cx="450574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DCDCF1F-EF6B-4ADC-87DF-E629A4C5DCA8}"/>
              </a:ext>
            </a:extLst>
          </p:cNvPr>
          <p:cNvSpPr/>
          <p:nvPr/>
        </p:nvSpPr>
        <p:spPr>
          <a:xfrm>
            <a:off x="6944140" y="4327727"/>
            <a:ext cx="450574" cy="45057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7090721-D87E-4926-919C-88E534A937F7}"/>
              </a:ext>
            </a:extLst>
          </p:cNvPr>
          <p:cNvSpPr/>
          <p:nvPr/>
        </p:nvSpPr>
        <p:spPr>
          <a:xfrm>
            <a:off x="6944140" y="5779732"/>
            <a:ext cx="450574" cy="450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1289FAA-0D72-4746-A7F3-D71B8CDD209F}"/>
              </a:ext>
            </a:extLst>
          </p:cNvPr>
          <p:cNvCxnSpPr>
            <a:stCxn id="48" idx="4"/>
            <a:endCxn id="49" idx="0"/>
          </p:cNvCxnSpPr>
          <p:nvPr/>
        </p:nvCxnSpPr>
        <p:spPr>
          <a:xfrm>
            <a:off x="5685183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259C301-CCA6-4C77-B23C-5190F60F111C}"/>
              </a:ext>
            </a:extLst>
          </p:cNvPr>
          <p:cNvCxnSpPr>
            <a:stCxn id="49" idx="4"/>
            <a:endCxn id="50" idx="0"/>
          </p:cNvCxnSpPr>
          <p:nvPr/>
        </p:nvCxnSpPr>
        <p:spPr>
          <a:xfrm>
            <a:off x="5685183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B0C474-ABDE-4A43-A4E8-E792284385BF}"/>
              </a:ext>
            </a:extLst>
          </p:cNvPr>
          <p:cNvCxnSpPr>
            <a:stCxn id="49" idx="5"/>
            <a:endCxn id="53" idx="1"/>
          </p:cNvCxnSpPr>
          <p:nvPr/>
        </p:nvCxnSpPr>
        <p:spPr>
          <a:xfrm>
            <a:off x="58444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8512D39-2BC3-4829-863B-4A5D54E65D75}"/>
              </a:ext>
            </a:extLst>
          </p:cNvPr>
          <p:cNvCxnSpPr>
            <a:stCxn id="50" idx="7"/>
            <a:endCxn id="52" idx="3"/>
          </p:cNvCxnSpPr>
          <p:nvPr/>
        </p:nvCxnSpPr>
        <p:spPr>
          <a:xfrm flipV="1">
            <a:off x="5844485" y="4712316"/>
            <a:ext cx="1165640" cy="113340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2E9F4FC-3DDF-4AF2-9EE8-47F4849EE48F}"/>
              </a:ext>
            </a:extLst>
          </p:cNvPr>
          <p:cNvCxnSpPr>
            <a:stCxn id="52" idx="4"/>
            <a:endCxn id="53" idx="0"/>
          </p:cNvCxnSpPr>
          <p:nvPr/>
        </p:nvCxnSpPr>
        <p:spPr>
          <a:xfrm>
            <a:off x="7169427" y="4778301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13CE53F-884B-4A20-80B8-5057345F29B6}"/>
              </a:ext>
            </a:extLst>
          </p:cNvPr>
          <p:cNvCxnSpPr>
            <a:stCxn id="51" idx="4"/>
            <a:endCxn id="52" idx="0"/>
          </p:cNvCxnSpPr>
          <p:nvPr/>
        </p:nvCxnSpPr>
        <p:spPr>
          <a:xfrm>
            <a:off x="7169427" y="3326296"/>
            <a:ext cx="0" cy="1001431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291E936-0301-46DE-9CDF-08C4D592E0A1}"/>
              </a:ext>
            </a:extLst>
          </p:cNvPr>
          <p:cNvCxnSpPr>
            <a:stCxn id="48" idx="6"/>
            <a:endCxn id="51" idx="2"/>
          </p:cNvCxnSpPr>
          <p:nvPr/>
        </p:nvCxnSpPr>
        <p:spPr>
          <a:xfrm>
            <a:off x="5910470" y="310100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72B8E7-6D7C-41F5-9898-F7FFC12C6EF6}"/>
                  </a:ext>
                </a:extLst>
              </p:cNvPr>
              <p:cNvSpPr txBox="1"/>
              <p:nvPr/>
            </p:nvSpPr>
            <p:spPr>
              <a:xfrm>
                <a:off x="6115878" y="265965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0/5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E72B8E7-6D7C-41F5-9898-F7FFC12C6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78" y="2659655"/>
                <a:ext cx="61622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99EE2D-0739-450B-86B5-ADDDE393C9C7}"/>
                  </a:ext>
                </a:extLst>
              </p:cNvPr>
              <p:cNvSpPr txBox="1"/>
              <p:nvPr/>
            </p:nvSpPr>
            <p:spPr>
              <a:xfrm>
                <a:off x="7202557" y="361007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99EE2D-0739-450B-86B5-ADDDE393C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557" y="3610079"/>
                <a:ext cx="616226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09FA8DA-2F50-4CD7-A9FA-C0264C761F8C}"/>
                  </a:ext>
                </a:extLst>
              </p:cNvPr>
              <p:cNvSpPr txBox="1"/>
              <p:nvPr/>
            </p:nvSpPr>
            <p:spPr>
              <a:xfrm>
                <a:off x="4953140" y="5094350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09FA8DA-2F50-4CD7-A9FA-C0264C761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40" y="5094350"/>
                <a:ext cx="616226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7747662-F9C8-4497-A9C2-D84C461594FB}"/>
                  </a:ext>
                </a:extLst>
              </p:cNvPr>
              <p:cNvSpPr txBox="1"/>
              <p:nvPr/>
            </p:nvSpPr>
            <p:spPr>
              <a:xfrm>
                <a:off x="6066322" y="603820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7747662-F9C8-4497-A9C2-D84C46159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322" y="6038205"/>
                <a:ext cx="616226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480628-4B99-47CC-AC57-1333EC4D2E8C}"/>
              </a:ext>
            </a:extLst>
          </p:cNvPr>
          <p:cNvCxnSpPr>
            <a:cxnSpLocks/>
            <a:stCxn id="50" idx="6"/>
            <a:endCxn id="53" idx="2"/>
          </p:cNvCxnSpPr>
          <p:nvPr/>
        </p:nvCxnSpPr>
        <p:spPr>
          <a:xfrm>
            <a:off x="5910470" y="6005019"/>
            <a:ext cx="103367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576775-5013-454F-A96F-B1A0744017BD}"/>
                  </a:ext>
                </a:extLst>
              </p:cNvPr>
              <p:cNvSpPr txBox="1"/>
              <p:nvPr/>
            </p:nvSpPr>
            <p:spPr>
              <a:xfrm>
                <a:off x="5897217" y="4610228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576775-5013-454F-A96F-B1A07440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217" y="4610228"/>
                <a:ext cx="61622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F86092-3979-43FA-9E47-34AF16834627}"/>
                  </a:ext>
                </a:extLst>
              </p:cNvPr>
              <p:cNvSpPr txBox="1"/>
              <p:nvPr/>
            </p:nvSpPr>
            <p:spPr>
              <a:xfrm>
                <a:off x="5745095" y="5279016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7F86092-3979-43FA-9E47-34AF16834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95" y="5279016"/>
                <a:ext cx="616226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254E24A-A4AB-486B-BBBF-44EA4B40D04F}"/>
                  </a:ext>
                </a:extLst>
              </p:cNvPr>
              <p:cNvSpPr txBox="1"/>
              <p:nvPr/>
            </p:nvSpPr>
            <p:spPr>
              <a:xfrm>
                <a:off x="7123045" y="5044209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254E24A-A4AB-486B-BBBF-44EA4B40D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45" y="5044209"/>
                <a:ext cx="61622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32F67EE-3D18-4BBB-93B2-9ED9D1A9BF34}"/>
                  </a:ext>
                </a:extLst>
              </p:cNvPr>
              <p:cNvSpPr txBox="1"/>
              <p:nvPr/>
            </p:nvSpPr>
            <p:spPr>
              <a:xfrm>
                <a:off x="5151783" y="3653595"/>
                <a:ext cx="616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32F67EE-3D18-4BBB-93B2-9ED9D1A9B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783" y="3653595"/>
                <a:ext cx="616226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32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From last time, imagine we’re doing 2 days worth of chores. </a:t>
            </a:r>
            <a:br>
              <a:rPr lang="en-US" dirty="0"/>
            </a:br>
            <a:r>
              <a:rPr lang="en-US" dirty="0"/>
              <a:t>Want everyone to still do 2</a:t>
            </a:r>
          </a:p>
          <a:p>
            <a:r>
              <a:rPr lang="en-US" dirty="0"/>
              <a:t>Every chore done twice</a:t>
            </a:r>
          </a:p>
          <a:p>
            <a:r>
              <a:rPr lang="en-US" dirty="0"/>
              <a:t>Have to get different chores (variety)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60318B-83E5-4995-8F3D-BD3ED0A77B6F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306332" y="3993075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1694B9-B159-4EA4-AD8D-0E2A66AC8AC9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306332" y="3993075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306332" y="4995064"/>
            <a:ext cx="3908593" cy="1422400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C97E9-8DF3-4784-BD79-B8D9F4633B6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/>
              <p:nvPr/>
            </p:nvSpPr>
            <p:spPr>
              <a:xfrm>
                <a:off x="4931444" y="3912635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444" y="3912635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40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From last time, imagine we’re doing 2 days worth of chores. </a:t>
            </a:r>
            <a:br>
              <a:rPr lang="en-US" dirty="0"/>
            </a:br>
            <a:r>
              <a:rPr lang="en-US" dirty="0"/>
              <a:t>Want everyone to still do 2</a:t>
            </a:r>
          </a:p>
          <a:p>
            <a:r>
              <a:rPr lang="en-US" dirty="0"/>
              <a:t>Every chore done twice</a:t>
            </a:r>
          </a:p>
          <a:p>
            <a:r>
              <a:rPr lang="en-US" dirty="0"/>
              <a:t>Have to get different chores (variety)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60318B-83E5-4995-8F3D-BD3ED0A77B6F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306332" y="3993075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1694B9-B159-4EA4-AD8D-0E2A66AC8AC9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306332" y="3993075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306332" y="4995064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C97E9-8DF3-4784-BD79-B8D9F4633B6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57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0FED2-E3E4-4883-BED6-12A79265BB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8"/>
                <a:ext cx="11187258" cy="222594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Max flow has value 6. There are 8 chores to do!</a:t>
                </a:r>
              </a:p>
              <a:p>
                <a:endParaRPr lang="en-US" dirty="0"/>
              </a:p>
              <a:p>
                <a:r>
                  <a:rPr lang="en-US" dirty="0"/>
                  <a:t>Min-cut doesn’t let you leave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. Intuition: we have every person at capacity but still don’t have the desired flow.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10FED2-E3E4-4883-BED6-12A79265BB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8"/>
                <a:ext cx="11187258" cy="2225940"/>
              </a:xfrm>
              <a:blipFill>
                <a:blip r:embed="rId2"/>
                <a:stretch>
                  <a:fillRect l="-708" t="-4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60318B-83E5-4995-8F3D-BD3ED0A77B6F}"/>
              </a:ext>
            </a:extLst>
          </p:cNvPr>
          <p:cNvCxnSpPr>
            <a:cxnSpLocks/>
            <a:stCxn id="10" idx="6"/>
            <a:endCxn id="6" idx="2"/>
          </p:cNvCxnSpPr>
          <p:nvPr/>
        </p:nvCxnSpPr>
        <p:spPr>
          <a:xfrm>
            <a:off x="3306332" y="3993075"/>
            <a:ext cx="3908593" cy="751897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1694B9-B159-4EA4-AD8D-0E2A66AC8AC9}"/>
              </a:ext>
            </a:extLst>
          </p:cNvPr>
          <p:cNvCxnSpPr>
            <a:cxnSpLocks/>
            <a:stCxn id="10" idx="6"/>
            <a:endCxn id="5" idx="2"/>
          </p:cNvCxnSpPr>
          <p:nvPr/>
        </p:nvCxnSpPr>
        <p:spPr>
          <a:xfrm>
            <a:off x="3306332" y="3993075"/>
            <a:ext cx="3908593" cy="1588143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4" idx="2"/>
          </p:cNvCxnSpPr>
          <p:nvPr/>
        </p:nvCxnSpPr>
        <p:spPr>
          <a:xfrm>
            <a:off x="3306332" y="4995064"/>
            <a:ext cx="3908593" cy="1422400"/>
          </a:xfrm>
          <a:prstGeom prst="straightConnector1">
            <a:avLst/>
          </a:prstGeom>
          <a:ln w="44450">
            <a:solidFill>
              <a:schemeClr val="accent3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DC97E9-8DF3-4784-BD79-B8D9F4633B6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>
                <a:alpha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>
            <a:extLst>
              <a:ext uri="{FF2B5EF4-FFF2-40B4-BE49-F238E27FC236}">
                <a16:creationId xmlns:a16="http://schemas.microsoft.com/office/drawing/2014/main" id="{6638322B-3259-46FE-8082-0DD2AACEB6F5}"/>
              </a:ext>
            </a:extLst>
          </p:cNvPr>
          <p:cNvSpPr/>
          <p:nvPr/>
        </p:nvSpPr>
        <p:spPr>
          <a:xfrm>
            <a:off x="1080157" y="4244964"/>
            <a:ext cx="362340" cy="3332921"/>
          </a:xfrm>
          <a:prstGeom prst="arc">
            <a:avLst>
              <a:gd name="adj1" fmla="val 16042955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F49C9-7D16-4C01-9C03-D7D54909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Min Cut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0FED2-E3E4-4883-BED6-12A79265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8"/>
            <a:ext cx="11187258" cy="2225940"/>
          </a:xfrm>
        </p:spPr>
        <p:txBody>
          <a:bodyPr>
            <a:normAutofit/>
          </a:bodyPr>
          <a:lstStyle/>
          <a:p>
            <a:r>
              <a:rPr lang="en-US" dirty="0"/>
              <a:t>Edit a little to see a different cut…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FF75DE9-B3F3-4842-B791-996E3E5B3903}"/>
              </a:ext>
            </a:extLst>
          </p:cNvPr>
          <p:cNvSpPr/>
          <p:nvPr/>
        </p:nvSpPr>
        <p:spPr>
          <a:xfrm>
            <a:off x="7214925" y="61243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CE8A5E8-6F7D-49FE-BFA5-E03401E7BC11}"/>
              </a:ext>
            </a:extLst>
          </p:cNvPr>
          <p:cNvSpPr/>
          <p:nvPr/>
        </p:nvSpPr>
        <p:spPr>
          <a:xfrm>
            <a:off x="7214925" y="5288141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4DDEF9-FC15-4BCC-AA10-96A711EF90DD}"/>
              </a:ext>
            </a:extLst>
          </p:cNvPr>
          <p:cNvSpPr/>
          <p:nvPr/>
        </p:nvSpPr>
        <p:spPr>
          <a:xfrm>
            <a:off x="7214925" y="4451895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505335-9E13-45AC-90F3-4EA7330C00D6}"/>
              </a:ext>
            </a:extLst>
          </p:cNvPr>
          <p:cNvSpPr/>
          <p:nvPr/>
        </p:nvSpPr>
        <p:spPr>
          <a:xfrm>
            <a:off x="7214925" y="3542379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4D2B81-3578-4FC7-8368-ABA8E1A28459}"/>
              </a:ext>
            </a:extLst>
          </p:cNvPr>
          <p:cNvSpPr/>
          <p:nvPr/>
        </p:nvSpPr>
        <p:spPr>
          <a:xfrm>
            <a:off x="2720178" y="5655946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58ADAE-696C-4B2E-8BAE-A8B8A93F72DC}"/>
              </a:ext>
            </a:extLst>
          </p:cNvPr>
          <p:cNvSpPr/>
          <p:nvPr/>
        </p:nvSpPr>
        <p:spPr>
          <a:xfrm>
            <a:off x="2720178" y="4701987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D0B263-92C6-4D08-8F9C-FC5053240ADC}"/>
              </a:ext>
            </a:extLst>
          </p:cNvPr>
          <p:cNvSpPr/>
          <p:nvPr/>
        </p:nvSpPr>
        <p:spPr>
          <a:xfrm>
            <a:off x="2720178" y="3699998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7B5B0-6D49-4E73-BC16-FE13C8FACE6E}"/>
              </a:ext>
            </a:extLst>
          </p:cNvPr>
          <p:cNvCxnSpPr>
            <a:cxnSpLocks/>
            <a:stCxn id="10" idx="6"/>
            <a:endCxn id="4" idx="1"/>
          </p:cNvCxnSpPr>
          <p:nvPr/>
        </p:nvCxnSpPr>
        <p:spPr>
          <a:xfrm>
            <a:off x="3306332" y="3993075"/>
            <a:ext cx="3994433" cy="2217152"/>
          </a:xfrm>
          <a:prstGeom prst="straightConnector1">
            <a:avLst/>
          </a:prstGeom>
          <a:ln w="444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AD3D0-E1D9-4B7F-8990-FE193D125D80}"/>
              </a:ext>
            </a:extLst>
          </p:cNvPr>
          <p:cNvCxnSpPr>
            <a:cxnSpLocks/>
            <a:stCxn id="9" idx="6"/>
            <a:endCxn id="7" idx="2"/>
          </p:cNvCxnSpPr>
          <p:nvPr/>
        </p:nvCxnSpPr>
        <p:spPr>
          <a:xfrm flipV="1">
            <a:off x="3306332" y="3835456"/>
            <a:ext cx="3908593" cy="1159608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CC590F-4EB9-41E0-9D15-1758397770C5}"/>
              </a:ext>
            </a:extLst>
          </p:cNvPr>
          <p:cNvCxnSpPr>
            <a:cxnSpLocks/>
            <a:stCxn id="9" idx="6"/>
            <a:endCxn id="5" idx="2"/>
          </p:cNvCxnSpPr>
          <p:nvPr/>
        </p:nvCxnSpPr>
        <p:spPr>
          <a:xfrm>
            <a:off x="3306332" y="4995064"/>
            <a:ext cx="3908593" cy="586154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1B8BD10-EEB0-4CD0-AD97-FDC943B2DAF0}"/>
              </a:ext>
            </a:extLst>
          </p:cNvPr>
          <p:cNvCxnSpPr>
            <a:cxnSpLocks/>
            <a:stCxn id="9" idx="6"/>
            <a:endCxn id="6" idx="2"/>
          </p:cNvCxnSpPr>
          <p:nvPr/>
        </p:nvCxnSpPr>
        <p:spPr>
          <a:xfrm flipV="1">
            <a:off x="3306332" y="4744972"/>
            <a:ext cx="3908593" cy="250092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E3A1E4-1BDF-48B3-812B-6ABBF11EFCAB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>
          <a:xfrm flipV="1">
            <a:off x="3306332" y="3835456"/>
            <a:ext cx="3908593" cy="2113567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557627-D1CF-430D-B6BD-F87AC002D7D3}"/>
              </a:ext>
            </a:extLst>
          </p:cNvPr>
          <p:cNvCxnSpPr>
            <a:cxnSpLocks/>
            <a:stCxn id="8" idx="6"/>
            <a:endCxn id="5" idx="2"/>
          </p:cNvCxnSpPr>
          <p:nvPr/>
        </p:nvCxnSpPr>
        <p:spPr>
          <a:xfrm flipV="1">
            <a:off x="3306332" y="5581218"/>
            <a:ext cx="3908593" cy="367805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ED27F-5352-4EC9-9271-DFA7D460A9C4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306332" y="4744972"/>
            <a:ext cx="3908593" cy="120405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3F797B20-51C0-4680-86A0-C0E627BDEE29}"/>
              </a:ext>
            </a:extLst>
          </p:cNvPr>
          <p:cNvSpPr/>
          <p:nvPr/>
        </p:nvSpPr>
        <p:spPr>
          <a:xfrm>
            <a:off x="320946" y="4744972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29E4F77-09AB-40F1-8C6F-C710EC5FC12E}"/>
              </a:ext>
            </a:extLst>
          </p:cNvPr>
          <p:cNvSpPr/>
          <p:nvPr/>
        </p:nvSpPr>
        <p:spPr>
          <a:xfrm>
            <a:off x="10340767" y="4701987"/>
            <a:ext cx="586154" cy="5861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EE4111-1FAC-4A45-B66B-0D6A6B52FF80}"/>
              </a:ext>
            </a:extLst>
          </p:cNvPr>
          <p:cNvCxnSpPr>
            <a:cxnSpLocks/>
            <a:stCxn id="21" idx="6"/>
            <a:endCxn id="10" idx="2"/>
          </p:cNvCxnSpPr>
          <p:nvPr/>
        </p:nvCxnSpPr>
        <p:spPr>
          <a:xfrm flipV="1">
            <a:off x="907100" y="3993075"/>
            <a:ext cx="1813078" cy="1044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7233D4-4542-4AB3-BA9D-B10070D446F1}"/>
              </a:ext>
            </a:extLst>
          </p:cNvPr>
          <p:cNvCxnSpPr>
            <a:cxnSpLocks/>
            <a:stCxn id="21" idx="6"/>
            <a:endCxn id="9" idx="2"/>
          </p:cNvCxnSpPr>
          <p:nvPr/>
        </p:nvCxnSpPr>
        <p:spPr>
          <a:xfrm flipV="1">
            <a:off x="907100" y="4995064"/>
            <a:ext cx="1813078" cy="42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A018EC-450E-4F84-A9E3-35CFF60247E2}"/>
              </a:ext>
            </a:extLst>
          </p:cNvPr>
          <p:cNvCxnSpPr>
            <a:cxnSpLocks/>
            <a:stCxn id="21" idx="6"/>
            <a:endCxn id="8" idx="2"/>
          </p:cNvCxnSpPr>
          <p:nvPr/>
        </p:nvCxnSpPr>
        <p:spPr>
          <a:xfrm>
            <a:off x="907100" y="5038049"/>
            <a:ext cx="1813078" cy="91097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5DF6674-5940-414C-986C-116E4D811070}"/>
              </a:ext>
            </a:extLst>
          </p:cNvPr>
          <p:cNvCxnSpPr>
            <a:cxnSpLocks/>
            <a:stCxn id="7" idx="6"/>
            <a:endCxn id="22" idx="2"/>
          </p:cNvCxnSpPr>
          <p:nvPr/>
        </p:nvCxnSpPr>
        <p:spPr>
          <a:xfrm>
            <a:off x="7801079" y="3835456"/>
            <a:ext cx="2539688" cy="115960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C439C7B-B7F8-42A4-BCDE-00D3A3DB4FE4}"/>
              </a:ext>
            </a:extLst>
          </p:cNvPr>
          <p:cNvCxnSpPr>
            <a:cxnSpLocks/>
            <a:stCxn id="6" idx="6"/>
            <a:endCxn id="22" idx="2"/>
          </p:cNvCxnSpPr>
          <p:nvPr/>
        </p:nvCxnSpPr>
        <p:spPr>
          <a:xfrm>
            <a:off x="7801079" y="4744972"/>
            <a:ext cx="2539688" cy="250092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8DECF5-CC4C-41B7-854D-551FEFA04577}"/>
              </a:ext>
            </a:extLst>
          </p:cNvPr>
          <p:cNvCxnSpPr>
            <a:cxnSpLocks/>
            <a:stCxn id="5" idx="6"/>
            <a:endCxn id="22" idx="2"/>
          </p:cNvCxnSpPr>
          <p:nvPr/>
        </p:nvCxnSpPr>
        <p:spPr>
          <a:xfrm flipV="1">
            <a:off x="7801079" y="4995064"/>
            <a:ext cx="2539688" cy="586154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0F59AF-9594-4FD2-8D42-B1CE4C1F123C}"/>
              </a:ext>
            </a:extLst>
          </p:cNvPr>
          <p:cNvCxnSpPr>
            <a:cxnSpLocks/>
            <a:stCxn id="4" idx="6"/>
            <a:endCxn id="22" idx="2"/>
          </p:cNvCxnSpPr>
          <p:nvPr/>
        </p:nvCxnSpPr>
        <p:spPr>
          <a:xfrm flipV="1">
            <a:off x="7801079" y="4995064"/>
            <a:ext cx="2539688" cy="142240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/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2FBF8C0-E7C7-49CD-9F47-BCC4A639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3557" y="3835456"/>
                <a:ext cx="658368" cy="430887"/>
              </a:xfrm>
              <a:prstGeom prst="rect">
                <a:avLst/>
              </a:prstGeom>
              <a:blipFill>
                <a:blip r:embed="rId2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/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639DDD-0A22-432B-9FE9-D65E1761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546" y="4415260"/>
                <a:ext cx="658368" cy="430887"/>
              </a:xfrm>
              <a:prstGeom prst="rect">
                <a:avLst/>
              </a:prstGeom>
              <a:blipFill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/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5A044F5-D2E9-4F96-B949-420FC766D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393" y="4998743"/>
                <a:ext cx="658368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/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8D0D2B-17EA-4D1F-B04B-F24F17F19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780" y="5400423"/>
                <a:ext cx="658368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/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02C699-1DF2-4857-90FC-867B7B29F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13" y="3888993"/>
                <a:ext cx="658368" cy="430887"/>
              </a:xfrm>
              <a:prstGeom prst="rect">
                <a:avLst/>
              </a:prstGeom>
              <a:blipFill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/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416ABE-F350-4BF4-AC06-D0911F9FD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0" y="4512136"/>
                <a:ext cx="658368" cy="430887"/>
              </a:xfrm>
              <a:prstGeom prst="rect">
                <a:avLst/>
              </a:prstGeom>
              <a:blipFill>
                <a:blip r:embed="rId7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/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AC2D041-DA4F-444A-814C-FE8AA7B8F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90" y="5115223"/>
                <a:ext cx="658368" cy="430887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/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?/1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1510C65-FD5D-49B4-88B4-4CE2AC7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30" y="3912635"/>
                <a:ext cx="832282" cy="430887"/>
              </a:xfrm>
              <a:prstGeom prst="rect">
                <a:avLst/>
              </a:prstGeom>
              <a:blipFill>
                <a:blip r:embed="rId9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9C7EEFE-4211-42D6-97EA-E9FDF8BAD577}"/>
              </a:ext>
            </a:extLst>
          </p:cNvPr>
          <p:cNvCxnSpPr>
            <a:cxnSpLocks/>
            <a:stCxn id="8" idx="6"/>
            <a:endCxn id="4" idx="2"/>
          </p:cNvCxnSpPr>
          <p:nvPr/>
        </p:nvCxnSpPr>
        <p:spPr>
          <a:xfrm>
            <a:off x="3306332" y="5949023"/>
            <a:ext cx="3908593" cy="468441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04008C9-91D2-4F44-A03D-5CACFE020F66}"/>
              </a:ext>
            </a:extLst>
          </p:cNvPr>
          <p:cNvSpPr/>
          <p:nvPr/>
        </p:nvSpPr>
        <p:spPr>
          <a:xfrm>
            <a:off x="2700397" y="6290130"/>
            <a:ext cx="586154" cy="5861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4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958B084-2143-4CD8-BB68-8047C504B1DE}"/>
              </a:ext>
            </a:extLst>
          </p:cNvPr>
          <p:cNvCxnSpPr>
            <a:cxnSpLocks/>
            <a:stCxn id="21" idx="6"/>
            <a:endCxn id="44" idx="2"/>
          </p:cNvCxnSpPr>
          <p:nvPr/>
        </p:nvCxnSpPr>
        <p:spPr>
          <a:xfrm>
            <a:off x="907100" y="5038049"/>
            <a:ext cx="1793297" cy="1545158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/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03E21A-265A-4E5A-85C1-01FD7B63A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623" y="5859360"/>
                <a:ext cx="658368" cy="430887"/>
              </a:xfrm>
              <a:prstGeom prst="rect">
                <a:avLst/>
              </a:prstGeom>
              <a:blipFill>
                <a:blip r:embed="rId10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BC50084-9FF4-4AC7-A1F7-CEA8F30D8B26}"/>
              </a:ext>
            </a:extLst>
          </p:cNvPr>
          <p:cNvCxnSpPr>
            <a:cxnSpLocks/>
            <a:stCxn id="44" idx="6"/>
            <a:endCxn id="4" idx="3"/>
          </p:cNvCxnSpPr>
          <p:nvPr/>
        </p:nvCxnSpPr>
        <p:spPr>
          <a:xfrm>
            <a:off x="3286551" y="6583207"/>
            <a:ext cx="4014214" cy="41494"/>
          </a:xfrm>
          <a:prstGeom prst="straightConnector1">
            <a:avLst/>
          </a:prstGeom>
          <a:ln w="444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54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86</TotalTime>
  <Words>2841</Words>
  <Application>Microsoft Office PowerPoint</Application>
  <PresentationFormat>Widescreen</PresentationFormat>
  <Paragraphs>970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Max Flow Min Cut Modeling</vt:lpstr>
      <vt:lpstr>Some Small Examples</vt:lpstr>
      <vt:lpstr>Some Small Examples</vt:lpstr>
      <vt:lpstr>Some Small Examples</vt:lpstr>
      <vt:lpstr>Some Small Examples</vt:lpstr>
      <vt:lpstr>Using The Min Cut</vt:lpstr>
      <vt:lpstr>Using The Min Cut</vt:lpstr>
      <vt:lpstr>Using The Min Cut</vt:lpstr>
      <vt:lpstr>Using The Min Cut</vt:lpstr>
      <vt:lpstr>Using The Min Cut</vt:lpstr>
      <vt:lpstr>One More Application</vt:lpstr>
      <vt:lpstr>Can The Mariners Win The Division?</vt:lpstr>
      <vt:lpstr>Can The Mariners Win The Division?</vt:lpstr>
      <vt:lpstr>Well…No</vt:lpstr>
      <vt:lpstr>Well…No</vt:lpstr>
      <vt:lpstr>Lessons</vt:lpstr>
      <vt:lpstr>Assignment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Making a Network</vt:lpstr>
      <vt:lpstr>Why are all the constraints met?</vt:lpstr>
      <vt:lpstr>Why are all the constraints met?</vt:lpstr>
      <vt:lpstr>Interpreting the answer</vt:lpstr>
      <vt:lpstr>Max Flow</vt:lpstr>
      <vt:lpstr>Generating Proof that you’re eliminated</vt:lpstr>
      <vt:lpstr>In General</vt:lpstr>
      <vt:lpstr>Takeaways</vt:lpstr>
      <vt:lpstr>Why is there always an explanation?</vt:lpstr>
      <vt:lpstr>An Explanation Always Exists</vt:lpstr>
      <vt:lpstr>An Explanation Always Exists</vt:lpstr>
      <vt:lpstr>Summary</vt:lpstr>
      <vt:lpstr>More Practice</vt:lpstr>
      <vt:lpstr>Another Problem</vt:lpstr>
      <vt:lpstr>PowerPoint Presentation</vt:lpstr>
      <vt:lpstr>Key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11</cp:revision>
  <cp:lastPrinted>2022-11-18T21:13:50Z</cp:lastPrinted>
  <dcterms:created xsi:type="dcterms:W3CDTF">2022-11-18T19:46:57Z</dcterms:created>
  <dcterms:modified xsi:type="dcterms:W3CDTF">2022-11-18T21:13:53Z</dcterms:modified>
</cp:coreProperties>
</file>