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4" r:id="rId3"/>
    <p:sldId id="395" r:id="rId4"/>
    <p:sldId id="396" r:id="rId5"/>
    <p:sldId id="400" r:id="rId6"/>
    <p:sldId id="384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89" r:id="rId19"/>
    <p:sldId id="372" r:id="rId20"/>
    <p:sldId id="374" r:id="rId21"/>
    <p:sldId id="375" r:id="rId22"/>
    <p:sldId id="373" r:id="rId23"/>
    <p:sldId id="377" r:id="rId24"/>
    <p:sldId id="378" r:id="rId25"/>
    <p:sldId id="388" r:id="rId26"/>
    <p:sldId id="369" r:id="rId27"/>
    <p:sldId id="371" r:id="rId28"/>
    <p:sldId id="376" r:id="rId29"/>
    <p:sldId id="392" r:id="rId30"/>
    <p:sldId id="380" r:id="rId31"/>
    <p:sldId id="381" r:id="rId32"/>
    <p:sldId id="382" r:id="rId33"/>
    <p:sldId id="383" r:id="rId34"/>
    <p:sldId id="403" r:id="rId35"/>
    <p:sldId id="402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385" r:id="rId44"/>
    <p:sldId id="386" r:id="rId45"/>
    <p:sldId id="401" r:id="rId46"/>
    <p:sldId id="257" r:id="rId47"/>
    <p:sldId id="258" r:id="rId48"/>
    <p:sldId id="260" r:id="rId49"/>
    <p:sldId id="259" r:id="rId50"/>
    <p:sldId id="261" r:id="rId51"/>
    <p:sldId id="262" r:id="rId52"/>
    <p:sldId id="263" r:id="rId53"/>
    <p:sldId id="264" r:id="rId54"/>
    <p:sldId id="265" r:id="rId55"/>
    <p:sldId id="266" r:id="rId56"/>
    <p:sldId id="267" r:id="rId57"/>
    <p:sldId id="268" r:id="rId58"/>
    <p:sldId id="269" r:id="rId59"/>
    <p:sldId id="270" r:id="rId60"/>
    <p:sldId id="271" r:id="rId61"/>
    <p:sldId id="272" r:id="rId62"/>
    <p:sldId id="390" r:id="rId63"/>
    <p:sldId id="39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6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1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5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09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5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5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5C0B8-7092-472B-AA1E-692429DB77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2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4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0.png"/><Relationship Id="rId3" Type="http://schemas.openxmlformats.org/officeDocument/2006/relationships/image" Target="../media/image560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0.png"/><Relationship Id="rId25" Type="http://schemas.openxmlformats.org/officeDocument/2006/relationships/image" Target="../media/image78.png"/><Relationship Id="rId2" Type="http://schemas.openxmlformats.org/officeDocument/2006/relationships/image" Target="../media/image550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0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0.png"/><Relationship Id="rId19" Type="http://schemas.openxmlformats.org/officeDocument/2006/relationships/image" Target="../media/image1000.png"/><Relationship Id="rId4" Type="http://schemas.openxmlformats.org/officeDocument/2006/relationships/image" Target="../media/image85.png"/><Relationship Id="rId9" Type="http://schemas.openxmlformats.org/officeDocument/2006/relationships/image" Target="../media/image900.png"/><Relationship Id="rId1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1.png"/><Relationship Id="rId4" Type="http://schemas.openxmlformats.org/officeDocument/2006/relationships/image" Target="../media/image8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1.png"/><Relationship Id="rId7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18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21.png"/><Relationship Id="rId7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22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8B2-CA08-4761-8F55-CB7465D1F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Max-Flow Min-Cut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AC599-3DC7-4C1A-A652-CD47EA78A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22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262617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b="1" dirty="0"/>
                  <a:t>Greedy</a:t>
                </a:r>
                <a:r>
                  <a:rPr lang="en-US" dirty="0"/>
                  <a:t>: Repeat this as much as you can. 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4" y="421637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4" y="588430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3" y="4907348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427912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We find a valid flow…but it might not be the maximum one.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greedy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308219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How would we fix what our first idea found?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greedy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424907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How would we fix what our idea found?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806450" y="403225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4679950" y="406699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2736850" y="321383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2736850" y="513153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1169594" y="342655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1169594" y="4395394"/>
            <a:ext cx="1567256" cy="94886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3162300" y="443013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3162300" y="3426558"/>
            <a:ext cx="1579956" cy="70274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1343024" y="332102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1231900" y="488719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3698875" y="328511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3698874" y="498895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2949575" y="3639283"/>
            <a:ext cx="0" cy="1492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2949573" y="4011998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greedy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FBF96F-4876-4CEB-97AC-B5D03D1B9C1B}"/>
                  </a:ext>
                </a:extLst>
              </p:cNvPr>
              <p:cNvSpPr txBox="1"/>
              <p:nvPr/>
            </p:nvSpPr>
            <p:spPr>
              <a:xfrm>
                <a:off x="495300" y="5740400"/>
                <a:ext cx="87058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 send extra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decrease the flow along another edge with existing flow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we’ll still get a valid flow!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FBF96F-4876-4CEB-97AC-B5D03D1B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740400"/>
                <a:ext cx="8705850" cy="1200329"/>
              </a:xfrm>
              <a:prstGeom prst="rect">
                <a:avLst/>
              </a:prstGeom>
              <a:blipFill>
                <a:blip r:embed="rId2"/>
                <a:stretch>
                  <a:fillRect l="-560" t="-2538" r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62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How would we fix what our first idea found?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greedy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400858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C48E-BEC5-4700-B3B8-398B3E36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Our First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2510-F0F3-42CF-9F33-BD06EFA0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can we send flow in a direction?</a:t>
            </a:r>
          </a:p>
          <a:p>
            <a:endParaRPr lang="en-US" dirty="0"/>
          </a:p>
          <a:p>
            <a:r>
              <a:rPr lang="en-US" dirty="0"/>
              <a:t>When there is unused capacity OR</a:t>
            </a:r>
          </a:p>
          <a:p>
            <a:r>
              <a:rPr lang="en-US" dirty="0"/>
              <a:t>When there is flow going the other direction we can delete it.</a:t>
            </a:r>
          </a:p>
          <a:p>
            <a:endParaRPr lang="en-US" dirty="0"/>
          </a:p>
          <a:p>
            <a:r>
              <a:rPr lang="en-US" dirty="0"/>
              <a:t>Let’s update the graph to take that into account.</a:t>
            </a:r>
          </a:p>
          <a:p>
            <a:r>
              <a:rPr lang="en-US" dirty="0"/>
              <a:t>Have an edge weight demonstrate the changeable capacity (the “residual”)</a:t>
            </a:r>
          </a:p>
        </p:txBody>
      </p:sp>
    </p:spTree>
    <p:extLst>
      <p:ext uri="{BB962C8B-B14F-4D97-AF65-F5344CB8AC3E}">
        <p14:creationId xmlns:p14="http://schemas.microsoft.com/office/powerpoint/2010/main" val="173424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DED05-8212-48F8-A92F-CA865D864AED}"/>
              </a:ext>
            </a:extLst>
          </p:cNvPr>
          <p:cNvGrpSpPr/>
          <p:nvPr/>
        </p:nvGrpSpPr>
        <p:grpSpPr>
          <a:xfrm>
            <a:off x="1054100" y="1900414"/>
            <a:ext cx="4298950" cy="2343150"/>
            <a:chOff x="2565400" y="4109183"/>
            <a:chExt cx="4298950" cy="23431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A406E3-0460-4CA3-8DF6-9DFDF714E9FF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24042-04DF-45C5-8A1F-067055CAE14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1C114F-EA49-4737-9B4F-996455BEBDE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7A921E-44CC-4D1C-B818-6E91CEDAF40D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0121A2-BC8E-49AE-A5C9-75B27804E749}"/>
                </a:ext>
              </a:extLst>
            </p:cNvPr>
            <p:cNvCxnSpPr>
              <a:stCxn id="6" idx="7"/>
              <a:endCxn id="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914F8D9-DA1D-4A0A-8453-3795F89B263E}"/>
                </a:ext>
              </a:extLst>
            </p:cNvPr>
            <p:cNvCxnSpPr>
              <a:cxnSpLocks/>
              <a:stCxn id="6" idx="5"/>
              <a:endCxn id="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CE9DEB-C5CB-41A7-8FE6-67DEEEF7B0BC}"/>
                </a:ext>
              </a:extLst>
            </p:cNvPr>
            <p:cNvCxnSpPr>
              <a:cxnSpLocks/>
              <a:stCxn id="9" idx="6"/>
              <a:endCxn id="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D08119-1D22-4D55-A6FC-EAE55107539A}"/>
                </a:ext>
              </a:extLst>
            </p:cNvPr>
            <p:cNvCxnSpPr>
              <a:cxnSpLocks/>
              <a:stCxn id="8" idx="6"/>
              <a:endCxn id="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DE3E28-1AA5-44C7-A31E-CA791A8DF3CB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708B14-B224-495B-ADE8-9B80C2F15D94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651975-1A61-44C5-91A7-1448293D6E85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7D4F22-F5AB-4ED4-A521-60FF3A784BF5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11E2E6-52B2-483A-B929-634247512197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A397AF-2D6D-4A9B-876F-41D8A214442F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061103-BCE5-4EA0-892F-87C4E46DCEF8}"/>
              </a:ext>
            </a:extLst>
          </p:cNvPr>
          <p:cNvGrpSpPr/>
          <p:nvPr/>
        </p:nvGrpSpPr>
        <p:grpSpPr>
          <a:xfrm>
            <a:off x="6408455" y="1910400"/>
            <a:ext cx="4298950" cy="2343150"/>
            <a:chOff x="2565400" y="4109183"/>
            <a:chExt cx="4298950" cy="23431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BF1A632-798B-4F58-B257-74838798486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B76FA32-0E08-45F7-AB2F-6439A1433F31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5AB5E7-1FE0-49A8-8EFE-D6AADC77818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7CBCAFE-0124-47AE-B652-63C04EC9C78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9EF0A62-5488-4BD3-AA1E-4669FFF0A1BC}"/>
                </a:ext>
              </a:extLst>
            </p:cNvPr>
            <p:cNvCxnSpPr>
              <a:stCxn id="21" idx="7"/>
              <a:endCxn id="2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5B070FB-946E-4E10-B24D-5944E2503472}"/>
                </a:ext>
              </a:extLst>
            </p:cNvPr>
            <p:cNvCxnSpPr>
              <a:cxnSpLocks/>
              <a:stCxn id="21" idx="5"/>
              <a:endCxn id="2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18F7A73-4C3A-41B7-A7CC-B8E60EF161C1}"/>
                </a:ext>
              </a:extLst>
            </p:cNvPr>
            <p:cNvCxnSpPr>
              <a:cxnSpLocks/>
              <a:stCxn id="24" idx="6"/>
              <a:endCxn id="2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6AEC25A-6F3F-4A4D-906B-E665221188A9}"/>
                </a:ext>
              </a:extLst>
            </p:cNvPr>
            <p:cNvCxnSpPr>
              <a:cxnSpLocks/>
              <a:stCxn id="23" idx="6"/>
              <a:endCxn id="2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7B1AE5-8F62-43F3-B3B2-8537384B78B6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EB2B6A-3A50-4EAD-844B-DE7E6321A38E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74DAA5-3640-47EF-8892-F2F07D6AEFBE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CA9B4B-ECFE-4F32-A034-1179A79EF98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31D65B-A46E-417E-9EC3-8E00B9C80030}"/>
                </a:ext>
              </a:extLst>
            </p:cNvPr>
            <p:cNvCxnSpPr>
              <a:cxnSpLocks/>
              <a:stCxn id="23" idx="4"/>
              <a:endCxn id="2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9CABA3-993A-4820-ABBD-07397E67098F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9DAB58-510D-402C-AB2F-24E73AC6C7FE}"/>
              </a:ext>
            </a:extLst>
          </p:cNvPr>
          <p:cNvGrpSpPr/>
          <p:nvPr/>
        </p:nvGrpSpPr>
        <p:grpSpPr>
          <a:xfrm>
            <a:off x="1060450" y="4340051"/>
            <a:ext cx="4298950" cy="2343150"/>
            <a:chOff x="2565400" y="4109183"/>
            <a:chExt cx="4298950" cy="23431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FF328-0B76-459C-A030-15E49EB1E21B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47EC14-904F-4260-908F-0B446F490610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BDEF09-B69A-45BA-9010-D71850233B79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63ECA7-AB88-4539-A985-F1364DCD6A90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85F9DA-FA79-4613-9F96-D302E3828BCC}"/>
                </a:ext>
              </a:extLst>
            </p:cNvPr>
            <p:cNvCxnSpPr>
              <a:stCxn id="36" idx="7"/>
              <a:endCxn id="3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3089672-50B9-413A-A1AA-B03FC4443DC7}"/>
                </a:ext>
              </a:extLst>
            </p:cNvPr>
            <p:cNvCxnSpPr>
              <a:cxnSpLocks/>
              <a:stCxn id="36" idx="5"/>
              <a:endCxn id="3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A90F6F-4BF4-4695-8155-1ECFD98E1D09}"/>
                </a:ext>
              </a:extLst>
            </p:cNvPr>
            <p:cNvCxnSpPr>
              <a:cxnSpLocks/>
              <a:stCxn id="39" idx="6"/>
              <a:endCxn id="3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328BE8F-3FD3-4F05-9FBD-D6C33FC39487}"/>
                </a:ext>
              </a:extLst>
            </p:cNvPr>
            <p:cNvCxnSpPr>
              <a:cxnSpLocks/>
              <a:stCxn id="38" idx="6"/>
              <a:endCxn id="3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0A4C8E-A411-407B-B496-4C93353A913C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D624CA-1DF4-451C-9D80-F1F8D8D6665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37B9AD-8C26-4C3C-AB0F-2038D7C3E159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9FB388-BA54-4BC6-96BA-4B04459FC69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45CBF74-8C8E-45B4-B4A2-CE94BE9A6F87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9A0E7C-9D2B-4C83-9D5E-C5FAA3D66E86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D980F7-1A59-485C-A517-160E208A2531}"/>
              </a:ext>
            </a:extLst>
          </p:cNvPr>
          <p:cNvGrpSpPr/>
          <p:nvPr/>
        </p:nvGrpSpPr>
        <p:grpSpPr>
          <a:xfrm>
            <a:off x="6414805" y="4350037"/>
            <a:ext cx="4298950" cy="2343150"/>
            <a:chOff x="2565400" y="4109183"/>
            <a:chExt cx="4298950" cy="234315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A82DD3-2C22-4AC3-8B38-614C1FE6CE64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746B72-67B5-4FA4-9D0F-EAAB321F5DB8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82E57B-F21D-4982-85AE-2995C368333A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366A3F-2BEC-421C-A911-2C833FABD057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2C7EB0-A680-4A54-843A-D98F96AFB285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F1781C0-6AD0-49CB-93FF-5A9FA5E7D6BF}"/>
                </a:ext>
              </a:extLst>
            </p:cNvPr>
            <p:cNvCxnSpPr>
              <a:cxnSpLocks/>
              <a:stCxn id="51" idx="5"/>
              <a:endCxn id="5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DC8076E-8B6D-4D3B-B523-C46CBDF65B6C}"/>
                </a:ext>
              </a:extLst>
            </p:cNvPr>
            <p:cNvCxnSpPr>
              <a:cxnSpLocks/>
              <a:stCxn id="54" idx="6"/>
              <a:endCxn id="5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238A736-CFD7-4EF0-B0D8-2240118DA1A8}"/>
                </a:ext>
              </a:extLst>
            </p:cNvPr>
            <p:cNvCxnSpPr>
              <a:cxnSpLocks/>
              <a:stCxn id="53" idx="6"/>
              <a:endCxn id="5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0DF67B-0A88-4FEE-8A81-2651297DE6E0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AB5924-D751-4C15-95AA-B692A8F308DD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5299FB-9693-4D20-B9DE-2862A7EC0956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CBF848-D579-49EC-B58B-2126D2B6C9C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DEAA5EC-0441-430B-A508-2C716C428A5A}"/>
                </a:ext>
              </a:extLst>
            </p:cNvPr>
            <p:cNvCxnSpPr>
              <a:cxnSpLocks/>
              <a:stCxn id="53" idx="4"/>
              <a:endCxn id="5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0FA59B1-3659-4C54-B2C2-5B8CBB11A98E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87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9DAB58-510D-402C-AB2F-24E73AC6C7FE}"/>
              </a:ext>
            </a:extLst>
          </p:cNvPr>
          <p:cNvGrpSpPr/>
          <p:nvPr/>
        </p:nvGrpSpPr>
        <p:grpSpPr>
          <a:xfrm>
            <a:off x="1060450" y="1753999"/>
            <a:ext cx="4298950" cy="2343150"/>
            <a:chOff x="2565400" y="4109183"/>
            <a:chExt cx="4298950" cy="23431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FF328-0B76-459C-A030-15E49EB1E21B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47EC14-904F-4260-908F-0B446F490610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BDEF09-B69A-45BA-9010-D71850233B79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63ECA7-AB88-4539-A985-F1364DCD6A90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85F9DA-FA79-4613-9F96-D302E3828BCC}"/>
                </a:ext>
              </a:extLst>
            </p:cNvPr>
            <p:cNvCxnSpPr>
              <a:stCxn id="36" idx="7"/>
              <a:endCxn id="3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3089672-50B9-413A-A1AA-B03FC4443DC7}"/>
                </a:ext>
              </a:extLst>
            </p:cNvPr>
            <p:cNvCxnSpPr>
              <a:cxnSpLocks/>
              <a:stCxn id="36" idx="5"/>
              <a:endCxn id="3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A90F6F-4BF4-4695-8155-1ECFD98E1D09}"/>
                </a:ext>
              </a:extLst>
            </p:cNvPr>
            <p:cNvCxnSpPr>
              <a:cxnSpLocks/>
              <a:stCxn id="39" idx="6"/>
              <a:endCxn id="3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328BE8F-3FD3-4F05-9FBD-D6C33FC39487}"/>
                </a:ext>
              </a:extLst>
            </p:cNvPr>
            <p:cNvCxnSpPr>
              <a:cxnSpLocks/>
              <a:stCxn id="38" idx="6"/>
              <a:endCxn id="3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0A4C8E-A411-407B-B496-4C93353A913C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D624CA-1DF4-451C-9D80-F1F8D8D6665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37B9AD-8C26-4C3C-AB0F-2038D7C3E159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9FB388-BA54-4BC6-96BA-4B04459FC69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45CBF74-8C8E-45B4-B4A2-CE94BE9A6F87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9A0E7C-9D2B-4C83-9D5E-C5FAA3D66E86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D980F7-1A59-485C-A517-160E208A2531}"/>
              </a:ext>
            </a:extLst>
          </p:cNvPr>
          <p:cNvGrpSpPr/>
          <p:nvPr/>
        </p:nvGrpSpPr>
        <p:grpSpPr>
          <a:xfrm>
            <a:off x="6414805" y="1763985"/>
            <a:ext cx="4298950" cy="2343150"/>
            <a:chOff x="2565400" y="4109183"/>
            <a:chExt cx="4298950" cy="234315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A82DD3-2C22-4AC3-8B38-614C1FE6CE64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746B72-67B5-4FA4-9D0F-EAAB321F5DB8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82E57B-F21D-4982-85AE-2995C368333A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366A3F-2BEC-421C-A911-2C833FABD057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2C7EB0-A680-4A54-843A-D98F96AFB285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F1781C0-6AD0-49CB-93FF-5A9FA5E7D6BF}"/>
                </a:ext>
              </a:extLst>
            </p:cNvPr>
            <p:cNvCxnSpPr>
              <a:cxnSpLocks/>
              <a:stCxn id="51" idx="5"/>
              <a:endCxn id="5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DC8076E-8B6D-4D3B-B523-C46CBDF65B6C}"/>
                </a:ext>
              </a:extLst>
            </p:cNvPr>
            <p:cNvCxnSpPr>
              <a:cxnSpLocks/>
              <a:stCxn id="54" idx="6"/>
              <a:endCxn id="5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238A736-CFD7-4EF0-B0D8-2240118DA1A8}"/>
                </a:ext>
              </a:extLst>
            </p:cNvPr>
            <p:cNvCxnSpPr>
              <a:cxnSpLocks/>
              <a:stCxn id="53" idx="6"/>
              <a:endCxn id="5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0DF67B-0A88-4FEE-8A81-2651297DE6E0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AB5924-D751-4C15-95AA-B692A8F308DD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5299FB-9693-4D20-B9DE-2862A7EC0956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CBF848-D579-49EC-B58B-2126D2B6C9C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DEAA5EC-0441-430B-A508-2C716C428A5A}"/>
                </a:ext>
              </a:extLst>
            </p:cNvPr>
            <p:cNvCxnSpPr>
              <a:cxnSpLocks/>
              <a:stCxn id="53" idx="4"/>
              <a:endCxn id="5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0FA59B1-3659-4C54-B2C2-5B8CBB11A98E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4311478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4311478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4708092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4672345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5198059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5437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CE2F-A3CA-429A-9DB6-E2490F26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general:</a:t>
                </a:r>
              </a:p>
              <a:p>
                <a:r>
                  <a:rPr lang="en-US" dirty="0"/>
                  <a:t>If the original graph has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the flow sends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residual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dirty="0"/>
                  <a:t>(if equal to zero, don’t include the edge)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[the edge going in the reverse direction]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95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While(flow is not maximum)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30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432B5-6EEF-47AC-A6A5-6C98D7B7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</p:spPr>
            <p:txBody>
              <a:bodyPr/>
              <a:lstStyle/>
              <a:p>
                <a:r>
                  <a:rPr lang="en-US" dirty="0"/>
                  <a:t>We have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 target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have some thing (water or data packets) we have to send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Every edge has a capacity, it can only handle so many.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  <a:blipFill>
                <a:blip r:embed="rId2"/>
                <a:stretch>
                  <a:fillRect l="-654" t="-4533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CF7B3-ABB7-4201-BF07-87ACCEFBDB0C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84CFEC-EC4C-4621-A8E7-52B2A5C90DEF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AEBDE4-C95D-47A5-B14D-78195A5304FA}"/>
              </a:ext>
            </a:extLst>
          </p:cNvPr>
          <p:cNvCxnSpPr>
            <a:cxnSpLocks/>
            <a:stCxn id="9" idx="3"/>
            <a:endCxn id="7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2C6373-C131-4D77-8F79-4E98C76EAD96}"/>
              </a:ext>
            </a:extLst>
          </p:cNvPr>
          <p:cNvCxnSpPr>
            <a:cxnSpLocks/>
            <a:stCxn id="6" idx="7"/>
            <a:endCxn id="14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B866F-7F59-4186-AD5B-806780833B1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7F799E-6F3E-4C1C-B18F-8A4E366875C0}"/>
              </a:ext>
            </a:extLst>
          </p:cNvPr>
          <p:cNvCxnSpPr>
            <a:cxnSpLocks/>
            <a:stCxn id="14" idx="5"/>
            <a:endCxn id="7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D1949A-2847-4264-9FDD-1B0D134142D0}"/>
              </a:ext>
            </a:extLst>
          </p:cNvPr>
          <p:cNvCxnSpPr>
            <a:cxnSpLocks/>
            <a:stCxn id="19" idx="2"/>
            <a:endCxn id="7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2E5896-164A-4539-896A-D034C78CB34C}"/>
              </a:ext>
            </a:extLst>
          </p:cNvPr>
          <p:cNvCxnSpPr>
            <a:cxnSpLocks/>
            <a:stCxn id="20" idx="2"/>
            <a:endCxn id="9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E7B0DB-82A5-4BAE-9157-5D48FA3F3A26}"/>
              </a:ext>
            </a:extLst>
          </p:cNvPr>
          <p:cNvCxnSpPr>
            <a:cxnSpLocks/>
            <a:stCxn id="20" idx="3"/>
            <a:endCxn id="19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C95EBC-4A32-4F9A-AC30-1A1E59EE9169}"/>
              </a:ext>
            </a:extLst>
          </p:cNvPr>
          <p:cNvCxnSpPr>
            <a:cxnSpLocks/>
            <a:stCxn id="20" idx="1"/>
            <a:endCxn id="14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8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/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(isolated vertices won’t affect the flow, so this is reasonable).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  <a:blipFill>
                <a:blip r:embed="rId3"/>
                <a:stretch>
                  <a:fillRect l="-865" t="-6061" r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8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A2A5-03E2-4504-AB44-1CE0E547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4BC3B-D7E4-4D33-897A-3B5FDB82F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all integer capacities at the start...</a:t>
                </a:r>
              </a:p>
              <a:p>
                <a:endParaRPr lang="en-US" dirty="0"/>
              </a:p>
              <a:p>
                <a:r>
                  <a:rPr lang="en-US" dirty="0"/>
                  <a:t>The residual graph will always have integer capacities.</a:t>
                </a:r>
              </a:p>
              <a:p>
                <a:endParaRPr lang="en-US" dirty="0"/>
              </a:p>
              <a:p>
                <a:r>
                  <a:rPr lang="en-US" dirty="0"/>
                  <a:t>Why? The minimum capacity on the first path is an integer.</a:t>
                </a:r>
              </a:p>
              <a:p>
                <a:r>
                  <a:rPr lang="en-US" dirty="0"/>
                  <a:t>So we subtract or add integers to the residual graph. </a:t>
                </a:r>
              </a:p>
              <a:p>
                <a:pPr lvl="1"/>
                <a:r>
                  <a:rPr lang="en-US" dirty="0"/>
                  <a:t>And the result is more integers!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 in every iteration we add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unit of flow!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4BC3B-D7E4-4D33-897A-3B5FDB82F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3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value of the maximum flow. 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38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FA8AB-E5AB-4868-B2F3-35EC3472B0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Wait…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FA8AB-E5AB-4868-B2F3-35EC3472B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ACF2F-4D00-4887-9F2A-D87D8EAD4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haven’t seen a running time before that depends on the </a:t>
                </a:r>
                <a:r>
                  <a:rPr lang="en-US" b="1" dirty="0"/>
                  <a:t>answer</a:t>
                </a:r>
              </a:p>
              <a:p>
                <a:endParaRPr lang="en-US" b="1" dirty="0"/>
              </a:p>
              <a:p>
                <a:r>
                  <a:rPr lang="en-US" dirty="0"/>
                  <a:t>Normally, we want the running time directly in terms of the input.</a:t>
                </a:r>
              </a:p>
              <a:p>
                <a:r>
                  <a:rPr lang="en-US" dirty="0"/>
                  <a:t>There are tricks to speed up Ford-Fulkerson so you don’t take too long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really big.</a:t>
                </a:r>
              </a:p>
              <a:p>
                <a:r>
                  <a:rPr lang="en-US" dirty="0"/>
                  <a:t>Some optional content about this at the end of this deck.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ACF2F-4D00-4887-9F2A-D87D8EAD4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38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28DEEE-63B9-4E7D-99FD-080CB787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Cut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5E6B6-9201-4DF6-8659-CFD49E7AD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1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898D24-33A7-4B3B-9E63-2D941989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directed graphs (like we have here)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-cut, is a split of the vertices into two sets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every other vertex is in exactly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capacity of a cut (or size of a cut) is the capacity of the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(don’t count capacity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1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1844494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1842462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2241108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2205361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2731075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/>
              <p:nvPr/>
            </p:nvSpPr>
            <p:spPr>
              <a:xfrm>
                <a:off x="1219200" y="4486275"/>
                <a:ext cx="100965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can’t get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 in the residual graph.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done! That’s a maximum flow.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But…why?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86275"/>
                <a:ext cx="10096500" cy="1815882"/>
              </a:xfrm>
              <a:prstGeom prst="rect">
                <a:avLst/>
              </a:prstGeom>
              <a:blipFill>
                <a:blip r:embed="rId2"/>
                <a:stretch>
                  <a:fillRect l="-1208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277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1844494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1842462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2241108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2205361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2731075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/>
              <p:nvPr/>
            </p:nvSpPr>
            <p:spPr>
              <a:xfrm>
                <a:off x="1219200" y="4367224"/>
                <a:ext cx="100965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Cut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one side, everything else on the other)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everything else? Capacity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can’t get more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units of flow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Because it all (simultaneously) must cross from one side to the other.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367224"/>
                <a:ext cx="10096500" cy="2246769"/>
              </a:xfrm>
              <a:prstGeom prst="rect">
                <a:avLst/>
              </a:prstGeom>
              <a:blipFill>
                <a:blip r:embed="rId2"/>
                <a:stretch>
                  <a:fillRect l="-1208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351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7061-6D23-4634-AF12-4E2D3B70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ABE9F-6582-4FA9-BD73-AFD52EEF2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the algorithm is done? </a:t>
                </a:r>
              </a:p>
              <a:p>
                <a:r>
                  <a:rPr lang="en-US" dirty="0"/>
                  <a:t>When we can’t we get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We’ve </a:t>
                </a:r>
                <a:r>
                  <a:rPr lang="en-US" b="1" dirty="0"/>
                  <a:t>cut </a:t>
                </a:r>
                <a:r>
                  <a:rPr lang="en-US" dirty="0"/>
                  <a:t>the (residual) graph.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all the vertices you can reach from it on one side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all the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can’t reach on the other. </a:t>
                </a:r>
              </a:p>
              <a:p>
                <a:endParaRPr lang="en-US" dirty="0"/>
              </a:p>
              <a:p>
                <a:r>
                  <a:rPr lang="en-US" dirty="0"/>
                  <a:t>Take a look at the edges spanning the cut in the original graph.</a:t>
                </a:r>
              </a:p>
              <a:p>
                <a:r>
                  <a:rPr lang="en-US" dirty="0"/>
                  <a:t>In our first graph, that capacity was equal to the value of the max flow</a:t>
                </a:r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ABE9F-6582-4FA9-BD73-AFD52EEF2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88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5CDC-1C2F-440B-A8DD-8391EB7C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46EF-597D-4D3A-A683-8B17C37669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Maintain the residual graph.</a:t>
                </a:r>
              </a:p>
              <a:p>
                <a:r>
                  <a:rPr lang="en-US" dirty="0"/>
                  <a:t>When you search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can’t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everything you can reach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on one side of the cut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everything you can’t reach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on the other side.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46EF-597D-4D3A-A683-8B17C3766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8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17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373482"/>
          </a:xfrm>
        </p:spPr>
        <p:txBody>
          <a:bodyPr/>
          <a:lstStyle/>
          <a:p>
            <a:r>
              <a:rPr lang="en-US" dirty="0"/>
              <a:t>We started lecture with this flow. </a:t>
            </a:r>
          </a:p>
          <a:p>
            <a:r>
              <a:rPr lang="en-US" dirty="0"/>
              <a:t>What’s the residual graph? What’s the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33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992379"/>
          </a:xfrm>
        </p:spPr>
        <p:txBody>
          <a:bodyPr>
            <a:normAutofit/>
          </a:bodyPr>
          <a:lstStyle/>
          <a:p>
            <a:r>
              <a:rPr lang="en-US" dirty="0"/>
              <a:t>Residual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537211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443781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572382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525107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4380561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798659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6377358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915873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5189425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4251554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/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/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/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/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/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/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/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643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the cut in the residual graph.</a:t>
                </a:r>
              </a:p>
              <a:p>
                <a:r>
                  <a:rPr lang="en-US" dirty="0"/>
                  <a:t>What edges span?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capacity?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What’s the value of the flow?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  <a:blipFill>
                <a:blip r:embed="rId2"/>
                <a:stretch>
                  <a:fillRect l="-654" t="-4724" b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294250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384907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297767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193040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178585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220395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378265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232116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259472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165684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583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784B-8899-48AE-815E-89DB10E9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Flow-Min Cut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5DA97-EB14-49A5-882F-C5C30C61E929}"/>
              </a:ext>
            </a:extLst>
          </p:cNvPr>
          <p:cNvGrpSpPr/>
          <p:nvPr/>
        </p:nvGrpSpPr>
        <p:grpSpPr>
          <a:xfrm>
            <a:off x="575239" y="1375386"/>
            <a:ext cx="931903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005C0E-A0B1-410B-BCA5-F3FE087C7FE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F533AE-BFF0-AB47-C8D2-4C8BE7C68B37}"/>
              </a:ext>
            </a:extLst>
          </p:cNvPr>
          <p:cNvSpPr txBox="1"/>
          <p:nvPr/>
        </p:nvSpPr>
        <p:spPr>
          <a:xfrm>
            <a:off x="589764" y="3735238"/>
            <a:ext cx="11288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full proof is VERY notation heavy.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Focus on the words and intuition. The notation is there to support your intuition; the notation is not the main point.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going to skip a few steps for the sake of minimizing notation. See any textbook for all the details.</a:t>
            </a:r>
          </a:p>
        </p:txBody>
      </p:sp>
    </p:spTree>
    <p:extLst>
      <p:ext uri="{BB962C8B-B14F-4D97-AF65-F5344CB8AC3E}">
        <p14:creationId xmlns:p14="http://schemas.microsoft.com/office/powerpoint/2010/main" val="1579002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8F02-87BB-7324-7E56-78ED663E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 (more 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867BE-8B20-2F3A-2DE0-13B55272B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be a flow.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For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is the flow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sum of flow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(equivalently entering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For a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the sum of the capacities on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Direction matters!</a:t>
                </a:r>
              </a:p>
              <a:p>
                <a:r>
                  <a:rPr lang="en-US" dirty="0"/>
                  <a:t>Notice the capacity of a cut is independent of any particular flow. It’s a property of the </a:t>
                </a:r>
                <a:r>
                  <a:rPr lang="en-US" b="1" dirty="0"/>
                  <a:t>original </a:t>
                </a:r>
                <a:r>
                  <a:rPr lang="en-US" dirty="0"/>
                  <a:t>graph, not the flow or the residual graph.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867BE-8B20-2F3A-2DE0-13B55272B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649542C-94BE-C888-9CE8-50ED3008320B}"/>
              </a:ext>
            </a:extLst>
          </p:cNvPr>
          <p:cNvGrpSpPr/>
          <p:nvPr/>
        </p:nvGrpSpPr>
        <p:grpSpPr>
          <a:xfrm>
            <a:off x="8912327" y="655608"/>
            <a:ext cx="3071036" cy="2061712"/>
            <a:chOff x="8912327" y="655608"/>
            <a:chExt cx="3071036" cy="20617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1CE5BB-3CE4-E078-0127-56BA0A5B1FAE}"/>
                </a:ext>
              </a:extLst>
            </p:cNvPr>
            <p:cNvSpPr/>
            <p:nvPr/>
          </p:nvSpPr>
          <p:spPr>
            <a:xfrm>
              <a:off x="9704718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B1596F-7279-89AC-6BFC-C3FD67E325C1}"/>
                </a:ext>
              </a:extLst>
            </p:cNvPr>
            <p:cNvSpPr/>
            <p:nvPr/>
          </p:nvSpPr>
          <p:spPr>
            <a:xfrm>
              <a:off x="9704718" y="185081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BC0F8F-138C-CAD0-3993-AFA840571197}"/>
                </a:ext>
              </a:extLst>
            </p:cNvPr>
            <p:cNvSpPr/>
            <p:nvPr/>
          </p:nvSpPr>
          <p:spPr>
            <a:xfrm>
              <a:off x="10978552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AB219C-ABEE-F860-49F6-9D854461F177}"/>
                </a:ext>
              </a:extLst>
            </p:cNvPr>
            <p:cNvSpPr/>
            <p:nvPr/>
          </p:nvSpPr>
          <p:spPr>
            <a:xfrm>
              <a:off x="10978552" y="1900928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20D33F0-03BF-1A12-7C61-C5F749BB94BC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9998016" y="1130677"/>
              <a:ext cx="980536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E7BEC1-9E5D-D275-23A4-71A39EE33886}"/>
                </a:ext>
              </a:extLst>
            </p:cNvPr>
            <p:cNvCxnSpPr>
              <a:cxnSpLocks/>
              <a:stCxn id="5" idx="6"/>
              <a:endCxn id="7" idx="3"/>
            </p:cNvCxnSpPr>
            <p:nvPr/>
          </p:nvCxnSpPr>
          <p:spPr>
            <a:xfrm>
              <a:off x="9998016" y="1998078"/>
              <a:ext cx="1023488" cy="154249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D0F17C-F99F-B598-96DD-BB69C34088A0}"/>
                </a:ext>
              </a:extLst>
            </p:cNvPr>
            <p:cNvCxnSpPr>
              <a:cxnSpLocks/>
              <a:stCxn id="6" idx="3"/>
              <a:endCxn id="5" idx="7"/>
            </p:cNvCxnSpPr>
            <p:nvPr/>
          </p:nvCxnSpPr>
          <p:spPr>
            <a:xfrm flipH="1">
              <a:off x="9955064" y="1234810"/>
              <a:ext cx="1066440" cy="65913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CAAEDA-8AFB-9F21-FD80-611A00F36AAA}"/>
                </a:ext>
              </a:extLst>
            </p:cNvPr>
            <p:cNvSpPr/>
            <p:nvPr/>
          </p:nvSpPr>
          <p:spPr>
            <a:xfrm>
              <a:off x="8912327" y="130192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072702C-2B85-FD3D-0450-4B4244160491}"/>
                </a:ext>
              </a:extLst>
            </p:cNvPr>
            <p:cNvCxnSpPr>
              <a:cxnSpLocks/>
              <a:stCxn id="17" idx="7"/>
              <a:endCxn id="4" idx="2"/>
            </p:cNvCxnSpPr>
            <p:nvPr/>
          </p:nvCxnSpPr>
          <p:spPr>
            <a:xfrm flipV="1">
              <a:off x="9162673" y="1130677"/>
              <a:ext cx="542045" cy="214378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BFFBBBA-BDA2-250A-1ACE-7B4EE1919976}"/>
                </a:ext>
              </a:extLst>
            </p:cNvPr>
            <p:cNvCxnSpPr>
              <a:cxnSpLocks/>
              <a:stCxn id="17" idx="5"/>
              <a:endCxn id="5" idx="2"/>
            </p:cNvCxnSpPr>
            <p:nvPr/>
          </p:nvCxnSpPr>
          <p:spPr>
            <a:xfrm>
              <a:off x="9162673" y="1553321"/>
              <a:ext cx="542045" cy="444757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11D4E7-2BAC-1F5B-AF62-368B18083BD3}"/>
                </a:ext>
              </a:extLst>
            </p:cNvPr>
            <p:cNvSpPr/>
            <p:nvPr/>
          </p:nvSpPr>
          <p:spPr>
            <a:xfrm>
              <a:off x="11690065" y="1481167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546617-9878-1B6A-A5A8-7921CE9356E5}"/>
                </a:ext>
              </a:extLst>
            </p:cNvPr>
            <p:cNvCxnSpPr>
              <a:cxnSpLocks/>
              <a:stCxn id="6" idx="6"/>
              <a:endCxn id="27" idx="2"/>
            </p:cNvCxnSpPr>
            <p:nvPr/>
          </p:nvCxnSpPr>
          <p:spPr>
            <a:xfrm>
              <a:off x="11271850" y="1130677"/>
              <a:ext cx="418215" cy="497756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4500836-3B02-0738-24BA-CCD9654CBDCC}"/>
                </a:ext>
              </a:extLst>
            </p:cNvPr>
            <p:cNvCxnSpPr>
              <a:cxnSpLocks/>
              <a:stCxn id="7" idx="7"/>
              <a:endCxn id="27" idx="3"/>
            </p:cNvCxnSpPr>
            <p:nvPr/>
          </p:nvCxnSpPr>
          <p:spPr>
            <a:xfrm flipV="1">
              <a:off x="11228898" y="1732566"/>
              <a:ext cx="504119" cy="2114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F66AE85D-B553-A746-C2E4-94E456A4A7D0}"/>
                </a:ext>
              </a:extLst>
            </p:cNvPr>
            <p:cNvSpPr/>
            <p:nvPr/>
          </p:nvSpPr>
          <p:spPr>
            <a:xfrm>
              <a:off x="9874186" y="655608"/>
              <a:ext cx="686151" cy="2061712"/>
            </a:xfrm>
            <a:prstGeom prst="arc">
              <a:avLst>
                <a:gd name="adj1" fmla="val 16200000"/>
                <a:gd name="adj2" fmla="val 4006372"/>
              </a:avLst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1051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E8F-7EDD-2BB5-FBBF-42215EF7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The Flow Goes Somewhere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84AC-B5F4-2FEA-30FE-D10D80062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739"/>
                <a:ext cx="11187258" cy="3359127"/>
              </a:xfrm>
            </p:spPr>
            <p:txBody>
              <a:bodyPr/>
              <a:lstStyle/>
              <a:p>
                <a:r>
                  <a:rPr lang="en-US" dirty="0"/>
                  <a:t>Intuitively, the net-flow for </a:t>
                </a:r>
                <a:r>
                  <a:rPr lang="en-US" i="1" dirty="0"/>
                  <a:t>every</a:t>
                </a:r>
                <a:r>
                  <a:rPr lang="en-US" dirty="0"/>
                  <a:t> cut is the same as the net flow for the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Why? Well the flow has to go somewhere! It can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Why care? It’s a technical observation we’ll need later.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84AC-B5F4-2FEA-30FE-D10D80062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739"/>
                <a:ext cx="11187258" cy="3359127"/>
              </a:xfrm>
              <a:blipFill>
                <a:blip r:embed="rId2"/>
                <a:stretch>
                  <a:fillRect l="-708" t="-3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86D0EB-B4FB-AF82-7092-C61DE3FE2F6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cut,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86D0EB-B4FB-AF82-7092-C61DE3FE2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 t="-4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618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FE0A-16D9-334A-2909-F8C21708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28771"/>
            <a:ext cx="11187259" cy="1014667"/>
          </a:xfrm>
        </p:spPr>
        <p:txBody>
          <a:bodyPr/>
          <a:lstStyle/>
          <a:p>
            <a:r>
              <a:rPr lang="en-US" dirty="0"/>
              <a:t>Step 2: Cuts limit flows (‘weak duality’)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8DD03-E083-D5E7-3202-26A1EA185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57268"/>
                <a:ext cx="11187258" cy="3186598"/>
              </a:xfrm>
            </p:spPr>
            <p:txBody>
              <a:bodyPr/>
              <a:lstStyle/>
              <a:p>
                <a:r>
                  <a:rPr lang="en-US" dirty="0"/>
                  <a:t>Cuts limit flows! Intuition: to get the flow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it has to “all get through” every cut. So you can’t have a flow of value more than any given cut.</a:t>
                </a:r>
              </a:p>
              <a:p>
                <a:r>
                  <a:rPr lang="en-US" dirty="0"/>
                  <a:t>Proof: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8DD03-E083-D5E7-3202-26A1EA185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57268"/>
                <a:ext cx="11187258" cy="3186598"/>
              </a:xfrm>
              <a:blipFill>
                <a:blip r:embed="rId2"/>
                <a:stretch>
                  <a:fillRect l="-708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EA127E-76E9-DD5B-BDD3-1F4D6F88813E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cut.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EA127E-76E9-DD5B-BDD3-1F4D6F888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447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Sketch: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all the vertices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indeed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cut. The only way to not be a cut is to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But we assumed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was not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  <a:blipFill>
                <a:blip r:embed="rId2"/>
                <a:stretch>
                  <a:fillRect l="-708" t="-310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372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(sub)-claim: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(i.e. edges going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are saturated).</a:t>
                </a:r>
              </a:p>
              <a:p>
                <a:r>
                  <a:rPr lang="en-US" dirty="0"/>
                  <a:t>In the residual graph, we only don’t have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saturated. If we did have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we would be able to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it would be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must be saturated.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  <a:blipFill>
                <a:blip r:embed="rId2"/>
                <a:stretch>
                  <a:fillRect l="-708" t="-310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F60A9FF-2401-B520-0A05-C702C36DEC86}"/>
              </a:ext>
            </a:extLst>
          </p:cNvPr>
          <p:cNvGrpSpPr/>
          <p:nvPr/>
        </p:nvGrpSpPr>
        <p:grpSpPr>
          <a:xfrm>
            <a:off x="8327536" y="4951162"/>
            <a:ext cx="3071036" cy="2061712"/>
            <a:chOff x="8912327" y="655608"/>
            <a:chExt cx="3071036" cy="20617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CED586-94A2-9442-740E-F41EA6695676}"/>
                </a:ext>
              </a:extLst>
            </p:cNvPr>
            <p:cNvSpPr/>
            <p:nvPr/>
          </p:nvSpPr>
          <p:spPr>
            <a:xfrm>
              <a:off x="9704718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0B0FDC-22FB-3825-D6EE-705F08E9ED74}"/>
                </a:ext>
              </a:extLst>
            </p:cNvPr>
            <p:cNvSpPr/>
            <p:nvPr/>
          </p:nvSpPr>
          <p:spPr>
            <a:xfrm>
              <a:off x="9704718" y="185081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0B4B14-00A3-32EB-7831-4657CA2F0F9C}"/>
                </a:ext>
              </a:extLst>
            </p:cNvPr>
            <p:cNvSpPr/>
            <p:nvPr/>
          </p:nvSpPr>
          <p:spPr>
            <a:xfrm>
              <a:off x="10978552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A87F50-1A4C-DC8E-7F44-49AE908F5E14}"/>
                </a:ext>
              </a:extLst>
            </p:cNvPr>
            <p:cNvSpPr/>
            <p:nvPr/>
          </p:nvSpPr>
          <p:spPr>
            <a:xfrm>
              <a:off x="10978552" y="1900928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4E1154D-6A65-33C1-BE69-495CCBB4DE2E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9998016" y="1130677"/>
              <a:ext cx="980536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4F6105A-3E19-3CBC-FD75-0483A42C58B4}"/>
                </a:ext>
              </a:extLst>
            </p:cNvPr>
            <p:cNvCxnSpPr>
              <a:cxnSpLocks/>
              <a:stCxn id="7" idx="6"/>
              <a:endCxn id="9" idx="3"/>
            </p:cNvCxnSpPr>
            <p:nvPr/>
          </p:nvCxnSpPr>
          <p:spPr>
            <a:xfrm>
              <a:off x="9998016" y="1998078"/>
              <a:ext cx="1023488" cy="154249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49AB2F-3BA6-AD86-3843-092DA45A0FA6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9955064" y="1234810"/>
              <a:ext cx="1066440" cy="65913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FDCE66-30B7-38F8-3410-126956461F0C}"/>
                </a:ext>
              </a:extLst>
            </p:cNvPr>
            <p:cNvSpPr/>
            <p:nvPr/>
          </p:nvSpPr>
          <p:spPr>
            <a:xfrm>
              <a:off x="8912327" y="130192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D9E7C9-ACA9-D5F5-AC9A-AF7BD7E85080}"/>
                </a:ext>
              </a:extLst>
            </p:cNvPr>
            <p:cNvCxnSpPr>
              <a:cxnSpLocks/>
              <a:stCxn id="13" idx="7"/>
              <a:endCxn id="6" idx="2"/>
            </p:cNvCxnSpPr>
            <p:nvPr/>
          </p:nvCxnSpPr>
          <p:spPr>
            <a:xfrm flipV="1">
              <a:off x="9162673" y="1130677"/>
              <a:ext cx="542045" cy="214378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771135-C716-A34A-2D9D-1491E357267D}"/>
                </a:ext>
              </a:extLst>
            </p:cNvPr>
            <p:cNvCxnSpPr>
              <a:cxnSpLocks/>
              <a:stCxn id="13" idx="5"/>
              <a:endCxn id="7" idx="2"/>
            </p:cNvCxnSpPr>
            <p:nvPr/>
          </p:nvCxnSpPr>
          <p:spPr>
            <a:xfrm>
              <a:off x="9162673" y="1553321"/>
              <a:ext cx="542045" cy="444757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9ECF1D-13DA-5D3B-D2F1-032C176C483B}"/>
                </a:ext>
              </a:extLst>
            </p:cNvPr>
            <p:cNvSpPr/>
            <p:nvPr/>
          </p:nvSpPr>
          <p:spPr>
            <a:xfrm>
              <a:off x="11690065" y="1481167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39E7841-054D-44A4-0957-F237E799ECC2}"/>
                </a:ext>
              </a:extLst>
            </p:cNvPr>
            <p:cNvCxnSpPr>
              <a:cxnSpLocks/>
              <a:stCxn id="8" idx="6"/>
              <a:endCxn id="16" idx="2"/>
            </p:cNvCxnSpPr>
            <p:nvPr/>
          </p:nvCxnSpPr>
          <p:spPr>
            <a:xfrm>
              <a:off x="11271850" y="1130677"/>
              <a:ext cx="418215" cy="497756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385BF0F-C03F-A591-9F65-455DE28F0DB5}"/>
                </a:ext>
              </a:extLst>
            </p:cNvPr>
            <p:cNvCxnSpPr>
              <a:cxnSpLocks/>
              <a:stCxn id="9" idx="7"/>
              <a:endCxn id="16" idx="3"/>
            </p:cNvCxnSpPr>
            <p:nvPr/>
          </p:nvCxnSpPr>
          <p:spPr>
            <a:xfrm flipV="1">
              <a:off x="11228898" y="1732566"/>
              <a:ext cx="504119" cy="2114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E28B7DC1-956A-20F8-9C95-2C5DEAB29EE6}"/>
                </a:ext>
              </a:extLst>
            </p:cNvPr>
            <p:cNvSpPr/>
            <p:nvPr/>
          </p:nvSpPr>
          <p:spPr>
            <a:xfrm>
              <a:off x="9874186" y="655608"/>
              <a:ext cx="686151" cy="2061712"/>
            </a:xfrm>
            <a:prstGeom prst="arc">
              <a:avLst>
                <a:gd name="adj1" fmla="val 16200000"/>
                <a:gd name="adj2" fmla="val 4006372"/>
              </a:avLst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5774BD-5353-768B-CE5C-0B714E1115A5}"/>
                  </a:ext>
                </a:extLst>
              </p:cNvPr>
              <p:cNvSpPr txBox="1"/>
              <p:nvPr/>
            </p:nvSpPr>
            <p:spPr>
              <a:xfrm>
                <a:off x="9037674" y="5530364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5774BD-5353-768B-CE5C-0B714E111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74" y="5530364"/>
                <a:ext cx="3755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21B571-24D2-E07B-B569-B1A52D73B983}"/>
                  </a:ext>
                </a:extLst>
              </p:cNvPr>
              <p:cNvSpPr txBox="1"/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21B571-24D2-E07B-B569-B1A52D73B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7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(sub)-claim: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(i.e. edges going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are unused).</a:t>
                </a:r>
              </a:p>
              <a:p>
                <a:r>
                  <a:rPr lang="en-US" dirty="0"/>
                  <a:t>In the residual graph, we add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there is any flow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If we did have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would be able to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it would be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must be unused.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  <a:blipFill>
                <a:blip r:embed="rId2"/>
                <a:stretch>
                  <a:fillRect l="-654" t="-310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4441642-4EAF-E110-27F4-9C9C41AB2C0D}"/>
              </a:ext>
            </a:extLst>
          </p:cNvPr>
          <p:cNvGrpSpPr/>
          <p:nvPr/>
        </p:nvGrpSpPr>
        <p:grpSpPr>
          <a:xfrm>
            <a:off x="8327536" y="4951162"/>
            <a:ext cx="3071036" cy="2061712"/>
            <a:chOff x="8912327" y="655608"/>
            <a:chExt cx="3071036" cy="20617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97487C0-B70F-7D05-AE44-4F2317DD27B3}"/>
                </a:ext>
              </a:extLst>
            </p:cNvPr>
            <p:cNvSpPr/>
            <p:nvPr/>
          </p:nvSpPr>
          <p:spPr>
            <a:xfrm>
              <a:off x="9704718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AB895F8-A3EA-EA37-4751-5EABD3B6F6E6}"/>
                </a:ext>
              </a:extLst>
            </p:cNvPr>
            <p:cNvSpPr/>
            <p:nvPr/>
          </p:nvSpPr>
          <p:spPr>
            <a:xfrm>
              <a:off x="9704718" y="185081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9994DC-DE2A-70C8-CA93-D96B90B28B04}"/>
                </a:ext>
              </a:extLst>
            </p:cNvPr>
            <p:cNvSpPr/>
            <p:nvPr/>
          </p:nvSpPr>
          <p:spPr>
            <a:xfrm>
              <a:off x="10978552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A80B8FB-77E9-34C1-73EE-B63D26D5FAA3}"/>
                </a:ext>
              </a:extLst>
            </p:cNvPr>
            <p:cNvSpPr/>
            <p:nvPr/>
          </p:nvSpPr>
          <p:spPr>
            <a:xfrm>
              <a:off x="10978552" y="1900928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76ED1D9-22A4-7BA0-EDC1-DA07FAF9BB1A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9998016" y="1130677"/>
              <a:ext cx="980536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E2B0F7-784A-EDD4-66E4-F3E315E4B23C}"/>
                </a:ext>
              </a:extLst>
            </p:cNvPr>
            <p:cNvCxnSpPr>
              <a:cxnSpLocks/>
              <a:stCxn id="7" idx="6"/>
              <a:endCxn id="9" idx="3"/>
            </p:cNvCxnSpPr>
            <p:nvPr/>
          </p:nvCxnSpPr>
          <p:spPr>
            <a:xfrm>
              <a:off x="9998016" y="1998078"/>
              <a:ext cx="1023488" cy="154249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9D6BAB1-AA07-FEC5-27A7-502E5D808316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9955064" y="1234810"/>
              <a:ext cx="1066440" cy="65913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4325A79-C154-45EC-6BD3-DA2CC09079CB}"/>
                </a:ext>
              </a:extLst>
            </p:cNvPr>
            <p:cNvSpPr/>
            <p:nvPr/>
          </p:nvSpPr>
          <p:spPr>
            <a:xfrm>
              <a:off x="8912327" y="130192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7617BB1-E86B-397D-A497-EED4F8C5FE78}"/>
                </a:ext>
              </a:extLst>
            </p:cNvPr>
            <p:cNvCxnSpPr>
              <a:cxnSpLocks/>
              <a:stCxn id="13" idx="7"/>
              <a:endCxn id="6" idx="2"/>
            </p:cNvCxnSpPr>
            <p:nvPr/>
          </p:nvCxnSpPr>
          <p:spPr>
            <a:xfrm flipV="1">
              <a:off x="9162673" y="1130677"/>
              <a:ext cx="542045" cy="214378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FF55BDF-8971-97FB-4658-F9559C274A69}"/>
                </a:ext>
              </a:extLst>
            </p:cNvPr>
            <p:cNvCxnSpPr>
              <a:cxnSpLocks/>
              <a:stCxn id="13" idx="5"/>
              <a:endCxn id="7" idx="2"/>
            </p:cNvCxnSpPr>
            <p:nvPr/>
          </p:nvCxnSpPr>
          <p:spPr>
            <a:xfrm>
              <a:off x="9162673" y="1553321"/>
              <a:ext cx="542045" cy="444757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75CB2D-4779-781A-65BD-0A4B0044455B}"/>
                </a:ext>
              </a:extLst>
            </p:cNvPr>
            <p:cNvSpPr/>
            <p:nvPr/>
          </p:nvSpPr>
          <p:spPr>
            <a:xfrm>
              <a:off x="11690065" y="1481167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5A50C91-875A-D36A-16DF-E9D7B3DD8DFF}"/>
                </a:ext>
              </a:extLst>
            </p:cNvPr>
            <p:cNvCxnSpPr>
              <a:cxnSpLocks/>
              <a:stCxn id="8" idx="6"/>
              <a:endCxn id="16" idx="2"/>
            </p:cNvCxnSpPr>
            <p:nvPr/>
          </p:nvCxnSpPr>
          <p:spPr>
            <a:xfrm>
              <a:off x="11271850" y="1130677"/>
              <a:ext cx="418215" cy="497756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C24C309-043A-FE7A-C742-B548A535317D}"/>
                </a:ext>
              </a:extLst>
            </p:cNvPr>
            <p:cNvCxnSpPr>
              <a:cxnSpLocks/>
              <a:stCxn id="9" idx="7"/>
              <a:endCxn id="16" idx="3"/>
            </p:cNvCxnSpPr>
            <p:nvPr/>
          </p:nvCxnSpPr>
          <p:spPr>
            <a:xfrm flipV="1">
              <a:off x="11228898" y="1732566"/>
              <a:ext cx="504119" cy="2114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04C31E7-E620-2008-F206-B6542FBCF145}"/>
                </a:ext>
              </a:extLst>
            </p:cNvPr>
            <p:cNvSpPr/>
            <p:nvPr/>
          </p:nvSpPr>
          <p:spPr>
            <a:xfrm>
              <a:off x="9874186" y="655608"/>
              <a:ext cx="686151" cy="2061712"/>
            </a:xfrm>
            <a:prstGeom prst="arc">
              <a:avLst>
                <a:gd name="adj1" fmla="val 16200000"/>
                <a:gd name="adj2" fmla="val 4006372"/>
              </a:avLst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E2FE5F-E7B7-73DC-4B8D-34F8E0BA37AD}"/>
                  </a:ext>
                </a:extLst>
              </p:cNvPr>
              <p:cNvSpPr txBox="1"/>
              <p:nvPr/>
            </p:nvSpPr>
            <p:spPr>
              <a:xfrm>
                <a:off x="8732175" y="6329246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E2FE5F-E7B7-73DC-4B8D-34F8E0BA3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175" y="6329246"/>
                <a:ext cx="3755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0561E5-A386-B841-27E1-3A770307B9E0}"/>
                  </a:ext>
                </a:extLst>
              </p:cNvPr>
              <p:cNvSpPr txBox="1"/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0561E5-A386-B841-27E1-3A770307B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7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53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4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Put it together: What’s the value of the flow?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4"/>
                <a:ext cx="11187258" cy="3335881"/>
              </a:xfrm>
              <a:blipFill>
                <a:blip r:embed="rId2"/>
                <a:stretch>
                  <a:fillRect l="-654" t="-3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7C82302-CB41-2264-E8F7-2313DBD84FDE}"/>
              </a:ext>
            </a:extLst>
          </p:cNvPr>
          <p:cNvSpPr txBox="1"/>
          <p:nvPr/>
        </p:nvSpPr>
        <p:spPr>
          <a:xfrm>
            <a:off x="8452883" y="3524693"/>
            <a:ext cx="269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Step 1’s lemma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404F9-B4E6-5660-89FE-1E907F67D953}"/>
              </a:ext>
            </a:extLst>
          </p:cNvPr>
          <p:cNvSpPr txBox="1"/>
          <p:nvPr/>
        </p:nvSpPr>
        <p:spPr>
          <a:xfrm>
            <a:off x="8102009" y="4199640"/>
            <a:ext cx="40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Net is flow out minus flow 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D2CF1-8728-399E-090B-E101E982809F}"/>
              </a:ext>
            </a:extLst>
          </p:cNvPr>
          <p:cNvSpPr txBox="1"/>
          <p:nvPr/>
        </p:nvSpPr>
        <p:spPr>
          <a:xfrm>
            <a:off x="8102008" y="4757108"/>
            <a:ext cx="40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Last 2 slides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6D767-66AA-584D-5317-661136C38B9F}"/>
              </a:ext>
            </a:extLst>
          </p:cNvPr>
          <p:cNvSpPr txBox="1"/>
          <p:nvPr/>
        </p:nvSpPr>
        <p:spPr>
          <a:xfrm>
            <a:off x="8102009" y="5368200"/>
            <a:ext cx="40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capacity.</a:t>
            </a:r>
          </a:p>
        </p:txBody>
      </p:sp>
    </p:spTree>
    <p:extLst>
      <p:ext uri="{BB962C8B-B14F-4D97-AF65-F5344CB8AC3E}">
        <p14:creationId xmlns:p14="http://schemas.microsoft.com/office/powerpoint/2010/main" val="1718933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3EDA-E20D-AAB5-98B6-DE6A6691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8E046-49A5-95DD-9CE1-F1541BB77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9619"/>
                <a:ext cx="11187258" cy="2449742"/>
              </a:xfrm>
            </p:spPr>
            <p:txBody>
              <a:bodyPr/>
              <a:lstStyle/>
              <a:p>
                <a:r>
                  <a:rPr lang="en-US" dirty="0"/>
                  <a:t>Proof: Run Ford-Fulkerson, you’ll get a flow of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there is a cut of capacity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There can be no larger flow and no smaller cut, as for all flows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all cuts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8E046-49A5-95DD-9CE1-F1541BB77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9619"/>
                <a:ext cx="11187258" cy="2449742"/>
              </a:xfrm>
              <a:blipFill>
                <a:blip r:embed="rId2"/>
                <a:stretch>
                  <a:fillRect l="-708" t="-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1B00FA-8AE8-9617-7DA0-8D906B1BD7F3}"/>
              </a:ext>
            </a:extLst>
          </p:cNvPr>
          <p:cNvGrpSpPr/>
          <p:nvPr/>
        </p:nvGrpSpPr>
        <p:grpSpPr>
          <a:xfrm>
            <a:off x="575239" y="1375387"/>
            <a:ext cx="9319038" cy="219715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29D752F-62FA-FB24-A365-DF034D21203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B10464-2B48-0798-43FE-D6F915ED7E6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298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1ECB-3434-1212-DA83-8BE13AE3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This Cool?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AA6B-00E3-3F1C-C202-2E5EC95A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instance where we prove a big theorem using an algorithm.</a:t>
            </a:r>
          </a:p>
          <a:p>
            <a:r>
              <a:rPr lang="en-US" dirty="0"/>
              <a:t>The max-flow min-cut theorem doesn’t mention an algorithm, but it can be proved via analyzing Ford-Fulkerson!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6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69BE-4423-46BA-A5DB-49B7583C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F21C-D2F4-47F8-81A8-BE4285B30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each interesting algorithmic problems.</a:t>
            </a:r>
          </a:p>
          <a:p>
            <a:endParaRPr lang="en-US" dirty="0"/>
          </a:p>
          <a:p>
            <a:r>
              <a:rPr lang="en-US" dirty="0"/>
              <a:t>They were first studied in the 1950s</a:t>
            </a:r>
          </a:p>
          <a:p>
            <a:r>
              <a:rPr lang="en-US" dirty="0"/>
              <a:t>The U.S. military wanted to know how much the Soviets could ship on their rail network.</a:t>
            </a:r>
          </a:p>
          <a:p>
            <a:r>
              <a:rPr lang="en-US" dirty="0"/>
              <a:t>And also which rail lines they would target to </a:t>
            </a:r>
            <a:r>
              <a:rPr lang="en-US" i="1" dirty="0"/>
              <a:t>disrupt </a:t>
            </a:r>
            <a:r>
              <a:rPr lang="en-US" dirty="0"/>
              <a:t>the network.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0996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734-19C6-4665-80B2-92E4BFE0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B6BA-0D98-418F-A7A1-62C88B661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quick check for if you’ve found the maximum flow (or min-cut).</a:t>
            </a:r>
          </a:p>
          <a:p>
            <a:pPr lvl="1"/>
            <a:r>
              <a:rPr lang="en-US" dirty="0"/>
              <a:t>Check the other and see if the value is the same!</a:t>
            </a:r>
          </a:p>
          <a:p>
            <a:endParaRPr lang="en-US" dirty="0"/>
          </a:p>
          <a:p>
            <a:r>
              <a:rPr lang="en-US" dirty="0"/>
              <a:t>We’ll see examples next time of max-flow used for modeling. In those cases the min-cut can be interpreted as a “barrier” to a good assignment.  </a:t>
            </a:r>
          </a:p>
          <a:p>
            <a:endParaRPr lang="en-US" dirty="0"/>
          </a:p>
          <a:p>
            <a:r>
              <a:rPr lang="en-US" dirty="0"/>
              <a:t>It’s also a nice example of </a:t>
            </a:r>
            <a:r>
              <a:rPr lang="en-US" b="1" dirty="0"/>
              <a:t>duality</a:t>
            </a:r>
          </a:p>
          <a:p>
            <a:r>
              <a:rPr lang="en-US" dirty="0"/>
              <a:t>If you know what a “dual linear program” is – flows and cuts are dual LPs.</a:t>
            </a:r>
          </a:p>
        </p:txBody>
      </p:sp>
    </p:spTree>
    <p:extLst>
      <p:ext uri="{BB962C8B-B14F-4D97-AF65-F5344CB8AC3E}">
        <p14:creationId xmlns:p14="http://schemas.microsoft.com/office/powerpoint/2010/main" val="1741174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9382F-EB27-4215-AC87-3FC54BBC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0896C-72E7-4A33-BE3F-53223E67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1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0D28-4685-4923-8871-492C394A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Max-Flow-Min-Cut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EFDE-2E0E-437A-8F64-8B90735F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useful if you work for the water company…</a:t>
            </a:r>
          </a:p>
          <a:p>
            <a:r>
              <a:rPr lang="en-US" dirty="0"/>
              <a:t>But they’re also useful if you don’t.</a:t>
            </a:r>
          </a:p>
          <a:p>
            <a:endParaRPr lang="en-US" dirty="0"/>
          </a:p>
          <a:p>
            <a:r>
              <a:rPr lang="en-US" dirty="0"/>
              <a:t>The most common application is assignment problems.</a:t>
            </a:r>
          </a:p>
          <a:p>
            <a:r>
              <a:rPr lang="en-US" dirty="0"/>
              <a:t>You have jobs and people who can do jobs – who is going to do which?</a:t>
            </a:r>
          </a:p>
          <a:p>
            <a:endParaRPr lang="en-US" dirty="0"/>
          </a:p>
          <a:p>
            <a:r>
              <a:rPr lang="en-US" dirty="0"/>
              <a:t>Big idea:</a:t>
            </a:r>
          </a:p>
          <a:p>
            <a:r>
              <a:rPr lang="en-US" dirty="0"/>
              <a:t>Let one unit of flow mean “assigning” one job to a person.</a:t>
            </a:r>
          </a:p>
        </p:txBody>
      </p:sp>
    </p:spTree>
    <p:extLst>
      <p:ext uri="{BB962C8B-B14F-4D97-AF65-F5344CB8AC3E}">
        <p14:creationId xmlns:p14="http://schemas.microsoft.com/office/powerpoint/2010/main" val="2124739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6AD-15CC-4E68-A300-5C0D931A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8DAB-4EF0-4E2F-B5E1-A46082E8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Isn’t this what stable matching is for?</a:t>
            </a:r>
          </a:p>
          <a:p>
            <a:endParaRPr lang="en-US" dirty="0"/>
          </a:p>
          <a:p>
            <a:r>
              <a:rPr lang="en-US" dirty="0"/>
              <a:t>Stable matching is very versatile, and it lets you encode preferences.</a:t>
            </a:r>
          </a:p>
          <a:p>
            <a:endParaRPr lang="en-US" dirty="0"/>
          </a:p>
          <a:p>
            <a:r>
              <a:rPr lang="en-US" dirty="0"/>
              <a:t>Max-flow assignment is even more versatile on the types of assignments.</a:t>
            </a:r>
          </a:p>
          <a:p>
            <a:r>
              <a:rPr lang="en-US" dirty="0"/>
              <a:t>But there’s not an easy way to encode preferences. </a:t>
            </a:r>
          </a:p>
        </p:txBody>
      </p:sp>
    </p:spTree>
    <p:extLst>
      <p:ext uri="{BB962C8B-B14F-4D97-AF65-F5344CB8AC3E}">
        <p14:creationId xmlns:p14="http://schemas.microsoft.com/office/powerpoint/2010/main" val="1267094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53505"/>
          </a:xfrm>
        </p:spPr>
        <p:txBody>
          <a:bodyPr/>
          <a:lstStyle/>
          <a:p>
            <a:r>
              <a:rPr lang="en-US" dirty="0"/>
              <a:t>You and your housemates need to decide who is going to do each of the chores this week.</a:t>
            </a:r>
          </a:p>
          <a:p>
            <a:r>
              <a:rPr lang="en-US" dirty="0"/>
              <a:t>Some of your housemates are unable to do some chores.</a:t>
            </a:r>
          </a:p>
          <a:p>
            <a:endParaRPr lang="en-US" dirty="0"/>
          </a:p>
          <a:p>
            <a:r>
              <a:rPr lang="en-US" dirty="0"/>
              <a:t>Housemates: 1,2,3</a:t>
            </a:r>
          </a:p>
          <a:p>
            <a:r>
              <a:rPr lang="en-US" dirty="0"/>
              <a:t>Chores: </a:t>
            </a:r>
          </a:p>
          <a:p>
            <a:r>
              <a:rPr lang="en-US" b="1" dirty="0"/>
              <a:t>A</a:t>
            </a:r>
            <a:r>
              <a:rPr lang="en-US" dirty="0"/>
              <a:t>rrange furniture, clean the </a:t>
            </a:r>
            <a:r>
              <a:rPr lang="en-US" b="1" dirty="0"/>
              <a:t>B</a:t>
            </a:r>
            <a:r>
              <a:rPr lang="en-US" dirty="0"/>
              <a:t>athroom, </a:t>
            </a:r>
            <a:r>
              <a:rPr lang="en-US" b="1" dirty="0"/>
              <a:t>C</a:t>
            </a:r>
            <a:r>
              <a:rPr lang="en-US" dirty="0"/>
              <a:t>ook dinner, do the </a:t>
            </a:r>
            <a:r>
              <a:rPr lang="en-US" b="1" dirty="0"/>
              <a:t>D</a:t>
            </a:r>
            <a:r>
              <a:rPr lang="en-US" dirty="0"/>
              <a:t>ishes</a:t>
            </a:r>
          </a:p>
          <a:p>
            <a:endParaRPr lang="en-US" dirty="0"/>
          </a:p>
          <a:p>
            <a:r>
              <a:rPr lang="en-US" dirty="0"/>
              <a:t>Housemate 1 is unable to arrange furniture, 2 is unable to cook.</a:t>
            </a:r>
          </a:p>
        </p:txBody>
      </p:sp>
    </p:spTree>
    <p:extLst>
      <p:ext uri="{BB962C8B-B14F-4D97-AF65-F5344CB8AC3E}">
        <p14:creationId xmlns:p14="http://schemas.microsoft.com/office/powerpoint/2010/main" val="4222637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6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84396-B264-4022-A114-360CFF52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Max Flows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DCFE6-F8AD-46BB-89EC-BF159AA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20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79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28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9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35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7CF9C-96C7-4923-83A7-19262D35604E}"/>
              </a:ext>
            </a:extLst>
          </p:cNvPr>
          <p:cNvSpPr/>
          <p:nvPr/>
        </p:nvSpPr>
        <p:spPr>
          <a:xfrm>
            <a:off x="48286" y="3897589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source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39C3AE-27DA-4103-9CFA-A7D3F0B1700E}"/>
              </a:ext>
            </a:extLst>
          </p:cNvPr>
          <p:cNvSpPr/>
          <p:nvPr/>
        </p:nvSpPr>
        <p:spPr>
          <a:xfrm>
            <a:off x="9972306" y="5495613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target</a:t>
            </a:r>
          </a:p>
        </p:txBody>
      </p:sp>
    </p:spTree>
    <p:extLst>
      <p:ext uri="{BB962C8B-B14F-4D97-AF65-F5344CB8AC3E}">
        <p14:creationId xmlns:p14="http://schemas.microsoft.com/office/powerpoint/2010/main" val="2771174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Every chore needs to be done (by one person).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91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42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are the capacities for the middle edges?</a:t>
                </a:r>
              </a:p>
              <a:p>
                <a:r>
                  <a:rPr lang="en-US" dirty="0"/>
                  <a:t>Could make them 1 (make sure you don’t get “two units of cooking”</a:t>
                </a:r>
              </a:p>
              <a:p>
                <a:r>
                  <a:rPr lang="en-US" dirty="0"/>
                  <a:t>All our requirements are already (implicitly) encoded. So could make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  <a:blipFill>
                <a:blip r:embed="rId2"/>
                <a:stretch>
                  <a:fillRect l="-545" t="-7447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02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18142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max flow…And read off the assignment!</a:t>
            </a:r>
          </a:p>
          <a:p>
            <a:r>
              <a:rPr lang="en-US" dirty="0"/>
              <a:t>Full color: </a:t>
            </a:r>
            <a:r>
              <a:rPr lang="en-US" dirty="0">
                <a:sym typeface="Wingdings" panose="05000000000000000000" pitchFamily="2" charset="2"/>
              </a:rPr>
              <a:t>1 unit of flow, faded: 0 units of flow</a:t>
            </a:r>
          </a:p>
          <a:p>
            <a:r>
              <a:rPr lang="en-US" dirty="0">
                <a:sym typeface="Wingdings" panose="05000000000000000000" pitchFamily="2" charset="2"/>
              </a:rPr>
              <a:t>1 cleans the bathroom and does the dishes, 2 arranges furniture, 3 cooks.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5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value </a:t>
                </a:r>
                <a:r>
                  <a:rPr lang="en-US" dirty="0"/>
                  <a:t>or </a:t>
                </a:r>
                <a:r>
                  <a:rPr lang="en-US" b="1" dirty="0"/>
                  <a:t>size </a:t>
                </a:r>
                <a:r>
                  <a:rPr lang="en-US" dirty="0"/>
                  <a:t>of a flow is the net flow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Or, equivalently the net flow entering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Value of this flow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FB042BA-FADC-4D46-8F06-17F8B8C064FF}"/>
              </a:ext>
            </a:extLst>
          </p:cNvPr>
          <p:cNvGrpSpPr/>
          <p:nvPr/>
        </p:nvGrpSpPr>
        <p:grpSpPr>
          <a:xfrm>
            <a:off x="1690219" y="3518472"/>
            <a:ext cx="9101419" cy="2964694"/>
            <a:chOff x="1690219" y="3518472"/>
            <a:chExt cx="9101419" cy="2964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894F9E99-67A1-4340-AFD5-4C1376F66570}"/>
                    </a:ext>
                  </a:extLst>
                </p:cNvPr>
                <p:cNvSpPr/>
                <p:nvPr/>
              </p:nvSpPr>
              <p:spPr>
                <a:xfrm>
                  <a:off x="1690219" y="4462582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894F9E99-67A1-4340-AFD5-4C1376F665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219" y="4462582"/>
                  <a:ext cx="773723" cy="77372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09FA4E61-B426-445D-BD4B-F676F5F5DBB7}"/>
                    </a:ext>
                  </a:extLst>
                </p:cNvPr>
                <p:cNvSpPr/>
                <p:nvPr/>
              </p:nvSpPr>
              <p:spPr>
                <a:xfrm>
                  <a:off x="5660113" y="5644275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09FA4E61-B426-445D-BD4B-F676F5F5D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113" y="5644275"/>
                  <a:ext cx="773723" cy="77372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2C9B974-5155-4250-A0BF-72A1808F3C0E}"/>
                    </a:ext>
                  </a:extLst>
                </p:cNvPr>
                <p:cNvSpPr/>
                <p:nvPr/>
              </p:nvSpPr>
              <p:spPr>
                <a:xfrm>
                  <a:off x="3121160" y="5642704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2C9B974-5155-4250-A0BF-72A1808F3C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160" y="5642704"/>
                  <a:ext cx="773723" cy="77372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0A11092-033B-4076-8BE2-9D8F83144CD3}"/>
                    </a:ext>
                  </a:extLst>
                </p:cNvPr>
                <p:cNvSpPr/>
                <p:nvPr/>
              </p:nvSpPr>
              <p:spPr>
                <a:xfrm>
                  <a:off x="7091053" y="4497753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0A11092-033B-4076-8BE2-9D8F83144C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053" y="4497753"/>
                  <a:ext cx="773723" cy="77372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E6DC83-1BC7-40C0-85BC-093BAB78479B}"/>
                </a:ext>
              </a:extLst>
            </p:cNvPr>
            <p:cNvCxnSpPr>
              <a:cxnSpLocks/>
              <a:stCxn id="4" idx="5"/>
              <a:endCxn id="6" idx="2"/>
            </p:cNvCxnSpPr>
            <p:nvPr/>
          </p:nvCxnSpPr>
          <p:spPr>
            <a:xfrm>
              <a:off x="2350633" y="5122996"/>
              <a:ext cx="770527" cy="90657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90BA0E-7200-4DCB-9435-A4606BADEAE8}"/>
                </a:ext>
              </a:extLst>
            </p:cNvPr>
            <p:cNvCxnSpPr>
              <a:cxnSpLocks/>
              <a:stCxn id="6" idx="6"/>
              <a:endCxn id="5" idx="2"/>
            </p:cNvCxnSpPr>
            <p:nvPr/>
          </p:nvCxnSpPr>
          <p:spPr>
            <a:xfrm>
              <a:off x="3894883" y="6029566"/>
              <a:ext cx="1765230" cy="157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4794A2-84BE-4A84-8379-A2590FC16EFE}"/>
                </a:ext>
              </a:extLst>
            </p:cNvPr>
            <p:cNvCxnSpPr>
              <a:cxnSpLocks/>
              <a:stCxn id="7" idx="3"/>
              <a:endCxn id="5" idx="6"/>
            </p:cNvCxnSpPr>
            <p:nvPr/>
          </p:nvCxnSpPr>
          <p:spPr>
            <a:xfrm flipH="1">
              <a:off x="6433836" y="5158167"/>
              <a:ext cx="770526" cy="87297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D67C1D-EAF7-4D9C-8D7D-571D68E99684}"/>
                    </a:ext>
                  </a:extLst>
                </p:cNvPr>
                <p:cNvSpPr/>
                <p:nvPr/>
              </p:nvSpPr>
              <p:spPr>
                <a:xfrm>
                  <a:off x="4484219" y="3724030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D67C1D-EAF7-4D9C-8D7D-571D68E99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219" y="3724030"/>
                  <a:ext cx="773723" cy="7737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49C6DC-CA70-4596-866F-8A0B7CD2FC3F}"/>
                </a:ext>
              </a:extLst>
            </p:cNvPr>
            <p:cNvCxnSpPr>
              <a:cxnSpLocks/>
              <a:stCxn id="4" idx="7"/>
              <a:endCxn id="11" idx="2"/>
            </p:cNvCxnSpPr>
            <p:nvPr/>
          </p:nvCxnSpPr>
          <p:spPr>
            <a:xfrm flipV="1">
              <a:off x="2350633" y="4110892"/>
              <a:ext cx="2133586" cy="464999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EC7F9A-FE62-4565-97EB-B103AB3BFB25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197232" y="3966346"/>
              <a:ext cx="2007130" cy="644716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1347F28-85DC-4404-8B36-C30BAE73674E}"/>
                    </a:ext>
                  </a:extLst>
                </p:cNvPr>
                <p:cNvSpPr/>
                <p:nvPr/>
              </p:nvSpPr>
              <p:spPr>
                <a:xfrm>
                  <a:off x="8259453" y="5576281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1347F28-85DC-4404-8B36-C30BAE7367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9453" y="5576281"/>
                  <a:ext cx="773723" cy="77372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94F3B4-4639-4DAA-93BB-68364F656EF8}"/>
                    </a:ext>
                  </a:extLst>
                </p:cNvPr>
                <p:cNvSpPr/>
                <p:nvPr/>
              </p:nvSpPr>
              <p:spPr>
                <a:xfrm>
                  <a:off x="10017915" y="4114796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94F3B4-4639-4DAA-93BB-68364F656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7915" y="4114796"/>
                  <a:ext cx="773723" cy="77372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8D1795-A0DA-483C-BF9B-3D6080A167A6}"/>
                </a:ext>
              </a:extLst>
            </p:cNvPr>
            <p:cNvCxnSpPr>
              <a:cxnSpLocks/>
              <a:stCxn id="11" idx="5"/>
              <a:endCxn id="5" idx="0"/>
            </p:cNvCxnSpPr>
            <p:nvPr/>
          </p:nvCxnSpPr>
          <p:spPr>
            <a:xfrm>
              <a:off x="5144633" y="4384444"/>
              <a:ext cx="902342" cy="1259831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3785A6-C6E5-4B6F-955C-158770BA9715}"/>
                </a:ext>
              </a:extLst>
            </p:cNvPr>
            <p:cNvCxnSpPr>
              <a:cxnSpLocks/>
              <a:stCxn id="14" idx="2"/>
              <a:endCxn id="5" idx="6"/>
            </p:cNvCxnSpPr>
            <p:nvPr/>
          </p:nvCxnSpPr>
          <p:spPr>
            <a:xfrm flipH="1">
              <a:off x="6433836" y="5963143"/>
              <a:ext cx="1825617" cy="6799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D93180-A403-4382-B9AF-01D8A4BBE9D4}"/>
                </a:ext>
              </a:extLst>
            </p:cNvPr>
            <p:cNvCxnSpPr>
              <a:cxnSpLocks/>
              <a:stCxn id="15" idx="2"/>
              <a:endCxn id="7" idx="6"/>
            </p:cNvCxnSpPr>
            <p:nvPr/>
          </p:nvCxnSpPr>
          <p:spPr>
            <a:xfrm flipH="1">
              <a:off x="7864776" y="4501658"/>
              <a:ext cx="2153139" cy="38295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8B096E-D2B5-4D99-840D-0F415F9E3A90}"/>
                </a:ext>
              </a:extLst>
            </p:cNvPr>
            <p:cNvCxnSpPr>
              <a:cxnSpLocks/>
              <a:stCxn id="15" idx="3"/>
              <a:endCxn id="14" idx="7"/>
            </p:cNvCxnSpPr>
            <p:nvPr/>
          </p:nvCxnSpPr>
          <p:spPr>
            <a:xfrm flipH="1">
              <a:off x="8919867" y="4775210"/>
              <a:ext cx="1211357" cy="91438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FF7E62-E0AD-4CA9-B503-3B10BFB92CB2}"/>
                </a:ext>
              </a:extLst>
            </p:cNvPr>
            <p:cNvCxnSpPr>
              <a:cxnSpLocks/>
              <a:stCxn id="15" idx="1"/>
              <a:endCxn id="11" idx="7"/>
            </p:cNvCxnSpPr>
            <p:nvPr/>
          </p:nvCxnSpPr>
          <p:spPr>
            <a:xfrm flipH="1" flipV="1">
              <a:off x="5144633" y="3837339"/>
              <a:ext cx="4986591" cy="390766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0FE7B-D369-4E4C-BA09-878C1E41ADD8}"/>
                    </a:ext>
                  </a:extLst>
                </p:cNvPr>
                <p:cNvSpPr txBox="1"/>
                <p:nvPr/>
              </p:nvSpPr>
              <p:spPr>
                <a:xfrm>
                  <a:off x="2023112" y="543616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0FE7B-D369-4E4C-BA09-878C1E41A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12" y="5436161"/>
                  <a:ext cx="762712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9958F81-3D6E-4BD2-BD8D-9E34820E8CE0}"/>
                    </a:ext>
                  </a:extLst>
                </p:cNvPr>
                <p:cNvSpPr txBox="1"/>
                <p:nvPr/>
              </p:nvSpPr>
              <p:spPr>
                <a:xfrm>
                  <a:off x="2735896" y="387615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9958F81-3D6E-4BD2-BD8D-9E34820E8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896" y="3876151"/>
                  <a:ext cx="762712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A8A1FA-6655-44B4-A73E-9C09459064B0}"/>
                    </a:ext>
                  </a:extLst>
                </p:cNvPr>
                <p:cNvSpPr txBox="1"/>
                <p:nvPr/>
              </p:nvSpPr>
              <p:spPr>
                <a:xfrm>
                  <a:off x="4214214" y="5458757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A8A1FA-6655-44B4-A73E-9C0945906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214" y="5458757"/>
                  <a:ext cx="762712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5F5CE74-0E17-4A71-92E9-B711BDE6254E}"/>
                    </a:ext>
                  </a:extLst>
                </p:cNvPr>
                <p:cNvSpPr txBox="1"/>
                <p:nvPr/>
              </p:nvSpPr>
              <p:spPr>
                <a:xfrm>
                  <a:off x="5451970" y="4611062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5F5CE74-0E17-4A71-92E9-B711BDE62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970" y="4611062"/>
                  <a:ext cx="762712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9EA921-8E42-4FB9-A6DD-E9E374AC43B9}"/>
                    </a:ext>
                  </a:extLst>
                </p:cNvPr>
                <p:cNvSpPr txBox="1"/>
                <p:nvPr/>
              </p:nvSpPr>
              <p:spPr>
                <a:xfrm>
                  <a:off x="6445029" y="4059786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9EA921-8E42-4FB9-A6DD-E9E374AC4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029" y="4059786"/>
                  <a:ext cx="76271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64A668-6BD5-49C3-A8EC-F829EF469D5F}"/>
                    </a:ext>
                  </a:extLst>
                </p:cNvPr>
                <p:cNvSpPr txBox="1"/>
                <p:nvPr/>
              </p:nvSpPr>
              <p:spPr>
                <a:xfrm>
                  <a:off x="7305092" y="3518472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64A668-6BD5-49C3-A8EC-F829EF469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5092" y="3518472"/>
                  <a:ext cx="762712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9D1A7C9-0715-463E-A961-C9E0264DD4BB}"/>
                    </a:ext>
                  </a:extLst>
                </p:cNvPr>
                <p:cNvSpPr txBox="1"/>
                <p:nvPr/>
              </p:nvSpPr>
              <p:spPr>
                <a:xfrm>
                  <a:off x="6780049" y="5271476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9D1A7C9-0715-463E-A961-C9E0264DD4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049" y="5271476"/>
                  <a:ext cx="762712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A2BD0E-34A6-45E9-9586-11B63E63EE2B}"/>
                    </a:ext>
                  </a:extLst>
                </p:cNvPr>
                <p:cNvSpPr txBox="1"/>
                <p:nvPr/>
              </p:nvSpPr>
              <p:spPr>
                <a:xfrm>
                  <a:off x="6965288" y="602150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A2BD0E-34A6-45E9-9586-11B63E63E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288" y="6021501"/>
                  <a:ext cx="762712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7B66618-C904-47DF-863F-07B6DDDA124C}"/>
                    </a:ext>
                  </a:extLst>
                </p:cNvPr>
                <p:cNvSpPr txBox="1"/>
                <p:nvPr/>
              </p:nvSpPr>
              <p:spPr>
                <a:xfrm>
                  <a:off x="9406176" y="5207493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7B66618-C904-47DF-863F-07B6DDDA1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176" y="5207493"/>
                  <a:ext cx="762712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248E82-9482-4FBC-947A-740D0CAE5A9E}"/>
                    </a:ext>
                  </a:extLst>
                </p:cNvPr>
                <p:cNvSpPr txBox="1"/>
                <p:nvPr/>
              </p:nvSpPr>
              <p:spPr>
                <a:xfrm>
                  <a:off x="8010965" y="4273323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248E82-9482-4FBC-947A-740D0CAE5A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965" y="4273323"/>
                  <a:ext cx="76271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5038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/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flow of value 4 sends one unit of flow through each of A,B,C,D (because the edges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so a max-flow ensures if possible we’ll find an assignment.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blipFill>
                <a:blip r:embed="rId2"/>
                <a:stretch>
                  <a:fillRect l="-82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/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2 units of flow can go through any person vertex (because edges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people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2)</m:t>
                    </m:r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blipFill>
                <a:blip r:embed="rId3"/>
                <a:stretch>
                  <a:fillRect l="-778" t="-5147" r="-51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F85DC5-B24B-4DD2-9F95-03796511D78B}"/>
              </a:ext>
            </a:extLst>
          </p:cNvPr>
          <p:cNvSpPr txBox="1"/>
          <p:nvPr/>
        </p:nvSpPr>
        <p:spPr>
          <a:xfrm>
            <a:off x="356616" y="4209911"/>
            <a:ext cx="117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only an edge from a person to a chore if they can do that chore.</a:t>
            </a:r>
          </a:p>
        </p:txBody>
      </p:sp>
    </p:spTree>
    <p:extLst>
      <p:ext uri="{BB962C8B-B14F-4D97-AF65-F5344CB8AC3E}">
        <p14:creationId xmlns:p14="http://schemas.microsoft.com/office/powerpoint/2010/main" val="28859009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6C14-F8B4-4D00-9F09-87813A2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Requirement…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another requirement we haven’t mentioned:</a:t>
                </a:r>
              </a:p>
              <a:p>
                <a:endParaRPr lang="en-US" dirty="0"/>
              </a:p>
              <a:p>
                <a:r>
                  <a:rPr lang="en-US" dirty="0"/>
                  <a:t>People only get “whole units” of chores</a:t>
                </a:r>
              </a:p>
              <a:p>
                <a:pPr lvl="1"/>
                <a:r>
                  <a:rPr lang="en-US" dirty="0"/>
                  <a:t>i.e. you don’t have two people each doing half of the cooking.</a:t>
                </a:r>
              </a:p>
              <a:p>
                <a:endParaRPr lang="en-US" dirty="0"/>
              </a:p>
              <a:p>
                <a:r>
                  <a:rPr lang="en-US" dirty="0"/>
                  <a:t>The max-flow approach guarantees this! As long as our requirements are integers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 as well.</a:t>
                </a:r>
              </a:p>
              <a:p>
                <a:r>
                  <a:rPr lang="en-US" dirty="0"/>
                  <a:t>Same logic as Friday’s lecture – Ford-Fulkerson will only add integers to the current flow.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0752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2018D4-8FA8-460C-875F-E6FD368A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Ford-Fulkerson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235CC-552B-4F17-98DD-921FDA6B7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66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3FD6AB-FC58-457E-8266-E7CEA94A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Ford-Fulkerson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458A83-3C46-4064-A85A-ED0F7AF4E5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Ford-Fulkerson is only slow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big and we keep doing very small updates. </a:t>
                </a:r>
              </a:p>
              <a:p>
                <a:r>
                  <a:rPr lang="en-US" dirty="0"/>
                  <a:t>If instead of finding </a:t>
                </a:r>
                <a:r>
                  <a:rPr lang="en-US" b="1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path you find a particular one (the one with the fewest edges, or the one that will lead to the biggest increase) you can guarantee you’ll do fewer iterations.</a:t>
                </a:r>
              </a:p>
              <a:p>
                <a:pPr lvl="1"/>
                <a:r>
                  <a:rPr lang="en-US" dirty="0"/>
                  <a:t>Each iteration will take a little longer to find the good path, but the tradeoff is often worth it.</a:t>
                </a:r>
              </a:p>
              <a:p>
                <a:pPr lvl="1"/>
                <a:r>
                  <a:rPr lang="en-US" dirty="0"/>
                  <a:t>In particular some algorithms end up with running times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2800" dirty="0"/>
                  <a:t>In practice, Ford-Fulkerson is usually fine! </a:t>
                </a:r>
              </a:p>
              <a:p>
                <a:pPr lvl="1"/>
                <a:r>
                  <a:rPr lang="en-US" sz="2800" dirty="0"/>
                  <a:t>The fastest-known (theoretically) is Orlin’s algorithm: 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458A83-3C46-4064-A85A-ED0F7AF4E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72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b="1" dirty="0"/>
                  <a:t>Greedy</a:t>
                </a:r>
                <a:r>
                  <a:rPr lang="en-US" dirty="0"/>
                  <a:t>: Repeat this as much as you can. 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5" y="421637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5" y="588430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4" y="4907348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</p:spTree>
    <p:extLst>
      <p:ext uri="{BB962C8B-B14F-4D97-AF65-F5344CB8AC3E}">
        <p14:creationId xmlns:p14="http://schemas.microsoft.com/office/powerpoint/2010/main" val="323180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b="1" dirty="0"/>
                  <a:t>Greedy</a:t>
                </a:r>
                <a:r>
                  <a:rPr lang="en-US" dirty="0"/>
                  <a:t>: Repeat this as much as you can. 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5" y="421637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5" y="588430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4" y="4907348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</p:spTree>
    <p:extLst>
      <p:ext uri="{BB962C8B-B14F-4D97-AF65-F5344CB8AC3E}">
        <p14:creationId xmlns:p14="http://schemas.microsoft.com/office/powerpoint/2010/main" val="416752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b="1" dirty="0"/>
                  <a:t>Greedy</a:t>
                </a:r>
                <a:r>
                  <a:rPr lang="en-US" dirty="0"/>
                  <a:t>: Repeat this as much as you can. 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4" y="421637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4" y="588430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3" y="4907348"/>
            <a:ext cx="104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2684878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2828</TotalTime>
  <Words>3949</Words>
  <Application>Microsoft Office PowerPoint</Application>
  <PresentationFormat>Widescreen</PresentationFormat>
  <Paragraphs>755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Max-Flow Min-Cut</vt:lpstr>
      <vt:lpstr>Max Flow</vt:lpstr>
      <vt:lpstr>Flows</vt:lpstr>
      <vt:lpstr>Flows</vt:lpstr>
      <vt:lpstr>Finding Max Flows</vt:lpstr>
      <vt:lpstr>Flows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Fixing Our First Idea</vt:lpstr>
      <vt:lpstr>An Example</vt:lpstr>
      <vt:lpstr>An Example</vt:lpstr>
      <vt:lpstr>Residual Graph</vt:lpstr>
      <vt:lpstr>Ford-Fulkerson Algorithm</vt:lpstr>
      <vt:lpstr>Ford-Fulkerson Algorithm</vt:lpstr>
      <vt:lpstr>Ford-Fulkerson Algorithm</vt:lpstr>
      <vt:lpstr>Ford-Fulkerson Algorithm</vt:lpstr>
      <vt:lpstr>Wait…f?</vt:lpstr>
      <vt:lpstr>Minimum Cut</vt:lpstr>
      <vt:lpstr>What’s a Cut?</vt:lpstr>
      <vt:lpstr>An Example</vt:lpstr>
      <vt:lpstr>An Example</vt:lpstr>
      <vt:lpstr>How Do We Know?</vt:lpstr>
      <vt:lpstr>Finding the min-cut</vt:lpstr>
      <vt:lpstr>Another Example</vt:lpstr>
      <vt:lpstr>Another Example</vt:lpstr>
      <vt:lpstr>Another Example</vt:lpstr>
      <vt:lpstr>Max Flow-Min Cut Theorem</vt:lpstr>
      <vt:lpstr>Some notation (more formally)</vt:lpstr>
      <vt:lpstr>Step 1: The Flow Goes Somewhere</vt:lpstr>
      <vt:lpstr>Step 2: Cuts limit flows (‘weak duality’)</vt:lpstr>
      <vt:lpstr>Step 3: Cuts are the only things that limit flows</vt:lpstr>
      <vt:lpstr>Step 3: Cuts are the only things that limit flows</vt:lpstr>
      <vt:lpstr>Step 3: Cuts are the only things that limit flows</vt:lpstr>
      <vt:lpstr>Step 3: Cuts are the only things that limit flows</vt:lpstr>
      <vt:lpstr>Concluding The Theorem</vt:lpstr>
      <vt:lpstr>Isn’t This Cool?</vt:lpstr>
      <vt:lpstr>So What?</vt:lpstr>
      <vt:lpstr>So What?</vt:lpstr>
      <vt:lpstr>Applications</vt:lpstr>
      <vt:lpstr>Applications of Max-Flow-Min-Cut</vt:lpstr>
      <vt:lpstr>Hey Wait…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Why are all of our constraints met?</vt:lpstr>
      <vt:lpstr>Why are all of our constraints met?</vt:lpstr>
      <vt:lpstr>One More Requirement…</vt:lpstr>
      <vt:lpstr>Speeding Up Ford-Fulkerson</vt:lpstr>
      <vt:lpstr>Speeding Up Ford-Fulkerson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40</cp:revision>
  <cp:lastPrinted>2022-11-14T05:34:33Z</cp:lastPrinted>
  <dcterms:created xsi:type="dcterms:W3CDTF">2021-02-18T18:24:46Z</dcterms:created>
  <dcterms:modified xsi:type="dcterms:W3CDTF">2022-11-14T21:05:00Z</dcterms:modified>
</cp:coreProperties>
</file>