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6" r:id="rId3"/>
    <p:sldId id="357" r:id="rId4"/>
    <p:sldId id="299" r:id="rId5"/>
    <p:sldId id="300" r:id="rId6"/>
    <p:sldId id="301" r:id="rId7"/>
    <p:sldId id="302" r:id="rId8"/>
    <p:sldId id="336" r:id="rId9"/>
    <p:sldId id="303" r:id="rId10"/>
    <p:sldId id="339" r:id="rId11"/>
    <p:sldId id="335" r:id="rId12"/>
    <p:sldId id="340" r:id="rId13"/>
    <p:sldId id="304" r:id="rId14"/>
    <p:sldId id="305" r:id="rId15"/>
    <p:sldId id="355" r:id="rId16"/>
    <p:sldId id="341" r:id="rId17"/>
    <p:sldId id="342" r:id="rId18"/>
    <p:sldId id="343" r:id="rId19"/>
    <p:sldId id="349" r:id="rId20"/>
    <p:sldId id="327" r:id="rId21"/>
    <p:sldId id="306" r:id="rId22"/>
    <p:sldId id="307" r:id="rId23"/>
    <p:sldId id="308" r:id="rId24"/>
    <p:sldId id="316" r:id="rId25"/>
    <p:sldId id="317" r:id="rId26"/>
    <p:sldId id="318" r:id="rId27"/>
    <p:sldId id="319" r:id="rId28"/>
    <p:sldId id="320" r:id="rId29"/>
    <p:sldId id="321" r:id="rId30"/>
    <p:sldId id="325" r:id="rId31"/>
    <p:sldId id="322" r:id="rId32"/>
    <p:sldId id="324" r:id="rId33"/>
    <p:sldId id="354" r:id="rId34"/>
    <p:sldId id="326" r:id="rId35"/>
    <p:sldId id="344" r:id="rId36"/>
    <p:sldId id="34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28407A2-B14C-426F-A0E4-43EC18A0E8BC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50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7A2-B14C-426F-A0E4-43EC18A0E8BC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5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7A2-B14C-426F-A0E4-43EC18A0E8BC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02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66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7A2-B14C-426F-A0E4-43EC18A0E8BC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3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7A2-B14C-426F-A0E4-43EC18A0E8BC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00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7A2-B14C-426F-A0E4-43EC18A0E8BC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84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7A2-B14C-426F-A0E4-43EC18A0E8BC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5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7A2-B14C-426F-A0E4-43EC18A0E8BC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7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7A2-B14C-426F-A0E4-43EC18A0E8BC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41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7A2-B14C-426F-A0E4-43EC18A0E8BC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8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7A2-B14C-426F-A0E4-43EC18A0E8BC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11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28407A2-B14C-426F-A0E4-43EC18A0E8BC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32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95E48-81A4-4374-8134-F931908A52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F154A-0EC0-472A-8533-9B889AE39F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22AU</a:t>
            </a:r>
          </a:p>
          <a:p>
            <a:r>
              <a:rPr lang="en-US"/>
              <a:t>Lecture 19</a:t>
            </a:r>
          </a:p>
        </p:txBody>
      </p:sp>
    </p:spTree>
    <p:extLst>
      <p:ext uri="{BB962C8B-B14F-4D97-AF65-F5344CB8AC3E}">
        <p14:creationId xmlns:p14="http://schemas.microsoft.com/office/powerpoint/2010/main" val="2563350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287A-07E7-400C-889F-44BB9552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2914409" cy="4845504"/>
          </a:xfrm>
        </p:spPr>
        <p:txBody>
          <a:bodyPr/>
          <a:lstStyle/>
          <a:p>
            <a:r>
              <a:rPr lang="en-US" dirty="0"/>
              <a:t>What constraints are there on the variables?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909C39F-C554-4C3F-893C-F4C4CC315DDC}"/>
                    </a:ext>
                  </a:extLst>
                </p:cNvPr>
                <p:cNvSpPr txBox="1"/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909C39F-C554-4C3F-893C-F4C4CC315D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3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4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5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59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287A-07E7-400C-889F-44BB9552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2914409" cy="4845504"/>
          </a:xfrm>
        </p:spPr>
        <p:txBody>
          <a:bodyPr/>
          <a:lstStyle/>
          <a:p>
            <a:r>
              <a:rPr lang="en-US" dirty="0"/>
              <a:t>What’s the cost (in terms of the variables)?</a:t>
            </a:r>
          </a:p>
          <a:p>
            <a:endParaRPr lang="en-US" dirty="0"/>
          </a:p>
          <a:p>
            <a:r>
              <a:rPr lang="en-US" dirty="0"/>
              <a:t>Sum cost*var for all the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8007AC-6ED5-484D-A359-DF9EDDED6CF2}"/>
                  </a:ext>
                </a:extLst>
              </p:cNvPr>
              <p:cNvSpPr txBox="1"/>
              <p:nvPr/>
            </p:nvSpPr>
            <p:spPr>
              <a:xfrm>
                <a:off x="5848743" y="1234545"/>
                <a:ext cx="5557290" cy="1248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⋅3+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⋅4+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⋅1.5)+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⋅2+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⋅1.5+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⋅4.5)+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⋅4+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⋅2+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⋅8)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8007AC-6ED5-484D-A359-DF9EDDED6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743" y="1234545"/>
                <a:ext cx="5557290" cy="1248996"/>
              </a:xfrm>
              <a:prstGeom prst="rect">
                <a:avLst/>
              </a:prstGeom>
              <a:blipFill>
                <a:blip r:embed="rId2"/>
                <a:stretch>
                  <a:fillRect b="-5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5E356C98-1F16-47E8-9E07-C22AE72FC00C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33CD48-3B0F-4269-BA90-23209893FCE9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B64E0B9-B39C-4FCD-8209-CBDEFBD03E6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E055A56-6F7A-4D37-886A-44521E65230A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249C0A6-4A50-4B88-B733-4C55FBDE9F88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0F9E1C7-9B58-4E4B-80CD-A027A15B035F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E85C84C-7C08-471C-A764-90B0095E4B2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5BF0DB1-BE96-4605-B557-DEA608B0AF84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D96F61F-896C-480B-91FE-57AAC7339F96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D454AAF-72D1-4654-85F8-B61A9A3F27F1}"/>
                  </a:ext>
                </a:extLst>
              </p:cNvPr>
              <p:cNvCxnSpPr>
                <a:stCxn id="5" idx="3"/>
                <a:endCxn id="8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50A3942-067D-46A3-BA91-759BA6A2C0E9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76D5F0BE-2282-4611-8507-E640B3AE4594}"/>
                  </a:ext>
                </a:extLst>
              </p:cNvPr>
              <p:cNvCxnSpPr>
                <a:cxnSpLocks/>
                <a:stCxn id="5" idx="2"/>
                <a:endCxn id="9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36EEF55-69B6-4225-993B-7BEBD842BE50}"/>
                  </a:ext>
                </a:extLst>
              </p:cNvPr>
              <p:cNvCxnSpPr>
                <a:cxnSpLocks/>
                <a:stCxn id="6" idx="1"/>
                <a:endCxn id="9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21D0726-8C15-4C50-BE28-D9AFD585628A}"/>
                  </a:ext>
                </a:extLst>
              </p:cNvPr>
              <p:cNvCxnSpPr>
                <a:cxnSpLocks/>
                <a:stCxn id="6" idx="0"/>
                <a:endCxn id="8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3A75415-017A-4125-A330-6969F3157986}"/>
                  </a:ext>
                </a:extLst>
              </p:cNvPr>
              <p:cNvCxnSpPr>
                <a:cxnSpLocks/>
                <a:stCxn id="6" idx="3"/>
                <a:endCxn id="11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CBD967B-130F-44A6-8A67-3149188FD167}"/>
                  </a:ext>
                </a:extLst>
              </p:cNvPr>
              <p:cNvCxnSpPr>
                <a:cxnSpLocks/>
                <a:stCxn id="7" idx="0"/>
                <a:endCxn id="10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2A8C3544-1E8F-40DF-A5E0-950DF3F44955}"/>
                  </a:ext>
                </a:extLst>
              </p:cNvPr>
              <p:cNvCxnSpPr>
                <a:cxnSpLocks/>
                <a:stCxn id="7" idx="2"/>
                <a:endCxn id="11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C5F6CD3-1AB4-4AC8-9486-3C5E277FA769}"/>
                  </a:ext>
                </a:extLst>
              </p:cNvPr>
              <p:cNvCxnSpPr>
                <a:cxnSpLocks/>
                <a:stCxn id="7" idx="1"/>
                <a:endCxn id="8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F4DD90-FF8D-4D47-9198-46D9FAC609E6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9867EB-51B8-4CFE-98D2-0F18B31E3185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24DDD7-63AE-402D-BAFD-4D9062CBB8F4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44DBB1-C9B4-4007-A7CE-BA17A26CD177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ABC308C-2881-4DA9-826C-121D3E97B6B0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22C2E5-BB3D-4585-A2F3-D521FEA0C946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57F2808-E2D8-4B56-BECB-5835A2815D4C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0E5CAEF-C535-4E36-A40E-40A0F2FB0CAC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4B6B921-769F-4BB8-B35E-6EA153E0799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B5CB0FE-6756-46F0-9669-2B2CDCD9273E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23A18F0-E1D0-4D3C-AA21-AC9C501E3A29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E862CA-65CF-4944-926A-17EA39059C21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F6CEAD-87E1-4644-A27C-757BD4620BF6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5BB09F9-DD9B-4208-9757-6514923595ED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16FE57-0B60-48B9-A090-732E9C114199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8A75F22-7625-4EC6-ADE9-021689689565}"/>
                    </a:ext>
                  </a:extLst>
                </p:cNvPr>
                <p:cNvSpPr txBox="1"/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8A75F22-7625-4EC6-ADE9-0216896895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56DAFB7-AFE8-4D6A-B445-2772ACEBB532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293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4C7A-DB9A-4E84-AD67-BF45AE11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AB26E-480A-4056-8DCA-0E1F06A19B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524" y="1463857"/>
                <a:ext cx="11507974" cy="4845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Minimize: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⋅3+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⋅1.5)+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⋅2+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⋅1.5+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⋅4.5)+(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⋅2+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⋅8)</m:t>
                    </m:r>
                  </m:oMath>
                </a14:m>
                <a:endParaRPr lang="en-US" sz="2100" dirty="0"/>
              </a:p>
              <a:p>
                <a:r>
                  <a:rPr lang="en-US" dirty="0"/>
                  <a:t>Subject To: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AB26E-480A-4056-8DCA-0E1F06A19B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524" y="1463857"/>
                <a:ext cx="11507974" cy="4845504"/>
              </a:xfrm>
              <a:blipFill>
                <a:blip r:embed="rId2"/>
                <a:stretch>
                  <a:fillRect l="-583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354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7F71-F890-4CE0-80C7-8F198181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Linear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C46E4-BEC1-4E56-9895-59B11AABB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linear program is defined by:</a:t>
            </a:r>
          </a:p>
          <a:p>
            <a:endParaRPr lang="en-US" dirty="0"/>
          </a:p>
          <a:p>
            <a:r>
              <a:rPr lang="en-US" dirty="0"/>
              <a:t>Real-valued </a:t>
            </a:r>
            <a:r>
              <a:rPr lang="en-US" b="1" dirty="0"/>
              <a:t>variables</a:t>
            </a:r>
          </a:p>
          <a:p>
            <a:r>
              <a:rPr lang="en-US" dirty="0"/>
              <a:t>Subject to satisfying </a:t>
            </a:r>
            <a:r>
              <a:rPr lang="en-US" b="1" dirty="0"/>
              <a:t>everything</a:t>
            </a:r>
            <a:r>
              <a:rPr lang="en-US" dirty="0"/>
              <a:t> in a list of </a:t>
            </a:r>
            <a:r>
              <a:rPr lang="en-US" b="1" dirty="0"/>
              <a:t>linear constraints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Maximizing or minimizing a linear objective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069185B-E2CD-4A19-B190-81CE722D9968}"/>
                  </a:ext>
                </a:extLst>
              </p:cNvPr>
              <p:cNvSpPr/>
              <p:nvPr/>
            </p:nvSpPr>
            <p:spPr>
              <a:xfrm>
                <a:off x="895739" y="3741576"/>
                <a:ext cx="10562253" cy="94239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 linear constraint is a statement of the form: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pPr algn="ctr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constants,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variables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is a constant.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069185B-E2CD-4A19-B190-81CE722D9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39" y="3741576"/>
                <a:ext cx="10562253" cy="942391"/>
              </a:xfrm>
              <a:prstGeom prst="roundRect">
                <a:avLst/>
              </a:prstGeom>
              <a:blipFill>
                <a:blip r:embed="rId2"/>
                <a:stretch>
                  <a:fillRect t="-6369" b="-1719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9941827-46D3-4857-993A-83B031456044}"/>
                  </a:ext>
                </a:extLst>
              </p:cNvPr>
              <p:cNvSpPr/>
              <p:nvPr/>
            </p:nvSpPr>
            <p:spPr>
              <a:xfrm>
                <a:off x="814873" y="5394143"/>
                <a:ext cx="10562253" cy="94239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 linear objective function is a function of the form: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algn="ctr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constants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variables.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9941827-46D3-4857-993A-83B031456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3" y="5394143"/>
                <a:ext cx="10562253" cy="942391"/>
              </a:xfrm>
              <a:prstGeom prst="roundRect">
                <a:avLst/>
              </a:prstGeom>
              <a:blipFill>
                <a:blip r:embed="rId3"/>
                <a:stretch>
                  <a:fillRect t="-6369" b="-1719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391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11D6-A003-43E5-907A-152C20B6D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692AD-73BA-47EE-98FC-BB421CAA1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you write each of these requirements as linear constraint(s)?</a:t>
                </a:r>
              </a:p>
              <a:p>
                <a:r>
                  <a:rPr lang="en-US" dirty="0"/>
                  <a:t>Some of these are tricks…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≥7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non-negative.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an integer.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692AD-73BA-47EE-98FC-BB421CAA1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0038567D-50B9-4206-B2A5-96532C30C378}"/>
              </a:ext>
            </a:extLst>
          </p:cNvPr>
          <p:cNvSpPr/>
          <p:nvPr/>
        </p:nvSpPr>
        <p:spPr>
          <a:xfrm>
            <a:off x="7987811" y="159775"/>
            <a:ext cx="4007129" cy="1221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Pollev.com/</a:t>
            </a:r>
            <a:r>
              <a:rPr lang="en-US" sz="2000" dirty="0" err="1"/>
              <a:t>robbie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0991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11D6-A003-43E5-907A-152C20B6D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692AD-73BA-47EE-98FC-BB421CAA1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you write each of these requirements as linear constraint(s)?</a:t>
                </a:r>
              </a:p>
              <a:p>
                <a:r>
                  <a:rPr lang="en-US" dirty="0"/>
                  <a:t>Some of these are tricks…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≥7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non-negative.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an integer.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692AD-73BA-47EE-98FC-BB421CAA1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1D59FE3-4786-4FD9-A7F5-54E07D2C6A13}"/>
              </a:ext>
            </a:extLst>
          </p:cNvPr>
          <p:cNvSpPr/>
          <p:nvPr/>
        </p:nvSpPr>
        <p:spPr>
          <a:xfrm>
            <a:off x="4519914" y="3130952"/>
            <a:ext cx="3541853" cy="5208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way to represent </a:t>
            </a:r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 </a:t>
            </a:r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BD7379C-749D-417C-8389-427006A3CFE2}"/>
                  </a:ext>
                </a:extLst>
              </p:cNvPr>
              <p:cNvSpPr/>
              <p:nvPr/>
            </p:nvSpPr>
            <p:spPr>
              <a:xfrm>
                <a:off x="4519913" y="3756704"/>
                <a:ext cx="3541853" cy="52086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≤1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−5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≤−1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BD7379C-749D-417C-8389-427006A3C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913" y="3756704"/>
                <a:ext cx="3541853" cy="520861"/>
              </a:xfrm>
              <a:prstGeom prst="rect">
                <a:avLst/>
              </a:prstGeom>
              <a:blipFill>
                <a:blip r:embed="rId3"/>
                <a:stretch>
                  <a:fillRect t="-1124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31381F0C-4CC0-43C6-BE92-BE4D2851B397}"/>
              </a:ext>
            </a:extLst>
          </p:cNvPr>
          <p:cNvSpPr/>
          <p:nvPr/>
        </p:nvSpPr>
        <p:spPr>
          <a:xfrm>
            <a:off x="4519912" y="4367023"/>
            <a:ext cx="3541853" cy="5208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way to represent </a:t>
            </a:r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 </a:t>
            </a:r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9D6838-740A-4909-AD33-150E137AAAFD}"/>
              </a:ext>
            </a:extLst>
          </p:cNvPr>
          <p:cNvSpPr/>
          <p:nvPr/>
        </p:nvSpPr>
        <p:spPr>
          <a:xfrm>
            <a:off x="4519912" y="5423799"/>
            <a:ext cx="3541853" cy="5208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way to represent </a:t>
            </a:r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 </a:t>
            </a:r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75F615-A512-418B-A902-CDD8AB9E13DC}"/>
                  </a:ext>
                </a:extLst>
              </p:cNvPr>
              <p:cNvSpPr/>
              <p:nvPr/>
            </p:nvSpPr>
            <p:spPr>
              <a:xfrm>
                <a:off x="4519911" y="4902938"/>
                <a:ext cx="3541853" cy="52086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≥0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75F615-A512-418B-A902-CDD8AB9E1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911" y="4902938"/>
                <a:ext cx="3541853" cy="520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361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864B-3608-4C2F-B402-4912A777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looking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835A4-B8EE-47AA-B2C7-21DA186E9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solution (or point) is a setting of all the variables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feasible point </a:t>
            </a:r>
            <a:r>
              <a:rPr lang="en-US" dirty="0"/>
              <a:t>is a point that satisfies all the constraints.</a:t>
            </a:r>
          </a:p>
          <a:p>
            <a:r>
              <a:rPr lang="en-US" dirty="0"/>
              <a:t>An </a:t>
            </a:r>
            <a:r>
              <a:rPr lang="en-US" b="1" dirty="0"/>
              <a:t>optimal point </a:t>
            </a:r>
            <a:r>
              <a:rPr lang="en-US" dirty="0"/>
              <a:t>is a point that is feasible and has at least as good of an objective value as every other feasible point.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00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2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3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4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AAAF01A-1E1A-4D45-A161-DD95DC415C4C}"/>
              </a:ext>
            </a:extLst>
          </p:cNvPr>
          <p:cNvSpPr txBox="1"/>
          <p:nvPr/>
        </p:nvSpPr>
        <p:spPr>
          <a:xfrm>
            <a:off x="7776278" y="3679084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6352EA-4332-433B-8430-2C479EE7FDFF}"/>
              </a:ext>
            </a:extLst>
          </p:cNvPr>
          <p:cNvSpPr txBox="1"/>
          <p:nvPr/>
        </p:nvSpPr>
        <p:spPr>
          <a:xfrm>
            <a:off x="10112744" y="2952116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1.5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A9C255-EAEF-4244-BACC-58D82E24C695}"/>
              </a:ext>
            </a:extLst>
          </p:cNvPr>
          <p:cNvSpPr txBox="1"/>
          <p:nvPr/>
        </p:nvSpPr>
        <p:spPr>
          <a:xfrm>
            <a:off x="4383926" y="5229387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15CF8BA-2202-4A2D-883D-997ADAE70185}"/>
              </a:ext>
            </a:extLst>
          </p:cNvPr>
          <p:cNvSpPr txBox="1"/>
          <p:nvPr/>
        </p:nvSpPr>
        <p:spPr>
          <a:xfrm>
            <a:off x="10329789" y="4908794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2.5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527A2F-955B-421E-BFF7-644762C2A830}"/>
              </a:ext>
            </a:extLst>
          </p:cNvPr>
          <p:cNvSpPr/>
          <p:nvPr/>
        </p:nvSpPr>
        <p:spPr>
          <a:xfrm>
            <a:off x="575239" y="3280362"/>
            <a:ext cx="2741508" cy="795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feasible point.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Objective: 55</a:t>
            </a:r>
          </a:p>
        </p:txBody>
      </p:sp>
    </p:spTree>
    <p:extLst>
      <p:ext uri="{BB962C8B-B14F-4D97-AF65-F5344CB8AC3E}">
        <p14:creationId xmlns:p14="http://schemas.microsoft.com/office/powerpoint/2010/main" val="845999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2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3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4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515CF8BA-2202-4A2D-883D-997ADAE70185}"/>
              </a:ext>
            </a:extLst>
          </p:cNvPr>
          <p:cNvSpPr txBox="1"/>
          <p:nvPr/>
        </p:nvSpPr>
        <p:spPr>
          <a:xfrm>
            <a:off x="8710043" y="566103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2.5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527A2F-955B-421E-BFF7-644762C2A830}"/>
              </a:ext>
            </a:extLst>
          </p:cNvPr>
          <p:cNvSpPr/>
          <p:nvPr/>
        </p:nvSpPr>
        <p:spPr>
          <a:xfrm>
            <a:off x="575239" y="3280362"/>
            <a:ext cx="2741508" cy="795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feasible point.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Objective: 44.25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C8918A-9AFE-4D65-9EC0-082120CB4C5A}"/>
              </a:ext>
            </a:extLst>
          </p:cNvPr>
          <p:cNvSpPr txBox="1"/>
          <p:nvPr/>
        </p:nvSpPr>
        <p:spPr>
          <a:xfrm>
            <a:off x="7229338" y="4366573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0.5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C6F5A8-A109-49D2-AEE2-F916B6A06B54}"/>
              </a:ext>
            </a:extLst>
          </p:cNvPr>
          <p:cNvSpPr txBox="1"/>
          <p:nvPr/>
        </p:nvSpPr>
        <p:spPr>
          <a:xfrm>
            <a:off x="4379708" y="5304384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BA99AC-957E-4556-8E0C-006A035E955F}"/>
              </a:ext>
            </a:extLst>
          </p:cNvPr>
          <p:cNvSpPr txBox="1"/>
          <p:nvPr/>
        </p:nvSpPr>
        <p:spPr>
          <a:xfrm>
            <a:off x="4814150" y="294687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1.5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C7B664-0B2F-4736-88E1-23D90C7A9CE1}"/>
              </a:ext>
            </a:extLst>
          </p:cNvPr>
          <p:cNvSpPr txBox="1"/>
          <p:nvPr/>
        </p:nvSpPr>
        <p:spPr>
          <a:xfrm>
            <a:off x="8827243" y="4230141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4.5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0E0D8472-8556-42F9-9529-B3F018D09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529579"/>
            <a:ext cx="2660485" cy="1779782"/>
          </a:xfrm>
        </p:spPr>
        <p:txBody>
          <a:bodyPr/>
          <a:lstStyle/>
          <a:p>
            <a:r>
              <a:rPr lang="en-US" dirty="0"/>
              <a:t>This is an optimal point. There are others!</a:t>
            </a:r>
          </a:p>
        </p:txBody>
      </p:sp>
    </p:spTree>
    <p:extLst>
      <p:ext uri="{BB962C8B-B14F-4D97-AF65-F5344CB8AC3E}">
        <p14:creationId xmlns:p14="http://schemas.microsoft.com/office/powerpoint/2010/main" val="3933668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2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3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4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515CF8BA-2202-4A2D-883D-997ADAE70185}"/>
              </a:ext>
            </a:extLst>
          </p:cNvPr>
          <p:cNvSpPr txBox="1"/>
          <p:nvPr/>
        </p:nvSpPr>
        <p:spPr>
          <a:xfrm>
            <a:off x="8710043" y="566103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2.5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527A2F-955B-421E-BFF7-644762C2A830}"/>
              </a:ext>
            </a:extLst>
          </p:cNvPr>
          <p:cNvSpPr/>
          <p:nvPr/>
        </p:nvSpPr>
        <p:spPr>
          <a:xfrm>
            <a:off x="575239" y="3280362"/>
            <a:ext cx="2741508" cy="795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feasible point.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Objective: 44.25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C8918A-9AFE-4D65-9EC0-082120CB4C5A}"/>
              </a:ext>
            </a:extLst>
          </p:cNvPr>
          <p:cNvSpPr txBox="1"/>
          <p:nvPr/>
        </p:nvSpPr>
        <p:spPr>
          <a:xfrm>
            <a:off x="7229338" y="4366573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0.5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C6F5A8-A109-49D2-AEE2-F916B6A06B54}"/>
              </a:ext>
            </a:extLst>
          </p:cNvPr>
          <p:cNvSpPr txBox="1"/>
          <p:nvPr/>
        </p:nvSpPr>
        <p:spPr>
          <a:xfrm>
            <a:off x="4379708" y="5304384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BA99AC-957E-4556-8E0C-006A035E955F}"/>
              </a:ext>
            </a:extLst>
          </p:cNvPr>
          <p:cNvSpPr txBox="1"/>
          <p:nvPr/>
        </p:nvSpPr>
        <p:spPr>
          <a:xfrm>
            <a:off x="4814150" y="294687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1.5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C7B664-0B2F-4736-88E1-23D90C7A9CE1}"/>
              </a:ext>
            </a:extLst>
          </p:cNvPr>
          <p:cNvSpPr txBox="1"/>
          <p:nvPr/>
        </p:nvSpPr>
        <p:spPr>
          <a:xfrm>
            <a:off x="8827243" y="4230141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3.5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0E0D8472-8556-42F9-9529-B3F018D09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529579"/>
            <a:ext cx="2660485" cy="1779782"/>
          </a:xfrm>
        </p:spPr>
        <p:txBody>
          <a:bodyPr/>
          <a:lstStyle/>
          <a:p>
            <a:r>
              <a:rPr lang="en-US" dirty="0"/>
              <a:t>Here’s another optimal point!!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7F3F248-9E93-4FAA-9531-8DF9033FDCD8}"/>
              </a:ext>
            </a:extLst>
          </p:cNvPr>
          <p:cNvSpPr txBox="1"/>
          <p:nvPr/>
        </p:nvSpPr>
        <p:spPr>
          <a:xfrm>
            <a:off x="5049742" y="3609317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6323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07085-03DE-4346-8487-E360771A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2A597-3090-407E-AC11-E882F28F9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Still no discussion of the midterm yet (some people still need to take it).</a:t>
            </a:r>
          </a:p>
          <a:p>
            <a:r>
              <a:rPr lang="en-US" dirty="0"/>
              <a:t>We’ll release solutions once they’re all taken (early next week?)</a:t>
            </a:r>
          </a:p>
          <a:p>
            <a:endParaRPr lang="en-US" dirty="0"/>
          </a:p>
          <a:p>
            <a:r>
              <a:rPr lang="en-US" dirty="0"/>
              <a:t>HW6 (more DP!) is coming out tonight, due in one week.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58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EC3B-5166-4C57-B81E-91A31416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17CDC2-AE64-4FD3-9549-5C273FEF57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this class, we’re only going to think about library functions to solve linear programs (i.e. we won’t teach you how any of the algorithms work)</a:t>
                </a:r>
              </a:p>
              <a:p>
                <a:r>
                  <a:rPr lang="en-US" dirty="0"/>
                  <a:t>The most famous is the </a:t>
                </a:r>
                <a:r>
                  <a:rPr lang="en-US" b="1" dirty="0"/>
                  <a:t>Simplex Method </a:t>
                </a:r>
                <a:r>
                  <a:rPr lang="en-US" dirty="0"/>
                  <a:t>– can be quite slow (exponential time) in the worst case. But rarely hits worst-case behavior. </a:t>
                </a:r>
              </a:p>
              <a:p>
                <a:r>
                  <a:rPr lang="en-US" dirty="0"/>
                  <a:t>Very fast in practice. Idea: jump from extreme point to extreme point.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Ellipsoid Method </a:t>
                </a:r>
                <a:r>
                  <a:rPr lang="en-US" dirty="0"/>
                  <a:t>was the first theoretically polynomial time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bit needed to describe the LP (usually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the number of constraints)</a:t>
                </a:r>
              </a:p>
              <a:p>
                <a:r>
                  <a:rPr lang="en-US" b="1" dirty="0"/>
                  <a:t>Interior Point Methods </a:t>
                </a:r>
                <a:r>
                  <a:rPr lang="en-US" dirty="0"/>
                  <a:t>are faster theoretically, and starting to catch up practically.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2.373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theoretically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17CDC2-AE64-4FD3-9549-5C273FEF57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590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617C-94E5-4E57-95B9-36124EF3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9A8B7-124D-4ED1-8D1F-09998C1A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the problem </a:t>
            </a:r>
          </a:p>
          <a:p>
            <a:endParaRPr lang="en-US" dirty="0"/>
          </a:p>
          <a:p>
            <a:r>
              <a:rPr lang="en-US" dirty="0"/>
              <a:t>Instead of infinitely divisible dirt…</a:t>
            </a:r>
          </a:p>
          <a:p>
            <a:r>
              <a:rPr lang="en-US" dirty="0"/>
              <a:t>What if instead we’re moving whole unit things (the dirt is in bags we can’t open or we’re moving bikes or plants or anything else that can’t be split)</a:t>
            </a:r>
          </a:p>
          <a:p>
            <a:r>
              <a:rPr lang="en-US" dirty="0"/>
              <a:t>Or if we’re assigning people to shifts (can have 1/3 of a person on a shift)</a:t>
            </a:r>
          </a:p>
          <a:p>
            <a:r>
              <a:rPr lang="en-US" dirty="0"/>
              <a:t>Well, the constraints will change (your “demand” and “supplies” will be integers)  </a:t>
            </a:r>
          </a:p>
        </p:txBody>
      </p:sp>
    </p:spTree>
    <p:extLst>
      <p:ext uri="{BB962C8B-B14F-4D97-AF65-F5344CB8AC3E}">
        <p14:creationId xmlns:p14="http://schemas.microsoft.com/office/powerpoint/2010/main" val="1136965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75CE-B13F-45E0-8AD0-DE3456AB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Non-Integrality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FA19C-EE92-47AD-833D-9F87C0988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linear programs only have optimal solutions that have some (or all) variables as non-integers (even with only integers in the objective function and constraints).</a:t>
            </a:r>
          </a:p>
          <a:p>
            <a:endParaRPr lang="en-US" dirty="0"/>
          </a:p>
          <a:p>
            <a:r>
              <a:rPr lang="en-US" dirty="0"/>
              <a:t>For dirt or water or anything arbitrarily divisible, no big deal!</a:t>
            </a:r>
          </a:p>
          <a:p>
            <a:r>
              <a:rPr lang="en-US" dirty="0"/>
              <a:t>For cell phones or bicycles…only possibly a big deal! </a:t>
            </a:r>
          </a:p>
          <a:p>
            <a:pPr lvl="1"/>
            <a:r>
              <a:rPr lang="en-US" dirty="0"/>
              <a:t>In practice: if the optimal thing to manufacture 999,999.8 widgets per day, rounding up or down probably isn’t going to make a huge difference in your profits. </a:t>
            </a:r>
          </a:p>
          <a:p>
            <a:pPr lvl="1"/>
            <a:r>
              <a:rPr lang="en-US" dirty="0"/>
              <a:t>But sometimes rounding isn’t ok…</a:t>
            </a:r>
          </a:p>
        </p:txBody>
      </p:sp>
    </p:spTree>
    <p:extLst>
      <p:ext uri="{BB962C8B-B14F-4D97-AF65-F5344CB8AC3E}">
        <p14:creationId xmlns:p14="http://schemas.microsoft.com/office/powerpoint/2010/main" val="1964596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5B13-4ADA-47FF-9DB0-C8D9836A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 if you need integers?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CCCF6-78C4-4965-96C7-EB12AD19C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Integer Programs </a:t>
            </a:r>
            <a:r>
              <a:rPr lang="en-US" dirty="0"/>
              <a:t>are linear programs where you can mark some variables as needing to be integers.</a:t>
            </a:r>
          </a:p>
          <a:p>
            <a:endParaRPr lang="en-US" b="1" dirty="0"/>
          </a:p>
          <a:p>
            <a:r>
              <a:rPr lang="en-US" dirty="0"/>
              <a:t>In practice – often still solvable (Excel also has a solver for these problems). But no longer guaranteed to be efficient.</a:t>
            </a:r>
          </a:p>
          <a:p>
            <a:endParaRPr lang="en-US" dirty="0"/>
          </a:p>
          <a:p>
            <a:r>
              <a:rPr lang="en-US" dirty="0"/>
              <a:t>Lots of theory has been done for when the optimum will be all integers. (MATH 407 or MATH 514)</a:t>
            </a:r>
          </a:p>
          <a:p>
            <a:r>
              <a:rPr lang="en-US" dirty="0"/>
              <a:t>But sometimes you get a fractional solution…what can you do?</a:t>
            </a:r>
          </a:p>
        </p:txBody>
      </p:sp>
    </p:spTree>
    <p:extLst>
      <p:ext uri="{BB962C8B-B14F-4D97-AF65-F5344CB8AC3E}">
        <p14:creationId xmlns:p14="http://schemas.microsoft.com/office/powerpoint/2010/main" val="903498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A5F0-B5CB-45BD-9F6B-9D1171D2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nicer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40D89-5EDC-40A7-AFFC-2C17685FD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we can round fractional solutions into integral ones.</a:t>
            </a:r>
          </a:p>
          <a:p>
            <a:endParaRPr lang="en-US" dirty="0"/>
          </a:p>
          <a:p>
            <a:r>
              <a:rPr lang="en-US" dirty="0"/>
              <a:t>Minimum Weight Vertex Cover</a:t>
            </a:r>
          </a:p>
          <a:p>
            <a:r>
              <a:rPr lang="en-US" dirty="0"/>
              <a:t>We’ve seen how to solve the problem with DP on trees.</a:t>
            </a:r>
          </a:p>
          <a:p>
            <a:r>
              <a:rPr lang="en-US" dirty="0"/>
              <a:t>Let’s try it now with linear programming.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05BED8-EF1D-48CE-B729-150954D975C3}"/>
                  </a:ext>
                </a:extLst>
              </p:cNvPr>
              <p:cNvSpPr/>
              <p:nvPr/>
            </p:nvSpPr>
            <p:spPr>
              <a:xfrm>
                <a:off x="1994776" y="4340400"/>
                <a:ext cx="8446577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𝑆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of vertices is a vertex cover if 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𝒖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𝒗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𝐮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or both are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.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05BED8-EF1D-48CE-B729-150954D975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776" y="4340400"/>
                <a:ext cx="8446577" cy="1145999"/>
              </a:xfrm>
              <a:prstGeom prst="rect">
                <a:avLst/>
              </a:prstGeom>
              <a:blipFill>
                <a:blip r:embed="rId2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287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BE53-A9F6-49A3-96AA-7F0EB306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31749-6FF7-47EC-BEFA-5407680735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Write an LP for finding the minimum weight vertex cover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are your variables, then how do you constrain them?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weight for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 You can treat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a constant.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31749-6FF7-47EC-BEFA-5407680735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DDEDA0-2C7C-4D3B-9B4E-26D95691C1E9}"/>
                  </a:ext>
                </a:extLst>
              </p:cNvPr>
              <p:cNvSpPr/>
              <p:nvPr/>
            </p:nvSpPr>
            <p:spPr>
              <a:xfrm>
                <a:off x="575239" y="2167723"/>
                <a:ext cx="8446577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𝑆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of vertices is a vertex cover if 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𝒖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𝒗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𝐮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or both are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.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DDEDA0-2C7C-4D3B-9B4E-26D95691C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67723"/>
                <a:ext cx="8446577" cy="1145999"/>
              </a:xfrm>
              <a:prstGeom prst="rect">
                <a:avLst/>
              </a:prstGeom>
              <a:blipFill>
                <a:blip r:embed="rId3"/>
                <a:stretch>
                  <a:fillRect b="-5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F1F4D6B-7966-4279-B310-B8576205E25A}"/>
              </a:ext>
            </a:extLst>
          </p:cNvPr>
          <p:cNvSpPr/>
          <p:nvPr/>
        </p:nvSpPr>
        <p:spPr>
          <a:xfrm>
            <a:off x="7987811" y="159775"/>
            <a:ext cx="4007129" cy="1221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Pollev.com/</a:t>
            </a:r>
            <a:r>
              <a:rPr lang="en-US" sz="2000" dirty="0" err="1"/>
              <a:t>robbie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827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9149E-D02C-4D54-8E15-944F5D1F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F7C25-B395-4337-8EFB-992D3D3C21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Subject to: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F7C25-B395-4337-8EFB-992D3D3C21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402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B825C-433B-4BFF-870F-4FBDB391F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E6CB02-7A23-492D-AEFE-6A0E9EE7A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need an integral solution</a:t>
                </a:r>
              </a:p>
              <a:p>
                <a:endParaRPr lang="en-US" dirty="0"/>
              </a:p>
              <a:p>
                <a:r>
                  <a:rPr lang="en-US" dirty="0"/>
                  <a:t>Having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in the set doesn’t make sense. </a:t>
                </a:r>
              </a:p>
              <a:p>
                <a:endParaRPr lang="en-US" dirty="0"/>
              </a:p>
              <a:p>
                <a:r>
                  <a:rPr lang="en-US" dirty="0"/>
                  <a:t>How do we make the variables integral?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E6CB02-7A23-492D-AEFE-6A0E9EE7A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3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7DF1D-0A72-4E38-89C8-06FC4F67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34F4D-4FC0-4D18-B21E-264200936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123405"/>
          </a:xfrm>
        </p:spPr>
        <p:txBody>
          <a:bodyPr/>
          <a:lstStyle/>
          <a:p>
            <a:r>
              <a:rPr lang="en-US" dirty="0"/>
              <a:t>Let’s try an example first </a:t>
            </a:r>
          </a:p>
          <a:p>
            <a:endParaRPr lang="en-US" dirty="0"/>
          </a:p>
          <a:p>
            <a:r>
              <a:rPr lang="en-US" dirty="0"/>
              <a:t>Suppose your LP gave you this solution on this graph. How would you round it (i.e. convert to a valid vertex cover)?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D191C3-3877-4728-AC4D-582FF7DDA502}"/>
              </a:ext>
            </a:extLst>
          </p:cNvPr>
          <p:cNvSpPr/>
          <p:nvPr/>
        </p:nvSpPr>
        <p:spPr>
          <a:xfrm>
            <a:off x="1477108" y="4407877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8E4492-A7AC-4AE5-828B-087570C68AC2}"/>
              </a:ext>
            </a:extLst>
          </p:cNvPr>
          <p:cNvSpPr/>
          <p:nvPr/>
        </p:nvSpPr>
        <p:spPr>
          <a:xfrm>
            <a:off x="6394758" y="4409446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AEF05F-44AE-4193-A4FA-CEC0B925A839}"/>
              </a:ext>
            </a:extLst>
          </p:cNvPr>
          <p:cNvSpPr/>
          <p:nvPr/>
        </p:nvSpPr>
        <p:spPr>
          <a:xfrm>
            <a:off x="3855805" y="4407875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F0262-5EAF-4489-8F49-7FDD5C3E885D}"/>
              </a:ext>
            </a:extLst>
          </p:cNvPr>
          <p:cNvSpPr/>
          <p:nvPr/>
        </p:nvSpPr>
        <p:spPr>
          <a:xfrm>
            <a:off x="8773455" y="4407876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C247F4-4C3C-4F8A-8588-28AFB697342F}"/>
              </a:ext>
            </a:extLst>
          </p:cNvPr>
          <p:cNvCxnSpPr>
            <a:stCxn id="4" idx="6"/>
            <a:endCxn id="6" idx="2"/>
          </p:cNvCxnSpPr>
          <p:nvPr/>
        </p:nvCxnSpPr>
        <p:spPr>
          <a:xfrm flipV="1">
            <a:off x="2250831" y="4794737"/>
            <a:ext cx="1604974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D09521-AD26-4657-86CE-56BE3CFE728A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4629528" y="4794737"/>
            <a:ext cx="1765230" cy="1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A20634-47E4-4680-9F12-90BD60F0084F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7168481" y="4794738"/>
            <a:ext cx="1604974" cy="1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336468-69D9-4643-B2AC-7E5AF8CA3988}"/>
                  </a:ext>
                </a:extLst>
              </p:cNvPr>
              <p:cNvSpPr/>
              <p:nvPr/>
            </p:nvSpPr>
            <p:spPr>
              <a:xfrm>
                <a:off x="1303074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336468-69D9-4643-B2AC-7E5AF8CA3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74" y="5326144"/>
                <a:ext cx="1121790" cy="598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FC9F90-AA59-479D-8B73-22DBB649F09F}"/>
                  </a:ext>
                </a:extLst>
              </p:cNvPr>
              <p:cNvSpPr/>
              <p:nvPr/>
            </p:nvSpPr>
            <p:spPr>
              <a:xfrm>
                <a:off x="8599421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FC9F90-AA59-479D-8B73-22DBB649F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421" y="5326144"/>
                <a:ext cx="1121790" cy="598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738CA7-47C9-4BF7-AD25-EC0319835CF9}"/>
                  </a:ext>
                </a:extLst>
              </p:cNvPr>
              <p:cNvSpPr/>
              <p:nvPr/>
            </p:nvSpPr>
            <p:spPr>
              <a:xfrm>
                <a:off x="6220724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738CA7-47C9-4BF7-AD25-EC0319835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724" y="5326144"/>
                <a:ext cx="1121790" cy="598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8EBEED-3192-4C5A-A2A9-9248FE62829F}"/>
                  </a:ext>
                </a:extLst>
              </p:cNvPr>
              <p:cNvSpPr/>
              <p:nvPr/>
            </p:nvSpPr>
            <p:spPr>
              <a:xfrm>
                <a:off x="3681771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8EBEED-3192-4C5A-A2A9-9248FE628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771" y="5326144"/>
                <a:ext cx="1121790" cy="598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9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7DF1D-0A72-4E38-89C8-06FC4F67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134F4D-4FC0-4D18-B21E-264200936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72478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 the purple vertices, and 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 the gold vertices.</a:t>
                </a:r>
              </a:p>
              <a:p>
                <a:r>
                  <a:rPr lang="en-US" dirty="0"/>
                  <a:t>(at the same time at the same rate)</a:t>
                </a:r>
              </a:p>
              <a:p>
                <a:r>
                  <a:rPr lang="en-US" dirty="0"/>
                  <a:t>Every edge (in our example) has a purple and gold endpoint, so every constraint is still satisfied.</a:t>
                </a:r>
              </a:p>
              <a:p>
                <a:r>
                  <a:rPr lang="en-US" dirty="0"/>
                  <a:t>The objective (in our example) increases and decreases at the same rate.</a:t>
                </a:r>
              </a:p>
              <a:p>
                <a:r>
                  <a:rPr lang="en-US" dirty="0"/>
                  <a:t>So we still have an optimal (minimum) vertex cover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134F4D-4FC0-4D18-B21E-264200936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724787"/>
              </a:xfrm>
              <a:blipFill>
                <a:blip r:embed="rId2"/>
                <a:stretch>
                  <a:fillRect l="-545" t="-4698" b="-5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AD191C3-3877-4728-AC4D-582FF7DDA502}"/>
              </a:ext>
            </a:extLst>
          </p:cNvPr>
          <p:cNvSpPr/>
          <p:nvPr/>
        </p:nvSpPr>
        <p:spPr>
          <a:xfrm>
            <a:off x="1477108" y="4407877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8E4492-A7AC-4AE5-828B-087570C68AC2}"/>
              </a:ext>
            </a:extLst>
          </p:cNvPr>
          <p:cNvSpPr/>
          <p:nvPr/>
        </p:nvSpPr>
        <p:spPr>
          <a:xfrm>
            <a:off x="6394758" y="4409446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AEF05F-44AE-4193-A4FA-CEC0B925A839}"/>
              </a:ext>
            </a:extLst>
          </p:cNvPr>
          <p:cNvSpPr/>
          <p:nvPr/>
        </p:nvSpPr>
        <p:spPr>
          <a:xfrm>
            <a:off x="3855805" y="4407875"/>
            <a:ext cx="773723" cy="7737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F0262-5EAF-4489-8F49-7FDD5C3E885D}"/>
              </a:ext>
            </a:extLst>
          </p:cNvPr>
          <p:cNvSpPr/>
          <p:nvPr/>
        </p:nvSpPr>
        <p:spPr>
          <a:xfrm>
            <a:off x="8773455" y="4407876"/>
            <a:ext cx="773723" cy="7737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C247F4-4C3C-4F8A-8588-28AFB697342F}"/>
              </a:ext>
            </a:extLst>
          </p:cNvPr>
          <p:cNvCxnSpPr>
            <a:stCxn id="4" idx="6"/>
            <a:endCxn id="6" idx="2"/>
          </p:cNvCxnSpPr>
          <p:nvPr/>
        </p:nvCxnSpPr>
        <p:spPr>
          <a:xfrm flipV="1">
            <a:off x="2250831" y="4794737"/>
            <a:ext cx="1604974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D09521-AD26-4657-86CE-56BE3CFE728A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4629528" y="4794737"/>
            <a:ext cx="1765230" cy="1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A20634-47E4-4680-9F12-90BD60F0084F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7168481" y="4794738"/>
            <a:ext cx="1604974" cy="1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336468-69D9-4643-B2AC-7E5AF8CA3988}"/>
                  </a:ext>
                </a:extLst>
              </p:cNvPr>
              <p:cNvSpPr/>
              <p:nvPr/>
            </p:nvSpPr>
            <p:spPr>
              <a:xfrm>
                <a:off x="1303074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336468-69D9-4643-B2AC-7E5AF8CA3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74" y="5326144"/>
                <a:ext cx="1121790" cy="598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FC9F90-AA59-479D-8B73-22DBB649F09F}"/>
                  </a:ext>
                </a:extLst>
              </p:cNvPr>
              <p:cNvSpPr/>
              <p:nvPr/>
            </p:nvSpPr>
            <p:spPr>
              <a:xfrm>
                <a:off x="8599421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FC9F90-AA59-479D-8B73-22DBB649F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421" y="5326144"/>
                <a:ext cx="1121790" cy="598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738CA7-47C9-4BF7-AD25-EC0319835CF9}"/>
                  </a:ext>
                </a:extLst>
              </p:cNvPr>
              <p:cNvSpPr/>
              <p:nvPr/>
            </p:nvSpPr>
            <p:spPr>
              <a:xfrm>
                <a:off x="6220724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738CA7-47C9-4BF7-AD25-EC0319835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724" y="5326144"/>
                <a:ext cx="1121790" cy="598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8EBEED-3192-4C5A-A2A9-9248FE62829F}"/>
                  </a:ext>
                </a:extLst>
              </p:cNvPr>
              <p:cNvSpPr/>
              <p:nvPr/>
            </p:nvSpPr>
            <p:spPr>
              <a:xfrm>
                <a:off x="3681771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8EBEED-3192-4C5A-A2A9-9248FE628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771" y="5326144"/>
                <a:ext cx="1121790" cy="598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50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A1411-354C-4532-9F06-AC6D8ABB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C3EB-6CFE-4DC8-B77C-47D4603D3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we can cover about a topic in one day.</a:t>
            </a:r>
          </a:p>
          <a:p>
            <a:r>
              <a:rPr lang="en-US" dirty="0"/>
              <a:t>Linear programming! </a:t>
            </a:r>
          </a:p>
          <a:p>
            <a:endParaRPr lang="en-US" dirty="0"/>
          </a:p>
          <a:p>
            <a:r>
              <a:rPr lang="en-US" dirty="0"/>
              <a:t>They may come back at the end of the quarter (for approximation algorithms); goal today is just understand what they are and why they might be interesting.</a:t>
            </a:r>
          </a:p>
        </p:txBody>
      </p:sp>
    </p:spTree>
    <p:extLst>
      <p:ext uri="{BB962C8B-B14F-4D97-AF65-F5344CB8AC3E}">
        <p14:creationId xmlns:p14="http://schemas.microsoft.com/office/powerpoint/2010/main" val="891574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A283-FEE8-47E6-B364-F02C3D0D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BD3AFF-270E-447D-823A-5727A3A090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Those vertices are done now! </a:t>
                </a:r>
              </a:p>
              <a:p>
                <a:endParaRPr lang="en-US" dirty="0"/>
              </a:p>
              <a:p>
                <a:r>
                  <a:rPr lang="en-US" dirty="0"/>
                  <a:t>They’re integers – no need to change them from here on out.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Ignore all the vertices where the variables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do we handle the ones that are left…what if they’re not a nice simple path?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BD3AFF-270E-447D-823A-5727A3A090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947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B069-BF2F-4CA8-9E84-4654FCC8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7BAD2-6D2B-4BBE-AD47-926457591F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have more than a path, we have to be careful when changing values.</a:t>
                </a:r>
              </a:p>
              <a:p>
                <a:r>
                  <a:rPr lang="en-US" dirty="0"/>
                  <a:t>If we decrease the value at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we need to be sure </a:t>
                </a:r>
                <a:r>
                  <a:rPr lang="en-US" b="1" dirty="0"/>
                  <a:t>every </a:t>
                </a:r>
                <a:r>
                  <a:rPr lang="en-US" dirty="0"/>
                  <a:t>edge incident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has its other vertex increase.</a:t>
                </a:r>
              </a:p>
              <a:p>
                <a:r>
                  <a:rPr lang="en-US" dirty="0"/>
                  <a:t>Otherwise an edge might be uncovered (we might not have a valid solution to the LP anymore).</a:t>
                </a:r>
              </a:p>
              <a:p>
                <a:endParaRPr lang="en-US" dirty="0"/>
              </a:p>
              <a:p>
                <a:r>
                  <a:rPr lang="en-US" dirty="0"/>
                  <a:t>So every neighbor of a gold vertex must be purple.</a:t>
                </a:r>
              </a:p>
              <a:p>
                <a:r>
                  <a:rPr lang="en-US" dirty="0"/>
                  <a:t>…does that sound familiar?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7BAD2-6D2B-4BBE-AD47-926457591F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951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8C4D-D899-44AD-A945-BAB2ED3C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ACE3C5-8EB2-4ECA-AB53-AE1582B04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2-color the graph (call the vertices “purple” or “gold”)</a:t>
                </a:r>
              </a:p>
              <a:p>
                <a:endParaRPr lang="en-US" dirty="0"/>
              </a:p>
              <a:p>
                <a:r>
                  <a:rPr lang="en-US" dirty="0"/>
                  <a:t>Increase all the purple vertices by some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decrease all the gold vertices by the same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so that we set at least one variable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(but don’t move any variables outside the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range allowed. </a:t>
                </a:r>
              </a:p>
              <a:p>
                <a:endParaRPr lang="en-US" dirty="0"/>
              </a:p>
              <a:p>
                <a:r>
                  <a:rPr lang="en-US" dirty="0"/>
                  <a:t>Those vertices that just got set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can be deleted. Start over with the remaining graph.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ACE3C5-8EB2-4ECA-AB53-AE1582B04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367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8C4D-D899-44AD-A945-BAB2ED3C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CE3C5-8EB2-4ECA-AB53-AE1582B04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wait!</a:t>
            </a:r>
          </a:p>
          <a:p>
            <a:r>
              <a:rPr lang="en-US" dirty="0"/>
              <a:t>What if we’re increasing the objective value? (i.e. what if there’s more weight on the purple vertices than gold). </a:t>
            </a:r>
          </a:p>
          <a:p>
            <a:endParaRPr lang="en-US" dirty="0"/>
          </a:p>
          <a:p>
            <a:r>
              <a:rPr lang="en-US" dirty="0"/>
              <a:t>We won’t increase:</a:t>
            </a:r>
          </a:p>
          <a:p>
            <a:r>
              <a:rPr lang="en-US" dirty="0"/>
              <a:t>If we were, then switch purple and gold. Then we’d be </a:t>
            </a:r>
            <a:r>
              <a:rPr lang="en-US" b="1" dirty="0"/>
              <a:t>decreasing </a:t>
            </a:r>
            <a:r>
              <a:rPr lang="en-US" dirty="0"/>
              <a:t>the objective…but we were at the minimum!</a:t>
            </a:r>
          </a:p>
          <a:p>
            <a:endParaRPr lang="en-US" dirty="0"/>
          </a:p>
          <a:p>
            <a:r>
              <a:rPr lang="en-US" dirty="0"/>
              <a:t>So we’re really getting a minimum vertex cover.</a:t>
            </a:r>
          </a:p>
        </p:txBody>
      </p:sp>
    </p:spTree>
    <p:extLst>
      <p:ext uri="{BB962C8B-B14F-4D97-AF65-F5344CB8AC3E}">
        <p14:creationId xmlns:p14="http://schemas.microsoft.com/office/powerpoint/2010/main" val="367406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B553-4748-4566-9BFD-B2BB5ED5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61129F-08C9-40BC-A3AC-CB01DD5F57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Regardless of which LP solver we’re using,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or fewer BFSs is going to be less than the LP solver (in big-O terms)</a:t>
                </a:r>
              </a:p>
              <a:p>
                <a:endParaRPr lang="en-US" dirty="0"/>
              </a:p>
              <a:p>
                <a:r>
                  <a:rPr lang="en-US" dirty="0"/>
                  <a:t>We won’t ask you to precisely analyze running times of LPs (depends a lot on which library you’re using, whether you have more variables or constraints, whether your constraints have lots of variables,…)</a:t>
                </a:r>
              </a:p>
              <a:p>
                <a:r>
                  <a:rPr lang="en-US" dirty="0"/>
                  <a:t>We will check that it’s polynomial time: if you have </a:t>
                </a:r>
                <a:r>
                  <a:rPr lang="en-US" dirty="0" err="1"/>
                  <a:t>polynomially</a:t>
                </a:r>
                <a:r>
                  <a:rPr lang="en-US" dirty="0"/>
                  <a:t> many variables and constraints, then it’s polynomial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61129F-08C9-40BC-A3AC-CB01DD5F57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380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699E-417A-439F-8FA0-F08A564C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Non-Bipartite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76396-A02B-49DB-8BD2-07A07227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57497"/>
          </a:xfrm>
        </p:spPr>
        <p:txBody>
          <a:bodyPr/>
          <a:lstStyle/>
          <a:p>
            <a:r>
              <a:rPr lang="en-US" dirty="0"/>
              <a:t>We needed the graph to be bipartite to be able to 2-color it.</a:t>
            </a:r>
          </a:p>
          <a:p>
            <a:r>
              <a:rPr lang="en-US" dirty="0"/>
              <a:t>What if our original graph isn’t bipartite?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6B9B3C9-4D9D-4D4C-A113-D129CC8F1CD4}"/>
              </a:ext>
            </a:extLst>
          </p:cNvPr>
          <p:cNvSpPr/>
          <p:nvPr/>
        </p:nvSpPr>
        <p:spPr>
          <a:xfrm>
            <a:off x="963388" y="3243383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C5C6E3-2780-4AD6-84A7-3C2E6A908C10}"/>
              </a:ext>
            </a:extLst>
          </p:cNvPr>
          <p:cNvSpPr/>
          <p:nvPr/>
        </p:nvSpPr>
        <p:spPr>
          <a:xfrm>
            <a:off x="4933282" y="4425076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69B750-B32F-4664-83D5-C3FF4699461B}"/>
              </a:ext>
            </a:extLst>
          </p:cNvPr>
          <p:cNvSpPr/>
          <p:nvPr/>
        </p:nvSpPr>
        <p:spPr>
          <a:xfrm>
            <a:off x="2394329" y="4423505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4E9AAC-13AF-4A5C-9599-19106CB11DCB}"/>
              </a:ext>
            </a:extLst>
          </p:cNvPr>
          <p:cNvSpPr/>
          <p:nvPr/>
        </p:nvSpPr>
        <p:spPr>
          <a:xfrm>
            <a:off x="6364222" y="3278554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3FBE31-CC2D-4BF7-9A47-E0E7E07735E5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1623802" y="3903797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FBE49-2587-4EF5-AF99-3D1657906C1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168052" y="4810367"/>
            <a:ext cx="1765230" cy="1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F0D128-E5C8-4FDC-9EEA-9F16289B788D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5707005" y="3938968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822F7D-5F9B-4852-952B-BFB6AF5EEF5F}"/>
                  </a:ext>
                </a:extLst>
              </p:cNvPr>
              <p:cNvSpPr/>
              <p:nvPr/>
            </p:nvSpPr>
            <p:spPr>
              <a:xfrm>
                <a:off x="289184" y="4069496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822F7D-5F9B-4852-952B-BFB6AF5EE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4" y="4069496"/>
                <a:ext cx="1121790" cy="598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9AC73-1E83-4910-B059-0A3B685BD901}"/>
                  </a:ext>
                </a:extLst>
              </p:cNvPr>
              <p:cNvSpPr/>
              <p:nvPr/>
            </p:nvSpPr>
            <p:spPr>
              <a:xfrm>
                <a:off x="6751083" y="4132807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9AC73-1E83-4910-B059-0A3B685BD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83" y="4132807"/>
                <a:ext cx="1121790" cy="598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9CD7EC-A88F-4AE8-89BE-D54A39016FF1}"/>
                  </a:ext>
                </a:extLst>
              </p:cNvPr>
              <p:cNvSpPr/>
              <p:nvPr/>
            </p:nvSpPr>
            <p:spPr>
              <a:xfrm>
                <a:off x="4759248" y="534177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9CD7EC-A88F-4AE8-89BE-D54A39016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48" y="5341774"/>
                <a:ext cx="1121790" cy="598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D3ED1C-91B3-4DC8-82FF-4D333962BEC6}"/>
                  </a:ext>
                </a:extLst>
              </p:cNvPr>
              <p:cNvSpPr/>
              <p:nvPr/>
            </p:nvSpPr>
            <p:spPr>
              <a:xfrm>
                <a:off x="2220295" y="534177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D3ED1C-91B3-4DC8-82FF-4D333962B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295" y="5341774"/>
                <a:ext cx="1121790" cy="598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0D86993D-5723-4D4F-BA25-ECE26B6C3B31}"/>
              </a:ext>
            </a:extLst>
          </p:cNvPr>
          <p:cNvSpPr/>
          <p:nvPr/>
        </p:nvSpPr>
        <p:spPr>
          <a:xfrm>
            <a:off x="3757388" y="2504831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1B4916-411C-42F9-916C-D2F4A27E3DE4}"/>
              </a:ext>
            </a:extLst>
          </p:cNvPr>
          <p:cNvCxnSpPr>
            <a:cxnSpLocks/>
            <a:stCxn id="4" idx="7"/>
            <a:endCxn id="29" idx="2"/>
          </p:cNvCxnSpPr>
          <p:nvPr/>
        </p:nvCxnSpPr>
        <p:spPr>
          <a:xfrm flipV="1">
            <a:off x="1623802" y="2891693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7048979-B3F1-4077-A817-3252062D22A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470401" y="2747147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EAE6F6-5677-4C9E-90B6-04C675702615}"/>
                  </a:ext>
                </a:extLst>
              </p:cNvPr>
              <p:cNvSpPr/>
              <p:nvPr/>
            </p:nvSpPr>
            <p:spPr>
              <a:xfrm>
                <a:off x="4470401" y="317390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EAE6F6-5677-4C9E-90B6-04C675702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1" y="3173904"/>
                <a:ext cx="1121790" cy="598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A314E9-96FE-40C9-8973-EAA81FECA8A9}"/>
                  </a:ext>
                </a:extLst>
              </p:cNvPr>
              <p:cNvSpPr txBox="1"/>
              <p:nvPr/>
            </p:nvSpPr>
            <p:spPr>
              <a:xfrm>
                <a:off x="8146425" y="2239981"/>
                <a:ext cx="3516923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LP finds a fractional vertex cover of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2.5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There’s no “real”/integral VC of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2.5. 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– lightest is weight 3.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There’s a “gap” between integral and fractional solutions.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A314E9-96FE-40C9-8973-EAA81FECA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425" y="2239981"/>
                <a:ext cx="3516923" cy="4154984"/>
              </a:xfrm>
              <a:prstGeom prst="rect">
                <a:avLst/>
              </a:prstGeom>
              <a:blipFill>
                <a:blip r:embed="rId7"/>
                <a:stretch>
                  <a:fillRect l="-2600" t="-1026" r="-1906" b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8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2F7A-0730-42B0-8565-5814551B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6A27-6FE3-4DD4-B618-3F749F83C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dynamic programming, we could find the minimum weight vertex cover on trees.</a:t>
            </a:r>
          </a:p>
          <a:p>
            <a:endParaRPr lang="en-US" dirty="0"/>
          </a:p>
          <a:p>
            <a:r>
              <a:rPr lang="en-US" dirty="0"/>
              <a:t>With linear programming, we can find the minimum weight vertex cover on any bipartite graph (trees and other graphs!).</a:t>
            </a:r>
          </a:p>
          <a:p>
            <a:endParaRPr lang="en-US" dirty="0"/>
          </a:p>
          <a:p>
            <a:r>
              <a:rPr lang="en-US" dirty="0"/>
              <a:t>But LPs don’t always give you a fractional solution that’s helpful for finding an integral one. On non-bipartite graphs, we’ll need to do something else. (More in a few weeks). </a:t>
            </a:r>
          </a:p>
        </p:txBody>
      </p:sp>
    </p:spTree>
    <p:extLst>
      <p:ext uri="{BB962C8B-B14F-4D97-AF65-F5344CB8AC3E}">
        <p14:creationId xmlns:p14="http://schemas.microsoft.com/office/powerpoint/2010/main" val="316079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F425BD-4F63-40DD-A530-BBB9F996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2A150F-5D50-4880-A3C8-F359FDB61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WIDELY in business and operations research.</a:t>
            </a:r>
          </a:p>
          <a:p>
            <a:r>
              <a:rPr lang="en-US" dirty="0"/>
              <a:t>Excel has a linear program solver.</a:t>
            </a:r>
          </a:p>
          <a:p>
            <a:endParaRPr lang="en-US" dirty="0"/>
          </a:p>
          <a:p>
            <a:r>
              <a:rPr lang="en-US" dirty="0"/>
              <a:t>A very </a:t>
            </a:r>
            <a:r>
              <a:rPr lang="en-US" b="1" dirty="0"/>
              <a:t>expressive </a:t>
            </a:r>
            <a:r>
              <a:rPr lang="en-US" dirty="0"/>
              <a:t>language for problem-solving</a:t>
            </a:r>
          </a:p>
          <a:p>
            <a:r>
              <a:rPr lang="en-US" dirty="0"/>
              <a:t>Can represent a wide-variety of problems, including some we’ve already seen.</a:t>
            </a:r>
          </a:p>
          <a:p>
            <a:endParaRPr lang="en-US" dirty="0"/>
          </a:p>
          <a:p>
            <a:r>
              <a:rPr lang="en-US" dirty="0"/>
              <a:t>Deep, beautiful theory…that we do not have time to cover.</a:t>
            </a:r>
          </a:p>
        </p:txBody>
      </p:sp>
    </p:spTree>
    <p:extLst>
      <p:ext uri="{BB962C8B-B14F-4D97-AF65-F5344CB8AC3E}">
        <p14:creationId xmlns:p14="http://schemas.microsoft.com/office/powerpoint/2010/main" val="398005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3313-977B-48EF-A052-A4362B6B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3538C-AABD-41E6-8527-3005FC4E6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linear program?</a:t>
            </a:r>
          </a:p>
          <a:p>
            <a:r>
              <a:rPr lang="en-US" dirty="0"/>
              <a:t>A simple example LP</a:t>
            </a:r>
          </a:p>
          <a:p>
            <a:endParaRPr lang="en-US" dirty="0"/>
          </a:p>
          <a:p>
            <a:r>
              <a:rPr lang="en-US" dirty="0"/>
              <a:t>Computational Issues</a:t>
            </a:r>
          </a:p>
          <a:p>
            <a:r>
              <a:rPr lang="en-US" dirty="0"/>
              <a:t>An application – Vertex Cover on trees (again)</a:t>
            </a:r>
          </a:p>
          <a:p>
            <a:endParaRPr lang="en-US" dirty="0"/>
          </a:p>
          <a:p>
            <a:r>
              <a:rPr lang="en-US" dirty="0"/>
              <a:t>In a few weeks, we might return to LPs as a method of approximating NP-hard problems.</a:t>
            </a:r>
          </a:p>
        </p:txBody>
      </p:sp>
    </p:spTree>
    <p:extLst>
      <p:ext uri="{BB962C8B-B14F-4D97-AF65-F5344CB8AC3E}">
        <p14:creationId xmlns:p14="http://schemas.microsoft.com/office/powerpoint/2010/main" val="199833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3025-F64E-4844-994E-B38D6E99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F51D4-115B-4117-823F-C90AC3E11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826420"/>
          </a:xfrm>
        </p:spPr>
        <p:txBody>
          <a:bodyPr/>
          <a:lstStyle/>
          <a:p>
            <a:r>
              <a:rPr lang="en-US" dirty="0"/>
              <a:t>You’re laying down soil for a bunch of new gardens. You got a few big piles of soil delivered (more than enough to cover the gardens)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FF34BA7-600E-4C0A-B5F6-A4FFDD683740}"/>
              </a:ext>
            </a:extLst>
          </p:cNvPr>
          <p:cNvGrpSpPr/>
          <p:nvPr/>
        </p:nvGrpSpPr>
        <p:grpSpPr>
          <a:xfrm>
            <a:off x="717544" y="2727438"/>
            <a:ext cx="8885156" cy="3623718"/>
            <a:chOff x="717544" y="2727438"/>
            <a:chExt cx="8885156" cy="362371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795D5D-C4A9-4AE1-BF1B-A8F6E4600623}"/>
                </a:ext>
              </a:extLst>
            </p:cNvPr>
            <p:cNvSpPr/>
            <p:nvPr/>
          </p:nvSpPr>
          <p:spPr>
            <a:xfrm>
              <a:off x="886120" y="3332375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5D3956-2895-4A20-86D0-1CF16182E702}"/>
                </a:ext>
              </a:extLst>
            </p:cNvPr>
            <p:cNvSpPr/>
            <p:nvPr/>
          </p:nvSpPr>
          <p:spPr>
            <a:xfrm>
              <a:off x="5082619" y="5667080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C58A89-1A58-4BB7-A932-35BE53888D0E}"/>
                </a:ext>
              </a:extLst>
            </p:cNvPr>
            <p:cNvSpPr/>
            <p:nvPr/>
          </p:nvSpPr>
          <p:spPr>
            <a:xfrm>
              <a:off x="8386714" y="3795234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0C68B13-FF19-4219-A99E-CF1FA0811310}"/>
                </a:ext>
              </a:extLst>
            </p:cNvPr>
            <p:cNvSpPr/>
            <p:nvPr/>
          </p:nvSpPr>
          <p:spPr>
            <a:xfrm>
              <a:off x="3463565" y="3355703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0236ABD-D205-42C2-A347-9DA9CE9344F0}"/>
                </a:ext>
              </a:extLst>
            </p:cNvPr>
            <p:cNvSpPr/>
            <p:nvPr/>
          </p:nvSpPr>
          <p:spPr>
            <a:xfrm>
              <a:off x="2641076" y="532535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9546910-AFCC-4334-99D7-F36394780879}"/>
                </a:ext>
              </a:extLst>
            </p:cNvPr>
            <p:cNvSpPr/>
            <p:nvPr/>
          </p:nvSpPr>
          <p:spPr>
            <a:xfrm>
              <a:off x="6496639" y="2745557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1.5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4721F97-96ED-44CB-A433-989195CFC996}"/>
                </a:ext>
              </a:extLst>
            </p:cNvPr>
            <p:cNvSpPr/>
            <p:nvPr/>
          </p:nvSpPr>
          <p:spPr>
            <a:xfrm>
              <a:off x="7102331" y="526601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2.5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D5321D2-E9AE-4DD7-821E-A463EDC52503}"/>
                </a:ext>
              </a:extLst>
            </p:cNvPr>
            <p:cNvCxnSpPr>
              <a:stCxn id="4" idx="3"/>
              <a:endCxn id="7" idx="2"/>
            </p:cNvCxnSpPr>
            <p:nvPr/>
          </p:nvCxnSpPr>
          <p:spPr>
            <a:xfrm>
              <a:off x="1715678" y="3674097"/>
              <a:ext cx="1747887" cy="233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6E5932C-8162-49D5-AE9D-27D208C99F31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1300899" y="3087279"/>
              <a:ext cx="5195740" cy="2382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6515C26-ABFA-447F-B14B-42759C11B41A}"/>
                </a:ext>
              </a:extLst>
            </p:cNvPr>
            <p:cNvCxnSpPr>
              <a:cxnSpLocks/>
              <a:stCxn id="4" idx="2"/>
              <a:endCxn id="8" idx="1"/>
            </p:cNvCxnSpPr>
            <p:nvPr/>
          </p:nvCxnSpPr>
          <p:spPr>
            <a:xfrm>
              <a:off x="1300899" y="4015819"/>
              <a:ext cx="1440265" cy="14096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DA3601A-A40D-49C2-A520-CB3F8E952DEB}"/>
                </a:ext>
              </a:extLst>
            </p:cNvPr>
            <p:cNvCxnSpPr>
              <a:cxnSpLocks/>
              <a:stCxn id="5" idx="1"/>
              <a:endCxn id="8" idx="6"/>
            </p:cNvCxnSpPr>
            <p:nvPr/>
          </p:nvCxnSpPr>
          <p:spPr>
            <a:xfrm flipH="1" flipV="1">
              <a:off x="3324519" y="5667080"/>
              <a:ext cx="1758100" cy="3417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C6E6CF4-18D5-462D-BFF5-62C8A26454A9}"/>
                </a:ext>
              </a:extLst>
            </p:cNvPr>
            <p:cNvCxnSpPr>
              <a:cxnSpLocks/>
              <a:stCxn id="5" idx="0"/>
              <a:endCxn id="7" idx="5"/>
            </p:cNvCxnSpPr>
            <p:nvPr/>
          </p:nvCxnSpPr>
          <p:spPr>
            <a:xfrm flipH="1" flipV="1">
              <a:off x="4046920" y="3939058"/>
              <a:ext cx="1450478" cy="1728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9BBA714-DE23-4511-B167-E6AD3A4DAC01}"/>
                </a:ext>
              </a:extLst>
            </p:cNvPr>
            <p:cNvCxnSpPr>
              <a:cxnSpLocks/>
              <a:stCxn id="5" idx="3"/>
              <a:endCxn id="10" idx="2"/>
            </p:cNvCxnSpPr>
            <p:nvPr/>
          </p:nvCxnSpPr>
          <p:spPr>
            <a:xfrm flipV="1">
              <a:off x="5912177" y="5607740"/>
              <a:ext cx="1190154" cy="4010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447D4FD-F539-4452-BC22-C91B942DA78A}"/>
                </a:ext>
              </a:extLst>
            </p:cNvPr>
            <p:cNvCxnSpPr>
              <a:cxnSpLocks/>
              <a:stCxn id="6" idx="0"/>
              <a:endCxn id="9" idx="6"/>
            </p:cNvCxnSpPr>
            <p:nvPr/>
          </p:nvCxnSpPr>
          <p:spPr>
            <a:xfrm flipH="1" flipV="1">
              <a:off x="7180082" y="3087279"/>
              <a:ext cx="1621411" cy="7079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4787BEF-8A2F-4B28-8FC5-ADEFB86D2689}"/>
                </a:ext>
              </a:extLst>
            </p:cNvPr>
            <p:cNvCxnSpPr>
              <a:cxnSpLocks/>
              <a:stCxn id="6" idx="2"/>
              <a:endCxn id="10" idx="7"/>
            </p:cNvCxnSpPr>
            <p:nvPr/>
          </p:nvCxnSpPr>
          <p:spPr>
            <a:xfrm flipH="1">
              <a:off x="7685686" y="4478678"/>
              <a:ext cx="1115807" cy="8874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2B7CBB7-9AB0-4804-83B9-C08C7CACF5A7}"/>
                </a:ext>
              </a:extLst>
            </p:cNvPr>
            <p:cNvCxnSpPr>
              <a:cxnSpLocks/>
              <a:stCxn id="6" idx="1"/>
              <a:endCxn id="7" idx="6"/>
            </p:cNvCxnSpPr>
            <p:nvPr/>
          </p:nvCxnSpPr>
          <p:spPr>
            <a:xfrm flipH="1" flipV="1">
              <a:off x="4147008" y="3697425"/>
              <a:ext cx="4239706" cy="4395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D202C75-5AED-446C-9DD9-3EB94A3D0D63}"/>
                </a:ext>
              </a:extLst>
            </p:cNvPr>
            <p:cNvSpPr txBox="1"/>
            <p:nvPr/>
          </p:nvSpPr>
          <p:spPr>
            <a:xfrm>
              <a:off x="717544" y="459895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$3/unit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932B0D9-DB7A-4F76-8EC6-5381AF662749}"/>
                </a:ext>
              </a:extLst>
            </p:cNvPr>
            <p:cNvSpPr txBox="1"/>
            <p:nvPr/>
          </p:nvSpPr>
          <p:spPr>
            <a:xfrm>
              <a:off x="3638868" y="539414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8D15A70-9D97-44ED-9381-623506281BDC}"/>
                </a:ext>
              </a:extLst>
            </p:cNvPr>
            <p:cNvSpPr txBox="1"/>
            <p:nvPr/>
          </p:nvSpPr>
          <p:spPr>
            <a:xfrm>
              <a:off x="4608743" y="4415204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52E8AF4-D507-4F0D-B15C-CBA0718F07D6}"/>
                </a:ext>
              </a:extLst>
            </p:cNvPr>
            <p:cNvSpPr txBox="1"/>
            <p:nvPr/>
          </p:nvSpPr>
          <p:spPr>
            <a:xfrm>
              <a:off x="5956088" y="5889491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$4.5/unit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941D505-2A09-489A-AFFA-B362BE1D60D2}"/>
                </a:ext>
              </a:extLst>
            </p:cNvPr>
            <p:cNvSpPr txBox="1"/>
            <p:nvPr/>
          </p:nvSpPr>
          <p:spPr>
            <a:xfrm>
              <a:off x="8243589" y="4752802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$8/unit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1FF0B1C-7FF9-4BC2-ACC8-5095C9FE3D07}"/>
                </a:ext>
              </a:extLst>
            </p:cNvPr>
            <p:cNvSpPr txBox="1"/>
            <p:nvPr/>
          </p:nvSpPr>
          <p:spPr>
            <a:xfrm>
              <a:off x="5969183" y="3531865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21DD402-D64D-4A51-BCBD-842267268B1C}"/>
                </a:ext>
              </a:extLst>
            </p:cNvPr>
            <p:cNvSpPr txBox="1"/>
            <p:nvPr/>
          </p:nvSpPr>
          <p:spPr>
            <a:xfrm>
              <a:off x="7785774" y="3059444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A3446DF-E70D-4237-8C67-7A3534794B53}"/>
                </a:ext>
              </a:extLst>
            </p:cNvPr>
            <p:cNvSpPr txBox="1"/>
            <p:nvPr/>
          </p:nvSpPr>
          <p:spPr>
            <a:xfrm>
              <a:off x="3218243" y="2727438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4FF016-077B-4731-A8A5-1773F5080DC4}"/>
                </a:ext>
              </a:extLst>
            </p:cNvPr>
            <p:cNvSpPr txBox="1"/>
            <p:nvPr/>
          </p:nvSpPr>
          <p:spPr>
            <a:xfrm>
              <a:off x="1873103" y="3626366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36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287A-07E7-400C-889F-44BB9552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2914409" cy="4845504"/>
          </a:xfrm>
        </p:spPr>
        <p:txBody>
          <a:bodyPr/>
          <a:lstStyle/>
          <a:p>
            <a:r>
              <a:rPr lang="en-US" dirty="0"/>
              <a:t>What variables should we use?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781273-B127-4059-B452-BB37C4DB3239}"/>
              </a:ext>
            </a:extLst>
          </p:cNvPr>
          <p:cNvGrpSpPr/>
          <p:nvPr/>
        </p:nvGrpSpPr>
        <p:grpSpPr>
          <a:xfrm>
            <a:off x="3489649" y="2977662"/>
            <a:ext cx="8787843" cy="3726478"/>
            <a:chOff x="717544" y="2727438"/>
            <a:chExt cx="8885156" cy="36237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72CEF2-C4D3-41FD-8E6D-A5AF0B08EABA}"/>
                </a:ext>
              </a:extLst>
            </p:cNvPr>
            <p:cNvSpPr/>
            <p:nvPr/>
          </p:nvSpPr>
          <p:spPr>
            <a:xfrm>
              <a:off x="886120" y="3332375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90D370-860B-41FC-8783-B78708D9754A}"/>
                </a:ext>
              </a:extLst>
            </p:cNvPr>
            <p:cNvSpPr/>
            <p:nvPr/>
          </p:nvSpPr>
          <p:spPr>
            <a:xfrm>
              <a:off x="5082619" y="5667080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4E5F83-C9B6-4EC1-85A2-C258C7285301}"/>
                </a:ext>
              </a:extLst>
            </p:cNvPr>
            <p:cNvSpPr/>
            <p:nvPr/>
          </p:nvSpPr>
          <p:spPr>
            <a:xfrm>
              <a:off x="8386714" y="3795234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34FA8A-8139-420A-AE67-C73CF7A19E8D}"/>
                </a:ext>
              </a:extLst>
            </p:cNvPr>
            <p:cNvSpPr/>
            <p:nvPr/>
          </p:nvSpPr>
          <p:spPr>
            <a:xfrm>
              <a:off x="3463565" y="3355703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C638EB-548C-475F-8F49-C29C8865F2C6}"/>
                </a:ext>
              </a:extLst>
            </p:cNvPr>
            <p:cNvSpPr/>
            <p:nvPr/>
          </p:nvSpPr>
          <p:spPr>
            <a:xfrm>
              <a:off x="2641076" y="532535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D27C64-75A4-48CC-9CF0-79FC53A98FFA}"/>
                </a:ext>
              </a:extLst>
            </p:cNvPr>
            <p:cNvSpPr/>
            <p:nvPr/>
          </p:nvSpPr>
          <p:spPr>
            <a:xfrm>
              <a:off x="6496639" y="2745557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1.5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C6B6D6C-304F-406D-A30D-05B325DA532D}"/>
                </a:ext>
              </a:extLst>
            </p:cNvPr>
            <p:cNvSpPr/>
            <p:nvPr/>
          </p:nvSpPr>
          <p:spPr>
            <a:xfrm>
              <a:off x="7102331" y="526601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2.5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C2BB613-B894-4232-B655-03AD6A271F92}"/>
                </a:ext>
              </a:extLst>
            </p:cNvPr>
            <p:cNvCxnSpPr>
              <a:stCxn id="5" idx="3"/>
              <a:endCxn id="8" idx="2"/>
            </p:cNvCxnSpPr>
            <p:nvPr/>
          </p:nvCxnSpPr>
          <p:spPr>
            <a:xfrm>
              <a:off x="1715678" y="3674097"/>
              <a:ext cx="1747887" cy="233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4EF95E6-0503-4783-9B95-688C86862587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1300899" y="3087279"/>
              <a:ext cx="5195740" cy="2382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1A9741F-17A9-4419-829E-26704FB53C4B}"/>
                </a:ext>
              </a:extLst>
            </p:cNvPr>
            <p:cNvCxnSpPr>
              <a:cxnSpLocks/>
              <a:stCxn id="5" idx="2"/>
              <a:endCxn id="9" idx="1"/>
            </p:cNvCxnSpPr>
            <p:nvPr/>
          </p:nvCxnSpPr>
          <p:spPr>
            <a:xfrm>
              <a:off x="1300899" y="4015819"/>
              <a:ext cx="1440265" cy="14096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AE2526B-AE1D-4BEB-98A1-E671701704DB}"/>
                </a:ext>
              </a:extLst>
            </p:cNvPr>
            <p:cNvCxnSpPr>
              <a:cxnSpLocks/>
              <a:stCxn id="6" idx="1"/>
              <a:endCxn id="9" idx="6"/>
            </p:cNvCxnSpPr>
            <p:nvPr/>
          </p:nvCxnSpPr>
          <p:spPr>
            <a:xfrm flipH="1" flipV="1">
              <a:off x="3324519" y="5667080"/>
              <a:ext cx="1758100" cy="3417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831BFD0-EC1B-40CD-87DB-D47D44DE96C1}"/>
                </a:ext>
              </a:extLst>
            </p:cNvPr>
            <p:cNvCxnSpPr>
              <a:cxnSpLocks/>
              <a:stCxn id="6" idx="0"/>
              <a:endCxn id="8" idx="5"/>
            </p:cNvCxnSpPr>
            <p:nvPr/>
          </p:nvCxnSpPr>
          <p:spPr>
            <a:xfrm flipH="1" flipV="1">
              <a:off x="4046920" y="3939058"/>
              <a:ext cx="1450478" cy="1728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EE5B65C-F7AE-4F4F-975F-9AA5BFA43C6F}"/>
                </a:ext>
              </a:extLst>
            </p:cNvPr>
            <p:cNvCxnSpPr>
              <a:cxnSpLocks/>
              <a:stCxn id="6" idx="3"/>
              <a:endCxn id="11" idx="2"/>
            </p:cNvCxnSpPr>
            <p:nvPr/>
          </p:nvCxnSpPr>
          <p:spPr>
            <a:xfrm flipV="1">
              <a:off x="5912177" y="5607740"/>
              <a:ext cx="1190154" cy="4010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CA7F397-8054-47E7-B5BB-3438DB6A2C70}"/>
                </a:ext>
              </a:extLst>
            </p:cNvPr>
            <p:cNvCxnSpPr>
              <a:cxnSpLocks/>
              <a:stCxn id="7" idx="0"/>
              <a:endCxn id="10" idx="6"/>
            </p:cNvCxnSpPr>
            <p:nvPr/>
          </p:nvCxnSpPr>
          <p:spPr>
            <a:xfrm flipH="1" flipV="1">
              <a:off x="7180082" y="3087279"/>
              <a:ext cx="1621411" cy="7079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CEBFB3E-4A6A-4063-8EC7-88394B558D8E}"/>
                </a:ext>
              </a:extLst>
            </p:cNvPr>
            <p:cNvCxnSpPr>
              <a:cxnSpLocks/>
              <a:stCxn id="7" idx="2"/>
              <a:endCxn id="11" idx="7"/>
            </p:cNvCxnSpPr>
            <p:nvPr/>
          </p:nvCxnSpPr>
          <p:spPr>
            <a:xfrm flipH="1">
              <a:off x="7685686" y="4478678"/>
              <a:ext cx="1115807" cy="8874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F86405E-A73C-47AD-BF9F-8A620843DCA8}"/>
                </a:ext>
              </a:extLst>
            </p:cNvPr>
            <p:cNvCxnSpPr>
              <a:cxnSpLocks/>
              <a:stCxn id="7" idx="1"/>
              <a:endCxn id="8" idx="6"/>
            </p:cNvCxnSpPr>
            <p:nvPr/>
          </p:nvCxnSpPr>
          <p:spPr>
            <a:xfrm flipH="1" flipV="1">
              <a:off x="4147008" y="3697425"/>
              <a:ext cx="4239706" cy="4395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AA09D8-04B8-42AE-B1A5-7B6708F8C330}"/>
                </a:ext>
              </a:extLst>
            </p:cNvPr>
            <p:cNvSpPr txBox="1"/>
            <p:nvPr/>
          </p:nvSpPr>
          <p:spPr>
            <a:xfrm>
              <a:off x="717544" y="459895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$3/unit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9D4875-CBE1-4D95-856C-6102A45C8148}"/>
                </a:ext>
              </a:extLst>
            </p:cNvPr>
            <p:cNvSpPr txBox="1"/>
            <p:nvPr/>
          </p:nvSpPr>
          <p:spPr>
            <a:xfrm>
              <a:off x="3638868" y="539414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ADFF29-9F21-493F-9774-5DD7AC69C3DF}"/>
                </a:ext>
              </a:extLst>
            </p:cNvPr>
            <p:cNvSpPr txBox="1"/>
            <p:nvPr/>
          </p:nvSpPr>
          <p:spPr>
            <a:xfrm>
              <a:off x="4608743" y="4415204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9AD9E3-22AE-46D0-985F-D8387CA041A3}"/>
                </a:ext>
              </a:extLst>
            </p:cNvPr>
            <p:cNvSpPr txBox="1"/>
            <p:nvPr/>
          </p:nvSpPr>
          <p:spPr>
            <a:xfrm>
              <a:off x="5956088" y="5889491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$4.5/unit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082DE3-5DD3-4399-9301-F97FC51461B4}"/>
                </a:ext>
              </a:extLst>
            </p:cNvPr>
            <p:cNvSpPr txBox="1"/>
            <p:nvPr/>
          </p:nvSpPr>
          <p:spPr>
            <a:xfrm>
              <a:off x="8243589" y="4752802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$8/unit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8E973C-9824-4F4F-87CF-D824E8CE0F06}"/>
                </a:ext>
              </a:extLst>
            </p:cNvPr>
            <p:cNvSpPr txBox="1"/>
            <p:nvPr/>
          </p:nvSpPr>
          <p:spPr>
            <a:xfrm>
              <a:off x="5969183" y="3531865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3AB7AC-7F45-471B-AFF5-0947223F53AF}"/>
                </a:ext>
              </a:extLst>
            </p:cNvPr>
            <p:cNvSpPr txBox="1"/>
            <p:nvPr/>
          </p:nvSpPr>
          <p:spPr>
            <a:xfrm>
              <a:off x="7785774" y="3059444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3F8A94-72B4-4CE6-A164-C996C7FCAA34}"/>
                </a:ext>
              </a:extLst>
            </p:cNvPr>
            <p:cNvSpPr txBox="1"/>
            <p:nvPr/>
          </p:nvSpPr>
          <p:spPr>
            <a:xfrm>
              <a:off x="3218243" y="2727438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38A112-40F5-4FD1-B747-11D71F4C915F}"/>
                </a:ext>
              </a:extLst>
            </p:cNvPr>
            <p:cNvSpPr txBox="1"/>
            <p:nvPr/>
          </p:nvSpPr>
          <p:spPr>
            <a:xfrm>
              <a:off x="1873103" y="3626366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1405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3287A-07E7-400C-889F-44BB95522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2914409" cy="484550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What variables should we use?</a:t>
                </a:r>
              </a:p>
              <a:p>
                <a:endParaRPr lang="en-US" dirty="0"/>
              </a:p>
              <a:p>
                <a:r>
                  <a:rPr lang="en-US" dirty="0"/>
                  <a:t>One for each edge (how much to move from a pile to a garden)</a:t>
                </a:r>
              </a:p>
              <a:p>
                <a:endParaRPr lang="en-US" dirty="0"/>
              </a:p>
              <a:p>
                <a:r>
                  <a:rPr lang="en-US" dirty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</m:oMath>
                </a14:m>
                <a:r>
                  <a:rPr lang="en-US" dirty="0"/>
                  <a:t> is how many units moved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3.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3287A-07E7-400C-889F-44BB95522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2914409" cy="4845504"/>
              </a:xfrm>
              <a:blipFill>
                <a:blip r:embed="rId2"/>
                <a:stretch>
                  <a:fillRect l="-2092" t="-1887" r="-5858" b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4781273-B127-4059-B452-BB37C4DB3239}"/>
              </a:ext>
            </a:extLst>
          </p:cNvPr>
          <p:cNvGrpSpPr/>
          <p:nvPr/>
        </p:nvGrpSpPr>
        <p:grpSpPr>
          <a:xfrm>
            <a:off x="3489649" y="2977662"/>
            <a:ext cx="8787843" cy="3726478"/>
            <a:chOff x="717544" y="2727438"/>
            <a:chExt cx="8885156" cy="36237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72CEF2-C4D3-41FD-8E6D-A5AF0B08EABA}"/>
                </a:ext>
              </a:extLst>
            </p:cNvPr>
            <p:cNvSpPr/>
            <p:nvPr/>
          </p:nvSpPr>
          <p:spPr>
            <a:xfrm>
              <a:off x="886120" y="3332375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90D370-860B-41FC-8783-B78708D9754A}"/>
                </a:ext>
              </a:extLst>
            </p:cNvPr>
            <p:cNvSpPr/>
            <p:nvPr/>
          </p:nvSpPr>
          <p:spPr>
            <a:xfrm>
              <a:off x="5082619" y="5667080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4E5F83-C9B6-4EC1-85A2-C258C7285301}"/>
                </a:ext>
              </a:extLst>
            </p:cNvPr>
            <p:cNvSpPr/>
            <p:nvPr/>
          </p:nvSpPr>
          <p:spPr>
            <a:xfrm>
              <a:off x="8386714" y="3795234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34FA8A-8139-420A-AE67-C73CF7A19E8D}"/>
                </a:ext>
              </a:extLst>
            </p:cNvPr>
            <p:cNvSpPr/>
            <p:nvPr/>
          </p:nvSpPr>
          <p:spPr>
            <a:xfrm>
              <a:off x="3463565" y="3355703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C638EB-548C-475F-8F49-C29C8865F2C6}"/>
                </a:ext>
              </a:extLst>
            </p:cNvPr>
            <p:cNvSpPr/>
            <p:nvPr/>
          </p:nvSpPr>
          <p:spPr>
            <a:xfrm>
              <a:off x="2641076" y="532535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D27C64-75A4-48CC-9CF0-79FC53A98FFA}"/>
                </a:ext>
              </a:extLst>
            </p:cNvPr>
            <p:cNvSpPr/>
            <p:nvPr/>
          </p:nvSpPr>
          <p:spPr>
            <a:xfrm>
              <a:off x="6496639" y="2745557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1.5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C6B6D6C-304F-406D-A30D-05B325DA532D}"/>
                </a:ext>
              </a:extLst>
            </p:cNvPr>
            <p:cNvSpPr/>
            <p:nvPr/>
          </p:nvSpPr>
          <p:spPr>
            <a:xfrm>
              <a:off x="7102331" y="526601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2.5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C2BB613-B894-4232-B655-03AD6A271F92}"/>
                </a:ext>
              </a:extLst>
            </p:cNvPr>
            <p:cNvCxnSpPr>
              <a:stCxn id="5" idx="3"/>
              <a:endCxn id="8" idx="2"/>
            </p:cNvCxnSpPr>
            <p:nvPr/>
          </p:nvCxnSpPr>
          <p:spPr>
            <a:xfrm>
              <a:off x="1715678" y="3674097"/>
              <a:ext cx="1747887" cy="233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4EF95E6-0503-4783-9B95-688C86862587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1300899" y="3087279"/>
              <a:ext cx="5195740" cy="2382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1A9741F-17A9-4419-829E-26704FB53C4B}"/>
                </a:ext>
              </a:extLst>
            </p:cNvPr>
            <p:cNvCxnSpPr>
              <a:cxnSpLocks/>
              <a:stCxn id="5" idx="2"/>
              <a:endCxn id="9" idx="1"/>
            </p:cNvCxnSpPr>
            <p:nvPr/>
          </p:nvCxnSpPr>
          <p:spPr>
            <a:xfrm>
              <a:off x="1300899" y="4015819"/>
              <a:ext cx="1440265" cy="14096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AE2526B-AE1D-4BEB-98A1-E671701704DB}"/>
                </a:ext>
              </a:extLst>
            </p:cNvPr>
            <p:cNvCxnSpPr>
              <a:cxnSpLocks/>
              <a:stCxn id="6" idx="1"/>
              <a:endCxn id="9" idx="6"/>
            </p:cNvCxnSpPr>
            <p:nvPr/>
          </p:nvCxnSpPr>
          <p:spPr>
            <a:xfrm flipH="1" flipV="1">
              <a:off x="3324519" y="5667080"/>
              <a:ext cx="1758100" cy="3417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831BFD0-EC1B-40CD-87DB-D47D44DE96C1}"/>
                </a:ext>
              </a:extLst>
            </p:cNvPr>
            <p:cNvCxnSpPr>
              <a:cxnSpLocks/>
              <a:stCxn id="6" idx="0"/>
              <a:endCxn id="8" idx="5"/>
            </p:cNvCxnSpPr>
            <p:nvPr/>
          </p:nvCxnSpPr>
          <p:spPr>
            <a:xfrm flipH="1" flipV="1">
              <a:off x="4046920" y="3939058"/>
              <a:ext cx="1450478" cy="1728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EE5B65C-F7AE-4F4F-975F-9AA5BFA43C6F}"/>
                </a:ext>
              </a:extLst>
            </p:cNvPr>
            <p:cNvCxnSpPr>
              <a:cxnSpLocks/>
              <a:stCxn id="6" idx="3"/>
              <a:endCxn id="11" idx="2"/>
            </p:cNvCxnSpPr>
            <p:nvPr/>
          </p:nvCxnSpPr>
          <p:spPr>
            <a:xfrm flipV="1">
              <a:off x="5912177" y="5607740"/>
              <a:ext cx="1190154" cy="4010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CA7F397-8054-47E7-B5BB-3438DB6A2C70}"/>
                </a:ext>
              </a:extLst>
            </p:cNvPr>
            <p:cNvCxnSpPr>
              <a:cxnSpLocks/>
              <a:stCxn id="7" idx="0"/>
              <a:endCxn id="10" idx="6"/>
            </p:cNvCxnSpPr>
            <p:nvPr/>
          </p:nvCxnSpPr>
          <p:spPr>
            <a:xfrm flipH="1" flipV="1">
              <a:off x="7180082" y="3087279"/>
              <a:ext cx="1621411" cy="7079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CEBFB3E-4A6A-4063-8EC7-88394B558D8E}"/>
                </a:ext>
              </a:extLst>
            </p:cNvPr>
            <p:cNvCxnSpPr>
              <a:cxnSpLocks/>
              <a:stCxn id="7" idx="2"/>
              <a:endCxn id="11" idx="7"/>
            </p:cNvCxnSpPr>
            <p:nvPr/>
          </p:nvCxnSpPr>
          <p:spPr>
            <a:xfrm flipH="1">
              <a:off x="7685686" y="4478678"/>
              <a:ext cx="1115807" cy="8874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F86405E-A73C-47AD-BF9F-8A620843DCA8}"/>
                </a:ext>
              </a:extLst>
            </p:cNvPr>
            <p:cNvCxnSpPr>
              <a:cxnSpLocks/>
              <a:stCxn id="7" idx="1"/>
              <a:endCxn id="8" idx="6"/>
            </p:cNvCxnSpPr>
            <p:nvPr/>
          </p:nvCxnSpPr>
          <p:spPr>
            <a:xfrm flipH="1" flipV="1">
              <a:off x="4147008" y="3697425"/>
              <a:ext cx="4239706" cy="4395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AA09D8-04B8-42AE-B1A5-7B6708F8C330}"/>
                </a:ext>
              </a:extLst>
            </p:cNvPr>
            <p:cNvSpPr txBox="1"/>
            <p:nvPr/>
          </p:nvSpPr>
          <p:spPr>
            <a:xfrm>
              <a:off x="717544" y="459895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$3/unit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9D4875-CBE1-4D95-856C-6102A45C8148}"/>
                </a:ext>
              </a:extLst>
            </p:cNvPr>
            <p:cNvSpPr txBox="1"/>
            <p:nvPr/>
          </p:nvSpPr>
          <p:spPr>
            <a:xfrm>
              <a:off x="3638868" y="539414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ADFF29-9F21-493F-9774-5DD7AC69C3DF}"/>
                </a:ext>
              </a:extLst>
            </p:cNvPr>
            <p:cNvSpPr txBox="1"/>
            <p:nvPr/>
          </p:nvSpPr>
          <p:spPr>
            <a:xfrm>
              <a:off x="4608743" y="4415204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9AD9E3-22AE-46D0-985F-D8387CA041A3}"/>
                </a:ext>
              </a:extLst>
            </p:cNvPr>
            <p:cNvSpPr txBox="1"/>
            <p:nvPr/>
          </p:nvSpPr>
          <p:spPr>
            <a:xfrm>
              <a:off x="5956088" y="5889491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$4.5/unit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082DE3-5DD3-4399-9301-F97FC51461B4}"/>
                </a:ext>
              </a:extLst>
            </p:cNvPr>
            <p:cNvSpPr txBox="1"/>
            <p:nvPr/>
          </p:nvSpPr>
          <p:spPr>
            <a:xfrm>
              <a:off x="8243589" y="4752802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$8/unit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8E973C-9824-4F4F-87CF-D824E8CE0F06}"/>
                </a:ext>
              </a:extLst>
            </p:cNvPr>
            <p:cNvSpPr txBox="1"/>
            <p:nvPr/>
          </p:nvSpPr>
          <p:spPr>
            <a:xfrm>
              <a:off x="5969183" y="3531865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3AB7AC-7F45-471B-AFF5-0947223F53AF}"/>
                </a:ext>
              </a:extLst>
            </p:cNvPr>
            <p:cNvSpPr txBox="1"/>
            <p:nvPr/>
          </p:nvSpPr>
          <p:spPr>
            <a:xfrm>
              <a:off x="7785774" y="3059444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3F8A94-72B4-4CE6-A164-C996C7FCAA34}"/>
                </a:ext>
              </a:extLst>
            </p:cNvPr>
            <p:cNvSpPr txBox="1"/>
            <p:nvPr/>
          </p:nvSpPr>
          <p:spPr>
            <a:xfrm>
              <a:off x="3218243" y="2727438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38A112-40F5-4FD1-B747-11D71F4C915F}"/>
                </a:ext>
              </a:extLst>
            </p:cNvPr>
            <p:cNvSpPr txBox="1"/>
            <p:nvPr/>
          </p:nvSpPr>
          <p:spPr>
            <a:xfrm>
              <a:off x="1873103" y="3626366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55E861B-5AC7-4B69-AAEE-DD496BA324E4}"/>
              </a:ext>
            </a:extLst>
          </p:cNvPr>
          <p:cNvSpPr txBox="1"/>
          <p:nvPr/>
        </p:nvSpPr>
        <p:spPr>
          <a:xfrm>
            <a:off x="3519879" y="3086097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527BCD-1AFE-46B4-8DB3-E163F35D1E4F}"/>
              </a:ext>
            </a:extLst>
          </p:cNvPr>
          <p:cNvSpPr txBox="1"/>
          <p:nvPr/>
        </p:nvSpPr>
        <p:spPr>
          <a:xfrm>
            <a:off x="7363543" y="6266174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FA31EA-0A2C-4800-8870-4BF196DAF6EA}"/>
              </a:ext>
            </a:extLst>
          </p:cNvPr>
          <p:cNvSpPr txBox="1"/>
          <p:nvPr/>
        </p:nvSpPr>
        <p:spPr>
          <a:xfrm>
            <a:off x="11563508" y="3609317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160E0E-E704-44A3-B64F-4BD5DC7D1BC6}"/>
              </a:ext>
            </a:extLst>
          </p:cNvPr>
          <p:cNvSpPr txBox="1"/>
          <p:nvPr/>
        </p:nvSpPr>
        <p:spPr>
          <a:xfrm>
            <a:off x="4908895" y="5938968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B3190A-D7C3-4583-B4A2-E3C5621559C9}"/>
              </a:ext>
            </a:extLst>
          </p:cNvPr>
          <p:cNvSpPr txBox="1"/>
          <p:nvPr/>
        </p:nvSpPr>
        <p:spPr>
          <a:xfrm>
            <a:off x="6033009" y="4158035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479484-76B6-4881-B2BE-8B81B9E5D1FE}"/>
              </a:ext>
            </a:extLst>
          </p:cNvPr>
          <p:cNvSpPr txBox="1"/>
          <p:nvPr/>
        </p:nvSpPr>
        <p:spPr>
          <a:xfrm>
            <a:off x="8885611" y="2649053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FD0B54-DA01-4654-837B-133F7B2C8D11}"/>
              </a:ext>
            </a:extLst>
          </p:cNvPr>
          <p:cNvSpPr txBox="1"/>
          <p:nvPr/>
        </p:nvSpPr>
        <p:spPr>
          <a:xfrm>
            <a:off x="9494831" y="5382149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3F868EC-C3C7-4B5D-B5B5-9710DC869103}"/>
                  </a:ext>
                </a:extLst>
              </p:cNvPr>
              <p:cNvSpPr txBox="1"/>
              <p:nvPr/>
            </p:nvSpPr>
            <p:spPr>
              <a:xfrm>
                <a:off x="4990423" y="2889850"/>
                <a:ext cx="1139863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3F868EC-C3C7-4B5D-B5B5-9710DC869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423" y="2889850"/>
                <a:ext cx="1139863" cy="542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46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287A-07E7-400C-889F-44BB9552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2914409" cy="4845504"/>
          </a:xfrm>
        </p:spPr>
        <p:txBody>
          <a:bodyPr/>
          <a:lstStyle/>
          <a:p>
            <a:r>
              <a:rPr lang="en-US" dirty="0"/>
              <a:t>What constraints are there on the variables?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909C39F-C554-4C3F-893C-F4C4CC315DDC}"/>
                    </a:ext>
                  </a:extLst>
                </p:cNvPr>
                <p:cNvSpPr txBox="1"/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909C39F-C554-4C3F-893C-F4C4CC315D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1472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21</TotalTime>
  <Words>2727</Words>
  <Application>Microsoft Office PowerPoint</Application>
  <PresentationFormat>Widescreen</PresentationFormat>
  <Paragraphs>510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Linear Programming</vt:lpstr>
      <vt:lpstr>Announcements</vt:lpstr>
      <vt:lpstr>Today</vt:lpstr>
      <vt:lpstr>Linear Programming</vt:lpstr>
      <vt:lpstr>Outline of LPs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Full Definition</vt:lpstr>
      <vt:lpstr>A Linear Program</vt:lpstr>
      <vt:lpstr>Linear constraints</vt:lpstr>
      <vt:lpstr>Linear constraints</vt:lpstr>
      <vt:lpstr>What are we looking for?</vt:lpstr>
      <vt:lpstr>Example Problem</vt:lpstr>
      <vt:lpstr>Example Problem</vt:lpstr>
      <vt:lpstr>Example Problem</vt:lpstr>
      <vt:lpstr>Solving LPs</vt:lpstr>
      <vt:lpstr>Another Question</vt:lpstr>
      <vt:lpstr>Non-Integrality</vt:lpstr>
      <vt:lpstr>What do you do if you need integers?</vt:lpstr>
      <vt:lpstr>A nicer example</vt:lpstr>
      <vt:lpstr>Vertex Cover LP</vt:lpstr>
      <vt:lpstr>Vertex Cover LP</vt:lpstr>
      <vt:lpstr>Integrality</vt:lpstr>
      <vt:lpstr>What do we do</vt:lpstr>
      <vt:lpstr>What do we do</vt:lpstr>
      <vt:lpstr>What do we do</vt:lpstr>
      <vt:lpstr>In General</vt:lpstr>
      <vt:lpstr>In General…</vt:lpstr>
      <vt:lpstr>In General…</vt:lpstr>
      <vt:lpstr>Running Time</vt:lpstr>
      <vt:lpstr>Non-Bipartite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3</cp:revision>
  <cp:lastPrinted>2022-11-09T20:56:49Z</cp:lastPrinted>
  <dcterms:created xsi:type="dcterms:W3CDTF">2022-11-09T20:36:56Z</dcterms:created>
  <dcterms:modified xsi:type="dcterms:W3CDTF">2022-11-09T20:58:21Z</dcterms:modified>
</cp:coreProperties>
</file>