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73" r:id="rId3"/>
    <p:sldId id="268" r:id="rId4"/>
    <p:sldId id="269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71" r:id="rId16"/>
    <p:sldId id="284" r:id="rId17"/>
    <p:sldId id="294" r:id="rId18"/>
    <p:sldId id="348" r:id="rId19"/>
    <p:sldId id="332" r:id="rId20"/>
    <p:sldId id="296" r:id="rId21"/>
    <p:sldId id="290" r:id="rId22"/>
    <p:sldId id="295" r:id="rId23"/>
    <p:sldId id="351" r:id="rId24"/>
    <p:sldId id="272" r:id="rId25"/>
    <p:sldId id="286" r:id="rId26"/>
    <p:sldId id="349" r:id="rId27"/>
    <p:sldId id="288" r:id="rId28"/>
    <p:sldId id="289" r:id="rId29"/>
    <p:sldId id="352" r:id="rId30"/>
    <p:sldId id="378" r:id="rId31"/>
    <p:sldId id="380" r:id="rId32"/>
    <p:sldId id="381" r:id="rId33"/>
    <p:sldId id="382" r:id="rId34"/>
    <p:sldId id="390" r:id="rId35"/>
    <p:sldId id="383" r:id="rId36"/>
    <p:sldId id="384" r:id="rId37"/>
    <p:sldId id="385" r:id="rId38"/>
    <p:sldId id="388" r:id="rId39"/>
    <p:sldId id="387" r:id="rId40"/>
    <p:sldId id="389" r:id="rId41"/>
    <p:sldId id="38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49FE3-8F3F-471F-884B-CAD50A1DF68D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D1B0C-69CC-4B75-BFA0-C491ABC22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57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Observe that if v’s distance doesn’t change then we don’t need to check (</a:t>
            </a:r>
            <a:r>
              <a:rPr lang="en-US" dirty="0" err="1"/>
              <a:t>v,w</a:t>
            </a:r>
            <a:r>
              <a:rPr lang="en-US" dirty="0"/>
              <a:t>) for any w. Some other clever ideas on Wikipedia.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2CB95-37E5-4F8A-8848-A261E0624D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23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6CAD06E-4335-4633-8813-80DF36B7FB5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3AFE-B506-443B-BFCB-2472625F675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9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D06E-4335-4633-8813-80DF36B7FB5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3AFE-B506-443B-BFCB-2472625F6750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3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D06E-4335-4633-8813-80DF36B7FB5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3AFE-B506-443B-BFCB-2472625F675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132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06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D06E-4335-4633-8813-80DF36B7FB5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3AFE-B506-443B-BFCB-2472625F6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8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D06E-4335-4633-8813-80DF36B7FB5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3AFE-B506-443B-BFCB-2472625F675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34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D06E-4335-4633-8813-80DF36B7FB5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3AFE-B506-443B-BFCB-2472625F675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1353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D06E-4335-4633-8813-80DF36B7FB5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3AFE-B506-443B-BFCB-2472625F6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9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D06E-4335-4633-8813-80DF36B7FB5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3AFE-B506-443B-BFCB-2472625F675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130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D06E-4335-4633-8813-80DF36B7FB5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3AFE-B506-443B-BFCB-2472625F675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820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D06E-4335-4633-8813-80DF36B7FB5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3AFE-B506-443B-BFCB-2472625F6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9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D06E-4335-4633-8813-80DF36B7FB5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3AFE-B506-443B-BFCB-2472625F675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74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6CAD06E-4335-4633-8813-80DF36B7FB5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79813AFE-B506-443B-BFCB-2472625F675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77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9EB2D-BC4C-4163-842A-C87F0A8F28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 DP</a:t>
            </a:r>
            <a:br>
              <a:rPr lang="en-US" dirty="0"/>
            </a:br>
            <a:r>
              <a:rPr lang="en-US" dirty="0"/>
              <a:t>Mid-Quarter 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0AE103-1662-4039-B63C-20ABECF9A1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421 22AU</a:t>
            </a:r>
          </a:p>
          <a:p>
            <a:r>
              <a:rPr lang="en-US" dirty="0"/>
              <a:t>Lecture 17</a:t>
            </a:r>
          </a:p>
        </p:txBody>
      </p:sp>
    </p:spTree>
    <p:extLst>
      <p:ext uri="{BB962C8B-B14F-4D97-AF65-F5344CB8AC3E}">
        <p14:creationId xmlns:p14="http://schemas.microsoft.com/office/powerpoint/2010/main" val="2417767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n-1)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set 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to 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 for every u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u) //any order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outgoing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))//better!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614DEC6-D154-4563-A359-51FF94678036}"/>
              </a:ext>
            </a:extLst>
          </p:cNvPr>
          <p:cNvSpPr/>
          <p:nvPr/>
        </p:nvSpPr>
        <p:spPr>
          <a:xfrm>
            <a:off x="3729320" y="4630271"/>
            <a:ext cx="7212104" cy="1426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 don’t really need all the different values…</a:t>
            </a:r>
          </a:p>
          <a:p>
            <a:pPr algn="ctr"/>
            <a:r>
              <a:rPr lang="en-US" sz="2400" dirty="0"/>
              <a:t>Just the most recent value. </a:t>
            </a:r>
          </a:p>
        </p:txBody>
      </p:sp>
    </p:spTree>
    <p:extLst>
      <p:ext uri="{BB962C8B-B14F-4D97-AF65-F5344CB8AC3E}">
        <p14:creationId xmlns:p14="http://schemas.microsoft.com/office/powerpoint/2010/main" val="1506867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n-1)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set 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to 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 for every u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u) //any order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outgoing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))//better!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614DEC6-D154-4563-A359-51FF94678036}"/>
              </a:ext>
            </a:extLst>
          </p:cNvPr>
          <p:cNvSpPr/>
          <p:nvPr/>
        </p:nvSpPr>
        <p:spPr>
          <a:xfrm>
            <a:off x="3729320" y="4630271"/>
            <a:ext cx="7212104" cy="1426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 don’t really need all the different values…</a:t>
            </a:r>
          </a:p>
          <a:p>
            <a:pPr algn="ctr"/>
            <a:r>
              <a:rPr lang="en-US" sz="2400" dirty="0"/>
              <a:t>Just the most recent value. </a:t>
            </a:r>
          </a:p>
        </p:txBody>
      </p:sp>
    </p:spTree>
    <p:extLst>
      <p:ext uri="{BB962C8B-B14F-4D97-AF65-F5344CB8AC3E}">
        <p14:creationId xmlns:p14="http://schemas.microsoft.com/office/powerpoint/2010/main" val="3684675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n-1)</a:t>
                </a:r>
                <a:endPara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u) //any order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outgoing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))//better!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614DEC6-D154-4563-A359-51FF94678036}"/>
              </a:ext>
            </a:extLst>
          </p:cNvPr>
          <p:cNvSpPr/>
          <p:nvPr/>
        </p:nvSpPr>
        <p:spPr>
          <a:xfrm>
            <a:off x="3729320" y="4630271"/>
            <a:ext cx="7212104" cy="1426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 don’t really need all the different values…</a:t>
            </a:r>
          </a:p>
          <a:p>
            <a:pPr algn="ctr"/>
            <a:r>
              <a:rPr lang="en-US" sz="2400" dirty="0"/>
              <a:t>Just the most recent value. </a:t>
            </a:r>
          </a:p>
        </p:txBody>
      </p:sp>
    </p:spTree>
    <p:extLst>
      <p:ext uri="{BB962C8B-B14F-4D97-AF65-F5344CB8AC3E}">
        <p14:creationId xmlns:p14="http://schemas.microsoft.com/office/powerpoint/2010/main" val="3784830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5B902-B3D1-49A1-BC5F-304D980E4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92904D-4AA6-4ED4-83D8-8F66F8CBF1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did change the code when we got rid of the indexing</a:t>
                </a:r>
              </a:p>
              <a:p>
                <a:r>
                  <a:rPr lang="en-US" dirty="0"/>
                  <a:t>You might have a mix of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],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[i+1],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[i+2]</a:t>
                </a:r>
                <a:r>
                  <a:rPr lang="en-US" dirty="0"/>
                  <a:t>,… at the same time.</a:t>
                </a:r>
              </a:p>
              <a:p>
                <a:endParaRPr lang="en-US" dirty="0"/>
              </a:p>
              <a:p>
                <a:r>
                  <a:rPr lang="en-US" dirty="0"/>
                  <a:t>That’s ok! </a:t>
                </a:r>
              </a:p>
              <a:p>
                <a:r>
                  <a:rPr lang="en-US" dirty="0"/>
                  <a:t>You’ll only “overwrite” a value with a better one. </a:t>
                </a:r>
              </a:p>
              <a:p>
                <a:r>
                  <a:rPr lang="en-US" dirty="0"/>
                  <a:t>And you’ll eventually get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After iteration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stores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92904D-4AA6-4ED4-83D8-8F66F8CBF1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030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527BD-D57B-4F5F-BA5C-213E5ECB1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early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00A878-2976-4A3A-85BE-18FF0537B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made it through an entire iteration of the outermost loop and don’t update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you won’t do any more updates in the next iteration either. You can exit early. </a:t>
                </a:r>
              </a:p>
              <a:p>
                <a:endParaRPr lang="en-US" dirty="0"/>
              </a:p>
              <a:p>
                <a:r>
                  <a:rPr lang="en-US" dirty="0"/>
                  <a:t>More ideas to save constant factors on Wikipedia (or a textbook)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00A878-2976-4A3A-85BE-18FF0537B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818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4B7BF-52CE-4C2F-A3AD-44EE5A752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Laundry List of shortest pairs (so far)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A860B3C2-19A5-49D0-B90A-595775A2595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12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96778">
                      <a:extLst>
                        <a:ext uri="{9D8B030D-6E8A-4147-A177-3AD203B41FA5}">
                          <a16:colId xmlns:a16="http://schemas.microsoft.com/office/drawing/2014/main" val="3192716545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3923364929"/>
                        </a:ext>
                      </a:extLst>
                    </a:gridCol>
                    <a:gridCol w="2862558">
                      <a:extLst>
                        <a:ext uri="{9D8B030D-6E8A-4147-A177-3AD203B41FA5}">
                          <a16:colId xmlns:a16="http://schemas.microsoft.com/office/drawing/2014/main" val="2325408848"/>
                        </a:ext>
                      </a:extLst>
                    </a:gridCol>
                    <a:gridCol w="2730998">
                      <a:extLst>
                        <a:ext uri="{9D8B030D-6E8A-4147-A177-3AD203B41FA5}">
                          <a16:colId xmlns:a16="http://schemas.microsoft.com/office/drawing/2014/main" val="366622367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Running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Special Case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Negative edges?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23304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unweighted graphs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40933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Simple DP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for DAGs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76082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Dijkstra’s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62994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Bellman-Ford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???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9102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A860B3C2-19A5-49D0-B90A-595775A2595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25011380"/>
                  </p:ext>
                </p:extLst>
              </p:nvPr>
            </p:nvGraphicFramePr>
            <p:xfrm>
              <a:off x="574675" y="1463675"/>
              <a:ext cx="11187112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96778">
                      <a:extLst>
                        <a:ext uri="{9D8B030D-6E8A-4147-A177-3AD203B41FA5}">
                          <a16:colId xmlns:a16="http://schemas.microsoft.com/office/drawing/2014/main" val="3192716545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3923364929"/>
                        </a:ext>
                      </a:extLst>
                    </a:gridCol>
                    <a:gridCol w="2862558">
                      <a:extLst>
                        <a:ext uri="{9D8B030D-6E8A-4147-A177-3AD203B41FA5}">
                          <a16:colId xmlns:a16="http://schemas.microsoft.com/office/drawing/2014/main" val="2325408848"/>
                        </a:ext>
                      </a:extLst>
                    </a:gridCol>
                    <a:gridCol w="2730998">
                      <a:extLst>
                        <a:ext uri="{9D8B030D-6E8A-4147-A177-3AD203B41FA5}">
                          <a16:colId xmlns:a16="http://schemas.microsoft.com/office/drawing/2014/main" val="366622367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Running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Special Case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Negative edges?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2330489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61290" r="-200871" b="-18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unweighted graphs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409333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Simple DP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290698" r="-200871" b="-229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for DAGs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760825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Dijkstra’s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395294" r="-200871" b="-1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629945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Bellman-Ford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495294" r="-200871" b="-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???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91023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46634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n-1)</a:t>
                </a:r>
                <a:endPara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u) //any order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outgoing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))//better!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93059216-3A5A-4913-86E2-5D67E1454471}"/>
              </a:ext>
            </a:extLst>
          </p:cNvPr>
          <p:cNvSpPr/>
          <p:nvPr/>
        </p:nvSpPr>
        <p:spPr>
          <a:xfrm>
            <a:off x="4074459" y="4563035"/>
            <a:ext cx="6602506" cy="64545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What happens if there’s a negative cycle?</a:t>
            </a:r>
          </a:p>
        </p:txBody>
      </p:sp>
    </p:spTree>
    <p:extLst>
      <p:ext uri="{BB962C8B-B14F-4D97-AF65-F5344CB8AC3E}">
        <p14:creationId xmlns:p14="http://schemas.microsoft.com/office/powerpoint/2010/main" val="3073052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5452F5-2207-46F5-BF07-3811A6DEF00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Negative Cycles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fastest way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/>
              </a:p>
              <a:p>
                <a:r>
                  <a:rPr lang="en-US" dirty="0"/>
                  <a:t>(i.e. least-weight walk) isn’t defined!</a:t>
                </a:r>
              </a:p>
              <a:p>
                <a:r>
                  <a:rPr lang="en-US" dirty="0"/>
                  <a:t>No valid answer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5452F5-2207-46F5-BF07-3811A6DEF0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67" t="-3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E3842-4B88-45A4-B197-3E5F712840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Negative edges, but only non-negative cycles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Dijkstra’s might fail</a:t>
            </a:r>
          </a:p>
          <a:p>
            <a:r>
              <a:rPr lang="en-US" dirty="0"/>
              <a:t>But the shortest path IS defined.</a:t>
            </a:r>
          </a:p>
          <a:p>
            <a:r>
              <a:rPr lang="en-US" dirty="0"/>
              <a:t>There is an answer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76B7BC-D7B4-401F-9F60-B99335781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Edges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9ED8214-8AB8-4980-8967-7B952F383B12}"/>
              </a:ext>
            </a:extLst>
          </p:cNvPr>
          <p:cNvGrpSpPr/>
          <p:nvPr/>
        </p:nvGrpSpPr>
        <p:grpSpPr>
          <a:xfrm>
            <a:off x="575239" y="1903184"/>
            <a:ext cx="4918958" cy="2298174"/>
            <a:chOff x="3528356" y="1006008"/>
            <a:chExt cx="6312860" cy="294941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DE03ED1-187A-4947-8CC2-E6E481CA35A0}"/>
                </a:ext>
              </a:extLst>
            </p:cNvPr>
            <p:cNvSpPr/>
            <p:nvPr/>
          </p:nvSpPr>
          <p:spPr>
            <a:xfrm>
              <a:off x="5958681" y="1385235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14AC768-7D6C-4A95-AB18-F8E30B644BF9}"/>
                </a:ext>
              </a:extLst>
            </p:cNvPr>
            <p:cNvSpPr/>
            <p:nvPr/>
          </p:nvSpPr>
          <p:spPr>
            <a:xfrm>
              <a:off x="9235653" y="1485381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e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45DF853-0080-4977-952B-B639B7C63053}"/>
                </a:ext>
              </a:extLst>
            </p:cNvPr>
            <p:cNvSpPr/>
            <p:nvPr/>
          </p:nvSpPr>
          <p:spPr>
            <a:xfrm>
              <a:off x="3528356" y="117893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40A3DD6-25DA-49B1-A506-5DBB823EFFB1}"/>
                </a:ext>
              </a:extLst>
            </p:cNvPr>
            <p:cNvSpPr/>
            <p:nvPr/>
          </p:nvSpPr>
          <p:spPr>
            <a:xfrm>
              <a:off x="6937677" y="2933643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d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80FBC54-CDB5-405D-A72C-433EDCAABD1D}"/>
                </a:ext>
              </a:extLst>
            </p:cNvPr>
            <p:cNvSpPr/>
            <p:nvPr/>
          </p:nvSpPr>
          <p:spPr>
            <a:xfrm>
              <a:off x="4979688" y="293364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DA0C29C-E05F-4567-AC6E-A9B7B8076CEB}"/>
                </a:ext>
              </a:extLst>
            </p:cNvPr>
            <p:cNvCxnSpPr>
              <a:cxnSpLocks/>
              <a:stCxn id="9" idx="0"/>
              <a:endCxn id="5" idx="3"/>
            </p:cNvCxnSpPr>
            <p:nvPr/>
          </p:nvCxnSpPr>
          <p:spPr>
            <a:xfrm flipV="1">
              <a:off x="5282470" y="1902115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D2F243A-22CC-421C-AF4A-C899C5AB3C69}"/>
                </a:ext>
              </a:extLst>
            </p:cNvPr>
            <p:cNvCxnSpPr>
              <a:cxnSpLocks/>
            </p:cNvCxnSpPr>
            <p:nvPr/>
          </p:nvCxnSpPr>
          <p:spPr>
            <a:xfrm>
              <a:off x="6475564" y="1902115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C46D65C-7900-4160-8634-AB3102FA6ACD}"/>
                </a:ext>
              </a:extLst>
            </p:cNvPr>
            <p:cNvCxnSpPr>
              <a:cxnSpLocks/>
              <a:stCxn id="9" idx="6"/>
              <a:endCxn id="8" idx="2"/>
            </p:cNvCxnSpPr>
            <p:nvPr/>
          </p:nvCxnSpPr>
          <p:spPr>
            <a:xfrm flipV="1">
              <a:off x="5585251" y="3236425"/>
              <a:ext cx="135242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B846B70-62B5-4386-B53A-F78D8A792BA8}"/>
                </a:ext>
              </a:extLst>
            </p:cNvPr>
            <p:cNvCxnSpPr>
              <a:cxnSpLocks/>
              <a:stCxn id="8" idx="7"/>
              <a:endCxn id="6" idx="3"/>
            </p:cNvCxnSpPr>
            <p:nvPr/>
          </p:nvCxnSpPr>
          <p:spPr>
            <a:xfrm flipV="1">
              <a:off x="7454557" y="2002261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691370D-D71D-4C9A-B744-4D4A4D2288E4}"/>
                </a:ext>
              </a:extLst>
            </p:cNvPr>
            <p:cNvCxnSpPr>
              <a:cxnSpLocks/>
              <a:stCxn id="5" idx="6"/>
              <a:endCxn id="6" idx="2"/>
            </p:cNvCxnSpPr>
            <p:nvPr/>
          </p:nvCxnSpPr>
          <p:spPr>
            <a:xfrm>
              <a:off x="6564244" y="1688017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8009732-8CE0-4EA5-A40D-6B1AF8FD1789}"/>
                </a:ext>
              </a:extLst>
            </p:cNvPr>
            <p:cNvCxnSpPr>
              <a:cxnSpLocks/>
              <a:stCxn id="7" idx="6"/>
              <a:endCxn id="5" idx="2"/>
            </p:cNvCxnSpPr>
            <p:nvPr/>
          </p:nvCxnSpPr>
          <p:spPr>
            <a:xfrm>
              <a:off x="4133919" y="1481716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035A19-EDFF-428A-B267-FE1404977B78}"/>
                </a:ext>
              </a:extLst>
            </p:cNvPr>
            <p:cNvSpPr txBox="1"/>
            <p:nvPr/>
          </p:nvSpPr>
          <p:spPr>
            <a:xfrm>
              <a:off x="4753067" y="10060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898156-79E7-4A9C-A66C-0422EB104059}"/>
                </a:ext>
              </a:extLst>
            </p:cNvPr>
            <p:cNvSpPr txBox="1"/>
            <p:nvPr/>
          </p:nvSpPr>
          <p:spPr>
            <a:xfrm>
              <a:off x="5055855" y="202638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6C64966-8C72-4810-891D-DF411C396579}"/>
                </a:ext>
              </a:extLst>
            </p:cNvPr>
            <p:cNvSpPr txBox="1"/>
            <p:nvPr/>
          </p:nvSpPr>
          <p:spPr>
            <a:xfrm>
              <a:off x="6780395" y="20768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FBC774E-BB3F-44EB-8FF0-51DB3235478C}"/>
                </a:ext>
              </a:extLst>
            </p:cNvPr>
            <p:cNvSpPr txBox="1"/>
            <p:nvPr/>
          </p:nvSpPr>
          <p:spPr>
            <a:xfrm>
              <a:off x="5974103" y="3283936"/>
              <a:ext cx="1058792" cy="671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3A34FB-2BA8-4099-B583-29725B58F0B5}"/>
                </a:ext>
              </a:extLst>
            </p:cNvPr>
            <p:cNvSpPr txBox="1"/>
            <p:nvPr/>
          </p:nvSpPr>
          <p:spPr>
            <a:xfrm>
              <a:off x="8244144" y="2672033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DD0AC30-E803-462C-901F-518FBC72D705}"/>
                </a:ext>
              </a:extLst>
            </p:cNvPr>
            <p:cNvSpPr txBox="1"/>
            <p:nvPr/>
          </p:nvSpPr>
          <p:spPr>
            <a:xfrm>
              <a:off x="7431314" y="119563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4C25B01-7043-4063-A771-35E430F0DF54}"/>
              </a:ext>
            </a:extLst>
          </p:cNvPr>
          <p:cNvGrpSpPr/>
          <p:nvPr/>
        </p:nvGrpSpPr>
        <p:grpSpPr>
          <a:xfrm>
            <a:off x="6225950" y="2198676"/>
            <a:ext cx="4918958" cy="2298174"/>
            <a:chOff x="3528356" y="1006008"/>
            <a:chExt cx="6312860" cy="2949415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18BC9DA-8692-4124-BFCC-0A7E942E4AC9}"/>
                </a:ext>
              </a:extLst>
            </p:cNvPr>
            <p:cNvSpPr/>
            <p:nvPr/>
          </p:nvSpPr>
          <p:spPr>
            <a:xfrm>
              <a:off x="5958681" y="1385235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1F2D922-4775-4859-80DD-5895796BF3A0}"/>
                </a:ext>
              </a:extLst>
            </p:cNvPr>
            <p:cNvSpPr/>
            <p:nvPr/>
          </p:nvSpPr>
          <p:spPr>
            <a:xfrm>
              <a:off x="9235653" y="1485381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e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1A33D58-5AFB-4CF9-BBC3-8A051AC45EC4}"/>
                </a:ext>
              </a:extLst>
            </p:cNvPr>
            <p:cNvSpPr/>
            <p:nvPr/>
          </p:nvSpPr>
          <p:spPr>
            <a:xfrm>
              <a:off x="3528356" y="117893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579D608-83A9-4BF1-86CF-CC84A5815164}"/>
                </a:ext>
              </a:extLst>
            </p:cNvPr>
            <p:cNvSpPr/>
            <p:nvPr/>
          </p:nvSpPr>
          <p:spPr>
            <a:xfrm>
              <a:off x="6937677" y="2933643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d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C3CB88F-1F1C-44D4-95CE-A5F660B0ACC6}"/>
                </a:ext>
              </a:extLst>
            </p:cNvPr>
            <p:cNvSpPr/>
            <p:nvPr/>
          </p:nvSpPr>
          <p:spPr>
            <a:xfrm>
              <a:off x="4979688" y="293364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80E22FB-5ACB-486D-8308-3CB6F01C2756}"/>
                </a:ext>
              </a:extLst>
            </p:cNvPr>
            <p:cNvCxnSpPr>
              <a:cxnSpLocks/>
              <a:stCxn id="28" idx="0"/>
              <a:endCxn id="24" idx="3"/>
            </p:cNvCxnSpPr>
            <p:nvPr/>
          </p:nvCxnSpPr>
          <p:spPr>
            <a:xfrm flipV="1">
              <a:off x="5282470" y="1902115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5F6AA90-4AEE-4C87-9DFD-AF0BF65BB7DA}"/>
                </a:ext>
              </a:extLst>
            </p:cNvPr>
            <p:cNvCxnSpPr>
              <a:cxnSpLocks/>
            </p:cNvCxnSpPr>
            <p:nvPr/>
          </p:nvCxnSpPr>
          <p:spPr>
            <a:xfrm>
              <a:off x="6475564" y="1902115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98E72D5-9CEF-4D39-8E46-A845D4977BA3}"/>
                </a:ext>
              </a:extLst>
            </p:cNvPr>
            <p:cNvCxnSpPr>
              <a:cxnSpLocks/>
              <a:stCxn id="28" idx="6"/>
              <a:endCxn id="27" idx="2"/>
            </p:cNvCxnSpPr>
            <p:nvPr/>
          </p:nvCxnSpPr>
          <p:spPr>
            <a:xfrm flipV="1">
              <a:off x="5585251" y="3236425"/>
              <a:ext cx="135242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79BD357-0251-4EC1-81DB-9337380FDF5E}"/>
                </a:ext>
              </a:extLst>
            </p:cNvPr>
            <p:cNvCxnSpPr>
              <a:cxnSpLocks/>
              <a:stCxn id="27" idx="7"/>
              <a:endCxn id="25" idx="3"/>
            </p:cNvCxnSpPr>
            <p:nvPr/>
          </p:nvCxnSpPr>
          <p:spPr>
            <a:xfrm flipV="1">
              <a:off x="7454557" y="2002261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F84AC3E-33E1-45C9-B767-2E1A214CC112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>
              <a:off x="6564244" y="1688017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CE0EE368-A6EA-4B4F-9E89-682ABA859694}"/>
                </a:ext>
              </a:extLst>
            </p:cNvPr>
            <p:cNvCxnSpPr>
              <a:cxnSpLocks/>
              <a:stCxn id="26" idx="6"/>
              <a:endCxn id="24" idx="2"/>
            </p:cNvCxnSpPr>
            <p:nvPr/>
          </p:nvCxnSpPr>
          <p:spPr>
            <a:xfrm>
              <a:off x="4133919" y="1481716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4D603C2-4F24-4478-AB38-5DDA906E8548}"/>
                </a:ext>
              </a:extLst>
            </p:cNvPr>
            <p:cNvSpPr txBox="1"/>
            <p:nvPr/>
          </p:nvSpPr>
          <p:spPr>
            <a:xfrm>
              <a:off x="4753067" y="10060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70B43B1-4067-42C0-B7FC-F7D60D3988C2}"/>
                </a:ext>
              </a:extLst>
            </p:cNvPr>
            <p:cNvSpPr txBox="1"/>
            <p:nvPr/>
          </p:nvSpPr>
          <p:spPr>
            <a:xfrm>
              <a:off x="5055855" y="202638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EE7F4E4-E9E1-48B0-9774-B9EB921EC3FB}"/>
                </a:ext>
              </a:extLst>
            </p:cNvPr>
            <p:cNvSpPr txBox="1"/>
            <p:nvPr/>
          </p:nvSpPr>
          <p:spPr>
            <a:xfrm>
              <a:off x="6780395" y="20768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9C352C5-E5C8-482C-93A5-8F087B462191}"/>
                </a:ext>
              </a:extLst>
            </p:cNvPr>
            <p:cNvSpPr txBox="1"/>
            <p:nvPr/>
          </p:nvSpPr>
          <p:spPr>
            <a:xfrm>
              <a:off x="5974103" y="3283936"/>
              <a:ext cx="1058792" cy="671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-3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56153B1-0335-48F8-A922-9B35CCAA3DC7}"/>
                </a:ext>
              </a:extLst>
            </p:cNvPr>
            <p:cNvSpPr txBox="1"/>
            <p:nvPr/>
          </p:nvSpPr>
          <p:spPr>
            <a:xfrm>
              <a:off x="8244144" y="2672033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54BBE17-4A9E-422B-9E57-720664D0F605}"/>
                </a:ext>
              </a:extLst>
            </p:cNvPr>
            <p:cNvSpPr txBox="1"/>
            <p:nvPr/>
          </p:nvSpPr>
          <p:spPr>
            <a:xfrm>
              <a:off x="7431314" y="119563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4638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B4B6E-8068-410C-BF08-18C42871C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Cycle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4AC9B46B-2D32-4DA3-BEFB-30882CEE4D0D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5385" y="3692098"/>
              <a:ext cx="11187112" cy="2987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8389">
                      <a:extLst>
                        <a:ext uri="{9D8B030D-6E8A-4147-A177-3AD203B41FA5}">
                          <a16:colId xmlns:a16="http://schemas.microsoft.com/office/drawing/2014/main" val="1893004579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325121262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92728858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3013959764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1236879093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728474561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1151040893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10033444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Vertex\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74304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169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62836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15768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416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93628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9109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4AC9B46B-2D32-4DA3-BEFB-30882CEE4D0D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5385" y="3692098"/>
              <a:ext cx="11187112" cy="2987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8389">
                      <a:extLst>
                        <a:ext uri="{9D8B030D-6E8A-4147-A177-3AD203B41FA5}">
                          <a16:colId xmlns:a16="http://schemas.microsoft.com/office/drawing/2014/main" val="1893004579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325121262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92728858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3013959764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1236879093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728474561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1151040893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100334447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35" t="-8571" r="-700000" b="-6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743041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169818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73" t="-208571" r="-603057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628362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73" t="-304225" r="-603057" b="-323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157684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73" t="-410000" r="-603057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410000" r="-500435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41635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73" t="-510000" r="-603057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10000" r="-500435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310" t="-510000" r="-402620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936282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73" t="-610000" r="-603057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610000" r="-500435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310" t="-610000" r="-402620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91092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EE6BEDD1-1896-4DC0-A67B-C7D70A073708}"/>
              </a:ext>
            </a:extLst>
          </p:cNvPr>
          <p:cNvGrpSpPr/>
          <p:nvPr/>
        </p:nvGrpSpPr>
        <p:grpSpPr>
          <a:xfrm>
            <a:off x="1488618" y="1006008"/>
            <a:ext cx="8352598" cy="2801148"/>
            <a:chOff x="1488618" y="1006008"/>
            <a:chExt cx="8352598" cy="280114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D000487-42E4-402A-A27E-5C6973570ADA}"/>
                </a:ext>
              </a:extLst>
            </p:cNvPr>
            <p:cNvSpPr/>
            <p:nvPr/>
          </p:nvSpPr>
          <p:spPr>
            <a:xfrm>
              <a:off x="5958681" y="1385235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E31824D-D349-4EEE-B2B9-7A6D37C3D07D}"/>
                </a:ext>
              </a:extLst>
            </p:cNvPr>
            <p:cNvSpPr/>
            <p:nvPr/>
          </p:nvSpPr>
          <p:spPr>
            <a:xfrm>
              <a:off x="9235653" y="1485381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v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A30A8AF-FC41-4709-812B-6C635797C9E7}"/>
                </a:ext>
              </a:extLst>
            </p:cNvPr>
            <p:cNvSpPr/>
            <p:nvPr/>
          </p:nvSpPr>
          <p:spPr>
            <a:xfrm>
              <a:off x="3528356" y="117893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1582962-FF55-47E1-80BB-680BC300CFD0}"/>
                </a:ext>
              </a:extLst>
            </p:cNvPr>
            <p:cNvSpPr/>
            <p:nvPr/>
          </p:nvSpPr>
          <p:spPr>
            <a:xfrm>
              <a:off x="1488618" y="2199308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s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02BE83-AD71-427B-A14F-D56F1104C63A}"/>
                </a:ext>
              </a:extLst>
            </p:cNvPr>
            <p:cNvSpPr/>
            <p:nvPr/>
          </p:nvSpPr>
          <p:spPr>
            <a:xfrm>
              <a:off x="6937677" y="2933643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d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2088DAA-9489-4940-B84D-7F19DD71520C}"/>
                </a:ext>
              </a:extLst>
            </p:cNvPr>
            <p:cNvSpPr/>
            <p:nvPr/>
          </p:nvSpPr>
          <p:spPr>
            <a:xfrm>
              <a:off x="4979688" y="293364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F3B6FD8-1C4B-4CB0-8AE4-2A34ABA2358F}"/>
                </a:ext>
              </a:extLst>
            </p:cNvPr>
            <p:cNvCxnSpPr>
              <a:cxnSpLocks/>
              <a:stCxn id="30" idx="7"/>
              <a:endCxn id="29" idx="2"/>
            </p:cNvCxnSpPr>
            <p:nvPr/>
          </p:nvCxnSpPr>
          <p:spPr>
            <a:xfrm flipV="1">
              <a:off x="2005498" y="1481716"/>
              <a:ext cx="1522858" cy="8062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EA49280-4E29-4F3E-8DB1-758F25835309}"/>
                </a:ext>
              </a:extLst>
            </p:cNvPr>
            <p:cNvCxnSpPr>
              <a:cxnSpLocks/>
              <a:stCxn id="30" idx="5"/>
              <a:endCxn id="32" idx="2"/>
            </p:cNvCxnSpPr>
            <p:nvPr/>
          </p:nvCxnSpPr>
          <p:spPr>
            <a:xfrm>
              <a:off x="2005498" y="2716188"/>
              <a:ext cx="2974190" cy="520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542655D-6E3D-40EE-970D-DFEB79C953A1}"/>
                </a:ext>
              </a:extLst>
            </p:cNvPr>
            <p:cNvCxnSpPr>
              <a:cxnSpLocks/>
              <a:stCxn id="32" idx="0"/>
              <a:endCxn id="27" idx="3"/>
            </p:cNvCxnSpPr>
            <p:nvPr/>
          </p:nvCxnSpPr>
          <p:spPr>
            <a:xfrm flipV="1">
              <a:off x="5282470" y="1902115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3553B39-A6CF-4EC6-8F0B-0B541DBAA738}"/>
                </a:ext>
              </a:extLst>
            </p:cNvPr>
            <p:cNvCxnSpPr>
              <a:cxnSpLocks/>
            </p:cNvCxnSpPr>
            <p:nvPr/>
          </p:nvCxnSpPr>
          <p:spPr>
            <a:xfrm>
              <a:off x="6475564" y="1902115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1157EEB-F296-40FF-A433-C3163CEA198C}"/>
                </a:ext>
              </a:extLst>
            </p:cNvPr>
            <p:cNvCxnSpPr>
              <a:cxnSpLocks/>
              <a:stCxn id="32" idx="6"/>
              <a:endCxn id="31" idx="2"/>
            </p:cNvCxnSpPr>
            <p:nvPr/>
          </p:nvCxnSpPr>
          <p:spPr>
            <a:xfrm flipV="1">
              <a:off x="5585251" y="3236425"/>
              <a:ext cx="135242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F392C85-0B5E-4EF4-95C2-152D4973430D}"/>
                </a:ext>
              </a:extLst>
            </p:cNvPr>
            <p:cNvCxnSpPr>
              <a:cxnSpLocks/>
              <a:stCxn id="31" idx="7"/>
              <a:endCxn id="28" idx="3"/>
            </p:cNvCxnSpPr>
            <p:nvPr/>
          </p:nvCxnSpPr>
          <p:spPr>
            <a:xfrm flipV="1">
              <a:off x="7454557" y="2002261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5A4699C-5995-4377-B472-5F7651CF7DE9}"/>
                </a:ext>
              </a:extLst>
            </p:cNvPr>
            <p:cNvCxnSpPr>
              <a:cxnSpLocks/>
              <a:stCxn id="27" idx="6"/>
              <a:endCxn id="28" idx="2"/>
            </p:cNvCxnSpPr>
            <p:nvPr/>
          </p:nvCxnSpPr>
          <p:spPr>
            <a:xfrm>
              <a:off x="6564244" y="1688017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9D8C39C-D0C4-45D0-91EF-7EA3CE2578C4}"/>
                </a:ext>
              </a:extLst>
            </p:cNvPr>
            <p:cNvCxnSpPr>
              <a:cxnSpLocks/>
              <a:stCxn id="29" idx="6"/>
              <a:endCxn id="27" idx="2"/>
            </p:cNvCxnSpPr>
            <p:nvPr/>
          </p:nvCxnSpPr>
          <p:spPr>
            <a:xfrm>
              <a:off x="4133919" y="1481716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758F422-0680-43E2-A992-9021D81B976F}"/>
                </a:ext>
              </a:extLst>
            </p:cNvPr>
            <p:cNvSpPr txBox="1"/>
            <p:nvPr/>
          </p:nvSpPr>
          <p:spPr>
            <a:xfrm>
              <a:off x="3030583" y="302232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50F8710-5FC6-462E-ABD7-356B43E07100}"/>
                </a:ext>
              </a:extLst>
            </p:cNvPr>
            <p:cNvSpPr txBox="1"/>
            <p:nvPr/>
          </p:nvSpPr>
          <p:spPr>
            <a:xfrm>
              <a:off x="2162746" y="132325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E39D78A-593A-46D2-9227-0885C424DDA7}"/>
                </a:ext>
              </a:extLst>
            </p:cNvPr>
            <p:cNvSpPr txBox="1"/>
            <p:nvPr/>
          </p:nvSpPr>
          <p:spPr>
            <a:xfrm>
              <a:off x="4753067" y="10060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DBDB571-B118-4579-857A-8340665242AB}"/>
                </a:ext>
              </a:extLst>
            </p:cNvPr>
            <p:cNvSpPr txBox="1"/>
            <p:nvPr/>
          </p:nvSpPr>
          <p:spPr>
            <a:xfrm>
              <a:off x="5055855" y="202638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CA3E9E0-200A-4742-BFF0-B7B29F999C26}"/>
                </a:ext>
              </a:extLst>
            </p:cNvPr>
            <p:cNvSpPr txBox="1"/>
            <p:nvPr/>
          </p:nvSpPr>
          <p:spPr>
            <a:xfrm>
              <a:off x="6780395" y="20768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-8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8138BAE-3F58-4807-BBE1-892F786019A7}"/>
                </a:ext>
              </a:extLst>
            </p:cNvPr>
            <p:cNvSpPr txBox="1"/>
            <p:nvPr/>
          </p:nvSpPr>
          <p:spPr>
            <a:xfrm>
              <a:off x="5974103" y="328393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EE6CAAC-7BCC-48E7-8E39-1ACE008ADB60}"/>
                </a:ext>
              </a:extLst>
            </p:cNvPr>
            <p:cNvSpPr txBox="1"/>
            <p:nvPr/>
          </p:nvSpPr>
          <p:spPr>
            <a:xfrm>
              <a:off x="8244144" y="2672033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895C88A-307E-474C-93B7-F848BD06243A}"/>
                </a:ext>
              </a:extLst>
            </p:cNvPr>
            <p:cNvSpPr txBox="1"/>
            <p:nvPr/>
          </p:nvSpPr>
          <p:spPr>
            <a:xfrm>
              <a:off x="7431314" y="119563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</p:grpSp>
      <p:sp>
        <p:nvSpPr>
          <p:cNvPr id="49" name="Rounded Rectangle 4">
            <a:extLst>
              <a:ext uri="{FF2B5EF4-FFF2-40B4-BE49-F238E27FC236}">
                <a16:creationId xmlns:a16="http://schemas.microsoft.com/office/drawing/2014/main" id="{F71948D6-5B12-4C6C-A6BD-2DEF4F886D9F}"/>
              </a:ext>
            </a:extLst>
          </p:cNvPr>
          <p:cNvSpPr/>
          <p:nvPr/>
        </p:nvSpPr>
        <p:spPr>
          <a:xfrm>
            <a:off x="8058150" y="149762"/>
            <a:ext cx="4007129" cy="1221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Pollev.com/Robbie</a:t>
            </a:r>
          </a:p>
        </p:txBody>
      </p:sp>
    </p:spTree>
    <p:extLst>
      <p:ext uri="{BB962C8B-B14F-4D97-AF65-F5344CB8AC3E}">
        <p14:creationId xmlns:p14="http://schemas.microsoft.com/office/powerpoint/2010/main" val="494473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D03B8-0496-4186-B90A-FE0804487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Cycles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CF3DE3-7F97-424B-8098-845D632931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If you have a negative length edge: Dijkstra’s might or might not give you the right answer. </a:t>
                </a:r>
              </a:p>
              <a:p>
                <a:r>
                  <a:rPr lang="en-US" dirty="0"/>
                  <a:t>And it can’t even tell you if there’s a negative cycle (i.e. whether some of the answers are supposed to be negative infinity)</a:t>
                </a:r>
              </a:p>
              <a:p>
                <a:r>
                  <a:rPr lang="en-US" dirty="0"/>
                  <a:t>For Bellman-Ford:</a:t>
                </a:r>
              </a:p>
              <a:p>
                <a:r>
                  <a:rPr lang="en-US" dirty="0"/>
                  <a:t>Run one extra iteration of the main loop– if any value changes, you have a negative length cycle. Some of the values you calculated are wrong.</a:t>
                </a:r>
              </a:p>
              <a:p>
                <a:r>
                  <a:rPr lang="en-US" dirty="0"/>
                  <a:t>Run a BFS from the vertex that just changed. Anything you can find should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dirty="0"/>
                  <a:t> as the distance. (anything else has the correct [finite] value).</a:t>
                </a:r>
              </a:p>
              <a:p>
                <a:r>
                  <a:rPr lang="en-US" dirty="0"/>
                  <a:t>If the extra iteration doesn’t change values, no negative length cycle.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CF3DE3-7F97-424B-8098-845D632931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1743"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1392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800E-91BC-4CA7-89B8-9ADE7C84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641B1A-CEEC-4ABB-AC77-F044D66E8B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383678" cy="4845504"/>
              </a:xfrm>
            </p:spPr>
            <p:txBody>
              <a:bodyPr/>
              <a:lstStyle/>
              <a:p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we want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the length of the shortest path from the source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that uses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edges.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not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limLow>
                                          <m:limLow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limLow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min</m:t>
                                            </m:r>
                                          </m:e>
                                          <m:li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: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∈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lim>
                                        </m:limLow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{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𝑑𝑖𝑠𝑡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</m:d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}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641B1A-CEEC-4ABB-AC77-F044D66E8B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383678" cy="4845504"/>
              </a:xfrm>
              <a:blipFill>
                <a:blip r:embed="rId2"/>
                <a:stretch>
                  <a:fillRect l="-69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1131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4B7BF-52CE-4C2F-A3AD-44EE5A752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Laundry List of shortest pairs (so far)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A860B3C2-19A5-49D0-B90A-595775A2595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12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96778">
                      <a:extLst>
                        <a:ext uri="{9D8B030D-6E8A-4147-A177-3AD203B41FA5}">
                          <a16:colId xmlns:a16="http://schemas.microsoft.com/office/drawing/2014/main" val="3192716545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3923364929"/>
                        </a:ext>
                      </a:extLst>
                    </a:gridCol>
                    <a:gridCol w="2862558">
                      <a:extLst>
                        <a:ext uri="{9D8B030D-6E8A-4147-A177-3AD203B41FA5}">
                          <a16:colId xmlns:a16="http://schemas.microsoft.com/office/drawing/2014/main" val="2325408848"/>
                        </a:ext>
                      </a:extLst>
                    </a:gridCol>
                    <a:gridCol w="2730998">
                      <a:extLst>
                        <a:ext uri="{9D8B030D-6E8A-4147-A177-3AD203B41FA5}">
                          <a16:colId xmlns:a16="http://schemas.microsoft.com/office/drawing/2014/main" val="366622367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Running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Special Case only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Negative edges?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23304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unweighted graphs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40933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Simple DP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for DAGs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76082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Dijkstra’s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62994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Bellman-Ford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Yes!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9102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A860B3C2-19A5-49D0-B90A-595775A2595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53628978"/>
                  </p:ext>
                </p:extLst>
              </p:nvPr>
            </p:nvGraphicFramePr>
            <p:xfrm>
              <a:off x="574675" y="1463675"/>
              <a:ext cx="11187112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96778">
                      <a:extLst>
                        <a:ext uri="{9D8B030D-6E8A-4147-A177-3AD203B41FA5}">
                          <a16:colId xmlns:a16="http://schemas.microsoft.com/office/drawing/2014/main" val="3192716545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3923364929"/>
                        </a:ext>
                      </a:extLst>
                    </a:gridCol>
                    <a:gridCol w="2862558">
                      <a:extLst>
                        <a:ext uri="{9D8B030D-6E8A-4147-A177-3AD203B41FA5}">
                          <a16:colId xmlns:a16="http://schemas.microsoft.com/office/drawing/2014/main" val="2325408848"/>
                        </a:ext>
                      </a:extLst>
                    </a:gridCol>
                    <a:gridCol w="2730998">
                      <a:extLst>
                        <a:ext uri="{9D8B030D-6E8A-4147-A177-3AD203B41FA5}">
                          <a16:colId xmlns:a16="http://schemas.microsoft.com/office/drawing/2014/main" val="366622367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Running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Special Case only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Negative edges?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2330489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61290" r="-200871" b="-18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unweighted graphs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409333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Simple DP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290698" r="-200871" b="-229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for DAGs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760825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Dijkstra’s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395294" r="-200871" b="-1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629945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Bellman-Ford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495294" r="-200871" b="-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Yes!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91023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66548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CE13D4-030F-4265-ADD1-19672CA76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B7FCA4-C3EB-4B30-92C7-BF61DF2AC2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35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78BFF4-9BA5-4A67-BAE4-22EDEE4A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733EFB-E445-4640-8974-F7FEFF974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Dijkstra’s or Bellman-Ford we got the distances from the source to every vertex.</a:t>
            </a:r>
          </a:p>
          <a:p>
            <a:endParaRPr lang="en-US" dirty="0"/>
          </a:p>
          <a:p>
            <a:r>
              <a:rPr lang="en-US" dirty="0"/>
              <a:t>What if we want the distances from every vertex to every other vertex?</a:t>
            </a:r>
          </a:p>
        </p:txBody>
      </p:sp>
    </p:spTree>
    <p:extLst>
      <p:ext uri="{BB962C8B-B14F-4D97-AF65-F5344CB8AC3E}">
        <p14:creationId xmlns:p14="http://schemas.microsoft.com/office/powerpoint/2010/main" val="3124569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78BFF4-9BA5-4A67-BAE4-22EDEE4A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733EFB-E445-4640-8974-F7FEFF974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Dijkstra’s or Bellman-Ford we got the distances from the source to every vertex.</a:t>
            </a:r>
          </a:p>
          <a:p>
            <a:endParaRPr lang="en-US" dirty="0"/>
          </a:p>
          <a:p>
            <a:r>
              <a:rPr lang="en-US" dirty="0"/>
              <a:t>What if we want the distances from every vertex to every other vertex?</a:t>
            </a:r>
          </a:p>
          <a:p>
            <a:endParaRPr lang="en-US" dirty="0"/>
          </a:p>
          <a:p>
            <a:r>
              <a:rPr lang="en-US" dirty="0"/>
              <a:t>Why? Most commonly pre-computation.</a:t>
            </a:r>
          </a:p>
          <a:p>
            <a:r>
              <a:rPr lang="en-US" dirty="0"/>
              <a:t>Imagine you’re google maps – you could run Dijkstra’s every time anyone anywhere asks for directions…</a:t>
            </a:r>
          </a:p>
          <a:p>
            <a:r>
              <a:rPr lang="en-US" dirty="0"/>
              <a:t>Or store how to get between transit hubs and only use Dijkstra’s locally.</a:t>
            </a:r>
          </a:p>
        </p:txBody>
      </p:sp>
    </p:spTree>
    <p:extLst>
      <p:ext uri="{BB962C8B-B14F-4D97-AF65-F5344CB8AC3E}">
        <p14:creationId xmlns:p14="http://schemas.microsoft.com/office/powerpoint/2010/main" val="2602919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8D385-D34A-47A3-90F7-16738437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9F55B0-15BC-49F6-AAB7-8AC2831761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Another clever way to order paths.</a:t>
                </a:r>
              </a:p>
              <a:p>
                <a:r>
                  <a:rPr lang="en-US" dirty="0"/>
                  <a:t>Put the vertices in some (arbitrary) order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distance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where the only </a:t>
                </a:r>
                <a:r>
                  <a:rPr lang="en-US" b="1" dirty="0"/>
                  <a:t>intermediate </a:t>
                </a:r>
                <a:r>
                  <a:rPr lang="en-US" dirty="0"/>
                  <a:t>nodes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9F55B0-15BC-49F6-AAB7-8AC2831761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1439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8D385-D34A-47A3-90F7-16738437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9F55B0-15BC-49F6-AAB7-8AC2831761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Put the vertices in some (arbitrary) order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distance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where the only </a:t>
                </a:r>
                <a:r>
                  <a:rPr lang="en-US" b="1" dirty="0"/>
                  <a:t>intermediate </a:t>
                </a:r>
                <a:r>
                  <a:rPr lang="en-US" dirty="0"/>
                  <a:t>nodes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𝑤𝑒𝑖𝑔h𝑡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  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=0, 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 </m:t>
                            </m:r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xists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=0,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∞                                                         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=0,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no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edge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dist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dist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dist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e>
                                </m:d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9F55B0-15BC-49F6-AAB7-8AC2831761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894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B302A-F795-4A84-9FBF-5F938A0A1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4EEAEA-A961-47D7-BA76-0D80E9C61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13973"/>
                <a:ext cx="11187258" cy="484550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[][] = new int[n-1][n-1]</a:t>
                </a: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&lt;n;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</a:t>
                </a: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for(int j=0; j&lt;n;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j++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 = edge(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i,j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? weight(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i,j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&lt;n;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</a:t>
                </a: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= 0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every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 every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for every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[u][r] +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[r][v] &lt;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[u][v])</a:t>
                </a:r>
              </a:p>
              <a:p>
                <a:pPr lvl="1">
                  <a:lnSpc>
                    <a:spcPct val="100000"/>
                  </a:lnSpc>
                  <a:spcBef>
                    <a:spcPts val="100"/>
                  </a:spcBef>
                  <a:spcAft>
                    <a:spcPts val="200"/>
                  </a:spcAft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[u][v]=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[u][r] +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[r][v]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4EEAEA-A961-47D7-BA76-0D80E9C61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13973"/>
                <a:ext cx="11187258" cy="4845504"/>
              </a:xfrm>
              <a:blipFill>
                <a:blip r:embed="rId2"/>
                <a:stretch>
                  <a:fillRect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78B91E1-8DD9-4A2F-ADD6-B92BC9BA3BA0}"/>
              </a:ext>
            </a:extLst>
          </p:cNvPr>
          <p:cNvSpPr txBox="1"/>
          <p:nvPr/>
        </p:nvSpPr>
        <p:spPr>
          <a:xfrm>
            <a:off x="429502" y="5587912"/>
            <a:ext cx="11187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“standard” form of the “Floyd-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Warshall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” algorithm. Similar to Bellman-Ford, you can get rid of the last entry of the recurrence (only need 2D array, not 3D array).</a:t>
            </a:r>
          </a:p>
        </p:txBody>
      </p:sp>
    </p:spTree>
    <p:extLst>
      <p:ext uri="{BB962C8B-B14F-4D97-AF65-F5344CB8AC3E}">
        <p14:creationId xmlns:p14="http://schemas.microsoft.com/office/powerpoint/2010/main" val="2660573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E5F86-32C0-425F-85D7-7898E12AF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B182D6-EEBC-4AC7-AB2A-E0C794ECE7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How does that compare to Dijkstra’s?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B182D6-EEBC-4AC7-AB2A-E0C794ECE7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293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DA6DC-CF9C-46EF-9DE2-413DCDD40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393980-1171-483E-9E71-ACBD35A48A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really want all-pairs…</a:t>
                </a:r>
              </a:p>
              <a:p>
                <a:endParaRPr lang="en-US" dirty="0"/>
              </a:p>
              <a:p>
                <a:r>
                  <a:rPr lang="en-US" dirty="0"/>
                  <a:t>Could run Dijkstra’s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times…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then Floyd-</a:t>
                </a:r>
                <a:r>
                  <a:rPr lang="en-US" dirty="0" err="1"/>
                  <a:t>Warshall</a:t>
                </a:r>
                <a:r>
                  <a:rPr lang="en-US" dirty="0"/>
                  <a:t> is faster!</a:t>
                </a:r>
              </a:p>
              <a:p>
                <a:endParaRPr lang="en-US" dirty="0"/>
              </a:p>
              <a:p>
                <a:r>
                  <a:rPr lang="en-US" dirty="0"/>
                  <a:t>Floyd-</a:t>
                </a:r>
                <a:r>
                  <a:rPr lang="en-US" dirty="0" err="1"/>
                  <a:t>Warshall</a:t>
                </a:r>
                <a:r>
                  <a:rPr lang="en-US" dirty="0"/>
                  <a:t> also handles negative weight edges.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then there’s a negative weight cycle.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393980-1171-483E-9E71-ACBD35A48A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687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6DD6-CCF8-49F5-AA7D-9F460FF42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CAA8F8-2C2F-4C74-8C54-4FA4B81151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Some clever dynamic programming on graphs.</a:t>
                </a:r>
              </a:p>
              <a:p>
                <a:r>
                  <a:rPr lang="en-US" dirty="0"/>
                  <a:t>Which library to use (at least asymptotically)?</a:t>
                </a:r>
              </a:p>
              <a:p>
                <a:r>
                  <a:rPr lang="en-US" dirty="0"/>
                  <a:t>Need just one source?</a:t>
                </a:r>
              </a:p>
              <a:p>
                <a:pPr lvl="1"/>
                <a:r>
                  <a:rPr lang="en-US" dirty="0"/>
                  <a:t>Dijkstra’s if no negative edge weights. </a:t>
                </a:r>
              </a:p>
              <a:p>
                <a:pPr lvl="1"/>
                <a:r>
                  <a:rPr lang="en-US" dirty="0"/>
                  <a:t>Bellman-Ford if negative edges.</a:t>
                </a:r>
              </a:p>
              <a:p>
                <a:r>
                  <a:rPr lang="en-US" dirty="0"/>
                  <a:t>Need all sources?</a:t>
                </a:r>
              </a:p>
              <a:p>
                <a:pPr lvl="1"/>
                <a:r>
                  <a:rPr lang="en-US" dirty="0" err="1"/>
                  <a:t>Flord-Warshall</a:t>
                </a:r>
                <a:r>
                  <a:rPr lang="en-US" dirty="0"/>
                  <a:t> if negative edges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Repeated Dijkstra’s otherwise</a:t>
                </a:r>
              </a:p>
              <a:p>
                <a:pPr lvl="1"/>
                <a:r>
                  <a:rPr lang="en-US" sz="2800" dirty="0"/>
                  <a:t>These are all </a:t>
                </a:r>
                <a:r>
                  <a:rPr lang="en-US" sz="2800" dirty="0" err="1"/>
                  <a:t>asymptotics</a:t>
                </a:r>
                <a:r>
                  <a:rPr lang="en-US" sz="2800" dirty="0"/>
                  <a:t>! For any “real-world” problem prefer running actual code to see which is faster.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CAA8F8-2C2F-4C74-8C54-4FA4B81151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5258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B4B6E-8068-410C-BF08-18C42871C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4AC9B46B-2D32-4DA3-BEFB-30882CEE4D0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5385" y="3692098"/>
              <a:ext cx="11187113" cy="2987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98159">
                      <a:extLst>
                        <a:ext uri="{9D8B030D-6E8A-4147-A177-3AD203B41FA5}">
                          <a16:colId xmlns:a16="http://schemas.microsoft.com/office/drawing/2014/main" val="1893004579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325121262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292728858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3013959764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1236879093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2728474561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11510408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Vertex\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74304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169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62836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15768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416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93628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9109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4AC9B46B-2D32-4DA3-BEFB-30882CEE4D0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70382293"/>
                  </p:ext>
                </p:extLst>
              </p:nvPr>
            </p:nvGraphicFramePr>
            <p:xfrm>
              <a:off x="575385" y="3692098"/>
              <a:ext cx="11187113" cy="2987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98159">
                      <a:extLst>
                        <a:ext uri="{9D8B030D-6E8A-4147-A177-3AD203B41FA5}">
                          <a16:colId xmlns:a16="http://schemas.microsoft.com/office/drawing/2014/main" val="1893004579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325121262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292728858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3013959764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1236879093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2728474561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1151040893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2" t="-8571" r="-602290" b="-6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743041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169818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08571" r="-500000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628362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04225" r="-500000" b="-323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157684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410000" r="-500000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763" t="-410000" r="-401908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41635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10000" r="-500000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763" t="-510000" r="-401908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63" t="-510000" r="-301908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936282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610000" r="-500000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763" t="-610000" r="-401908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63" t="-610000" r="-301908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91092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69E274DD-F187-4BB0-840A-DCBC2CB85668}"/>
              </a:ext>
            </a:extLst>
          </p:cNvPr>
          <p:cNvGrpSpPr/>
          <p:nvPr/>
        </p:nvGrpSpPr>
        <p:grpSpPr>
          <a:xfrm>
            <a:off x="1488618" y="1006008"/>
            <a:ext cx="8352598" cy="2801148"/>
            <a:chOff x="1488618" y="1006008"/>
            <a:chExt cx="8352598" cy="280114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D000487-42E4-402A-A27E-5C6973570ADA}"/>
                </a:ext>
              </a:extLst>
            </p:cNvPr>
            <p:cNvSpPr/>
            <p:nvPr/>
          </p:nvSpPr>
          <p:spPr>
            <a:xfrm>
              <a:off x="5958681" y="1385235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E31824D-D349-4EEE-B2B9-7A6D37C3D07D}"/>
                </a:ext>
              </a:extLst>
            </p:cNvPr>
            <p:cNvSpPr/>
            <p:nvPr/>
          </p:nvSpPr>
          <p:spPr>
            <a:xfrm>
              <a:off x="9235653" y="1485381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v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A30A8AF-FC41-4709-812B-6C635797C9E7}"/>
                </a:ext>
              </a:extLst>
            </p:cNvPr>
            <p:cNvSpPr/>
            <p:nvPr/>
          </p:nvSpPr>
          <p:spPr>
            <a:xfrm>
              <a:off x="3528356" y="117893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1582962-FF55-47E1-80BB-680BC300CFD0}"/>
                </a:ext>
              </a:extLst>
            </p:cNvPr>
            <p:cNvSpPr/>
            <p:nvPr/>
          </p:nvSpPr>
          <p:spPr>
            <a:xfrm>
              <a:off x="1488618" y="2199308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s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02BE83-AD71-427B-A14F-D56F1104C63A}"/>
                </a:ext>
              </a:extLst>
            </p:cNvPr>
            <p:cNvSpPr/>
            <p:nvPr/>
          </p:nvSpPr>
          <p:spPr>
            <a:xfrm>
              <a:off x="6937677" y="2933643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d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2088DAA-9489-4940-B84D-7F19DD71520C}"/>
                </a:ext>
              </a:extLst>
            </p:cNvPr>
            <p:cNvSpPr/>
            <p:nvPr/>
          </p:nvSpPr>
          <p:spPr>
            <a:xfrm>
              <a:off x="4979688" y="293364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F3B6FD8-1C4B-4CB0-8AE4-2A34ABA2358F}"/>
                </a:ext>
              </a:extLst>
            </p:cNvPr>
            <p:cNvCxnSpPr>
              <a:cxnSpLocks/>
              <a:stCxn id="30" idx="7"/>
              <a:endCxn id="29" idx="2"/>
            </p:cNvCxnSpPr>
            <p:nvPr/>
          </p:nvCxnSpPr>
          <p:spPr>
            <a:xfrm flipV="1">
              <a:off x="2005498" y="1481716"/>
              <a:ext cx="1522858" cy="8062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EA49280-4E29-4F3E-8DB1-758F25835309}"/>
                </a:ext>
              </a:extLst>
            </p:cNvPr>
            <p:cNvCxnSpPr>
              <a:cxnSpLocks/>
              <a:stCxn id="30" idx="5"/>
              <a:endCxn id="32" idx="2"/>
            </p:cNvCxnSpPr>
            <p:nvPr/>
          </p:nvCxnSpPr>
          <p:spPr>
            <a:xfrm>
              <a:off x="2005498" y="2716188"/>
              <a:ext cx="2974190" cy="520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542655D-6E3D-40EE-970D-DFEB79C953A1}"/>
                </a:ext>
              </a:extLst>
            </p:cNvPr>
            <p:cNvCxnSpPr>
              <a:cxnSpLocks/>
              <a:stCxn id="32" idx="0"/>
              <a:endCxn id="27" idx="3"/>
            </p:cNvCxnSpPr>
            <p:nvPr/>
          </p:nvCxnSpPr>
          <p:spPr>
            <a:xfrm flipV="1">
              <a:off x="5282470" y="1902115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3553B39-A6CF-4EC6-8F0B-0B541DBAA738}"/>
                </a:ext>
              </a:extLst>
            </p:cNvPr>
            <p:cNvCxnSpPr>
              <a:cxnSpLocks/>
            </p:cNvCxnSpPr>
            <p:nvPr/>
          </p:nvCxnSpPr>
          <p:spPr>
            <a:xfrm>
              <a:off x="6475564" y="1902115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1157EEB-F296-40FF-A433-C3163CEA198C}"/>
                </a:ext>
              </a:extLst>
            </p:cNvPr>
            <p:cNvCxnSpPr>
              <a:cxnSpLocks/>
              <a:stCxn id="32" idx="6"/>
              <a:endCxn id="31" idx="2"/>
            </p:cNvCxnSpPr>
            <p:nvPr/>
          </p:nvCxnSpPr>
          <p:spPr>
            <a:xfrm flipV="1">
              <a:off x="5585251" y="3236425"/>
              <a:ext cx="135242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F392C85-0B5E-4EF4-95C2-152D4973430D}"/>
                </a:ext>
              </a:extLst>
            </p:cNvPr>
            <p:cNvCxnSpPr>
              <a:cxnSpLocks/>
              <a:stCxn id="31" idx="7"/>
              <a:endCxn id="28" idx="3"/>
            </p:cNvCxnSpPr>
            <p:nvPr/>
          </p:nvCxnSpPr>
          <p:spPr>
            <a:xfrm flipV="1">
              <a:off x="7454557" y="2002261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5A4699C-5995-4377-B472-5F7651CF7DE9}"/>
                </a:ext>
              </a:extLst>
            </p:cNvPr>
            <p:cNvCxnSpPr>
              <a:cxnSpLocks/>
              <a:stCxn id="27" idx="6"/>
              <a:endCxn id="28" idx="2"/>
            </p:cNvCxnSpPr>
            <p:nvPr/>
          </p:nvCxnSpPr>
          <p:spPr>
            <a:xfrm>
              <a:off x="6564244" y="1688017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9D8C39C-D0C4-45D0-91EF-7EA3CE2578C4}"/>
                </a:ext>
              </a:extLst>
            </p:cNvPr>
            <p:cNvCxnSpPr>
              <a:cxnSpLocks/>
              <a:stCxn id="29" idx="6"/>
              <a:endCxn id="27" idx="2"/>
            </p:cNvCxnSpPr>
            <p:nvPr/>
          </p:nvCxnSpPr>
          <p:spPr>
            <a:xfrm>
              <a:off x="4133919" y="1481716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758F422-0680-43E2-A992-9021D81B976F}"/>
                </a:ext>
              </a:extLst>
            </p:cNvPr>
            <p:cNvSpPr txBox="1"/>
            <p:nvPr/>
          </p:nvSpPr>
          <p:spPr>
            <a:xfrm>
              <a:off x="3030583" y="302232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50F8710-5FC6-462E-ABD7-356B43E07100}"/>
                </a:ext>
              </a:extLst>
            </p:cNvPr>
            <p:cNvSpPr txBox="1"/>
            <p:nvPr/>
          </p:nvSpPr>
          <p:spPr>
            <a:xfrm>
              <a:off x="2162746" y="132325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E39D78A-593A-46D2-9227-0885C424DDA7}"/>
                </a:ext>
              </a:extLst>
            </p:cNvPr>
            <p:cNvSpPr txBox="1"/>
            <p:nvPr/>
          </p:nvSpPr>
          <p:spPr>
            <a:xfrm>
              <a:off x="4753067" y="10060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DBDB571-B118-4579-857A-8340665242AB}"/>
                </a:ext>
              </a:extLst>
            </p:cNvPr>
            <p:cNvSpPr txBox="1"/>
            <p:nvPr/>
          </p:nvSpPr>
          <p:spPr>
            <a:xfrm>
              <a:off x="5055855" y="202638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CA3E9E0-200A-4742-BFF0-B7B29F999C26}"/>
                </a:ext>
              </a:extLst>
            </p:cNvPr>
            <p:cNvSpPr txBox="1"/>
            <p:nvPr/>
          </p:nvSpPr>
          <p:spPr>
            <a:xfrm>
              <a:off x="6780395" y="20768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8138BAE-3F58-4807-BBE1-892F786019A7}"/>
                </a:ext>
              </a:extLst>
            </p:cNvPr>
            <p:cNvSpPr txBox="1"/>
            <p:nvPr/>
          </p:nvSpPr>
          <p:spPr>
            <a:xfrm>
              <a:off x="5974103" y="328393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EE6CAAC-7BCC-48E7-8E39-1ACE008ADB60}"/>
                </a:ext>
              </a:extLst>
            </p:cNvPr>
            <p:cNvSpPr txBox="1"/>
            <p:nvPr/>
          </p:nvSpPr>
          <p:spPr>
            <a:xfrm>
              <a:off x="8244144" y="2672033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895C88A-307E-474C-93B7-F848BD06243A}"/>
                </a:ext>
              </a:extLst>
            </p:cNvPr>
            <p:cNvSpPr txBox="1"/>
            <p:nvPr/>
          </p:nvSpPr>
          <p:spPr>
            <a:xfrm>
              <a:off x="7431314" y="119563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88252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DAE36E-596C-45CE-A4A3-712D2BEAF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</p:spPr>
        <p:txBody>
          <a:bodyPr/>
          <a:lstStyle/>
          <a:p>
            <a:r>
              <a:rPr lang="en-US" dirty="0"/>
              <a:t>DP Context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4404D3-6E8B-4913-A40B-0710E92BBF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63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695B5-78AB-427B-A29B-69D47ECDE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44F07-01DD-42F1-98A8-A8BA9D415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So…why is it called “dynamic programming?”</a:t>
            </a:r>
          </a:p>
          <a:p>
            <a:endParaRPr lang="en-US" dirty="0"/>
          </a:p>
          <a:p>
            <a:r>
              <a:rPr lang="en-US" dirty="0"/>
              <a:t>“programming” is an old-timey meaning of the word.</a:t>
            </a:r>
          </a:p>
          <a:p>
            <a:r>
              <a:rPr lang="en-US" dirty="0"/>
              <a:t>It means “scheduling”</a:t>
            </a:r>
          </a:p>
          <a:p>
            <a:r>
              <a:rPr lang="en-US" dirty="0"/>
              <a:t>Like a conference has a “program” of who speaks where when.</a:t>
            </a:r>
            <a:br>
              <a:rPr lang="en-US" dirty="0"/>
            </a:br>
            <a:r>
              <a:rPr lang="en-US" dirty="0"/>
              <a:t>Or a television executive decides on the nightly programming (what show airs when).</a:t>
            </a:r>
          </a:p>
        </p:txBody>
      </p:sp>
    </p:spTree>
    <p:extLst>
      <p:ext uri="{BB962C8B-B14F-4D97-AF65-F5344CB8AC3E}">
        <p14:creationId xmlns:p14="http://schemas.microsoft.com/office/powerpoint/2010/main" val="24614542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7BDA9-5DA0-49DF-8AA7-D98277917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99BEF-E420-44B6-BEB2-3268F8480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So…</a:t>
            </a:r>
            <a:r>
              <a:rPr lang="en-US" b="1" i="1" dirty="0"/>
              <a:t>dynamic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The phrase “dynamic programming” was popularized by Richard Bellman.</a:t>
            </a:r>
          </a:p>
          <a:p>
            <a:r>
              <a:rPr lang="en-US" dirty="0"/>
              <a:t>He was a researcher, funded by the U.S. military….</a:t>
            </a:r>
          </a:p>
          <a:p>
            <a:r>
              <a:rPr lang="en-US" dirty="0"/>
              <a:t>But the Secretary of Defense [as Bellman tells it] hated research. And hated math even more.</a:t>
            </a:r>
          </a:p>
          <a:p>
            <a:endParaRPr lang="en-US" dirty="0"/>
          </a:p>
          <a:p>
            <a:r>
              <a:rPr lang="en-US" dirty="0"/>
              <a:t>So Bellman needed a description of his research that everyone would approve of.</a:t>
            </a:r>
          </a:p>
        </p:txBody>
      </p:sp>
    </p:spTree>
    <p:extLst>
      <p:ext uri="{BB962C8B-B14F-4D97-AF65-F5344CB8AC3E}">
        <p14:creationId xmlns:p14="http://schemas.microsoft.com/office/powerpoint/2010/main" val="20851246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306CB-E612-4CBB-BB8F-275C428EF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7FE46-AF96-40CF-A795-74B57CC2E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Dynamic</a:t>
            </a:r>
          </a:p>
          <a:p>
            <a:endParaRPr lang="en-US" b="1" i="1" dirty="0"/>
          </a:p>
          <a:p>
            <a:r>
              <a:rPr lang="en-US" dirty="0"/>
              <a:t>Is actually an accurate adjective – what we think is the best option (include/exclude) can change over time.</a:t>
            </a:r>
          </a:p>
          <a:p>
            <a:r>
              <a:rPr lang="en-US" dirty="0"/>
              <a:t>Even better</a:t>
            </a:r>
          </a:p>
          <a:p>
            <a:r>
              <a:rPr lang="en-US" dirty="0"/>
              <a:t>“It’s impossible to use the word ‘dynamic’ in a pejorative sense”</a:t>
            </a:r>
          </a:p>
          <a:p>
            <a:r>
              <a:rPr lang="en-US" dirty="0"/>
              <a:t>“It was something not even a Congressman could object to.”</a:t>
            </a:r>
          </a:p>
        </p:txBody>
      </p:sp>
    </p:spTree>
    <p:extLst>
      <p:ext uri="{BB962C8B-B14F-4D97-AF65-F5344CB8AC3E}">
        <p14:creationId xmlns:p14="http://schemas.microsoft.com/office/powerpoint/2010/main" val="864603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8632C8-005B-49F3-98BF-1BDCB158A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So Far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16D71F-41E9-4208-A9E9-DD533AC0DE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826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6C871-F074-49A6-8327-C69DBBDC1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seen so far?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2DF54-11D2-4417-9C2A-05AB6A9CC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Stable Matchings</a:t>
            </a:r>
          </a:p>
          <a:p>
            <a:r>
              <a:rPr lang="en-US" dirty="0"/>
              <a:t>Graph Search</a:t>
            </a:r>
          </a:p>
          <a:p>
            <a:pPr lvl="1"/>
            <a:r>
              <a:rPr lang="en-US" dirty="0"/>
              <a:t>BFS/DFS</a:t>
            </a:r>
          </a:p>
          <a:p>
            <a:pPr lvl="1"/>
            <a:r>
              <a:rPr lang="en-US" dirty="0"/>
              <a:t>Graph modeling</a:t>
            </a:r>
          </a:p>
          <a:p>
            <a:r>
              <a:rPr lang="en-US" dirty="0"/>
              <a:t>Greedy Algorithms</a:t>
            </a:r>
          </a:p>
          <a:p>
            <a:r>
              <a:rPr lang="en-US" dirty="0"/>
              <a:t>Divide and Conquer</a:t>
            </a:r>
          </a:p>
          <a:p>
            <a:r>
              <a:rPr lang="en-US" dirty="0"/>
              <a:t>Dynamic Programming</a:t>
            </a:r>
          </a:p>
        </p:txBody>
      </p:sp>
    </p:spTree>
    <p:extLst>
      <p:ext uri="{BB962C8B-B14F-4D97-AF65-F5344CB8AC3E}">
        <p14:creationId xmlns:p14="http://schemas.microsoft.com/office/powerpoint/2010/main" val="3779732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30888-0D86-4DB9-B9B5-8CB277627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Stable Matchings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36CAE-40FE-4BCF-BEA6-08BDE3C3A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Modeling matters! </a:t>
            </a:r>
          </a:p>
          <a:p>
            <a:pPr lvl="1"/>
            <a:r>
              <a:rPr lang="en-US" dirty="0"/>
              <a:t>It’s better to be a proposer than a chooser!</a:t>
            </a:r>
          </a:p>
          <a:p>
            <a:r>
              <a:rPr lang="en-US" dirty="0"/>
              <a:t>Algorithms can be used to prove ‘non-computational’ facts</a:t>
            </a:r>
          </a:p>
          <a:p>
            <a:pPr lvl="1"/>
            <a:r>
              <a:rPr lang="en-US" dirty="0"/>
              <a:t>Stable Matchings always exist is easiest to prove by saying “here’s how to find one.”</a:t>
            </a:r>
          </a:p>
          <a:p>
            <a:r>
              <a:rPr lang="en-US" dirty="0"/>
              <a:t>Reductions</a:t>
            </a:r>
          </a:p>
          <a:p>
            <a:pPr lvl="1"/>
            <a:r>
              <a:rPr lang="en-US" dirty="0"/>
              <a:t>Sometimes there’s a clever way to use an existing library (we’ll need these a lot later in the quarter).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489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BD9CF-A411-4E0B-B00D-38E4198E8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D56A-89C9-4E50-A6E5-2A74CD828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BFS and DFS search through a graph differently</a:t>
            </a:r>
          </a:p>
          <a:p>
            <a:pPr lvl="1"/>
            <a:r>
              <a:rPr lang="en-US" dirty="0"/>
              <a:t>So you can adapt them to solve different problems!</a:t>
            </a:r>
          </a:p>
          <a:p>
            <a:r>
              <a:rPr lang="en-US" dirty="0"/>
              <a:t>Use libraries</a:t>
            </a:r>
          </a:p>
          <a:p>
            <a:r>
              <a:rPr lang="en-US" dirty="0"/>
              <a:t>Finding SCCs and Topological sorting are “almost free” preprocessing</a:t>
            </a:r>
          </a:p>
          <a:p>
            <a:r>
              <a:rPr lang="en-US" dirty="0"/>
              <a:t>2-Coloring can be performed in linear time.</a:t>
            </a:r>
          </a:p>
        </p:txBody>
      </p:sp>
    </p:spTree>
    <p:extLst>
      <p:ext uri="{BB962C8B-B14F-4D97-AF65-F5344CB8AC3E}">
        <p14:creationId xmlns:p14="http://schemas.microsoft.com/office/powerpoint/2010/main" val="26031732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78BBB-97ED-4768-99BF-24ED88F18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B114A-9F1F-49E8-A3C2-767546614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is easy; proofs are hard.</a:t>
            </a:r>
          </a:p>
          <a:p>
            <a:r>
              <a:rPr lang="en-US" dirty="0"/>
              <a:t>Generating examples is </a:t>
            </a:r>
            <a:r>
              <a:rPr lang="en-US" b="1" dirty="0"/>
              <a:t>extremely </a:t>
            </a:r>
            <a:r>
              <a:rPr lang="en-US" dirty="0"/>
              <a:t>important.</a:t>
            </a:r>
          </a:p>
          <a:p>
            <a:endParaRPr lang="en-US" b="1" dirty="0"/>
          </a:p>
          <a:p>
            <a:r>
              <a:rPr lang="en-US" dirty="0"/>
              <a:t>To frame your thinking for proofs</a:t>
            </a:r>
          </a:p>
          <a:p>
            <a:pPr lvl="1"/>
            <a:r>
              <a:rPr lang="en-US" dirty="0"/>
              <a:t>Greedy stays ahead</a:t>
            </a:r>
          </a:p>
          <a:p>
            <a:pPr lvl="1"/>
            <a:r>
              <a:rPr lang="en-US" dirty="0"/>
              <a:t>Exchange argument</a:t>
            </a:r>
          </a:p>
          <a:p>
            <a:pPr lvl="1"/>
            <a:r>
              <a:rPr lang="en-US" dirty="0"/>
              <a:t>Structural result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3323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8AF-575F-473C-AABD-AEB33B70B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4B805-BD73-4498-B87F-C75A09C29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Trust the recursion.</a:t>
            </a:r>
          </a:p>
          <a:p>
            <a:r>
              <a:rPr lang="en-US" dirty="0"/>
              <a:t>Don’t be afraid to change what the recursive call gives you!</a:t>
            </a:r>
          </a:p>
          <a:p>
            <a:pPr lvl="1"/>
            <a:r>
              <a:rPr lang="en-US" dirty="0"/>
              <a:t>Add extra parameters!</a:t>
            </a:r>
          </a:p>
          <a:p>
            <a:r>
              <a:rPr lang="en-US" dirty="0"/>
              <a:t>State in English what the recursive call gives you.</a:t>
            </a:r>
          </a:p>
          <a:p>
            <a:endParaRPr lang="en-US" dirty="0"/>
          </a:p>
          <a:p>
            <a:r>
              <a:rPr lang="en-US" dirty="0"/>
              <a:t>In your “combine” step, make sure you’re beating baseline!</a:t>
            </a:r>
          </a:p>
        </p:txBody>
      </p:sp>
    </p:spTree>
    <p:extLst>
      <p:ext uri="{BB962C8B-B14F-4D97-AF65-F5344CB8AC3E}">
        <p14:creationId xmlns:p14="http://schemas.microsoft.com/office/powerpoint/2010/main" val="2256976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??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v)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//what order?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incoming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//hmmm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AB56FE-F097-4C45-A380-DF9C6556B938}"/>
                  </a:ext>
                </a:extLst>
              </p:cNvPr>
              <p:cNvSpPr txBox="1"/>
              <p:nvPr/>
            </p:nvSpPr>
            <p:spPr>
              <a:xfrm>
                <a:off x="3344092" y="5062438"/>
                <a:ext cx="8705789" cy="1345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𝑑𝑖𝑠𝑡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the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source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∞ 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not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the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source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limLow>
                                            <m:limLow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limLow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200">
                                                  <a:latin typeface="Cambria Math" panose="02040503050406030204" pitchFamily="18" charset="0"/>
                                                </a:rPr>
                                                <m:t>min</m:t>
                                              </m:r>
                                            </m:e>
                                            <m:lim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: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𝑣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∈</m:t>
                                              </m:r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lim>
                                          </m:limLow>
                                        </m:fName>
                                        <m:e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{</m:t>
                                          </m:r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𝑑𝑖𝑠𝑡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</m:d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}</m:t>
                                          </m:r>
                                        </m:e>
                                      </m:func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𝑑𝑖𝑠𝑡</m:t>
                                      </m:r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AB56FE-F097-4C45-A380-DF9C6556B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092" y="5062438"/>
                <a:ext cx="8705789" cy="13459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4165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9BAFD-A37C-4001-8BFD-FDA9052A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C577B-EA87-4E23-A3D2-307CF7B0D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on solving the problem recursively; everything else is (mostly) formulaic once you’ve done that.</a:t>
            </a:r>
          </a:p>
          <a:p>
            <a:r>
              <a:rPr lang="en-US" dirty="0"/>
              <a:t>Write exactly the problem you’re solving in English.</a:t>
            </a:r>
          </a:p>
          <a:p>
            <a:r>
              <a:rPr lang="en-US" dirty="0"/>
              <a:t>It’s better to get down a “guess” at the problem and then see where you get stuck.</a:t>
            </a:r>
          </a:p>
          <a:p>
            <a:pPr lvl="1"/>
            <a:r>
              <a:rPr lang="en-US" dirty="0"/>
              <a:t>Don’t be afraid to add a second recurrence or extra parameters.</a:t>
            </a:r>
          </a:p>
          <a:p>
            <a:r>
              <a:rPr lang="en-US" dirty="0"/>
              <a:t>Don’t try to cleverly figure out which option is best. Try them all.</a:t>
            </a:r>
          </a:p>
          <a:p>
            <a:pPr lvl="1"/>
            <a:r>
              <a:rPr lang="en-US" dirty="0"/>
              <a:t>The magic of recursion tells you which is best for a particular situation.</a:t>
            </a:r>
          </a:p>
        </p:txBody>
      </p:sp>
    </p:spTree>
    <p:extLst>
      <p:ext uri="{BB962C8B-B14F-4D97-AF65-F5344CB8AC3E}">
        <p14:creationId xmlns:p14="http://schemas.microsoft.com/office/powerpoint/2010/main" val="26629629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67BFE-2DBE-40B2-AC14-2CF6225DC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Approach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E7FFC-0558-488C-96CD-40A161CD1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section, we’ve made you follow these steps:</a:t>
            </a:r>
          </a:p>
          <a:p>
            <a:r>
              <a:rPr lang="en-US" dirty="0"/>
              <a:t>1. Read the problem carefully (make sure you know what problem you’re actually solving)</a:t>
            </a:r>
          </a:p>
          <a:p>
            <a:r>
              <a:rPr lang="en-US" dirty="0"/>
              <a:t>2. Make some sample inputs/outputs</a:t>
            </a:r>
          </a:p>
          <a:p>
            <a:r>
              <a:rPr lang="en-US" dirty="0"/>
              <a:t>3. Set a “baseline.”</a:t>
            </a:r>
          </a:p>
          <a:p>
            <a:r>
              <a:rPr lang="en-US" dirty="0"/>
              <a:t>4. Then try to generate the algorithm.</a:t>
            </a:r>
          </a:p>
          <a:p>
            <a:endParaRPr lang="en-US" dirty="0"/>
          </a:p>
          <a:p>
            <a:r>
              <a:rPr lang="en-US" dirty="0"/>
              <a:t>It’s hard to take the time to do these in an exam, but at least make sure you do #1. Solving the wrong problem is not good for test-taking.</a:t>
            </a:r>
          </a:p>
        </p:txBody>
      </p:sp>
    </p:spTree>
    <p:extLst>
      <p:ext uri="{BB962C8B-B14F-4D97-AF65-F5344CB8AC3E}">
        <p14:creationId xmlns:p14="http://schemas.microsoft.com/office/powerpoint/2010/main" val="1891102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n-1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v)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//what order?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incoming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//hmmm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071763EC-2157-4C4E-8C03-CFC033E9217E}"/>
                  </a:ext>
                </a:extLst>
              </p:cNvPr>
              <p:cNvSpPr/>
              <p:nvPr/>
            </p:nvSpPr>
            <p:spPr>
              <a:xfrm>
                <a:off x="4782672" y="1918447"/>
                <a:ext cx="7212104" cy="83371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The shortest path will never need more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edges</a:t>
                </a:r>
              </a:p>
              <a:p>
                <a:pPr algn="ctr"/>
                <a:r>
                  <a:rPr lang="en-US" sz="2400" dirty="0"/>
                  <a:t>(more than that and you’ve got a cycle)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071763EC-2157-4C4E-8C03-CFC033E921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672" y="1918447"/>
                <a:ext cx="7212104" cy="833718"/>
              </a:xfrm>
              <a:prstGeom prst="roundRect">
                <a:avLst/>
              </a:prstGeom>
              <a:blipFill>
                <a:blip r:embed="rId3"/>
                <a:stretch>
                  <a:fillRect l="-422" t="-4317" r="-253" b="-15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467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n-1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v)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//what order?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incoming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//hmmm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1763EC-2157-4C4E-8C03-CFC033E9217E}"/>
              </a:ext>
            </a:extLst>
          </p:cNvPr>
          <p:cNvSpPr/>
          <p:nvPr/>
        </p:nvSpPr>
        <p:spPr>
          <a:xfrm>
            <a:off x="3845861" y="1402977"/>
            <a:ext cx="7212104" cy="833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Only ever need values from the previous iteration</a:t>
            </a:r>
          </a:p>
          <a:p>
            <a:pPr algn="ctr"/>
            <a:r>
              <a:rPr lang="en-US" sz="2400" dirty="0"/>
              <a:t>Order doesn’t matter!!</a:t>
            </a:r>
          </a:p>
        </p:txBody>
      </p:sp>
    </p:spTree>
    <p:extLst>
      <p:ext uri="{BB962C8B-B14F-4D97-AF65-F5344CB8AC3E}">
        <p14:creationId xmlns:p14="http://schemas.microsoft.com/office/powerpoint/2010/main" val="40114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n-1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v)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//any order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incoming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//hmmm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1763EC-2157-4C4E-8C03-CFC033E9217E}"/>
              </a:ext>
            </a:extLst>
          </p:cNvPr>
          <p:cNvSpPr/>
          <p:nvPr/>
        </p:nvSpPr>
        <p:spPr>
          <a:xfrm>
            <a:off x="3729320" y="4630271"/>
            <a:ext cx="7212104" cy="833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Graphs don’t usually have easy access to their incoming edges (just the outgoing ones)</a:t>
            </a:r>
          </a:p>
        </p:txBody>
      </p:sp>
    </p:spTree>
    <p:extLst>
      <p:ext uri="{BB962C8B-B14F-4D97-AF65-F5344CB8AC3E}">
        <p14:creationId xmlns:p14="http://schemas.microsoft.com/office/powerpoint/2010/main" val="3606673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n-1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v)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//any order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incoming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//hmmm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1763EC-2157-4C4E-8C03-CFC033E9217E}"/>
              </a:ext>
            </a:extLst>
          </p:cNvPr>
          <p:cNvSpPr/>
          <p:nvPr/>
        </p:nvSpPr>
        <p:spPr>
          <a:xfrm>
            <a:off x="3729320" y="4630271"/>
            <a:ext cx="7212104" cy="1426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But the order doesn’t matter – as long as we check every edge, the processing order is irrelevant.</a:t>
            </a:r>
          </a:p>
          <a:p>
            <a:pPr algn="ctr"/>
            <a:r>
              <a:rPr lang="en-US" sz="2400" dirty="0"/>
              <a:t>So if we only have access to outgoing edges…</a:t>
            </a:r>
          </a:p>
        </p:txBody>
      </p:sp>
    </p:spTree>
    <p:extLst>
      <p:ext uri="{BB962C8B-B14F-4D97-AF65-F5344CB8AC3E}">
        <p14:creationId xmlns:p14="http://schemas.microsoft.com/office/powerpoint/2010/main" val="1785997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n-1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set </a:t>
                </a:r>
                <a:r>
                  <a:rPr lang="en-US" dirty="0" err="1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to </a:t>
                </a:r>
                <a:r>
                  <a:rPr lang="en-US" dirty="0" err="1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 for every u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</a:t>
                </a:r>
                <a:r>
                  <a:rPr lang="en-US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//any order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</a:t>
                </a:r>
                <a:r>
                  <a:rPr lang="en-US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outgoing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//better!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558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21_template" id="{0AF0A8A9-7F39-41DA-972F-DEAE30835CC0}" vid="{8B8D5951-6C5B-48A6-B2D4-DF996F70E1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421_template</Template>
  <TotalTime>189</TotalTime>
  <Words>2962</Words>
  <Application>Microsoft Office PowerPoint</Application>
  <PresentationFormat>Widescreen</PresentationFormat>
  <Paragraphs>499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Graph DP Mid-Quarter Summary</vt:lpstr>
      <vt:lpstr>Ordering</vt:lpstr>
      <vt:lpstr>Sample calculation</vt:lpstr>
      <vt:lpstr>Pseudocode</vt:lpstr>
      <vt:lpstr>Pseudocode</vt:lpstr>
      <vt:lpstr>Pseudocode</vt:lpstr>
      <vt:lpstr>Pseudocode</vt:lpstr>
      <vt:lpstr>Pseudocode</vt:lpstr>
      <vt:lpstr>Pseudocode</vt:lpstr>
      <vt:lpstr>Pseudocode</vt:lpstr>
      <vt:lpstr>Pseudocode</vt:lpstr>
      <vt:lpstr>Pseudocode</vt:lpstr>
      <vt:lpstr>A Caution</vt:lpstr>
      <vt:lpstr>Exit early</vt:lpstr>
      <vt:lpstr>Laundry List of shortest pairs (so far)</vt:lpstr>
      <vt:lpstr>Pseudocode</vt:lpstr>
      <vt:lpstr>Negative Edges</vt:lpstr>
      <vt:lpstr>Negative Cycle</vt:lpstr>
      <vt:lpstr>Negative Cycles</vt:lpstr>
      <vt:lpstr>Laundry List of shortest pairs (so far)</vt:lpstr>
      <vt:lpstr>All Pairs Shortest Paths</vt:lpstr>
      <vt:lpstr>All Pairs</vt:lpstr>
      <vt:lpstr>All Pairs</vt:lpstr>
      <vt:lpstr>Another Recurrence</vt:lpstr>
      <vt:lpstr>Another Recurrence</vt:lpstr>
      <vt:lpstr>Pseudocode</vt:lpstr>
      <vt:lpstr>Running Time</vt:lpstr>
      <vt:lpstr>Running Time</vt:lpstr>
      <vt:lpstr>Takeaways</vt:lpstr>
      <vt:lpstr>DP Context</vt:lpstr>
      <vt:lpstr>DP history</vt:lpstr>
      <vt:lpstr>DP history</vt:lpstr>
      <vt:lpstr>DP history</vt:lpstr>
      <vt:lpstr>Techniques So Far</vt:lpstr>
      <vt:lpstr>What have we seen so far?</vt:lpstr>
      <vt:lpstr>Stable Matchings</vt:lpstr>
      <vt:lpstr>Graph Search</vt:lpstr>
      <vt:lpstr>Greedy</vt:lpstr>
      <vt:lpstr>Divide and Conquer</vt:lpstr>
      <vt:lpstr>Dynamic Programming</vt:lpstr>
      <vt:lpstr>How To Approach Problems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9</cp:revision>
  <cp:lastPrinted>2022-11-04T19:05:26Z</cp:lastPrinted>
  <dcterms:created xsi:type="dcterms:W3CDTF">2022-11-01T21:44:24Z</dcterms:created>
  <dcterms:modified xsi:type="dcterms:W3CDTF">2022-11-04T19:05:31Z</dcterms:modified>
</cp:coreProperties>
</file>