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0" r:id="rId3"/>
    <p:sldId id="336" r:id="rId4"/>
    <p:sldId id="356" r:id="rId5"/>
    <p:sldId id="395" r:id="rId6"/>
    <p:sldId id="355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7" r:id="rId16"/>
    <p:sldId id="399" r:id="rId17"/>
    <p:sldId id="401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93" r:id="rId33"/>
    <p:sldId id="392" r:id="rId34"/>
    <p:sldId id="378" r:id="rId35"/>
    <p:sldId id="379" r:id="rId36"/>
    <p:sldId id="380" r:id="rId37"/>
    <p:sldId id="381" r:id="rId38"/>
    <p:sldId id="3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54" d="100"/>
          <a:sy n="154" d="100"/>
        </p:scale>
        <p:origin x="5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1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1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3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39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95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5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5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4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0C43383-208D-4E7A-AEAC-A1C6E184E2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212A6AE-8DD2-45E9-9495-5E426459FF9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3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Hszl1_7971woIq08vCEydkKrdY9lcfTEIK8QcrGzFItkkwA/viewform?usp=sf_li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0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EBB4-CD84-42CC-B894-0FE37D709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not done with DP</a:t>
            </a:r>
            <a:br>
              <a:rPr lang="en-US" dirty="0"/>
            </a:br>
            <a:r>
              <a:rPr lang="en-US" sz="3600" dirty="0"/>
              <a:t>Hidden Parameters;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E6066-6739-454C-ABED-1965A4527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22AU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82902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0E1D-39FC-4D08-AF2B-99DB36B6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2364E-A31C-4E86-A598-369195201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Or (perhaps more intuitively)</a:t>
                </a:r>
              </a:p>
              <a:p>
                <a:r>
                  <a:rPr lang="en-US" dirty="0"/>
                  <a:t>If we hadn’t switched to “filling the table” we’d have thought about the problem recursively, and said “oh, well we should be able to pass “null” (or -1) to indicate “there’s nothing to your right; no restrictions.</a:t>
                </a:r>
              </a:p>
              <a:p>
                <a:endParaRPr lang="en-US" dirty="0"/>
              </a:p>
              <a:p>
                <a:r>
                  <a:rPr lang="en-US" dirty="0"/>
                  <a:t>Add that in! Memo table gets one more column. Recurrence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≠−1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Well, I guess the recurrence doesn’t need to change (it fits in the “otherwise” case as is)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2364E-A31C-4E86-A598-369195201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767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05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CB3D2-E8F7-417C-9039-EB9C733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216B8-49AF-43B5-B401-CA4CCA7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are recursive structures</a:t>
            </a:r>
          </a:p>
          <a:p>
            <a:endParaRPr lang="en-US" dirty="0"/>
          </a:p>
          <a:p>
            <a:r>
              <a:rPr lang="en-US" dirty="0"/>
              <a:t>A tree is a root node, with zero or more children</a:t>
            </a:r>
          </a:p>
          <a:p>
            <a:r>
              <a:rPr lang="en-US" dirty="0"/>
              <a:t>Each of which are roots of trees</a:t>
            </a:r>
          </a:p>
          <a:p>
            <a:endParaRPr lang="en-US" dirty="0"/>
          </a:p>
          <a:p>
            <a:r>
              <a:rPr lang="en-US" dirty="0"/>
              <a:t>Since DP is “smart recursion” (recursion where we save values)</a:t>
            </a:r>
          </a:p>
          <a:p>
            <a:r>
              <a:rPr lang="en-US" dirty="0"/>
              <a:t>Recursive functions/calculations are really common.</a:t>
            </a:r>
          </a:p>
        </p:txBody>
      </p:sp>
    </p:spTree>
    <p:extLst>
      <p:ext uri="{BB962C8B-B14F-4D97-AF65-F5344CB8AC3E}">
        <p14:creationId xmlns:p14="http://schemas.microsoft.com/office/powerpoint/2010/main" val="26938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B593-ECCD-4B57-814F-A1D5107D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5288-96A2-4681-8242-498A9FB97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Midterm will be posted tonight, along with some other resources.</a:t>
            </a:r>
          </a:p>
          <a:p>
            <a:pPr lvl="1"/>
            <a:r>
              <a:rPr lang="en-US" dirty="0"/>
              <a:t>Section Thursday will be “pick what problems you want to practice”</a:t>
            </a:r>
          </a:p>
          <a:p>
            <a:pPr lvl="1"/>
            <a:r>
              <a:rPr lang="en-US" dirty="0"/>
              <a:t>Second-half of Friday’s lecture will be a “what have we seen so far?” review (not new problems, but at least a list of what you’ve seen).</a:t>
            </a:r>
          </a:p>
          <a:p>
            <a:pPr lvl="1"/>
            <a:r>
              <a:rPr lang="en-US" dirty="0"/>
              <a:t>Monday, the TAs will spend the lecture slot answering questions on the practice midterm (or anything else you want to ask about).</a:t>
            </a:r>
          </a:p>
          <a:p>
            <a:r>
              <a:rPr lang="en-US" dirty="0"/>
              <a:t>Please fill out the </a:t>
            </a:r>
            <a:r>
              <a:rPr lang="en-US" dirty="0">
                <a:hlinkClick r:id="rId2"/>
              </a:rPr>
              <a:t>conflict form</a:t>
            </a:r>
            <a:r>
              <a:rPr lang="en-US" dirty="0"/>
              <a:t> </a:t>
            </a:r>
            <a:r>
              <a:rPr lang="en-US" u="sng" dirty="0"/>
              <a:t>today</a:t>
            </a:r>
            <a:r>
              <a:rPr lang="en-US" dirty="0"/>
              <a:t> so we can work on scheduling.</a:t>
            </a:r>
          </a:p>
          <a:p>
            <a:r>
              <a:rPr lang="en-US" dirty="0"/>
              <a:t>If you are sick for the exam, we’ll schedule a conflict once you’re well (we’ll have a separate mode of telling us, not that form).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8758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547077" y="2547816"/>
            <a:ext cx="9503508" cy="1977293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64B08-A782-45B1-8F25-2A1739B9899F}"/>
              </a:ext>
            </a:extLst>
          </p:cNvPr>
          <p:cNvSpPr txBox="1">
            <a:spLocks/>
          </p:cNvSpPr>
          <p:nvPr/>
        </p:nvSpPr>
        <p:spPr>
          <a:xfrm>
            <a:off x="547077" y="4699763"/>
            <a:ext cx="11187258" cy="171666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weight of a vertex cover is just the sum of the weights of the vertices in the set. </a:t>
            </a:r>
          </a:p>
          <a:p>
            <a:r>
              <a:rPr lang="en-US" dirty="0"/>
              <a:t>We want to find the minimum weight vertex cover.</a:t>
            </a:r>
          </a:p>
        </p:txBody>
      </p:sp>
    </p:spTree>
    <p:extLst>
      <p:ext uri="{BB962C8B-B14F-4D97-AF65-F5344CB8AC3E}">
        <p14:creationId xmlns:p14="http://schemas.microsoft.com/office/powerpoint/2010/main" val="299524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weight 18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minimum vertex cover: weight 17</a:t>
            </a:r>
          </a:p>
        </p:txBody>
      </p:sp>
    </p:spTree>
    <p:extLst>
      <p:ext uri="{BB962C8B-B14F-4D97-AF65-F5344CB8AC3E}">
        <p14:creationId xmlns:p14="http://schemas.microsoft.com/office/powerpoint/2010/main" val="232741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AE36E-596C-45CE-A4A3-712D2BEA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</p:spPr>
        <p:txBody>
          <a:bodyPr/>
          <a:lstStyle/>
          <a:p>
            <a:r>
              <a:rPr lang="en-US" dirty="0"/>
              <a:t>DP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404D3-6E8B-4913-A40B-0710E92BB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3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9DE6-052A-404C-A2C4-1E195966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Design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3B22-D4F0-404D-8730-1A0F9FAF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haven’t done a single proof for DP…</a:t>
            </a:r>
          </a:p>
          <a:p>
            <a:r>
              <a:rPr lang="en-US" dirty="0"/>
              <a:t>We won’t ask you to do one.</a:t>
            </a:r>
          </a:p>
          <a:p>
            <a:endParaRPr lang="en-US" dirty="0"/>
          </a:p>
          <a:p>
            <a:r>
              <a:rPr lang="en-US" dirty="0"/>
              <a:t>DP proofs are almost always just “the code does the recurrence” </a:t>
            </a:r>
          </a:p>
          <a:p>
            <a:r>
              <a:rPr lang="en-US" dirty="0"/>
              <a:t>But that just moves the correctness question – why is the recurrence correct?</a:t>
            </a:r>
          </a:p>
          <a:p>
            <a:r>
              <a:rPr lang="en-US" dirty="0"/>
              <a:t>And the proof of the recurrence being correct is almost always “I included all the cases” </a:t>
            </a:r>
          </a:p>
          <a:p>
            <a:r>
              <a:rPr lang="en-US" dirty="0"/>
              <a:t>I’d rather you focus on checking it than trying to explain it.</a:t>
            </a:r>
          </a:p>
        </p:txBody>
      </p:sp>
    </p:spTree>
    <p:extLst>
      <p:ext uri="{BB962C8B-B14F-4D97-AF65-F5344CB8AC3E}">
        <p14:creationId xmlns:p14="http://schemas.microsoft.com/office/powerpoint/2010/main" val="395788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95B5-78AB-427B-A29B-69D47ECD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4F07-01DD-42F1-98A8-A8BA9D41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So…why is it called “dynamic programming?”</a:t>
            </a:r>
          </a:p>
          <a:p>
            <a:endParaRPr lang="en-US" dirty="0"/>
          </a:p>
          <a:p>
            <a:r>
              <a:rPr lang="en-US" dirty="0"/>
              <a:t>“programming” is an old-timey meaning of the word.</a:t>
            </a:r>
          </a:p>
          <a:p>
            <a:r>
              <a:rPr lang="en-US" dirty="0"/>
              <a:t>It means “scheduling”</a:t>
            </a:r>
          </a:p>
          <a:p>
            <a:r>
              <a:rPr lang="en-US" dirty="0"/>
              <a:t>Like a conference has a “program” of who speaks where when.</a:t>
            </a:r>
            <a:br>
              <a:rPr lang="en-US" dirty="0"/>
            </a:br>
            <a:r>
              <a:rPr lang="en-US" dirty="0"/>
              <a:t>Or a television executive decides on the nightly programming (what show airs when).</a:t>
            </a:r>
          </a:p>
        </p:txBody>
      </p:sp>
    </p:spTree>
    <p:extLst>
      <p:ext uri="{BB962C8B-B14F-4D97-AF65-F5344CB8AC3E}">
        <p14:creationId xmlns:p14="http://schemas.microsoft.com/office/powerpoint/2010/main" val="2461454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BDA9-5DA0-49DF-8AA7-D9827791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9BEF-E420-44B6-BEB2-3268F848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So…</a:t>
            </a:r>
            <a:r>
              <a:rPr lang="en-US" b="1" i="1" dirty="0"/>
              <a:t>dynamic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 phrase “dynamic programming” was popularized by Richard Bellman (we’ll see one of his algorithms on Wednesday)</a:t>
            </a:r>
          </a:p>
          <a:p>
            <a:r>
              <a:rPr lang="en-US" dirty="0"/>
              <a:t>He was a researcher, funded by the U.S. military….</a:t>
            </a:r>
          </a:p>
          <a:p>
            <a:r>
              <a:rPr lang="en-US" dirty="0"/>
              <a:t>But the Secretary of Defense [as Bellman tells it] hated research. And hated math even more.</a:t>
            </a:r>
          </a:p>
          <a:p>
            <a:endParaRPr lang="en-US" dirty="0"/>
          </a:p>
          <a:p>
            <a:r>
              <a:rPr lang="en-US" dirty="0"/>
              <a:t>So Bellman needed a description of his research that everyone would approve of.</a:t>
            </a:r>
          </a:p>
        </p:txBody>
      </p:sp>
    </p:spTree>
    <p:extLst>
      <p:ext uri="{BB962C8B-B14F-4D97-AF65-F5344CB8AC3E}">
        <p14:creationId xmlns:p14="http://schemas.microsoft.com/office/powerpoint/2010/main" val="2085124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06CB-E612-4CBB-BB8F-275C428E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FE46-AF96-40CF-A795-74B57CC2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Dynamic</a:t>
            </a:r>
          </a:p>
          <a:p>
            <a:endParaRPr lang="en-US" b="1" i="1" dirty="0"/>
          </a:p>
          <a:p>
            <a:r>
              <a:rPr lang="en-US" dirty="0"/>
              <a:t>Is actually an accurate adjective – what we think is the best option (include/exclude) can change over time.</a:t>
            </a:r>
          </a:p>
          <a:p>
            <a:r>
              <a:rPr lang="en-US" dirty="0"/>
              <a:t>Even better</a:t>
            </a:r>
          </a:p>
          <a:p>
            <a:r>
              <a:rPr lang="en-US" dirty="0"/>
              <a:t>“It’s impossible to use the word ‘dynamic’ in a pejorative sense”</a:t>
            </a:r>
          </a:p>
          <a:p>
            <a:r>
              <a:rPr lang="en-US" dirty="0"/>
              <a:t>“It was something not even a Congressman could object to.”</a:t>
            </a:r>
          </a:p>
        </p:txBody>
      </p:sp>
    </p:spTree>
    <p:extLst>
      <p:ext uri="{BB962C8B-B14F-4D97-AF65-F5344CB8AC3E}">
        <p14:creationId xmlns:p14="http://schemas.microsoft.com/office/powerpoint/2010/main" val="86460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Ignored for now.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100</TotalTime>
  <Words>2513</Words>
  <Application>Microsoft Office PowerPoint</Application>
  <PresentationFormat>Widescreen</PresentationFormat>
  <Paragraphs>522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Still not done with DP Hidden Parameters; Trees</vt:lpstr>
      <vt:lpstr>Midterm Information</vt:lpstr>
      <vt:lpstr>Longest Increasing Subsequence</vt:lpstr>
      <vt:lpstr>Recurrence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  <vt:lpstr>Longest Increasing Subsequence</vt:lpstr>
      <vt:lpstr>LIS</vt:lpstr>
      <vt:lpstr>LIS</vt:lpstr>
      <vt:lpstr>LIS</vt:lpstr>
      <vt:lpstr>DP on Trees</vt:lpstr>
      <vt:lpstr>DP on Trees</vt:lpstr>
      <vt:lpstr>DP on Trees</vt:lpstr>
      <vt:lpstr>Vertex Cover</vt:lpstr>
      <vt:lpstr>Vertex Cover</vt:lpstr>
      <vt:lpstr>Vertex Cover</vt:lpstr>
      <vt:lpstr>Vertex Cover</vt:lpstr>
      <vt:lpstr>Vertex Cover</vt:lpstr>
      <vt:lpstr>Vertex Cover – Recursively </vt:lpstr>
      <vt:lpstr>Vertex Cover – Recursively 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DP Context</vt:lpstr>
      <vt:lpstr>DP Design Notes</vt:lpstr>
      <vt:lpstr>DP history</vt:lpstr>
      <vt:lpstr>DP history</vt:lpstr>
      <vt:lpstr>DP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7</cp:revision>
  <cp:lastPrinted>2022-10-31T20:05:32Z</cp:lastPrinted>
  <dcterms:created xsi:type="dcterms:W3CDTF">2022-10-31T16:22:37Z</dcterms:created>
  <dcterms:modified xsi:type="dcterms:W3CDTF">2022-10-31T20:07:42Z</dcterms:modified>
</cp:coreProperties>
</file>