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306" r:id="rId4"/>
    <p:sldId id="307" r:id="rId5"/>
    <p:sldId id="311" r:id="rId6"/>
    <p:sldId id="344" r:id="rId7"/>
    <p:sldId id="345" r:id="rId8"/>
    <p:sldId id="346" r:id="rId9"/>
    <p:sldId id="310" r:id="rId10"/>
    <p:sldId id="314" r:id="rId11"/>
    <p:sldId id="315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23" r:id="rId21"/>
    <p:sldId id="339" r:id="rId22"/>
    <p:sldId id="324" r:id="rId23"/>
    <p:sldId id="325" r:id="rId24"/>
    <p:sldId id="356" r:id="rId25"/>
    <p:sldId id="357" r:id="rId26"/>
    <p:sldId id="358" r:id="rId27"/>
    <p:sldId id="320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40" r:id="rId39"/>
    <p:sldId id="341" r:id="rId40"/>
    <p:sldId id="342" r:id="rId41"/>
    <p:sldId id="343" r:id="rId42"/>
    <p:sldId id="33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3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61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0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11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32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99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9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2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4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31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9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9026-115B-4AED-A967-90AB3D2D2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</a:t>
            </a:r>
            <a:br>
              <a:rPr lang="en-US" dirty="0"/>
            </a:br>
            <a:r>
              <a:rPr lang="en-US" dirty="0"/>
              <a:t>Dynamic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7DE93-E4C9-4D85-89BA-CBBA270BD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Fall 22</a:t>
            </a:r>
          </a:p>
          <a:p>
            <a:r>
              <a:rPr lang="en-US" dirty="0"/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253744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43621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25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779614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86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372157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372157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1" y="159618"/>
            <a:ext cx="418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Current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subproblem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edit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between BABY and TAS</a:t>
            </a:r>
          </a:p>
        </p:txBody>
      </p:sp>
    </p:spTree>
    <p:extLst>
      <p:ext uri="{BB962C8B-B14F-4D97-AF65-F5344CB8AC3E}">
        <p14:creationId xmlns:p14="http://schemas.microsoft.com/office/powerpoint/2010/main" val="3716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9008366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Delete: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get rid of Y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21526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9337584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insert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6858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 Y to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3973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2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5679659" y="3325906"/>
            <a:ext cx="977152" cy="40341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blipFill>
                <a:blip r:embed="rId4"/>
                <a:stretch>
                  <a:fillRect l="-6771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39753" y="3325906"/>
            <a:ext cx="977152" cy="403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39753" y="2859741"/>
            <a:ext cx="977152" cy="40341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79659" y="2859741"/>
            <a:ext cx="977152" cy="4034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87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2021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1823528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  <p:sp>
        <p:nvSpPr>
          <p:cNvPr id="6" name="Rectangular Callout 5"/>
          <p:cNvSpPr/>
          <p:nvPr/>
        </p:nvSpPr>
        <p:spPr>
          <a:xfrm>
            <a:off x="5853953" y="4724400"/>
            <a:ext cx="1631576" cy="582706"/>
          </a:xfrm>
          <a:prstGeom prst="wedgeRectCallout">
            <a:avLst>
              <a:gd name="adj1" fmla="val 11891"/>
              <a:gd name="adj2" fmla="val -7543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Y’s match, so sub is free!</a:t>
            </a:r>
          </a:p>
        </p:txBody>
      </p:sp>
    </p:spTree>
    <p:extLst>
      <p:ext uri="{BB962C8B-B14F-4D97-AF65-F5344CB8AC3E}">
        <p14:creationId xmlns:p14="http://schemas.microsoft.com/office/powerpoint/2010/main" val="2674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8E62-6124-4D43-A383-E0A73E44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formally:</a:t>
                </a:r>
              </a:p>
              <a:p>
                <a:endParaRPr lang="en-US" dirty="0"/>
              </a:p>
              <a:p>
                <a:r>
                  <a:rPr lang="en-US" dirty="0"/>
                  <a:t>The edit distance between two strings is:</a:t>
                </a:r>
              </a:p>
              <a:p>
                <a:r>
                  <a:rPr lang="en-US" dirty="0"/>
                  <a:t>The minimum number of </a:t>
                </a:r>
                <a:r>
                  <a:rPr lang="en-US" b="1" dirty="0"/>
                  <a:t>deletions, insertions, </a:t>
                </a:r>
                <a:r>
                  <a:rPr lang="en-US" dirty="0"/>
                  <a:t>and </a:t>
                </a:r>
                <a:r>
                  <a:rPr lang="en-US" b="1" dirty="0"/>
                  <a:t>substitutions </a:t>
                </a:r>
                <a:r>
                  <a:rPr lang="en-US" dirty="0"/>
                  <a:t>to transform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Deletion: removing one character</a:t>
                </a:r>
              </a:p>
              <a:p>
                <a:r>
                  <a:rPr lang="en-US" dirty="0"/>
                  <a:t>Insertion: inserting one character (at any point in the string)</a:t>
                </a:r>
              </a:p>
              <a:p>
                <a:r>
                  <a:rPr lang="en-US" dirty="0"/>
                  <a:t>Substitution: replacing one character with one other.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216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38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 – what operations?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43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 – what operations?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C08947-295C-4471-AD89-FAC41283FB1D}"/>
              </a:ext>
            </a:extLst>
          </p:cNvPr>
          <p:cNvCxnSpPr>
            <a:cxnSpLocks/>
          </p:cNvCxnSpPr>
          <p:nvPr/>
        </p:nvCxnSpPr>
        <p:spPr>
          <a:xfrm flipH="1">
            <a:off x="10058400" y="6444604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52B169-5C5D-4EEB-9A83-56B895CF8843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6034296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B47160-1BDF-4BE9-A042-86E70810E5E0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60640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1413C4-1C83-4EC3-96CB-7F85C310C2AD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5125758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57F33A-0B49-42BC-A76D-1841110219C5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65097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A3E9A0-1551-4EE8-82E3-1FF6C421A44D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4139311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B757E6-AE64-492E-A6EB-D5FDA317155F}"/>
              </a:ext>
            </a:extLst>
          </p:cNvPr>
          <p:cNvCxnSpPr>
            <a:cxnSpLocks/>
          </p:cNvCxnSpPr>
          <p:nvPr/>
        </p:nvCxnSpPr>
        <p:spPr>
          <a:xfrm flipH="1" flipV="1">
            <a:off x="3856342" y="317780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79031A-8F04-4F94-9D32-D81B07B61950}"/>
              </a:ext>
            </a:extLst>
          </p:cNvPr>
          <p:cNvCxnSpPr>
            <a:cxnSpLocks/>
          </p:cNvCxnSpPr>
          <p:nvPr/>
        </p:nvCxnSpPr>
        <p:spPr>
          <a:xfrm flipH="1" flipV="1">
            <a:off x="4821850" y="3618188"/>
            <a:ext cx="54948" cy="468037"/>
          </a:xfrm>
          <a:prstGeom prst="straightConnector1">
            <a:avLst/>
          </a:prstGeom>
          <a:ln w="38100">
            <a:solidFill>
              <a:schemeClr val="accent3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948F6B-79C4-4CD4-8627-E22B55C71A0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77995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F26CF-FBA7-4876-BAD0-8D064D8035A5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3520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70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150224" y="1841373"/>
                <a:ext cx="8944896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minimum number of insertions, deletions, and substitutions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224" y="1841373"/>
                <a:ext cx="8944896" cy="860748"/>
              </a:xfrm>
              <a:prstGeom prst="rect">
                <a:avLst/>
              </a:prstGeom>
              <a:blipFill>
                <a:blip r:embed="rId2"/>
                <a:stretch>
                  <a:fillRect l="-1091" t="-4965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/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Array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/>
              <p:nvPr/>
            </p:nvSpPr>
            <p:spPr>
              <a:xfrm>
                <a:off x="1353166" y="5281902"/>
                <a:ext cx="89448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(starting from 1)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Inner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(starting from 1)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166" y="5281902"/>
                <a:ext cx="8944896" cy="954107"/>
              </a:xfrm>
              <a:prstGeom prst="rect">
                <a:avLst/>
              </a:prstGeom>
              <a:blipFill>
                <a:blip r:embed="rId4"/>
                <a:stretch>
                  <a:fillRect l="-143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322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F173-1C7E-4E82-9B99-4787992B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17B60-81FB-4185-B60E-66ABDC83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generally </a:t>
            </a:r>
            <a:r>
              <a:rPr lang="en-US" b="1" dirty="0"/>
              <a:t>won’t</a:t>
            </a:r>
            <a:r>
              <a:rPr lang="en-US" dirty="0"/>
              <a:t> ask you for proofs of correctness on dynamic programming problems.</a:t>
            </a:r>
            <a:endParaRPr lang="en-US" b="1" dirty="0"/>
          </a:p>
          <a:p>
            <a:r>
              <a:rPr lang="en-US" b="1" dirty="0"/>
              <a:t>Why? </a:t>
            </a:r>
          </a:p>
          <a:p>
            <a:r>
              <a:rPr lang="en-US" dirty="0"/>
              <a:t>The proofs are always inductive proofs where you say</a:t>
            </a:r>
          </a:p>
          <a:p>
            <a:r>
              <a:rPr lang="en-US" dirty="0"/>
              <a:t>“my recurrence checks all the possibilities” or, equivalently</a:t>
            </a:r>
          </a:p>
          <a:p>
            <a:r>
              <a:rPr lang="en-US" dirty="0"/>
              <a:t>“The maximum thing has to be made up of the best thing for all these other subproblems.“</a:t>
            </a:r>
          </a:p>
          <a:p>
            <a:r>
              <a:rPr lang="en-US" dirty="0"/>
              <a:t>The proof itself is very difficult to write clearly (you have to differentiate between your recurrence and what your recurrence intends to calculate, which can be </a:t>
            </a:r>
          </a:p>
        </p:txBody>
      </p:sp>
    </p:spTree>
    <p:extLst>
      <p:ext uri="{BB962C8B-B14F-4D97-AF65-F5344CB8AC3E}">
        <p14:creationId xmlns:p14="http://schemas.microsoft.com/office/powerpoint/2010/main" val="1835187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CF8F-1EC7-4F9D-A595-E18967C1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F3B6-0F4C-4E98-AD56-3DE3C0793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include an example proof sometime in the next few week so you know what you’re (not) missing. </a:t>
            </a:r>
          </a:p>
          <a:p>
            <a:r>
              <a:rPr lang="en-US" dirty="0"/>
              <a:t>Instead, we’re going to ask for your intuition on what your recurrence is doing (what do all the cases correspond to/why are they exhaustive)?</a:t>
            </a:r>
          </a:p>
          <a:p>
            <a:endParaRPr lang="en-US" dirty="0"/>
          </a:p>
          <a:p>
            <a:r>
              <a:rPr lang="en-US" dirty="0"/>
              <a:t>The proof is just a lot of formalism on that key idea. So we’re going to have you focus on the idea, not the formalism.</a:t>
            </a:r>
          </a:p>
        </p:txBody>
      </p:sp>
    </p:spTree>
    <p:extLst>
      <p:ext uri="{BB962C8B-B14F-4D97-AF65-F5344CB8AC3E}">
        <p14:creationId xmlns:p14="http://schemas.microsoft.com/office/powerpoint/2010/main" val="2112706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DB51-E433-4DCC-BA99-2C30C0BB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576D-2911-4163-9A75-E8B1BA2F3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try all the (reasonable) possibilities.</a:t>
            </a:r>
          </a:p>
          <a:p>
            <a:r>
              <a:rPr lang="en-US" dirty="0"/>
              <a:t>Don’t worry about greedily choosing the best, use recursion to “look ahead” for all the best options, and pick the best one.</a:t>
            </a:r>
          </a:p>
          <a:p>
            <a:endParaRPr lang="en-US" dirty="0"/>
          </a:p>
          <a:p>
            <a:r>
              <a:rPr lang="en-US" dirty="0"/>
              <a:t>There is a “greedy-</a:t>
            </a:r>
            <a:r>
              <a:rPr lang="en-US" dirty="0" err="1"/>
              <a:t>ish</a:t>
            </a:r>
            <a:r>
              <a:rPr lang="en-US" dirty="0"/>
              <a:t>” alteration to the Edit Distance recurrence…</a:t>
            </a:r>
          </a:p>
          <a:p>
            <a:r>
              <a:rPr lang="en-US" dirty="0"/>
              <a:t>It turns out, if the two characters match, that will always be at least as good as the insert/delete options. </a:t>
            </a:r>
          </a:p>
          <a:p>
            <a:r>
              <a:rPr lang="en-US" dirty="0"/>
              <a:t>But it’s fine to </a:t>
            </a:r>
            <a:r>
              <a:rPr lang="en-US" b="1" dirty="0"/>
              <a:t>not </a:t>
            </a:r>
            <a:r>
              <a:rPr lang="en-US" dirty="0"/>
              <a:t>notice! And if you thought it was safe but wasn’t, well….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4334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96BF2-C881-477C-897B-D362D22F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43B7F-17B8-4FC4-8B9A-B5C336CCF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6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655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190561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CAD2-83CB-423B-AC6F-8C383AC4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5239" y="2257051"/>
          <a:ext cx="1118711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8711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4109959142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671724909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48689899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802120624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588860268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388058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5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7955BA-31A5-4D9A-8115-BF1CBCFC829F}"/>
              </a:ext>
            </a:extLst>
          </p:cNvPr>
          <p:cNvSpPr txBox="1"/>
          <p:nvPr/>
        </p:nvSpPr>
        <p:spPr>
          <a:xfrm>
            <a:off x="575239" y="1528482"/>
            <a:ext cx="109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the distance between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babyyodas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tastysoda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/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Quick Checks – can you explain these?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edit distance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same as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transforming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blipFill>
                <a:blip r:embed="rId2"/>
                <a:stretch>
                  <a:fillRect l="-850" t="-2201" r="-5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52B6C3-8CCE-45D4-AAD3-CD8B57A7BD44}"/>
              </a:ext>
            </a:extLst>
          </p:cNvPr>
          <p:cNvSpPr txBox="1"/>
          <p:nvPr/>
        </p:nvSpPr>
        <p:spPr>
          <a:xfrm>
            <a:off x="1313328" y="3922059"/>
            <a:ext cx="7122460" cy="5232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Distance: 5, one point for each colored box</a:t>
            </a:r>
          </a:p>
        </p:txBody>
      </p:sp>
    </p:spTree>
    <p:extLst>
      <p:ext uri="{BB962C8B-B14F-4D97-AF65-F5344CB8AC3E}">
        <p14:creationId xmlns:p14="http://schemas.microsoft.com/office/powerpoint/2010/main" val="441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r>
                  <a:rPr lang="en-US" dirty="0"/>
                  <a:t>For today: just output the value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Is it enough to know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186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Recurse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289180"/>
              </p:ext>
            </p:extLst>
          </p:nvPr>
        </p:nvGraphicFramePr>
        <p:xfrm>
          <a:off x="1118896" y="1346050"/>
          <a:ext cx="9626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87709"/>
                  </a:ext>
                </a:extLst>
              </a:tr>
              <a:tr h="4466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/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too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(7)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– we need to suddenly backfill with a bunch of elements that weren’t optimal…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make a decision on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What information do we need?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blipFill>
                <a:blip r:embed="rId2"/>
                <a:stretch>
                  <a:fillRect l="-1193" t="-1690" r="-966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63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828C-660A-4A16-99F6-26EE5187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for recursion?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going to be included</a:t>
                </a:r>
              </a:p>
              <a:p>
                <a:r>
                  <a:rPr lang="en-US" dirty="0"/>
                  <a:t>We need the best subarray </a:t>
                </a:r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If we include anything to the left, we’ll definitely include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(because of the contiguous requirement)</a:t>
                </a:r>
              </a:p>
              <a:p>
                <a:endParaRPr lang="en-US" dirty="0"/>
              </a:p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isn’t included</a:t>
                </a:r>
              </a:p>
              <a:p>
                <a:r>
                  <a:rPr lang="en-US" dirty="0"/>
                  <a:t>We need the best subarray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regardless of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included.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47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1152-7CFC-4389-A24E-1CBAF335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two recursive values: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the sum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(that might or might not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How can you calculate these values? Try to write recurrence(s), then think about </a:t>
                </a:r>
                <a:r>
                  <a:rPr lang="en-US" dirty="0" err="1"/>
                  <a:t>memoization</a:t>
                </a:r>
                <a:r>
                  <a:rPr lang="en-US" dirty="0"/>
                  <a:t> and running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199AF15-6B2A-4DF6-9B03-A1F11D117F82}"/>
              </a:ext>
            </a:extLst>
          </p:cNvPr>
          <p:cNvSpPr/>
          <p:nvPr/>
        </p:nvSpPr>
        <p:spPr>
          <a:xfrm>
            <a:off x="7003968" y="263276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241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14E8-7C0E-4701-BBFC-DB23552A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𝐼𝑁𝐿𝐶𝑈𝐷𝐸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/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the subarray must be either just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also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Overall, we might or might not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If we don’t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only have access to elements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before. If we do, we want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𝐼𝑁𝐶𝐿𝑈𝐷𝐸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definition.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blipFill>
                <a:blip r:embed="rId3"/>
                <a:stretch>
                  <a:fillRect l="-894" t="-2713" r="-44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884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3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41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235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1FDE-497C-43EC-8565-76E13A6A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A7B4-99CC-4085-A5A8-EBBE0CFC6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maxSubarraySum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(int[] A)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n=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OPT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Inc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[0]=A[0]; OPT[0] = max{A[0],0}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=0;i&lt;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OPT[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opt[i-1]}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endFor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OPT[n-1]</a:t>
            </a:r>
          </a:p>
        </p:txBody>
      </p:sp>
    </p:spTree>
    <p:extLst>
      <p:ext uri="{BB962C8B-B14F-4D97-AF65-F5344CB8AC3E}">
        <p14:creationId xmlns:p14="http://schemas.microsoft.com/office/powerpoint/2010/main" val="1744186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6849-C172-487F-82AB-11BD8E9B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23D5-D356-45F2-9865-59F01A065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before, the hardest part is designing the recurrence. </a:t>
            </a:r>
          </a:p>
          <a:p>
            <a:r>
              <a:rPr lang="en-US" dirty="0"/>
              <a:t>It sometimes helps to think from multiple different angles.</a:t>
            </a:r>
          </a:p>
          <a:p>
            <a:endParaRPr lang="en-US" dirty="0"/>
          </a:p>
          <a:p>
            <a:r>
              <a:rPr lang="en-US" b="1" dirty="0"/>
              <a:t>Top-down:</a:t>
            </a:r>
            <a:r>
              <a:rPr lang="en-US" dirty="0"/>
              <a:t> What’s the first step to take?</a:t>
            </a:r>
          </a:p>
          <a:p>
            <a:r>
              <a:rPr lang="en-US" dirty="0"/>
              <a:t>Baby Yoda will first go left or down. Use recursion to find out which of left or down is better.</a:t>
            </a:r>
          </a:p>
          <a:p>
            <a:r>
              <a:rPr lang="en-US" dirty="0"/>
              <a:t>The farthest right operation in the string transformation will be one of insert, delete, substitute, match for free. Use recursion to find out which is best.</a:t>
            </a:r>
          </a:p>
        </p:txBody>
      </p:sp>
    </p:spTree>
    <p:extLst>
      <p:ext uri="{BB962C8B-B14F-4D97-AF65-F5344CB8AC3E}">
        <p14:creationId xmlns:p14="http://schemas.microsoft.com/office/powerpoint/2010/main" val="171522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E812-3468-4E53-A4A9-7F174749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recurrence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information would let us simplify the problem?</a:t>
                </a:r>
              </a:p>
              <a:p>
                <a:r>
                  <a:rPr lang="en-US" dirty="0"/>
                  <a:t>What would let us “take one step”  toward the solution?</a:t>
                </a:r>
              </a:p>
              <a:p>
                <a:endParaRPr lang="en-US" dirty="0"/>
              </a:p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minimum number of insertions, deletions, and substitutions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(we’re indexing strings from 1, it’ll make things a little prettier).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  <a:blipFill>
                <a:blip r:embed="rId2"/>
                <a:stretch>
                  <a:fillRect l="-708" t="-2810" b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43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6C72-B556-42DF-B803-856BD7A1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AA268-5907-4E96-B6E0-8CF27E035E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Bottom-Up: </a:t>
                </a:r>
                <a:r>
                  <a:rPr lang="en-US" dirty="0"/>
                  <a:t>What information could a recursive call give me that would help?</a:t>
                </a:r>
              </a:p>
              <a:p>
                <a:r>
                  <a:rPr lang="en-US" dirty="0"/>
                  <a:t>How does a path through most of the map help Baby Yoda? </a:t>
                </a:r>
              </a:p>
              <a:p>
                <a:pPr lvl="1"/>
                <a:r>
                  <a:rPr lang="en-US" dirty="0"/>
                  <a:t>Well we just need to know the values one left and one down.</a:t>
                </a:r>
              </a:p>
              <a:p>
                <a:r>
                  <a:rPr lang="en-US" dirty="0"/>
                  <a:t>The edit distance between which strings would help us compute the edit distance between our strings?</a:t>
                </a:r>
              </a:p>
              <a:p>
                <a:pPr lvl="1"/>
                <a:r>
                  <a:rPr lang="en-US" dirty="0"/>
                  <a:t>Well if we know the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then that would tell us what happens if we substitute…that might lead you to insertions and deletions too.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AA268-5907-4E96-B6E0-8CF27E035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11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2E9-AD6E-418C-8E70-96447F9E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AE24-3B8E-4587-8D94-DDFB5015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people refer to the “Optimal Substructure Property”</a:t>
            </a:r>
          </a:p>
          <a:p>
            <a:r>
              <a:rPr lang="en-US" dirty="0"/>
              <a:t>From the optimum (most eggs, fewest number of string operations) for a slightly smaller problem (Baby Yoda starting closer to the end, slightly smaller strings), we need to be able to build up the optimum for the full problem.</a:t>
            </a:r>
          </a:p>
        </p:txBody>
      </p:sp>
    </p:spTree>
    <p:extLst>
      <p:ext uri="{BB962C8B-B14F-4D97-AF65-F5344CB8AC3E}">
        <p14:creationId xmlns:p14="http://schemas.microsoft.com/office/powerpoint/2010/main" val="47003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105031"/>
              </p:ext>
            </p:extLst>
          </p:nvPr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What does delete look like?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(delete character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 the rest)</a:t>
                </a:r>
              </a:p>
              <a:p>
                <a:r>
                  <a:rPr lang="en-US" dirty="0"/>
                  <a:t>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Substitution: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Matching </a:t>
                </a:r>
                <a:r>
                  <a:rPr lang="en-US" dirty="0" err="1"/>
                  <a:t>charcters</a:t>
                </a:r>
                <a:r>
                  <a:rPr lang="en-US" dirty="0"/>
                  <a:t>?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but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0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4EF5FC-2282-44E0-B7CC-0C4414C9C099}"/>
              </a:ext>
            </a:extLst>
          </p:cNvPr>
          <p:cNvSpPr/>
          <p:nvPr/>
        </p:nvSpPr>
        <p:spPr>
          <a:xfrm>
            <a:off x="7805057" y="3928188"/>
            <a:ext cx="3713584" cy="662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TODO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Just Match</a:t>
            </a:r>
          </a:p>
        </p:txBody>
      </p:sp>
    </p:spTree>
    <p:extLst>
      <p:ext uri="{BB962C8B-B14F-4D97-AF65-F5344CB8AC3E}">
        <p14:creationId xmlns:p14="http://schemas.microsoft.com/office/powerpoint/2010/main" val="32318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9812466" y="5363234"/>
            <a:ext cx="1814051" cy="1231490"/>
          </a:xfrm>
          <a:prstGeom prst="wedgeRoundRectCallout">
            <a:avLst>
              <a:gd name="adj1" fmla="val -3855"/>
              <a:gd name="adj2" fmla="val -109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like from 312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40F234-995B-4109-9EA6-EAD52607789D}"/>
              </a:ext>
            </a:extLst>
          </p:cNvPr>
          <p:cNvSpPr/>
          <p:nvPr/>
        </p:nvSpPr>
        <p:spPr>
          <a:xfrm>
            <a:off x="8697787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Just Match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/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Idea: only allow “just match” when you can just match. Otherwise make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(will never be the min).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code: if/else branch, probably. This is a math notation trick.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blipFill>
                <a:blip r:embed="rId3"/>
                <a:stretch>
                  <a:fillRect l="-1068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78817-3561-47C4-A857-B3BF7BD4D294}"/>
              </a:ext>
            </a:extLst>
          </p:cNvPr>
          <p:cNvSpPr txBox="1"/>
          <p:nvPr/>
        </p:nvSpPr>
        <p:spPr>
          <a:xfrm>
            <a:off x="195943" y="5980922"/>
            <a:ext cx="1156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we could match, we will never substitute; matching will always give us a better score! Still have to check delete, insert (those could be better).</a:t>
            </a:r>
          </a:p>
        </p:txBody>
      </p:sp>
    </p:spTree>
    <p:extLst>
      <p:ext uri="{BB962C8B-B14F-4D97-AF65-F5344CB8AC3E}">
        <p14:creationId xmlns:p14="http://schemas.microsoft.com/office/powerpoint/2010/main" val="4198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</p:spTree>
    <p:extLst>
      <p:ext uri="{BB962C8B-B14F-4D97-AF65-F5344CB8AC3E}">
        <p14:creationId xmlns:p14="http://schemas.microsoft.com/office/powerpoint/2010/main" val="5884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10066</TotalTime>
  <Words>3544</Words>
  <Application>Microsoft Office PowerPoint</Application>
  <PresentationFormat>Widescreen</PresentationFormat>
  <Paragraphs>1311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 Dynamic Programming</vt:lpstr>
      <vt:lpstr>Edit Distance</vt:lpstr>
      <vt:lpstr>Example</vt:lpstr>
      <vt:lpstr>Finding a recurrence</vt:lpstr>
      <vt:lpstr>The recurrence</vt:lpstr>
      <vt:lpstr>The recurrence (v1, we’ll improve soon)</vt:lpstr>
      <vt:lpstr>The recurrence (v1, we’ll improve soon)</vt:lpstr>
      <vt:lpstr>The recurrence</vt:lpstr>
      <vt:lpstr>The recurrence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 – what operations?</vt:lpstr>
      <vt:lpstr>Edit Distance – what operations?</vt:lpstr>
      <vt:lpstr>Dynamic Programming Process</vt:lpstr>
      <vt:lpstr>DP Proofs</vt:lpstr>
      <vt:lpstr>DP Proofs</vt:lpstr>
      <vt:lpstr>Goal of DP</vt:lpstr>
      <vt:lpstr>More Problems</vt:lpstr>
      <vt:lpstr>Maximum Contiguous Subarray Sum</vt:lpstr>
      <vt:lpstr>Dynamic Programming Process</vt:lpstr>
      <vt:lpstr>Maximum Contiguous Subarray Sum</vt:lpstr>
      <vt:lpstr>Trying to Recurse</vt:lpstr>
      <vt:lpstr>What do we need for recursion?</vt:lpstr>
      <vt:lpstr>Two Values</vt:lpstr>
      <vt:lpstr>Recurrences</vt:lpstr>
      <vt:lpstr>Example</vt:lpstr>
      <vt:lpstr>Example</vt:lpstr>
      <vt:lpstr>Example</vt:lpstr>
      <vt:lpstr>Pseudocode</vt:lpstr>
      <vt:lpstr>Recursive Thinking In General</vt:lpstr>
      <vt:lpstr>Recursive Thinking In General</vt:lpstr>
      <vt:lpstr>Recursive Thinking In General</vt:lpstr>
      <vt:lpstr>Longest Increasing Subsequence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63</cp:revision>
  <cp:lastPrinted>2021-10-26T23:38:45Z</cp:lastPrinted>
  <dcterms:created xsi:type="dcterms:W3CDTF">2021-02-02T20:57:41Z</dcterms:created>
  <dcterms:modified xsi:type="dcterms:W3CDTF">2022-10-26T20:07:33Z</dcterms:modified>
</cp:coreProperties>
</file>