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9" r:id="rId3"/>
    <p:sldId id="295" r:id="rId4"/>
    <p:sldId id="257" r:id="rId5"/>
    <p:sldId id="296" r:id="rId6"/>
    <p:sldId id="298" r:id="rId7"/>
    <p:sldId id="300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77AE-6433-4B6A-8DCA-A461CD9766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4B37-113F-45E1-964E-8D71FCF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2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4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0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1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6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711CD4-94C1-4E33-A4ED-C2178E24508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0.jpeg"/><Relationship Id="rId10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0.png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00.png"/><Relationship Id="rId5" Type="http://schemas.openxmlformats.org/officeDocument/2006/relationships/image" Target="../media/image10.jpe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1.png"/><Relationship Id="rId9" Type="http://schemas.openxmlformats.org/officeDocument/2006/relationships/customXml" Target="../ink/ink21.xml"/><Relationship Id="rId14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20.png"/><Relationship Id="rId18" Type="http://schemas.openxmlformats.org/officeDocument/2006/relationships/image" Target="../media/image30.png"/><Relationship Id="rId3" Type="http://schemas.openxmlformats.org/officeDocument/2006/relationships/image" Target="../media/image9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0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customXml" Target="../ink/ink24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9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0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customXml" Target="../ink/ink27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1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9.jpeg"/><Relationship Id="rId9" Type="http://schemas.openxmlformats.org/officeDocument/2006/relationships/customXml" Target="../ink/ink30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Master_theorem_(analysis_of_algorithm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421 22AU</a:t>
            </a:r>
            <a:endParaRPr lang="en-US" dirty="0"/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40353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E75-56D0-48C3-BAC9-E0DA610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D7F-3E98-40B6-B6F3-2F1D341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is going to </a:t>
            </a:r>
            <a:r>
              <a:rPr lang="en-US" b="1" dirty="0"/>
              <a:t>look </a:t>
            </a:r>
            <a:r>
              <a:rPr lang="en-US" dirty="0"/>
              <a:t>silly (and it is)</a:t>
            </a:r>
          </a:p>
          <a:p>
            <a:r>
              <a:rPr lang="en-US" b="1" dirty="0"/>
              <a:t>But </a:t>
            </a:r>
            <a:r>
              <a:rPr lang="en-US" dirty="0"/>
              <a:t>it is going to make it much easier to do the hard DP problems next week.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6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6B767CE-4223-45F3-B8BC-0340DB239FD8}"/>
              </a:ext>
            </a:extLst>
          </p:cNvPr>
          <p:cNvGrpSpPr/>
          <p:nvPr/>
        </p:nvGrpSpPr>
        <p:grpSpPr>
          <a:xfrm>
            <a:off x="3412067" y="2168524"/>
            <a:ext cx="5850996" cy="1796256"/>
            <a:chOff x="3412067" y="2168524"/>
            <a:chExt cx="5850996" cy="179625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828D16-4B4A-4C41-9211-66E461A84C98}"/>
                </a:ext>
              </a:extLst>
            </p:cNvPr>
            <p:cNvCxnSpPr>
              <a:stCxn id="2050" idx="2"/>
            </p:cNvCxnSpPr>
            <p:nvPr/>
          </p:nvCxnSpPr>
          <p:spPr>
            <a:xfrm>
              <a:off x="9263063" y="2168524"/>
              <a:ext cx="0" cy="3913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F656C-E483-4D90-9915-92F3F145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67" y="2559844"/>
              <a:ext cx="585099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82D257-7C71-4A44-BF72-F6F3E515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427" y="2518572"/>
              <a:ext cx="0" cy="1446208"/>
            </a:xfrm>
            <a:prstGeom prst="line">
              <a:avLst/>
            </a:prstGeom>
            <a:ln w="47625">
              <a:solidFill>
                <a:schemeClr val="tx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42339B-2675-4592-B02B-A661912DE722}"/>
              </a:ext>
            </a:extLst>
          </p:cNvPr>
          <p:cNvGrpSpPr/>
          <p:nvPr/>
        </p:nvGrpSpPr>
        <p:grpSpPr>
          <a:xfrm>
            <a:off x="1157600" y="1816099"/>
            <a:ext cx="7753038" cy="3621315"/>
            <a:chOff x="1157600" y="1816099"/>
            <a:chExt cx="7753038" cy="36213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B5A434-1BB4-40D3-88F7-6EF9291BE3F1}"/>
                </a:ext>
              </a:extLst>
            </p:cNvPr>
            <p:cNvCxnSpPr>
              <a:stCxn id="2050" idx="1"/>
            </p:cNvCxnSpPr>
            <p:nvPr/>
          </p:nvCxnSpPr>
          <p:spPr>
            <a:xfrm flipH="1">
              <a:off x="6917531" y="1816099"/>
              <a:ext cx="1993107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933FA4-BC17-41F8-9757-D79FDCC60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531" y="1816100"/>
              <a:ext cx="0" cy="21865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1FB1A-EE78-4244-BD4C-C645EC3F3DB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56" y="3964779"/>
              <a:ext cx="1223339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CFA8D-3D80-411F-B0B8-FD7D14A71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0382" y="3964779"/>
              <a:ext cx="15574" cy="147263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D40DC4-DDB6-4C17-A33F-F98A34E49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0" y="5387174"/>
              <a:ext cx="4588356" cy="7152"/>
            </a:xfrm>
            <a:prstGeom prst="line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/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Black path: get stuck. Invalid.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 path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valid! And optimal (no path collects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eggs.)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blipFill>
                <a:blip r:embed="rId10"/>
                <a:stretch>
                  <a:fillRect l="-250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780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greedily head to the next accessible egg?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get us stuck between rocks. 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 pass up a series of eggs we can’t see.</a:t>
            </a:r>
          </a:p>
        </p:txBody>
      </p:sp>
    </p:spTree>
    <p:extLst>
      <p:ext uri="{BB962C8B-B14F-4D97-AF65-F5344CB8AC3E}">
        <p14:creationId xmlns:p14="http://schemas.microsoft.com/office/powerpoint/2010/main" val="10607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47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divide and conquer?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left-side path might start at a place inaccessible to end of best right-side path.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make a subproblem for each start and ending spot?</a:t>
            </a:r>
          </a:p>
        </p:txBody>
      </p:sp>
    </p:spTree>
    <p:extLst>
      <p:ext uri="{BB962C8B-B14F-4D97-AF65-F5344CB8AC3E}">
        <p14:creationId xmlns:p14="http://schemas.microsoft.com/office/powerpoint/2010/main" val="8046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1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 what should we do?</a:t>
            </a:r>
          </a:p>
          <a:p>
            <a:endParaRPr lang="en-US" sz="2400" dirty="0"/>
          </a:p>
          <a:p>
            <a:r>
              <a:rPr lang="en-US" sz="2400" dirty="0"/>
              <a:t>Let’s try to use recursion. </a:t>
            </a:r>
          </a:p>
          <a:p>
            <a:endParaRPr lang="en-US" sz="2400" dirty="0"/>
          </a:p>
          <a:p>
            <a:r>
              <a:rPr lang="en-US" sz="2400" dirty="0"/>
              <a:t>What should our recursive calls be finding? </a:t>
            </a:r>
          </a:p>
          <a:p>
            <a:r>
              <a:rPr lang="en-US" sz="2400" dirty="0"/>
              <a:t>What recursive calls do we need?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30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D919-4FED-4A94-A2B9-A2F99325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3-95B9-41AE-9FF1-CB0BC02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recursive calls do we need?</a:t>
            </a:r>
          </a:p>
          <a:p>
            <a:r>
              <a:rPr lang="en-US" dirty="0"/>
              <a:t>Don’t try to divide &amp; conquer, think closer to home…</a:t>
            </a:r>
          </a:p>
          <a:p>
            <a:r>
              <a:rPr lang="en-US" dirty="0"/>
              <a:t>We have to decide whether to go down or left…</a:t>
            </a:r>
          </a:p>
          <a:p>
            <a:endParaRPr lang="en-US" dirty="0"/>
          </a:p>
          <a:p>
            <a:r>
              <a:rPr lang="en-US" dirty="0"/>
              <a:t>“How could we take one step toward the solution?”</a:t>
            </a:r>
          </a:p>
        </p:txBody>
      </p:sp>
    </p:spTree>
    <p:extLst>
      <p:ext uri="{BB962C8B-B14F-4D97-AF65-F5344CB8AC3E}">
        <p14:creationId xmlns:p14="http://schemas.microsoft.com/office/powerpoint/2010/main" val="276359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BCF6-E62F-4AEC-929A-0E1E417F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6500-FE84-4E52-92DF-E3539F28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 from D&amp;C:</a:t>
            </a:r>
          </a:p>
          <a:p>
            <a:r>
              <a:rPr lang="en-US" dirty="0"/>
              <a:t>Recursive thinking can let us solve problems faster!</a:t>
            </a:r>
          </a:p>
          <a:p>
            <a:r>
              <a:rPr lang="en-US" dirty="0"/>
              <a:t>When solving a recursive problem, state precisely what the recursive call is giving back to you.</a:t>
            </a:r>
          </a:p>
          <a:p>
            <a:endParaRPr lang="en-US" dirty="0"/>
          </a:p>
          <a:p>
            <a:r>
              <a:rPr lang="en-US" dirty="0"/>
              <a:t>Use the values of the recursive call (or at least the fact you’ve made recursive calls) when designing the combine step</a:t>
            </a:r>
          </a:p>
          <a:p>
            <a:pPr lvl="1"/>
            <a:r>
              <a:rPr lang="en-US" dirty="0"/>
              <a:t>If your “combine” step isn’t faster than baseline, your whole algorithm isn’t better than the baseline!</a:t>
            </a:r>
          </a:p>
        </p:txBody>
      </p:sp>
    </p:spTree>
    <p:extLst>
      <p:ext uri="{BB962C8B-B14F-4D97-AF65-F5344CB8AC3E}">
        <p14:creationId xmlns:p14="http://schemas.microsoft.com/office/powerpoint/2010/main" val="360761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73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95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95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Wikipedia. It’s only for “divide and conquer style” recurrences (</a:t>
                </a:r>
                <a:r>
                  <a:rPr lang="en-US" b="1" dirty="0"/>
                  <a:t>dividing</a:t>
                </a:r>
                <a:r>
                  <a:rPr lang="en-US" dirty="0"/>
                  <a:t> the problem)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22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7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677723"/>
                  </p:ext>
                </p:extLst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937" r="-2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7937" r="-1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107937" r="-100633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07937" r="-2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207937" r="-1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310400" r="-100633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310400" r="-633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407143" r="-100633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407143" r="-633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507143" r="-10063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507143" r="-633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6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4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125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 little harder to analyze – ask Robbie after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B3814-A58D-46B2-B7AD-187CEB31C9CC}"/>
              </a:ext>
            </a:extLst>
          </p:cNvPr>
          <p:cNvSpPr/>
          <p:nvPr/>
        </p:nvSpPr>
        <p:spPr>
          <a:xfrm>
            <a:off x="7537142" y="133165"/>
            <a:ext cx="3666477" cy="1144778"/>
          </a:xfrm>
          <a:prstGeom prst="wedgeRoundRectCallout">
            <a:avLst>
              <a:gd name="adj1" fmla="val -43109"/>
              <a:gd name="adj2" fmla="val 749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 typo! We’re leaving ourselves a memo.</a:t>
            </a:r>
          </a:p>
        </p:txBody>
      </p:sp>
    </p:spTree>
    <p:extLst>
      <p:ext uri="{BB962C8B-B14F-4D97-AF65-F5344CB8AC3E}">
        <p14:creationId xmlns:p14="http://schemas.microsoft.com/office/powerpoint/2010/main" val="92978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Were We Solving All Those Recurrences?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techniques from CSE 332 (unrolling and/or recursion trees) still work! </a:t>
            </a:r>
          </a:p>
          <a:p>
            <a:r>
              <a:rPr lang="en-US" dirty="0"/>
              <a:t>But now that you’ve done them a bunch in 332, we’ll give you a shortcut…</a:t>
            </a:r>
          </a:p>
        </p:txBody>
      </p:sp>
    </p:spTree>
    <p:extLst>
      <p:ext uri="{BB962C8B-B14F-4D97-AF65-F5344CB8AC3E}">
        <p14:creationId xmlns:p14="http://schemas.microsoft.com/office/powerpoint/2010/main" val="3271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37955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3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20" grpId="0"/>
      <p:bldP spid="42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9224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41832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7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44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1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2897835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2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546220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≥0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1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5462201" cy="404983"/>
              </a:xfrm>
              <a:prstGeom prst="rect">
                <a:avLst/>
              </a:prstGeom>
              <a:blipFill>
                <a:blip r:embed="rId4"/>
                <a:stretch>
                  <a:fillRect l="-1004" t="-303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2171171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2171171" cy="312650"/>
              </a:xfrm>
              <a:prstGeom prst="rect">
                <a:avLst/>
              </a:prstGeom>
              <a:blipFill>
                <a:blip r:embed="rId5"/>
                <a:stretch>
                  <a:fillRect l="-196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26094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260940" cy="312650"/>
              </a:xfrm>
              <a:prstGeom prst="rect">
                <a:avLst/>
              </a:prstGeom>
              <a:blipFill>
                <a:blip r:embed="rId8"/>
                <a:stretch>
                  <a:fillRect l="-1887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Theorem still holds even if there are ceilings/floors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blipFill>
                <a:blip r:embed="rId11"/>
                <a:stretch>
                  <a:fillRect l="-1494" t="-2312" b="-173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6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easiest way to understand is actually to make a bunch of recursion trees!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“branching factor” you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amount you cut down the problem size by.</a:t>
                </a:r>
              </a:p>
              <a:p>
                <a:r>
                  <a:rPr lang="en-US" dirty="0"/>
                  <a:t>So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you do: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work. </a:t>
                </a:r>
              </a:p>
              <a:p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that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there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levels, so the work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5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decreases at each level, so the first level dominates, where you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work.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increases at each level, so the last level (which is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dirty="0"/>
                  <a:t>) dominates, where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nodes, each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work. Some log tricks will rearrange to the more familiar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5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6C0C-3892-4778-9700-3406AC85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E9CD-17E4-431D-9B2F-9AFDBBCB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8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Wikipedia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1F32A-2CB8-4FA1-A2C7-141864E3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968"/>
            <a:ext cx="12192000" cy="4765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/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what to do when format doesn’t quite fit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negative).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version on the last slide should suffice.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blipFill>
                <a:blip r:embed="rId4"/>
                <a:stretch>
                  <a:fillRect l="-162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6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01-E238-45A7-8E39-10E6BF0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F6C6-B7EC-4667-823C-B93B4918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b="1" dirty="0"/>
              <a:t>robust </a:t>
            </a:r>
            <a:r>
              <a:rPr lang="en-US" dirty="0"/>
              <a:t>algorithm design paradigm we’ll study this quarter.</a:t>
            </a:r>
          </a:p>
          <a:p>
            <a:r>
              <a:rPr lang="en-US" dirty="0"/>
              <a:t>Small changes in the problem usually lead to small changes in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30166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554</TotalTime>
  <Words>2624</Words>
  <Application>Microsoft Office PowerPoint</Application>
  <PresentationFormat>Widescreen</PresentationFormat>
  <Paragraphs>442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Dynamic Programming</vt:lpstr>
      <vt:lpstr>Divide And Conquer Summary</vt:lpstr>
      <vt:lpstr>How Were We Solving All Those Recurrences?</vt:lpstr>
      <vt:lpstr>Master Theorem</vt:lpstr>
      <vt:lpstr>Proof?</vt:lpstr>
      <vt:lpstr>Proof?</vt:lpstr>
      <vt:lpstr>A stronger version</vt:lpstr>
      <vt:lpstr>Dynamic Programming</vt:lpstr>
      <vt:lpstr>Dynamic Programming</vt:lpstr>
      <vt:lpstr>Classic DP</vt:lpstr>
      <vt:lpstr>Baby Yoda Searching</vt:lpstr>
      <vt:lpstr>Baby Yoda Searching</vt:lpstr>
      <vt:lpstr>Baby Yoda Searching</vt:lpstr>
      <vt:lpstr>Baby Yoda Searching</vt:lpstr>
      <vt:lpstr>Baby Yoda Searching</vt:lpstr>
      <vt:lpstr>Baby Yoda Searching</vt:lpstr>
      <vt:lpstr>Define the problem</vt:lpstr>
      <vt:lpstr>Baby Yoda Searching</vt:lpstr>
      <vt:lpstr>Recursive Baby Yoda</vt:lpstr>
      <vt:lpstr>A Recursive Function</vt:lpstr>
      <vt:lpstr>Recurrence Form</vt:lpstr>
      <vt:lpstr>Analyzing the recursive function</vt:lpstr>
      <vt:lpstr>Analyzing the recursive function</vt:lpstr>
      <vt:lpstr>Tree Method, Maybe…</vt:lpstr>
      <vt:lpstr>Tree Method</vt:lpstr>
      <vt:lpstr>Speedup</vt:lpstr>
      <vt:lpstr>Activity</vt:lpstr>
      <vt:lpstr>Speedup</vt:lpstr>
      <vt:lpstr>Baby Yoda Searching</vt:lpstr>
      <vt:lpstr>Going Bottom-up</vt:lpstr>
      <vt:lpstr>Baby Yoda Searching</vt:lpstr>
      <vt:lpstr>Baby Yoda Searching</vt:lpstr>
      <vt:lpstr>Baby Yoda Searching</vt:lpstr>
      <vt:lpstr>Baby Yoda Searching</vt:lpstr>
      <vt:lpstr>What order?</vt:lpstr>
      <vt:lpstr>Pseudocode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14</cp:revision>
  <cp:lastPrinted>2022-10-21T18:53:52Z</cp:lastPrinted>
  <dcterms:created xsi:type="dcterms:W3CDTF">2022-07-05T18:40:42Z</dcterms:created>
  <dcterms:modified xsi:type="dcterms:W3CDTF">2022-10-21T20:09:25Z</dcterms:modified>
</cp:coreProperties>
</file>