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95" r:id="rId19"/>
    <p:sldId id="274" r:id="rId20"/>
    <p:sldId id="257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1" r:id="rId29"/>
    <p:sldId id="283" r:id="rId30"/>
    <p:sldId id="284" r:id="rId31"/>
    <p:sldId id="285" r:id="rId32"/>
    <p:sldId id="286" r:id="rId33"/>
    <p:sldId id="288" r:id="rId34"/>
    <p:sldId id="287" r:id="rId35"/>
    <p:sldId id="289" r:id="rId36"/>
    <p:sldId id="290" r:id="rId37"/>
    <p:sldId id="292" r:id="rId38"/>
    <p:sldId id="293" r:id="rId39"/>
    <p:sldId id="294" r:id="rId40"/>
    <p:sldId id="291" r:id="rId41"/>
    <p:sldId id="29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A6241FC-9604-4B8D-9CDC-9908E28D35A5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8D2D-D888-4B62-9907-4DAFB05196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46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41FC-9604-4B8D-9CDC-9908E28D35A5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8D2D-D888-4B62-9907-4DAFB05196BF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8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41FC-9604-4B8D-9CDC-9908E28D35A5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8D2D-D888-4B62-9907-4DAFB0519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898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35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41FC-9604-4B8D-9CDC-9908E28D35A5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8D2D-D888-4B62-9907-4DAFB051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41FC-9604-4B8D-9CDC-9908E28D35A5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8D2D-D888-4B62-9907-4DAFB05196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436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41FC-9604-4B8D-9CDC-9908E28D35A5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8D2D-D888-4B62-9907-4DAFB05196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855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41FC-9604-4B8D-9CDC-9908E28D35A5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8D2D-D888-4B62-9907-4DAFB051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41FC-9604-4B8D-9CDC-9908E28D35A5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8D2D-D888-4B62-9907-4DAFB05196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5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41FC-9604-4B8D-9CDC-9908E28D35A5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8D2D-D888-4B62-9907-4DAFB05196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38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41FC-9604-4B8D-9CDC-9908E28D35A5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8D2D-D888-4B62-9907-4DAFB0519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1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41FC-9604-4B8D-9CDC-9908E28D35A5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D8D2D-D888-4B62-9907-4DAFB05196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84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A6241FC-9604-4B8D-9CDC-9908E28D35A5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2AD8D2D-D888-4B62-9907-4DAFB05196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83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aqR3G_NVoo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Divide &amp; Conquer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421 Fall 2022</a:t>
            </a:r>
          </a:p>
          <a:p>
            <a:r>
              <a:rPr lang="en-US" dirty="0"/>
              <a:t>Lecture 9</a:t>
            </a:r>
          </a:p>
        </p:txBody>
      </p:sp>
    </p:spTree>
    <p:extLst>
      <p:ext uri="{BB962C8B-B14F-4D97-AF65-F5344CB8AC3E}">
        <p14:creationId xmlns:p14="http://schemas.microsoft.com/office/powerpoint/2010/main" val="2366659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Easier 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73523"/>
            <a:ext cx="11187258" cy="72802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Given:</a:t>
            </a:r>
            <a:r>
              <a:rPr lang="en-US" dirty="0"/>
              <a:t> A list of points in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/>
              <a:t>-dimension</a:t>
            </a:r>
            <a:br>
              <a:rPr lang="en-US" dirty="0"/>
            </a:br>
            <a:r>
              <a:rPr lang="en-US" b="1" dirty="0"/>
              <a:t>Return:</a:t>
            </a:r>
            <a:r>
              <a:rPr lang="en-US" dirty="0"/>
              <a:t> The distance between the two points that are closest to each other.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575239" y="2391809"/>
            <a:ext cx="11187259" cy="170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17241" y="241510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86885" y="2415104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97149" y="241995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81118" y="241510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158382" y="241025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90854" y="242578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357476" y="241219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74520" y="244228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93970" y="242676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931803" y="2408313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502371" y="2843182"/>
            <a:ext cx="11187258" cy="372069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Your input will be a list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doubles</a:t>
            </a:r>
            <a:r>
              <a:rPr lang="en-US" dirty="0"/>
              <a:t> (in no particular order).</a:t>
            </a:r>
          </a:p>
          <a:p>
            <a:r>
              <a:rPr lang="en-US" dirty="0"/>
              <a:t>What’s your algorithm?</a:t>
            </a:r>
          </a:p>
          <a:p>
            <a:endParaRPr lang="en-US" dirty="0"/>
          </a:p>
          <a:p>
            <a:r>
              <a:rPr lang="en-US" dirty="0"/>
              <a:t>Sort the list! Find the minimum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], A[i+1])</a:t>
            </a:r>
            <a:endParaRPr lang="en-US" dirty="0"/>
          </a:p>
          <a:p>
            <a:r>
              <a:rPr lang="en-US" dirty="0"/>
              <a:t>Correctness: </a:t>
            </a:r>
          </a:p>
          <a:p>
            <a:r>
              <a:rPr lang="en-US" dirty="0"/>
              <a:t>Running time:</a:t>
            </a:r>
          </a:p>
        </p:txBody>
      </p:sp>
    </p:spTree>
    <p:extLst>
      <p:ext uri="{BB962C8B-B14F-4D97-AF65-F5344CB8AC3E}">
        <p14:creationId xmlns:p14="http://schemas.microsoft.com/office/powerpoint/2010/main" val="4123469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Easier 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73523"/>
            <a:ext cx="11187258" cy="72802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Given:</a:t>
            </a:r>
            <a:r>
              <a:rPr lang="en-US" dirty="0"/>
              <a:t> A list of points in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/>
              <a:t>-dimension</a:t>
            </a:r>
            <a:br>
              <a:rPr lang="en-US" dirty="0"/>
            </a:br>
            <a:r>
              <a:rPr lang="en-US" b="1" dirty="0"/>
              <a:t>Return:</a:t>
            </a:r>
            <a:r>
              <a:rPr lang="en-US" dirty="0"/>
              <a:t> The distance between the two points that are closest to each other.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575239" y="2391809"/>
            <a:ext cx="11187259" cy="170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17241" y="241510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86885" y="2415104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97149" y="241995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81118" y="241510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158382" y="241025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90854" y="242578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357476" y="241219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74520" y="244228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93970" y="242676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931803" y="2408313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 txBox="1">
                <a:spLocks/>
              </p:cNvSpPr>
              <p:nvPr/>
            </p:nvSpPr>
            <p:spPr>
              <a:xfrm>
                <a:off x="502371" y="2843182"/>
                <a:ext cx="11187258" cy="3720696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Your input will be a list of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doubles</a:t>
                </a:r>
                <a:r>
                  <a:rPr lang="en-US" dirty="0"/>
                  <a:t> (in no particular order).</a:t>
                </a:r>
              </a:p>
              <a:p>
                <a:r>
                  <a:rPr lang="en-US" dirty="0"/>
                  <a:t>What’s your algorithm?</a:t>
                </a:r>
              </a:p>
              <a:p>
                <a:endParaRPr lang="en-US" dirty="0"/>
              </a:p>
              <a:p>
                <a:r>
                  <a:rPr lang="en-US" dirty="0"/>
                  <a:t>Sort the list! Find the minimum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(A[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], A[i+1])</a:t>
                </a:r>
                <a:endParaRPr lang="en-US" dirty="0"/>
              </a:p>
              <a:p>
                <a:r>
                  <a:rPr lang="en-US" dirty="0"/>
                  <a:t>Correctness: After sorting, closest elements must be consecutive.</a:t>
                </a:r>
              </a:p>
              <a:p>
                <a:r>
                  <a:rPr lang="en-US" dirty="0"/>
                  <a:t>Running 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71" y="2843182"/>
                <a:ext cx="11187258" cy="3720696"/>
              </a:xfrm>
              <a:prstGeom prst="rect">
                <a:avLst/>
              </a:prstGeom>
              <a:blipFill>
                <a:blip r:embed="rId2"/>
                <a:stretch>
                  <a:fillRect l="-654" t="-3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729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Closest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73523"/>
            <a:ext cx="11187258" cy="72802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Given:</a:t>
            </a:r>
            <a:r>
              <a:rPr lang="en-US" dirty="0"/>
              <a:t> A list of points in 2-dimensions</a:t>
            </a:r>
            <a:br>
              <a:rPr lang="en-US" dirty="0"/>
            </a:br>
            <a:r>
              <a:rPr lang="en-US" b="1" dirty="0"/>
              <a:t>Return:</a:t>
            </a:r>
            <a:r>
              <a:rPr lang="en-US" dirty="0"/>
              <a:t> The distance between the two points that are closest to each other.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575239" y="2271439"/>
            <a:ext cx="11187259" cy="41293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81218" y="269078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28889" y="433611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0" y="239712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01424" y="373428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86885" y="366730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59906" y="590088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95172" y="289560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97149" y="4091503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03855" y="479817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01664" y="319504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81118" y="3964341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136849" y="5592207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158382" y="368575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02520" y="287036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90854" y="518063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357476" y="4776817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95279" y="512044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74239" y="5378653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74520" y="356635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93970" y="561259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931803" y="505832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769924" y="3017908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990045" y="169678"/>
                <a:ext cx="2986846" cy="923330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Back to the main problem. </a:t>
                </a: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Baseline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1D version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0045" y="169678"/>
                <a:ext cx="2986846" cy="923330"/>
              </a:xfrm>
              <a:prstGeom prst="rect">
                <a:avLst/>
              </a:prstGeom>
              <a:blipFill>
                <a:blip r:embed="rId2"/>
                <a:stretch>
                  <a:fillRect l="-1414" t="-1923" b="-8333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6750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Closest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73523"/>
            <a:ext cx="11187258" cy="728026"/>
          </a:xfrm>
        </p:spPr>
        <p:txBody>
          <a:bodyPr>
            <a:normAutofit/>
          </a:bodyPr>
          <a:lstStyle/>
          <a:p>
            <a:r>
              <a:rPr lang="en-US" dirty="0"/>
              <a:t>Need to Divide and Conquer. How do we divide?</a:t>
            </a:r>
          </a:p>
        </p:txBody>
      </p:sp>
      <p:sp>
        <p:nvSpPr>
          <p:cNvPr id="4" name="Rectangle 3"/>
          <p:cNvSpPr/>
          <p:nvPr/>
        </p:nvSpPr>
        <p:spPr>
          <a:xfrm>
            <a:off x="575239" y="2271439"/>
            <a:ext cx="11187259" cy="41293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81218" y="269078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28889" y="433611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0" y="239712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01424" y="373428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86885" y="366730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59906" y="590088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95172" y="289560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97149" y="4091503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03855" y="479817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01664" y="319504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81118" y="3964341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136849" y="5592207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158382" y="368575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02520" y="287036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90854" y="518063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357476" y="4776817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95279" y="512044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74239" y="5378653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74520" y="356635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93970" y="561259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931803" y="505832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769924" y="3017908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990045" y="169678"/>
                <a:ext cx="2986846" cy="923330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Back to the main problem. </a:t>
                </a: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Baseline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1D version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0045" y="169678"/>
                <a:ext cx="2986846" cy="923330"/>
              </a:xfrm>
              <a:prstGeom prst="rect">
                <a:avLst/>
              </a:prstGeom>
              <a:blipFill>
                <a:blip r:embed="rId2"/>
                <a:stretch>
                  <a:fillRect l="-1414" t="-1923" b="-8333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735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Closest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73523"/>
            <a:ext cx="11187258" cy="72802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Need to Divide and Conquer. How do we divide?</a:t>
            </a:r>
            <a:br>
              <a:rPr lang="en-US" dirty="0"/>
            </a:br>
            <a:r>
              <a:rPr lang="en-US" dirty="0"/>
              <a:t>Median in one dimension seems like a good spot to split!</a:t>
            </a:r>
          </a:p>
        </p:txBody>
      </p:sp>
      <p:sp>
        <p:nvSpPr>
          <p:cNvPr id="4" name="Rectangle 3"/>
          <p:cNvSpPr/>
          <p:nvPr/>
        </p:nvSpPr>
        <p:spPr>
          <a:xfrm>
            <a:off x="575239" y="2271439"/>
            <a:ext cx="11187259" cy="41293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81218" y="269078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28889" y="433611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0" y="239712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01424" y="373428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86885" y="366730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59906" y="590088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95172" y="289560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97149" y="4091503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03855" y="479817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01664" y="319504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81118" y="3964341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136849" y="5592207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158382" y="368575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02520" y="287036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90854" y="518063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357476" y="4776817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95279" y="512044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74239" y="5378653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74520" y="356635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93970" y="561259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931803" y="505832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769924" y="3017908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990045" y="169678"/>
                <a:ext cx="2986846" cy="923330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Back to the main problem. </a:t>
                </a: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Baseline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1D version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0045" y="169678"/>
                <a:ext cx="2986846" cy="923330"/>
              </a:xfrm>
              <a:prstGeom prst="rect">
                <a:avLst/>
              </a:prstGeom>
              <a:blipFill>
                <a:blip r:embed="rId2"/>
                <a:stretch>
                  <a:fillRect l="-1414" t="-1923" b="-8333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>
            <a:off x="5250064" y="2271438"/>
            <a:ext cx="0" cy="41293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646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double 2DClosestPoints(P[1..n])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if(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≤100)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//pick a cutoff you like; doesn’t matter for big-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check all possible pairs, return the smallest distance.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Sort P[]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-coordinate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min{2DClosestPoints(P[1..n/2]), 2DClosestPoints(P[n/2+1,n])}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//</a:t>
                </a:r>
                <a:r>
                  <a:rPr lang="en-US" dirty="0">
                    <a:solidFill>
                      <a:srgbClr val="FF0000"/>
                    </a:solidFill>
                  </a:rPr>
                  <a:t>TODO</a:t>
                </a:r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</a:rPr>
                  <a:t>: conquer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819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Closest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73523"/>
                <a:ext cx="11187258" cy="72802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Are we done? Just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73523"/>
                <a:ext cx="11187258" cy="728026"/>
              </a:xfrm>
              <a:blipFill>
                <a:blip r:embed="rId2"/>
                <a:stretch>
                  <a:fillRect l="-654" t="-15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75239" y="2271439"/>
            <a:ext cx="11187259" cy="41293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81218" y="269078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28889" y="433611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0" y="239712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01424" y="373428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86885" y="366730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59906" y="590088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95172" y="289560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97149" y="4091503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03855" y="479817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01664" y="319504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81118" y="3964341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136849" y="5592207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158382" y="368575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02520" y="287036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90854" y="518063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357476" y="4776817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95279" y="512044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74239" y="5378653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74520" y="356635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93970" y="561259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931803" y="505832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769924" y="3017908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5250064" y="2271438"/>
            <a:ext cx="0" cy="41293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997702" y="2768904"/>
            <a:ext cx="221877" cy="13633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70110" y="2846350"/>
            <a:ext cx="67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02391" y="3420282"/>
            <a:ext cx="67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  <p:cxnSp>
        <p:nvCxnSpPr>
          <p:cNvPr id="33" name="Straight Connector 32"/>
          <p:cNvCxnSpPr>
            <a:stCxn id="23" idx="7"/>
            <a:endCxn id="14" idx="4"/>
          </p:cNvCxnSpPr>
          <p:nvPr/>
        </p:nvCxnSpPr>
        <p:spPr>
          <a:xfrm flipV="1">
            <a:off x="6873945" y="3317353"/>
            <a:ext cx="185961" cy="26691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404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Closest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73523"/>
                <a:ext cx="11187258" cy="72802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Are we done? Just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br>
                  <a:rPr lang="en-US" dirty="0"/>
                </a:br>
                <a:r>
                  <a:rPr lang="en-US" b="0" i="0" dirty="0"/>
                  <a:t>No! What if the closest pair </a:t>
                </a:r>
                <a:r>
                  <a:rPr lang="en-US" dirty="0"/>
                  <a:t>goes from the left to the right?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73523"/>
                <a:ext cx="11187258" cy="728026"/>
              </a:xfrm>
              <a:blipFill>
                <a:blip r:embed="rId2"/>
                <a:stretch>
                  <a:fillRect l="-545" t="-18487" b="-21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75239" y="2271439"/>
            <a:ext cx="11187259" cy="41293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81218" y="269078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28889" y="433611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0" y="239712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01424" y="373428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86885" y="366730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59906" y="590088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95172" y="289560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97149" y="4091503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03855" y="479817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01664" y="319504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81118" y="3964341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136849" y="5592207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158382" y="368575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02520" y="287036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90854" y="518063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357476" y="4776817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95279" y="512044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74239" y="5378653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74520" y="356635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93970" y="561259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931803" y="505832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769924" y="3017908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5250064" y="2271438"/>
            <a:ext cx="0" cy="41293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997702" y="2768904"/>
            <a:ext cx="221877" cy="13633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70110" y="2846350"/>
            <a:ext cx="67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02391" y="3420282"/>
            <a:ext cx="67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  <p:cxnSp>
        <p:nvCxnSpPr>
          <p:cNvPr id="33" name="Straight Connector 32"/>
          <p:cNvCxnSpPr>
            <a:stCxn id="23" idx="7"/>
            <a:endCxn id="14" idx="4"/>
          </p:cNvCxnSpPr>
          <p:nvPr/>
        </p:nvCxnSpPr>
        <p:spPr>
          <a:xfrm flipV="1">
            <a:off x="6873945" y="3317353"/>
            <a:ext cx="185961" cy="26691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038907" y="4574883"/>
            <a:ext cx="116484" cy="1223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322229" y="4636037"/>
            <a:ext cx="116484" cy="1223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endCxn id="35" idx="2"/>
          </p:cNvCxnSpPr>
          <p:nvPr/>
        </p:nvCxnSpPr>
        <p:spPr>
          <a:xfrm>
            <a:off x="5155391" y="4630181"/>
            <a:ext cx="166838" cy="670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14884" y="4674660"/>
            <a:ext cx="67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8641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just check every pair that goes from the left to the right?</a:t>
            </a:r>
          </a:p>
        </p:txBody>
      </p:sp>
    </p:spTree>
    <p:extLst>
      <p:ext uri="{BB962C8B-B14F-4D97-AF65-F5344CB8AC3E}">
        <p14:creationId xmlns:p14="http://schemas.microsoft.com/office/powerpoint/2010/main" val="4023015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Questionable 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double 2DClosestPoints(P[1..n])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if(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≤100)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//pick a cutoff you like; doesn’t matter for big-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check all possible pairs, return the smallest distance.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Sort P[]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-coordinate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min{2DClosestPoints(P[1..n/2]), 2DClosestPoints(P[n/2+1,n])}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for(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from 1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for(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 min{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(P[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],P[j])</a:t>
                </a:r>
                <a:r>
                  <a:rPr lang="en-US" dirty="0"/>
                  <a:t>}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46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Divide and Conquer. Using recursion to solve problems efficiently.</a:t>
            </a:r>
          </a:p>
          <a:p>
            <a:r>
              <a:rPr lang="en-US" dirty="0"/>
              <a:t>Start on Dynamic Programming (a 2+ week adventure in using recursive thinking to solve problems efficiently). </a:t>
            </a:r>
          </a:p>
          <a:p>
            <a:r>
              <a:rPr lang="en-US" dirty="0"/>
              <a:t>Classic, beautiful algorithms.</a:t>
            </a:r>
          </a:p>
          <a:p>
            <a:pPr lvl="1"/>
            <a:r>
              <a:rPr lang="en-US" dirty="0"/>
              <a:t>Goal: see how far recursive thinking can take you.</a:t>
            </a:r>
          </a:p>
          <a:p>
            <a:r>
              <a:rPr lang="en-US" dirty="0"/>
              <a:t>Today:</a:t>
            </a:r>
          </a:p>
          <a:p>
            <a:r>
              <a:rPr lang="en-US" dirty="0"/>
              <a:t>What is D&amp;C?</a:t>
            </a:r>
          </a:p>
          <a:p>
            <a:r>
              <a:rPr lang="en-US" dirty="0"/>
              <a:t>A classic D&amp;C example</a:t>
            </a:r>
          </a:p>
          <a:p>
            <a:r>
              <a:rPr lang="en-US" dirty="0"/>
              <a:t>Define our problem for Wednesday</a:t>
            </a:r>
          </a:p>
        </p:txBody>
      </p:sp>
    </p:spTree>
    <p:extLst>
      <p:ext uri="{BB962C8B-B14F-4D97-AF65-F5344CB8AC3E}">
        <p14:creationId xmlns:p14="http://schemas.microsoft.com/office/powerpoint/2010/main" val="62863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just check every pair that goes from the left to the right?</a:t>
            </a:r>
          </a:p>
          <a:p>
            <a:r>
              <a:rPr lang="en-US" dirty="0"/>
              <a:t>Well…it’d, give us the right answer, but…</a:t>
            </a:r>
          </a:p>
          <a:p>
            <a:endParaRPr lang="en-US" dirty="0"/>
          </a:p>
          <a:p>
            <a:r>
              <a:rPr lang="en-US" dirty="0"/>
              <a:t>The key to divide &amp; conquer is making sure the conquer step is a faster calculation than brute force.</a:t>
            </a:r>
          </a:p>
          <a:p>
            <a:endParaRPr lang="en-US" dirty="0"/>
          </a:p>
          <a:p>
            <a:r>
              <a:rPr lang="en-US" dirty="0"/>
              <a:t>Otherwise it’s brute force all the way down!</a:t>
            </a:r>
          </a:p>
        </p:txBody>
      </p:sp>
    </p:spTree>
    <p:extLst>
      <p:ext uri="{BB962C8B-B14F-4D97-AF65-F5344CB8AC3E}">
        <p14:creationId xmlns:p14="http://schemas.microsoft.com/office/powerpoint/2010/main" val="1003437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Questionable 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The Questionable Code on the last slide is equivalent to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←∞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for(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for(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min{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(P[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],P[j])</a:t>
                </a:r>
                <a:r>
                  <a:rPr lang="en-US" dirty="0"/>
                  <a:t> }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Literally. They both check every possible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The questionable code just does the checks in a different order!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We need to use the results of our recursive calls to narrow down the problem! How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help?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258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581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Breath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were we?</a:t>
            </a:r>
          </a:p>
          <a:p>
            <a:r>
              <a:rPr lang="en-US" dirty="0"/>
              <a:t>We found the median, made two recursive calls.</a:t>
            </a:r>
          </a:p>
          <a:p>
            <a:endParaRPr lang="en-US" dirty="0"/>
          </a:p>
          <a:p>
            <a:r>
              <a:rPr lang="en-US" dirty="0"/>
              <a:t>We need to see if there is a pair with one point on the left, the other on the right, with a closer distance than the recursive calls gave.</a:t>
            </a:r>
          </a:p>
          <a:p>
            <a:r>
              <a:rPr lang="en-US" dirty="0"/>
              <a:t>And we need to do it without looking at all possible pairs.</a:t>
            </a:r>
          </a:p>
        </p:txBody>
      </p:sp>
    </p:spTree>
    <p:extLst>
      <p:ext uri="{BB962C8B-B14F-4D97-AF65-F5344CB8AC3E}">
        <p14:creationId xmlns:p14="http://schemas.microsoft.com/office/powerpoint/2010/main" val="858674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double 2DClosestPoints(P[1..n])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if(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≤100)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//pick a cutoff you like; doesn’t matter for big-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check all possible pairs, return the smallest distance.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Sort P[]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-coordinate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min{2DClosestPoints(P[1..n/2]), 2DClosestPoints(P[n/2+1,n])}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:r>
                  <a:rPr lang="en-US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//</a:t>
                </a:r>
                <a:r>
                  <a:rPr lang="en-US" dirty="0">
                    <a:solidFill>
                      <a:srgbClr val="FF0000"/>
                    </a:solidFill>
                  </a:rPr>
                  <a:t>TODO</a:t>
                </a:r>
                <a:r>
                  <a:rPr lang="en-US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: conquer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5198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Closest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73523"/>
            <a:ext cx="11187258" cy="728026"/>
          </a:xfrm>
        </p:spPr>
        <p:txBody>
          <a:bodyPr>
            <a:normAutofit/>
          </a:bodyPr>
          <a:lstStyle/>
          <a:p>
            <a:r>
              <a:rPr lang="en-US" dirty="0"/>
              <a:t>Conquer: Find the closest “crossing pair.”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575239" y="2271439"/>
            <a:ext cx="11187259" cy="41293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81218" y="269078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28889" y="433611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0" y="239712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01424" y="373428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86885" y="366730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59906" y="590088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95172" y="289560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97149" y="4091503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03855" y="479817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01664" y="319504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81118" y="3964341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136849" y="5592207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158382" y="368575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02520" y="287036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90854" y="518063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357476" y="4776817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95279" y="512044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74239" y="5378653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74520" y="356635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93970" y="561259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931803" y="505832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769924" y="3017908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5250064" y="2271438"/>
            <a:ext cx="0" cy="41293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997702" y="2768904"/>
            <a:ext cx="221877" cy="13633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70110" y="2846350"/>
            <a:ext cx="67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02391" y="3420282"/>
            <a:ext cx="67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  <p:cxnSp>
        <p:nvCxnSpPr>
          <p:cNvPr id="33" name="Straight Connector 32"/>
          <p:cNvCxnSpPr>
            <a:stCxn id="23" idx="7"/>
            <a:endCxn id="14" idx="4"/>
          </p:cNvCxnSpPr>
          <p:nvPr/>
        </p:nvCxnSpPr>
        <p:spPr>
          <a:xfrm flipV="1">
            <a:off x="6873945" y="3317353"/>
            <a:ext cx="185961" cy="26691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038907" y="4574883"/>
            <a:ext cx="116484" cy="1223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322229" y="4636037"/>
            <a:ext cx="116484" cy="1223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endCxn id="35" idx="2"/>
          </p:cNvCxnSpPr>
          <p:nvPr/>
        </p:nvCxnSpPr>
        <p:spPr>
          <a:xfrm>
            <a:off x="5155391" y="4630181"/>
            <a:ext cx="166838" cy="670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14884" y="4674660"/>
            <a:ext cx="67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7" name="Rectangular Callout 26"/>
          <p:cNvSpPr/>
          <p:nvPr/>
        </p:nvSpPr>
        <p:spPr>
          <a:xfrm>
            <a:off x="1374405" y="4574883"/>
            <a:ext cx="2296574" cy="545563"/>
          </a:xfrm>
          <a:prstGeom prst="wedgeRectCallout">
            <a:avLst>
              <a:gd name="adj1" fmla="val -44706"/>
              <a:gd name="adj2" fmla="val -7309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 we really need to check this point?</a:t>
            </a:r>
          </a:p>
        </p:txBody>
      </p:sp>
    </p:spTree>
    <p:extLst>
      <p:ext uri="{BB962C8B-B14F-4D97-AF65-F5344CB8AC3E}">
        <p14:creationId xmlns:p14="http://schemas.microsoft.com/office/powerpoint/2010/main" val="225058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7" grpId="0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double 2DClosestPoints(P[1..n])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if(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≤100)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//pick a cutoff you like; doesn’t matter for big-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check all possible pairs, return the smallest distance.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Sort P[]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-coordinate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min{2DClosestPoints(P[1..n/2]), 2DClosestPoints(P[n/2+1,n])}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:r>
                  <a:rPr lang="en-US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 //</a:t>
                </a:r>
                <a:r>
                  <a:rPr lang="en-US" dirty="0">
                    <a:solidFill>
                      <a:srgbClr val="FF0000"/>
                    </a:solidFill>
                  </a:rPr>
                  <a:t>TODO</a:t>
                </a:r>
                <a:r>
                  <a:rPr lang="en-US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: conquer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Idea: We only care about a particular point if it is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or less from the dividing line. Otherwise it can’t possibly be in a “crossing” pair.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258" r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1209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Closest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73523"/>
                <a:ext cx="11187258" cy="72802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Do we need to check every pair?</a:t>
                </a:r>
                <a:br>
                  <a:rPr lang="en-US" dirty="0"/>
                </a:br>
                <a:r>
                  <a:rPr lang="en-US" dirty="0"/>
                  <a:t>Only care if distance is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(Won’t be right answer otherwise)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73523"/>
                <a:ext cx="11187258" cy="728026"/>
              </a:xfrm>
              <a:blipFill>
                <a:blip r:embed="rId2"/>
                <a:stretch>
                  <a:fillRect l="-545" t="-18487" b="-21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75239" y="2271439"/>
            <a:ext cx="11187259" cy="41293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81218" y="269078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28889" y="433611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0" y="239712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01424" y="373428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86885" y="366730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59906" y="590088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95172" y="289560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97149" y="4091503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03855" y="479817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01664" y="319504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81118" y="3964341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136849" y="5592207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158382" y="368575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02520" y="287036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90854" y="518063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357476" y="4776817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95279" y="512044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74239" y="5378653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74520" y="356635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93970" y="561259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931803" y="505832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769924" y="3017908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5250064" y="2271438"/>
            <a:ext cx="0" cy="41293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997702" y="2768904"/>
            <a:ext cx="221877" cy="13633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70110" y="2846350"/>
            <a:ext cx="67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02391" y="3420282"/>
            <a:ext cx="67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  <p:cxnSp>
        <p:nvCxnSpPr>
          <p:cNvPr id="33" name="Straight Connector 32"/>
          <p:cNvCxnSpPr>
            <a:stCxn id="23" idx="7"/>
            <a:endCxn id="14" idx="4"/>
          </p:cNvCxnSpPr>
          <p:nvPr/>
        </p:nvCxnSpPr>
        <p:spPr>
          <a:xfrm flipV="1">
            <a:off x="6873945" y="3317353"/>
            <a:ext cx="185961" cy="26691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766608" y="2271438"/>
            <a:ext cx="0" cy="4129361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756120" y="2283966"/>
            <a:ext cx="0" cy="4129361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ight Brace 40"/>
          <p:cNvSpPr/>
          <p:nvPr/>
        </p:nvSpPr>
        <p:spPr>
          <a:xfrm rot="5400000">
            <a:off x="4905884" y="6260964"/>
            <a:ext cx="208186" cy="51291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544785" y="6517420"/>
                <a:ext cx="16240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785" y="6517420"/>
                <a:ext cx="162408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90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Closest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73523"/>
            <a:ext cx="11187258" cy="728026"/>
          </a:xfrm>
        </p:spPr>
        <p:txBody>
          <a:bodyPr>
            <a:normAutofit/>
          </a:bodyPr>
          <a:lstStyle/>
          <a:p>
            <a:r>
              <a:rPr lang="en-US" dirty="0"/>
              <a:t>Can ignore the shaded regions. Only candidates are in the narrow strip.</a:t>
            </a:r>
          </a:p>
        </p:txBody>
      </p:sp>
      <p:sp>
        <p:nvSpPr>
          <p:cNvPr id="4" name="Rectangle 3"/>
          <p:cNvSpPr/>
          <p:nvPr/>
        </p:nvSpPr>
        <p:spPr>
          <a:xfrm>
            <a:off x="575239" y="2271439"/>
            <a:ext cx="11187259" cy="41293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81218" y="269078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28889" y="433611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0" y="239712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01424" y="373428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86885" y="366730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59906" y="590088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95172" y="289560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97149" y="4091503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03855" y="479817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01664" y="319504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81118" y="3964341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136849" y="5592207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158382" y="368575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02520" y="287036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90854" y="518063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357476" y="4776817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95279" y="512044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74239" y="5378653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74520" y="356635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93970" y="561259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931803" y="505832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769924" y="3017908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5250064" y="2271438"/>
            <a:ext cx="0" cy="41293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997702" y="2768904"/>
            <a:ext cx="221877" cy="13633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70110" y="2846350"/>
            <a:ext cx="67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02391" y="3420282"/>
            <a:ext cx="67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  <p:cxnSp>
        <p:nvCxnSpPr>
          <p:cNvPr id="33" name="Straight Connector 32"/>
          <p:cNvCxnSpPr>
            <a:stCxn id="23" idx="7"/>
            <a:endCxn id="14" idx="4"/>
          </p:cNvCxnSpPr>
          <p:nvPr/>
        </p:nvCxnSpPr>
        <p:spPr>
          <a:xfrm flipV="1">
            <a:off x="6873945" y="3317353"/>
            <a:ext cx="185961" cy="26691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766608" y="2271438"/>
            <a:ext cx="0" cy="4129361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756120" y="2283966"/>
            <a:ext cx="0" cy="4129361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ight Brace 40"/>
          <p:cNvSpPr/>
          <p:nvPr/>
        </p:nvSpPr>
        <p:spPr>
          <a:xfrm rot="5400000">
            <a:off x="4905884" y="6260964"/>
            <a:ext cx="208186" cy="51291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544785" y="6517420"/>
                <a:ext cx="16240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785" y="6517420"/>
                <a:ext cx="162408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575239" y="2283966"/>
            <a:ext cx="4178282" cy="4116833"/>
          </a:xfrm>
          <a:prstGeom prst="rect">
            <a:avLst/>
          </a:prstGeom>
          <a:solidFill>
            <a:schemeClr val="bg2">
              <a:lumMod val="2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779938" y="2280622"/>
            <a:ext cx="5982559" cy="4116833"/>
          </a:xfrm>
          <a:prstGeom prst="rect">
            <a:avLst/>
          </a:prstGeom>
          <a:solidFill>
            <a:schemeClr val="bg2">
              <a:lumMod val="2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48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that example, we made the problem smaller because there were fewer points…</a:t>
            </a:r>
          </a:p>
          <a:p>
            <a:r>
              <a:rPr lang="en-US" dirty="0"/>
              <a:t>…That doesn’t always happen.</a:t>
            </a:r>
          </a:p>
          <a:p>
            <a:endParaRPr lang="en-US" dirty="0"/>
          </a:p>
          <a:p>
            <a:r>
              <a:rPr lang="en-US" dirty="0"/>
              <a:t>But we’ve still made our problem easier!</a:t>
            </a:r>
          </a:p>
          <a:p>
            <a:r>
              <a:rPr lang="en-US" dirty="0"/>
              <a:t>How? Are problem is “almost” one-dimensional.</a:t>
            </a:r>
          </a:p>
        </p:txBody>
      </p:sp>
    </p:spTree>
    <p:extLst>
      <p:ext uri="{BB962C8B-B14F-4D97-AF65-F5344CB8AC3E}">
        <p14:creationId xmlns:p14="http://schemas.microsoft.com/office/powerpoint/2010/main" val="19067795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One-Dimensional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If the problem were </a:t>
                </a:r>
                <a:r>
                  <a:rPr lang="en-US" b="1" dirty="0"/>
                  <a:t>really </a:t>
                </a:r>
                <a:r>
                  <a:rPr lang="en-US" dirty="0"/>
                  <a:t>one-dimensional, we could just sort and check adjacent elements.</a:t>
                </a:r>
              </a:p>
              <a:p>
                <a:r>
                  <a:rPr lang="en-US" dirty="0"/>
                  <a:t>I.e. if P[</a:t>
                </a:r>
                <a:r>
                  <a:rPr lang="en-US" dirty="0" err="1"/>
                  <a:t>i</a:t>
                </a:r>
                <a:r>
                  <a:rPr lang="en-US" dirty="0"/>
                  <a:t>], P[j] were the closest points,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We can get pretty close.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Intuition: two points on the left must be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from each other. Only so much room in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wide-strip to fit 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height too.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634" b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2388" y="4101153"/>
                <a:ext cx="7465326" cy="128971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:r>
                  <a:rPr lang="en-US" sz="2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(P[</a:t>
                </a:r>
                <a:r>
                  <a:rPr lang="en-US" sz="2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],P[j])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P[</a:t>
                </a:r>
                <a:r>
                  <a:rPr lang="en-US" sz="2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:r>
                  <a:rPr lang="en-US" sz="2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P[j]</a:t>
                </a:r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both in the middle strip,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≤11</m:t>
                    </m:r>
                  </m:oMath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88" y="4101153"/>
                <a:ext cx="7465326" cy="1289713"/>
              </a:xfrm>
              <a:prstGeom prst="rect">
                <a:avLst/>
              </a:prstGeom>
              <a:blipFill>
                <a:blip r:embed="rId3"/>
                <a:stretch>
                  <a:fillRect l="-114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525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2D15E-9F2A-4894-99E1-C1353892B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&amp; Conquer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9B161-643B-4137-B903-6216A3E5B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 Design Paradigm</a:t>
            </a:r>
          </a:p>
          <a:p>
            <a:endParaRPr lang="en-US" dirty="0"/>
          </a:p>
          <a:p>
            <a:r>
              <a:rPr lang="en-US" dirty="0"/>
              <a:t>1. Divide instance into subparts.</a:t>
            </a:r>
          </a:p>
          <a:p>
            <a:r>
              <a:rPr lang="en-US" dirty="0"/>
              <a:t>2. Solve the parts recursively.</a:t>
            </a:r>
          </a:p>
          <a:p>
            <a:r>
              <a:rPr lang="en-US" dirty="0"/>
              <a:t>3. Conquer by combining the answers </a:t>
            </a:r>
          </a:p>
          <a:p>
            <a:endParaRPr lang="en-US" dirty="0"/>
          </a:p>
          <a:p>
            <a:r>
              <a:rPr lang="en-US" dirty="0"/>
              <a:t>You’ve seen Divide &amp; Conquer before!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981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298609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double 2DClosestPoints(P[1..n])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if(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≤100)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tx2">
                        <a:lumMod val="40000"/>
                        <a:lumOff val="60000"/>
                      </a:schemeClr>
                    </a:solidFill>
                  </a:rPr>
                  <a:t>//pick a cutoff you like; doesn’t matter for big-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check all possible pairs, return the smallest distance.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Sort P[]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-coordinate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min{2DClosestPoints(P[1..n/2]), 2DClosestPoints(P[n/2+1,n])}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all points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of the median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-coordinate.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Sort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-coordinate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for(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.length)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for(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+11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min{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),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}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298609"/>
              </a:xfrm>
              <a:blipFill>
                <a:blip r:embed="rId2"/>
                <a:stretch>
                  <a:fillRect l="-1525" t="-1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4511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 the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4674" y="1463857"/>
                <a:ext cx="7797823" cy="4845504"/>
              </a:xfrm>
            </p:spPr>
            <p:txBody>
              <a:bodyPr/>
              <a:lstStyle/>
              <a:p>
                <a:r>
                  <a:rPr lang="en-US" dirty="0"/>
                  <a:t>Place a grid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squares on the strip.</a:t>
                </a:r>
              </a:p>
              <a:p>
                <a:r>
                  <a:rPr lang="en-US" dirty="0"/>
                  <a:t>Strip is 4 squares wide.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4674" y="1463857"/>
                <a:ext cx="7797823" cy="4845504"/>
              </a:xfrm>
              <a:blipFill>
                <a:blip r:embed="rId2"/>
                <a:stretch>
                  <a:fillRect l="-93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29701" y="125752"/>
                <a:ext cx="6402834" cy="128971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(P[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],P[j])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  <a:r>
                  <a:rPr lang="en-US" sz="24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P[j]</a:t>
                </a:r>
                <a:r>
                  <a:rPr lang="en-US" sz="24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both in the middle strip,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≤11</m:t>
                    </m:r>
                  </m:oMath>
                </a14:m>
                <a:endParaRPr lang="en-US" sz="24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701" y="125752"/>
                <a:ext cx="6402834" cy="1289713"/>
              </a:xfrm>
              <a:prstGeom prst="rect">
                <a:avLst/>
              </a:prstGeom>
              <a:blipFill>
                <a:blip r:embed="rId3"/>
                <a:stretch>
                  <a:fillRect l="-104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109680"/>
              </p:ext>
            </p:extLst>
          </p:nvPr>
        </p:nvGraphicFramePr>
        <p:xfrm>
          <a:off x="407916" y="1391716"/>
          <a:ext cx="3379336" cy="5087072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844834">
                  <a:extLst>
                    <a:ext uri="{9D8B030D-6E8A-4147-A177-3AD203B41FA5}">
                      <a16:colId xmlns:a16="http://schemas.microsoft.com/office/drawing/2014/main" val="3151393743"/>
                    </a:ext>
                  </a:extLst>
                </a:gridCol>
                <a:gridCol w="844834">
                  <a:extLst>
                    <a:ext uri="{9D8B030D-6E8A-4147-A177-3AD203B41FA5}">
                      <a16:colId xmlns:a16="http://schemas.microsoft.com/office/drawing/2014/main" val="3179272708"/>
                    </a:ext>
                  </a:extLst>
                </a:gridCol>
                <a:gridCol w="844834">
                  <a:extLst>
                    <a:ext uri="{9D8B030D-6E8A-4147-A177-3AD203B41FA5}">
                      <a16:colId xmlns:a16="http://schemas.microsoft.com/office/drawing/2014/main" val="2683012409"/>
                    </a:ext>
                  </a:extLst>
                </a:gridCol>
                <a:gridCol w="844834">
                  <a:extLst>
                    <a:ext uri="{9D8B030D-6E8A-4147-A177-3AD203B41FA5}">
                      <a16:colId xmlns:a16="http://schemas.microsoft.com/office/drawing/2014/main" val="1749629851"/>
                    </a:ext>
                  </a:extLst>
                </a:gridCol>
              </a:tblGrid>
              <a:tr h="635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463486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209406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48549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728003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113718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433316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591095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911222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>
            <a:stCxn id="6" idx="0"/>
            <a:endCxn id="6" idx="2"/>
          </p:cNvCxnSpPr>
          <p:nvPr/>
        </p:nvCxnSpPr>
        <p:spPr>
          <a:xfrm>
            <a:off x="2097584" y="1391716"/>
            <a:ext cx="0" cy="5087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5103" y="1415465"/>
            <a:ext cx="0" cy="5063323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77901" y="1415465"/>
            <a:ext cx="0" cy="5063323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Brace 13"/>
          <p:cNvSpPr/>
          <p:nvPr/>
        </p:nvSpPr>
        <p:spPr>
          <a:xfrm>
            <a:off x="1071154" y="1391716"/>
            <a:ext cx="156755" cy="59383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5400000" flipH="1" flipV="1">
            <a:off x="1537957" y="1675506"/>
            <a:ext cx="249581" cy="86967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54331" y="2235135"/>
                <a:ext cx="452846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331" y="2235135"/>
                <a:ext cx="452846" cy="6399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8958" y="1391716"/>
                <a:ext cx="452846" cy="639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58" y="1391716"/>
                <a:ext cx="452846" cy="6399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312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 the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4674" y="1463857"/>
                <a:ext cx="7797823" cy="4845504"/>
              </a:xfrm>
            </p:spPr>
            <p:txBody>
              <a:bodyPr/>
              <a:lstStyle/>
              <a:p>
                <a:r>
                  <a:rPr lang="en-US" dirty="0"/>
                  <a:t>Place a grid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squares on the strip.</a:t>
                </a:r>
              </a:p>
              <a:p>
                <a:r>
                  <a:rPr lang="en-US" dirty="0"/>
                  <a:t>Only one point in each cell.</a:t>
                </a:r>
              </a:p>
              <a:p>
                <a:endParaRPr lang="en-US" dirty="0"/>
              </a:p>
              <a:p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b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ist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/4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is the smallest distance between points on the same side (found via recursive calls).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4674" y="1463857"/>
                <a:ext cx="7797823" cy="4845504"/>
              </a:xfrm>
              <a:blipFill>
                <a:blip r:embed="rId2"/>
                <a:stretch>
                  <a:fillRect l="-101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29701" y="125752"/>
                <a:ext cx="6402834" cy="128971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(P[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],P[j])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  <a:r>
                  <a:rPr lang="en-US" sz="24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P[j]</a:t>
                </a:r>
                <a:r>
                  <a:rPr lang="en-US" sz="24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both in the middle strip,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≤11</m:t>
                    </m:r>
                  </m:oMath>
                </a14:m>
                <a:endParaRPr lang="en-US" sz="24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701" y="125752"/>
                <a:ext cx="6402834" cy="1289713"/>
              </a:xfrm>
              <a:prstGeom prst="rect">
                <a:avLst/>
              </a:prstGeom>
              <a:blipFill>
                <a:blip r:embed="rId3"/>
                <a:stretch>
                  <a:fillRect l="-104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641135"/>
              </p:ext>
            </p:extLst>
          </p:nvPr>
        </p:nvGraphicFramePr>
        <p:xfrm>
          <a:off x="407916" y="1391716"/>
          <a:ext cx="3379336" cy="5087072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844834">
                  <a:extLst>
                    <a:ext uri="{9D8B030D-6E8A-4147-A177-3AD203B41FA5}">
                      <a16:colId xmlns:a16="http://schemas.microsoft.com/office/drawing/2014/main" val="3151393743"/>
                    </a:ext>
                  </a:extLst>
                </a:gridCol>
                <a:gridCol w="844834">
                  <a:extLst>
                    <a:ext uri="{9D8B030D-6E8A-4147-A177-3AD203B41FA5}">
                      <a16:colId xmlns:a16="http://schemas.microsoft.com/office/drawing/2014/main" val="3179272708"/>
                    </a:ext>
                  </a:extLst>
                </a:gridCol>
                <a:gridCol w="844834">
                  <a:extLst>
                    <a:ext uri="{9D8B030D-6E8A-4147-A177-3AD203B41FA5}">
                      <a16:colId xmlns:a16="http://schemas.microsoft.com/office/drawing/2014/main" val="2683012409"/>
                    </a:ext>
                  </a:extLst>
                </a:gridCol>
                <a:gridCol w="844834">
                  <a:extLst>
                    <a:ext uri="{9D8B030D-6E8A-4147-A177-3AD203B41FA5}">
                      <a16:colId xmlns:a16="http://schemas.microsoft.com/office/drawing/2014/main" val="1749629851"/>
                    </a:ext>
                  </a:extLst>
                </a:gridCol>
              </a:tblGrid>
              <a:tr h="635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463486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209406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48549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728003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113718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433316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591095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911222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>
            <a:stCxn id="6" idx="0"/>
            <a:endCxn id="6" idx="2"/>
          </p:cNvCxnSpPr>
          <p:nvPr/>
        </p:nvCxnSpPr>
        <p:spPr>
          <a:xfrm>
            <a:off x="2097584" y="1391716"/>
            <a:ext cx="0" cy="5087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5103" y="1415465"/>
            <a:ext cx="0" cy="5063323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77901" y="1415465"/>
            <a:ext cx="0" cy="5063323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52634" y="2675804"/>
            <a:ext cx="167710" cy="15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63747" y="3135181"/>
            <a:ext cx="167710" cy="15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9" idx="5"/>
            <a:endCxn id="12" idx="1"/>
          </p:cNvCxnSpPr>
          <p:nvPr/>
        </p:nvCxnSpPr>
        <p:spPr>
          <a:xfrm>
            <a:off x="595783" y="2809948"/>
            <a:ext cx="492525" cy="3482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98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 the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4674" y="1463857"/>
                <a:ext cx="7797823" cy="4845504"/>
              </a:xfrm>
            </p:spPr>
            <p:txBody>
              <a:bodyPr/>
              <a:lstStyle/>
              <a:p>
                <a:r>
                  <a:rPr lang="en-US" dirty="0"/>
                  <a:t>Place a grid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squares on the strip.</a:t>
                </a:r>
              </a:p>
              <a:p>
                <a:r>
                  <a:rPr lang="en-US" dirty="0"/>
                  <a:t>Only one point in each cell.</a:t>
                </a:r>
              </a:p>
              <a:p>
                <a:pPr lvl="1"/>
                <a:r>
                  <a:rPr lang="en-US" dirty="0"/>
                  <a:t>Two points in the same cell are on the same side and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4674" y="1463857"/>
                <a:ext cx="7797823" cy="4845504"/>
              </a:xfrm>
              <a:blipFill>
                <a:blip r:embed="rId2"/>
                <a:stretch>
                  <a:fillRect l="-93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29701" y="125752"/>
                <a:ext cx="6402834" cy="128971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(P[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],P[j])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  <a:r>
                  <a:rPr lang="en-US" sz="24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P[j]</a:t>
                </a:r>
                <a:r>
                  <a:rPr lang="en-US" sz="24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both in the middle strip,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≤11</m:t>
                    </m:r>
                  </m:oMath>
                </a14:m>
                <a:endParaRPr lang="en-US" sz="24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701" y="125752"/>
                <a:ext cx="6402834" cy="1289713"/>
              </a:xfrm>
              <a:prstGeom prst="rect">
                <a:avLst/>
              </a:prstGeom>
              <a:blipFill>
                <a:blip r:embed="rId3"/>
                <a:stretch>
                  <a:fillRect l="-104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109680"/>
              </p:ext>
            </p:extLst>
          </p:nvPr>
        </p:nvGraphicFramePr>
        <p:xfrm>
          <a:off x="407916" y="1391716"/>
          <a:ext cx="3379336" cy="5087072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844834">
                  <a:extLst>
                    <a:ext uri="{9D8B030D-6E8A-4147-A177-3AD203B41FA5}">
                      <a16:colId xmlns:a16="http://schemas.microsoft.com/office/drawing/2014/main" val="3151393743"/>
                    </a:ext>
                  </a:extLst>
                </a:gridCol>
                <a:gridCol w="844834">
                  <a:extLst>
                    <a:ext uri="{9D8B030D-6E8A-4147-A177-3AD203B41FA5}">
                      <a16:colId xmlns:a16="http://schemas.microsoft.com/office/drawing/2014/main" val="3179272708"/>
                    </a:ext>
                  </a:extLst>
                </a:gridCol>
                <a:gridCol w="844834">
                  <a:extLst>
                    <a:ext uri="{9D8B030D-6E8A-4147-A177-3AD203B41FA5}">
                      <a16:colId xmlns:a16="http://schemas.microsoft.com/office/drawing/2014/main" val="2683012409"/>
                    </a:ext>
                  </a:extLst>
                </a:gridCol>
                <a:gridCol w="844834">
                  <a:extLst>
                    <a:ext uri="{9D8B030D-6E8A-4147-A177-3AD203B41FA5}">
                      <a16:colId xmlns:a16="http://schemas.microsoft.com/office/drawing/2014/main" val="1749629851"/>
                    </a:ext>
                  </a:extLst>
                </a:gridCol>
              </a:tblGrid>
              <a:tr h="635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463486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209406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48549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728003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113718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433316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591095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911222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>
            <a:stCxn id="6" idx="0"/>
            <a:endCxn id="6" idx="2"/>
          </p:cNvCxnSpPr>
          <p:nvPr/>
        </p:nvCxnSpPr>
        <p:spPr>
          <a:xfrm>
            <a:off x="2097584" y="1391716"/>
            <a:ext cx="0" cy="5087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5103" y="1415465"/>
            <a:ext cx="0" cy="5063323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77901" y="1415465"/>
            <a:ext cx="0" cy="5063323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12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 the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4674" y="1463857"/>
                <a:ext cx="7797823" cy="4845504"/>
              </a:xfrm>
            </p:spPr>
            <p:txBody>
              <a:bodyPr/>
              <a:lstStyle/>
              <a:p>
                <a:r>
                  <a:rPr lang="en-US" dirty="0"/>
                  <a:t>Place a grid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squares on the strip.</a:t>
                </a:r>
              </a:p>
              <a:p>
                <a:r>
                  <a:rPr lang="en-US" dirty="0"/>
                  <a:t>Only one point in each cell.</a:t>
                </a:r>
              </a:p>
              <a:p>
                <a:pPr lvl="1"/>
                <a:r>
                  <a:rPr lang="en-US" dirty="0"/>
                  <a:t>Two points in the same cell are on the same side and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If two points have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, they are in the same row, adjacent rows, or have one row between them.</a:t>
                </a:r>
              </a:p>
              <a:p>
                <a:endParaRPr lang="en-US" dirty="0"/>
              </a:p>
              <a:p>
                <a:r>
                  <a:rPr lang="en-US" dirty="0"/>
                  <a:t>Two rows between 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distance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-coordinate.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4674" y="1463857"/>
                <a:ext cx="7797823" cy="4845504"/>
              </a:xfrm>
              <a:blipFill>
                <a:blip r:embed="rId2"/>
                <a:stretch>
                  <a:fillRect l="-101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29701" y="125752"/>
                <a:ext cx="6402834" cy="128971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(P[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],P[j])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  <a:r>
                  <a:rPr lang="en-US" sz="24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P[j]</a:t>
                </a:r>
                <a:r>
                  <a:rPr lang="en-US" sz="24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both in the middle strip,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≤11</m:t>
                    </m:r>
                  </m:oMath>
                </a14:m>
                <a:endParaRPr lang="en-US" sz="24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701" y="125752"/>
                <a:ext cx="6402834" cy="1289713"/>
              </a:xfrm>
              <a:prstGeom prst="rect">
                <a:avLst/>
              </a:prstGeom>
              <a:blipFill>
                <a:blip r:embed="rId3"/>
                <a:stretch>
                  <a:fillRect l="-104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109680"/>
              </p:ext>
            </p:extLst>
          </p:nvPr>
        </p:nvGraphicFramePr>
        <p:xfrm>
          <a:off x="407916" y="1391716"/>
          <a:ext cx="3379336" cy="5087072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844834">
                  <a:extLst>
                    <a:ext uri="{9D8B030D-6E8A-4147-A177-3AD203B41FA5}">
                      <a16:colId xmlns:a16="http://schemas.microsoft.com/office/drawing/2014/main" val="3151393743"/>
                    </a:ext>
                  </a:extLst>
                </a:gridCol>
                <a:gridCol w="844834">
                  <a:extLst>
                    <a:ext uri="{9D8B030D-6E8A-4147-A177-3AD203B41FA5}">
                      <a16:colId xmlns:a16="http://schemas.microsoft.com/office/drawing/2014/main" val="3179272708"/>
                    </a:ext>
                  </a:extLst>
                </a:gridCol>
                <a:gridCol w="844834">
                  <a:extLst>
                    <a:ext uri="{9D8B030D-6E8A-4147-A177-3AD203B41FA5}">
                      <a16:colId xmlns:a16="http://schemas.microsoft.com/office/drawing/2014/main" val="2683012409"/>
                    </a:ext>
                  </a:extLst>
                </a:gridCol>
                <a:gridCol w="844834">
                  <a:extLst>
                    <a:ext uri="{9D8B030D-6E8A-4147-A177-3AD203B41FA5}">
                      <a16:colId xmlns:a16="http://schemas.microsoft.com/office/drawing/2014/main" val="1749629851"/>
                    </a:ext>
                  </a:extLst>
                </a:gridCol>
              </a:tblGrid>
              <a:tr h="635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463486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209406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48549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728003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113718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433316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591095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911222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>
            <a:stCxn id="6" idx="0"/>
            <a:endCxn id="6" idx="2"/>
          </p:cNvCxnSpPr>
          <p:nvPr/>
        </p:nvCxnSpPr>
        <p:spPr>
          <a:xfrm>
            <a:off x="2097584" y="1391716"/>
            <a:ext cx="0" cy="5087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5103" y="1415465"/>
            <a:ext cx="0" cy="5063323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77901" y="1415465"/>
            <a:ext cx="0" cy="5063323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941257" y="3137358"/>
            <a:ext cx="167710" cy="15716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14772" y="4595647"/>
            <a:ext cx="167710" cy="15716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4"/>
          </p:cNvCxnSpPr>
          <p:nvPr/>
        </p:nvCxnSpPr>
        <p:spPr>
          <a:xfrm>
            <a:off x="2025112" y="3294518"/>
            <a:ext cx="179320" cy="130112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Brace 14"/>
          <p:cNvSpPr/>
          <p:nvPr/>
        </p:nvSpPr>
        <p:spPr>
          <a:xfrm>
            <a:off x="1601275" y="3292771"/>
            <a:ext cx="233135" cy="123568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48429" y="3704419"/>
                <a:ext cx="4528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429" y="3704419"/>
                <a:ext cx="45284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248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 the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4674" y="1463857"/>
                <a:ext cx="7797823" cy="4845504"/>
              </a:xfrm>
            </p:spPr>
            <p:txBody>
              <a:bodyPr/>
              <a:lstStyle/>
              <a:p>
                <a:r>
                  <a:rPr lang="en-US" dirty="0"/>
                  <a:t>Place a grid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squares on the strip.</a:t>
                </a:r>
              </a:p>
              <a:p>
                <a:r>
                  <a:rPr lang="en-US" dirty="0"/>
                  <a:t>Only one point in each cell.</a:t>
                </a:r>
              </a:p>
              <a:p>
                <a:pPr lvl="1"/>
                <a:r>
                  <a:rPr lang="en-US" dirty="0"/>
                  <a:t>Two points in the same cell are on the same side and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If two points have distance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, they are in the same row, adjacent rows, or have one row between them.</a:t>
                </a:r>
              </a:p>
              <a:p>
                <a:r>
                  <a:rPr lang="en-US" dirty="0"/>
                  <a:t>How far apart can those points be in the array? </a:t>
                </a:r>
              </a:p>
              <a:p>
                <a:r>
                  <a:rPr lang="en-US" dirty="0"/>
                  <a:t>Only 12 elements can be in those rows, so when ordered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-coordinate, difference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4674" y="1463857"/>
                <a:ext cx="7797823" cy="4845504"/>
              </a:xfrm>
              <a:blipFill>
                <a:blip r:embed="rId2"/>
                <a:stretch>
                  <a:fillRect l="-1016" t="-2138" r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29701" y="125752"/>
                <a:ext cx="6402834" cy="128971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(P[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],P[j])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  <a:r>
                  <a:rPr lang="en-US" sz="24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P[j]</a:t>
                </a:r>
                <a:r>
                  <a:rPr lang="en-US" sz="24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both in the middle strip,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≤11</m:t>
                    </m:r>
                  </m:oMath>
                </a14:m>
                <a:endParaRPr lang="en-US" sz="24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701" y="125752"/>
                <a:ext cx="6402834" cy="1289713"/>
              </a:xfrm>
              <a:prstGeom prst="rect">
                <a:avLst/>
              </a:prstGeom>
              <a:blipFill>
                <a:blip r:embed="rId3"/>
                <a:stretch>
                  <a:fillRect l="-104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109680"/>
              </p:ext>
            </p:extLst>
          </p:nvPr>
        </p:nvGraphicFramePr>
        <p:xfrm>
          <a:off x="407916" y="1391716"/>
          <a:ext cx="3379336" cy="5087072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844834">
                  <a:extLst>
                    <a:ext uri="{9D8B030D-6E8A-4147-A177-3AD203B41FA5}">
                      <a16:colId xmlns:a16="http://schemas.microsoft.com/office/drawing/2014/main" val="3151393743"/>
                    </a:ext>
                  </a:extLst>
                </a:gridCol>
                <a:gridCol w="844834">
                  <a:extLst>
                    <a:ext uri="{9D8B030D-6E8A-4147-A177-3AD203B41FA5}">
                      <a16:colId xmlns:a16="http://schemas.microsoft.com/office/drawing/2014/main" val="3179272708"/>
                    </a:ext>
                  </a:extLst>
                </a:gridCol>
                <a:gridCol w="844834">
                  <a:extLst>
                    <a:ext uri="{9D8B030D-6E8A-4147-A177-3AD203B41FA5}">
                      <a16:colId xmlns:a16="http://schemas.microsoft.com/office/drawing/2014/main" val="2683012409"/>
                    </a:ext>
                  </a:extLst>
                </a:gridCol>
                <a:gridCol w="844834">
                  <a:extLst>
                    <a:ext uri="{9D8B030D-6E8A-4147-A177-3AD203B41FA5}">
                      <a16:colId xmlns:a16="http://schemas.microsoft.com/office/drawing/2014/main" val="1749629851"/>
                    </a:ext>
                  </a:extLst>
                </a:gridCol>
              </a:tblGrid>
              <a:tr h="635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463486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209406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48549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728003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113718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433316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591095"/>
                  </a:ext>
                </a:extLst>
              </a:tr>
              <a:tr h="6358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911222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>
            <a:stCxn id="6" idx="0"/>
            <a:endCxn id="6" idx="2"/>
          </p:cNvCxnSpPr>
          <p:nvPr/>
        </p:nvCxnSpPr>
        <p:spPr>
          <a:xfrm>
            <a:off x="2097584" y="1391716"/>
            <a:ext cx="0" cy="5087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5103" y="1415465"/>
            <a:ext cx="0" cy="5063323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77901" y="1415465"/>
            <a:ext cx="0" cy="5063323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937710" y="2998021"/>
            <a:ext cx="167710" cy="15716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14772" y="4038299"/>
            <a:ext cx="167710" cy="15716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38436" y="3123025"/>
            <a:ext cx="167710" cy="15716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94376" y="3123025"/>
            <a:ext cx="167710" cy="15716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623460" y="3044445"/>
            <a:ext cx="167710" cy="15716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93004" y="3575942"/>
            <a:ext cx="167710" cy="15716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501281" y="3590665"/>
            <a:ext cx="167710" cy="15716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414012" y="3303436"/>
            <a:ext cx="167710" cy="15716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81116" y="3558525"/>
            <a:ext cx="167710" cy="15716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30973" y="3947126"/>
            <a:ext cx="167710" cy="15716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581722" y="3947126"/>
            <a:ext cx="167710" cy="15716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217050" y="3935252"/>
            <a:ext cx="167710" cy="15716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4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works!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17207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 formal proof of correctness would be by induction.</a:t>
                </a:r>
                <a:endParaRPr lang="en-US" b="1" i="1" dirty="0"/>
              </a:p>
              <a:p>
                <a:r>
                  <a:rPr lang="en-US" dirty="0"/>
                  <a:t>Idea for IS:</a:t>
                </a:r>
              </a:p>
              <a:p>
                <a:r>
                  <a:rPr lang="en-US" dirty="0"/>
                  <a:t>Closest pair in overall instance is in one half, the other, or split. By IH, recursive calls give distance between closest pairs in each half. </a:t>
                </a:r>
              </a:p>
              <a:p>
                <a:r>
                  <a:rPr lang="en-US" dirty="0"/>
                  <a:t>Case 1: closest pair is in a half,</a:t>
                </a:r>
              </a:p>
              <a:p>
                <a:r>
                  <a:rPr lang="en-US" dirty="0"/>
                  <a:t>Recursive call gives true shortest distance, by IH.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will never be overwritten because we only compare to other distances between points.</a:t>
                </a:r>
              </a:p>
              <a:p>
                <a:r>
                  <a:rPr lang="en-US" dirty="0"/>
                  <a:t>Case 2: closest pair crosses,</a:t>
                </a:r>
              </a:p>
              <a:p>
                <a:r>
                  <a:rPr lang="en-US" dirty="0"/>
                  <a:t>Then its distance is less than the (correct) distances found by the recursive calls. By lemma, we will check the closest pair, and since we take the min,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will be set to that value and (because we only compare to other distances) never overwritten.</a:t>
                </a:r>
              </a:p>
              <a:p>
                <a:r>
                  <a:rPr lang="en-US" dirty="0"/>
                  <a:t>In both cases we return the true shortest distance.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172074"/>
              </a:xfrm>
              <a:blipFill>
                <a:blip r:embed="rId2"/>
                <a:stretch>
                  <a:fillRect l="-545" t="-3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35701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a recurrence for the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298609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double 2DClosestPoints(P[1..n])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if(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≤100) </m:t>
                    </m:r>
                  </m:oMath>
                </a14:m>
                <a:r>
                  <a:rPr lang="en-US" dirty="0"/>
                  <a:t> //pick a cutoff you like; doesn’t matter for big-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check all possible pairs, return the smallest distance.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Sort P[]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-coordinate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min{2DClosestPoints(P[1..n/2]), 2DClosestPoints(P[n/2+1,n])}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all points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of the median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-coordinate.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Sort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-coordinate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for(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.length)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for(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min{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),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}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298609"/>
              </a:xfrm>
              <a:blipFill>
                <a:blip r:embed="rId2"/>
                <a:stretch>
                  <a:fillRect l="-1525" t="-1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4075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a recurrence for the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298609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double 2DClosestPoints(P[1..n])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if(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≤100) </m:t>
                    </m:r>
                  </m:oMath>
                </a14:m>
                <a:r>
                  <a:rPr lang="en-US" dirty="0"/>
                  <a:t> //pick a cutoff you like; doesn’t matter for big-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check all possible pairs, return the smallest distance.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Sort P[]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-coordinate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min{2DClosestPoints(P[1..n/2]), 2DClosestPoints(P[n/2+1,n])}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all points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of the median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-coordinate.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Sort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-coordinate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for(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.length)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for(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min{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),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}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298609"/>
              </a:xfrm>
              <a:blipFill>
                <a:blip r:embed="rId2"/>
                <a:stretch>
                  <a:fillRect l="-1525" t="-1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 rot="10800000" flipH="1" flipV="1">
                <a:off x="388961" y="2354240"/>
                <a:ext cx="1084997" cy="559558"/>
              </a:xfrm>
              <a:prstGeom prst="wedgeRectCallout">
                <a:avLst>
                  <a:gd name="adj1" fmla="val 53267"/>
                  <a:gd name="adj2" fmla="val 67378"/>
                </a:avLst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388961" y="2354240"/>
                <a:ext cx="1084997" cy="559558"/>
              </a:xfrm>
              <a:prstGeom prst="wedgeRectCallout">
                <a:avLst>
                  <a:gd name="adj1" fmla="val 53267"/>
                  <a:gd name="adj2" fmla="val 67378"/>
                </a:avLst>
              </a:prstGeom>
              <a:blipFill>
                <a:blip r:embed="rId3"/>
                <a:stretch>
                  <a:fillRect l="-534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 rot="10800000" flipH="1" flipV="1">
                <a:off x="102358" y="3032079"/>
                <a:ext cx="1319283" cy="559558"/>
              </a:xfrm>
              <a:prstGeom prst="wedgeRectCallout">
                <a:avLst>
                  <a:gd name="adj1" fmla="val 62072"/>
                  <a:gd name="adj2" fmla="val 53963"/>
                </a:avLst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/>
                  <a:t>Recursive calls size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400" dirty="0"/>
                  <a:t>/2</a:t>
                </a: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102358" y="3032079"/>
                <a:ext cx="1319283" cy="559558"/>
              </a:xfrm>
              <a:prstGeom prst="wedgeRectCallout">
                <a:avLst>
                  <a:gd name="adj1" fmla="val 62072"/>
                  <a:gd name="adj2" fmla="val 53963"/>
                </a:avLst>
              </a:prstGeom>
              <a:blipFill>
                <a:blip r:embed="rId4"/>
                <a:stretch>
                  <a:fillRect b="-202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 rot="10800000" flipH="1" flipV="1">
                <a:off x="402611" y="3804182"/>
                <a:ext cx="1084997" cy="559558"/>
              </a:xfrm>
              <a:prstGeom prst="wedgeRectCallout">
                <a:avLst>
                  <a:gd name="adj1" fmla="val 53267"/>
                  <a:gd name="adj2" fmla="val 67378"/>
                </a:avLst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402611" y="3804182"/>
                <a:ext cx="1084997" cy="559558"/>
              </a:xfrm>
              <a:prstGeom prst="wedgeRectCallout">
                <a:avLst>
                  <a:gd name="adj1" fmla="val 53267"/>
                  <a:gd name="adj2" fmla="val 67378"/>
                </a:avLst>
              </a:prstGeom>
              <a:blipFill>
                <a:blip r:embed="rId5"/>
                <a:stretch>
                  <a:fillRect l="-481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/>
          <p:cNvSpPr/>
          <p:nvPr/>
        </p:nvSpPr>
        <p:spPr>
          <a:xfrm>
            <a:off x="7733505" y="5124734"/>
            <a:ext cx="250435" cy="85298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156569" y="5228060"/>
                <a:ext cx="14193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per iteration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569" y="5228060"/>
                <a:ext cx="1419367" cy="646331"/>
              </a:xfrm>
              <a:prstGeom prst="rect">
                <a:avLst/>
              </a:prstGeom>
              <a:blipFill>
                <a:blip r:embed="rId6"/>
                <a:stretch>
                  <a:fillRect l="-3433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/>
          <p:cNvSpPr/>
          <p:nvPr/>
        </p:nvSpPr>
        <p:spPr>
          <a:xfrm>
            <a:off x="9324937" y="4708611"/>
            <a:ext cx="250435" cy="137146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748001" y="4811937"/>
                <a:ext cx="14193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iterations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001" y="4811937"/>
                <a:ext cx="1419367" cy="646331"/>
              </a:xfrm>
              <a:prstGeom prst="rect">
                <a:avLst/>
              </a:prstGeom>
              <a:blipFill>
                <a:blip r:embed="rId7"/>
                <a:stretch>
                  <a:fillRect l="-343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1218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264489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≤100 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Small optimization: just sort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once, and store the sorted versions.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≤100 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sorting,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everything else; total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264489"/>
              </a:xfrm>
              <a:blipFill>
                <a:blip r:embed="rId2"/>
                <a:stretch>
                  <a:fillRect l="-708" b="-1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/>
          <p:cNvSpPr/>
          <p:nvPr/>
        </p:nvSpPr>
        <p:spPr>
          <a:xfrm>
            <a:off x="3514477" y="2807626"/>
            <a:ext cx="3721210" cy="970059"/>
          </a:xfrm>
          <a:prstGeom prst="wedgeRectCallout">
            <a:avLst>
              <a:gd name="adj1" fmla="val -76660"/>
              <a:gd name="adj2" fmla="val -2848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did I find this closed form? </a:t>
            </a:r>
          </a:p>
          <a:p>
            <a:pPr algn="ctr"/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today, just believe it, we’ll give you a tool on Friday.</a:t>
            </a:r>
          </a:p>
        </p:txBody>
      </p:sp>
    </p:spTree>
    <p:extLst>
      <p:ext uri="{BB962C8B-B14F-4D97-AF65-F5344CB8AC3E}">
        <p14:creationId xmlns:p14="http://schemas.microsoft.com/office/powerpoint/2010/main" val="3657042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97CFA-F5E4-4AF0-A192-708847412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558B984-31D8-457C-A225-F6688A1F80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56165" y="1425952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275A7E-0D52-4A2C-B6F1-BD0EDE04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19 su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05C7B-69F2-40E0-8033-AFD4339A4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1187AD-AD67-4065-B972-B3FCD8477816}"/>
              </a:ext>
            </a:extLst>
          </p:cNvPr>
          <p:cNvSpPr/>
          <p:nvPr/>
        </p:nvSpPr>
        <p:spPr>
          <a:xfrm>
            <a:off x="6679088" y="401277"/>
            <a:ext cx="5213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https://www.youtube.com/watch?v=XaqR3G_NVoo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8E1364-6594-4321-81E9-E31ACFC907E3}"/>
              </a:ext>
            </a:extLst>
          </p:cNvPr>
          <p:cNvSpPr txBox="1"/>
          <p:nvPr/>
        </p:nvSpPr>
        <p:spPr>
          <a:xfrm>
            <a:off x="329609" y="1425952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Divide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78FB6CDE-E90A-4DA2-BFF8-13E3B6148CC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09709" y="2323263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C82347A2-3207-43E3-89D0-EE3912B5C305}"/>
              </a:ext>
            </a:extLst>
          </p:cNvPr>
          <p:cNvGraphicFramePr>
            <a:graphicFrameLocks/>
          </p:cNvGraphicFramePr>
          <p:nvPr/>
        </p:nvGraphicFramePr>
        <p:xfrm>
          <a:off x="6576925" y="228561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100F61E7-ADAD-4FBA-892F-51EE0BC098F9}"/>
              </a:ext>
            </a:extLst>
          </p:cNvPr>
          <p:cNvGraphicFramePr>
            <a:graphicFrameLocks/>
          </p:cNvGraphicFramePr>
          <p:nvPr/>
        </p:nvGraphicFramePr>
        <p:xfrm>
          <a:off x="509710" y="495626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8A9A7C2C-E4E7-4044-9983-45BC24348B3E}"/>
              </a:ext>
            </a:extLst>
          </p:cNvPr>
          <p:cNvGraphicFramePr>
            <a:graphicFrameLocks/>
          </p:cNvGraphicFramePr>
          <p:nvPr/>
        </p:nvGraphicFramePr>
        <p:xfrm>
          <a:off x="6722663" y="4944580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ECBAF41D-1C61-4994-B38C-02A6CCF9595D}"/>
              </a:ext>
            </a:extLst>
          </p:cNvPr>
          <p:cNvGraphicFramePr>
            <a:graphicFrameLocks/>
          </p:cNvGraphicFramePr>
          <p:nvPr/>
        </p:nvGraphicFramePr>
        <p:xfrm>
          <a:off x="1134638" y="581593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A251D6E-503E-45BB-8BD9-8C1BD2D14854}"/>
              </a:ext>
            </a:extLst>
          </p:cNvPr>
          <p:cNvSpPr txBox="1"/>
          <p:nvPr/>
        </p:nvSpPr>
        <p:spPr>
          <a:xfrm>
            <a:off x="358461" y="4653616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Combine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51B5C08-6070-4763-AF6A-3F152C4464E4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5615076" y="2167632"/>
            <a:ext cx="480924" cy="415318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475E889-2AD1-4664-A900-863ED52F1CA6}"/>
              </a:ext>
            </a:extLst>
          </p:cNvPr>
          <p:cNvCxnSpPr>
            <a:cxnSpLocks/>
          </p:cNvCxnSpPr>
          <p:nvPr/>
        </p:nvCxnSpPr>
        <p:spPr>
          <a:xfrm>
            <a:off x="6117266" y="2188898"/>
            <a:ext cx="422635" cy="367922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95BBDDF-DD25-4DA2-81E7-A40BAB6F848C}"/>
              </a:ext>
            </a:extLst>
          </p:cNvPr>
          <p:cNvCxnSpPr>
            <a:cxnSpLocks/>
          </p:cNvCxnSpPr>
          <p:nvPr/>
        </p:nvCxnSpPr>
        <p:spPr>
          <a:xfrm>
            <a:off x="5549545" y="5691584"/>
            <a:ext cx="494488" cy="316737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8079924-DE0C-4B93-8068-BF2A6A06176A}"/>
              </a:ext>
            </a:extLst>
          </p:cNvPr>
          <p:cNvCxnSpPr>
            <a:cxnSpLocks/>
          </p:cNvCxnSpPr>
          <p:nvPr/>
        </p:nvCxnSpPr>
        <p:spPr>
          <a:xfrm flipH="1">
            <a:off x="6314607" y="5679898"/>
            <a:ext cx="408056" cy="323785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8AD7FFE-E68F-4173-9AE0-BF2C968E4F39}"/>
              </a:ext>
            </a:extLst>
          </p:cNvPr>
          <p:cNvSpPr txBox="1"/>
          <p:nvPr/>
        </p:nvSpPr>
        <p:spPr>
          <a:xfrm>
            <a:off x="575239" y="3429000"/>
            <a:ext cx="111064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Sort the pieces through the magic of recursion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04F0A1-D8A2-4951-B05A-243CE75CC5FF}"/>
              </a:ext>
            </a:extLst>
          </p:cNvPr>
          <p:cNvSpPr txBox="1"/>
          <p:nvPr/>
        </p:nvSpPr>
        <p:spPr>
          <a:xfrm>
            <a:off x="6722663" y="3429000"/>
            <a:ext cx="127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magic</a:t>
            </a:r>
          </a:p>
        </p:txBody>
      </p:sp>
    </p:spTree>
    <p:extLst>
      <p:ext uri="{BB962C8B-B14F-4D97-AF65-F5344CB8AC3E}">
        <p14:creationId xmlns:p14="http://schemas.microsoft.com/office/powerpoint/2010/main" val="185142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8" grpId="0"/>
      <p:bldP spid="20" grpId="0"/>
      <p:bldP spid="20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works!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grid thing was </a:t>
                </a:r>
                <a:r>
                  <a:rPr lang="en-US" b="1" i="1" dirty="0"/>
                  <a:t>just </a:t>
                </a:r>
                <a:r>
                  <a:rPr lang="en-US" dirty="0"/>
                  <a:t>for the proof. Look back at the pseudocode, the grid isn’t there. </a:t>
                </a:r>
                <a:endParaRPr lang="en-US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37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clever algorithm for finding closest points.</a:t>
            </a:r>
          </a:p>
          <a:p>
            <a:r>
              <a:rPr lang="en-US" dirty="0"/>
              <a:t>To make divide &amp; conquer efficient, your conquer step must be faster than brute forcing the “crossing” pairs.</a:t>
            </a:r>
          </a:p>
          <a:p>
            <a:pPr lvl="1"/>
            <a:r>
              <a:rPr lang="en-US" dirty="0"/>
              <a:t>Look for how the problem becomes simpler.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22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CF495-9E14-4122-A0ED-C7A1ADA6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8174B43-31A6-47E5-AFAB-F079B8BEE05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556124" y="222121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8952EB5-0A41-45B7-B5EE-8E116BAB5D86}"/>
              </a:ext>
            </a:extLst>
          </p:cNvPr>
          <p:cNvSpPr txBox="1"/>
          <p:nvPr/>
        </p:nvSpPr>
        <p:spPr>
          <a:xfrm>
            <a:off x="273254" y="1613118"/>
            <a:ext cx="5339923" cy="181588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input.length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(new [0, ..., mid])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(new [mid + 1, ...])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merge(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E403E739-CDCE-44DE-9C10-42F935C2393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408023" y="1033826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F0EBC669-74E3-4148-BD3C-5E41E9A768E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765561" y="1033826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EC86ED36-5120-4DD4-AEF6-CB9B1D38890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29012" y="191903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EACA4B13-CCF5-4176-B7AC-B978DFDEFDF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528258" y="1900404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73FCC405-1093-4F4A-93E0-9157BF5C296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765561" y="1900404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A9178E1D-EF25-4DD6-8786-6D40F017386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002864" y="1888369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61918E08-6FFD-41A8-A06B-DA86CF2FF8F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873968" y="2753291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0C9E8D24-1CAC-415D-9C57-A4F7144B27E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958040" y="275206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32282FC2-2F6F-498E-A812-79F22589DC2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002864" y="3607834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9" name="Content Placeholder 6">
            <a:extLst>
              <a:ext uri="{FF2B5EF4-FFF2-40B4-BE49-F238E27FC236}">
                <a16:creationId xmlns:a16="http://schemas.microsoft.com/office/drawing/2014/main" id="{07A2E78D-2F90-47D7-9FE0-5B882141333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765560" y="4443105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0" name="Content Placeholder 6">
            <a:extLst>
              <a:ext uri="{FF2B5EF4-FFF2-40B4-BE49-F238E27FC236}">
                <a16:creationId xmlns:a16="http://schemas.microsoft.com/office/drawing/2014/main" id="{75C3C787-8274-44CC-ADC4-0AE3EA754ED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408023" y="4443105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1" name="Content Placeholder 6">
            <a:extLst>
              <a:ext uri="{FF2B5EF4-FFF2-40B4-BE49-F238E27FC236}">
                <a16:creationId xmlns:a16="http://schemas.microsoft.com/office/drawing/2014/main" id="{52E49F57-AA20-49F4-84A5-B640209D034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500824" y="5420890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07AC5295-3B0D-4228-9694-033CE3E848A8}"/>
              </a:ext>
            </a:extLst>
          </p:cNvPr>
          <p:cNvSpPr txBox="1"/>
          <p:nvPr/>
        </p:nvSpPr>
        <p:spPr>
          <a:xfrm>
            <a:off x="273254" y="3764175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Average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F6F683-720E-42BA-B67C-19A0055C05DA}"/>
              </a:ext>
            </a:extLst>
          </p:cNvPr>
          <p:cNvSpPr txBox="1"/>
          <p:nvPr/>
        </p:nvSpPr>
        <p:spPr>
          <a:xfrm>
            <a:off x="3501730" y="3699033"/>
            <a:ext cx="2330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if n&lt;= 1</a:t>
            </a:r>
          </a:p>
          <a:p>
            <a:r>
              <a:rPr lang="en-US" dirty="0"/>
              <a:t>2T(n/2) + n otherwise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06B793-BA17-4E94-A316-08FA7480F8A0}"/>
              </a:ext>
            </a:extLst>
          </p:cNvPr>
          <p:cNvSpPr txBox="1"/>
          <p:nvPr/>
        </p:nvSpPr>
        <p:spPr>
          <a:xfrm>
            <a:off x="2514668" y="5385948"/>
            <a:ext cx="50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CBFC1B-2A91-4F60-82D2-BB7374523CDE}"/>
              </a:ext>
            </a:extLst>
          </p:cNvPr>
          <p:cNvSpPr txBox="1"/>
          <p:nvPr/>
        </p:nvSpPr>
        <p:spPr>
          <a:xfrm>
            <a:off x="2529367" y="592065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1581F8-037B-427B-8341-9C6AEE17A7BF}"/>
              </a:ext>
            </a:extLst>
          </p:cNvPr>
          <p:cNvSpPr txBox="1"/>
          <p:nvPr/>
        </p:nvSpPr>
        <p:spPr>
          <a:xfrm>
            <a:off x="2306126" y="3767099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T(n) = </a:t>
            </a: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5EEF3E21-0742-4B3A-9E8E-998B70F99C4C}"/>
              </a:ext>
            </a:extLst>
          </p:cNvPr>
          <p:cNvSpPr/>
          <p:nvPr/>
        </p:nvSpPr>
        <p:spPr>
          <a:xfrm>
            <a:off x="3015397" y="3680962"/>
            <a:ext cx="531628" cy="5954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092705-8FDF-485C-B9A4-8D9C488D5236}"/>
              </a:ext>
            </a:extLst>
          </p:cNvPr>
          <p:cNvCxnSpPr>
            <a:cxnSpLocks/>
          </p:cNvCxnSpPr>
          <p:nvPr/>
        </p:nvCxnSpPr>
        <p:spPr>
          <a:xfrm flipH="1">
            <a:off x="8403288" y="963972"/>
            <a:ext cx="112268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C2F49E3-8FB3-437C-B938-889301BFF806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8536225" y="955544"/>
            <a:ext cx="229336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95BEAC1-BE43-4B56-B320-463ACE864667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7415990" y="1763150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B5ECAD5-0139-47AF-8623-8C060B76EB59}"/>
              </a:ext>
            </a:extLst>
          </p:cNvPr>
          <p:cNvCxnSpPr>
            <a:cxnSpLocks/>
            <a:stCxn id="8" idx="2"/>
            <a:endCxn id="10" idx="3"/>
          </p:cNvCxnSpPr>
          <p:nvPr/>
        </p:nvCxnSpPr>
        <p:spPr>
          <a:xfrm flipH="1">
            <a:off x="7236979" y="1775506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23F4B6F-73BC-411C-87D6-8CEBFDEE99A7}"/>
              </a:ext>
            </a:extLst>
          </p:cNvPr>
          <p:cNvCxnSpPr>
            <a:cxnSpLocks/>
          </p:cNvCxnSpPr>
          <p:nvPr/>
        </p:nvCxnSpPr>
        <p:spPr>
          <a:xfrm>
            <a:off x="9939664" y="1750211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62520E2-9C5F-437A-9A6C-C2BBC1A78E0D}"/>
              </a:ext>
            </a:extLst>
          </p:cNvPr>
          <p:cNvCxnSpPr>
            <a:cxnSpLocks/>
          </p:cNvCxnSpPr>
          <p:nvPr/>
        </p:nvCxnSpPr>
        <p:spPr>
          <a:xfrm flipH="1">
            <a:off x="9742557" y="1764579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70A1DCF-7DA4-43A1-A7B6-91E0C2F8F574}"/>
              </a:ext>
            </a:extLst>
          </p:cNvPr>
          <p:cNvCxnSpPr>
            <a:cxnSpLocks/>
          </p:cNvCxnSpPr>
          <p:nvPr/>
        </p:nvCxnSpPr>
        <p:spPr>
          <a:xfrm>
            <a:off x="11055137" y="2608563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08BFFDA-F7A1-47ED-93A7-2273D3B31BBA}"/>
              </a:ext>
            </a:extLst>
          </p:cNvPr>
          <p:cNvCxnSpPr>
            <a:cxnSpLocks/>
          </p:cNvCxnSpPr>
          <p:nvPr/>
        </p:nvCxnSpPr>
        <p:spPr>
          <a:xfrm flipH="1">
            <a:off x="10876126" y="2620919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FD2D3A0-097D-4B0C-9023-C2521E2535C6}"/>
              </a:ext>
            </a:extLst>
          </p:cNvPr>
          <p:cNvCxnSpPr>
            <a:cxnSpLocks/>
          </p:cNvCxnSpPr>
          <p:nvPr/>
        </p:nvCxnSpPr>
        <p:spPr>
          <a:xfrm>
            <a:off x="10747343" y="3484592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F6E4E19-136A-4A0E-A2EB-2B5A6706EA62}"/>
              </a:ext>
            </a:extLst>
          </p:cNvPr>
          <p:cNvCxnSpPr>
            <a:cxnSpLocks/>
          </p:cNvCxnSpPr>
          <p:nvPr/>
        </p:nvCxnSpPr>
        <p:spPr>
          <a:xfrm flipH="1">
            <a:off x="10989840" y="3463047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EC70EF5-5679-4C95-B7C0-969C6265F06B}"/>
              </a:ext>
            </a:extLst>
          </p:cNvPr>
          <p:cNvCxnSpPr>
            <a:cxnSpLocks/>
          </p:cNvCxnSpPr>
          <p:nvPr/>
        </p:nvCxnSpPr>
        <p:spPr>
          <a:xfrm>
            <a:off x="8354074" y="5206330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3D5D2BB-73A1-4262-9167-60F0849BAEBC}"/>
              </a:ext>
            </a:extLst>
          </p:cNvPr>
          <p:cNvCxnSpPr>
            <a:cxnSpLocks/>
          </p:cNvCxnSpPr>
          <p:nvPr/>
        </p:nvCxnSpPr>
        <p:spPr>
          <a:xfrm flipH="1">
            <a:off x="8596571" y="5184785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4919609-8A03-4666-AC03-347BC70B8846}"/>
              </a:ext>
            </a:extLst>
          </p:cNvPr>
          <p:cNvCxnSpPr>
            <a:cxnSpLocks/>
          </p:cNvCxnSpPr>
          <p:nvPr/>
        </p:nvCxnSpPr>
        <p:spPr>
          <a:xfrm>
            <a:off x="7134908" y="2665144"/>
            <a:ext cx="272873" cy="214880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CFFF60E-9413-41BF-86B1-BDBFA489B123}"/>
              </a:ext>
            </a:extLst>
          </p:cNvPr>
          <p:cNvCxnSpPr>
            <a:cxnSpLocks/>
          </p:cNvCxnSpPr>
          <p:nvPr/>
        </p:nvCxnSpPr>
        <p:spPr>
          <a:xfrm flipH="1">
            <a:off x="7471380" y="2651033"/>
            <a:ext cx="316243" cy="2162912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5FDE0BD-E55A-440D-B589-417A57B2B9CC}"/>
              </a:ext>
            </a:extLst>
          </p:cNvPr>
          <p:cNvCxnSpPr>
            <a:cxnSpLocks/>
          </p:cNvCxnSpPr>
          <p:nvPr/>
        </p:nvCxnSpPr>
        <p:spPr>
          <a:xfrm>
            <a:off x="9090098" y="2648815"/>
            <a:ext cx="696518" cy="2133374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E025E27-A669-40A7-85E8-DF0B18271445}"/>
              </a:ext>
            </a:extLst>
          </p:cNvPr>
          <p:cNvCxnSpPr>
            <a:cxnSpLocks/>
          </p:cNvCxnSpPr>
          <p:nvPr/>
        </p:nvCxnSpPr>
        <p:spPr>
          <a:xfrm flipH="1">
            <a:off x="9939664" y="4345364"/>
            <a:ext cx="849018" cy="44188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432CEB-0433-9044-83FB-BFD3B22A36CC}"/>
                  </a:ext>
                </a:extLst>
              </p:cNvPr>
              <p:cNvSpPr txBox="1"/>
              <p:nvPr/>
            </p:nvSpPr>
            <p:spPr>
              <a:xfrm>
                <a:off x="5599712" y="3757012"/>
                <a:ext cx="14037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432CEB-0433-9044-83FB-BFD3B22A3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712" y="3757012"/>
                <a:ext cx="1403718" cy="369332"/>
              </a:xfrm>
              <a:prstGeom prst="rect">
                <a:avLst/>
              </a:prstGeom>
              <a:blipFill>
                <a:blip r:embed="rId2"/>
                <a:stretch>
                  <a:fillRect l="-3913" t="-6557" r="-870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06C68F0-7267-9843-ADF4-D85B1C0715F6}"/>
              </a:ext>
            </a:extLst>
          </p:cNvPr>
          <p:cNvSpPr txBox="1"/>
          <p:nvPr/>
        </p:nvSpPr>
        <p:spPr>
          <a:xfrm>
            <a:off x="2436358" y="4412671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DCFF2D-6A36-204A-882C-DE5B28BF35D8}"/>
              </a:ext>
            </a:extLst>
          </p:cNvPr>
          <p:cNvSpPr txBox="1"/>
          <p:nvPr/>
        </p:nvSpPr>
        <p:spPr>
          <a:xfrm>
            <a:off x="2428751" y="4887736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</a:t>
            </a:r>
          </a:p>
        </p:txBody>
      </p:sp>
    </p:spTree>
    <p:extLst>
      <p:ext uri="{BB962C8B-B14F-4D97-AF65-F5344CB8AC3E}">
        <p14:creationId xmlns:p14="http://schemas.microsoft.com/office/powerpoint/2010/main" val="18107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8" grpId="0"/>
      <p:bldP spid="29" grpId="0" animBg="1"/>
      <p:bldP spid="3" grpId="0"/>
      <p:bldP spid="18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73523"/>
            <a:ext cx="11187258" cy="72802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Given:</a:t>
            </a:r>
            <a:r>
              <a:rPr lang="en-US" dirty="0"/>
              <a:t> A list of points in 2-dimensions</a:t>
            </a:r>
            <a:br>
              <a:rPr lang="en-US" dirty="0"/>
            </a:br>
            <a:r>
              <a:rPr lang="en-US" b="1" dirty="0"/>
              <a:t>Return:</a:t>
            </a:r>
            <a:r>
              <a:rPr lang="en-US" dirty="0"/>
              <a:t> The distance between the two points that are closest to each other.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575239" y="2271439"/>
            <a:ext cx="11187259" cy="41293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81218" y="269078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28889" y="433611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0" y="239712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01424" y="373428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86885" y="366730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59906" y="590088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95172" y="289560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97149" y="4091503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03855" y="479817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01664" y="319504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81118" y="3964341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136849" y="5592207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158382" y="368575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02520" y="287036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90854" y="518063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357476" y="4776817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95279" y="512044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74239" y="5378653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74520" y="356635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93970" y="561259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931803" y="505832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769924" y="3017908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11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Problem – Baseline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73522"/>
            <a:ext cx="11187258" cy="5055409"/>
          </a:xfrm>
        </p:spPr>
        <p:txBody>
          <a:bodyPr>
            <a:normAutofit/>
          </a:bodyPr>
          <a:lstStyle/>
          <a:p>
            <a:r>
              <a:rPr lang="en-US" b="1" dirty="0"/>
              <a:t>Given:</a:t>
            </a:r>
            <a:r>
              <a:rPr lang="en-US" dirty="0"/>
              <a:t> A list of points in 2-dimensions</a:t>
            </a:r>
            <a:br>
              <a:rPr lang="en-US" dirty="0"/>
            </a:br>
            <a:r>
              <a:rPr lang="en-US" b="1" dirty="0"/>
              <a:t>Return:</a:t>
            </a:r>
            <a:r>
              <a:rPr lang="en-US" dirty="0"/>
              <a:t> The distance between the two points that are closest to each other.</a:t>
            </a:r>
          </a:p>
          <a:p>
            <a:endParaRPr lang="en-US" dirty="0"/>
          </a:p>
          <a:p>
            <a:r>
              <a:rPr lang="en-US" dirty="0"/>
              <a:t>What’s the first algorithm you can think of? What’s its running time?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403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Problem – Baseline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73522"/>
                <a:ext cx="11187258" cy="5055409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Given:</a:t>
                </a:r>
                <a:r>
                  <a:rPr lang="en-US" dirty="0"/>
                  <a:t> A list of points in 2-dimensions</a:t>
                </a:r>
                <a:br>
                  <a:rPr lang="en-US" dirty="0"/>
                </a:br>
                <a:r>
                  <a:rPr lang="en-US" b="1" dirty="0"/>
                  <a:t>Return:</a:t>
                </a:r>
                <a:r>
                  <a:rPr lang="en-US" dirty="0"/>
                  <a:t> The distance between the two points that are closest to each other.</a:t>
                </a:r>
              </a:p>
              <a:p>
                <a:endParaRPr lang="en-US" dirty="0"/>
              </a:p>
              <a:p>
                <a:r>
                  <a:rPr lang="en-US" dirty="0"/>
                  <a:t>What’s the first algorithm you can think of? What’s its running time?</a:t>
                </a:r>
              </a:p>
              <a:p>
                <a:endParaRPr lang="en-US" dirty="0"/>
              </a:p>
              <a:p>
                <a:r>
                  <a:rPr lang="en-US" dirty="0"/>
                  <a:t>Just calculate the distance between all pairs.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Keep in the back of your minds: if we aren’t doing better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we haven’t made any progress.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73522"/>
                <a:ext cx="11187258" cy="5055409"/>
              </a:xfrm>
              <a:blipFill>
                <a:blip r:embed="rId2"/>
                <a:stretch>
                  <a:fillRect l="-708" t="-2171" r="-1144" b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932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Easier 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73523"/>
            <a:ext cx="11187258" cy="72802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Given:</a:t>
            </a:r>
            <a:r>
              <a:rPr lang="en-US" dirty="0"/>
              <a:t> A list of points in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/>
              <a:t>-dimension</a:t>
            </a:r>
            <a:br>
              <a:rPr lang="en-US" dirty="0"/>
            </a:br>
            <a:r>
              <a:rPr lang="en-US" b="1" dirty="0"/>
              <a:t>Return:</a:t>
            </a:r>
            <a:r>
              <a:rPr lang="en-US" dirty="0"/>
              <a:t> The distance between the two points that are closest to each other.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575239" y="2391809"/>
            <a:ext cx="11187259" cy="170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17241" y="2415105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86885" y="2415104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97149" y="2419959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81118" y="241510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158382" y="241025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90854" y="2425782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357476" y="241219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74520" y="2442286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93970" y="2426760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931803" y="2408313"/>
            <a:ext cx="116484" cy="12230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502371" y="2843182"/>
            <a:ext cx="11187258" cy="372069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Your input will be a list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doubles</a:t>
            </a:r>
            <a:r>
              <a:rPr lang="en-US" dirty="0"/>
              <a:t> (in no particular order).</a:t>
            </a:r>
          </a:p>
          <a:p>
            <a:r>
              <a:rPr lang="en-US" dirty="0"/>
              <a:t>What’s your algorithm?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720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21_template" id="{0AF0A8A9-7F39-41DA-972F-DEAE30835CC0}" vid="{8B8D5951-6C5B-48A6-B2D4-DF996F70E1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421_template</Template>
  <TotalTime>14360</TotalTime>
  <Words>2976</Words>
  <Application>Microsoft Office PowerPoint</Application>
  <PresentationFormat>Widescreen</PresentationFormat>
  <Paragraphs>439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Divide &amp; Conquer</vt:lpstr>
      <vt:lpstr>This Week</vt:lpstr>
      <vt:lpstr>Divide &amp; Conquer</vt:lpstr>
      <vt:lpstr>Merge Sort</vt:lpstr>
      <vt:lpstr>Merge Sort</vt:lpstr>
      <vt:lpstr>Our First Problem</vt:lpstr>
      <vt:lpstr>Our First Problem – Baseline</vt:lpstr>
      <vt:lpstr>Our First Problem – Baseline</vt:lpstr>
      <vt:lpstr>An Easier Version</vt:lpstr>
      <vt:lpstr>An Easier Version</vt:lpstr>
      <vt:lpstr>An Easier Version</vt:lpstr>
      <vt:lpstr>2D Closest Points</vt:lpstr>
      <vt:lpstr>2D Closest Points</vt:lpstr>
      <vt:lpstr>2D Closest Points</vt:lpstr>
      <vt:lpstr>Pseudocode</vt:lpstr>
      <vt:lpstr>2D Closest Points</vt:lpstr>
      <vt:lpstr>2D Closest Points</vt:lpstr>
      <vt:lpstr>Conquer</vt:lpstr>
      <vt:lpstr>Some Questionable Pseudocode</vt:lpstr>
      <vt:lpstr>Conquer</vt:lpstr>
      <vt:lpstr>Some Questionable Pseudocode</vt:lpstr>
      <vt:lpstr>Deep Breath</vt:lpstr>
      <vt:lpstr>Pseudocode</vt:lpstr>
      <vt:lpstr>2D Closest Points</vt:lpstr>
      <vt:lpstr>Pseudocode</vt:lpstr>
      <vt:lpstr>2D Closest Points</vt:lpstr>
      <vt:lpstr>2D Closest Points</vt:lpstr>
      <vt:lpstr>Conquering</vt:lpstr>
      <vt:lpstr>Almost One-Dimensional</vt:lpstr>
      <vt:lpstr>Pseudocode</vt:lpstr>
      <vt:lpstr>Prove the Lemma</vt:lpstr>
      <vt:lpstr>Prove the Lemma</vt:lpstr>
      <vt:lpstr>Prove the Lemma</vt:lpstr>
      <vt:lpstr>Prove the Lemma</vt:lpstr>
      <vt:lpstr>Prove the Lemma</vt:lpstr>
      <vt:lpstr>It works!</vt:lpstr>
      <vt:lpstr>Write a recurrence for the running time</vt:lpstr>
      <vt:lpstr>Write a recurrence for the running time</vt:lpstr>
      <vt:lpstr>Running Time</vt:lpstr>
      <vt:lpstr>It works!</vt:lpstr>
      <vt:lpstr>Takeaways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Divide &amp; Conquer</dc:title>
  <dc:creator>rtweber2</dc:creator>
  <cp:lastModifiedBy>rtweber2</cp:lastModifiedBy>
  <cp:revision>25</cp:revision>
  <cp:lastPrinted>2022-10-15T00:43:25Z</cp:lastPrinted>
  <dcterms:created xsi:type="dcterms:W3CDTF">2022-07-01T21:58:05Z</dcterms:created>
  <dcterms:modified xsi:type="dcterms:W3CDTF">2022-10-15T00:43:49Z</dcterms:modified>
</cp:coreProperties>
</file>