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99" r:id="rId3"/>
    <p:sldId id="500" r:id="rId4"/>
    <p:sldId id="260" r:id="rId5"/>
    <p:sldId id="261" r:id="rId6"/>
    <p:sldId id="449" r:id="rId7"/>
    <p:sldId id="367" r:id="rId8"/>
    <p:sldId id="368" r:id="rId9"/>
    <p:sldId id="369" r:id="rId10"/>
    <p:sldId id="473" r:id="rId11"/>
    <p:sldId id="469" r:id="rId12"/>
    <p:sldId id="485" r:id="rId13"/>
    <p:sldId id="486" r:id="rId14"/>
    <p:sldId id="487" r:id="rId15"/>
    <p:sldId id="472" r:id="rId16"/>
    <p:sldId id="478" r:id="rId17"/>
    <p:sldId id="451" r:id="rId18"/>
    <p:sldId id="450" r:id="rId19"/>
    <p:sldId id="452" r:id="rId20"/>
    <p:sldId id="453" r:id="rId21"/>
    <p:sldId id="489" r:id="rId22"/>
    <p:sldId id="258" r:id="rId23"/>
    <p:sldId id="262" r:id="rId24"/>
    <p:sldId id="263" r:id="rId25"/>
    <p:sldId id="490" r:id="rId26"/>
    <p:sldId id="496" r:id="rId27"/>
    <p:sldId id="497" r:id="rId28"/>
    <p:sldId id="498" r:id="rId29"/>
    <p:sldId id="491" r:id="rId30"/>
    <p:sldId id="492" r:id="rId31"/>
    <p:sldId id="49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F923D8-84E8-4795-B334-EF7D14E88C4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80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0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31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9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907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0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2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0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71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8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6F923D8-84E8-4795-B334-EF7D14E88C4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3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Greedy Approximation </a:t>
            </a:r>
            <a:r>
              <a:rPr lang="en-US" dirty="0" err="1"/>
              <a:t>Algorithims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Fall 2022</a:t>
            </a:r>
          </a:p>
          <a:p>
            <a:r>
              <a:rPr lang="en-US" dirty="0"/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245990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9AA8-1566-06DB-014D-1B04E62E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D226A-0CB1-CA8E-CBB3-7B375D21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moment, think of greedy ideas that might work for finding a small vertex cover.</a:t>
            </a:r>
          </a:p>
        </p:txBody>
      </p:sp>
    </p:spTree>
    <p:extLst>
      <p:ext uri="{BB962C8B-B14F-4D97-AF65-F5344CB8AC3E}">
        <p14:creationId xmlns:p14="http://schemas.microsoft.com/office/powerpoint/2010/main" val="3834329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9AA8-1566-06DB-014D-1B04E62E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1D226A-0CB1-CA8E-CBB3-7B375D21F3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Take a moment, think of greedy ideas that might work for finding a small vertex cover.</a:t>
                </a:r>
              </a:p>
              <a:p>
                <a:r>
                  <a:rPr lang="en-US" b="1" u="sng" dirty="0"/>
                  <a:t>Idea 1</a:t>
                </a:r>
                <a:r>
                  <a:rPr lang="en-US" dirty="0"/>
                  <a:t>: Maximize the “edges covered to vertices taken” ratio</a:t>
                </a:r>
              </a:p>
              <a:p>
                <a:r>
                  <a:rPr lang="en-US" dirty="0"/>
                  <a:t>Take a vertex of highest degree remaining in the graph, add it to the VC.</a:t>
                </a:r>
              </a:p>
              <a:p>
                <a:r>
                  <a:rPr lang="en-US" dirty="0"/>
                  <a:t>Delete all its incident edges</a:t>
                </a:r>
              </a:p>
              <a:p>
                <a:endParaRPr lang="en-US" dirty="0"/>
              </a:p>
              <a:p>
                <a:r>
                  <a:rPr lang="en-US" b="1" u="sng" dirty="0"/>
                  <a:t>Idea 2</a:t>
                </a:r>
                <a:r>
                  <a:rPr lang="en-US" dirty="0"/>
                  <a:t>: At least one good one</a:t>
                </a:r>
              </a:p>
              <a:p>
                <a:r>
                  <a:rPr lang="en-US" dirty="0"/>
                  <a:t>Choose an (arbitrary)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 the minimum VC. But both in your VC. Delete all incident edges.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1D226A-0CB1-CA8E-CBB3-7B375D21F3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811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187F-D9C5-471A-A688-9730DD75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Non-optimal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BFA32-3F92-4710-84B4-D1698015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You’ll show on the homework that idea 1 isn’t optimal.</a:t>
            </a:r>
          </a:p>
          <a:p>
            <a:endParaRPr lang="en-US" dirty="0"/>
          </a:p>
          <a:p>
            <a:r>
              <a:rPr lang="en-US" dirty="0"/>
              <a:t>Focus on idea 2, come up with a graph where it could give you the optimal VC, and another where it doesn’t.</a:t>
            </a:r>
          </a:p>
        </p:txBody>
      </p:sp>
    </p:spTree>
    <p:extLst>
      <p:ext uri="{BB962C8B-B14F-4D97-AF65-F5344CB8AC3E}">
        <p14:creationId xmlns:p14="http://schemas.microsoft.com/office/powerpoint/2010/main" val="3487934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3D64F-E2B2-47AA-B049-CA5201DE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B659E9-0144-4BB5-B215-159B2CFF35D0}"/>
              </a:ext>
            </a:extLst>
          </p:cNvPr>
          <p:cNvSpPr/>
          <p:nvPr/>
        </p:nvSpPr>
        <p:spPr>
          <a:xfrm>
            <a:off x="2421294" y="3149082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66473D-0BFB-4476-88BD-70201DE97DA2}"/>
              </a:ext>
            </a:extLst>
          </p:cNvPr>
          <p:cNvSpPr/>
          <p:nvPr/>
        </p:nvSpPr>
        <p:spPr>
          <a:xfrm>
            <a:off x="1178809" y="1842620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D1E99E-B86C-403E-BB15-B3745229ED78}"/>
              </a:ext>
            </a:extLst>
          </p:cNvPr>
          <p:cNvSpPr/>
          <p:nvPr/>
        </p:nvSpPr>
        <p:spPr>
          <a:xfrm>
            <a:off x="789993" y="2721430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06F32F-29D4-41EC-BF75-BA9634FCDEB9}"/>
              </a:ext>
            </a:extLst>
          </p:cNvPr>
          <p:cNvSpPr/>
          <p:nvPr/>
        </p:nvSpPr>
        <p:spPr>
          <a:xfrm>
            <a:off x="690467" y="3890867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ABEDA1-106B-4FFD-95AE-7ADA0903D07C}"/>
              </a:ext>
            </a:extLst>
          </p:cNvPr>
          <p:cNvSpPr/>
          <p:nvPr/>
        </p:nvSpPr>
        <p:spPr>
          <a:xfrm>
            <a:off x="1178809" y="4731400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C4911B-F220-44E3-B33D-304CC87FE814}"/>
              </a:ext>
            </a:extLst>
          </p:cNvPr>
          <p:cNvCxnSpPr>
            <a:cxnSpLocks/>
            <a:stCxn id="4" idx="1"/>
            <a:endCxn id="5" idx="5"/>
          </p:cNvCxnSpPr>
          <p:nvPr/>
        </p:nvCxnSpPr>
        <p:spPr>
          <a:xfrm flipH="1" flipV="1">
            <a:off x="1740283" y="2404094"/>
            <a:ext cx="777345" cy="841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B230E6-78E3-460B-879D-98A19A050BDC}"/>
              </a:ext>
            </a:extLst>
          </p:cNvPr>
          <p:cNvCxnSpPr>
            <a:cxnSpLocks/>
            <a:stCxn id="4" idx="2"/>
            <a:endCxn id="6" idx="6"/>
          </p:cNvCxnSpPr>
          <p:nvPr/>
        </p:nvCxnSpPr>
        <p:spPr>
          <a:xfrm flipH="1" flipV="1">
            <a:off x="1447801" y="3050334"/>
            <a:ext cx="973493" cy="4276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FE7AE1-CB86-4F66-BBA2-7BDCAB6BF15B}"/>
              </a:ext>
            </a:extLst>
          </p:cNvPr>
          <p:cNvCxnSpPr>
            <a:cxnSpLocks/>
            <a:stCxn id="4" idx="2"/>
            <a:endCxn id="7" idx="7"/>
          </p:cNvCxnSpPr>
          <p:nvPr/>
        </p:nvCxnSpPr>
        <p:spPr>
          <a:xfrm flipH="1">
            <a:off x="1251941" y="3477986"/>
            <a:ext cx="1169353" cy="5092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62E8DB-B389-42FB-96A2-BCA99F71649F}"/>
              </a:ext>
            </a:extLst>
          </p:cNvPr>
          <p:cNvCxnSpPr>
            <a:cxnSpLocks/>
            <a:stCxn id="4" idx="3"/>
            <a:endCxn id="8" idx="7"/>
          </p:cNvCxnSpPr>
          <p:nvPr/>
        </p:nvCxnSpPr>
        <p:spPr>
          <a:xfrm flipH="1">
            <a:off x="1740283" y="3710556"/>
            <a:ext cx="777345" cy="11171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79E38898-6E50-4547-B460-9A86251D4AF4}"/>
              </a:ext>
            </a:extLst>
          </p:cNvPr>
          <p:cNvSpPr/>
          <p:nvPr/>
        </p:nvSpPr>
        <p:spPr>
          <a:xfrm>
            <a:off x="3760113" y="3149082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7C538D-DC90-4814-A861-0D18E0E34ED1}"/>
              </a:ext>
            </a:extLst>
          </p:cNvPr>
          <p:cNvSpPr/>
          <p:nvPr/>
        </p:nvSpPr>
        <p:spPr>
          <a:xfrm>
            <a:off x="5096723" y="2021538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4A0A29-3A79-48F3-95CC-4111E5889EE7}"/>
              </a:ext>
            </a:extLst>
          </p:cNvPr>
          <p:cNvSpPr/>
          <p:nvPr/>
        </p:nvSpPr>
        <p:spPr>
          <a:xfrm>
            <a:off x="5658197" y="2688677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0B95DE4-CB40-474B-9952-C78A8787F4F0}"/>
              </a:ext>
            </a:extLst>
          </p:cNvPr>
          <p:cNvSpPr/>
          <p:nvPr/>
        </p:nvSpPr>
        <p:spPr>
          <a:xfrm>
            <a:off x="5602910" y="3837215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2B5F022-7CE8-4278-9772-7026854BFEC2}"/>
              </a:ext>
            </a:extLst>
          </p:cNvPr>
          <p:cNvSpPr/>
          <p:nvPr/>
        </p:nvSpPr>
        <p:spPr>
          <a:xfrm>
            <a:off x="4910930" y="4709802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320260B-1FE8-4CEC-8F3B-F33246D4B226}"/>
              </a:ext>
            </a:extLst>
          </p:cNvPr>
          <p:cNvCxnSpPr>
            <a:cxnSpLocks/>
            <a:stCxn id="24" idx="7"/>
            <a:endCxn id="25" idx="3"/>
          </p:cNvCxnSpPr>
          <p:nvPr/>
        </p:nvCxnSpPr>
        <p:spPr>
          <a:xfrm flipV="1">
            <a:off x="4321587" y="2583012"/>
            <a:ext cx="871470" cy="6624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2A47A2F-BD99-4E4B-9A95-BEEE850F2CAC}"/>
              </a:ext>
            </a:extLst>
          </p:cNvPr>
          <p:cNvCxnSpPr>
            <a:cxnSpLocks/>
            <a:stCxn id="24" idx="6"/>
            <a:endCxn id="26" idx="2"/>
          </p:cNvCxnSpPr>
          <p:nvPr/>
        </p:nvCxnSpPr>
        <p:spPr>
          <a:xfrm flipV="1">
            <a:off x="4417921" y="3017581"/>
            <a:ext cx="1240276" cy="4604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279964-9EDA-4E5E-B75C-69E928819A6D}"/>
              </a:ext>
            </a:extLst>
          </p:cNvPr>
          <p:cNvCxnSpPr>
            <a:cxnSpLocks/>
            <a:stCxn id="24" idx="6"/>
            <a:endCxn id="27" idx="2"/>
          </p:cNvCxnSpPr>
          <p:nvPr/>
        </p:nvCxnSpPr>
        <p:spPr>
          <a:xfrm>
            <a:off x="4417921" y="3477986"/>
            <a:ext cx="1184989" cy="6881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9EFCC98-D8EC-46D2-8571-D5289E99938E}"/>
              </a:ext>
            </a:extLst>
          </p:cNvPr>
          <p:cNvCxnSpPr>
            <a:cxnSpLocks/>
            <a:stCxn id="24" idx="5"/>
            <a:endCxn id="28" idx="0"/>
          </p:cNvCxnSpPr>
          <p:nvPr/>
        </p:nvCxnSpPr>
        <p:spPr>
          <a:xfrm>
            <a:off x="4321587" y="3710556"/>
            <a:ext cx="918247" cy="9992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85BF81B-8983-439D-8F87-149D5C59982F}"/>
              </a:ext>
            </a:extLst>
          </p:cNvPr>
          <p:cNvCxnSpPr>
            <a:cxnSpLocks/>
            <a:stCxn id="24" idx="2"/>
            <a:endCxn id="4" idx="6"/>
          </p:cNvCxnSpPr>
          <p:nvPr/>
        </p:nvCxnSpPr>
        <p:spPr>
          <a:xfrm flipH="1">
            <a:off x="3079102" y="3477986"/>
            <a:ext cx="68101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7B0E3143-A397-4607-9499-60018896C843}"/>
              </a:ext>
            </a:extLst>
          </p:cNvPr>
          <p:cNvSpPr/>
          <p:nvPr/>
        </p:nvSpPr>
        <p:spPr>
          <a:xfrm>
            <a:off x="9308882" y="1938991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C4C4D4D-6795-40A0-8A4C-52C2AD50B3C8}"/>
              </a:ext>
            </a:extLst>
          </p:cNvPr>
          <p:cNvSpPr/>
          <p:nvPr/>
        </p:nvSpPr>
        <p:spPr>
          <a:xfrm>
            <a:off x="8085017" y="3065791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B6C2B46-4612-4A94-9753-C6A71732C5DE}"/>
              </a:ext>
            </a:extLst>
          </p:cNvPr>
          <p:cNvSpPr/>
          <p:nvPr/>
        </p:nvSpPr>
        <p:spPr>
          <a:xfrm>
            <a:off x="9308882" y="4321160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20C1522-83E3-43DF-95E4-F961691CB4A6}"/>
              </a:ext>
            </a:extLst>
          </p:cNvPr>
          <p:cNvSpPr/>
          <p:nvPr/>
        </p:nvSpPr>
        <p:spPr>
          <a:xfrm>
            <a:off x="10451717" y="3100096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58469D8-CDE9-4254-A4D7-DB36092A0F41}"/>
              </a:ext>
            </a:extLst>
          </p:cNvPr>
          <p:cNvCxnSpPr>
            <a:cxnSpLocks/>
            <a:stCxn id="73" idx="7"/>
            <a:endCxn id="72" idx="3"/>
          </p:cNvCxnSpPr>
          <p:nvPr/>
        </p:nvCxnSpPr>
        <p:spPr>
          <a:xfrm flipV="1">
            <a:off x="8646491" y="2500465"/>
            <a:ext cx="758725" cy="661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8FCD207-C7AC-4F58-8AC1-A99944E2C52D}"/>
              </a:ext>
            </a:extLst>
          </p:cNvPr>
          <p:cNvCxnSpPr>
            <a:cxnSpLocks/>
            <a:stCxn id="73" idx="5"/>
            <a:endCxn id="74" idx="1"/>
          </p:cNvCxnSpPr>
          <p:nvPr/>
        </p:nvCxnSpPr>
        <p:spPr>
          <a:xfrm>
            <a:off x="8646491" y="3627265"/>
            <a:ext cx="758725" cy="790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13679B4-C4AE-4A73-BE22-57F4082DA3DD}"/>
              </a:ext>
            </a:extLst>
          </p:cNvPr>
          <p:cNvCxnSpPr>
            <a:cxnSpLocks/>
            <a:stCxn id="75" idx="3"/>
            <a:endCxn id="74" idx="7"/>
          </p:cNvCxnSpPr>
          <p:nvPr/>
        </p:nvCxnSpPr>
        <p:spPr>
          <a:xfrm flipH="1">
            <a:off x="9870356" y="3661570"/>
            <a:ext cx="677695" cy="7559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5F6502C-B219-4E12-99F6-A24804BA474B}"/>
              </a:ext>
            </a:extLst>
          </p:cNvPr>
          <p:cNvCxnSpPr>
            <a:cxnSpLocks/>
            <a:stCxn id="75" idx="1"/>
            <a:endCxn id="72" idx="5"/>
          </p:cNvCxnSpPr>
          <p:nvPr/>
        </p:nvCxnSpPr>
        <p:spPr>
          <a:xfrm flipH="1" flipV="1">
            <a:off x="9870356" y="2500465"/>
            <a:ext cx="677695" cy="6959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89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3D64F-E2B2-47AA-B049-CA5201DE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B659E9-0144-4BB5-B215-159B2CFF35D0}"/>
              </a:ext>
            </a:extLst>
          </p:cNvPr>
          <p:cNvSpPr/>
          <p:nvPr/>
        </p:nvSpPr>
        <p:spPr>
          <a:xfrm>
            <a:off x="2421294" y="3149082"/>
            <a:ext cx="657808" cy="6578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66473D-0BFB-4476-88BD-70201DE97DA2}"/>
              </a:ext>
            </a:extLst>
          </p:cNvPr>
          <p:cNvSpPr/>
          <p:nvPr/>
        </p:nvSpPr>
        <p:spPr>
          <a:xfrm>
            <a:off x="1178809" y="1842620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D1E99E-B86C-403E-BB15-B3745229ED78}"/>
              </a:ext>
            </a:extLst>
          </p:cNvPr>
          <p:cNvSpPr/>
          <p:nvPr/>
        </p:nvSpPr>
        <p:spPr>
          <a:xfrm>
            <a:off x="789993" y="2721430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06F32F-29D4-41EC-BF75-BA9634FCDEB9}"/>
              </a:ext>
            </a:extLst>
          </p:cNvPr>
          <p:cNvSpPr/>
          <p:nvPr/>
        </p:nvSpPr>
        <p:spPr>
          <a:xfrm>
            <a:off x="690467" y="3890867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ABEDA1-106B-4FFD-95AE-7ADA0903D07C}"/>
              </a:ext>
            </a:extLst>
          </p:cNvPr>
          <p:cNvSpPr/>
          <p:nvPr/>
        </p:nvSpPr>
        <p:spPr>
          <a:xfrm>
            <a:off x="1178809" y="4731400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C4911B-F220-44E3-B33D-304CC87FE814}"/>
              </a:ext>
            </a:extLst>
          </p:cNvPr>
          <p:cNvCxnSpPr>
            <a:cxnSpLocks/>
            <a:stCxn id="4" idx="1"/>
            <a:endCxn id="5" idx="5"/>
          </p:cNvCxnSpPr>
          <p:nvPr/>
        </p:nvCxnSpPr>
        <p:spPr>
          <a:xfrm flipH="1" flipV="1">
            <a:off x="1740283" y="2404094"/>
            <a:ext cx="777345" cy="841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B230E6-78E3-460B-879D-98A19A050BDC}"/>
              </a:ext>
            </a:extLst>
          </p:cNvPr>
          <p:cNvCxnSpPr>
            <a:cxnSpLocks/>
            <a:stCxn id="4" idx="2"/>
            <a:endCxn id="6" idx="6"/>
          </p:cNvCxnSpPr>
          <p:nvPr/>
        </p:nvCxnSpPr>
        <p:spPr>
          <a:xfrm flipH="1" flipV="1">
            <a:off x="1447801" y="3050334"/>
            <a:ext cx="973493" cy="4276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FE7AE1-CB86-4F66-BBA2-7BDCAB6BF15B}"/>
              </a:ext>
            </a:extLst>
          </p:cNvPr>
          <p:cNvCxnSpPr>
            <a:cxnSpLocks/>
            <a:stCxn id="4" idx="2"/>
            <a:endCxn id="7" idx="7"/>
          </p:cNvCxnSpPr>
          <p:nvPr/>
        </p:nvCxnSpPr>
        <p:spPr>
          <a:xfrm flipH="1">
            <a:off x="1251941" y="3477986"/>
            <a:ext cx="1169353" cy="5092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62E8DB-B389-42FB-96A2-BCA99F71649F}"/>
              </a:ext>
            </a:extLst>
          </p:cNvPr>
          <p:cNvCxnSpPr>
            <a:cxnSpLocks/>
            <a:stCxn id="4" idx="3"/>
            <a:endCxn id="8" idx="7"/>
          </p:cNvCxnSpPr>
          <p:nvPr/>
        </p:nvCxnSpPr>
        <p:spPr>
          <a:xfrm flipH="1">
            <a:off x="1740283" y="3710556"/>
            <a:ext cx="777345" cy="11171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79E38898-6E50-4547-B460-9A86251D4AF4}"/>
              </a:ext>
            </a:extLst>
          </p:cNvPr>
          <p:cNvSpPr/>
          <p:nvPr/>
        </p:nvSpPr>
        <p:spPr>
          <a:xfrm>
            <a:off x="3760113" y="3149082"/>
            <a:ext cx="657808" cy="6578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7C538D-DC90-4814-A861-0D18E0E34ED1}"/>
              </a:ext>
            </a:extLst>
          </p:cNvPr>
          <p:cNvSpPr/>
          <p:nvPr/>
        </p:nvSpPr>
        <p:spPr>
          <a:xfrm>
            <a:off x="5096723" y="2021538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4A0A29-3A79-48F3-95CC-4111E5889EE7}"/>
              </a:ext>
            </a:extLst>
          </p:cNvPr>
          <p:cNvSpPr/>
          <p:nvPr/>
        </p:nvSpPr>
        <p:spPr>
          <a:xfrm>
            <a:off x="5658197" y="2688677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0B95DE4-CB40-474B-9952-C78A8787F4F0}"/>
              </a:ext>
            </a:extLst>
          </p:cNvPr>
          <p:cNvSpPr/>
          <p:nvPr/>
        </p:nvSpPr>
        <p:spPr>
          <a:xfrm>
            <a:off x="5602910" y="3837215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2B5F022-7CE8-4278-9772-7026854BFEC2}"/>
              </a:ext>
            </a:extLst>
          </p:cNvPr>
          <p:cNvSpPr/>
          <p:nvPr/>
        </p:nvSpPr>
        <p:spPr>
          <a:xfrm>
            <a:off x="4910930" y="4709802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320260B-1FE8-4CEC-8F3B-F33246D4B226}"/>
              </a:ext>
            </a:extLst>
          </p:cNvPr>
          <p:cNvCxnSpPr>
            <a:cxnSpLocks/>
            <a:stCxn id="24" idx="7"/>
            <a:endCxn id="25" idx="3"/>
          </p:cNvCxnSpPr>
          <p:nvPr/>
        </p:nvCxnSpPr>
        <p:spPr>
          <a:xfrm flipV="1">
            <a:off x="4321587" y="2583012"/>
            <a:ext cx="871470" cy="6624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2A47A2F-BD99-4E4B-9A95-BEEE850F2CAC}"/>
              </a:ext>
            </a:extLst>
          </p:cNvPr>
          <p:cNvCxnSpPr>
            <a:cxnSpLocks/>
            <a:stCxn id="24" idx="6"/>
            <a:endCxn id="26" idx="2"/>
          </p:cNvCxnSpPr>
          <p:nvPr/>
        </p:nvCxnSpPr>
        <p:spPr>
          <a:xfrm flipV="1">
            <a:off x="4417921" y="3017581"/>
            <a:ext cx="1240276" cy="4604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279964-9EDA-4E5E-B75C-69E928819A6D}"/>
              </a:ext>
            </a:extLst>
          </p:cNvPr>
          <p:cNvCxnSpPr>
            <a:cxnSpLocks/>
            <a:stCxn id="24" idx="6"/>
            <a:endCxn id="27" idx="2"/>
          </p:cNvCxnSpPr>
          <p:nvPr/>
        </p:nvCxnSpPr>
        <p:spPr>
          <a:xfrm>
            <a:off x="4417921" y="3477986"/>
            <a:ext cx="1184989" cy="6881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9EFCC98-D8EC-46D2-8571-D5289E99938E}"/>
              </a:ext>
            </a:extLst>
          </p:cNvPr>
          <p:cNvCxnSpPr>
            <a:cxnSpLocks/>
            <a:stCxn id="24" idx="5"/>
            <a:endCxn id="28" idx="0"/>
          </p:cNvCxnSpPr>
          <p:nvPr/>
        </p:nvCxnSpPr>
        <p:spPr>
          <a:xfrm>
            <a:off x="4321587" y="3710556"/>
            <a:ext cx="918247" cy="9992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85BF81B-8983-439D-8F87-149D5C59982F}"/>
              </a:ext>
            </a:extLst>
          </p:cNvPr>
          <p:cNvCxnSpPr>
            <a:cxnSpLocks/>
            <a:stCxn id="24" idx="2"/>
            <a:endCxn id="4" idx="6"/>
          </p:cNvCxnSpPr>
          <p:nvPr/>
        </p:nvCxnSpPr>
        <p:spPr>
          <a:xfrm flipH="1">
            <a:off x="3079102" y="3477986"/>
            <a:ext cx="68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E71BFF3A-39B0-42AC-A6EF-603CD79CB1E4}"/>
              </a:ext>
            </a:extLst>
          </p:cNvPr>
          <p:cNvSpPr/>
          <p:nvPr/>
        </p:nvSpPr>
        <p:spPr>
          <a:xfrm>
            <a:off x="9308882" y="1938991"/>
            <a:ext cx="657808" cy="6578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F7E51B1-D2BD-491D-B3EC-24ECAF6903B6}"/>
              </a:ext>
            </a:extLst>
          </p:cNvPr>
          <p:cNvSpPr/>
          <p:nvPr/>
        </p:nvSpPr>
        <p:spPr>
          <a:xfrm>
            <a:off x="8085017" y="3065791"/>
            <a:ext cx="657808" cy="6578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485B8C-07CC-43CF-9418-9CCC962D820E}"/>
              </a:ext>
            </a:extLst>
          </p:cNvPr>
          <p:cNvSpPr/>
          <p:nvPr/>
        </p:nvSpPr>
        <p:spPr>
          <a:xfrm>
            <a:off x="9308882" y="4321160"/>
            <a:ext cx="657808" cy="6578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2AB034F-A55C-4489-AB21-1D64939D46CF}"/>
              </a:ext>
            </a:extLst>
          </p:cNvPr>
          <p:cNvSpPr/>
          <p:nvPr/>
        </p:nvSpPr>
        <p:spPr>
          <a:xfrm>
            <a:off x="10451717" y="3100096"/>
            <a:ext cx="657808" cy="6578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C033E5D-C642-4B6D-94C7-EE58C619BFAF}"/>
              </a:ext>
            </a:extLst>
          </p:cNvPr>
          <p:cNvCxnSpPr>
            <a:cxnSpLocks/>
            <a:stCxn id="37" idx="7"/>
            <a:endCxn id="36" idx="3"/>
          </p:cNvCxnSpPr>
          <p:nvPr/>
        </p:nvCxnSpPr>
        <p:spPr>
          <a:xfrm flipV="1">
            <a:off x="8646491" y="2500465"/>
            <a:ext cx="758725" cy="66166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D2AFE0E-0309-4AE7-8A4E-7D6D6B9912B7}"/>
              </a:ext>
            </a:extLst>
          </p:cNvPr>
          <p:cNvCxnSpPr>
            <a:cxnSpLocks/>
            <a:stCxn id="37" idx="5"/>
            <a:endCxn id="38" idx="1"/>
          </p:cNvCxnSpPr>
          <p:nvPr/>
        </p:nvCxnSpPr>
        <p:spPr>
          <a:xfrm>
            <a:off x="8646491" y="3627265"/>
            <a:ext cx="758725" cy="7902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3A3EC0-CF94-41D8-A493-94826EC60F1E}"/>
              </a:ext>
            </a:extLst>
          </p:cNvPr>
          <p:cNvCxnSpPr>
            <a:cxnSpLocks/>
            <a:stCxn id="39" idx="3"/>
            <a:endCxn id="38" idx="7"/>
          </p:cNvCxnSpPr>
          <p:nvPr/>
        </p:nvCxnSpPr>
        <p:spPr>
          <a:xfrm flipH="1">
            <a:off x="9870356" y="3661570"/>
            <a:ext cx="677695" cy="75592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84A595B-B5A9-49CA-BA37-4B57B7404532}"/>
              </a:ext>
            </a:extLst>
          </p:cNvPr>
          <p:cNvCxnSpPr>
            <a:cxnSpLocks/>
            <a:stCxn id="39" idx="1"/>
            <a:endCxn id="36" idx="5"/>
          </p:cNvCxnSpPr>
          <p:nvPr/>
        </p:nvCxnSpPr>
        <p:spPr>
          <a:xfrm flipH="1" flipV="1">
            <a:off x="9870356" y="2500465"/>
            <a:ext cx="677695" cy="6959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4AAEF47-AB61-4321-AF92-8032ABB12B42}"/>
              </a:ext>
            </a:extLst>
          </p:cNvPr>
          <p:cNvSpPr txBox="1"/>
          <p:nvPr/>
        </p:nvSpPr>
        <p:spPr>
          <a:xfrm>
            <a:off x="984380" y="5532228"/>
            <a:ext cx="5411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algorithm selects the central edge, we get the optimal VC.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7E565A-DD97-4A9D-AD0A-305C13354C67}"/>
              </a:ext>
            </a:extLst>
          </p:cNvPr>
          <p:cNvSpPr txBox="1"/>
          <p:nvPr/>
        </p:nvSpPr>
        <p:spPr>
          <a:xfrm>
            <a:off x="6507429" y="5149153"/>
            <a:ext cx="5720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Any first edge will add two to the VC, and leave the opposite edge uncovered.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algorithm finds a VC of size 4. 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optimal is 2.</a:t>
            </a:r>
          </a:p>
        </p:txBody>
      </p:sp>
    </p:spTree>
    <p:extLst>
      <p:ext uri="{BB962C8B-B14F-4D97-AF65-F5344CB8AC3E}">
        <p14:creationId xmlns:p14="http://schemas.microsoft.com/office/powerpoint/2010/main" val="1575581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3644A-B09F-98EC-6632-F0F08A97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A5051-09B1-58F2-A613-4EC1378DE2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98363"/>
                <a:ext cx="11187258" cy="4873862"/>
              </a:xfrm>
            </p:spPr>
            <p:txBody>
              <a:bodyPr/>
              <a:lstStyle/>
              <a:p>
                <a:r>
                  <a:rPr lang="en-US" dirty="0"/>
                  <a:t>The ratio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OPT</m:t>
                    </m:r>
                  </m:oMath>
                </a14:m>
                <a:r>
                  <a:rPr lang="en-US" dirty="0"/>
                  <a:t> on that graph was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4/2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So is the approximation ratio for the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We don’t know that yet!</a:t>
                </a:r>
              </a:p>
              <a:p>
                <a:r>
                  <a:rPr lang="en-US" dirty="0"/>
                  <a:t>Remember approximation ratio is a </a:t>
                </a:r>
                <a:r>
                  <a:rPr lang="en-US" b="1" dirty="0"/>
                  <a:t>worst-case</a:t>
                </a:r>
                <a:r>
                  <a:rPr lang="en-US" dirty="0"/>
                  <a:t> measure</a:t>
                </a:r>
              </a:p>
              <a:p>
                <a:r>
                  <a:rPr lang="en-US" dirty="0"/>
                  <a:t>It’s also asymptotic (we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arbitrarily large,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But it turns out it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 Let’s see why.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A5051-09B1-58F2-A613-4EC1378DE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98363"/>
                <a:ext cx="11187258" cy="4873862"/>
              </a:xfrm>
              <a:blipFill>
                <a:blip r:embed="rId3"/>
                <a:stretch>
                  <a:fillRect l="-654" t="-2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933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92CB-26CC-03F1-9F41-7F6005F5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analyze an approximation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07F04-3B2B-4F59-60A0-16FDCDC806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so it’s always true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ALG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These proofs aren’t always easy to write!</a:t>
                </a:r>
              </a:p>
              <a:p>
                <a:r>
                  <a:rPr lang="en-US" dirty="0"/>
                  <a:t>We usually don’t “understand”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OPT</m:t>
                    </m:r>
                  </m:oMath>
                </a14:m>
                <a:r>
                  <a:rPr lang="en-US" dirty="0"/>
                  <a:t> very well. If we did, we’d run an algorithm to find it! </a:t>
                </a:r>
              </a:p>
              <a:p>
                <a:r>
                  <a:rPr lang="en-US" dirty="0"/>
                  <a:t>Take 521 (or do undergrad research!) to learn more</a:t>
                </a:r>
              </a:p>
              <a:p>
                <a:endParaRPr lang="en-US" dirty="0"/>
              </a:p>
              <a:p>
                <a:r>
                  <a:rPr lang="en-US" dirty="0"/>
                  <a:t>We’re going to see one example proof today.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07F04-3B2B-4F59-60A0-16FDCDC806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40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72B6-4719-403B-91D7-852DF13E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 approximation for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6A6033-0B56-4BE7-AD5E-F90371A428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Here’s Idea 2</a:t>
                </a:r>
              </a:p>
              <a:p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While(G still has edges)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Choose any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Add u to VC, and v to VC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Delete u v and any edges touching them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EndWhile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Why? 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 the vertex cover. We know we’re not getting the exact optimal, so…don’t try. At least one of the two was a good decision.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6A6033-0B56-4BE7-AD5E-F90371A42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751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796B-04FE-47E6-BBC3-49AD5C1D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4449-4FE4-434C-86BF-3106C733C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find a vertex cover? (Is the solution valid?)</a:t>
            </a:r>
          </a:p>
          <a:p>
            <a:r>
              <a:rPr lang="en-US" dirty="0"/>
              <a:t>Is it close to the smallest one? (Is the solution good?)</a:t>
            </a:r>
          </a:p>
          <a:p>
            <a:endParaRPr lang="en-US" dirty="0"/>
          </a:p>
          <a:p>
            <a:r>
              <a:rPr lang="en-US" dirty="0"/>
              <a:t>But first, let’s notice – this is a polynomial-time algorithm!</a:t>
            </a:r>
          </a:p>
          <a:p>
            <a:r>
              <a:rPr lang="en-US" dirty="0"/>
              <a:t>If we’re going to take exponential time, we can get the exact answer. We want something fast if we’re going to settle for a worse answer.</a:t>
            </a:r>
          </a:p>
        </p:txBody>
      </p:sp>
    </p:spTree>
    <p:extLst>
      <p:ext uri="{BB962C8B-B14F-4D97-AF65-F5344CB8AC3E}">
        <p14:creationId xmlns:p14="http://schemas.microsoft.com/office/powerpoint/2010/main" val="2294263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5D36-EFC2-44F1-9980-C103AF42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find a vertex cover?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9D308-ACFE-4BFF-8414-554205B0B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Observe that we only delete an edge after we have ensured it will be covered.</a:t>
            </a:r>
          </a:p>
          <a:p>
            <a:r>
              <a:rPr lang="en-US" dirty="0"/>
              <a:t>When we delete an edge, the edge is covered by whichever endpoint caused it to be deleted (because we added both vertices of the chosen edge to the vertex cover). </a:t>
            </a:r>
          </a:p>
          <a:p>
            <a:r>
              <a:rPr lang="en-US" dirty="0"/>
              <a:t>And we only stop the algorithm when every edge has been deleted. So every edge is covered (i.e. we really have a vertex cover).</a:t>
            </a:r>
          </a:p>
        </p:txBody>
      </p:sp>
    </p:spTree>
    <p:extLst>
      <p:ext uri="{BB962C8B-B14F-4D97-AF65-F5344CB8AC3E}">
        <p14:creationId xmlns:p14="http://schemas.microsoft.com/office/powerpoint/2010/main" val="175266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FEEC-2BEB-4ADF-95B7-0AB2EB70D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93B39-FCA5-4988-951B-9AB3B87CF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35523"/>
          </a:xfrm>
        </p:spPr>
        <p:txBody>
          <a:bodyPr>
            <a:normAutofit/>
          </a:bodyPr>
          <a:lstStyle/>
          <a:p>
            <a:r>
              <a:rPr lang="en-US" dirty="0"/>
              <a:t>Starting with HW3, we expect you to fit your submissions into 2 pages.</a:t>
            </a:r>
          </a:p>
          <a:p>
            <a:pPr lvl="1"/>
            <a:r>
              <a:rPr lang="en-US" dirty="0"/>
              <a:t>Our solutions will fit into one-page </a:t>
            </a:r>
            <a:r>
              <a:rPr lang="en-US" dirty="0" err="1"/>
              <a:t>LaTeXed</a:t>
            </a:r>
            <a:r>
              <a:rPr lang="en-US" dirty="0"/>
              <a:t>, so you still have more space than us.</a:t>
            </a:r>
          </a:p>
          <a:p>
            <a:pPr lvl="1"/>
            <a:r>
              <a:rPr lang="en-US" dirty="0"/>
              <a:t>5 page submissions are bad for everyone:</a:t>
            </a:r>
          </a:p>
          <a:p>
            <a:pPr marL="470916" lvl="1" indent="-342900">
              <a:buFontTx/>
              <a:buChar char="-"/>
            </a:pPr>
            <a:r>
              <a:rPr lang="en-US" dirty="0"/>
              <a:t>you’re not learning anything new on the bottom of page 4. It would be better to spend your time on other classes, or trying the extra problems in section handouts.</a:t>
            </a:r>
          </a:p>
          <a:p>
            <a:pPr marL="470916" lvl="1" indent="-342900">
              <a:buFontTx/>
              <a:buChar char="-"/>
            </a:pPr>
            <a:r>
              <a:rPr lang="en-US" dirty="0"/>
              <a:t>TAs have limited time to grade, we don’t want them spending it skimming a needlessly long proof.</a:t>
            </a:r>
          </a:p>
          <a:p>
            <a:pPr indent="0">
              <a:buNone/>
            </a:pPr>
            <a:r>
              <a:rPr lang="en-US" dirty="0"/>
              <a:t>Try formatting algorithms as suggested on the style guide</a:t>
            </a:r>
          </a:p>
          <a:p>
            <a:pPr indent="0">
              <a:buNone/>
            </a:pPr>
            <a:r>
              <a:rPr lang="en-US" sz="2400" dirty="0"/>
              <a:t>Key idea (1-2 sentences); algorithm; proof; analysis.</a:t>
            </a:r>
          </a:p>
          <a:p>
            <a:pPr indent="0">
              <a:buNone/>
            </a:pPr>
            <a:r>
              <a:rPr lang="en-US" dirty="0"/>
              <a:t>You have HW solutions, our HW1 feedback, and section handouts for examples.</a:t>
            </a:r>
          </a:p>
        </p:txBody>
      </p:sp>
    </p:spTree>
    <p:extLst>
      <p:ext uri="{BB962C8B-B14F-4D97-AF65-F5344CB8AC3E}">
        <p14:creationId xmlns:p14="http://schemas.microsoft.com/office/powerpoint/2010/main" val="941665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DE3A6-8C6A-48A9-B94C-38339767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EB7DC-8ACE-4830-864A-E17FCB4AD2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minimum </a:t>
                </a:r>
                <a:r>
                  <a:rPr lang="en-US" dirty="0"/>
                  <a:t>vertex cover.</a:t>
                </a:r>
              </a:p>
              <a:p>
                <a:r>
                  <a:rPr lang="en-US" dirty="0"/>
                  <a:t>Key idea: “charge” or “assign” each vertex we add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dirty="0"/>
                  <a:t>’s solution to a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 If every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gets “assigned”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then it must be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You’ve seen this proof technique before! Finding a bijection between two sets says they are the same size. That’s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with the technique above.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EB7DC-8ACE-4830-864A-E17FCB4AD2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786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A796-DB1D-4CB8-8356-64AEC53D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assignment do we pick?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3D0E0-A3BC-4848-BB66-8C1814422F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Key is finding what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we are going to charge to…</a:t>
                </a:r>
              </a:p>
              <a:p>
                <a:endParaRPr lang="en-US" dirty="0"/>
              </a:p>
              <a:p>
                <a:r>
                  <a:rPr lang="en-US" dirty="0"/>
                  <a:t>Claim: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Why?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was an edge!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covers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at least one is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Charge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whichever was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We assign at most two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dirty="0"/>
                  <a:t> to every one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, so we 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3D0E0-A3BC-4848-BB66-8C1814422F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9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35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Approximation </a:t>
            </a:r>
            <a:r>
              <a:rPr lang="en-US" dirty="0" err="1"/>
              <a:t>Algs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Algorithms are a very common source for approximation algorithms!</a:t>
            </a:r>
          </a:p>
          <a:p>
            <a:endParaRPr lang="en-US" dirty="0"/>
          </a:p>
          <a:p>
            <a:r>
              <a:rPr lang="en-US" dirty="0"/>
              <a:t>Since you’re making an optimal “local” choice, it’s not likely to be a terrible solution (even if it’s rarely the absolute best one).</a:t>
            </a:r>
          </a:p>
          <a:p>
            <a:r>
              <a:rPr lang="en-US" dirty="0"/>
              <a:t>It’s still simple to implement and fast!</a:t>
            </a:r>
          </a:p>
          <a:p>
            <a:r>
              <a:rPr lang="en-US" dirty="0"/>
              <a:t>And the proofs aren’t nearly as hard anymore!!</a:t>
            </a:r>
          </a:p>
        </p:txBody>
      </p:sp>
    </p:spTree>
    <p:extLst>
      <p:ext uri="{BB962C8B-B14F-4D97-AF65-F5344CB8AC3E}">
        <p14:creationId xmlns:p14="http://schemas.microsoft.com/office/powerpoint/2010/main" val="3594927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1" y="1463857"/>
                <a:ext cx="5289050" cy="4845504"/>
              </a:xfrm>
            </p:spPr>
            <p:txBody>
              <a:bodyPr/>
              <a:lstStyle/>
              <a:p>
                <a:r>
                  <a:rPr lang="en-US" dirty="0"/>
                  <a:t>A generalization of vertex cover: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a universe, </a:t>
                </a:r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family of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is a cover if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size of a cover is the number of sets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1" y="1463857"/>
                <a:ext cx="5289050" cy="4845504"/>
              </a:xfrm>
              <a:blipFill>
                <a:blip r:embed="rId2"/>
                <a:stretch>
                  <a:fillRect l="-1498" t="-2138" r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6908A-1F9C-4F56-8E91-81556A700DB6}"/>
                  </a:ext>
                </a:extLst>
              </p:cNvPr>
              <p:cNvSpPr txBox="1"/>
              <p:nvPr/>
            </p:nvSpPr>
            <p:spPr>
              <a:xfrm>
                <a:off x="5901759" y="1455577"/>
                <a:ext cx="5719665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example,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1,2,3,4,5,6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ℱ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={ 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1,2,3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3,4,5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5,6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2,4,6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}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example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1,2,3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5,6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2,4,6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cover.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cover above is size 3.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6908A-1F9C-4F56-8E91-81556A700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759" y="1455577"/>
                <a:ext cx="5719665" cy="4401205"/>
              </a:xfrm>
              <a:prstGeom prst="rect">
                <a:avLst/>
              </a:prstGeom>
              <a:blipFill>
                <a:blip r:embed="rId3"/>
                <a:stretch>
                  <a:fillRect l="-2132" r="-1386"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4DF31DB-532A-4CD8-81A1-2A6ACDA42A9D}"/>
                  </a:ext>
                </a:extLst>
              </p:cNvPr>
              <p:cNvSpPr/>
              <p:nvPr/>
            </p:nvSpPr>
            <p:spPr>
              <a:xfrm>
                <a:off x="5798976" y="263275"/>
                <a:ext cx="5551714" cy="1014667"/>
              </a:xfrm>
              <a:prstGeom prst="wedgeRectCallout">
                <a:avLst>
                  <a:gd name="adj1" fmla="val -55219"/>
                  <a:gd name="adj2" fmla="val 9859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To make a VC problem look like set cover: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the set of edges</a:t>
                </a:r>
              </a:p>
              <a:p>
                <a:pPr algn="ctr"/>
                <a:r>
                  <a:rPr lang="en-US" b="0" dirty="0"/>
                  <a:t>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are all the edges touching a single vertex.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4DF31DB-532A-4CD8-81A1-2A6ACDA42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976" y="263275"/>
                <a:ext cx="5551714" cy="1014667"/>
              </a:xfrm>
              <a:prstGeom prst="wedgeRectCallout">
                <a:avLst>
                  <a:gd name="adj1" fmla="val -55219"/>
                  <a:gd name="adj2" fmla="val 9859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1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Not clear how to adapt idea 2; we’re using something specific to graphs (that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appears in exactly two of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Idea 1 still would work though:</a:t>
                </a:r>
              </a:p>
              <a:p>
                <a:r>
                  <a:rPr lang="en-US" b="1" u="sng" dirty="0"/>
                  <a:t>Idea 1</a:t>
                </a:r>
                <a:r>
                  <a:rPr lang="en-US" dirty="0"/>
                  <a:t>: Maximize the “edges covered to vertices taken” ratio</a:t>
                </a:r>
              </a:p>
              <a:p>
                <a:r>
                  <a:rPr lang="en-US" dirty="0"/>
                  <a:t>Take a vertex of highest degree remaining in the graph, add it to the VC.</a:t>
                </a:r>
              </a:p>
              <a:p>
                <a:r>
                  <a:rPr lang="en-US" dirty="0"/>
                  <a:t>Delete all its incident edges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9FF500-2808-4A5E-B3C6-09055B7C838D}"/>
                  </a:ext>
                </a:extLst>
              </p:cNvPr>
              <p:cNvSpPr/>
              <p:nvPr/>
            </p:nvSpPr>
            <p:spPr>
              <a:xfrm>
                <a:off x="3149083" y="3559629"/>
                <a:ext cx="1861456" cy="4805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Elements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9FF500-2808-4A5E-B3C6-09055B7C8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083" y="3559629"/>
                <a:ext cx="1861456" cy="480526"/>
              </a:xfrm>
              <a:prstGeom prst="rect">
                <a:avLst/>
              </a:prstGeom>
              <a:blipFill>
                <a:blip r:embed="rId3"/>
                <a:stretch>
                  <a:fillRect l="-4870" t="-6098" b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FA177E7-B1A6-4452-A957-0658764927DE}"/>
              </a:ext>
            </a:extLst>
          </p:cNvPr>
          <p:cNvSpPr/>
          <p:nvPr/>
        </p:nvSpPr>
        <p:spPr>
          <a:xfrm>
            <a:off x="6739814" y="3559629"/>
            <a:ext cx="1149219" cy="480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EDC44-C562-4947-83E0-8491876F93FE}"/>
              </a:ext>
            </a:extLst>
          </p:cNvPr>
          <p:cNvSpPr/>
          <p:nvPr/>
        </p:nvSpPr>
        <p:spPr>
          <a:xfrm>
            <a:off x="1766596" y="4113245"/>
            <a:ext cx="7242109" cy="480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Set with maximum number of uncovered elements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C20437-2EAF-444A-9796-EAFDC87C277F}"/>
              </a:ext>
            </a:extLst>
          </p:cNvPr>
          <p:cNvSpPr/>
          <p:nvPr/>
        </p:nvSpPr>
        <p:spPr>
          <a:xfrm>
            <a:off x="11195180" y="4113245"/>
            <a:ext cx="673359" cy="480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DE020C-0162-4FAD-8496-F294864EA155}"/>
                  </a:ext>
                </a:extLst>
              </p:cNvPr>
              <p:cNvSpPr/>
              <p:nvPr/>
            </p:nvSpPr>
            <p:spPr>
              <a:xfrm>
                <a:off x="2272004" y="4683268"/>
                <a:ext cx="3823995" cy="4805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Newly covered elements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DE020C-0162-4FAD-8496-F294864EA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004" y="4683268"/>
                <a:ext cx="3823995" cy="480526"/>
              </a:xfrm>
              <a:prstGeom prst="rect">
                <a:avLst/>
              </a:prstGeom>
              <a:blipFill>
                <a:blip r:embed="rId4"/>
                <a:stretch>
                  <a:fillRect l="-1905" t="-6098" b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8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342D-3D3D-4CCC-B2B8-514465C5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greedy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56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342D-3D3D-4CCC-B2B8-514465C5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greedy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Remaining to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549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342D-3D3D-4CCC-B2B8-514465C5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greedy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Remaining to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{5,7,8}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Remaining to cover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{4,6}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566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342D-3D3D-4CCC-B2B8-514465C5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greedy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Remaining to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{5,7,8}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Remaining to cover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{4,6}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Take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{6,8}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058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9E7F-4538-4971-AED5-BD01ED8F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420C21-09F2-49AD-9FDF-B0F4E8E0DD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 the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Claim: 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elements remaining, then some set covers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them.</a:t>
                </a:r>
              </a:p>
              <a:p>
                <a:endParaRPr lang="en-US" dirty="0"/>
              </a:p>
              <a:p>
                <a:r>
                  <a:rPr lang="en-US" dirty="0"/>
                  <a:t>That applies at every step! So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selections, the number of elements remaining to be covered is at most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420C21-09F2-49AD-9FDF-B0F4E8E0DD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00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5B00B-3962-407A-9B1C-072B56C6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Yesterday’s Slides are corrected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62316-BAF9-40E5-A8B1-89F817EA4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“Fewest overlaps” is not an optimal greedy algorithm.</a:t>
            </a:r>
          </a:p>
          <a:p>
            <a:r>
              <a:rPr lang="en-US" dirty="0"/>
              <a:t>This is a good general lesson; algorithms are hard, we all make mistakes.</a:t>
            </a:r>
          </a:p>
          <a:p>
            <a:r>
              <a:rPr lang="en-US" dirty="0"/>
              <a:t>(And you’d be shocked how many slightly or totally incorrect I found on the internet this summer).</a:t>
            </a:r>
          </a:p>
          <a:p>
            <a:endParaRPr lang="en-US" dirty="0"/>
          </a:p>
          <a:p>
            <a:r>
              <a:rPr lang="en-US" dirty="0"/>
              <a:t>There’s a problem on HW3 that asks you to prove me wrong.</a:t>
            </a:r>
          </a:p>
        </p:txBody>
      </p:sp>
    </p:spTree>
    <p:extLst>
      <p:ext uri="{BB962C8B-B14F-4D97-AF65-F5344CB8AC3E}">
        <p14:creationId xmlns:p14="http://schemas.microsoft.com/office/powerpoint/2010/main" val="1850043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4E50-75F0-48C5-AE43-3F303ECF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39E0E-131D-4989-A8DE-FB01523D61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steps, 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elements remaining. There will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left when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the approximation ratio is about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(ignoring some off-by-one errors to get here).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39E0E-131D-4989-A8DE-FB01523D61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887" b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096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AD7B-5725-4BE4-BB34-C860F413E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Example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E74E4E0-914D-4099-ABE7-C5CB826288BB}"/>
              </a:ext>
            </a:extLst>
          </p:cNvPr>
          <p:cNvSpPr/>
          <p:nvPr/>
        </p:nvSpPr>
        <p:spPr>
          <a:xfrm>
            <a:off x="830424" y="2509935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549F8E9-0098-4A7C-A991-B5EFBA5A83D8}"/>
              </a:ext>
            </a:extLst>
          </p:cNvPr>
          <p:cNvSpPr/>
          <p:nvPr/>
        </p:nvSpPr>
        <p:spPr>
          <a:xfrm>
            <a:off x="1757264" y="2509934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17E53C-FBA8-453A-B733-704DF7A00CE5}"/>
              </a:ext>
            </a:extLst>
          </p:cNvPr>
          <p:cNvSpPr/>
          <p:nvPr/>
        </p:nvSpPr>
        <p:spPr>
          <a:xfrm>
            <a:off x="2764971" y="2509935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8E2D4A-FA51-4726-9AC6-DA01E51708F9}"/>
              </a:ext>
            </a:extLst>
          </p:cNvPr>
          <p:cNvSpPr/>
          <p:nvPr/>
        </p:nvSpPr>
        <p:spPr>
          <a:xfrm>
            <a:off x="3691811" y="2509934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D071D3-C324-4A16-A4DD-7EB031FF90FA}"/>
              </a:ext>
            </a:extLst>
          </p:cNvPr>
          <p:cNvSpPr/>
          <p:nvPr/>
        </p:nvSpPr>
        <p:spPr>
          <a:xfrm>
            <a:off x="4677750" y="2509935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88C583-2E92-4A5B-B6EB-CA679438DDEF}"/>
              </a:ext>
            </a:extLst>
          </p:cNvPr>
          <p:cNvSpPr/>
          <p:nvPr/>
        </p:nvSpPr>
        <p:spPr>
          <a:xfrm>
            <a:off x="5604590" y="2509934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37B048-1C44-43B2-87D6-445E90834093}"/>
              </a:ext>
            </a:extLst>
          </p:cNvPr>
          <p:cNvSpPr/>
          <p:nvPr/>
        </p:nvSpPr>
        <p:spPr>
          <a:xfrm>
            <a:off x="6612297" y="2509935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D548F44-E400-4B21-855B-24D42B6A0394}"/>
              </a:ext>
            </a:extLst>
          </p:cNvPr>
          <p:cNvSpPr/>
          <p:nvPr/>
        </p:nvSpPr>
        <p:spPr>
          <a:xfrm>
            <a:off x="7539137" y="2509934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0F364C-1F86-4EE2-97A0-6D3032AC0AF5}"/>
              </a:ext>
            </a:extLst>
          </p:cNvPr>
          <p:cNvSpPr/>
          <p:nvPr/>
        </p:nvSpPr>
        <p:spPr>
          <a:xfrm>
            <a:off x="830424" y="3982188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9D0B847-35EC-4D19-AC91-4D3B1120C105}"/>
              </a:ext>
            </a:extLst>
          </p:cNvPr>
          <p:cNvSpPr/>
          <p:nvPr/>
        </p:nvSpPr>
        <p:spPr>
          <a:xfrm>
            <a:off x="1757264" y="3982187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7F8E90-F655-4D9A-A6F0-D14F2D3D7D5F}"/>
              </a:ext>
            </a:extLst>
          </p:cNvPr>
          <p:cNvSpPr/>
          <p:nvPr/>
        </p:nvSpPr>
        <p:spPr>
          <a:xfrm>
            <a:off x="2764971" y="3982188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197B63-D964-464A-86EF-BF9C5FB9A386}"/>
              </a:ext>
            </a:extLst>
          </p:cNvPr>
          <p:cNvSpPr/>
          <p:nvPr/>
        </p:nvSpPr>
        <p:spPr>
          <a:xfrm>
            <a:off x="3691811" y="3982187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20AAAB-D465-4F1C-A39B-722CE2CE132C}"/>
              </a:ext>
            </a:extLst>
          </p:cNvPr>
          <p:cNvSpPr/>
          <p:nvPr/>
        </p:nvSpPr>
        <p:spPr>
          <a:xfrm>
            <a:off x="4677750" y="3982188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EBC504-A163-4261-9B83-0BACD95F4EEC}"/>
              </a:ext>
            </a:extLst>
          </p:cNvPr>
          <p:cNvSpPr/>
          <p:nvPr/>
        </p:nvSpPr>
        <p:spPr>
          <a:xfrm>
            <a:off x="5604590" y="3982187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16FC59-B9B4-44F9-ACDF-D69AD52D58DC}"/>
              </a:ext>
            </a:extLst>
          </p:cNvPr>
          <p:cNvSpPr/>
          <p:nvPr/>
        </p:nvSpPr>
        <p:spPr>
          <a:xfrm>
            <a:off x="6612297" y="3982188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2E07317-E30B-4486-AFE8-EF974E2A721C}"/>
              </a:ext>
            </a:extLst>
          </p:cNvPr>
          <p:cNvSpPr/>
          <p:nvPr/>
        </p:nvSpPr>
        <p:spPr>
          <a:xfrm>
            <a:off x="7539137" y="3982187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D3879E-0373-4F15-AD35-7692EA350FF5}"/>
              </a:ext>
            </a:extLst>
          </p:cNvPr>
          <p:cNvSpPr/>
          <p:nvPr/>
        </p:nvSpPr>
        <p:spPr>
          <a:xfrm>
            <a:off x="616375" y="2302327"/>
            <a:ext cx="913846" cy="895739"/>
          </a:xfrm>
          <a:prstGeom prst="rect">
            <a:avLst/>
          </a:prstGeom>
          <a:solidFill>
            <a:schemeClr val="accent5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33F1AC-458B-4B04-9F82-56C602E74EBD}"/>
              </a:ext>
            </a:extLst>
          </p:cNvPr>
          <p:cNvSpPr/>
          <p:nvPr/>
        </p:nvSpPr>
        <p:spPr>
          <a:xfrm>
            <a:off x="613764" y="3774580"/>
            <a:ext cx="913846" cy="895739"/>
          </a:xfrm>
          <a:prstGeom prst="rect">
            <a:avLst/>
          </a:prstGeom>
          <a:solidFill>
            <a:schemeClr val="accent5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E22A73-FC76-4CC4-9AB0-F33682266675}"/>
              </a:ext>
            </a:extLst>
          </p:cNvPr>
          <p:cNvSpPr/>
          <p:nvPr/>
        </p:nvSpPr>
        <p:spPr>
          <a:xfrm>
            <a:off x="1594032" y="2302327"/>
            <a:ext cx="913846" cy="2367992"/>
          </a:xfrm>
          <a:prstGeom prst="rect">
            <a:avLst/>
          </a:prstGeom>
          <a:solidFill>
            <a:schemeClr val="accent3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BB4B54-9240-4AEB-9753-89FB7F277CD2}"/>
              </a:ext>
            </a:extLst>
          </p:cNvPr>
          <p:cNvSpPr/>
          <p:nvPr/>
        </p:nvSpPr>
        <p:spPr>
          <a:xfrm>
            <a:off x="2586108" y="2302327"/>
            <a:ext cx="1868486" cy="2367992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505639-1D6A-4BF0-A819-66D71E238BE9}"/>
              </a:ext>
            </a:extLst>
          </p:cNvPr>
          <p:cNvSpPr/>
          <p:nvPr/>
        </p:nvSpPr>
        <p:spPr>
          <a:xfrm>
            <a:off x="4589010" y="2325308"/>
            <a:ext cx="3718000" cy="2367992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CCA147-8F9C-4EB3-8BB2-E4B3BDA54454}"/>
              </a:ext>
            </a:extLst>
          </p:cNvPr>
          <p:cNvSpPr/>
          <p:nvPr/>
        </p:nvSpPr>
        <p:spPr>
          <a:xfrm>
            <a:off x="169333" y="2201333"/>
            <a:ext cx="8360834" cy="11466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4063CF-9C8A-41C6-8D1E-38610BBD6B63}"/>
              </a:ext>
            </a:extLst>
          </p:cNvPr>
          <p:cNvSpPr/>
          <p:nvPr/>
        </p:nvSpPr>
        <p:spPr>
          <a:xfrm>
            <a:off x="169333" y="3698038"/>
            <a:ext cx="8360834" cy="114663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05A9DB-DFC4-4FF1-90B5-979E566DD4D6}"/>
                  </a:ext>
                </a:extLst>
              </p:cNvPr>
              <p:cNvSpPr txBox="1"/>
              <p:nvPr/>
            </p:nvSpPr>
            <p:spPr>
              <a:xfrm>
                <a:off x="8608397" y="1673981"/>
                <a:ext cx="3375565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Greedy might take: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Red, gold, purple, green, green (boxes spanning both rows)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OPT will take each row.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Example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Doubling the instance adds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ALG,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OPT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gives us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ratio.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05A9DB-DFC4-4FF1-90B5-979E566DD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397" y="1673981"/>
                <a:ext cx="3375565" cy="4893647"/>
              </a:xfrm>
              <a:prstGeom prst="rect">
                <a:avLst/>
              </a:prstGeom>
              <a:blipFill>
                <a:blip r:embed="rId2"/>
                <a:stretch>
                  <a:fillRect l="-2708" t="-873" r="-2166" b="-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81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332 you learned about “NP-hard” problems. These are problems where we don’t have (or expect to ever have) polynomial time algorithms.</a:t>
            </a:r>
          </a:p>
          <a:p>
            <a:r>
              <a:rPr lang="en-US" dirty="0"/>
              <a:t>So what do you do if you really want to solve an NP-hard problem?</a:t>
            </a:r>
          </a:p>
          <a:p>
            <a:endParaRPr lang="en-US" dirty="0"/>
          </a:p>
          <a:p>
            <a:r>
              <a:rPr lang="en-US" dirty="0"/>
              <a:t>Sometimes you want an approximation algorithm!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6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an approximation algorithm good?</a:t>
            </a:r>
          </a:p>
          <a:p>
            <a:r>
              <a:rPr lang="en-US" b="1" u="sng" dirty="0"/>
              <a:t>Speed: </a:t>
            </a:r>
            <a:r>
              <a:rPr lang="en-US" dirty="0"/>
              <a:t>We usually require approximation algorithms to run in polynomial time.</a:t>
            </a:r>
          </a:p>
          <a:p>
            <a:r>
              <a:rPr lang="en-US" b="1" u="sng" dirty="0"/>
              <a:t>Accuracy:</a:t>
            </a:r>
            <a:endParaRPr lang="en-US" dirty="0"/>
          </a:p>
          <a:p>
            <a:r>
              <a:rPr lang="en-US" dirty="0"/>
              <a:t>NP-completeness will say that we can’t solve the problem </a:t>
            </a:r>
            <a:r>
              <a:rPr lang="en-US" u="sng" dirty="0"/>
              <a:t>exactly</a:t>
            </a:r>
            <a:r>
              <a:rPr lang="en-US" dirty="0"/>
              <a:t> in polynomial-time, but (without more thinking/proofs) it doesn’t say we couldn’t efficiently get a solution that’s, say within 1% of the best solution.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96662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F403-2B74-456E-A735-5652FC21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20CA0-7CBC-4730-9BF5-268C4634D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 minimization problem (find the shortest/smallest/least/etc.)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value of the best solution for input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value that your algorithm finds,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approximation algorithm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𝐴𝐿𝐺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you’re always within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factor of the real best.</a:t>
                </a:r>
              </a:p>
              <a:p>
                <a:r>
                  <a:rPr lang="en-US" dirty="0"/>
                  <a:t>Sometimes use big-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 notation on the ratio.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20CA0-7CBC-4730-9BF5-268C4634D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04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graph.</a:t>
            </a:r>
          </a:p>
          <a:p>
            <a:r>
              <a:rPr lang="en-US" dirty="0"/>
              <a:t>We’re picking a set of </a:t>
            </a:r>
            <a:r>
              <a:rPr lang="en-US" b="1" i="1" dirty="0"/>
              <a:t>vertices</a:t>
            </a:r>
            <a:r>
              <a:rPr lang="en-US" dirty="0"/>
              <a:t> so that the </a:t>
            </a:r>
            <a:r>
              <a:rPr lang="en-US" b="1" i="1" dirty="0"/>
              <a:t>vertices</a:t>
            </a:r>
            <a:r>
              <a:rPr lang="en-US" dirty="0"/>
              <a:t> cover every edge.</a:t>
            </a:r>
          </a:p>
          <a:p>
            <a:pPr marL="0" indent="0">
              <a:buNone/>
            </a:pPr>
            <a:endParaRPr lang="en-US" i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79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valid vertex cover! (just take everything)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Definitely not the minimum though.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825889C-FABD-BDB5-6383-49FD16BD6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graph.</a:t>
            </a:r>
          </a:p>
          <a:p>
            <a:r>
              <a:rPr lang="en-US" dirty="0"/>
              <a:t>We’re picking a set of </a:t>
            </a:r>
            <a:r>
              <a:rPr lang="en-US" b="1" i="1" dirty="0"/>
              <a:t>vertices</a:t>
            </a:r>
            <a:r>
              <a:rPr lang="en-US" dirty="0"/>
              <a:t> so that the </a:t>
            </a:r>
            <a:r>
              <a:rPr lang="en-US" b="1" i="1" dirty="0"/>
              <a:t>vertices</a:t>
            </a:r>
            <a:r>
              <a:rPr lang="en-US" dirty="0"/>
              <a:t> cover every edge.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7537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better vertex cover – size 2 (only 2 vertices)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DADA49E-7E54-7DA9-F325-A284AEB0D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graph.</a:t>
            </a:r>
          </a:p>
          <a:p>
            <a:r>
              <a:rPr lang="en-US" dirty="0"/>
              <a:t>We’re picking a set of </a:t>
            </a:r>
            <a:r>
              <a:rPr lang="en-US" b="1" i="1" dirty="0"/>
              <a:t>vertices</a:t>
            </a:r>
            <a:r>
              <a:rPr lang="en-US" dirty="0"/>
              <a:t> so that the </a:t>
            </a:r>
            <a:r>
              <a:rPr lang="en-US" b="1" i="1" dirty="0"/>
              <a:t>vertices</a:t>
            </a:r>
            <a:r>
              <a:rPr lang="en-US" dirty="0"/>
              <a:t> cover every edge.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19256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13299</TotalTime>
  <Words>2059</Words>
  <Application>Microsoft Office PowerPoint</Application>
  <PresentationFormat>Widescreen</PresentationFormat>
  <Paragraphs>215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Greedy Approximation Algorithims</vt:lpstr>
      <vt:lpstr>Announcements</vt:lpstr>
      <vt:lpstr>Yesterday’s Slides are corrected</vt:lpstr>
      <vt:lpstr>Approximation Algorithms</vt:lpstr>
      <vt:lpstr>Approximation Algorithms</vt:lpstr>
      <vt:lpstr>Approximation Ratio</vt:lpstr>
      <vt:lpstr>Vertex Cover</vt:lpstr>
      <vt:lpstr>Vertex Cover</vt:lpstr>
      <vt:lpstr>Vertex Cover</vt:lpstr>
      <vt:lpstr>Vertex Cover</vt:lpstr>
      <vt:lpstr>Vertex Cover</vt:lpstr>
      <vt:lpstr>Non-optimal</vt:lpstr>
      <vt:lpstr>PowerPoint Presentation</vt:lpstr>
      <vt:lpstr>PowerPoint Presentation</vt:lpstr>
      <vt:lpstr>Approximation Ratio</vt:lpstr>
      <vt:lpstr>How do we analyze an approximation algorithm?</vt:lpstr>
      <vt:lpstr>Finding an approximation for Vertex Cover</vt:lpstr>
      <vt:lpstr>Does it work?</vt:lpstr>
      <vt:lpstr>Do we find a vertex cover?</vt:lpstr>
      <vt:lpstr>How big is it?</vt:lpstr>
      <vt:lpstr>What assignment do we pick?</vt:lpstr>
      <vt:lpstr>Greedy Approximation Algs</vt:lpstr>
      <vt:lpstr>Set Cover</vt:lpstr>
      <vt:lpstr>Set Cover</vt:lpstr>
      <vt:lpstr>Run the greedy algorithm</vt:lpstr>
      <vt:lpstr>Run the greedy algorithm</vt:lpstr>
      <vt:lpstr>Run the greedy algorithm</vt:lpstr>
      <vt:lpstr>Run the greedy algorithm</vt:lpstr>
      <vt:lpstr>Approximation Ratio?</vt:lpstr>
      <vt:lpstr>Approximation Ratio?</vt:lpstr>
      <vt:lpstr>A Bad Example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Greedy Approximation Algorithims</dc:title>
  <dc:creator>rtweber2</dc:creator>
  <cp:lastModifiedBy>rtweber2</cp:lastModifiedBy>
  <cp:revision>32</cp:revision>
  <cp:lastPrinted>2022-10-13T23:45:00Z</cp:lastPrinted>
  <dcterms:created xsi:type="dcterms:W3CDTF">2022-06-27T20:37:17Z</dcterms:created>
  <dcterms:modified xsi:type="dcterms:W3CDTF">2022-10-14T20:09:11Z</dcterms:modified>
</cp:coreProperties>
</file>