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446" r:id="rId3"/>
    <p:sldId id="443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7" r:id="rId12"/>
    <p:sldId id="418" r:id="rId13"/>
    <p:sldId id="423" r:id="rId14"/>
    <p:sldId id="424" r:id="rId15"/>
    <p:sldId id="425" r:id="rId16"/>
    <p:sldId id="437" r:id="rId17"/>
    <p:sldId id="426" r:id="rId18"/>
    <p:sldId id="427" r:id="rId19"/>
    <p:sldId id="428" r:id="rId20"/>
    <p:sldId id="429" r:id="rId21"/>
    <p:sldId id="430" r:id="rId22"/>
    <p:sldId id="431" r:id="rId23"/>
    <p:sldId id="438" r:id="rId24"/>
    <p:sldId id="439" r:id="rId25"/>
    <p:sldId id="441" r:id="rId26"/>
    <p:sldId id="442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60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BA32740-B4A7-4BD1-99A8-7D670BBF6774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DB39-7BCA-4D3A-B62B-EFDA8ACDAA1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209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01CC624-0437-43EF-99D3-4B5E545BF210}"/>
              </a:ext>
            </a:extLst>
          </p:cNvPr>
          <p:cNvSpPr/>
          <p:nvPr/>
        </p:nvSpPr>
        <p:spPr>
          <a:xfrm>
            <a:off x="272955" y="0"/>
            <a:ext cx="423081" cy="1562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FEBE18-A94F-4CF8-8975-BC720F07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2740-B4A7-4BD1-99A8-7D670BBF6774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FEFF45-D87C-45A5-8A43-AA51E8326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072C5-2DDD-45C4-966C-970A137A4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DB39-7BCA-4D3A-B62B-EFDA8ACDAA12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37B5817-8D3A-4DD3-92FF-32BBC5F91560}"/>
              </a:ext>
            </a:extLst>
          </p:cNvPr>
          <p:cNvCxnSpPr/>
          <p:nvPr/>
        </p:nvCxnSpPr>
        <p:spPr>
          <a:xfrm>
            <a:off x="61415" y="753975"/>
            <a:ext cx="12008609" cy="0"/>
          </a:xfrm>
          <a:prstGeom prst="line">
            <a:avLst/>
          </a:prstGeom>
          <a:ln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32B1C59-33FF-4FB4-BDD7-F61C64008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134" y="263276"/>
            <a:ext cx="10334364" cy="101466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B754F48-B758-43EB-980F-1E2884C8E2A7}"/>
              </a:ext>
            </a:extLst>
          </p:cNvPr>
          <p:cNvGrpSpPr/>
          <p:nvPr/>
        </p:nvGrpSpPr>
        <p:grpSpPr>
          <a:xfrm>
            <a:off x="575239" y="475151"/>
            <a:ext cx="631298" cy="631298"/>
            <a:chOff x="1530939" y="2405329"/>
            <a:chExt cx="631298" cy="631298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9BADBD9-302C-40D9-A763-C65CCFE16FDE}"/>
                </a:ext>
              </a:extLst>
            </p:cNvPr>
            <p:cNvSpPr/>
            <p:nvPr userDrawn="1"/>
          </p:nvSpPr>
          <p:spPr>
            <a:xfrm>
              <a:off x="1530939" y="2405329"/>
              <a:ext cx="631298" cy="631298"/>
            </a:xfrm>
            <a:prstGeom prst="ellipse">
              <a:avLst/>
            </a:prstGeom>
            <a:solidFill>
              <a:srgbClr val="B6A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Shape 490">
              <a:extLst>
                <a:ext uri="{FF2B5EF4-FFF2-40B4-BE49-F238E27FC236}">
                  <a16:creationId xmlns:a16="http://schemas.microsoft.com/office/drawing/2014/main" id="{ABC713E7-D704-4682-B292-907313F269C9}"/>
                </a:ext>
              </a:extLst>
            </p:cNvPr>
            <p:cNvGrpSpPr/>
            <p:nvPr userDrawn="1"/>
          </p:nvGrpSpPr>
          <p:grpSpPr>
            <a:xfrm>
              <a:off x="1661835" y="2536225"/>
              <a:ext cx="369505" cy="369505"/>
              <a:chOff x="2594050" y="1631825"/>
              <a:chExt cx="439625" cy="439625"/>
            </a:xfrm>
          </p:grpSpPr>
          <p:sp>
            <p:nvSpPr>
              <p:cNvPr id="9" name="Shape 491">
                <a:extLst>
                  <a:ext uri="{FF2B5EF4-FFF2-40B4-BE49-F238E27FC236}">
                    <a16:creationId xmlns:a16="http://schemas.microsoft.com/office/drawing/2014/main" id="{5701E159-D011-460A-BF32-22B3BFF6328B}"/>
                  </a:ext>
                </a:extLst>
              </p:cNvPr>
              <p:cNvSpPr/>
              <p:nvPr/>
            </p:nvSpPr>
            <p:spPr>
              <a:xfrm>
                <a:off x="2594050" y="1883300"/>
                <a:ext cx="188175" cy="188150"/>
              </a:xfrm>
              <a:custGeom>
                <a:avLst/>
                <a:gdLst/>
                <a:ahLst/>
                <a:cxnLst/>
                <a:rect l="0" t="0" r="0" b="0"/>
                <a:pathLst>
                  <a:path w="7527" h="7526" fill="none" extrusionOk="0">
                    <a:moveTo>
                      <a:pt x="5992" y="0"/>
                    </a:moveTo>
                    <a:lnTo>
                      <a:pt x="537" y="6430"/>
                    </a:lnTo>
                    <a:lnTo>
                      <a:pt x="1" y="7526"/>
                    </a:lnTo>
                    <a:lnTo>
                      <a:pt x="1097" y="6990"/>
                    </a:lnTo>
                    <a:lnTo>
                      <a:pt x="7526" y="1534"/>
                    </a:lnTo>
                    <a:lnTo>
                      <a:pt x="5992" y="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Shape 492">
                <a:extLst>
                  <a:ext uri="{FF2B5EF4-FFF2-40B4-BE49-F238E27FC236}">
                    <a16:creationId xmlns:a16="http://schemas.microsoft.com/office/drawing/2014/main" id="{CA3D8659-8AB7-48FB-9131-98E6A18A0B20}"/>
                  </a:ext>
                </a:extLst>
              </p:cNvPr>
              <p:cNvSpPr/>
              <p:nvPr/>
            </p:nvSpPr>
            <p:spPr>
              <a:xfrm>
                <a:off x="2857700" y="1631825"/>
                <a:ext cx="175975" cy="176000"/>
              </a:xfrm>
              <a:custGeom>
                <a:avLst/>
                <a:gdLst/>
                <a:ahLst/>
                <a:cxnLst/>
                <a:rect l="0" t="0" r="0" b="0"/>
                <a:pathLst>
                  <a:path w="7039" h="7040" fill="none" extrusionOk="0">
                    <a:moveTo>
                      <a:pt x="268" y="2704"/>
                    </a:moveTo>
                    <a:lnTo>
                      <a:pt x="4336" y="6771"/>
                    </a:lnTo>
                    <a:lnTo>
                      <a:pt x="4336" y="6771"/>
                    </a:lnTo>
                    <a:lnTo>
                      <a:pt x="4336" y="6771"/>
                    </a:lnTo>
                    <a:lnTo>
                      <a:pt x="4652" y="6917"/>
                    </a:lnTo>
                    <a:lnTo>
                      <a:pt x="4993" y="7015"/>
                    </a:lnTo>
                    <a:lnTo>
                      <a:pt x="5310" y="7039"/>
                    </a:lnTo>
                    <a:lnTo>
                      <a:pt x="5651" y="7039"/>
                    </a:lnTo>
                    <a:lnTo>
                      <a:pt x="5992" y="6966"/>
                    </a:lnTo>
                    <a:lnTo>
                      <a:pt x="6308" y="6844"/>
                    </a:lnTo>
                    <a:lnTo>
                      <a:pt x="6454" y="6747"/>
                    </a:lnTo>
                    <a:lnTo>
                      <a:pt x="6601" y="6674"/>
                    </a:lnTo>
                    <a:lnTo>
                      <a:pt x="6747" y="6552"/>
                    </a:lnTo>
                    <a:lnTo>
                      <a:pt x="6893" y="6430"/>
                    </a:lnTo>
                    <a:lnTo>
                      <a:pt x="6893" y="6430"/>
                    </a:lnTo>
                    <a:lnTo>
                      <a:pt x="6942" y="6357"/>
                    </a:lnTo>
                    <a:lnTo>
                      <a:pt x="7015" y="6260"/>
                    </a:lnTo>
                    <a:lnTo>
                      <a:pt x="7039" y="6138"/>
                    </a:lnTo>
                    <a:lnTo>
                      <a:pt x="7039" y="6041"/>
                    </a:lnTo>
                    <a:lnTo>
                      <a:pt x="7039" y="6041"/>
                    </a:lnTo>
                    <a:lnTo>
                      <a:pt x="7039" y="5943"/>
                    </a:lnTo>
                    <a:lnTo>
                      <a:pt x="7015" y="5846"/>
                    </a:lnTo>
                    <a:lnTo>
                      <a:pt x="6942" y="5748"/>
                    </a:lnTo>
                    <a:lnTo>
                      <a:pt x="6893" y="5651"/>
                    </a:lnTo>
                    <a:lnTo>
                      <a:pt x="1389" y="147"/>
                    </a:lnTo>
                    <a:lnTo>
                      <a:pt x="1389" y="147"/>
                    </a:lnTo>
                    <a:lnTo>
                      <a:pt x="1291" y="98"/>
                    </a:lnTo>
                    <a:lnTo>
                      <a:pt x="1194" y="25"/>
                    </a:lnTo>
                    <a:lnTo>
                      <a:pt x="1096" y="0"/>
                    </a:lnTo>
                    <a:lnTo>
                      <a:pt x="999" y="0"/>
                    </a:lnTo>
                    <a:lnTo>
                      <a:pt x="999" y="0"/>
                    </a:lnTo>
                    <a:lnTo>
                      <a:pt x="902" y="0"/>
                    </a:lnTo>
                    <a:lnTo>
                      <a:pt x="780" y="25"/>
                    </a:lnTo>
                    <a:lnTo>
                      <a:pt x="682" y="98"/>
                    </a:lnTo>
                    <a:lnTo>
                      <a:pt x="609" y="147"/>
                    </a:lnTo>
                    <a:lnTo>
                      <a:pt x="609" y="147"/>
                    </a:lnTo>
                    <a:lnTo>
                      <a:pt x="487" y="293"/>
                    </a:lnTo>
                    <a:lnTo>
                      <a:pt x="366" y="439"/>
                    </a:lnTo>
                    <a:lnTo>
                      <a:pt x="293" y="585"/>
                    </a:lnTo>
                    <a:lnTo>
                      <a:pt x="195" y="731"/>
                    </a:lnTo>
                    <a:lnTo>
                      <a:pt x="73" y="1048"/>
                    </a:lnTo>
                    <a:lnTo>
                      <a:pt x="0" y="1389"/>
                    </a:lnTo>
                    <a:lnTo>
                      <a:pt x="0" y="1730"/>
                    </a:lnTo>
                    <a:lnTo>
                      <a:pt x="25" y="2046"/>
                    </a:lnTo>
                    <a:lnTo>
                      <a:pt x="122" y="2387"/>
                    </a:lnTo>
                    <a:lnTo>
                      <a:pt x="268" y="2704"/>
                    </a:lnTo>
                    <a:lnTo>
                      <a:pt x="268" y="2704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Shape 493">
                <a:extLst>
                  <a:ext uri="{FF2B5EF4-FFF2-40B4-BE49-F238E27FC236}">
                    <a16:creationId xmlns:a16="http://schemas.microsoft.com/office/drawing/2014/main" id="{A811AE90-64AA-41C3-9DE9-62A86028AA6C}"/>
                  </a:ext>
                </a:extLst>
              </p:cNvPr>
              <p:cNvSpPr/>
              <p:nvPr/>
            </p:nvSpPr>
            <p:spPr>
              <a:xfrm>
                <a:off x="2662850" y="1699400"/>
                <a:ext cx="303250" cy="303250"/>
              </a:xfrm>
              <a:custGeom>
                <a:avLst/>
                <a:gdLst/>
                <a:ahLst/>
                <a:cxnLst/>
                <a:rect l="0" t="0" r="0" b="0"/>
                <a:pathLst>
                  <a:path w="12130" h="12130" fill="none" extrusionOk="0">
                    <a:moveTo>
                      <a:pt x="8038" y="1"/>
                    </a:moveTo>
                    <a:lnTo>
                      <a:pt x="4872" y="3191"/>
                    </a:lnTo>
                    <a:lnTo>
                      <a:pt x="4872" y="3191"/>
                    </a:lnTo>
                    <a:lnTo>
                      <a:pt x="4628" y="3094"/>
                    </a:lnTo>
                    <a:lnTo>
                      <a:pt x="4385" y="2997"/>
                    </a:lnTo>
                    <a:lnTo>
                      <a:pt x="4092" y="2899"/>
                    </a:lnTo>
                    <a:lnTo>
                      <a:pt x="3800" y="2850"/>
                    </a:lnTo>
                    <a:lnTo>
                      <a:pt x="3484" y="2777"/>
                    </a:lnTo>
                    <a:lnTo>
                      <a:pt x="3167" y="2729"/>
                    </a:lnTo>
                    <a:lnTo>
                      <a:pt x="2850" y="2704"/>
                    </a:lnTo>
                    <a:lnTo>
                      <a:pt x="2534" y="2704"/>
                    </a:lnTo>
                    <a:lnTo>
                      <a:pt x="2534" y="2704"/>
                    </a:lnTo>
                    <a:lnTo>
                      <a:pt x="2241" y="2704"/>
                    </a:lnTo>
                    <a:lnTo>
                      <a:pt x="1949" y="2729"/>
                    </a:lnTo>
                    <a:lnTo>
                      <a:pt x="1633" y="2777"/>
                    </a:lnTo>
                    <a:lnTo>
                      <a:pt x="1316" y="2850"/>
                    </a:lnTo>
                    <a:lnTo>
                      <a:pt x="999" y="2972"/>
                    </a:lnTo>
                    <a:lnTo>
                      <a:pt x="707" y="3094"/>
                    </a:lnTo>
                    <a:lnTo>
                      <a:pt x="415" y="3289"/>
                    </a:lnTo>
                    <a:lnTo>
                      <a:pt x="147" y="3508"/>
                    </a:lnTo>
                    <a:lnTo>
                      <a:pt x="147" y="3508"/>
                    </a:lnTo>
                    <a:lnTo>
                      <a:pt x="74" y="3581"/>
                    </a:lnTo>
                    <a:lnTo>
                      <a:pt x="25" y="3678"/>
                    </a:lnTo>
                    <a:lnTo>
                      <a:pt x="1" y="3776"/>
                    </a:lnTo>
                    <a:lnTo>
                      <a:pt x="1" y="3898"/>
                    </a:lnTo>
                    <a:lnTo>
                      <a:pt x="1" y="3898"/>
                    </a:lnTo>
                    <a:lnTo>
                      <a:pt x="1" y="3995"/>
                    </a:lnTo>
                    <a:lnTo>
                      <a:pt x="25" y="4093"/>
                    </a:lnTo>
                    <a:lnTo>
                      <a:pt x="74" y="4190"/>
                    </a:lnTo>
                    <a:lnTo>
                      <a:pt x="147" y="4287"/>
                    </a:lnTo>
                    <a:lnTo>
                      <a:pt x="7843" y="11984"/>
                    </a:lnTo>
                    <a:lnTo>
                      <a:pt x="7843" y="11984"/>
                    </a:lnTo>
                    <a:lnTo>
                      <a:pt x="7941" y="12057"/>
                    </a:lnTo>
                    <a:lnTo>
                      <a:pt x="8038" y="12105"/>
                    </a:lnTo>
                    <a:lnTo>
                      <a:pt x="8135" y="12130"/>
                    </a:lnTo>
                    <a:lnTo>
                      <a:pt x="8233" y="12130"/>
                    </a:lnTo>
                    <a:lnTo>
                      <a:pt x="8233" y="12130"/>
                    </a:lnTo>
                    <a:lnTo>
                      <a:pt x="8355" y="12130"/>
                    </a:lnTo>
                    <a:lnTo>
                      <a:pt x="8452" y="12105"/>
                    </a:lnTo>
                    <a:lnTo>
                      <a:pt x="8549" y="12057"/>
                    </a:lnTo>
                    <a:lnTo>
                      <a:pt x="8622" y="11984"/>
                    </a:lnTo>
                    <a:lnTo>
                      <a:pt x="8622" y="11984"/>
                    </a:lnTo>
                    <a:lnTo>
                      <a:pt x="8842" y="11716"/>
                    </a:lnTo>
                    <a:lnTo>
                      <a:pt x="9036" y="11423"/>
                    </a:lnTo>
                    <a:lnTo>
                      <a:pt x="9158" y="11131"/>
                    </a:lnTo>
                    <a:lnTo>
                      <a:pt x="9280" y="10814"/>
                    </a:lnTo>
                    <a:lnTo>
                      <a:pt x="9353" y="10498"/>
                    </a:lnTo>
                    <a:lnTo>
                      <a:pt x="9402" y="10181"/>
                    </a:lnTo>
                    <a:lnTo>
                      <a:pt x="9426" y="9889"/>
                    </a:lnTo>
                    <a:lnTo>
                      <a:pt x="9426" y="9597"/>
                    </a:lnTo>
                    <a:lnTo>
                      <a:pt x="9426" y="9597"/>
                    </a:lnTo>
                    <a:lnTo>
                      <a:pt x="9426" y="9280"/>
                    </a:lnTo>
                    <a:lnTo>
                      <a:pt x="9402" y="8964"/>
                    </a:lnTo>
                    <a:lnTo>
                      <a:pt x="9353" y="8647"/>
                    </a:lnTo>
                    <a:lnTo>
                      <a:pt x="9280" y="8330"/>
                    </a:lnTo>
                    <a:lnTo>
                      <a:pt x="9231" y="8038"/>
                    </a:lnTo>
                    <a:lnTo>
                      <a:pt x="9134" y="7746"/>
                    </a:lnTo>
                    <a:lnTo>
                      <a:pt x="9036" y="7502"/>
                    </a:lnTo>
                    <a:lnTo>
                      <a:pt x="8939" y="7259"/>
                    </a:lnTo>
                    <a:lnTo>
                      <a:pt x="12130" y="4093"/>
                    </a:lnTo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Shape 494">
                <a:extLst>
                  <a:ext uri="{FF2B5EF4-FFF2-40B4-BE49-F238E27FC236}">
                    <a16:creationId xmlns:a16="http://schemas.microsoft.com/office/drawing/2014/main" id="{0551D70B-4457-48F5-81B9-3A38F6B661D9}"/>
                  </a:ext>
                </a:extLst>
              </p:cNvPr>
              <p:cNvSpPr/>
              <p:nvPr/>
            </p:nvSpPr>
            <p:spPr>
              <a:xfrm>
                <a:off x="2801675" y="1740825"/>
                <a:ext cx="49950" cy="49950"/>
              </a:xfrm>
              <a:custGeom>
                <a:avLst/>
                <a:gdLst/>
                <a:ahLst/>
                <a:cxnLst/>
                <a:rect l="0" t="0" r="0" b="0"/>
                <a:pathLst>
                  <a:path w="1998" h="1998" fill="none" extrusionOk="0">
                    <a:moveTo>
                      <a:pt x="1" y="1997"/>
                    </a:moveTo>
                    <a:lnTo>
                      <a:pt x="1998" y="0"/>
                    </a:lnTo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72BD7EC-0D21-433C-A8B8-B34982C02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134" y="1463857"/>
            <a:ext cx="10334364" cy="4845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755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>
  <p:cSld name="Completely 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351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2800"/>
            </a:lvl1pPr>
            <a:lvl2pPr marL="128016" indent="0">
              <a:buNone/>
              <a:defRPr sz="2400" baseline="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2740-B4A7-4BD1-99A8-7D670BBF6774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DB39-7BCA-4D3A-B62B-EFDA8ACDA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20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239" y="1531279"/>
            <a:ext cx="5397688" cy="447646"/>
          </a:xfrm>
        </p:spPr>
        <p:txBody>
          <a:bodyPr lIns="137160" rIns="137160" anchor="ctr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800" b="0" kern="1200" cap="all" baseline="0" dirty="0" smtClean="0">
                <a:solidFill>
                  <a:srgbClr val="4C328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2740-B4A7-4BD1-99A8-7D670BBF6774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DB39-7BCA-4D3A-B62B-EFDA8ACDAA1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7CD2F29-FDCB-4CD4-A706-8477E063ED40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84218" y="2096446"/>
            <a:ext cx="5397689" cy="4330435"/>
          </a:xfrm>
        </p:spPr>
        <p:txBody>
          <a:bodyPr/>
          <a:lstStyle>
            <a:lvl1pPr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6C8EDAC-3655-4870-AA43-44830ED94DF0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355830" y="1531279"/>
            <a:ext cx="5397688" cy="447646"/>
          </a:xfrm>
        </p:spPr>
        <p:txBody>
          <a:bodyPr lIns="137160" rIns="137160" anchor="ctr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800" b="0" kern="1200" cap="all" baseline="0" dirty="0" smtClean="0">
                <a:solidFill>
                  <a:srgbClr val="4C328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6DFFB8E-9225-4B12-B4C6-960DAE3BDB96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6364809" y="2096446"/>
            <a:ext cx="5397689" cy="4330435"/>
          </a:xfrm>
        </p:spPr>
        <p:txBody>
          <a:bodyPr/>
          <a:lstStyle>
            <a:lvl1pPr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0127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2740-B4A7-4BD1-99A8-7D670BBF6774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DB39-7BCA-4D3A-B62B-EFDA8ACDA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21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34620" y="1512985"/>
            <a:ext cx="5397689" cy="4796375"/>
          </a:xfrm>
        </p:spPr>
        <p:txBody>
          <a:bodyPr/>
          <a:lstStyle>
            <a:lvl1pPr marL="91440" indent="-91440">
              <a:buFontTx/>
              <a:buChar char=" "/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 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64809" y="1512984"/>
            <a:ext cx="5397689" cy="4796375"/>
          </a:xfrm>
        </p:spPr>
        <p:txBody>
          <a:bodyPr/>
          <a:lstStyle>
            <a:lvl1pPr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 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2740-B4A7-4BD1-99A8-7D670BBF6774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DB39-7BCA-4D3A-B62B-EFDA8ACDAA1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45E9297-2ED3-49ED-918C-68275E6ED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239" y="263276"/>
            <a:ext cx="11187259" cy="1014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744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2740-B4A7-4BD1-99A8-7D670BBF6774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DB39-7BCA-4D3A-B62B-EFDA8ACDAA1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UW building">
            <a:extLst>
              <a:ext uri="{FF2B5EF4-FFF2-40B4-BE49-F238E27FC236}">
                <a16:creationId xmlns:a16="http://schemas.microsoft.com/office/drawing/2014/main" id="{8DB080C4-5F0D-47C3-B99E-D2AD3B91FD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85" b="5565"/>
          <a:stretch/>
        </p:blipFill>
        <p:spPr bwMode="auto">
          <a:xfrm>
            <a:off x="3" y="0"/>
            <a:ext cx="12191997" cy="457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1099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2740-B4A7-4BD1-99A8-7D670BBF6774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DB39-7BCA-4D3A-B62B-EFDA8ACDA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8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2740-B4A7-4BD1-99A8-7D670BBF6774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DB39-7BCA-4D3A-B62B-EFDA8ACDAA1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3005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CB2A4-11AD-445D-9449-ECE97BF726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5881" y="3446573"/>
            <a:ext cx="5590283" cy="1014667"/>
          </a:xfrm>
        </p:spPr>
        <p:txBody>
          <a:bodyPr/>
          <a:lstStyle>
            <a:lvl1pPr algn="ctr">
              <a:defRPr cap="none" baseline="0"/>
            </a:lvl1pPr>
          </a:lstStyle>
          <a:p>
            <a:r>
              <a:rPr lang="en-US" dirty="0"/>
              <a:t>Big Concept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5E7B94-0CB0-48FD-9BA2-0BCEF75A7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2740-B4A7-4BD1-99A8-7D670BBF6774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BA529F-BA16-4C50-8761-34379098B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838C27-C210-4D9C-AB83-9BF54E329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DB39-7BCA-4D3A-B62B-EFDA8ACDAA12}" type="slidenum">
              <a:rPr lang="en-US" smtClean="0"/>
              <a:t>‹#›</a:t>
            </a:fld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067791F-5EAB-433C-8512-E3D8B5FEA33C}"/>
              </a:ext>
            </a:extLst>
          </p:cNvPr>
          <p:cNvCxnSpPr/>
          <p:nvPr/>
        </p:nvCxnSpPr>
        <p:spPr>
          <a:xfrm>
            <a:off x="138752" y="1917510"/>
            <a:ext cx="11914495" cy="0"/>
          </a:xfrm>
          <a:prstGeom prst="line">
            <a:avLst/>
          </a:prstGeom>
          <a:ln w="19050"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9FC5ADD-7CD5-4855-8137-142378EFA26D}"/>
              </a:ext>
            </a:extLst>
          </p:cNvPr>
          <p:cNvGrpSpPr/>
          <p:nvPr/>
        </p:nvGrpSpPr>
        <p:grpSpPr>
          <a:xfrm>
            <a:off x="4736398" y="555634"/>
            <a:ext cx="2723751" cy="2723751"/>
            <a:chOff x="4360460" y="449353"/>
            <a:chExt cx="3282287" cy="3282287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61030CC-581E-4D1E-9ACA-A92F5BB6C0CB}"/>
                </a:ext>
              </a:extLst>
            </p:cNvPr>
            <p:cNvSpPr/>
            <p:nvPr userDrawn="1"/>
          </p:nvSpPr>
          <p:spPr>
            <a:xfrm>
              <a:off x="4360460" y="449353"/>
              <a:ext cx="3282287" cy="3282287"/>
            </a:xfrm>
            <a:prstGeom prst="ellipse">
              <a:avLst/>
            </a:prstGeom>
            <a:solidFill>
              <a:srgbClr val="B6A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Shape 822">
              <a:extLst>
                <a:ext uri="{FF2B5EF4-FFF2-40B4-BE49-F238E27FC236}">
                  <a16:creationId xmlns:a16="http://schemas.microsoft.com/office/drawing/2014/main" id="{9662AC8F-8502-4CF6-87AC-2CB7EFEBC5CD}"/>
                </a:ext>
              </a:extLst>
            </p:cNvPr>
            <p:cNvGrpSpPr/>
            <p:nvPr userDrawn="1"/>
          </p:nvGrpSpPr>
          <p:grpSpPr>
            <a:xfrm>
              <a:off x="4868910" y="1003939"/>
              <a:ext cx="2265387" cy="2173113"/>
              <a:chOff x="5233525" y="4954450"/>
              <a:chExt cx="538275" cy="516350"/>
            </a:xfrm>
          </p:grpSpPr>
          <p:sp>
            <p:nvSpPr>
              <p:cNvPr id="8" name="Shape 823">
                <a:extLst>
                  <a:ext uri="{FF2B5EF4-FFF2-40B4-BE49-F238E27FC236}">
                    <a16:creationId xmlns:a16="http://schemas.microsoft.com/office/drawing/2014/main" id="{915C32CE-F54C-4A91-A795-5F6EE0E2C310}"/>
                  </a:ext>
                </a:extLst>
              </p:cNvPr>
              <p:cNvSpPr/>
              <p:nvPr/>
            </p:nvSpPr>
            <p:spPr>
              <a:xfrm>
                <a:off x="5637825" y="4954450"/>
                <a:ext cx="895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81" h="3581" fill="none" extrusionOk="0">
                    <a:moveTo>
                      <a:pt x="1023" y="3410"/>
                    </a:moveTo>
                    <a:lnTo>
                      <a:pt x="1023" y="3410"/>
                    </a:lnTo>
                    <a:lnTo>
                      <a:pt x="1193" y="3483"/>
                    </a:lnTo>
                    <a:lnTo>
                      <a:pt x="1388" y="3532"/>
                    </a:lnTo>
                    <a:lnTo>
                      <a:pt x="1583" y="3556"/>
                    </a:lnTo>
                    <a:lnTo>
                      <a:pt x="1778" y="3581"/>
                    </a:lnTo>
                    <a:lnTo>
                      <a:pt x="1778" y="3581"/>
                    </a:lnTo>
                    <a:lnTo>
                      <a:pt x="1973" y="3556"/>
                    </a:lnTo>
                    <a:lnTo>
                      <a:pt x="2143" y="3532"/>
                    </a:lnTo>
                    <a:lnTo>
                      <a:pt x="2314" y="3508"/>
                    </a:lnTo>
                    <a:lnTo>
                      <a:pt x="2484" y="3435"/>
                    </a:lnTo>
                    <a:lnTo>
                      <a:pt x="2630" y="3361"/>
                    </a:lnTo>
                    <a:lnTo>
                      <a:pt x="2776" y="3264"/>
                    </a:lnTo>
                    <a:lnTo>
                      <a:pt x="2923" y="3167"/>
                    </a:lnTo>
                    <a:lnTo>
                      <a:pt x="3044" y="3045"/>
                    </a:lnTo>
                    <a:lnTo>
                      <a:pt x="3166" y="2923"/>
                    </a:lnTo>
                    <a:lnTo>
                      <a:pt x="3264" y="2801"/>
                    </a:lnTo>
                    <a:lnTo>
                      <a:pt x="3361" y="2631"/>
                    </a:lnTo>
                    <a:lnTo>
                      <a:pt x="3434" y="2485"/>
                    </a:lnTo>
                    <a:lnTo>
                      <a:pt x="3483" y="2314"/>
                    </a:lnTo>
                    <a:lnTo>
                      <a:pt x="3531" y="2144"/>
                    </a:lnTo>
                    <a:lnTo>
                      <a:pt x="3556" y="1973"/>
                    </a:lnTo>
                    <a:lnTo>
                      <a:pt x="3580" y="1803"/>
                    </a:lnTo>
                    <a:lnTo>
                      <a:pt x="3580" y="1803"/>
                    </a:lnTo>
                    <a:lnTo>
                      <a:pt x="3556" y="1608"/>
                    </a:lnTo>
                    <a:lnTo>
                      <a:pt x="3531" y="1437"/>
                    </a:lnTo>
                    <a:lnTo>
                      <a:pt x="3483" y="1267"/>
                    </a:lnTo>
                    <a:lnTo>
                      <a:pt x="3434" y="1096"/>
                    </a:lnTo>
                    <a:lnTo>
                      <a:pt x="3361" y="950"/>
                    </a:lnTo>
                    <a:lnTo>
                      <a:pt x="3264" y="804"/>
                    </a:lnTo>
                    <a:lnTo>
                      <a:pt x="3166" y="658"/>
                    </a:lnTo>
                    <a:lnTo>
                      <a:pt x="3044" y="536"/>
                    </a:lnTo>
                    <a:lnTo>
                      <a:pt x="2923" y="414"/>
                    </a:lnTo>
                    <a:lnTo>
                      <a:pt x="2776" y="317"/>
                    </a:lnTo>
                    <a:lnTo>
                      <a:pt x="2630" y="220"/>
                    </a:lnTo>
                    <a:lnTo>
                      <a:pt x="2484" y="147"/>
                    </a:lnTo>
                    <a:lnTo>
                      <a:pt x="2314" y="98"/>
                    </a:lnTo>
                    <a:lnTo>
                      <a:pt x="2143" y="49"/>
                    </a:lnTo>
                    <a:lnTo>
                      <a:pt x="1973" y="25"/>
                    </a:lnTo>
                    <a:lnTo>
                      <a:pt x="1778" y="0"/>
                    </a:lnTo>
                    <a:lnTo>
                      <a:pt x="1778" y="0"/>
                    </a:lnTo>
                    <a:lnTo>
                      <a:pt x="1607" y="25"/>
                    </a:lnTo>
                    <a:lnTo>
                      <a:pt x="1437" y="49"/>
                    </a:lnTo>
                    <a:lnTo>
                      <a:pt x="1266" y="98"/>
                    </a:lnTo>
                    <a:lnTo>
                      <a:pt x="1096" y="147"/>
                    </a:lnTo>
                    <a:lnTo>
                      <a:pt x="925" y="220"/>
                    </a:lnTo>
                    <a:lnTo>
                      <a:pt x="779" y="317"/>
                    </a:lnTo>
                    <a:lnTo>
                      <a:pt x="658" y="414"/>
                    </a:lnTo>
                    <a:lnTo>
                      <a:pt x="536" y="536"/>
                    </a:lnTo>
                    <a:lnTo>
                      <a:pt x="414" y="658"/>
                    </a:lnTo>
                    <a:lnTo>
                      <a:pt x="317" y="804"/>
                    </a:lnTo>
                    <a:lnTo>
                      <a:pt x="219" y="950"/>
                    </a:lnTo>
                    <a:lnTo>
                      <a:pt x="146" y="1096"/>
                    </a:lnTo>
                    <a:lnTo>
                      <a:pt x="73" y="1267"/>
                    </a:lnTo>
                    <a:lnTo>
                      <a:pt x="49" y="1437"/>
                    </a:lnTo>
                    <a:lnTo>
                      <a:pt x="24" y="1608"/>
                    </a:lnTo>
                    <a:lnTo>
                      <a:pt x="0" y="1803"/>
                    </a:lnTo>
                    <a:lnTo>
                      <a:pt x="0" y="1803"/>
                    </a:lnTo>
                    <a:lnTo>
                      <a:pt x="24" y="2071"/>
                    </a:lnTo>
                    <a:lnTo>
                      <a:pt x="97" y="2339"/>
                    </a:lnTo>
                    <a:lnTo>
                      <a:pt x="195" y="2582"/>
                    </a:lnTo>
                    <a:lnTo>
                      <a:pt x="317" y="280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Shape 824">
                <a:extLst>
                  <a:ext uri="{FF2B5EF4-FFF2-40B4-BE49-F238E27FC236}">
                    <a16:creationId xmlns:a16="http://schemas.microsoft.com/office/drawing/2014/main" id="{25663F7D-C889-439B-A68E-97D8B29147A8}"/>
                  </a:ext>
                </a:extLst>
              </p:cNvPr>
              <p:cNvSpPr/>
              <p:nvPr/>
            </p:nvSpPr>
            <p:spPr>
              <a:xfrm>
                <a:off x="5323025" y="4980625"/>
                <a:ext cx="88925" cy="889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57" fill="none" extrusionOk="0">
                    <a:moveTo>
                      <a:pt x="3191" y="2850"/>
                    </a:moveTo>
                    <a:lnTo>
                      <a:pt x="3191" y="2850"/>
                    </a:lnTo>
                    <a:lnTo>
                      <a:pt x="3313" y="2680"/>
                    </a:lnTo>
                    <a:lnTo>
                      <a:pt x="3410" y="2509"/>
                    </a:lnTo>
                    <a:lnTo>
                      <a:pt x="3483" y="2314"/>
                    </a:lnTo>
                    <a:lnTo>
                      <a:pt x="3532" y="2095"/>
                    </a:lnTo>
                    <a:lnTo>
                      <a:pt x="3532" y="2095"/>
                    </a:lnTo>
                    <a:lnTo>
                      <a:pt x="3556" y="1925"/>
                    </a:lnTo>
                    <a:lnTo>
                      <a:pt x="3556" y="1730"/>
                    </a:lnTo>
                    <a:lnTo>
                      <a:pt x="3556" y="1559"/>
                    </a:lnTo>
                    <a:lnTo>
                      <a:pt x="3508" y="1389"/>
                    </a:lnTo>
                    <a:lnTo>
                      <a:pt x="3459" y="1218"/>
                    </a:lnTo>
                    <a:lnTo>
                      <a:pt x="3410" y="1072"/>
                    </a:lnTo>
                    <a:lnTo>
                      <a:pt x="3337" y="902"/>
                    </a:lnTo>
                    <a:lnTo>
                      <a:pt x="3240" y="756"/>
                    </a:lnTo>
                    <a:lnTo>
                      <a:pt x="3142" y="634"/>
                    </a:lnTo>
                    <a:lnTo>
                      <a:pt x="3021" y="512"/>
                    </a:lnTo>
                    <a:lnTo>
                      <a:pt x="2899" y="390"/>
                    </a:lnTo>
                    <a:lnTo>
                      <a:pt x="2753" y="293"/>
                    </a:lnTo>
                    <a:lnTo>
                      <a:pt x="2606" y="196"/>
                    </a:lnTo>
                    <a:lnTo>
                      <a:pt x="2436" y="122"/>
                    </a:lnTo>
                    <a:lnTo>
                      <a:pt x="2266" y="74"/>
                    </a:lnTo>
                    <a:lnTo>
                      <a:pt x="2095" y="25"/>
                    </a:lnTo>
                    <a:lnTo>
                      <a:pt x="2095" y="25"/>
                    </a:lnTo>
                    <a:lnTo>
                      <a:pt x="1925" y="1"/>
                    </a:lnTo>
                    <a:lnTo>
                      <a:pt x="1730" y="1"/>
                    </a:lnTo>
                    <a:lnTo>
                      <a:pt x="1559" y="1"/>
                    </a:lnTo>
                    <a:lnTo>
                      <a:pt x="1389" y="25"/>
                    </a:lnTo>
                    <a:lnTo>
                      <a:pt x="1218" y="74"/>
                    </a:lnTo>
                    <a:lnTo>
                      <a:pt x="1072" y="147"/>
                    </a:lnTo>
                    <a:lnTo>
                      <a:pt x="902" y="220"/>
                    </a:lnTo>
                    <a:lnTo>
                      <a:pt x="756" y="317"/>
                    </a:lnTo>
                    <a:lnTo>
                      <a:pt x="634" y="415"/>
                    </a:lnTo>
                    <a:lnTo>
                      <a:pt x="512" y="537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1"/>
                    </a:lnTo>
                    <a:lnTo>
                      <a:pt x="122" y="1097"/>
                    </a:lnTo>
                    <a:lnTo>
                      <a:pt x="74" y="1267"/>
                    </a:lnTo>
                    <a:lnTo>
                      <a:pt x="25" y="1462"/>
                    </a:lnTo>
                    <a:lnTo>
                      <a:pt x="25" y="1462"/>
                    </a:lnTo>
                    <a:lnTo>
                      <a:pt x="1" y="1633"/>
                    </a:lnTo>
                    <a:lnTo>
                      <a:pt x="1" y="1803"/>
                    </a:lnTo>
                    <a:lnTo>
                      <a:pt x="1" y="1998"/>
                    </a:lnTo>
                    <a:lnTo>
                      <a:pt x="25" y="2168"/>
                    </a:lnTo>
                    <a:lnTo>
                      <a:pt x="74" y="2339"/>
                    </a:lnTo>
                    <a:lnTo>
                      <a:pt x="147" y="2485"/>
                    </a:lnTo>
                    <a:lnTo>
                      <a:pt x="220" y="2655"/>
                    </a:lnTo>
                    <a:lnTo>
                      <a:pt x="317" y="2777"/>
                    </a:lnTo>
                    <a:lnTo>
                      <a:pt x="415" y="2923"/>
                    </a:lnTo>
                    <a:lnTo>
                      <a:pt x="536" y="3045"/>
                    </a:lnTo>
                    <a:lnTo>
                      <a:pt x="658" y="3167"/>
                    </a:lnTo>
                    <a:lnTo>
                      <a:pt x="804" y="3264"/>
                    </a:lnTo>
                    <a:lnTo>
                      <a:pt x="950" y="3362"/>
                    </a:lnTo>
                    <a:lnTo>
                      <a:pt x="1096" y="3435"/>
                    </a:lnTo>
                    <a:lnTo>
                      <a:pt x="1267" y="3483"/>
                    </a:lnTo>
                    <a:lnTo>
                      <a:pt x="1462" y="3532"/>
                    </a:lnTo>
                    <a:lnTo>
                      <a:pt x="1462" y="3532"/>
                    </a:lnTo>
                    <a:lnTo>
                      <a:pt x="1705" y="3557"/>
                    </a:lnTo>
                    <a:lnTo>
                      <a:pt x="1973" y="3557"/>
                    </a:lnTo>
                    <a:lnTo>
                      <a:pt x="2217" y="3508"/>
                    </a:lnTo>
                    <a:lnTo>
                      <a:pt x="2460" y="3435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Shape 825">
                <a:extLst>
                  <a:ext uri="{FF2B5EF4-FFF2-40B4-BE49-F238E27FC236}">
                    <a16:creationId xmlns:a16="http://schemas.microsoft.com/office/drawing/2014/main" id="{5C225417-5386-4CF0-A050-D547324972FC}"/>
                  </a:ext>
                </a:extLst>
              </p:cNvPr>
              <p:cNvSpPr/>
              <p:nvPr/>
            </p:nvSpPr>
            <p:spPr>
              <a:xfrm>
                <a:off x="5233525" y="5255225"/>
                <a:ext cx="895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81" h="3581" fill="none" extrusionOk="0">
                    <a:moveTo>
                      <a:pt x="3215" y="707"/>
                    </a:moveTo>
                    <a:lnTo>
                      <a:pt x="3215" y="707"/>
                    </a:lnTo>
                    <a:lnTo>
                      <a:pt x="3093" y="585"/>
                    </a:lnTo>
                    <a:lnTo>
                      <a:pt x="2972" y="464"/>
                    </a:lnTo>
                    <a:lnTo>
                      <a:pt x="2850" y="342"/>
                    </a:lnTo>
                    <a:lnTo>
                      <a:pt x="2679" y="244"/>
                    </a:lnTo>
                    <a:lnTo>
                      <a:pt x="2679" y="244"/>
                    </a:lnTo>
                    <a:lnTo>
                      <a:pt x="2533" y="171"/>
                    </a:lnTo>
                    <a:lnTo>
                      <a:pt x="2363" y="98"/>
                    </a:lnTo>
                    <a:lnTo>
                      <a:pt x="2192" y="50"/>
                    </a:lnTo>
                    <a:lnTo>
                      <a:pt x="2022" y="25"/>
                    </a:lnTo>
                    <a:lnTo>
                      <a:pt x="1851" y="1"/>
                    </a:lnTo>
                    <a:lnTo>
                      <a:pt x="1681" y="25"/>
                    </a:lnTo>
                    <a:lnTo>
                      <a:pt x="1510" y="25"/>
                    </a:lnTo>
                    <a:lnTo>
                      <a:pt x="1340" y="74"/>
                    </a:lnTo>
                    <a:lnTo>
                      <a:pt x="1169" y="123"/>
                    </a:lnTo>
                    <a:lnTo>
                      <a:pt x="1023" y="196"/>
                    </a:lnTo>
                    <a:lnTo>
                      <a:pt x="877" y="269"/>
                    </a:lnTo>
                    <a:lnTo>
                      <a:pt x="731" y="366"/>
                    </a:lnTo>
                    <a:lnTo>
                      <a:pt x="585" y="488"/>
                    </a:lnTo>
                    <a:lnTo>
                      <a:pt x="463" y="610"/>
                    </a:lnTo>
                    <a:lnTo>
                      <a:pt x="341" y="731"/>
                    </a:lnTo>
                    <a:lnTo>
                      <a:pt x="244" y="902"/>
                    </a:lnTo>
                    <a:lnTo>
                      <a:pt x="244" y="902"/>
                    </a:lnTo>
                    <a:lnTo>
                      <a:pt x="171" y="1048"/>
                    </a:lnTo>
                    <a:lnTo>
                      <a:pt x="98" y="1219"/>
                    </a:lnTo>
                    <a:lnTo>
                      <a:pt x="49" y="1389"/>
                    </a:lnTo>
                    <a:lnTo>
                      <a:pt x="25" y="1560"/>
                    </a:lnTo>
                    <a:lnTo>
                      <a:pt x="0" y="1730"/>
                    </a:lnTo>
                    <a:lnTo>
                      <a:pt x="0" y="1900"/>
                    </a:lnTo>
                    <a:lnTo>
                      <a:pt x="25" y="2071"/>
                    </a:lnTo>
                    <a:lnTo>
                      <a:pt x="73" y="2241"/>
                    </a:lnTo>
                    <a:lnTo>
                      <a:pt x="122" y="2412"/>
                    </a:lnTo>
                    <a:lnTo>
                      <a:pt x="195" y="2558"/>
                    </a:lnTo>
                    <a:lnTo>
                      <a:pt x="268" y="2729"/>
                    </a:lnTo>
                    <a:lnTo>
                      <a:pt x="366" y="2850"/>
                    </a:lnTo>
                    <a:lnTo>
                      <a:pt x="463" y="2996"/>
                    </a:lnTo>
                    <a:lnTo>
                      <a:pt x="609" y="3118"/>
                    </a:lnTo>
                    <a:lnTo>
                      <a:pt x="731" y="3240"/>
                    </a:lnTo>
                    <a:lnTo>
                      <a:pt x="901" y="3337"/>
                    </a:lnTo>
                    <a:lnTo>
                      <a:pt x="901" y="3337"/>
                    </a:lnTo>
                    <a:lnTo>
                      <a:pt x="1048" y="3410"/>
                    </a:lnTo>
                    <a:lnTo>
                      <a:pt x="1218" y="3484"/>
                    </a:lnTo>
                    <a:lnTo>
                      <a:pt x="1389" y="3532"/>
                    </a:lnTo>
                    <a:lnTo>
                      <a:pt x="1559" y="3557"/>
                    </a:lnTo>
                    <a:lnTo>
                      <a:pt x="1730" y="3581"/>
                    </a:lnTo>
                    <a:lnTo>
                      <a:pt x="1900" y="3581"/>
                    </a:lnTo>
                    <a:lnTo>
                      <a:pt x="2071" y="3557"/>
                    </a:lnTo>
                    <a:lnTo>
                      <a:pt x="2241" y="3508"/>
                    </a:lnTo>
                    <a:lnTo>
                      <a:pt x="2411" y="3459"/>
                    </a:lnTo>
                    <a:lnTo>
                      <a:pt x="2558" y="3410"/>
                    </a:lnTo>
                    <a:lnTo>
                      <a:pt x="2704" y="3313"/>
                    </a:lnTo>
                    <a:lnTo>
                      <a:pt x="2850" y="3216"/>
                    </a:lnTo>
                    <a:lnTo>
                      <a:pt x="2996" y="3118"/>
                    </a:lnTo>
                    <a:lnTo>
                      <a:pt x="3118" y="2996"/>
                    </a:lnTo>
                    <a:lnTo>
                      <a:pt x="3240" y="2850"/>
                    </a:lnTo>
                    <a:lnTo>
                      <a:pt x="3337" y="2704"/>
                    </a:lnTo>
                    <a:lnTo>
                      <a:pt x="3337" y="2704"/>
                    </a:lnTo>
                    <a:lnTo>
                      <a:pt x="3459" y="2412"/>
                    </a:lnTo>
                    <a:lnTo>
                      <a:pt x="3532" y="2144"/>
                    </a:lnTo>
                    <a:lnTo>
                      <a:pt x="3581" y="1852"/>
                    </a:lnTo>
                    <a:lnTo>
                      <a:pt x="3556" y="156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Shape 826">
                <a:extLst>
                  <a:ext uri="{FF2B5EF4-FFF2-40B4-BE49-F238E27FC236}">
                    <a16:creationId xmlns:a16="http://schemas.microsoft.com/office/drawing/2014/main" id="{F2B2177A-3C1C-4737-A983-B5086B44BAC9}"/>
                  </a:ext>
                </a:extLst>
              </p:cNvPr>
              <p:cNvSpPr/>
              <p:nvPr/>
            </p:nvSpPr>
            <p:spPr>
              <a:xfrm>
                <a:off x="5453325" y="5382475"/>
                <a:ext cx="88925" cy="883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33" fill="none" extrusionOk="0">
                    <a:moveTo>
                      <a:pt x="1389" y="1"/>
                    </a:moveTo>
                    <a:lnTo>
                      <a:pt x="1389" y="1"/>
                    </a:lnTo>
                    <a:lnTo>
                      <a:pt x="1194" y="50"/>
                    </a:lnTo>
                    <a:lnTo>
                      <a:pt x="999" y="147"/>
                    </a:lnTo>
                    <a:lnTo>
                      <a:pt x="804" y="245"/>
                    </a:lnTo>
                    <a:lnTo>
                      <a:pt x="634" y="366"/>
                    </a:lnTo>
                    <a:lnTo>
                      <a:pt x="634" y="366"/>
                    </a:lnTo>
                    <a:lnTo>
                      <a:pt x="488" y="488"/>
                    </a:lnTo>
                    <a:lnTo>
                      <a:pt x="390" y="634"/>
                    </a:lnTo>
                    <a:lnTo>
                      <a:pt x="268" y="780"/>
                    </a:lnTo>
                    <a:lnTo>
                      <a:pt x="195" y="926"/>
                    </a:lnTo>
                    <a:lnTo>
                      <a:pt x="122" y="1073"/>
                    </a:lnTo>
                    <a:lnTo>
                      <a:pt x="74" y="1243"/>
                    </a:lnTo>
                    <a:lnTo>
                      <a:pt x="25" y="1414"/>
                    </a:lnTo>
                    <a:lnTo>
                      <a:pt x="0" y="1584"/>
                    </a:lnTo>
                    <a:lnTo>
                      <a:pt x="0" y="1755"/>
                    </a:lnTo>
                    <a:lnTo>
                      <a:pt x="0" y="1925"/>
                    </a:lnTo>
                    <a:lnTo>
                      <a:pt x="25" y="2096"/>
                    </a:lnTo>
                    <a:lnTo>
                      <a:pt x="74" y="2266"/>
                    </a:lnTo>
                    <a:lnTo>
                      <a:pt x="122" y="2412"/>
                    </a:lnTo>
                    <a:lnTo>
                      <a:pt x="195" y="2583"/>
                    </a:lnTo>
                    <a:lnTo>
                      <a:pt x="293" y="2729"/>
                    </a:lnTo>
                    <a:lnTo>
                      <a:pt x="415" y="2875"/>
                    </a:lnTo>
                    <a:lnTo>
                      <a:pt x="415" y="2875"/>
                    </a:lnTo>
                    <a:lnTo>
                      <a:pt x="536" y="3021"/>
                    </a:lnTo>
                    <a:lnTo>
                      <a:pt x="658" y="3143"/>
                    </a:lnTo>
                    <a:lnTo>
                      <a:pt x="804" y="3240"/>
                    </a:lnTo>
                    <a:lnTo>
                      <a:pt x="950" y="3313"/>
                    </a:lnTo>
                    <a:lnTo>
                      <a:pt x="1121" y="3386"/>
                    </a:lnTo>
                    <a:lnTo>
                      <a:pt x="1267" y="3459"/>
                    </a:lnTo>
                    <a:lnTo>
                      <a:pt x="1437" y="3484"/>
                    </a:lnTo>
                    <a:lnTo>
                      <a:pt x="1608" y="3508"/>
                    </a:lnTo>
                    <a:lnTo>
                      <a:pt x="1778" y="3532"/>
                    </a:lnTo>
                    <a:lnTo>
                      <a:pt x="1949" y="3508"/>
                    </a:lnTo>
                    <a:lnTo>
                      <a:pt x="2119" y="3484"/>
                    </a:lnTo>
                    <a:lnTo>
                      <a:pt x="2290" y="3435"/>
                    </a:lnTo>
                    <a:lnTo>
                      <a:pt x="2460" y="3386"/>
                    </a:lnTo>
                    <a:lnTo>
                      <a:pt x="2606" y="3313"/>
                    </a:lnTo>
                    <a:lnTo>
                      <a:pt x="2777" y="3216"/>
                    </a:lnTo>
                    <a:lnTo>
                      <a:pt x="2923" y="3118"/>
                    </a:lnTo>
                    <a:lnTo>
                      <a:pt x="2923" y="3118"/>
                    </a:lnTo>
                    <a:lnTo>
                      <a:pt x="3045" y="2997"/>
                    </a:lnTo>
                    <a:lnTo>
                      <a:pt x="3167" y="2851"/>
                    </a:lnTo>
                    <a:lnTo>
                      <a:pt x="3264" y="2704"/>
                    </a:lnTo>
                    <a:lnTo>
                      <a:pt x="3361" y="2558"/>
                    </a:lnTo>
                    <a:lnTo>
                      <a:pt x="3435" y="2412"/>
                    </a:lnTo>
                    <a:lnTo>
                      <a:pt x="3483" y="2242"/>
                    </a:lnTo>
                    <a:lnTo>
                      <a:pt x="3532" y="2071"/>
                    </a:lnTo>
                    <a:lnTo>
                      <a:pt x="3556" y="1901"/>
                    </a:lnTo>
                    <a:lnTo>
                      <a:pt x="3556" y="1730"/>
                    </a:lnTo>
                    <a:lnTo>
                      <a:pt x="3556" y="1560"/>
                    </a:lnTo>
                    <a:lnTo>
                      <a:pt x="3532" y="1389"/>
                    </a:lnTo>
                    <a:lnTo>
                      <a:pt x="3483" y="1219"/>
                    </a:lnTo>
                    <a:lnTo>
                      <a:pt x="3410" y="1048"/>
                    </a:lnTo>
                    <a:lnTo>
                      <a:pt x="3337" y="902"/>
                    </a:lnTo>
                    <a:lnTo>
                      <a:pt x="3264" y="756"/>
                    </a:lnTo>
                    <a:lnTo>
                      <a:pt x="3142" y="610"/>
                    </a:lnTo>
                    <a:lnTo>
                      <a:pt x="3142" y="610"/>
                    </a:lnTo>
                    <a:lnTo>
                      <a:pt x="2972" y="415"/>
                    </a:lnTo>
                    <a:lnTo>
                      <a:pt x="2753" y="245"/>
                    </a:lnTo>
                    <a:lnTo>
                      <a:pt x="2533" y="123"/>
                    </a:lnTo>
                    <a:lnTo>
                      <a:pt x="2314" y="5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Shape 827">
                <a:extLst>
                  <a:ext uri="{FF2B5EF4-FFF2-40B4-BE49-F238E27FC236}">
                    <a16:creationId xmlns:a16="http://schemas.microsoft.com/office/drawing/2014/main" id="{065E0883-FD56-4990-A3BA-7394FB6E3D9D}"/>
                  </a:ext>
                </a:extLst>
              </p:cNvPr>
              <p:cNvSpPr/>
              <p:nvPr/>
            </p:nvSpPr>
            <p:spPr>
              <a:xfrm>
                <a:off x="5682875" y="5188875"/>
                <a:ext cx="889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81" fill="none" extrusionOk="0">
                    <a:moveTo>
                      <a:pt x="0" y="2022"/>
                    </a:moveTo>
                    <a:lnTo>
                      <a:pt x="0" y="2022"/>
                    </a:lnTo>
                    <a:lnTo>
                      <a:pt x="25" y="2216"/>
                    </a:lnTo>
                    <a:lnTo>
                      <a:pt x="98" y="2411"/>
                    </a:lnTo>
                    <a:lnTo>
                      <a:pt x="98" y="2411"/>
                    </a:lnTo>
                    <a:lnTo>
                      <a:pt x="171" y="2557"/>
                    </a:lnTo>
                    <a:lnTo>
                      <a:pt x="244" y="2728"/>
                    </a:lnTo>
                    <a:lnTo>
                      <a:pt x="341" y="2874"/>
                    </a:lnTo>
                    <a:lnTo>
                      <a:pt x="463" y="2996"/>
                    </a:lnTo>
                    <a:lnTo>
                      <a:pt x="585" y="3118"/>
                    </a:lnTo>
                    <a:lnTo>
                      <a:pt x="707" y="3239"/>
                    </a:lnTo>
                    <a:lnTo>
                      <a:pt x="853" y="3337"/>
                    </a:lnTo>
                    <a:lnTo>
                      <a:pt x="999" y="3410"/>
                    </a:lnTo>
                    <a:lnTo>
                      <a:pt x="1169" y="3483"/>
                    </a:lnTo>
                    <a:lnTo>
                      <a:pt x="1340" y="3532"/>
                    </a:lnTo>
                    <a:lnTo>
                      <a:pt x="1510" y="3556"/>
                    </a:lnTo>
                    <a:lnTo>
                      <a:pt x="1681" y="3580"/>
                    </a:lnTo>
                    <a:lnTo>
                      <a:pt x="1851" y="3580"/>
                    </a:lnTo>
                    <a:lnTo>
                      <a:pt x="2022" y="3556"/>
                    </a:lnTo>
                    <a:lnTo>
                      <a:pt x="2192" y="3532"/>
                    </a:lnTo>
                    <a:lnTo>
                      <a:pt x="2363" y="3459"/>
                    </a:lnTo>
                    <a:lnTo>
                      <a:pt x="2363" y="3459"/>
                    </a:lnTo>
                    <a:lnTo>
                      <a:pt x="2533" y="3410"/>
                    </a:lnTo>
                    <a:lnTo>
                      <a:pt x="2704" y="3312"/>
                    </a:lnTo>
                    <a:lnTo>
                      <a:pt x="2850" y="3215"/>
                    </a:lnTo>
                    <a:lnTo>
                      <a:pt x="2972" y="3093"/>
                    </a:lnTo>
                    <a:lnTo>
                      <a:pt x="3093" y="2971"/>
                    </a:lnTo>
                    <a:lnTo>
                      <a:pt x="3215" y="2850"/>
                    </a:lnTo>
                    <a:lnTo>
                      <a:pt x="3288" y="2704"/>
                    </a:lnTo>
                    <a:lnTo>
                      <a:pt x="3386" y="2557"/>
                    </a:lnTo>
                    <a:lnTo>
                      <a:pt x="3434" y="2387"/>
                    </a:lnTo>
                    <a:lnTo>
                      <a:pt x="3483" y="2216"/>
                    </a:lnTo>
                    <a:lnTo>
                      <a:pt x="3532" y="2070"/>
                    </a:lnTo>
                    <a:lnTo>
                      <a:pt x="3556" y="1875"/>
                    </a:lnTo>
                    <a:lnTo>
                      <a:pt x="3556" y="1705"/>
                    </a:lnTo>
                    <a:lnTo>
                      <a:pt x="3532" y="1534"/>
                    </a:lnTo>
                    <a:lnTo>
                      <a:pt x="3507" y="1364"/>
                    </a:lnTo>
                    <a:lnTo>
                      <a:pt x="3434" y="1194"/>
                    </a:lnTo>
                    <a:lnTo>
                      <a:pt x="3434" y="1194"/>
                    </a:lnTo>
                    <a:lnTo>
                      <a:pt x="3361" y="1023"/>
                    </a:lnTo>
                    <a:lnTo>
                      <a:pt x="3288" y="853"/>
                    </a:lnTo>
                    <a:lnTo>
                      <a:pt x="3191" y="706"/>
                    </a:lnTo>
                    <a:lnTo>
                      <a:pt x="3069" y="585"/>
                    </a:lnTo>
                    <a:lnTo>
                      <a:pt x="2947" y="463"/>
                    </a:lnTo>
                    <a:lnTo>
                      <a:pt x="2825" y="341"/>
                    </a:lnTo>
                    <a:lnTo>
                      <a:pt x="2679" y="268"/>
                    </a:lnTo>
                    <a:lnTo>
                      <a:pt x="2533" y="171"/>
                    </a:lnTo>
                    <a:lnTo>
                      <a:pt x="2363" y="122"/>
                    </a:lnTo>
                    <a:lnTo>
                      <a:pt x="2192" y="73"/>
                    </a:lnTo>
                    <a:lnTo>
                      <a:pt x="2022" y="24"/>
                    </a:lnTo>
                    <a:lnTo>
                      <a:pt x="1851" y="24"/>
                    </a:lnTo>
                    <a:lnTo>
                      <a:pt x="1681" y="0"/>
                    </a:lnTo>
                    <a:lnTo>
                      <a:pt x="1510" y="24"/>
                    </a:lnTo>
                    <a:lnTo>
                      <a:pt x="1340" y="73"/>
                    </a:lnTo>
                    <a:lnTo>
                      <a:pt x="1169" y="122"/>
                    </a:lnTo>
                    <a:lnTo>
                      <a:pt x="1169" y="122"/>
                    </a:lnTo>
                    <a:lnTo>
                      <a:pt x="974" y="195"/>
                    </a:lnTo>
                    <a:lnTo>
                      <a:pt x="804" y="292"/>
                    </a:lnTo>
                    <a:lnTo>
                      <a:pt x="658" y="390"/>
                    </a:lnTo>
                    <a:lnTo>
                      <a:pt x="512" y="512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0"/>
                    </a:lnTo>
                    <a:lnTo>
                      <a:pt x="122" y="112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Shape 828">
                <a:extLst>
                  <a:ext uri="{FF2B5EF4-FFF2-40B4-BE49-F238E27FC236}">
                    <a16:creationId xmlns:a16="http://schemas.microsoft.com/office/drawing/2014/main" id="{C497A5ED-CCEE-4F09-A7B4-7079C57F1DC1}"/>
                  </a:ext>
                </a:extLst>
              </p:cNvPr>
              <p:cNvSpPr/>
              <p:nvPr/>
            </p:nvSpPr>
            <p:spPr>
              <a:xfrm>
                <a:off x="5411925" y="5110925"/>
                <a:ext cx="188775" cy="189400"/>
              </a:xfrm>
              <a:custGeom>
                <a:avLst/>
                <a:gdLst/>
                <a:ahLst/>
                <a:cxnLst/>
                <a:rect l="0" t="0" r="0" b="0"/>
                <a:pathLst>
                  <a:path w="7551" h="7576" fill="none" extrusionOk="0">
                    <a:moveTo>
                      <a:pt x="0" y="3776"/>
                    </a:moveTo>
                    <a:lnTo>
                      <a:pt x="0" y="3776"/>
                    </a:lnTo>
                    <a:lnTo>
                      <a:pt x="25" y="3410"/>
                    </a:lnTo>
                    <a:lnTo>
                      <a:pt x="73" y="3021"/>
                    </a:lnTo>
                    <a:lnTo>
                      <a:pt x="171" y="2655"/>
                    </a:lnTo>
                    <a:lnTo>
                      <a:pt x="293" y="2314"/>
                    </a:lnTo>
                    <a:lnTo>
                      <a:pt x="463" y="1973"/>
                    </a:lnTo>
                    <a:lnTo>
                      <a:pt x="658" y="1681"/>
                    </a:lnTo>
                    <a:lnTo>
                      <a:pt x="877" y="1389"/>
                    </a:lnTo>
                    <a:lnTo>
                      <a:pt x="1121" y="1121"/>
                    </a:lnTo>
                    <a:lnTo>
                      <a:pt x="1389" y="877"/>
                    </a:lnTo>
                    <a:lnTo>
                      <a:pt x="1656" y="658"/>
                    </a:lnTo>
                    <a:lnTo>
                      <a:pt x="1973" y="463"/>
                    </a:lnTo>
                    <a:lnTo>
                      <a:pt x="2314" y="293"/>
                    </a:lnTo>
                    <a:lnTo>
                      <a:pt x="2655" y="171"/>
                    </a:lnTo>
                    <a:lnTo>
                      <a:pt x="3020" y="74"/>
                    </a:lnTo>
                    <a:lnTo>
                      <a:pt x="3386" y="25"/>
                    </a:lnTo>
                    <a:lnTo>
                      <a:pt x="3775" y="1"/>
                    </a:lnTo>
                    <a:lnTo>
                      <a:pt x="3775" y="1"/>
                    </a:lnTo>
                    <a:lnTo>
                      <a:pt x="4165" y="25"/>
                    </a:lnTo>
                    <a:lnTo>
                      <a:pt x="4555" y="74"/>
                    </a:lnTo>
                    <a:lnTo>
                      <a:pt x="4896" y="171"/>
                    </a:lnTo>
                    <a:lnTo>
                      <a:pt x="5261" y="293"/>
                    </a:lnTo>
                    <a:lnTo>
                      <a:pt x="5578" y="463"/>
                    </a:lnTo>
                    <a:lnTo>
                      <a:pt x="5894" y="658"/>
                    </a:lnTo>
                    <a:lnTo>
                      <a:pt x="6186" y="877"/>
                    </a:lnTo>
                    <a:lnTo>
                      <a:pt x="6454" y="1121"/>
                    </a:lnTo>
                    <a:lnTo>
                      <a:pt x="6698" y="1389"/>
                    </a:lnTo>
                    <a:lnTo>
                      <a:pt x="6917" y="1681"/>
                    </a:lnTo>
                    <a:lnTo>
                      <a:pt x="7112" y="1973"/>
                    </a:lnTo>
                    <a:lnTo>
                      <a:pt x="7258" y="2314"/>
                    </a:lnTo>
                    <a:lnTo>
                      <a:pt x="7404" y="2655"/>
                    </a:lnTo>
                    <a:lnTo>
                      <a:pt x="7477" y="3021"/>
                    </a:lnTo>
                    <a:lnTo>
                      <a:pt x="7550" y="3410"/>
                    </a:lnTo>
                    <a:lnTo>
                      <a:pt x="7550" y="3776"/>
                    </a:lnTo>
                    <a:lnTo>
                      <a:pt x="7550" y="3776"/>
                    </a:lnTo>
                    <a:lnTo>
                      <a:pt x="7550" y="4165"/>
                    </a:lnTo>
                    <a:lnTo>
                      <a:pt x="7477" y="4555"/>
                    </a:lnTo>
                    <a:lnTo>
                      <a:pt x="7404" y="4920"/>
                    </a:lnTo>
                    <a:lnTo>
                      <a:pt x="7258" y="5261"/>
                    </a:lnTo>
                    <a:lnTo>
                      <a:pt x="7112" y="5578"/>
                    </a:lnTo>
                    <a:lnTo>
                      <a:pt x="6917" y="5895"/>
                    </a:lnTo>
                    <a:lnTo>
                      <a:pt x="6698" y="6187"/>
                    </a:lnTo>
                    <a:lnTo>
                      <a:pt x="6454" y="6455"/>
                    </a:lnTo>
                    <a:lnTo>
                      <a:pt x="6186" y="6698"/>
                    </a:lnTo>
                    <a:lnTo>
                      <a:pt x="5894" y="6917"/>
                    </a:lnTo>
                    <a:lnTo>
                      <a:pt x="5578" y="7112"/>
                    </a:lnTo>
                    <a:lnTo>
                      <a:pt x="5261" y="7258"/>
                    </a:lnTo>
                    <a:lnTo>
                      <a:pt x="4896" y="7405"/>
                    </a:lnTo>
                    <a:lnTo>
                      <a:pt x="4555" y="7478"/>
                    </a:lnTo>
                    <a:lnTo>
                      <a:pt x="4165" y="7551"/>
                    </a:lnTo>
                    <a:lnTo>
                      <a:pt x="3775" y="7575"/>
                    </a:lnTo>
                    <a:lnTo>
                      <a:pt x="3775" y="7575"/>
                    </a:lnTo>
                    <a:lnTo>
                      <a:pt x="3386" y="7551"/>
                    </a:lnTo>
                    <a:lnTo>
                      <a:pt x="3020" y="7478"/>
                    </a:lnTo>
                    <a:lnTo>
                      <a:pt x="2655" y="7405"/>
                    </a:lnTo>
                    <a:lnTo>
                      <a:pt x="2314" y="7258"/>
                    </a:lnTo>
                    <a:lnTo>
                      <a:pt x="1973" y="7112"/>
                    </a:lnTo>
                    <a:lnTo>
                      <a:pt x="1656" y="6917"/>
                    </a:lnTo>
                    <a:lnTo>
                      <a:pt x="1389" y="6698"/>
                    </a:lnTo>
                    <a:lnTo>
                      <a:pt x="1121" y="6455"/>
                    </a:lnTo>
                    <a:lnTo>
                      <a:pt x="877" y="6187"/>
                    </a:lnTo>
                    <a:lnTo>
                      <a:pt x="658" y="5895"/>
                    </a:lnTo>
                    <a:lnTo>
                      <a:pt x="463" y="5578"/>
                    </a:lnTo>
                    <a:lnTo>
                      <a:pt x="293" y="5261"/>
                    </a:lnTo>
                    <a:lnTo>
                      <a:pt x="171" y="4920"/>
                    </a:lnTo>
                    <a:lnTo>
                      <a:pt x="73" y="4555"/>
                    </a:lnTo>
                    <a:lnTo>
                      <a:pt x="25" y="4165"/>
                    </a:lnTo>
                    <a:lnTo>
                      <a:pt x="0" y="3776"/>
                    </a:lnTo>
                    <a:lnTo>
                      <a:pt x="0" y="3776"/>
                    </a:lnTo>
                    <a:close/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Shape 829">
                <a:extLst>
                  <a:ext uri="{FF2B5EF4-FFF2-40B4-BE49-F238E27FC236}">
                    <a16:creationId xmlns:a16="http://schemas.microsoft.com/office/drawing/2014/main" id="{D8CBE5C1-1916-4EF1-B9E9-DC5E58DE62C4}"/>
                  </a:ext>
                </a:extLst>
              </p:cNvPr>
              <p:cNvSpPr/>
              <p:nvPr/>
            </p:nvSpPr>
            <p:spPr>
              <a:xfrm>
                <a:off x="5367475" y="5025075"/>
                <a:ext cx="81600" cy="105975"/>
              </a:xfrm>
              <a:custGeom>
                <a:avLst/>
                <a:gdLst/>
                <a:ahLst/>
                <a:cxnLst/>
                <a:rect l="0" t="0" r="0" b="0"/>
                <a:pathLst>
                  <a:path w="3264" h="4239" fill="none" extrusionOk="0">
                    <a:moveTo>
                      <a:pt x="0" y="1"/>
                    </a:moveTo>
                    <a:lnTo>
                      <a:pt x="3264" y="4238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Shape 830">
                <a:extLst>
                  <a:ext uri="{FF2B5EF4-FFF2-40B4-BE49-F238E27FC236}">
                    <a16:creationId xmlns:a16="http://schemas.microsoft.com/office/drawing/2014/main" id="{BB37530B-08B3-4205-8A08-E876EE3F9FBE}"/>
                  </a:ext>
                </a:extLst>
              </p:cNvPr>
              <p:cNvSpPr/>
              <p:nvPr/>
            </p:nvSpPr>
            <p:spPr>
              <a:xfrm>
                <a:off x="5567800" y="4999500"/>
                <a:ext cx="115100" cy="133975"/>
              </a:xfrm>
              <a:custGeom>
                <a:avLst/>
                <a:gdLst/>
                <a:ahLst/>
                <a:cxnLst/>
                <a:rect l="0" t="0" r="0" b="0"/>
                <a:pathLst>
                  <a:path w="4604" h="5359" fill="none" extrusionOk="0">
                    <a:moveTo>
                      <a:pt x="0" y="5359"/>
                    </a:moveTo>
                    <a:lnTo>
                      <a:pt x="4603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Shape 831">
                <a:extLst>
                  <a:ext uri="{FF2B5EF4-FFF2-40B4-BE49-F238E27FC236}">
                    <a16:creationId xmlns:a16="http://schemas.microsoft.com/office/drawing/2014/main" id="{14DEB002-C856-4D51-9E3F-42951B8C7A10}"/>
                  </a:ext>
                </a:extLst>
              </p:cNvPr>
              <p:cNvSpPr/>
              <p:nvPr/>
            </p:nvSpPr>
            <p:spPr>
              <a:xfrm>
                <a:off x="5600075" y="5217475"/>
                <a:ext cx="127275" cy="16475"/>
              </a:xfrm>
              <a:custGeom>
                <a:avLst/>
                <a:gdLst/>
                <a:ahLst/>
                <a:cxnLst/>
                <a:rect l="0" t="0" r="0" b="0"/>
                <a:pathLst>
                  <a:path w="5091" h="659" fill="none" extrusionOk="0">
                    <a:moveTo>
                      <a:pt x="5090" y="658"/>
                    </a:moveTo>
                    <a:lnTo>
                      <a:pt x="0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Shape 832">
                <a:extLst>
                  <a:ext uri="{FF2B5EF4-FFF2-40B4-BE49-F238E27FC236}">
                    <a16:creationId xmlns:a16="http://schemas.microsoft.com/office/drawing/2014/main" id="{5B5D5E96-C594-4AB6-9DF5-2ED8F56CCF52}"/>
                  </a:ext>
                </a:extLst>
              </p:cNvPr>
              <p:cNvSpPr/>
              <p:nvPr/>
            </p:nvSpPr>
            <p:spPr>
              <a:xfrm>
                <a:off x="5497775" y="5299675"/>
                <a:ext cx="4900" cy="126675"/>
              </a:xfrm>
              <a:custGeom>
                <a:avLst/>
                <a:gdLst/>
                <a:ahLst/>
                <a:cxnLst/>
                <a:rect l="0" t="0" r="0" b="0"/>
                <a:pathLst>
                  <a:path w="196" h="5067" fill="none" extrusionOk="0">
                    <a:moveTo>
                      <a:pt x="0" y="5067"/>
                    </a:moveTo>
                    <a:lnTo>
                      <a:pt x="195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Shape 833">
                <a:extLst>
                  <a:ext uri="{FF2B5EF4-FFF2-40B4-BE49-F238E27FC236}">
                    <a16:creationId xmlns:a16="http://schemas.microsoft.com/office/drawing/2014/main" id="{3FC3F998-CA08-40F4-81A5-CEC994EBBF42}"/>
                  </a:ext>
                </a:extLst>
              </p:cNvPr>
              <p:cNvSpPr/>
              <p:nvPr/>
            </p:nvSpPr>
            <p:spPr>
              <a:xfrm>
                <a:off x="5277975" y="5241825"/>
                <a:ext cx="141275" cy="58500"/>
              </a:xfrm>
              <a:custGeom>
                <a:avLst/>
                <a:gdLst/>
                <a:ahLst/>
                <a:cxnLst/>
                <a:rect l="0" t="0" r="0" b="0"/>
                <a:pathLst>
                  <a:path w="5651" h="2340" fill="none" extrusionOk="0">
                    <a:moveTo>
                      <a:pt x="0" y="2339"/>
                    </a:moveTo>
                    <a:lnTo>
                      <a:pt x="5651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9C05CDBC-229D-45E2-B2F9-9037D7DF9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5880" y="4628428"/>
            <a:ext cx="5590283" cy="1463040"/>
          </a:xfrm>
        </p:spPr>
        <p:txBody>
          <a:bodyPr lIns="91440" rIns="91440"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D812236-1A32-4FE2-AB5A-F8F998D835F3}"/>
              </a:ext>
            </a:extLst>
          </p:cNvPr>
          <p:cNvSpPr/>
          <p:nvPr/>
        </p:nvSpPr>
        <p:spPr>
          <a:xfrm>
            <a:off x="272955" y="0"/>
            <a:ext cx="423081" cy="1562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21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5239" y="263276"/>
            <a:ext cx="11187259" cy="1014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240" y="1463857"/>
            <a:ext cx="11187258" cy="484550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240" y="6544402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fld id="{8BA32740-B4A7-4BD1-99A8-7D670BBF6774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742" y="6544402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544402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fld id="{13CCDB39-7BCA-4D3A-B62B-EFDA8ACDAA1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 flipV="1">
            <a:off x="429491" y="172390"/>
            <a:ext cx="0" cy="1196439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383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none" spc="100" baseline="0">
          <a:solidFill>
            <a:schemeClr val="tx1">
              <a:lumMod val="95000"/>
              <a:lumOff val="5000"/>
            </a:schemeClr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8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1pPr>
      <a:lvl2pPr marL="128016" indent="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None/>
        <a:defRPr sz="28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2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2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2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41420-756E-457B-87A2-BCDE28F1CF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More Greedy Algorithms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186E44-A394-4CDD-961E-BFBD05ACC4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CSE 421 22AU</a:t>
            </a:r>
          </a:p>
          <a:p>
            <a:r>
              <a:rPr lang="en-US" dirty="0"/>
              <a:t>Lecture 7</a:t>
            </a:r>
          </a:p>
        </p:txBody>
      </p:sp>
    </p:spTree>
    <p:extLst>
      <p:ext uri="{BB962C8B-B14F-4D97-AF65-F5344CB8AC3E}">
        <p14:creationId xmlns:p14="http://schemas.microsoft.com/office/powerpoint/2010/main" val="159136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3EDA0-55D8-446D-903D-58F7CEF46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0E781-E346-4125-87BB-C9B29DD3E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That list slide is the real difficulty with greedy algorithms.</a:t>
            </a:r>
          </a:p>
          <a:p>
            <a:r>
              <a:rPr lang="en-US" dirty="0"/>
              <a:t>All of those look at least somewhat plausible at first glance.</a:t>
            </a:r>
          </a:p>
          <a:p>
            <a:endParaRPr lang="en-US" dirty="0"/>
          </a:p>
          <a:p>
            <a:r>
              <a:rPr lang="en-US" dirty="0"/>
              <a:t>With MSTs that was fine – those ideas all worked! </a:t>
            </a:r>
          </a:p>
          <a:p>
            <a:r>
              <a:rPr lang="en-US" dirty="0"/>
              <a:t>It’s not fine here.</a:t>
            </a:r>
          </a:p>
          <a:p>
            <a:endParaRPr lang="en-US" dirty="0"/>
          </a:p>
          <a:p>
            <a:r>
              <a:rPr lang="en-US" dirty="0"/>
              <a:t>They don’t all work.</a:t>
            </a:r>
          </a:p>
          <a:p>
            <a:r>
              <a:rPr lang="en-US" dirty="0"/>
              <a:t>As a first step – try to find counter-examples to narrow down</a:t>
            </a:r>
          </a:p>
        </p:txBody>
      </p:sp>
    </p:spTree>
    <p:extLst>
      <p:ext uri="{BB962C8B-B14F-4D97-AF65-F5344CB8AC3E}">
        <p14:creationId xmlns:p14="http://schemas.microsoft.com/office/powerpoint/2010/main" val="2265055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69C7C-6ADE-47AB-A151-0FA78F47E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6F988-A17F-40F6-82FF-C4D6BB0EF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Earliest end time</a:t>
            </a:r>
          </a:p>
          <a:p>
            <a:r>
              <a:rPr lang="en-US" dirty="0"/>
              <a:t>Latest end time </a:t>
            </a:r>
          </a:p>
          <a:p>
            <a:r>
              <a:rPr lang="en-US" dirty="0"/>
              <a:t>Earliest start time</a:t>
            </a:r>
          </a:p>
          <a:p>
            <a:r>
              <a:rPr lang="en-US" dirty="0"/>
              <a:t>Latest start time</a:t>
            </a:r>
          </a:p>
          <a:p>
            <a:r>
              <a:rPr lang="en-US" dirty="0"/>
              <a:t>Shortest interval </a:t>
            </a:r>
          </a:p>
          <a:p>
            <a:r>
              <a:rPr lang="en-US" dirty="0"/>
              <a:t>Fewest overlaps (with remaining intervals)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83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5C9FA-DA4B-4E3D-8138-194F9FD91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Earliest Start Time – Counter Example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60B37EB-FC36-4052-BA7A-B22FDBB3C9D1}"/>
              </a:ext>
            </a:extLst>
          </p:cNvPr>
          <p:cNvSpPr/>
          <p:nvPr/>
        </p:nvSpPr>
        <p:spPr>
          <a:xfrm>
            <a:off x="659802" y="1755289"/>
            <a:ext cx="6427694" cy="318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696827-9841-49C0-8A18-68E553A5F44B}"/>
              </a:ext>
            </a:extLst>
          </p:cNvPr>
          <p:cNvSpPr/>
          <p:nvPr/>
        </p:nvSpPr>
        <p:spPr>
          <a:xfrm>
            <a:off x="1013908" y="2203972"/>
            <a:ext cx="3263153" cy="318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653F98-431A-4737-B9B4-4E1404DECB2B}"/>
              </a:ext>
            </a:extLst>
          </p:cNvPr>
          <p:cNvSpPr/>
          <p:nvPr/>
        </p:nvSpPr>
        <p:spPr>
          <a:xfrm>
            <a:off x="4478766" y="2184699"/>
            <a:ext cx="2312892" cy="318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594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5C9FA-DA4B-4E3D-8138-194F9FD91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Earliest Start Time – Counter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51CFF-F3CA-48B9-A7E5-F6B9656098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40" y="3078481"/>
            <a:ext cx="11187258" cy="3230880"/>
          </a:xfrm>
        </p:spPr>
        <p:txBody>
          <a:bodyPr/>
          <a:lstStyle/>
          <a:p>
            <a:r>
              <a:rPr lang="en-US" dirty="0"/>
              <a:t>Taking the one with the earliest start time doesn’t give us the best answer.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60B37EB-FC36-4052-BA7A-B22FDBB3C9D1}"/>
              </a:ext>
            </a:extLst>
          </p:cNvPr>
          <p:cNvSpPr/>
          <p:nvPr/>
        </p:nvSpPr>
        <p:spPr>
          <a:xfrm>
            <a:off x="659802" y="1755289"/>
            <a:ext cx="6427694" cy="31824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696827-9841-49C0-8A18-68E553A5F44B}"/>
              </a:ext>
            </a:extLst>
          </p:cNvPr>
          <p:cNvSpPr/>
          <p:nvPr/>
        </p:nvSpPr>
        <p:spPr>
          <a:xfrm>
            <a:off x="1013908" y="2203972"/>
            <a:ext cx="3263153" cy="31824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653F98-431A-4737-B9B4-4E1404DECB2B}"/>
              </a:ext>
            </a:extLst>
          </p:cNvPr>
          <p:cNvSpPr/>
          <p:nvPr/>
        </p:nvSpPr>
        <p:spPr>
          <a:xfrm>
            <a:off x="4478766" y="2184699"/>
            <a:ext cx="2312892" cy="31824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BEFE31-E7E1-4E71-9099-4D40CBF7D3F1}"/>
              </a:ext>
            </a:extLst>
          </p:cNvPr>
          <p:cNvSpPr txBox="1"/>
          <p:nvPr/>
        </p:nvSpPr>
        <p:spPr>
          <a:xfrm>
            <a:off x="7178040" y="1611871"/>
            <a:ext cx="2941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3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Algorithm finds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589CB8-CC9F-49EE-83E5-0E27F2510B11}"/>
              </a:ext>
            </a:extLst>
          </p:cNvPr>
          <p:cNvSpPr txBox="1"/>
          <p:nvPr/>
        </p:nvSpPr>
        <p:spPr>
          <a:xfrm>
            <a:off x="7178040" y="2035478"/>
            <a:ext cx="2941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Optimum</a:t>
            </a:r>
          </a:p>
        </p:txBody>
      </p:sp>
    </p:spTree>
    <p:extLst>
      <p:ext uri="{BB962C8B-B14F-4D97-AF65-F5344CB8AC3E}">
        <p14:creationId xmlns:p14="http://schemas.microsoft.com/office/powerpoint/2010/main" val="1592885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9C984-50A1-4F1A-8BBF-919F5E110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Interval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3BB4A3-22E8-4064-A277-5ABCD4FC97D0}"/>
              </a:ext>
            </a:extLst>
          </p:cNvPr>
          <p:cNvSpPr/>
          <p:nvPr/>
        </p:nvSpPr>
        <p:spPr>
          <a:xfrm>
            <a:off x="3489960" y="1755289"/>
            <a:ext cx="1379220" cy="318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2DB0CD-C142-47C7-86B3-1C7EA115AE0A}"/>
              </a:ext>
            </a:extLst>
          </p:cNvPr>
          <p:cNvSpPr/>
          <p:nvPr/>
        </p:nvSpPr>
        <p:spPr>
          <a:xfrm>
            <a:off x="659802" y="2189181"/>
            <a:ext cx="3263153" cy="318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65643E-1113-4F9A-8F22-D2E4703E79B3}"/>
              </a:ext>
            </a:extLst>
          </p:cNvPr>
          <p:cNvSpPr/>
          <p:nvPr/>
        </p:nvSpPr>
        <p:spPr>
          <a:xfrm>
            <a:off x="4478766" y="2184699"/>
            <a:ext cx="2828814" cy="318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803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9C984-50A1-4F1A-8BBF-919F5E110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Interval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76270-23C1-434C-AADB-1DCF1E640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40" y="3108959"/>
            <a:ext cx="11187258" cy="3200401"/>
          </a:xfrm>
        </p:spPr>
        <p:txBody>
          <a:bodyPr/>
          <a:lstStyle/>
          <a:p>
            <a:r>
              <a:rPr lang="en-US" dirty="0"/>
              <a:t>Taking the shortest interval first doesn’t give us the best answer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3BB4A3-22E8-4064-A277-5ABCD4FC97D0}"/>
              </a:ext>
            </a:extLst>
          </p:cNvPr>
          <p:cNvSpPr/>
          <p:nvPr/>
        </p:nvSpPr>
        <p:spPr>
          <a:xfrm>
            <a:off x="3489960" y="1755289"/>
            <a:ext cx="1379220" cy="31824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2DB0CD-C142-47C7-86B3-1C7EA115AE0A}"/>
              </a:ext>
            </a:extLst>
          </p:cNvPr>
          <p:cNvSpPr/>
          <p:nvPr/>
        </p:nvSpPr>
        <p:spPr>
          <a:xfrm>
            <a:off x="659802" y="2158724"/>
            <a:ext cx="3263153" cy="3182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65643E-1113-4F9A-8F22-D2E4703E79B3}"/>
              </a:ext>
            </a:extLst>
          </p:cNvPr>
          <p:cNvSpPr/>
          <p:nvPr/>
        </p:nvSpPr>
        <p:spPr>
          <a:xfrm>
            <a:off x="4478766" y="2154242"/>
            <a:ext cx="2828814" cy="3182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461666-6CCC-464E-BA5C-61402977742A}"/>
              </a:ext>
            </a:extLst>
          </p:cNvPr>
          <p:cNvSpPr txBox="1"/>
          <p:nvPr/>
        </p:nvSpPr>
        <p:spPr>
          <a:xfrm>
            <a:off x="7574280" y="1611871"/>
            <a:ext cx="2941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3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Algorithm finds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3A7060-87C8-4F90-826D-4869C2C31B25}"/>
              </a:ext>
            </a:extLst>
          </p:cNvPr>
          <p:cNvSpPr txBox="1"/>
          <p:nvPr/>
        </p:nvSpPr>
        <p:spPr>
          <a:xfrm>
            <a:off x="7574280" y="2035478"/>
            <a:ext cx="2941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Optimum</a:t>
            </a:r>
          </a:p>
        </p:txBody>
      </p:sp>
    </p:spTree>
    <p:extLst>
      <p:ext uri="{BB962C8B-B14F-4D97-AF65-F5344CB8AC3E}">
        <p14:creationId xmlns:p14="http://schemas.microsoft.com/office/powerpoint/2010/main" val="15082298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69C7C-6ADE-47AB-A151-0FA78F47E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6F988-A17F-40F6-82FF-C4D6BB0EF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Earliest end time</a:t>
            </a:r>
          </a:p>
          <a:p>
            <a:r>
              <a:rPr lang="en-US" dirty="0"/>
              <a:t>Latest end time </a:t>
            </a:r>
          </a:p>
          <a:p>
            <a:r>
              <a:rPr lang="en-US" dirty="0"/>
              <a:t>Earliest start time</a:t>
            </a:r>
          </a:p>
          <a:p>
            <a:r>
              <a:rPr lang="en-US" dirty="0"/>
              <a:t>Latest start time</a:t>
            </a:r>
          </a:p>
          <a:p>
            <a:r>
              <a:rPr lang="en-US" dirty="0"/>
              <a:t>Shortest interval </a:t>
            </a:r>
          </a:p>
          <a:p>
            <a:r>
              <a:rPr lang="en-US" dirty="0"/>
              <a:t>Fewest overlaps (with remaining intervals)</a:t>
            </a:r>
          </a:p>
          <a:p>
            <a:endParaRPr lang="en-US" dirty="0"/>
          </a:p>
        </p:txBody>
      </p:sp>
      <p:sp>
        <p:nvSpPr>
          <p:cNvPr id="4" name="Multiplication Sign 3">
            <a:extLst>
              <a:ext uri="{FF2B5EF4-FFF2-40B4-BE49-F238E27FC236}">
                <a16:creationId xmlns:a16="http://schemas.microsoft.com/office/drawing/2014/main" id="{CC453472-B62B-4F50-BCA0-D30D2361DE66}"/>
              </a:ext>
            </a:extLst>
          </p:cNvPr>
          <p:cNvSpPr/>
          <p:nvPr/>
        </p:nvSpPr>
        <p:spPr>
          <a:xfrm>
            <a:off x="3352800" y="4312024"/>
            <a:ext cx="582706" cy="52443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ication Sign 4">
            <a:extLst>
              <a:ext uri="{FF2B5EF4-FFF2-40B4-BE49-F238E27FC236}">
                <a16:creationId xmlns:a16="http://schemas.microsoft.com/office/drawing/2014/main" id="{46C72B29-BB5B-4D2E-A6F1-2657A7E19503}"/>
              </a:ext>
            </a:extLst>
          </p:cNvPr>
          <p:cNvSpPr/>
          <p:nvPr/>
        </p:nvSpPr>
        <p:spPr>
          <a:xfrm>
            <a:off x="3352800" y="3166782"/>
            <a:ext cx="582706" cy="52443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ication Sign 5">
            <a:extLst>
              <a:ext uri="{FF2B5EF4-FFF2-40B4-BE49-F238E27FC236}">
                <a16:creationId xmlns:a16="http://schemas.microsoft.com/office/drawing/2014/main" id="{B6BA4309-2B8A-49C7-A566-379695E81370}"/>
              </a:ext>
            </a:extLst>
          </p:cNvPr>
          <p:cNvSpPr/>
          <p:nvPr/>
        </p:nvSpPr>
        <p:spPr>
          <a:xfrm>
            <a:off x="3061447" y="2594161"/>
            <a:ext cx="582706" cy="52443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09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C848E-EDCD-436E-9173-27E6D3F86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Earliest End 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1B74DC-F3B6-4A62-B8AB-A5E7FDD254D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Intuition: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 has the earliest end time,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 overlaps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 then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 also overlap. </a:t>
                </a:r>
              </a:p>
              <a:p>
                <a:endParaRPr lang="en-US" dirty="0"/>
              </a:p>
              <a:p>
                <a:r>
                  <a:rPr lang="en-US" dirty="0"/>
                  <a:t>Why?</a:t>
                </a:r>
              </a:p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overlap, then both are “active” at the instant before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 ends (otherwise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would have an earlier end time).</a:t>
                </a:r>
              </a:p>
              <a:p>
                <a:r>
                  <a:rPr lang="en-US" dirty="0"/>
                  <a:t>Otherwise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would have an earlier end time than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! By the same reasoning,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 is also “active” the instant before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 ends. So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 also overlap with each other.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1B74DC-F3B6-4A62-B8AB-A5E7FDD254D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t="-2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17297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4244B-048B-4065-B29D-DC2A60A7C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Earliest End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EEB43-C069-4ED9-91AD-A8D3EC3AF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you prove it correct? </a:t>
            </a:r>
          </a:p>
          <a:p>
            <a:endParaRPr lang="en-US" dirty="0"/>
          </a:p>
          <a:p>
            <a:r>
              <a:rPr lang="en-US" dirty="0"/>
              <a:t>Do you want to use</a:t>
            </a:r>
          </a:p>
          <a:p>
            <a:r>
              <a:rPr lang="en-US" dirty="0"/>
              <a:t>Structural Result</a:t>
            </a:r>
          </a:p>
          <a:p>
            <a:r>
              <a:rPr lang="en-US" dirty="0"/>
              <a:t>Exchange Argument</a:t>
            </a:r>
          </a:p>
          <a:p>
            <a:r>
              <a:rPr lang="en-US" dirty="0"/>
              <a:t>Greedy Stays Ahead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928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7FE1F-0565-4CC4-945E-FC5C7482A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Exchange Argument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E726A1D-8161-40FE-A016-098B1C9498C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be the set of intervals selected by the greedy algorithm, ordered by </a:t>
                </a:r>
                <a:r>
                  <a:rPr lang="en-US" dirty="0" err="1"/>
                  <a:t>endtime</a:t>
                </a:r>
                <a:endParaRPr lang="en-US" dirty="0"/>
              </a:p>
              <a:p>
                <a:r>
                  <a:rPr lang="en-US" dirty="0"/>
                  <a:t>OPT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</m:oMath>
                </a14:m>
                <a:r>
                  <a:rPr lang="en-US" dirty="0"/>
                  <a:t> be the maximum set of intervals, ordered by </a:t>
                </a:r>
                <a:r>
                  <a:rPr lang="en-US" dirty="0" err="1"/>
                  <a:t>endtime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Our goal will be to “exchange” to show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has at least as many elements as OPT. </a:t>
                </a:r>
              </a:p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be the first two elements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aren’t the same. Since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dirty="0"/>
                  <a:t> are the same, neither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nor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overlaps with any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r>
                  <a:rPr lang="en-US" dirty="0"/>
                  <a:t>And by the greedy choice,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ends no later than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so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doesn’t overlap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/>
                  <a:t>. So we can exchange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into OPT, replacing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and still have OPT be valid.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E726A1D-8161-40FE-A016-098B1C9498C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t="-2138" r="-13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1282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D91203C-BB8F-416E-BB48-F6F3D0AA1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Trip Planning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93B21D-B0EA-4343-AFC3-5C930E692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Your goal is to follow a pre-set route from New York to Los Angeles.</a:t>
            </a:r>
          </a:p>
          <a:p>
            <a:r>
              <a:rPr lang="en-US" dirty="0"/>
              <a:t>You can drive 500 miles in a day, but you need to make sure you can stop at a hotel every night (all possibilities </a:t>
            </a:r>
            <a:r>
              <a:rPr lang="en-US" dirty="0" err="1"/>
              <a:t>premarked</a:t>
            </a:r>
            <a:r>
              <a:rPr lang="en-US" dirty="0"/>
              <a:t> on your map)</a:t>
            </a:r>
          </a:p>
          <a:p>
            <a:r>
              <a:rPr lang="en-US" dirty="0"/>
              <a:t>You’d like to stop for the fewest number of nights possible – what should you plan?</a:t>
            </a:r>
          </a:p>
          <a:p>
            <a:r>
              <a:rPr lang="en-US" dirty="0"/>
              <a:t>Greedy: Go as far as you can every night. </a:t>
            </a:r>
          </a:p>
          <a:p>
            <a:r>
              <a:rPr lang="en-US" dirty="0"/>
              <a:t>Is greedy optimal?</a:t>
            </a:r>
          </a:p>
          <a:p>
            <a:r>
              <a:rPr lang="en-US" dirty="0"/>
              <a:t>Or is there some reason to “stop short” that might let you go further the next night?</a:t>
            </a:r>
          </a:p>
        </p:txBody>
      </p:sp>
    </p:spTree>
    <p:extLst>
      <p:ext uri="{BB962C8B-B14F-4D97-AF65-F5344CB8AC3E}">
        <p14:creationId xmlns:p14="http://schemas.microsoft.com/office/powerpoint/2010/main" val="22053855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4C6BD-69F2-48C5-9E87-066AA7991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Exchange Argument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41BE55-BE86-4CD0-BC26-8B45956EF4C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Repeat this argument until we have changed OPT into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Can OPT have more elements than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? </a:t>
                </a:r>
              </a:p>
              <a:p>
                <a:r>
                  <a:rPr lang="en-US" dirty="0"/>
                  <a:t>No! After repeating the argument, we could change every element of OPT to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. If OPT had another element, it wouldn’t overlap with anything in OPT, and therefore can’t overlap with anything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after all the swaps. But then the greedy algorithm would have added it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So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has the same number of elements as OPT does, and we really found an optimal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41BE55-BE86-4CD0-BC26-8B45956EF4C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t="-2138" r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88446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7C5B1-3D48-409E-861F-1B94A8E8A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Stays Ahead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670F5C7-9D93-417F-A0E6-FBBD439C6F9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be the set of intervals selected by the greedy algorithm, ordered by </a:t>
                </a:r>
                <a:r>
                  <a:rPr lang="en-US" dirty="0" err="1"/>
                  <a:t>endtime</a:t>
                </a:r>
                <a:endParaRPr lang="en-US" dirty="0"/>
              </a:p>
              <a:p>
                <a:r>
                  <a:rPr lang="en-US" dirty="0"/>
                  <a:t>OPT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</m:oMath>
                </a14:m>
                <a:r>
                  <a:rPr lang="en-US" dirty="0"/>
                  <a:t> be the maximum set of intervals, ordered by </a:t>
                </a:r>
                <a:r>
                  <a:rPr lang="en-US" dirty="0" err="1"/>
                  <a:t>endtime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Our goal will be to show that for every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ends no later than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r>
                  <a:rPr lang="en-US" dirty="0"/>
                  <a:t>Proof by induction:</a:t>
                </a:r>
              </a:p>
              <a:p>
                <a:r>
                  <a:rPr lang="en-US" dirty="0"/>
                  <a:t>Base case: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has the earliest end time of any interval (since there are no other intervals in the set when we consider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we always include it), thus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ends no later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670F5C7-9D93-417F-A0E6-FBBD439C6F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t="-2138" r="-22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23100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2D33-67D8-4A99-B965-FAB64502A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Stays Ahead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E0AB12-404F-45F3-8BA0-B53BA06A888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Inductive Hypothesis: Suppose for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ends no later than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IS: Since (by IH)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ends no later than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/>
                  <a:t> greedy has access to everything that doesn’t overlap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/>
                  <a:t> Since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ends no later than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, that includes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/>
                  <a:t> Since we take the first one that doesn’t overlap,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/>
                  <a:t> will also end before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Therefore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/>
                  <a:t> ends no later than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Wrapping Up: Since every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ends no later than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, the last interval greedy selects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) is no later than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. There cannot be 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/>
                  <a:t>, as if it didn’t overlap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it also wouldn’t overlap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and would have been added by greedy.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E0AB12-404F-45F3-8BA0-B53BA06A888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t="-3019" r="-6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63684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69C7C-6ADE-47AB-A151-0FA78F47E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6F988-A17F-40F6-82FF-C4D6BB0EF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Earliest end time</a:t>
            </a:r>
          </a:p>
          <a:p>
            <a:r>
              <a:rPr lang="en-US" dirty="0"/>
              <a:t>Latest end time </a:t>
            </a:r>
          </a:p>
          <a:p>
            <a:r>
              <a:rPr lang="en-US" dirty="0"/>
              <a:t>Earliest start time</a:t>
            </a:r>
          </a:p>
          <a:p>
            <a:r>
              <a:rPr lang="en-US" dirty="0"/>
              <a:t>Latest start time</a:t>
            </a:r>
          </a:p>
          <a:p>
            <a:r>
              <a:rPr lang="en-US" dirty="0"/>
              <a:t>Shortest interval </a:t>
            </a:r>
          </a:p>
          <a:p>
            <a:r>
              <a:rPr lang="en-US" dirty="0"/>
              <a:t>Fewest overlaps (with remaining intervals)</a:t>
            </a:r>
          </a:p>
          <a:p>
            <a:endParaRPr lang="en-US" dirty="0"/>
          </a:p>
        </p:txBody>
      </p:sp>
      <p:sp>
        <p:nvSpPr>
          <p:cNvPr id="4" name="Multiplication Sign 3">
            <a:extLst>
              <a:ext uri="{FF2B5EF4-FFF2-40B4-BE49-F238E27FC236}">
                <a16:creationId xmlns:a16="http://schemas.microsoft.com/office/drawing/2014/main" id="{CC453472-B62B-4F50-BCA0-D30D2361DE66}"/>
              </a:ext>
            </a:extLst>
          </p:cNvPr>
          <p:cNvSpPr/>
          <p:nvPr/>
        </p:nvSpPr>
        <p:spPr>
          <a:xfrm>
            <a:off x="3352800" y="4312024"/>
            <a:ext cx="582706" cy="52443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ication Sign 4">
            <a:extLst>
              <a:ext uri="{FF2B5EF4-FFF2-40B4-BE49-F238E27FC236}">
                <a16:creationId xmlns:a16="http://schemas.microsoft.com/office/drawing/2014/main" id="{46C72B29-BB5B-4D2E-A6F1-2657A7E19503}"/>
              </a:ext>
            </a:extLst>
          </p:cNvPr>
          <p:cNvSpPr/>
          <p:nvPr/>
        </p:nvSpPr>
        <p:spPr>
          <a:xfrm>
            <a:off x="3352800" y="3166782"/>
            <a:ext cx="582706" cy="52443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ication Sign 5">
            <a:extLst>
              <a:ext uri="{FF2B5EF4-FFF2-40B4-BE49-F238E27FC236}">
                <a16:creationId xmlns:a16="http://schemas.microsoft.com/office/drawing/2014/main" id="{B6BA4309-2B8A-49C7-A566-379695E81370}"/>
              </a:ext>
            </a:extLst>
          </p:cNvPr>
          <p:cNvSpPr/>
          <p:nvPr/>
        </p:nvSpPr>
        <p:spPr>
          <a:xfrm>
            <a:off x="3061447" y="2594161"/>
            <a:ext cx="582706" cy="52443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heck Mark on Microsoft Windows 10 May 2019 Update">
            <a:extLst>
              <a:ext uri="{FF2B5EF4-FFF2-40B4-BE49-F238E27FC236}">
                <a16:creationId xmlns:a16="http://schemas.microsoft.com/office/drawing/2014/main" id="{E277E8AF-BC0C-413E-94AD-522F70BC20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7464" y="2091016"/>
            <a:ext cx="454959" cy="454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65420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AD4EA-8618-462F-B2EC-7498BCE5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Greedy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72FE5-B963-4588-A168-16D19982A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turns out latest start time and fewest overlaps also work.</a:t>
            </a:r>
          </a:p>
          <a:p>
            <a:endParaRPr lang="en-US" dirty="0"/>
          </a:p>
          <a:p>
            <a:r>
              <a:rPr lang="en-US" dirty="0"/>
              <a:t>Latest start time is actually the same as earliest end time (imagine “reflecting” all the jobs along the time axis – the one with the earliest end time ends up having the last start time). </a:t>
            </a:r>
          </a:p>
          <a:p>
            <a:endParaRPr lang="en-US" dirty="0"/>
          </a:p>
          <a:p>
            <a:r>
              <a:rPr lang="en-US" dirty="0"/>
              <a:t>What about fewest overlaps? </a:t>
            </a:r>
          </a:p>
          <a:p>
            <a:r>
              <a:rPr lang="en-US" dirty="0"/>
              <a:t>Easiest proof Robbie knows observes that fewest overlaps means you have the earliest finish time (among a certain subset of the intervals)</a:t>
            </a:r>
          </a:p>
        </p:txBody>
      </p:sp>
    </p:spTree>
    <p:extLst>
      <p:ext uri="{BB962C8B-B14F-4D97-AF65-F5344CB8AC3E}">
        <p14:creationId xmlns:p14="http://schemas.microsoft.com/office/powerpoint/2010/main" val="28332130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69C7C-6ADE-47AB-A151-0FA78F47E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6F988-A17F-40F6-82FF-C4D6BB0EF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Earliest end time</a:t>
            </a:r>
          </a:p>
          <a:p>
            <a:r>
              <a:rPr lang="en-US" dirty="0"/>
              <a:t>Latest end time </a:t>
            </a:r>
          </a:p>
          <a:p>
            <a:r>
              <a:rPr lang="en-US" dirty="0"/>
              <a:t>Earliest start time</a:t>
            </a:r>
          </a:p>
          <a:p>
            <a:r>
              <a:rPr lang="en-US" dirty="0"/>
              <a:t>Latest start time</a:t>
            </a:r>
          </a:p>
          <a:p>
            <a:r>
              <a:rPr lang="en-US" dirty="0"/>
              <a:t>Shortest interval </a:t>
            </a:r>
          </a:p>
          <a:p>
            <a:r>
              <a:rPr lang="en-US" dirty="0"/>
              <a:t>Fewest overlaps (with remaining intervals)</a:t>
            </a:r>
          </a:p>
          <a:p>
            <a:endParaRPr lang="en-US" dirty="0"/>
          </a:p>
        </p:txBody>
      </p:sp>
      <p:sp>
        <p:nvSpPr>
          <p:cNvPr id="4" name="Multiplication Sign 3">
            <a:extLst>
              <a:ext uri="{FF2B5EF4-FFF2-40B4-BE49-F238E27FC236}">
                <a16:creationId xmlns:a16="http://schemas.microsoft.com/office/drawing/2014/main" id="{CC453472-B62B-4F50-BCA0-D30D2361DE66}"/>
              </a:ext>
            </a:extLst>
          </p:cNvPr>
          <p:cNvSpPr/>
          <p:nvPr/>
        </p:nvSpPr>
        <p:spPr>
          <a:xfrm>
            <a:off x="3352800" y="4312024"/>
            <a:ext cx="582706" cy="52443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ication Sign 4">
            <a:extLst>
              <a:ext uri="{FF2B5EF4-FFF2-40B4-BE49-F238E27FC236}">
                <a16:creationId xmlns:a16="http://schemas.microsoft.com/office/drawing/2014/main" id="{46C72B29-BB5B-4D2E-A6F1-2657A7E19503}"/>
              </a:ext>
            </a:extLst>
          </p:cNvPr>
          <p:cNvSpPr/>
          <p:nvPr/>
        </p:nvSpPr>
        <p:spPr>
          <a:xfrm>
            <a:off x="3352800" y="3166782"/>
            <a:ext cx="582706" cy="52443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ication Sign 5">
            <a:extLst>
              <a:ext uri="{FF2B5EF4-FFF2-40B4-BE49-F238E27FC236}">
                <a16:creationId xmlns:a16="http://schemas.microsoft.com/office/drawing/2014/main" id="{B6BA4309-2B8A-49C7-A566-379695E81370}"/>
              </a:ext>
            </a:extLst>
          </p:cNvPr>
          <p:cNvSpPr/>
          <p:nvPr/>
        </p:nvSpPr>
        <p:spPr>
          <a:xfrm>
            <a:off x="3061447" y="2594161"/>
            <a:ext cx="582706" cy="52443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heck Mark on Microsoft Windows 10 May 2019 Update">
            <a:extLst>
              <a:ext uri="{FF2B5EF4-FFF2-40B4-BE49-F238E27FC236}">
                <a16:creationId xmlns:a16="http://schemas.microsoft.com/office/drawing/2014/main" id="{E277E8AF-BC0C-413E-94AD-522F70BC20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7464" y="2091016"/>
            <a:ext cx="454959" cy="454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heck Mark on Microsoft Windows 10 May 2019 Update">
            <a:extLst>
              <a:ext uri="{FF2B5EF4-FFF2-40B4-BE49-F238E27FC236}">
                <a16:creationId xmlns:a16="http://schemas.microsoft.com/office/drawing/2014/main" id="{91B0C5ED-9A0A-48AB-8360-5E4AE42CF5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2288" y="3793941"/>
            <a:ext cx="454959" cy="454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31ACB30-4C52-4C75-BB74-37EF3A369E7E}"/>
              </a:ext>
            </a:extLst>
          </p:cNvPr>
          <p:cNvSpPr/>
          <p:nvPr/>
        </p:nvSpPr>
        <p:spPr>
          <a:xfrm>
            <a:off x="7627775" y="4730620"/>
            <a:ext cx="4086809" cy="165151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Retcon! 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Robbie was wrong about this in lecture --- fewest overlaps isn’t optimal either!</a:t>
            </a:r>
          </a:p>
        </p:txBody>
      </p:sp>
      <p:sp>
        <p:nvSpPr>
          <p:cNvPr id="11" name="Multiplication Sign 10">
            <a:extLst>
              <a:ext uri="{FF2B5EF4-FFF2-40B4-BE49-F238E27FC236}">
                <a16:creationId xmlns:a16="http://schemas.microsoft.com/office/drawing/2014/main" id="{F24713B0-D239-47A4-B2AC-6019DCFEC4C3}"/>
              </a:ext>
            </a:extLst>
          </p:cNvPr>
          <p:cNvSpPr/>
          <p:nvPr/>
        </p:nvSpPr>
        <p:spPr>
          <a:xfrm>
            <a:off x="6999363" y="4861317"/>
            <a:ext cx="582706" cy="52443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0239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678AD-7036-4BFB-9D1D-BEF4E93B5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6EADB-0C8C-4FF1-8308-130F89BA8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Greedy algorithms</a:t>
            </a:r>
          </a:p>
          <a:p>
            <a:r>
              <a:rPr lang="en-US" dirty="0"/>
              <a:t>You’ll probably have 2 (or 3…or 6) ideas for greedy algorithms. Check some simple examples before you implement! </a:t>
            </a:r>
            <a:br>
              <a:rPr lang="en-US" dirty="0"/>
            </a:br>
            <a:r>
              <a:rPr lang="en-US" dirty="0"/>
              <a:t>Greedy algorithms rarely work.</a:t>
            </a:r>
          </a:p>
          <a:p>
            <a:r>
              <a:rPr lang="en-US" dirty="0"/>
              <a:t>When they work AND you can prove they work, they’re great!</a:t>
            </a:r>
          </a:p>
          <a:p>
            <a:r>
              <a:rPr lang="en-US" dirty="0"/>
              <a:t>Proofs are often tricky </a:t>
            </a:r>
          </a:p>
          <a:p>
            <a:r>
              <a:rPr lang="en-US" b="1" dirty="0"/>
              <a:t>Structural results </a:t>
            </a:r>
            <a:r>
              <a:rPr lang="en-US" dirty="0"/>
              <a:t>are the hardest to come up with, but the most versatile.</a:t>
            </a:r>
          </a:p>
          <a:p>
            <a:r>
              <a:rPr lang="en-US" b="1" dirty="0"/>
              <a:t>Greedy stays ahead </a:t>
            </a:r>
            <a:r>
              <a:rPr lang="en-US" dirty="0"/>
              <a:t>usually use induction</a:t>
            </a:r>
          </a:p>
          <a:p>
            <a:r>
              <a:rPr lang="en-US" b="1" dirty="0"/>
              <a:t>Exchange</a:t>
            </a:r>
            <a:r>
              <a:rPr lang="en-US" dirty="0"/>
              <a:t> start with the </a:t>
            </a:r>
            <a:r>
              <a:rPr lang="en-US" b="1" dirty="0"/>
              <a:t>first </a:t>
            </a:r>
            <a:r>
              <a:rPr lang="en-US" dirty="0"/>
              <a:t>difference between greedy and optimal.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34216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E87BF-E23F-4324-A584-3D813DF82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E5FAE-6E84-4DC8-BF62-E941A45BE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  <a:p>
            <a:pPr lvl="1"/>
            <a:r>
              <a:rPr lang="en-US" dirty="0"/>
              <a:t>Practice with proofs for greedy algorithms (already knew the algorithm)</a:t>
            </a:r>
          </a:p>
          <a:p>
            <a:r>
              <a:rPr lang="en-US" dirty="0"/>
              <a:t>Today</a:t>
            </a:r>
          </a:p>
          <a:p>
            <a:pPr lvl="1"/>
            <a:r>
              <a:rPr lang="en-US" dirty="0"/>
              <a:t>Practice with generating greedy algorithms itself.</a:t>
            </a:r>
          </a:p>
          <a:p>
            <a:pPr lvl="1"/>
            <a:r>
              <a:rPr lang="en-US" dirty="0"/>
              <a:t>and maybe the proof at the end.</a:t>
            </a:r>
          </a:p>
          <a:p>
            <a:r>
              <a:rPr lang="en-US" dirty="0"/>
              <a:t>Section Tomorrow</a:t>
            </a:r>
          </a:p>
          <a:p>
            <a:pPr lvl="1"/>
            <a:r>
              <a:rPr lang="en-US" dirty="0"/>
              <a:t>Practice yourself; general problem solving process you’ll continue to use all quarter.</a:t>
            </a:r>
          </a:p>
        </p:txBody>
      </p:sp>
    </p:spTree>
    <p:extLst>
      <p:ext uri="{BB962C8B-B14F-4D97-AF65-F5344CB8AC3E}">
        <p14:creationId xmlns:p14="http://schemas.microsoft.com/office/powerpoint/2010/main" val="4114932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1EBBD-35F5-4973-8341-3CC1A9856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8710D-C2A1-4505-9708-04693ADA7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40" y="1463857"/>
            <a:ext cx="11187258" cy="2222096"/>
          </a:xfrm>
        </p:spPr>
        <p:txBody>
          <a:bodyPr/>
          <a:lstStyle/>
          <a:p>
            <a:r>
              <a:rPr lang="en-US" dirty="0"/>
              <a:t>You have a single processor, and a set of jobs with fixed start and end times.</a:t>
            </a:r>
          </a:p>
          <a:p>
            <a:r>
              <a:rPr lang="en-US" dirty="0"/>
              <a:t>Your goal is to maximize the number of jobs you can process.</a:t>
            </a:r>
          </a:p>
          <a:p>
            <a:r>
              <a:rPr lang="en-US" dirty="0"/>
              <a:t>I.e. choose the maximum number of non-overlapping intervals.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F5CEF5-E3A9-45E4-B3E4-4A8881839938}"/>
              </a:ext>
            </a:extLst>
          </p:cNvPr>
          <p:cNvSpPr/>
          <p:nvPr/>
        </p:nvSpPr>
        <p:spPr>
          <a:xfrm>
            <a:off x="1528482" y="3980329"/>
            <a:ext cx="6427694" cy="318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9FF9A1-502A-47BF-A2BC-EB5E6356C0C2}"/>
              </a:ext>
            </a:extLst>
          </p:cNvPr>
          <p:cNvSpPr/>
          <p:nvPr/>
        </p:nvSpPr>
        <p:spPr>
          <a:xfrm>
            <a:off x="1882588" y="4444252"/>
            <a:ext cx="3263153" cy="318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A4550C-8C60-4078-A314-0E29112321DC}"/>
              </a:ext>
            </a:extLst>
          </p:cNvPr>
          <p:cNvSpPr/>
          <p:nvPr/>
        </p:nvSpPr>
        <p:spPr>
          <a:xfrm>
            <a:off x="7046261" y="4444252"/>
            <a:ext cx="2312892" cy="318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3E5BD4-2338-473D-A01E-8499819D95B9}"/>
              </a:ext>
            </a:extLst>
          </p:cNvPr>
          <p:cNvSpPr/>
          <p:nvPr/>
        </p:nvSpPr>
        <p:spPr>
          <a:xfrm>
            <a:off x="4271683" y="4888007"/>
            <a:ext cx="3684493" cy="318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35FF08D-AA3E-424B-87B5-576C7C8D24EE}"/>
              </a:ext>
            </a:extLst>
          </p:cNvPr>
          <p:cNvSpPr/>
          <p:nvPr/>
        </p:nvSpPr>
        <p:spPr>
          <a:xfrm>
            <a:off x="7490012" y="5300380"/>
            <a:ext cx="2272553" cy="318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68319E-DD8E-4CCC-934A-51C077CF2CC7}"/>
              </a:ext>
            </a:extLst>
          </p:cNvPr>
          <p:cNvSpPr/>
          <p:nvPr/>
        </p:nvSpPr>
        <p:spPr>
          <a:xfrm>
            <a:off x="3688976" y="5298136"/>
            <a:ext cx="3316941" cy="318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85D989F-2B79-42F7-B791-87BA8997BAB8}"/>
              </a:ext>
            </a:extLst>
          </p:cNvPr>
          <p:cNvSpPr/>
          <p:nvPr/>
        </p:nvSpPr>
        <p:spPr>
          <a:xfrm>
            <a:off x="2429436" y="4888007"/>
            <a:ext cx="1259540" cy="318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459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1EBBD-35F5-4973-8341-3CC1A9856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8710D-C2A1-4505-9708-04693ADA7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40" y="1463857"/>
            <a:ext cx="11187258" cy="2222096"/>
          </a:xfrm>
        </p:spPr>
        <p:txBody>
          <a:bodyPr/>
          <a:lstStyle/>
          <a:p>
            <a:r>
              <a:rPr lang="en-US" dirty="0"/>
              <a:t>You have a single processor, and a set of jobs with fixed start and end times.</a:t>
            </a:r>
          </a:p>
          <a:p>
            <a:r>
              <a:rPr lang="en-US" dirty="0"/>
              <a:t>Your goal is to maximize the number of jobs you can process.</a:t>
            </a:r>
          </a:p>
          <a:p>
            <a:r>
              <a:rPr lang="en-US" dirty="0"/>
              <a:t>I.e. choose the maximum number of non-overlapping intervals.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F5CEF5-E3A9-45E4-B3E4-4A8881839938}"/>
              </a:ext>
            </a:extLst>
          </p:cNvPr>
          <p:cNvSpPr/>
          <p:nvPr/>
        </p:nvSpPr>
        <p:spPr>
          <a:xfrm>
            <a:off x="1528482" y="3980329"/>
            <a:ext cx="6427694" cy="318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9FF9A1-502A-47BF-A2BC-EB5E6356C0C2}"/>
              </a:ext>
            </a:extLst>
          </p:cNvPr>
          <p:cNvSpPr/>
          <p:nvPr/>
        </p:nvSpPr>
        <p:spPr>
          <a:xfrm>
            <a:off x="1882588" y="4444252"/>
            <a:ext cx="3263153" cy="318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A4550C-8C60-4078-A314-0E29112321DC}"/>
              </a:ext>
            </a:extLst>
          </p:cNvPr>
          <p:cNvSpPr/>
          <p:nvPr/>
        </p:nvSpPr>
        <p:spPr>
          <a:xfrm>
            <a:off x="7046261" y="4444252"/>
            <a:ext cx="2312892" cy="318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3E5BD4-2338-473D-A01E-8499819D95B9}"/>
              </a:ext>
            </a:extLst>
          </p:cNvPr>
          <p:cNvSpPr/>
          <p:nvPr/>
        </p:nvSpPr>
        <p:spPr>
          <a:xfrm>
            <a:off x="4271683" y="4888007"/>
            <a:ext cx="3684493" cy="318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35FF08D-AA3E-424B-87B5-576C7C8D24EE}"/>
              </a:ext>
            </a:extLst>
          </p:cNvPr>
          <p:cNvSpPr/>
          <p:nvPr/>
        </p:nvSpPr>
        <p:spPr>
          <a:xfrm>
            <a:off x="7490012" y="5300380"/>
            <a:ext cx="2272553" cy="31824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68319E-DD8E-4CCC-934A-51C077CF2CC7}"/>
              </a:ext>
            </a:extLst>
          </p:cNvPr>
          <p:cNvSpPr/>
          <p:nvPr/>
        </p:nvSpPr>
        <p:spPr>
          <a:xfrm>
            <a:off x="3688976" y="5298136"/>
            <a:ext cx="3316941" cy="31824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85D989F-2B79-42F7-B791-87BA8997BAB8}"/>
              </a:ext>
            </a:extLst>
          </p:cNvPr>
          <p:cNvSpPr/>
          <p:nvPr/>
        </p:nvSpPr>
        <p:spPr>
          <a:xfrm>
            <a:off x="2429436" y="4888007"/>
            <a:ext cx="1259540" cy="31824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B3DE74-4714-432C-9821-4F1EFA831ED3}"/>
              </a:ext>
            </a:extLst>
          </p:cNvPr>
          <p:cNvSpPr txBox="1"/>
          <p:nvPr/>
        </p:nvSpPr>
        <p:spPr>
          <a:xfrm>
            <a:off x="963706" y="5764306"/>
            <a:ext cx="28283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3 non-overlapping intervals</a:t>
            </a:r>
          </a:p>
        </p:txBody>
      </p:sp>
    </p:spTree>
    <p:extLst>
      <p:ext uri="{BB962C8B-B14F-4D97-AF65-F5344CB8AC3E}">
        <p14:creationId xmlns:p14="http://schemas.microsoft.com/office/powerpoint/2010/main" val="1521748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1EBBD-35F5-4973-8341-3CC1A9856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8710D-C2A1-4505-9708-04693ADA7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40" y="1463857"/>
            <a:ext cx="11187258" cy="2222096"/>
          </a:xfrm>
        </p:spPr>
        <p:txBody>
          <a:bodyPr/>
          <a:lstStyle/>
          <a:p>
            <a:r>
              <a:rPr lang="en-US" dirty="0"/>
              <a:t>You have a single processor, and a set of jobs with fixed start and end times.</a:t>
            </a:r>
          </a:p>
          <a:p>
            <a:r>
              <a:rPr lang="en-US" dirty="0"/>
              <a:t>Your goal is to maximize the number of jobs you can process.</a:t>
            </a:r>
          </a:p>
          <a:p>
            <a:r>
              <a:rPr lang="en-US" dirty="0"/>
              <a:t>I.e. choose the maximum number of non-overlapping intervals.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F5CEF5-E3A9-45E4-B3E4-4A8881839938}"/>
              </a:ext>
            </a:extLst>
          </p:cNvPr>
          <p:cNvSpPr/>
          <p:nvPr/>
        </p:nvSpPr>
        <p:spPr>
          <a:xfrm>
            <a:off x="1528482" y="3980329"/>
            <a:ext cx="6427694" cy="318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9FF9A1-502A-47BF-A2BC-EB5E6356C0C2}"/>
              </a:ext>
            </a:extLst>
          </p:cNvPr>
          <p:cNvSpPr/>
          <p:nvPr/>
        </p:nvSpPr>
        <p:spPr>
          <a:xfrm>
            <a:off x="1882588" y="4444252"/>
            <a:ext cx="3263153" cy="318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A4550C-8C60-4078-A314-0E29112321DC}"/>
              </a:ext>
            </a:extLst>
          </p:cNvPr>
          <p:cNvSpPr/>
          <p:nvPr/>
        </p:nvSpPr>
        <p:spPr>
          <a:xfrm>
            <a:off x="7046261" y="4444252"/>
            <a:ext cx="2312892" cy="31824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3E5BD4-2338-473D-A01E-8499819D95B9}"/>
              </a:ext>
            </a:extLst>
          </p:cNvPr>
          <p:cNvSpPr/>
          <p:nvPr/>
        </p:nvSpPr>
        <p:spPr>
          <a:xfrm>
            <a:off x="4271683" y="4888007"/>
            <a:ext cx="3684493" cy="318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35FF08D-AA3E-424B-87B5-576C7C8D24EE}"/>
              </a:ext>
            </a:extLst>
          </p:cNvPr>
          <p:cNvSpPr/>
          <p:nvPr/>
        </p:nvSpPr>
        <p:spPr>
          <a:xfrm>
            <a:off x="7490012" y="5300380"/>
            <a:ext cx="2272553" cy="318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68319E-DD8E-4CCC-934A-51C077CF2CC7}"/>
              </a:ext>
            </a:extLst>
          </p:cNvPr>
          <p:cNvSpPr/>
          <p:nvPr/>
        </p:nvSpPr>
        <p:spPr>
          <a:xfrm>
            <a:off x="3688976" y="5298136"/>
            <a:ext cx="3316941" cy="31824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85D989F-2B79-42F7-B791-87BA8997BAB8}"/>
              </a:ext>
            </a:extLst>
          </p:cNvPr>
          <p:cNvSpPr/>
          <p:nvPr/>
        </p:nvSpPr>
        <p:spPr>
          <a:xfrm>
            <a:off x="2429436" y="4888007"/>
            <a:ext cx="1259540" cy="31824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FAD7F3-AC9D-4E8D-B905-0EB152665EE2}"/>
              </a:ext>
            </a:extLst>
          </p:cNvPr>
          <p:cNvSpPr txBox="1"/>
          <p:nvPr/>
        </p:nvSpPr>
        <p:spPr>
          <a:xfrm>
            <a:off x="963706" y="5764306"/>
            <a:ext cx="3231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3 other non-overlapping intervals</a:t>
            </a:r>
          </a:p>
        </p:txBody>
      </p:sp>
    </p:spTree>
    <p:extLst>
      <p:ext uri="{BB962C8B-B14F-4D97-AF65-F5344CB8AC3E}">
        <p14:creationId xmlns:p14="http://schemas.microsoft.com/office/powerpoint/2010/main" val="431728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1EBBD-35F5-4973-8341-3CC1A9856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8710D-C2A1-4505-9708-04693ADA7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40" y="1463857"/>
            <a:ext cx="11187258" cy="2222096"/>
          </a:xfrm>
        </p:spPr>
        <p:txBody>
          <a:bodyPr/>
          <a:lstStyle/>
          <a:p>
            <a:r>
              <a:rPr lang="en-US" dirty="0"/>
              <a:t>You have a single processor, and a set of jobs with fixed start and end times.</a:t>
            </a:r>
          </a:p>
          <a:p>
            <a:r>
              <a:rPr lang="en-US" dirty="0"/>
              <a:t>Your goal is to maximize the number of jobs you can process.</a:t>
            </a:r>
          </a:p>
          <a:p>
            <a:r>
              <a:rPr lang="en-US" dirty="0"/>
              <a:t>I.e. choose the maximum number of non-overlapping intervals.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F5CEF5-E3A9-45E4-B3E4-4A8881839938}"/>
              </a:ext>
            </a:extLst>
          </p:cNvPr>
          <p:cNvSpPr/>
          <p:nvPr/>
        </p:nvSpPr>
        <p:spPr>
          <a:xfrm>
            <a:off x="1528482" y="3980329"/>
            <a:ext cx="6427694" cy="318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9FF9A1-502A-47BF-A2BC-EB5E6356C0C2}"/>
              </a:ext>
            </a:extLst>
          </p:cNvPr>
          <p:cNvSpPr/>
          <p:nvPr/>
        </p:nvSpPr>
        <p:spPr>
          <a:xfrm>
            <a:off x="1882588" y="4444252"/>
            <a:ext cx="3263153" cy="318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A4550C-8C60-4078-A314-0E29112321DC}"/>
              </a:ext>
            </a:extLst>
          </p:cNvPr>
          <p:cNvSpPr/>
          <p:nvPr/>
        </p:nvSpPr>
        <p:spPr>
          <a:xfrm>
            <a:off x="7046261" y="4444252"/>
            <a:ext cx="2312892" cy="318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3E5BD4-2338-473D-A01E-8499819D95B9}"/>
              </a:ext>
            </a:extLst>
          </p:cNvPr>
          <p:cNvSpPr/>
          <p:nvPr/>
        </p:nvSpPr>
        <p:spPr>
          <a:xfrm>
            <a:off x="4271683" y="4888007"/>
            <a:ext cx="3684493" cy="318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35FF08D-AA3E-424B-87B5-576C7C8D24EE}"/>
              </a:ext>
            </a:extLst>
          </p:cNvPr>
          <p:cNvSpPr/>
          <p:nvPr/>
        </p:nvSpPr>
        <p:spPr>
          <a:xfrm>
            <a:off x="7490012" y="5300380"/>
            <a:ext cx="2272553" cy="318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68319E-DD8E-4CCC-934A-51C077CF2CC7}"/>
              </a:ext>
            </a:extLst>
          </p:cNvPr>
          <p:cNvSpPr/>
          <p:nvPr/>
        </p:nvSpPr>
        <p:spPr>
          <a:xfrm>
            <a:off x="3688976" y="5298136"/>
            <a:ext cx="3316941" cy="318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85D989F-2B79-42F7-B791-87BA8997BAB8}"/>
              </a:ext>
            </a:extLst>
          </p:cNvPr>
          <p:cNvSpPr/>
          <p:nvPr/>
        </p:nvSpPr>
        <p:spPr>
          <a:xfrm>
            <a:off x="2429436" y="4888007"/>
            <a:ext cx="1259540" cy="318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1141653-EAA8-40A6-9C6A-E52E56839AA1}"/>
                  </a:ext>
                </a:extLst>
              </p:cNvPr>
              <p:cNvSpPr txBox="1"/>
              <p:nvPr/>
            </p:nvSpPr>
            <p:spPr>
              <a:xfrm>
                <a:off x="878541" y="5732921"/>
                <a:ext cx="838648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egoe UI Semilight" panose="020B0402040204020203" pitchFamily="34" charset="0"/>
                    <a:cs typeface="Segoe UI Semilight" panose="020B0402040204020203" pitchFamily="34" charset="0"/>
                  </a:rPr>
                  <a:t>OPT is 3 – there is no way to have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4</m:t>
                    </m:r>
                  </m:oMath>
                </a14:m>
                <a:r>
                  <a:rPr lang="en-US" sz="2400" dirty="0">
                    <a:latin typeface="Segoe UI Semilight" panose="020B0402040204020203" pitchFamily="34" charset="0"/>
                    <a:cs typeface="Segoe UI Semilight" panose="020B0402040204020203" pitchFamily="34" charset="0"/>
                  </a:rPr>
                  <a:t> non-overlapping intervals; both the red and purple solutions are equally good.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1141653-EAA8-40A6-9C6A-E52E56839A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541" y="5732921"/>
                <a:ext cx="8386483" cy="830997"/>
              </a:xfrm>
              <a:prstGeom prst="rect">
                <a:avLst/>
              </a:prstGeom>
              <a:blipFill>
                <a:blip r:embed="rId2"/>
                <a:stretch>
                  <a:fillRect l="-1090" t="-5109" r="-1962" b="-16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2782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EC0E3-B6F5-4F14-B8E9-8454A1A80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379F6-0E9B-4A9F-AA0D-D2826D04F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specify a greedy algorithm, we need to:</a:t>
            </a:r>
          </a:p>
          <a:p>
            <a:r>
              <a:rPr lang="en-US" dirty="0"/>
              <a:t>Order the elements (intervals)</a:t>
            </a:r>
          </a:p>
          <a:p>
            <a:r>
              <a:rPr lang="en-US" dirty="0"/>
              <a:t>Choose a rule for deciding whether to add.</a:t>
            </a:r>
            <a:br>
              <a:rPr lang="en-US" dirty="0"/>
            </a:br>
            <a:r>
              <a:rPr lang="en-US" b="1" dirty="0"/>
              <a:t>Rule: </a:t>
            </a:r>
            <a:r>
              <a:rPr lang="en-US" dirty="0"/>
              <a:t>Add interval as long as it doesn’t overlap with those we’ve already selected. </a:t>
            </a:r>
          </a:p>
          <a:p>
            <a:endParaRPr lang="en-US" dirty="0"/>
          </a:p>
          <a:p>
            <a:r>
              <a:rPr lang="en-US" dirty="0"/>
              <a:t>What ordering should we use?</a:t>
            </a:r>
          </a:p>
          <a:p>
            <a:endParaRPr lang="en-US" dirty="0"/>
          </a:p>
          <a:p>
            <a:r>
              <a:rPr lang="en-US" dirty="0"/>
              <a:t>Think of </a:t>
            </a:r>
            <a:r>
              <a:rPr lang="en-US" b="1" dirty="0"/>
              <a:t>at least two </a:t>
            </a:r>
            <a:r>
              <a:rPr lang="en-US" dirty="0"/>
              <a:t>orderings you think might work.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20758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69C7C-6ADE-47AB-A151-0FA78F47E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6F988-A17F-40F6-82FF-C4D6BB0EF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possibilities</a:t>
            </a:r>
          </a:p>
          <a:p>
            <a:r>
              <a:rPr lang="en-US" dirty="0"/>
              <a:t>Earliest end time (add if no overlap with previous selected)</a:t>
            </a:r>
          </a:p>
          <a:p>
            <a:r>
              <a:rPr lang="en-US" dirty="0"/>
              <a:t>Latest end time </a:t>
            </a:r>
          </a:p>
          <a:p>
            <a:r>
              <a:rPr lang="en-US" dirty="0"/>
              <a:t>Earliest start time</a:t>
            </a:r>
          </a:p>
          <a:p>
            <a:r>
              <a:rPr lang="en-US" dirty="0"/>
              <a:t>Latest start time</a:t>
            </a:r>
          </a:p>
          <a:p>
            <a:r>
              <a:rPr lang="en-US" dirty="0"/>
              <a:t>Shortest interval </a:t>
            </a:r>
          </a:p>
          <a:p>
            <a:r>
              <a:rPr lang="en-US" dirty="0"/>
              <a:t>Fewest overlaps (with remaining intervals)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427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with UW color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A48DD3"/>
      </a:accent2>
      <a:accent3>
        <a:srgbClr val="4C3282"/>
      </a:accent3>
      <a:accent4>
        <a:srgbClr val="B6A479"/>
      </a:accent4>
      <a:accent5>
        <a:srgbClr val="3E8853"/>
      </a:accent5>
      <a:accent6>
        <a:srgbClr val="62A39F"/>
      </a:accent6>
      <a:hlink>
        <a:srgbClr val="33006F"/>
      </a:hlink>
      <a:folHlink>
        <a:srgbClr val="9A7B4C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11_template" id="{CF2E33B2-997D-4F55-9C04-23BC94CAE906}" vid="{863C565C-B775-42FC-8F75-344706EF3AA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417_template</Template>
  <TotalTime>547</TotalTime>
  <Words>1425</Words>
  <Application>Microsoft Office PowerPoint</Application>
  <PresentationFormat>Widescreen</PresentationFormat>
  <Paragraphs>158</Paragraphs>
  <Slides>26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Cambria Math</vt:lpstr>
      <vt:lpstr>Segoe UI</vt:lpstr>
      <vt:lpstr>Segoe UI Light</vt:lpstr>
      <vt:lpstr>Segoe UI Semilight</vt:lpstr>
      <vt:lpstr>Tw Cen MT</vt:lpstr>
      <vt:lpstr>Wingdings 3</vt:lpstr>
      <vt:lpstr>Integral</vt:lpstr>
      <vt:lpstr>More Greedy Algorithms</vt:lpstr>
      <vt:lpstr>Trip Planning</vt:lpstr>
      <vt:lpstr>Outline</vt:lpstr>
      <vt:lpstr>Interval Scheduling</vt:lpstr>
      <vt:lpstr>Interval Scheduling</vt:lpstr>
      <vt:lpstr>Interval Scheduling</vt:lpstr>
      <vt:lpstr>Interval Scheduling</vt:lpstr>
      <vt:lpstr>Greedy Ideas</vt:lpstr>
      <vt:lpstr>Greedy Algorithm</vt:lpstr>
      <vt:lpstr>Greedy</vt:lpstr>
      <vt:lpstr>Greedy Algorithm</vt:lpstr>
      <vt:lpstr>Take Earliest Start Time – Counter Example</vt:lpstr>
      <vt:lpstr>Take Earliest Start Time – Counter Example</vt:lpstr>
      <vt:lpstr>Shortest Interval</vt:lpstr>
      <vt:lpstr>Shortest Interval</vt:lpstr>
      <vt:lpstr>Greedy Algorithm</vt:lpstr>
      <vt:lpstr>Earliest End Time</vt:lpstr>
      <vt:lpstr>Earliest End Time</vt:lpstr>
      <vt:lpstr>Exchange Argument</vt:lpstr>
      <vt:lpstr>Exchange Argument</vt:lpstr>
      <vt:lpstr>Greedy Stays Ahead</vt:lpstr>
      <vt:lpstr>Greedy Stays Ahead</vt:lpstr>
      <vt:lpstr>Greedy Algorithm</vt:lpstr>
      <vt:lpstr>Other Greedy Algorithms</vt:lpstr>
      <vt:lpstr>Greedy Algorithm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Greedy Algorithms</dc:title>
  <dc:creator>rtweber2</dc:creator>
  <cp:lastModifiedBy>rtweber2</cp:lastModifiedBy>
  <cp:revision>24</cp:revision>
  <cp:lastPrinted>2022-10-12T16:34:59Z</cp:lastPrinted>
  <dcterms:created xsi:type="dcterms:W3CDTF">2021-01-21T22:33:33Z</dcterms:created>
  <dcterms:modified xsi:type="dcterms:W3CDTF">2022-10-12T23:34:30Z</dcterms:modified>
</cp:coreProperties>
</file>