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53" r:id="rId3"/>
    <p:sldId id="440" r:id="rId4"/>
    <p:sldId id="257" r:id="rId5"/>
    <p:sldId id="258" r:id="rId6"/>
    <p:sldId id="436" r:id="rId7"/>
    <p:sldId id="259" r:id="rId8"/>
    <p:sldId id="412" r:id="rId9"/>
    <p:sldId id="296" r:id="rId10"/>
    <p:sldId id="261" r:id="rId11"/>
    <p:sldId id="395" r:id="rId12"/>
    <p:sldId id="396" r:id="rId13"/>
    <p:sldId id="303" r:id="rId14"/>
    <p:sldId id="415" r:id="rId15"/>
    <p:sldId id="416" r:id="rId16"/>
    <p:sldId id="417" r:id="rId17"/>
    <p:sldId id="262" r:id="rId18"/>
    <p:sldId id="263" r:id="rId19"/>
    <p:sldId id="264" r:id="rId20"/>
    <p:sldId id="288" r:id="rId21"/>
    <p:sldId id="289" r:id="rId22"/>
    <p:sldId id="419" r:id="rId23"/>
    <p:sldId id="420" r:id="rId24"/>
    <p:sldId id="441" r:id="rId25"/>
    <p:sldId id="451" r:id="rId26"/>
    <p:sldId id="452" r:id="rId27"/>
    <p:sldId id="265" r:id="rId28"/>
    <p:sldId id="442" r:id="rId29"/>
    <p:sldId id="266" r:id="rId30"/>
    <p:sldId id="443" r:id="rId31"/>
    <p:sldId id="444" r:id="rId32"/>
    <p:sldId id="267" r:id="rId33"/>
    <p:sldId id="272" r:id="rId34"/>
    <p:sldId id="276" r:id="rId35"/>
    <p:sldId id="422" r:id="rId36"/>
    <p:sldId id="277" r:id="rId37"/>
    <p:sldId id="446" r:id="rId38"/>
    <p:sldId id="447" r:id="rId39"/>
    <p:sldId id="449" r:id="rId40"/>
    <p:sldId id="45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E5A669-EFED-4362-84D1-5A076FC10C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0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EE5A669-EFED-4362-84D1-5A076FC10CE8}" type="datetimeFigureOut">
              <a:rPr lang="en-US" smtClean="0"/>
              <a:t>10/10/2022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07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EE5A669-EFED-4362-84D1-5A076FC10CE8}" type="datetimeFigureOut">
              <a:rPr lang="en-US" smtClean="0"/>
              <a:t>10/10/2022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50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2874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EE5A669-EFED-4362-84D1-5A076FC10C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9653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10/10/2022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45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EE5A669-EFED-4362-84D1-5A076FC10CE8}"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3E931-A487-49B5-9135-F42C84AF538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E5A669-EFED-4362-84D1-5A076FC10CE8}"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426940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EE5A669-EFED-4362-84D1-5A076FC10CE8}"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240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E5A669-EFED-4362-84D1-5A076FC10C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5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5A669-EFED-4362-84D1-5A076FC10CE8}"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39028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E5A669-EFED-4362-84D1-5A076FC10CE8}"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8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EE5A669-EFED-4362-84D1-5A076FC10CE8}" type="datetimeFigureOut">
              <a:rPr lang="en-US" smtClean="0"/>
              <a:t>10/10/2022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23E931-A487-49B5-9135-F42C84AF538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76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2BD2-9268-478D-BD1E-EF9F070F9830}"/>
              </a:ext>
            </a:extLst>
          </p:cNvPr>
          <p:cNvSpPr>
            <a:spLocks noGrp="1"/>
          </p:cNvSpPr>
          <p:nvPr>
            <p:ph type="ctrTitle"/>
          </p:nvPr>
        </p:nvSpPr>
        <p:spPr/>
        <p:txBody>
          <a:bodyPr>
            <a:normAutofit fontScale="90000"/>
          </a:bodyPr>
          <a:lstStyle/>
          <a:p>
            <a:r>
              <a:rPr lang="en-US" dirty="0"/>
              <a:t>Minimum Spanning Trees and Greedy Algorithms </a:t>
            </a:r>
          </a:p>
        </p:txBody>
      </p:sp>
      <p:sp>
        <p:nvSpPr>
          <p:cNvPr id="3" name="Subtitle 2">
            <a:extLst>
              <a:ext uri="{FF2B5EF4-FFF2-40B4-BE49-F238E27FC236}">
                <a16:creationId xmlns:a16="http://schemas.microsoft.com/office/drawing/2014/main" id="{D216E1BB-CD77-48F7-87C9-79AE05D063CA}"/>
              </a:ext>
            </a:extLst>
          </p:cNvPr>
          <p:cNvSpPr>
            <a:spLocks noGrp="1"/>
          </p:cNvSpPr>
          <p:nvPr>
            <p:ph type="subTitle" idx="1"/>
          </p:nvPr>
        </p:nvSpPr>
        <p:spPr/>
        <p:txBody>
          <a:bodyPr/>
          <a:lstStyle/>
          <a:p>
            <a:r>
              <a:rPr lang="en-US" dirty="0"/>
              <a:t>CSE 421 Fall 2022</a:t>
            </a:r>
          </a:p>
          <a:p>
            <a:r>
              <a:rPr lang="en-US" dirty="0"/>
              <a:t>Lecture 6</a:t>
            </a:r>
          </a:p>
        </p:txBody>
      </p:sp>
    </p:spTree>
    <p:extLst>
      <p:ext uri="{BB962C8B-B14F-4D97-AF65-F5344CB8AC3E}">
        <p14:creationId xmlns:p14="http://schemas.microsoft.com/office/powerpoint/2010/main" val="13573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p:spTree>
    <p:extLst>
      <p:ext uri="{BB962C8B-B14F-4D97-AF65-F5344CB8AC3E}">
        <p14:creationId xmlns:p14="http://schemas.microsoft.com/office/powerpoint/2010/main" val="22866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Prim’s Algorithm</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AND v not processed){</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 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401447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t>
            </a:r>
            <a:r>
              <a:rPr lang="en-US" dirty="0"/>
              <a:t>and</a:t>
            </a:r>
            <a:r>
              <a:rPr lang="en-US" b="1" dirty="0"/>
              <a:t>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xmlns="">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xmlns="">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xmlns="">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44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AAEE-288A-4276-B38D-0BA3307BE8DF}"/>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BF2C931-ABDC-431B-9D18-914D57CFBE32}"/>
              </a:ext>
            </a:extLst>
          </p:cNvPr>
          <p:cNvSpPr>
            <a:spLocks noGrp="1"/>
          </p:cNvSpPr>
          <p:nvPr>
            <p:ph idx="1"/>
          </p:nvPr>
        </p:nvSpPr>
        <p:spPr/>
        <p:txBody>
          <a:bodyPr/>
          <a:lstStyle/>
          <a:p>
            <a:r>
              <a:rPr lang="en-US" dirty="0"/>
              <a:t>Remember that we always care about efficiency of algorithms. Unless we explicitly say otherwise:</a:t>
            </a:r>
          </a:p>
          <a:p>
            <a:r>
              <a:rPr lang="en-US" dirty="0"/>
              <a:t>A slightly-less-efficient algorithm will receive slightly-less points.</a:t>
            </a:r>
          </a:p>
          <a:p>
            <a:r>
              <a:rPr lang="en-US" dirty="0"/>
              <a:t>A significantly-less-efficient algorithm (like an exponential one) will receive significantly-less points.</a:t>
            </a:r>
          </a:p>
          <a:p>
            <a:r>
              <a:rPr lang="en-US" dirty="0"/>
              <a:t>We don’t care about constant factors.</a:t>
            </a:r>
          </a:p>
        </p:txBody>
      </p:sp>
    </p:spTree>
    <p:extLst>
      <p:ext uri="{BB962C8B-B14F-4D97-AF65-F5344CB8AC3E}">
        <p14:creationId xmlns:p14="http://schemas.microsoft.com/office/powerpoint/2010/main" val="36530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mc:AlternateContent xmlns:mc="http://schemas.openxmlformats.org/markup-compatibility/2006" xmlns:a14="http://schemas.microsoft.com/office/drawing/2010/main">
        <mc:Choice Requires="a14">
          <p:sp>
            <p:nvSpPr>
              <p:cNvPr id="65" name="Rectangle 64"/>
              <p:cNvSpPr/>
              <p:nvPr/>
            </p:nvSpPr>
            <p:spPr>
              <a:xfrm>
                <a:off x="575239" y="1469877"/>
                <a:ext cx="8842525" cy="956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Call an edge, </a:t>
                </a:r>
                <a14:m>
                  <m:oMath xmlns:m="http://schemas.openxmlformats.org/officeDocument/2006/math">
                    <m:r>
                      <a:rPr lang="en-US" sz="2800" i="1">
                        <a:latin typeface="Cambria Math" panose="02040503050406030204" pitchFamily="18" charset="0"/>
                      </a:rPr>
                      <m:t>𝑒</m:t>
                    </m:r>
                  </m:oMath>
                </a14:m>
                <a:r>
                  <a:rPr lang="en-US" sz="2800" dirty="0"/>
                  <a:t>, a “</a:t>
                </a:r>
                <a:r>
                  <a:rPr lang="en-US" sz="2800" b="1" dirty="0"/>
                  <a:t>safe edge</a:t>
                </a:r>
                <a:r>
                  <a:rPr lang="en-US" sz="2800" dirty="0"/>
                  <a:t>” if there is some cut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m:t>
                    </m:r>
                    <m:r>
                      <a:rPr lang="en-US" sz="2800" i="1">
                        <a:latin typeface="Cambria Math" panose="02040503050406030204" pitchFamily="18" charset="0"/>
                      </a:rPr>
                      <m:t>𝑆</m:t>
                    </m:r>
                    <m:r>
                      <a:rPr lang="en-US" sz="2800" i="1">
                        <a:latin typeface="Cambria Math" panose="02040503050406030204" pitchFamily="18" charset="0"/>
                      </a:rPr>
                      <m:t>)</m:t>
                    </m:r>
                  </m:oMath>
                </a14:m>
                <a:r>
                  <a:rPr lang="en-US" sz="2800" dirty="0"/>
                  <a:t> where </a:t>
                </a:r>
                <a14:m>
                  <m:oMath xmlns:m="http://schemas.openxmlformats.org/officeDocument/2006/math">
                    <m:r>
                      <a:rPr lang="en-US" sz="2800" i="1">
                        <a:latin typeface="Cambria Math" panose="02040503050406030204" pitchFamily="18" charset="0"/>
                      </a:rPr>
                      <m:t>𝑒</m:t>
                    </m:r>
                  </m:oMath>
                </a14:m>
                <a:r>
                  <a:rPr lang="en-US" sz="2800" dirty="0"/>
                  <a:t> is the minimum edge spanning that cut</a:t>
                </a:r>
              </a:p>
            </p:txBody>
          </p:sp>
        </mc:Choice>
        <mc:Fallback xmlns="">
          <p:sp>
            <p:nvSpPr>
              <p:cNvPr id="65" name="Rectangle 64"/>
              <p:cNvSpPr>
                <a:spLocks noRot="1" noChangeAspect="1" noMove="1" noResize="1" noEditPoints="1" noAdjustHandles="1" noChangeArrowheads="1" noChangeShapeType="1" noTextEdit="1"/>
              </p:cNvSpPr>
              <p:nvPr/>
            </p:nvSpPr>
            <p:spPr>
              <a:xfrm>
                <a:off x="575239" y="1469877"/>
                <a:ext cx="8842525" cy="956930"/>
              </a:xfrm>
              <a:prstGeom prst="rect">
                <a:avLst/>
              </a:prstGeom>
              <a:blipFill>
                <a:blip r:embed="rId2"/>
                <a:stretch>
                  <a:fillRect l="-1378" t="-5732" b="-1719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7569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b="1" dirty="0"/>
                  <a:t>Claim:</a:t>
                </a:r>
                <a:r>
                  <a:rPr lang="en-US" dirty="0"/>
                  <a:t> 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7"/>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30776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(since it was a spanning tree).</a:t>
                </a:r>
              </a:p>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483"/>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sp>
        <p:nvSpPr>
          <p:cNvPr id="6" name="Rectangle 5"/>
          <p:cNvSpPr/>
          <p:nvPr/>
        </p:nvSpPr>
        <p:spPr>
          <a:xfrm>
            <a:off x="8195417" y="59820"/>
            <a:ext cx="3922520" cy="538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4191925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spans: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2"/>
                <a:stretch>
                  <a:fillRect l="-708" t="-4669" b="-1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sp>
        <p:nvSpPr>
          <p:cNvPr id="13" name="Rectangle 12"/>
          <p:cNvSpPr/>
          <p:nvPr/>
        </p:nvSpPr>
        <p:spPr>
          <a:xfrm>
            <a:off x="8195417" y="59820"/>
            <a:ext cx="3922520" cy="538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Claim: Every safe edge is in the MST.</a:t>
            </a:r>
          </a:p>
        </p:txBody>
      </p:sp>
    </p:spTree>
    <p:extLst>
      <p:ext uri="{BB962C8B-B14F-4D97-AF65-F5344CB8AC3E}">
        <p14:creationId xmlns:p14="http://schemas.microsoft.com/office/powerpoint/2010/main" val="340432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Result</a:t>
            </a:r>
          </a:p>
        </p:txBody>
      </p:sp>
      <p:sp>
        <p:nvSpPr>
          <p:cNvPr id="3" name="Content Placeholder 2"/>
          <p:cNvSpPr>
            <a:spLocks noGrp="1"/>
          </p:cNvSpPr>
          <p:nvPr>
            <p:ph idx="1"/>
          </p:nvPr>
        </p:nvSpPr>
        <p:spPr/>
        <p:txBody>
          <a:bodyPr/>
          <a:lstStyle/>
          <a:p>
            <a:r>
              <a:rPr lang="en-US" dirty="0"/>
              <a:t>That’s the structural result.</a:t>
            </a:r>
          </a:p>
          <a:p>
            <a:endParaRPr lang="en-US" dirty="0"/>
          </a:p>
          <a:p>
            <a:endParaRPr lang="en-US" dirty="0"/>
          </a:p>
          <a:p>
            <a:pPr marL="0" indent="0">
              <a:buNone/>
            </a:pPr>
            <a:endParaRPr lang="en-US" dirty="0"/>
          </a:p>
          <a:p>
            <a:r>
              <a:rPr lang="en-US" dirty="0"/>
              <a:t>So what? The goal is to analyze an algorithm!</a:t>
            </a:r>
          </a:p>
          <a:p>
            <a:r>
              <a:rPr lang="en-US" dirty="0"/>
              <a:t>Let’s start with Prim’s!</a:t>
            </a:r>
          </a:p>
        </p:txBody>
      </p:sp>
      <mc:AlternateContent xmlns:mc="http://schemas.openxmlformats.org/markup-compatibility/2006" xmlns:a14="http://schemas.microsoft.com/office/drawing/2010/main">
        <mc:Choice Requires="a14">
          <p:sp>
            <p:nvSpPr>
              <p:cNvPr id="4" name="Rectangle 3"/>
              <p:cNvSpPr/>
              <p:nvPr/>
            </p:nvSpPr>
            <p:spPr>
              <a:xfrm>
                <a:off x="726390" y="2042894"/>
                <a:ext cx="6178611" cy="828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US" sz="2400" i="1">
                        <a:latin typeface="Cambria Math" panose="02040503050406030204" pitchFamily="18" charset="0"/>
                      </a:rPr>
                      <m:t>𝑒</m:t>
                    </m:r>
                  </m:oMath>
                </a14:m>
                <a:r>
                  <a:rPr lang="en-US" sz="2400" dirty="0"/>
                  <a:t> is a “</a:t>
                </a:r>
                <a:r>
                  <a:rPr lang="en-US" sz="2400" b="1" dirty="0"/>
                  <a:t>safe edge</a:t>
                </a:r>
                <a:r>
                  <a:rPr lang="en-US" sz="2400" dirty="0"/>
                  <a:t>” if there is some cut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𝑆</m:t>
                    </m:r>
                    <m:r>
                      <a:rPr lang="en-US" sz="2400" i="1">
                        <a:latin typeface="Cambria Math" panose="02040503050406030204" pitchFamily="18" charset="0"/>
                      </a:rPr>
                      <m:t>)</m:t>
                    </m:r>
                  </m:oMath>
                </a14:m>
                <a:r>
                  <a:rPr lang="en-US" sz="2400" dirty="0"/>
                  <a:t> where </a:t>
                </a:r>
                <a14:m>
                  <m:oMath xmlns:m="http://schemas.openxmlformats.org/officeDocument/2006/math">
                    <m:r>
                      <a:rPr lang="en-US" sz="2400" i="1">
                        <a:latin typeface="Cambria Math" panose="02040503050406030204" pitchFamily="18" charset="0"/>
                      </a:rPr>
                      <m:t>𝑒</m:t>
                    </m:r>
                  </m:oMath>
                </a14:m>
                <a:r>
                  <a:rPr lang="en-US" sz="2400" dirty="0"/>
                  <a:t> is the minimum edge spanning that cut.</a:t>
                </a:r>
              </a:p>
            </p:txBody>
          </p:sp>
        </mc:Choice>
        <mc:Fallback xmlns="">
          <p:sp>
            <p:nvSpPr>
              <p:cNvPr id="4" name="Rectangle 3"/>
              <p:cNvSpPr>
                <a:spLocks noRot="1" noChangeAspect="1" noMove="1" noResize="1" noEditPoints="1" noAdjustHandles="1" noChangeArrowheads="1" noChangeShapeType="1" noTextEdit="1"/>
              </p:cNvSpPr>
              <p:nvPr/>
            </p:nvSpPr>
            <p:spPr>
              <a:xfrm>
                <a:off x="726390" y="2042894"/>
                <a:ext cx="6178611" cy="828492"/>
              </a:xfrm>
              <a:prstGeom prst="rect">
                <a:avLst/>
              </a:prstGeom>
              <a:blipFill>
                <a:blip r:embed="rId2"/>
                <a:stretch>
                  <a:fillRect l="-1479" t="-5147" b="-16912"/>
                </a:stretch>
              </a:blipFill>
              <a:ln>
                <a:noFill/>
              </a:ln>
            </p:spPr>
            <p:txBody>
              <a:bodyPr/>
              <a:lstStyle/>
              <a:p>
                <a:r>
                  <a:rPr lang="en-US">
                    <a:noFill/>
                  </a:rPr>
                  <a:t> </a:t>
                </a:r>
              </a:p>
            </p:txBody>
          </p:sp>
        </mc:Fallback>
      </mc:AlternateContent>
      <p:sp>
        <p:nvSpPr>
          <p:cNvPr id="5" name="Rectangle 4"/>
          <p:cNvSpPr/>
          <p:nvPr/>
        </p:nvSpPr>
        <p:spPr>
          <a:xfrm>
            <a:off x="726390" y="3057300"/>
            <a:ext cx="7118648" cy="538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Theorem: Every safe edge is in the MST.</a:t>
            </a:r>
          </a:p>
        </p:txBody>
      </p:sp>
    </p:spTree>
    <p:extLst>
      <p:ext uri="{BB962C8B-B14F-4D97-AF65-F5344CB8AC3E}">
        <p14:creationId xmlns:p14="http://schemas.microsoft.com/office/powerpoint/2010/main" val="271832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i="1" dirty="0"/>
              <a:t>Are we done? Do we know Prim’s Algorithm is correct now?</a:t>
            </a:r>
          </a:p>
          <a:p>
            <a:r>
              <a:rPr lang="en-US" i="1" dirty="0">
                <a:solidFill>
                  <a:schemeClr val="accent2"/>
                </a:solidFill>
              </a:rPr>
              <a:t>Not yet! What if there are still other edges to add!</a:t>
            </a:r>
          </a:p>
          <a:p>
            <a:endParaRPr lang="en-US" i="1" dirty="0">
              <a:solidFill>
                <a:schemeClr val="accent2"/>
              </a:solidFill>
            </a:endParaRPr>
          </a:p>
        </p:txBody>
      </p:sp>
    </p:spTree>
    <p:extLst>
      <p:ext uri="{BB962C8B-B14F-4D97-AF65-F5344CB8AC3E}">
        <p14:creationId xmlns:p14="http://schemas.microsoft.com/office/powerpoint/2010/main" val="110781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We Done?</a:t>
            </a:r>
          </a:p>
        </p:txBody>
      </p:sp>
      <p:sp>
        <p:nvSpPr>
          <p:cNvPr id="3" name="Content Placeholder 2"/>
          <p:cNvSpPr>
            <a:spLocks noGrp="1"/>
          </p:cNvSpPr>
          <p:nvPr>
            <p:ph idx="1"/>
          </p:nvPr>
        </p:nvSpPr>
        <p:spPr/>
        <p:txBody>
          <a:bodyPr/>
          <a:lstStyle/>
          <a:p>
            <a:r>
              <a:rPr lang="en-US" dirty="0"/>
              <a:t>Imagine we define an “ultra-safe” edge as an edge that is lighter than every other edge in the graph. </a:t>
            </a:r>
          </a:p>
          <a:p>
            <a:r>
              <a:rPr lang="en-US" dirty="0"/>
              <a:t>With a similar proof to our last one, you can show every “ultra-safe” edge is in the MST.</a:t>
            </a:r>
          </a:p>
          <a:p>
            <a:r>
              <a:rPr lang="en-US" dirty="0"/>
              <a:t>Now imagine Brim’s Algorithm: sort the edges by increasing weight, add the first edge in the sorted list. </a:t>
            </a:r>
          </a:p>
          <a:p>
            <a:endParaRPr lang="en-US" dirty="0"/>
          </a:p>
          <a:p>
            <a:r>
              <a:rPr lang="en-US" dirty="0"/>
              <a:t>Brim’s algorithm only adds ultra-safe edges! </a:t>
            </a:r>
          </a:p>
          <a:p>
            <a:r>
              <a:rPr lang="en-US" dirty="0"/>
              <a:t>But that’s not a correct MST algorithm!!!</a:t>
            </a:r>
          </a:p>
        </p:txBody>
      </p:sp>
    </p:spTree>
    <p:extLst>
      <p:ext uri="{BB962C8B-B14F-4D97-AF65-F5344CB8AC3E}">
        <p14:creationId xmlns:p14="http://schemas.microsoft.com/office/powerpoint/2010/main" val="108240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b="1" dirty="0"/>
              <a:t>Claim: </a:t>
            </a:r>
            <a:r>
              <a:rPr lang="en-US" dirty="0"/>
              <a:t>Prim’s only adds safe edges. </a:t>
            </a:r>
          </a:p>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produce an acyclic, connected, spanning graph (since each edge must connect new vertices, we can’t create a cycle; the loop ends only when the graph is connected). So we have a (full) spanning tree.</a:t>
            </a:r>
          </a:p>
        </p:txBody>
      </p:sp>
    </p:spTree>
    <p:extLst>
      <p:ext uri="{BB962C8B-B14F-4D97-AF65-F5344CB8AC3E}">
        <p14:creationId xmlns:p14="http://schemas.microsoft.com/office/powerpoint/2010/main" val="2480148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Exchange Argument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8702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p:spTree>
    <p:extLst>
      <p:ext uri="{BB962C8B-B14F-4D97-AF65-F5344CB8AC3E}">
        <p14:creationId xmlns:p14="http://schemas.microsoft.com/office/powerpoint/2010/main" val="116968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Week</a:t>
            </a:r>
          </a:p>
        </p:txBody>
      </p:sp>
      <p:sp>
        <p:nvSpPr>
          <p:cNvPr id="3" name="Content Placeholder 2"/>
          <p:cNvSpPr>
            <a:spLocks noGrp="1"/>
          </p:cNvSpPr>
          <p:nvPr>
            <p:ph idx="1"/>
          </p:nvPr>
        </p:nvSpPr>
        <p:spPr/>
        <p:txBody>
          <a:bodyPr/>
          <a:lstStyle/>
          <a:p>
            <a:r>
              <a:rPr lang="en-US" dirty="0"/>
              <a:t>Another abrupt change of topic.</a:t>
            </a:r>
          </a:p>
          <a:p>
            <a:r>
              <a:rPr lang="en-US" dirty="0"/>
              <a:t>In fact, the whole course is a sequence of seemingly-abrupt topic changes…</a:t>
            </a:r>
          </a:p>
          <a:p>
            <a:r>
              <a:rPr lang="en-US" dirty="0"/>
              <a:t>We’re giving you a list of tools – a list of common ways of thinking when approaching a new problem.</a:t>
            </a:r>
          </a:p>
          <a:p>
            <a:endParaRPr lang="en-US" dirty="0"/>
          </a:p>
          <a:p>
            <a:r>
              <a:rPr lang="en-US" dirty="0"/>
              <a:t>Think of each week as a new tool in your toolbox.</a:t>
            </a:r>
          </a:p>
        </p:txBody>
      </p:sp>
    </p:spTree>
    <p:extLst>
      <p:ext uri="{BB962C8B-B14F-4D97-AF65-F5344CB8AC3E}">
        <p14:creationId xmlns:p14="http://schemas.microsoft.com/office/powerpoint/2010/main" val="133328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an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In doing so we created a cycle,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oMath>
                </a14:m>
                <a:r>
                  <a:rPr lang="en-US" dirty="0"/>
                  <a:t> along with the path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exists because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spanned.). </a:t>
                </a:r>
              </a:p>
              <a:p>
                <a:r>
                  <a:rPr lang="en-US" i="1" dirty="0">
                    <a:solidFill>
                      <a:srgbClr val="FF0000"/>
                    </a:solidFill>
                  </a:rPr>
                  <a:t>Our goal is to do an exchange argument – we need a new lighter tree!</a:t>
                </a:r>
              </a:p>
              <a:p>
                <a:r>
                  <a:rPr lang="en-US" dirty="0"/>
                  <a:t>We divide into cases, </a:t>
                </a:r>
              </a:p>
              <a:p>
                <a:r>
                  <a:rPr lang="en-US" dirty="0"/>
                  <a:t>Case 1: </a:t>
                </a:r>
                <a14:m>
                  <m:oMath xmlns:m="http://schemas.openxmlformats.org/officeDocument/2006/math">
                    <m:r>
                      <a:rPr lang="en-US" b="0" i="1" smtClean="0">
                        <a:latin typeface="Cambria Math" panose="02040503050406030204" pitchFamily="18" charset="0"/>
                      </a:rPr>
                      <m:t>𝑒</m:t>
                    </m:r>
                  </m:oMath>
                </a14:m>
                <a:r>
                  <a:rPr lang="en-US" dirty="0"/>
                  <a:t> is not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Then delete the heaviest edge to create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𝑒</m:t>
                    </m:r>
                  </m:oMath>
                </a14:m>
                <a:r>
                  <a:rPr lang="en-US" dirty="0"/>
                  <a:t> replaced the heavier edge,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lighter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And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is a spanning tree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has n-1 edges and spans because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and we just deleted an edge on a cycle). But that contradicts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being the MST!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r="-1852"/>
                </a:stretch>
              </a:blipFill>
            </p:spPr>
            <p:txBody>
              <a:bodyPr/>
              <a:lstStyle/>
              <a:p>
                <a:r>
                  <a:rPr lang="en-US">
                    <a:noFill/>
                  </a:rPr>
                  <a:t> </a:t>
                </a:r>
              </a:p>
            </p:txBody>
          </p:sp>
        </mc:Fallback>
      </mc:AlternateContent>
    </p:spTree>
    <p:extLst>
      <p:ext uri="{BB962C8B-B14F-4D97-AF65-F5344CB8AC3E}">
        <p14:creationId xmlns:p14="http://schemas.microsoft.com/office/powerpoint/2010/main" val="4613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i="1" dirty="0">
                    <a:solidFill>
                      <a:srgbClr val="FF0000"/>
                    </a:solidFill>
                  </a:rPr>
                  <a:t>We won’t be able to reach a contradiction from the cycle, but we will find another edge to examine </a:t>
                </a:r>
                <a:endParaRPr lang="en-US" dirty="0"/>
              </a:p>
              <a:p>
                <a:r>
                  <a:rPr lang="en-US" dirty="0"/>
                  <a:t>Case 2: </a:t>
                </a:r>
                <a14:m>
                  <m:oMath xmlns:m="http://schemas.openxmlformats.org/officeDocument/2006/math">
                    <m:r>
                      <a:rPr lang="en-US" b="0" i="1" smtClean="0">
                        <a:latin typeface="Cambria Math" panose="02040503050406030204" pitchFamily="18" charset="0"/>
                      </a:rPr>
                      <m:t>𝑒</m:t>
                    </m:r>
                  </m:oMath>
                </a14:m>
                <a:r>
                  <a:rPr lang="en-US" dirty="0"/>
                  <a:t> is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a:t>
                </a:r>
              </a:p>
              <a:p>
                <a:r>
                  <a:rPr lang="en-US" dirty="0"/>
                  <a:t>Since </a:t>
                </a:r>
                <a:r>
                  <a:rPr lang="en-US" dirty="0" err="1"/>
                  <a:t>Kruskal’s</a:t>
                </a:r>
                <a:r>
                  <a:rPr lang="en-US" dirty="0"/>
                  <a:t> added </a:t>
                </a:r>
                <a14:m>
                  <m:oMath xmlns:m="http://schemas.openxmlformats.org/officeDocument/2006/math">
                    <m:r>
                      <a:rPr lang="en-US" b="0" i="1" smtClean="0">
                        <a:latin typeface="Cambria Math" panose="02040503050406030204" pitchFamily="18" charset="0"/>
                      </a:rPr>
                      <m:t>𝑒</m:t>
                    </m:r>
                  </m:oMath>
                </a14:m>
                <a:r>
                  <a:rPr lang="en-US" dirty="0"/>
                  <a:t> to our graph, there must be some edge, </a:t>
                </a:r>
                <a14:m>
                  <m:oMath xmlns:m="http://schemas.openxmlformats.org/officeDocument/2006/math">
                    <m:r>
                      <a:rPr lang="en-US" b="0" i="1" smtClean="0">
                        <a:latin typeface="Cambria Math" panose="02040503050406030204" pitchFamily="18" charset="0"/>
                      </a:rPr>
                      <m:t>𝑓</m:t>
                    </m:r>
                  </m:oMath>
                </a14:m>
                <a:r>
                  <a:rPr lang="en-US" dirty="0"/>
                  <a:t>, on the cycle which was not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But </a:t>
                </a:r>
                <a14:m>
                  <m:oMath xmlns:m="http://schemas.openxmlformats.org/officeDocument/2006/math">
                    <m:r>
                      <a:rPr lang="en-US" b="0" i="1" smtClean="0">
                        <a:latin typeface="Cambria Math" panose="02040503050406030204" pitchFamily="18" charset="0"/>
                      </a:rPr>
                      <m:t>𝑓</m:t>
                    </m:r>
                  </m:oMath>
                </a14:m>
                <a:r>
                  <a:rPr lang="en-US" dirty="0"/>
                  <a:t> was processed before </a:t>
                </a:r>
                <a14:m>
                  <m:oMath xmlns:m="http://schemas.openxmlformats.org/officeDocument/2006/math">
                    <m:r>
                      <a:rPr lang="en-US" b="0" i="1" smtClean="0">
                        <a:latin typeface="Cambria Math" panose="02040503050406030204" pitchFamily="18" charset="0"/>
                      </a:rPr>
                      <m:t>𝑒</m:t>
                    </m:r>
                  </m:oMath>
                </a14:m>
                <a:r>
                  <a:rPr lang="en-US" dirty="0"/>
                  <a:t> by </a:t>
                </a:r>
                <a:r>
                  <a:rPr lang="en-US" dirty="0" err="1"/>
                  <a:t>Kruskal’s</a:t>
                </a:r>
                <a:r>
                  <a:rPr lang="en-US" dirty="0"/>
                  <a:t> (since </a:t>
                </a:r>
                <a14:m>
                  <m:oMath xmlns:m="http://schemas.openxmlformats.org/officeDocument/2006/math">
                    <m:r>
                      <a:rPr lang="en-US" b="0" i="1" smtClean="0">
                        <a:latin typeface="Cambria Math" panose="02040503050406030204" pitchFamily="18" charset="0"/>
                      </a:rPr>
                      <m:t>𝑒</m:t>
                    </m:r>
                  </m:oMath>
                </a14:m>
                <a:r>
                  <a:rPr lang="en-US" dirty="0"/>
                  <a:t> is heavier). Which means </a:t>
                </a:r>
                <a14:m>
                  <m:oMath xmlns:m="http://schemas.openxmlformats.org/officeDocument/2006/math">
                    <m:r>
                      <a:rPr lang="en-US" b="0" i="1" smtClean="0">
                        <a:latin typeface="Cambria Math" panose="02040503050406030204" pitchFamily="18" charset="0"/>
                      </a:rPr>
                      <m:t>𝑓</m:t>
                    </m:r>
                  </m:oMath>
                </a14:m>
                <a:r>
                  <a:rPr lang="en-US" dirty="0"/>
                  <a:t> would have formed a cycle,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𝐶</m:t>
                        </m:r>
                      </m:e>
                      <m:sup>
                        <m:r>
                          <a:rPr lang="en-US" b="0" i="1" smtClean="0">
                            <a:solidFill>
                              <a:srgbClr val="00B050"/>
                            </a:solidFill>
                            <a:latin typeface="Cambria Math" panose="02040503050406030204" pitchFamily="18" charset="0"/>
                          </a:rPr>
                          <m:t>′</m:t>
                        </m:r>
                      </m:sup>
                    </m:sSup>
                  </m:oMath>
                </a14:m>
                <a:r>
                  <a:rPr lang="en-US" dirty="0"/>
                  <a: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had it been added when it was processed. </a:t>
                </a:r>
              </a:p>
              <a:p>
                <a:r>
                  <a:rPr lang="en-US" dirty="0"/>
                  <a:t>By the process ordering, </a:t>
                </a:r>
                <a14:m>
                  <m:oMath xmlns:m="http://schemas.openxmlformats.org/officeDocument/2006/math">
                    <m:r>
                      <a:rPr lang="en-US" b="0" i="1" smtClean="0">
                        <a:latin typeface="Cambria Math" panose="02040503050406030204" pitchFamily="18" charset="0"/>
                      </a:rPr>
                      <m:t>𝑓</m:t>
                    </m:r>
                  </m:oMath>
                </a14:m>
                <a:r>
                  <a:rPr lang="en-US" dirty="0"/>
                  <a:t> is the heaviest edge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dirty="0"/>
                  <a:t> There are no cycles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(since it’s a tree) so there is an edge (call it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that is not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This new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meets exactly the assumptions we had on </a:t>
                </a:r>
                <a14:m>
                  <m:oMath xmlns:m="http://schemas.openxmlformats.org/officeDocument/2006/math">
                    <m:r>
                      <a:rPr lang="en-US" b="0" i="1" smtClean="0">
                        <a:latin typeface="Cambria Math" panose="02040503050406030204" pitchFamily="18" charset="0"/>
                      </a:rPr>
                      <m:t>𝑒</m:t>
                    </m:r>
                  </m:oMath>
                </a14:m>
                <a:r>
                  <a:rPr lang="en-US" dirty="0"/>
                  <a:t>, but is lighter. </a:t>
                </a:r>
              </a:p>
              <a:p>
                <a:r>
                  <a:rPr lang="en-US" dirty="0"/>
                  <a:t>Repeat the original argument on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Since the graph is finite, we must eventually hit Case 1, which gives our needed contradiction.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41052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err="1"/>
              <a:t>Kruskal’s</a:t>
            </a:r>
            <a:r>
              <a:rPr lang="en-US" dirty="0"/>
              <a:t> Proof (pretty version)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Anything lighter than </a:t>
                </a:r>
                <a14:m>
                  <m:oMath xmlns:m="http://schemas.openxmlformats.org/officeDocument/2006/math">
                    <m:r>
                      <a:rPr lang="en-US" b="0" i="1" smtClean="0">
                        <a:latin typeface="Cambria Math" panose="02040503050406030204" pitchFamily="18" charset="0"/>
                      </a:rPr>
                      <m:t>𝑒</m:t>
                    </m:r>
                  </m:oMath>
                </a14:m>
                <a:r>
                  <a:rPr lang="en-US" dirty="0"/>
                  <a:t> is already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and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(since we check for cycles before adding it).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Delete that edge, and call the resulting graph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since we deleted an edge from a cycle). But it has less weight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was supposed to be the MST. That’s a contradiction!</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545" t="-2642" r="-1743"/>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Those arguments were pretty similar.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you do in every possible proof.</a:t>
            </a:r>
          </a:p>
        </p:txBody>
      </p:sp>
    </p:spTree>
    <p:extLst>
      <p:ext uri="{BB962C8B-B14F-4D97-AF65-F5344CB8AC3E}">
        <p14:creationId xmlns:p14="http://schemas.microsoft.com/office/powerpoint/2010/main" val="328708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5797B-FF99-4263-90B2-F9E6F9EF7CFE}"/>
              </a:ext>
            </a:extLst>
          </p:cNvPr>
          <p:cNvSpPr>
            <a:spLocks noGrp="1"/>
          </p:cNvSpPr>
          <p:nvPr>
            <p:ph type="title"/>
          </p:nvPr>
        </p:nvSpPr>
        <p:spPr/>
        <p:txBody>
          <a:bodyPr/>
          <a:lstStyle/>
          <a:p>
            <a:r>
              <a:rPr lang="en-US" dirty="0"/>
              <a:t>Wrapping MSTs</a:t>
            </a:r>
          </a:p>
        </p:txBody>
      </p:sp>
      <p:sp>
        <p:nvSpPr>
          <p:cNvPr id="5" name="Text Placeholder 4">
            <a:extLst>
              <a:ext uri="{FF2B5EF4-FFF2-40B4-BE49-F238E27FC236}">
                <a16:creationId xmlns:a16="http://schemas.microsoft.com/office/drawing/2014/main" id="{2CD85433-41B9-4194-82BC-1B979481D1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6859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0F3C-6EA1-4309-997E-4E118FFB85A0}"/>
              </a:ext>
            </a:extLst>
          </p:cNvPr>
          <p:cNvSpPr>
            <a:spLocks noGrp="1"/>
          </p:cNvSpPr>
          <p:nvPr>
            <p:ph type="title"/>
          </p:nvPr>
        </p:nvSpPr>
        <p:spPr/>
        <p:txBody>
          <a:bodyPr/>
          <a:lstStyle/>
          <a:p>
            <a:r>
              <a:rPr lang="en-US" dirty="0"/>
              <a:t>Another MST Algorithm</a:t>
            </a:r>
          </a:p>
        </p:txBody>
      </p:sp>
      <p:sp>
        <p:nvSpPr>
          <p:cNvPr id="3" name="Content Placeholder 2">
            <a:extLst>
              <a:ext uri="{FF2B5EF4-FFF2-40B4-BE49-F238E27FC236}">
                <a16:creationId xmlns:a16="http://schemas.microsoft.com/office/drawing/2014/main" id="{B84262DE-8442-4763-B246-7A0AA16BF109}"/>
              </a:ext>
            </a:extLst>
          </p:cNvPr>
          <p:cNvSpPr>
            <a:spLocks noGrp="1"/>
          </p:cNvSpPr>
          <p:nvPr>
            <p:ph idx="1"/>
          </p:nvPr>
        </p:nvSpPr>
        <p:spPr/>
        <p:txBody>
          <a:bodyPr/>
          <a:lstStyle/>
          <a:p>
            <a:r>
              <a:rPr lang="en-US" dirty="0" err="1"/>
              <a:t>Boruvka’s</a:t>
            </a:r>
            <a:r>
              <a:rPr lang="en-US" dirty="0"/>
              <a:t> Algorithm (also called </a:t>
            </a:r>
            <a:r>
              <a:rPr lang="en-US" dirty="0" err="1"/>
              <a:t>Sollin’s</a:t>
            </a:r>
            <a:r>
              <a:rPr lang="en-US" dirty="0"/>
              <a:t> Algorithm)</a:t>
            </a:r>
          </a:p>
          <a:p>
            <a:r>
              <a:rPr lang="en-US" dirty="0"/>
              <a:t>Start with empty graph, use BFS to find lightest edge leaving each component. </a:t>
            </a:r>
          </a:p>
          <a:p>
            <a:r>
              <a:rPr lang="en-US" dirty="0"/>
              <a:t>Add ALL such edges found (they’re all safe edges)</a:t>
            </a:r>
          </a:p>
          <a:p>
            <a:r>
              <a:rPr lang="en-US" dirty="0"/>
              <a:t>Recurse until the graph is all one component (i.e. a tree)</a:t>
            </a:r>
          </a:p>
          <a:p>
            <a:endParaRPr lang="en-US" dirty="0"/>
          </a:p>
          <a:p>
            <a:r>
              <a:rPr lang="en-US" dirty="0"/>
              <a:t>Consider it for your practical applications! </a:t>
            </a:r>
          </a:p>
          <a:p>
            <a:r>
              <a:rPr lang="en-US" dirty="0"/>
              <a:t>It naturally parallelizes (unlike the other MST algorithms), </a:t>
            </a:r>
          </a:p>
          <a:p>
            <a:r>
              <a:rPr lang="en-US" dirty="0"/>
              <a:t>Has same worst case running time as Prim’s/Kruskal’s!</a:t>
            </a:r>
          </a:p>
        </p:txBody>
      </p:sp>
    </p:spTree>
    <p:extLst>
      <p:ext uri="{BB962C8B-B14F-4D97-AF65-F5344CB8AC3E}">
        <p14:creationId xmlns:p14="http://schemas.microsoft.com/office/powerpoint/2010/main" val="2070858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64CA-EB9D-4301-B48C-E69D03C11E65}"/>
              </a:ext>
            </a:extLst>
          </p:cNvPr>
          <p:cNvSpPr>
            <a:spLocks noGrp="1"/>
          </p:cNvSpPr>
          <p:nvPr>
            <p:ph type="title"/>
          </p:nvPr>
        </p:nvSpPr>
        <p:spPr/>
        <p:txBody>
          <a:bodyPr/>
          <a:lstStyle/>
          <a:p>
            <a:r>
              <a:rPr lang="en-US" dirty="0"/>
              <a:t>More Greedy</a:t>
            </a:r>
          </a:p>
        </p:txBody>
      </p:sp>
      <p:sp>
        <p:nvSpPr>
          <p:cNvPr id="3" name="Text Placeholder 2">
            <a:extLst>
              <a:ext uri="{FF2B5EF4-FFF2-40B4-BE49-F238E27FC236}">
                <a16:creationId xmlns:a16="http://schemas.microsoft.com/office/drawing/2014/main" id="{203D064D-F718-43F1-A71B-C0ABA81002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188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220538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fontScale="85000" lnSpcReduction="20000"/>
              </a:bodyPr>
              <a:lstStyle/>
              <a:p>
                <a:r>
                  <a:rPr lang="en-US" dirty="0"/>
                  <a:t>Greedy works!</a:t>
                </a:r>
              </a:p>
              <a:p>
                <a:r>
                  <a:rPr lang="en-US" dirty="0"/>
                  <a:t>Because “greedy stays ahead”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b="1" dirty="0"/>
                  <a:t>Intuition:</a:t>
                </a:r>
                <a:r>
                  <a:rPr lang="en-US" dirty="0"/>
                  <a:t> they start at the same point before day 1, and greedy goes as far as possible, so is “ahead” after day 1. </a:t>
                </a:r>
              </a:p>
              <a:p>
                <a:r>
                  <a:rPr lang="en-US" dirty="0"/>
                  <a:t>And if greedy is “ahead” at the start of the day, it will continue to be ahead at the end of the day (since it goes as far as possible, and the distance you can go doesn’t depend on where you start). </a:t>
                </a:r>
              </a:p>
              <a:p>
                <a:r>
                  <a:rPr lang="en-US" dirty="0"/>
                  <a:t>Therefore it’s always ahead. And so it uses at most the same number of days as all other solutions.</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436" t="-3019" r="-1089"/>
                </a:stretch>
              </a:blipFill>
            </p:spPr>
            <p:txBody>
              <a:bodyPr/>
              <a:lstStyle/>
              <a:p>
                <a:r>
                  <a:rPr lang="en-US">
                    <a:noFill/>
                  </a:rPr>
                  <a:t> </a:t>
                </a:r>
              </a:p>
            </p:txBody>
          </p:sp>
        </mc:Fallback>
      </mc:AlternateContent>
    </p:spTree>
    <p:extLst>
      <p:ext uri="{BB962C8B-B14F-4D97-AF65-F5344CB8AC3E}">
        <p14:creationId xmlns:p14="http://schemas.microsoft.com/office/powerpoint/2010/main" val="2701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185306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What’s a greedy algorithm?</a:t>
            </a:r>
          </a:p>
          <a:p>
            <a:endParaRPr lang="en-US" dirty="0"/>
          </a:p>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a:p>
            <a:endParaRPr lang="en-US" dirty="0"/>
          </a:p>
          <a:p>
            <a:r>
              <a:rPr lang="en-US" b="1" i="1" dirty="0"/>
              <a:t>Greedily </a:t>
            </a:r>
            <a:r>
              <a:rPr lang="en-US" dirty="0"/>
              <a:t>do what looks best for you right here, right now.</a:t>
            </a:r>
            <a:endParaRPr lang="en-US" b="1" i="1" dirty="0"/>
          </a:p>
        </p:txBody>
      </p:sp>
    </p:spTree>
    <p:extLst>
      <p:ext uri="{BB962C8B-B14F-4D97-AF65-F5344CB8AC3E}">
        <p14:creationId xmlns:p14="http://schemas.microsoft.com/office/powerpoint/2010/main" val="220598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299220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r>
              <a:rPr lang="en-US" dirty="0"/>
              <a:t>Or subtle proof by induction</a:t>
            </a:r>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7335AA-A2AA-4D08-BCAA-C9583382A19D}"/>
              </a:ext>
            </a:extLst>
          </p:cNvPr>
          <p:cNvSpPr>
            <a:spLocks noGrp="1"/>
          </p:cNvSpPr>
          <p:nvPr>
            <p:ph type="title"/>
          </p:nvPr>
        </p:nvSpPr>
        <p:spPr/>
        <p:txBody>
          <a:bodyPr/>
          <a:lstStyle/>
          <a:p>
            <a:r>
              <a:rPr lang="en-US" dirty="0"/>
              <a:t>Your Takeaways</a:t>
            </a:r>
          </a:p>
        </p:txBody>
      </p:sp>
      <p:sp>
        <p:nvSpPr>
          <p:cNvPr id="9" name="Content Placeholder 8">
            <a:extLst>
              <a:ext uri="{FF2B5EF4-FFF2-40B4-BE49-F238E27FC236}">
                <a16:creationId xmlns:a16="http://schemas.microsoft.com/office/drawing/2014/main" id="{178F8859-BD24-41AD-87A1-DBDAC852919D}"/>
              </a:ext>
            </a:extLst>
          </p:cNvPr>
          <p:cNvSpPr>
            <a:spLocks noGrp="1"/>
          </p:cNvSpPr>
          <p:nvPr>
            <p:ph idx="1"/>
          </p:nvPr>
        </p:nvSpPr>
        <p:spPr/>
        <p:txBody>
          <a:bodyPr/>
          <a:lstStyle/>
          <a:p>
            <a:r>
              <a:rPr lang="en-US" dirty="0"/>
              <a:t>Greedy algorithms are great </a:t>
            </a:r>
            <a:r>
              <a:rPr lang="en-US" i="1" dirty="0"/>
              <a:t>when they work.</a:t>
            </a:r>
          </a:p>
          <a:p>
            <a:r>
              <a:rPr lang="en-US" dirty="0"/>
              <a:t>But it’s hard to tell when they work – the proofs are subtle.</a:t>
            </a:r>
          </a:p>
          <a:p>
            <a:r>
              <a:rPr lang="en-US" dirty="0"/>
              <a:t>And you can often invent 2-3 different greedy algorithms; it’s rare that 1 gives you the best answer, extremely rare that all would.</a:t>
            </a:r>
          </a:p>
          <a:p>
            <a:pPr lvl="1"/>
            <a:r>
              <a:rPr lang="en-US" dirty="0"/>
              <a:t>So you have to be EXTREMELY careful.</a:t>
            </a:r>
          </a:p>
          <a:p>
            <a:pPr lvl="1"/>
            <a:endParaRPr lang="en-US" dirty="0"/>
          </a:p>
          <a:p>
            <a:pPr lvl="1"/>
            <a:r>
              <a:rPr lang="en-US" sz="2800" dirty="0"/>
              <a:t>But they are very often useful when you need an answer that is very good, but not optimal (more on Friday).</a:t>
            </a:r>
          </a:p>
        </p:txBody>
      </p:sp>
    </p:spTree>
    <p:extLst>
      <p:ext uri="{BB962C8B-B14F-4D97-AF65-F5344CB8AC3E}">
        <p14:creationId xmlns:p14="http://schemas.microsoft.com/office/powerpoint/2010/main" val="113991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Common Proof Styles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at every step of the algorithm, the greedy algorithm is at least as good as anything else could be.</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3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7724202"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a:p>
            <a:r>
              <a:rPr lang="en-US" sz="2400" b="1" dirty="0"/>
              <a:t>Given</a:t>
            </a:r>
            <a:r>
              <a:rPr lang="en-US" sz="2400" dirty="0"/>
              <a:t>: an undirected, weighted graph G</a:t>
            </a:r>
          </a:p>
          <a:p>
            <a:r>
              <a:rPr lang="en-US" sz="2400" b="1" dirty="0"/>
              <a:t>Find</a:t>
            </a:r>
            <a:r>
              <a:rPr lang="en-US" sz="24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7724202" cy="54950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Minimum Spanning Tree Problem</a:t>
            </a:r>
          </a:p>
        </p:txBody>
      </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6245</TotalTime>
  <Words>3863</Words>
  <Application>Microsoft Office PowerPoint</Application>
  <PresentationFormat>Widescreen</PresentationFormat>
  <Paragraphs>542</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Cambria Math</vt:lpstr>
      <vt:lpstr>Courier New</vt:lpstr>
      <vt:lpstr>Segoe UI</vt:lpstr>
      <vt:lpstr>Segoe UI Light</vt:lpstr>
      <vt:lpstr>Segoe UI Semibold</vt:lpstr>
      <vt:lpstr>Segoe UI Semilight</vt:lpstr>
      <vt:lpstr>Tw Cen MT</vt:lpstr>
      <vt:lpstr>Wingdings 3</vt:lpstr>
      <vt:lpstr>Integral</vt:lpstr>
      <vt:lpstr>Minimum Spanning Trees and Greedy Algorithms </vt:lpstr>
      <vt:lpstr>Announcements</vt:lpstr>
      <vt:lpstr>This Week</vt:lpstr>
      <vt:lpstr>Greedy Algorithms</vt:lpstr>
      <vt:lpstr>Greedy Algorithms</vt:lpstr>
      <vt:lpstr>Your Takeaways</vt:lpstr>
      <vt:lpstr>Three Common Proof Styles</vt:lpstr>
      <vt:lpstr>Minimum Spanning Trees</vt:lpstr>
      <vt:lpstr>Minimum Spanning Trees</vt:lpstr>
      <vt:lpstr>Greedy MST algorithms</vt:lpstr>
      <vt:lpstr>Kruskal’s Algorithm</vt:lpstr>
      <vt:lpstr>Try It Out</vt:lpstr>
      <vt:lpstr>Try It Out</vt:lpstr>
      <vt:lpstr>Prim’s Algorithm</vt:lpstr>
      <vt:lpstr>Try it Out</vt:lpstr>
      <vt:lpstr>Try it Out</vt:lpstr>
      <vt:lpstr>Correctness</vt:lpstr>
      <vt:lpstr>Structural Proof</vt:lpstr>
      <vt:lpstr>Safe Edge</vt:lpstr>
      <vt:lpstr>Safe Edge</vt:lpstr>
      <vt:lpstr>MSTs and Safe Edges</vt:lpstr>
      <vt:lpstr>MSTs and Safe Edges</vt:lpstr>
      <vt:lpstr>MSTs and Safe Edges</vt:lpstr>
      <vt:lpstr>Structural Result</vt:lpstr>
      <vt:lpstr>Prim’s only adds safe edges</vt:lpstr>
      <vt:lpstr>Why Aren’t We Done?</vt:lpstr>
      <vt:lpstr>Prim’s only adds safe edges</vt:lpstr>
      <vt:lpstr>An Exchange Argument</vt:lpstr>
      <vt:lpstr>What about Kruskal’s?</vt:lpstr>
      <vt:lpstr>Kruskal’s Proof (v1)</vt:lpstr>
      <vt:lpstr>Kruskal’s Proof (v1, cont.)</vt:lpstr>
      <vt:lpstr>Kruskal’s Proof (pretty version)</vt:lpstr>
      <vt:lpstr>Hey…Wait a minute</vt:lpstr>
      <vt:lpstr>Wrapping MSTs</vt:lpstr>
      <vt:lpstr>Another MST Algorithm</vt:lpstr>
      <vt:lpstr>More Greedy</vt:lpstr>
      <vt:lpstr>Trip Planning</vt:lpstr>
      <vt:lpstr>Trip Planning</vt:lpstr>
      <vt:lpstr>Trip Planning</vt:lpstr>
      <vt:lpstr>Trip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87</cp:revision>
  <cp:lastPrinted>2021-12-03T02:09:51Z</cp:lastPrinted>
  <dcterms:created xsi:type="dcterms:W3CDTF">2021-01-17T23:29:53Z</dcterms:created>
  <dcterms:modified xsi:type="dcterms:W3CDTF">2022-10-10T20:06:36Z</dcterms:modified>
</cp:coreProperties>
</file>