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7" r:id="rId3"/>
    <p:sldId id="310" r:id="rId4"/>
    <p:sldId id="311" r:id="rId5"/>
    <p:sldId id="312" r:id="rId6"/>
    <p:sldId id="290" r:id="rId7"/>
    <p:sldId id="314" r:id="rId8"/>
    <p:sldId id="300" r:id="rId9"/>
    <p:sldId id="301" r:id="rId10"/>
    <p:sldId id="302" r:id="rId11"/>
    <p:sldId id="303" r:id="rId12"/>
    <p:sldId id="304" r:id="rId13"/>
    <p:sldId id="296" r:id="rId14"/>
    <p:sldId id="305" r:id="rId15"/>
    <p:sldId id="306" r:id="rId16"/>
    <p:sldId id="307" r:id="rId17"/>
    <p:sldId id="308" r:id="rId18"/>
    <p:sldId id="258" r:id="rId19"/>
    <p:sldId id="259" r:id="rId20"/>
    <p:sldId id="260" r:id="rId21"/>
    <p:sldId id="261" r:id="rId22"/>
    <p:sldId id="297" r:id="rId23"/>
    <p:sldId id="262" r:id="rId24"/>
    <p:sldId id="272" r:id="rId25"/>
    <p:sldId id="263" r:id="rId26"/>
    <p:sldId id="269" r:id="rId27"/>
    <p:sldId id="293" r:id="rId28"/>
    <p:sldId id="283" r:id="rId29"/>
    <p:sldId id="292" r:id="rId30"/>
    <p:sldId id="284" r:id="rId31"/>
    <p:sldId id="285" r:id="rId32"/>
    <p:sldId id="289" r:id="rId33"/>
    <p:sldId id="268" r:id="rId34"/>
    <p:sldId id="295" r:id="rId35"/>
    <p:sldId id="270" r:id="rId36"/>
    <p:sldId id="271" r:id="rId37"/>
    <p:sldId id="286" r:id="rId38"/>
    <p:sldId id="287" r:id="rId39"/>
    <p:sldId id="291" r:id="rId40"/>
    <p:sldId id="288" r:id="rId41"/>
    <p:sldId id="294" r:id="rId42"/>
    <p:sldId id="298" r:id="rId43"/>
    <p:sldId id="313" r:id="rId44"/>
    <p:sldId id="299"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0" autoAdjust="0"/>
    <p:restoredTop sz="95061" autoAdjust="0"/>
  </p:normalViewPr>
  <p:slideViewPr>
    <p:cSldViewPr snapToGrid="0">
      <p:cViewPr varScale="1">
        <p:scale>
          <a:sx n="78" d="100"/>
          <a:sy n="78" d="100"/>
        </p:scale>
        <p:origin x="806" y="36"/>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3CF61896-0231-423E-B539-9D4CFD63CFB5}" type="datetimeFigureOut">
              <a:rPr lang="en-US" smtClean="0"/>
              <a:t>10/5/2022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B06277-B028-4632-B645-1C6FF56FF33C}"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54457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CB2A4-11AD-445D-9449-ECE97BF7265C}"/>
              </a:ext>
            </a:extLst>
          </p:cNvPr>
          <p:cNvSpPr>
            <a:spLocks noGrp="1"/>
          </p:cNvSpPr>
          <p:nvPr>
            <p:ph type="title" hasCustomPrompt="1"/>
          </p:nvPr>
        </p:nvSpPr>
        <p:spPr>
          <a:xfrm>
            <a:off x="3315881" y="3446573"/>
            <a:ext cx="5590283" cy="1014667"/>
          </a:xfrm>
        </p:spPr>
        <p:txBody>
          <a:bodyPr/>
          <a:lstStyle>
            <a:lvl1pPr algn="ctr">
              <a:defRPr cap="none" baseline="0"/>
            </a:lvl1pPr>
          </a:lstStyle>
          <a:p>
            <a:r>
              <a:rPr lang="en-US" dirty="0"/>
              <a:t>Big Concept</a:t>
            </a:r>
          </a:p>
        </p:txBody>
      </p:sp>
      <p:sp>
        <p:nvSpPr>
          <p:cNvPr id="3" name="Date Placeholder 2">
            <a:extLst>
              <a:ext uri="{FF2B5EF4-FFF2-40B4-BE49-F238E27FC236}">
                <a16:creationId xmlns:a16="http://schemas.microsoft.com/office/drawing/2014/main" id="{E45E7B94-0CB0-48FD-9BA2-0BCEF75A76A1}"/>
              </a:ext>
            </a:extLst>
          </p:cNvPr>
          <p:cNvSpPr>
            <a:spLocks noGrp="1"/>
          </p:cNvSpPr>
          <p:nvPr>
            <p:ph type="dt" sz="half" idx="10"/>
          </p:nvPr>
        </p:nvSpPr>
        <p:spPr/>
        <p:txBody>
          <a:bodyPr/>
          <a:lstStyle/>
          <a:p>
            <a:fld id="{3CF61896-0231-423E-B539-9D4CFD63CFB5}" type="datetimeFigureOut">
              <a:rPr lang="en-US" smtClean="0"/>
              <a:t>10/5/2022</a:t>
            </a:fld>
            <a:endParaRPr lang="en-US"/>
          </a:p>
        </p:txBody>
      </p:sp>
      <p:sp>
        <p:nvSpPr>
          <p:cNvPr id="4" name="Footer Placeholder 3">
            <a:extLst>
              <a:ext uri="{FF2B5EF4-FFF2-40B4-BE49-F238E27FC236}">
                <a16:creationId xmlns:a16="http://schemas.microsoft.com/office/drawing/2014/main" id="{F7BA529F-BA16-4C50-8761-34379098BF4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E838C27-C210-4D9C-AB83-9BF54E32912E}"/>
              </a:ext>
            </a:extLst>
          </p:cNvPr>
          <p:cNvSpPr>
            <a:spLocks noGrp="1"/>
          </p:cNvSpPr>
          <p:nvPr>
            <p:ph type="sldNum" sz="quarter" idx="12"/>
          </p:nvPr>
        </p:nvSpPr>
        <p:spPr/>
        <p:txBody>
          <a:bodyPr/>
          <a:lstStyle/>
          <a:p>
            <a:fld id="{25B06277-B028-4632-B645-1C6FF56FF33C}" type="slidenum">
              <a:rPr lang="en-US" smtClean="0"/>
              <a:t>‹#›</a:t>
            </a:fld>
            <a:endParaRPr lang="en-US"/>
          </a:p>
        </p:txBody>
      </p:sp>
      <p:cxnSp>
        <p:nvCxnSpPr>
          <p:cNvPr id="21" name="Straight Connector 20">
            <a:extLst>
              <a:ext uri="{FF2B5EF4-FFF2-40B4-BE49-F238E27FC236}">
                <a16:creationId xmlns:a16="http://schemas.microsoft.com/office/drawing/2014/main" id="{C067791F-5EAB-433C-8512-E3D8B5FEA33C}"/>
              </a:ext>
            </a:extLst>
          </p:cNvPr>
          <p:cNvCxnSpPr/>
          <p:nvPr/>
        </p:nvCxnSpPr>
        <p:spPr>
          <a:xfrm>
            <a:off x="138752" y="1917510"/>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19FC5ADD-7CD5-4855-8137-142378EFA26D}"/>
              </a:ext>
            </a:extLst>
          </p:cNvPr>
          <p:cNvGrpSpPr/>
          <p:nvPr/>
        </p:nvGrpSpPr>
        <p:grpSpPr>
          <a:xfrm>
            <a:off x="4736398" y="555634"/>
            <a:ext cx="2723751" cy="2723751"/>
            <a:chOff x="4360460" y="449353"/>
            <a:chExt cx="3282287" cy="3282287"/>
          </a:xfrm>
        </p:grpSpPr>
        <p:sp>
          <p:nvSpPr>
            <p:cNvPr id="6" name="Oval 5">
              <a:extLst>
                <a:ext uri="{FF2B5EF4-FFF2-40B4-BE49-F238E27FC236}">
                  <a16:creationId xmlns:a16="http://schemas.microsoft.com/office/drawing/2014/main" id="{161030CC-581E-4D1E-9ACA-A92F5BB6C0CB}"/>
                </a:ext>
              </a:extLst>
            </p:cNvPr>
            <p:cNvSpPr/>
            <p:nvPr userDrawn="1"/>
          </p:nvSpPr>
          <p:spPr>
            <a:xfrm>
              <a:off x="4360460" y="449353"/>
              <a:ext cx="3282287" cy="3282287"/>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Shape 822">
              <a:extLst>
                <a:ext uri="{FF2B5EF4-FFF2-40B4-BE49-F238E27FC236}">
                  <a16:creationId xmlns:a16="http://schemas.microsoft.com/office/drawing/2014/main" id="{9662AC8F-8502-4CF6-87AC-2CB7EFEBC5CD}"/>
                </a:ext>
              </a:extLst>
            </p:cNvPr>
            <p:cNvGrpSpPr/>
            <p:nvPr userDrawn="1"/>
          </p:nvGrpSpPr>
          <p:grpSpPr>
            <a:xfrm>
              <a:off x="4868910" y="1003939"/>
              <a:ext cx="2265387" cy="2173113"/>
              <a:chOff x="5233525" y="4954450"/>
              <a:chExt cx="538275" cy="516350"/>
            </a:xfrm>
          </p:grpSpPr>
          <p:sp>
            <p:nvSpPr>
              <p:cNvPr id="8" name="Shape 823">
                <a:extLst>
                  <a:ext uri="{FF2B5EF4-FFF2-40B4-BE49-F238E27FC236}">
                    <a16:creationId xmlns:a16="http://schemas.microsoft.com/office/drawing/2014/main" id="{915C32CE-F54C-4A91-A795-5F6EE0E2C310}"/>
                  </a:ext>
                </a:extLst>
              </p:cNvPr>
              <p:cNvSpPr/>
              <p:nvPr/>
            </p:nvSpPr>
            <p:spPr>
              <a:xfrm>
                <a:off x="5637825" y="4954450"/>
                <a:ext cx="89525" cy="89525"/>
              </a:xfrm>
              <a:custGeom>
                <a:avLst/>
                <a:gdLst/>
                <a:ahLst/>
                <a:cxnLst/>
                <a:rect l="0" t="0" r="0" b="0"/>
                <a:pathLst>
                  <a:path w="3581" h="3581" fill="none" extrusionOk="0">
                    <a:moveTo>
                      <a:pt x="1023" y="3410"/>
                    </a:moveTo>
                    <a:lnTo>
                      <a:pt x="1023" y="3410"/>
                    </a:lnTo>
                    <a:lnTo>
                      <a:pt x="1193" y="3483"/>
                    </a:lnTo>
                    <a:lnTo>
                      <a:pt x="1388" y="3532"/>
                    </a:lnTo>
                    <a:lnTo>
                      <a:pt x="1583" y="3556"/>
                    </a:lnTo>
                    <a:lnTo>
                      <a:pt x="1778" y="3581"/>
                    </a:lnTo>
                    <a:lnTo>
                      <a:pt x="1778" y="3581"/>
                    </a:lnTo>
                    <a:lnTo>
                      <a:pt x="1973" y="3556"/>
                    </a:lnTo>
                    <a:lnTo>
                      <a:pt x="2143" y="3532"/>
                    </a:lnTo>
                    <a:lnTo>
                      <a:pt x="2314" y="3508"/>
                    </a:lnTo>
                    <a:lnTo>
                      <a:pt x="2484" y="3435"/>
                    </a:lnTo>
                    <a:lnTo>
                      <a:pt x="2630" y="3361"/>
                    </a:lnTo>
                    <a:lnTo>
                      <a:pt x="2776" y="3264"/>
                    </a:lnTo>
                    <a:lnTo>
                      <a:pt x="2923" y="3167"/>
                    </a:lnTo>
                    <a:lnTo>
                      <a:pt x="3044" y="3045"/>
                    </a:lnTo>
                    <a:lnTo>
                      <a:pt x="3166" y="2923"/>
                    </a:lnTo>
                    <a:lnTo>
                      <a:pt x="3264" y="2801"/>
                    </a:lnTo>
                    <a:lnTo>
                      <a:pt x="3361" y="2631"/>
                    </a:lnTo>
                    <a:lnTo>
                      <a:pt x="3434" y="2485"/>
                    </a:lnTo>
                    <a:lnTo>
                      <a:pt x="3483" y="2314"/>
                    </a:lnTo>
                    <a:lnTo>
                      <a:pt x="3531" y="2144"/>
                    </a:lnTo>
                    <a:lnTo>
                      <a:pt x="3556" y="1973"/>
                    </a:lnTo>
                    <a:lnTo>
                      <a:pt x="3580" y="1803"/>
                    </a:lnTo>
                    <a:lnTo>
                      <a:pt x="3580" y="1803"/>
                    </a:lnTo>
                    <a:lnTo>
                      <a:pt x="3556" y="1608"/>
                    </a:lnTo>
                    <a:lnTo>
                      <a:pt x="3531" y="1437"/>
                    </a:lnTo>
                    <a:lnTo>
                      <a:pt x="3483" y="1267"/>
                    </a:lnTo>
                    <a:lnTo>
                      <a:pt x="3434" y="1096"/>
                    </a:lnTo>
                    <a:lnTo>
                      <a:pt x="3361" y="950"/>
                    </a:lnTo>
                    <a:lnTo>
                      <a:pt x="3264" y="804"/>
                    </a:lnTo>
                    <a:lnTo>
                      <a:pt x="3166" y="658"/>
                    </a:lnTo>
                    <a:lnTo>
                      <a:pt x="3044" y="536"/>
                    </a:lnTo>
                    <a:lnTo>
                      <a:pt x="2923" y="414"/>
                    </a:lnTo>
                    <a:lnTo>
                      <a:pt x="2776" y="317"/>
                    </a:lnTo>
                    <a:lnTo>
                      <a:pt x="2630" y="220"/>
                    </a:lnTo>
                    <a:lnTo>
                      <a:pt x="2484" y="147"/>
                    </a:lnTo>
                    <a:lnTo>
                      <a:pt x="2314" y="98"/>
                    </a:lnTo>
                    <a:lnTo>
                      <a:pt x="2143" y="49"/>
                    </a:lnTo>
                    <a:lnTo>
                      <a:pt x="1973" y="25"/>
                    </a:lnTo>
                    <a:lnTo>
                      <a:pt x="1778" y="0"/>
                    </a:lnTo>
                    <a:lnTo>
                      <a:pt x="1778" y="0"/>
                    </a:lnTo>
                    <a:lnTo>
                      <a:pt x="1607" y="25"/>
                    </a:lnTo>
                    <a:lnTo>
                      <a:pt x="1437" y="49"/>
                    </a:lnTo>
                    <a:lnTo>
                      <a:pt x="1266" y="98"/>
                    </a:lnTo>
                    <a:lnTo>
                      <a:pt x="1096" y="147"/>
                    </a:lnTo>
                    <a:lnTo>
                      <a:pt x="925" y="220"/>
                    </a:lnTo>
                    <a:lnTo>
                      <a:pt x="779" y="317"/>
                    </a:lnTo>
                    <a:lnTo>
                      <a:pt x="658" y="414"/>
                    </a:lnTo>
                    <a:lnTo>
                      <a:pt x="536" y="536"/>
                    </a:lnTo>
                    <a:lnTo>
                      <a:pt x="414" y="658"/>
                    </a:lnTo>
                    <a:lnTo>
                      <a:pt x="317" y="804"/>
                    </a:lnTo>
                    <a:lnTo>
                      <a:pt x="219" y="950"/>
                    </a:lnTo>
                    <a:lnTo>
                      <a:pt x="146" y="1096"/>
                    </a:lnTo>
                    <a:lnTo>
                      <a:pt x="73" y="1267"/>
                    </a:lnTo>
                    <a:lnTo>
                      <a:pt x="49" y="1437"/>
                    </a:lnTo>
                    <a:lnTo>
                      <a:pt x="24" y="1608"/>
                    </a:lnTo>
                    <a:lnTo>
                      <a:pt x="0" y="1803"/>
                    </a:lnTo>
                    <a:lnTo>
                      <a:pt x="0" y="1803"/>
                    </a:lnTo>
                    <a:lnTo>
                      <a:pt x="24" y="2071"/>
                    </a:lnTo>
                    <a:lnTo>
                      <a:pt x="97" y="2339"/>
                    </a:lnTo>
                    <a:lnTo>
                      <a:pt x="195" y="2582"/>
                    </a:lnTo>
                    <a:lnTo>
                      <a:pt x="317" y="280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 name="Shape 824">
                <a:extLst>
                  <a:ext uri="{FF2B5EF4-FFF2-40B4-BE49-F238E27FC236}">
                    <a16:creationId xmlns:a16="http://schemas.microsoft.com/office/drawing/2014/main" id="{25663F7D-C889-439B-A68E-97D8B29147A8}"/>
                  </a:ext>
                </a:extLst>
              </p:cNvPr>
              <p:cNvSpPr/>
              <p:nvPr/>
            </p:nvSpPr>
            <p:spPr>
              <a:xfrm>
                <a:off x="5323025" y="4980625"/>
                <a:ext cx="88925" cy="88925"/>
              </a:xfrm>
              <a:custGeom>
                <a:avLst/>
                <a:gdLst/>
                <a:ahLst/>
                <a:cxnLst/>
                <a:rect l="0" t="0" r="0" b="0"/>
                <a:pathLst>
                  <a:path w="3557" h="3557" fill="none" extrusionOk="0">
                    <a:moveTo>
                      <a:pt x="3191" y="2850"/>
                    </a:moveTo>
                    <a:lnTo>
                      <a:pt x="3191" y="2850"/>
                    </a:lnTo>
                    <a:lnTo>
                      <a:pt x="3313" y="2680"/>
                    </a:lnTo>
                    <a:lnTo>
                      <a:pt x="3410" y="2509"/>
                    </a:lnTo>
                    <a:lnTo>
                      <a:pt x="3483" y="2314"/>
                    </a:lnTo>
                    <a:lnTo>
                      <a:pt x="3532" y="2095"/>
                    </a:lnTo>
                    <a:lnTo>
                      <a:pt x="3532" y="2095"/>
                    </a:lnTo>
                    <a:lnTo>
                      <a:pt x="3556" y="1925"/>
                    </a:lnTo>
                    <a:lnTo>
                      <a:pt x="3556" y="1730"/>
                    </a:lnTo>
                    <a:lnTo>
                      <a:pt x="3556" y="1559"/>
                    </a:lnTo>
                    <a:lnTo>
                      <a:pt x="3508" y="1389"/>
                    </a:lnTo>
                    <a:lnTo>
                      <a:pt x="3459" y="1218"/>
                    </a:lnTo>
                    <a:lnTo>
                      <a:pt x="3410" y="1072"/>
                    </a:lnTo>
                    <a:lnTo>
                      <a:pt x="3337" y="902"/>
                    </a:lnTo>
                    <a:lnTo>
                      <a:pt x="3240" y="756"/>
                    </a:lnTo>
                    <a:lnTo>
                      <a:pt x="3142" y="634"/>
                    </a:lnTo>
                    <a:lnTo>
                      <a:pt x="3021" y="512"/>
                    </a:lnTo>
                    <a:lnTo>
                      <a:pt x="2899" y="390"/>
                    </a:lnTo>
                    <a:lnTo>
                      <a:pt x="2753" y="293"/>
                    </a:lnTo>
                    <a:lnTo>
                      <a:pt x="2606" y="196"/>
                    </a:lnTo>
                    <a:lnTo>
                      <a:pt x="2436" y="122"/>
                    </a:lnTo>
                    <a:lnTo>
                      <a:pt x="2266" y="74"/>
                    </a:lnTo>
                    <a:lnTo>
                      <a:pt x="2095" y="25"/>
                    </a:lnTo>
                    <a:lnTo>
                      <a:pt x="2095" y="25"/>
                    </a:lnTo>
                    <a:lnTo>
                      <a:pt x="1925" y="1"/>
                    </a:lnTo>
                    <a:lnTo>
                      <a:pt x="1730" y="1"/>
                    </a:lnTo>
                    <a:lnTo>
                      <a:pt x="1559" y="1"/>
                    </a:lnTo>
                    <a:lnTo>
                      <a:pt x="1389" y="25"/>
                    </a:lnTo>
                    <a:lnTo>
                      <a:pt x="1218" y="74"/>
                    </a:lnTo>
                    <a:lnTo>
                      <a:pt x="1072" y="147"/>
                    </a:lnTo>
                    <a:lnTo>
                      <a:pt x="902" y="220"/>
                    </a:lnTo>
                    <a:lnTo>
                      <a:pt x="756" y="317"/>
                    </a:lnTo>
                    <a:lnTo>
                      <a:pt x="634" y="415"/>
                    </a:lnTo>
                    <a:lnTo>
                      <a:pt x="512" y="537"/>
                    </a:lnTo>
                    <a:lnTo>
                      <a:pt x="390" y="658"/>
                    </a:lnTo>
                    <a:lnTo>
                      <a:pt x="293" y="804"/>
                    </a:lnTo>
                    <a:lnTo>
                      <a:pt x="195" y="951"/>
                    </a:lnTo>
                    <a:lnTo>
                      <a:pt x="122" y="1097"/>
                    </a:lnTo>
                    <a:lnTo>
                      <a:pt x="74" y="1267"/>
                    </a:lnTo>
                    <a:lnTo>
                      <a:pt x="25" y="1462"/>
                    </a:lnTo>
                    <a:lnTo>
                      <a:pt x="25" y="1462"/>
                    </a:lnTo>
                    <a:lnTo>
                      <a:pt x="1" y="1633"/>
                    </a:lnTo>
                    <a:lnTo>
                      <a:pt x="1" y="1803"/>
                    </a:lnTo>
                    <a:lnTo>
                      <a:pt x="1" y="1998"/>
                    </a:lnTo>
                    <a:lnTo>
                      <a:pt x="25" y="2168"/>
                    </a:lnTo>
                    <a:lnTo>
                      <a:pt x="74" y="2339"/>
                    </a:lnTo>
                    <a:lnTo>
                      <a:pt x="147" y="2485"/>
                    </a:lnTo>
                    <a:lnTo>
                      <a:pt x="220" y="2655"/>
                    </a:lnTo>
                    <a:lnTo>
                      <a:pt x="317" y="2777"/>
                    </a:lnTo>
                    <a:lnTo>
                      <a:pt x="415" y="2923"/>
                    </a:lnTo>
                    <a:lnTo>
                      <a:pt x="536" y="3045"/>
                    </a:lnTo>
                    <a:lnTo>
                      <a:pt x="658" y="3167"/>
                    </a:lnTo>
                    <a:lnTo>
                      <a:pt x="804" y="3264"/>
                    </a:lnTo>
                    <a:lnTo>
                      <a:pt x="950" y="3362"/>
                    </a:lnTo>
                    <a:lnTo>
                      <a:pt x="1096" y="3435"/>
                    </a:lnTo>
                    <a:lnTo>
                      <a:pt x="1267" y="3483"/>
                    </a:lnTo>
                    <a:lnTo>
                      <a:pt x="1462" y="3532"/>
                    </a:lnTo>
                    <a:lnTo>
                      <a:pt x="1462" y="3532"/>
                    </a:lnTo>
                    <a:lnTo>
                      <a:pt x="1705" y="3557"/>
                    </a:lnTo>
                    <a:lnTo>
                      <a:pt x="1973" y="3557"/>
                    </a:lnTo>
                    <a:lnTo>
                      <a:pt x="2217" y="3508"/>
                    </a:lnTo>
                    <a:lnTo>
                      <a:pt x="2460" y="3435"/>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825">
                <a:extLst>
                  <a:ext uri="{FF2B5EF4-FFF2-40B4-BE49-F238E27FC236}">
                    <a16:creationId xmlns:a16="http://schemas.microsoft.com/office/drawing/2014/main" id="{5C225417-5386-4CF0-A050-D547324972FC}"/>
                  </a:ext>
                </a:extLst>
              </p:cNvPr>
              <p:cNvSpPr/>
              <p:nvPr/>
            </p:nvSpPr>
            <p:spPr>
              <a:xfrm>
                <a:off x="5233525" y="5255225"/>
                <a:ext cx="89525" cy="89525"/>
              </a:xfrm>
              <a:custGeom>
                <a:avLst/>
                <a:gdLst/>
                <a:ahLst/>
                <a:cxnLst/>
                <a:rect l="0" t="0" r="0" b="0"/>
                <a:pathLst>
                  <a:path w="3581" h="3581" fill="none" extrusionOk="0">
                    <a:moveTo>
                      <a:pt x="3215" y="707"/>
                    </a:moveTo>
                    <a:lnTo>
                      <a:pt x="3215" y="707"/>
                    </a:lnTo>
                    <a:lnTo>
                      <a:pt x="3093" y="585"/>
                    </a:lnTo>
                    <a:lnTo>
                      <a:pt x="2972" y="464"/>
                    </a:lnTo>
                    <a:lnTo>
                      <a:pt x="2850" y="342"/>
                    </a:lnTo>
                    <a:lnTo>
                      <a:pt x="2679" y="244"/>
                    </a:lnTo>
                    <a:lnTo>
                      <a:pt x="2679" y="244"/>
                    </a:lnTo>
                    <a:lnTo>
                      <a:pt x="2533" y="171"/>
                    </a:lnTo>
                    <a:lnTo>
                      <a:pt x="2363" y="98"/>
                    </a:lnTo>
                    <a:lnTo>
                      <a:pt x="2192" y="50"/>
                    </a:lnTo>
                    <a:lnTo>
                      <a:pt x="2022" y="25"/>
                    </a:lnTo>
                    <a:lnTo>
                      <a:pt x="1851" y="1"/>
                    </a:lnTo>
                    <a:lnTo>
                      <a:pt x="1681" y="25"/>
                    </a:lnTo>
                    <a:lnTo>
                      <a:pt x="1510" y="25"/>
                    </a:lnTo>
                    <a:lnTo>
                      <a:pt x="1340" y="74"/>
                    </a:lnTo>
                    <a:lnTo>
                      <a:pt x="1169" y="123"/>
                    </a:lnTo>
                    <a:lnTo>
                      <a:pt x="1023" y="196"/>
                    </a:lnTo>
                    <a:lnTo>
                      <a:pt x="877" y="269"/>
                    </a:lnTo>
                    <a:lnTo>
                      <a:pt x="731" y="366"/>
                    </a:lnTo>
                    <a:lnTo>
                      <a:pt x="585" y="488"/>
                    </a:lnTo>
                    <a:lnTo>
                      <a:pt x="463" y="610"/>
                    </a:lnTo>
                    <a:lnTo>
                      <a:pt x="341" y="731"/>
                    </a:lnTo>
                    <a:lnTo>
                      <a:pt x="244" y="902"/>
                    </a:lnTo>
                    <a:lnTo>
                      <a:pt x="244" y="902"/>
                    </a:lnTo>
                    <a:lnTo>
                      <a:pt x="171" y="1048"/>
                    </a:lnTo>
                    <a:lnTo>
                      <a:pt x="98" y="1219"/>
                    </a:lnTo>
                    <a:lnTo>
                      <a:pt x="49" y="1389"/>
                    </a:lnTo>
                    <a:lnTo>
                      <a:pt x="25" y="1560"/>
                    </a:lnTo>
                    <a:lnTo>
                      <a:pt x="0" y="1730"/>
                    </a:lnTo>
                    <a:lnTo>
                      <a:pt x="0" y="1900"/>
                    </a:lnTo>
                    <a:lnTo>
                      <a:pt x="25" y="2071"/>
                    </a:lnTo>
                    <a:lnTo>
                      <a:pt x="73" y="2241"/>
                    </a:lnTo>
                    <a:lnTo>
                      <a:pt x="122" y="2412"/>
                    </a:lnTo>
                    <a:lnTo>
                      <a:pt x="195" y="2558"/>
                    </a:lnTo>
                    <a:lnTo>
                      <a:pt x="268" y="2729"/>
                    </a:lnTo>
                    <a:lnTo>
                      <a:pt x="366" y="2850"/>
                    </a:lnTo>
                    <a:lnTo>
                      <a:pt x="463" y="2996"/>
                    </a:lnTo>
                    <a:lnTo>
                      <a:pt x="609" y="3118"/>
                    </a:lnTo>
                    <a:lnTo>
                      <a:pt x="731" y="3240"/>
                    </a:lnTo>
                    <a:lnTo>
                      <a:pt x="901" y="3337"/>
                    </a:lnTo>
                    <a:lnTo>
                      <a:pt x="901" y="3337"/>
                    </a:lnTo>
                    <a:lnTo>
                      <a:pt x="1048" y="3410"/>
                    </a:lnTo>
                    <a:lnTo>
                      <a:pt x="1218" y="3484"/>
                    </a:lnTo>
                    <a:lnTo>
                      <a:pt x="1389" y="3532"/>
                    </a:lnTo>
                    <a:lnTo>
                      <a:pt x="1559" y="3557"/>
                    </a:lnTo>
                    <a:lnTo>
                      <a:pt x="1730" y="3581"/>
                    </a:lnTo>
                    <a:lnTo>
                      <a:pt x="1900" y="3581"/>
                    </a:lnTo>
                    <a:lnTo>
                      <a:pt x="2071" y="3557"/>
                    </a:lnTo>
                    <a:lnTo>
                      <a:pt x="2241" y="3508"/>
                    </a:lnTo>
                    <a:lnTo>
                      <a:pt x="2411" y="3459"/>
                    </a:lnTo>
                    <a:lnTo>
                      <a:pt x="2558" y="3410"/>
                    </a:lnTo>
                    <a:lnTo>
                      <a:pt x="2704" y="3313"/>
                    </a:lnTo>
                    <a:lnTo>
                      <a:pt x="2850" y="3216"/>
                    </a:lnTo>
                    <a:lnTo>
                      <a:pt x="2996" y="3118"/>
                    </a:lnTo>
                    <a:lnTo>
                      <a:pt x="3118" y="2996"/>
                    </a:lnTo>
                    <a:lnTo>
                      <a:pt x="3240" y="2850"/>
                    </a:lnTo>
                    <a:lnTo>
                      <a:pt x="3337" y="2704"/>
                    </a:lnTo>
                    <a:lnTo>
                      <a:pt x="3337" y="2704"/>
                    </a:lnTo>
                    <a:lnTo>
                      <a:pt x="3459" y="2412"/>
                    </a:lnTo>
                    <a:lnTo>
                      <a:pt x="3532" y="2144"/>
                    </a:lnTo>
                    <a:lnTo>
                      <a:pt x="3581" y="1852"/>
                    </a:lnTo>
                    <a:lnTo>
                      <a:pt x="3556" y="156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826">
                <a:extLst>
                  <a:ext uri="{FF2B5EF4-FFF2-40B4-BE49-F238E27FC236}">
                    <a16:creationId xmlns:a16="http://schemas.microsoft.com/office/drawing/2014/main" id="{F2B2177A-3C1C-4737-A983-B5086B44BAC9}"/>
                  </a:ext>
                </a:extLst>
              </p:cNvPr>
              <p:cNvSpPr/>
              <p:nvPr/>
            </p:nvSpPr>
            <p:spPr>
              <a:xfrm>
                <a:off x="5453325" y="5382475"/>
                <a:ext cx="88925" cy="88325"/>
              </a:xfrm>
              <a:custGeom>
                <a:avLst/>
                <a:gdLst/>
                <a:ahLst/>
                <a:cxnLst/>
                <a:rect l="0" t="0" r="0" b="0"/>
                <a:pathLst>
                  <a:path w="3557" h="3533" fill="none" extrusionOk="0">
                    <a:moveTo>
                      <a:pt x="1389" y="1"/>
                    </a:moveTo>
                    <a:lnTo>
                      <a:pt x="1389" y="1"/>
                    </a:lnTo>
                    <a:lnTo>
                      <a:pt x="1194" y="50"/>
                    </a:lnTo>
                    <a:lnTo>
                      <a:pt x="999" y="147"/>
                    </a:lnTo>
                    <a:lnTo>
                      <a:pt x="804" y="245"/>
                    </a:lnTo>
                    <a:lnTo>
                      <a:pt x="634" y="366"/>
                    </a:lnTo>
                    <a:lnTo>
                      <a:pt x="634" y="366"/>
                    </a:lnTo>
                    <a:lnTo>
                      <a:pt x="488" y="488"/>
                    </a:lnTo>
                    <a:lnTo>
                      <a:pt x="390" y="634"/>
                    </a:lnTo>
                    <a:lnTo>
                      <a:pt x="268" y="780"/>
                    </a:lnTo>
                    <a:lnTo>
                      <a:pt x="195" y="926"/>
                    </a:lnTo>
                    <a:lnTo>
                      <a:pt x="122" y="1073"/>
                    </a:lnTo>
                    <a:lnTo>
                      <a:pt x="74" y="1243"/>
                    </a:lnTo>
                    <a:lnTo>
                      <a:pt x="25" y="1414"/>
                    </a:lnTo>
                    <a:lnTo>
                      <a:pt x="0" y="1584"/>
                    </a:lnTo>
                    <a:lnTo>
                      <a:pt x="0" y="1755"/>
                    </a:lnTo>
                    <a:lnTo>
                      <a:pt x="0" y="1925"/>
                    </a:lnTo>
                    <a:lnTo>
                      <a:pt x="25" y="2096"/>
                    </a:lnTo>
                    <a:lnTo>
                      <a:pt x="74" y="2266"/>
                    </a:lnTo>
                    <a:lnTo>
                      <a:pt x="122" y="2412"/>
                    </a:lnTo>
                    <a:lnTo>
                      <a:pt x="195" y="2583"/>
                    </a:lnTo>
                    <a:lnTo>
                      <a:pt x="293" y="2729"/>
                    </a:lnTo>
                    <a:lnTo>
                      <a:pt x="415" y="2875"/>
                    </a:lnTo>
                    <a:lnTo>
                      <a:pt x="415" y="2875"/>
                    </a:lnTo>
                    <a:lnTo>
                      <a:pt x="536" y="3021"/>
                    </a:lnTo>
                    <a:lnTo>
                      <a:pt x="658" y="3143"/>
                    </a:lnTo>
                    <a:lnTo>
                      <a:pt x="804" y="3240"/>
                    </a:lnTo>
                    <a:lnTo>
                      <a:pt x="950" y="3313"/>
                    </a:lnTo>
                    <a:lnTo>
                      <a:pt x="1121" y="3386"/>
                    </a:lnTo>
                    <a:lnTo>
                      <a:pt x="1267" y="3459"/>
                    </a:lnTo>
                    <a:lnTo>
                      <a:pt x="1437" y="3484"/>
                    </a:lnTo>
                    <a:lnTo>
                      <a:pt x="1608" y="3508"/>
                    </a:lnTo>
                    <a:lnTo>
                      <a:pt x="1778" y="3532"/>
                    </a:lnTo>
                    <a:lnTo>
                      <a:pt x="1949" y="3508"/>
                    </a:lnTo>
                    <a:lnTo>
                      <a:pt x="2119" y="3484"/>
                    </a:lnTo>
                    <a:lnTo>
                      <a:pt x="2290" y="3435"/>
                    </a:lnTo>
                    <a:lnTo>
                      <a:pt x="2460" y="3386"/>
                    </a:lnTo>
                    <a:lnTo>
                      <a:pt x="2606" y="3313"/>
                    </a:lnTo>
                    <a:lnTo>
                      <a:pt x="2777" y="3216"/>
                    </a:lnTo>
                    <a:lnTo>
                      <a:pt x="2923" y="3118"/>
                    </a:lnTo>
                    <a:lnTo>
                      <a:pt x="2923" y="3118"/>
                    </a:lnTo>
                    <a:lnTo>
                      <a:pt x="3045" y="2997"/>
                    </a:lnTo>
                    <a:lnTo>
                      <a:pt x="3167" y="2851"/>
                    </a:lnTo>
                    <a:lnTo>
                      <a:pt x="3264" y="2704"/>
                    </a:lnTo>
                    <a:lnTo>
                      <a:pt x="3361" y="2558"/>
                    </a:lnTo>
                    <a:lnTo>
                      <a:pt x="3435" y="2412"/>
                    </a:lnTo>
                    <a:lnTo>
                      <a:pt x="3483" y="2242"/>
                    </a:lnTo>
                    <a:lnTo>
                      <a:pt x="3532" y="2071"/>
                    </a:lnTo>
                    <a:lnTo>
                      <a:pt x="3556" y="1901"/>
                    </a:lnTo>
                    <a:lnTo>
                      <a:pt x="3556" y="1730"/>
                    </a:lnTo>
                    <a:lnTo>
                      <a:pt x="3556" y="1560"/>
                    </a:lnTo>
                    <a:lnTo>
                      <a:pt x="3532" y="1389"/>
                    </a:lnTo>
                    <a:lnTo>
                      <a:pt x="3483" y="1219"/>
                    </a:lnTo>
                    <a:lnTo>
                      <a:pt x="3410" y="1048"/>
                    </a:lnTo>
                    <a:lnTo>
                      <a:pt x="3337" y="902"/>
                    </a:lnTo>
                    <a:lnTo>
                      <a:pt x="3264" y="756"/>
                    </a:lnTo>
                    <a:lnTo>
                      <a:pt x="3142" y="610"/>
                    </a:lnTo>
                    <a:lnTo>
                      <a:pt x="3142" y="610"/>
                    </a:lnTo>
                    <a:lnTo>
                      <a:pt x="2972" y="415"/>
                    </a:lnTo>
                    <a:lnTo>
                      <a:pt x="2753" y="245"/>
                    </a:lnTo>
                    <a:lnTo>
                      <a:pt x="2533" y="123"/>
                    </a:lnTo>
                    <a:lnTo>
                      <a:pt x="2314" y="5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827">
                <a:extLst>
                  <a:ext uri="{FF2B5EF4-FFF2-40B4-BE49-F238E27FC236}">
                    <a16:creationId xmlns:a16="http://schemas.microsoft.com/office/drawing/2014/main" id="{065E0883-FD56-4990-A3BA-7394FB6E3D9D}"/>
                  </a:ext>
                </a:extLst>
              </p:cNvPr>
              <p:cNvSpPr/>
              <p:nvPr/>
            </p:nvSpPr>
            <p:spPr>
              <a:xfrm>
                <a:off x="5682875" y="5188875"/>
                <a:ext cx="88925" cy="89525"/>
              </a:xfrm>
              <a:custGeom>
                <a:avLst/>
                <a:gdLst/>
                <a:ahLst/>
                <a:cxnLst/>
                <a:rect l="0" t="0" r="0" b="0"/>
                <a:pathLst>
                  <a:path w="3557" h="3581" fill="none" extrusionOk="0">
                    <a:moveTo>
                      <a:pt x="0" y="2022"/>
                    </a:moveTo>
                    <a:lnTo>
                      <a:pt x="0" y="2022"/>
                    </a:lnTo>
                    <a:lnTo>
                      <a:pt x="25" y="2216"/>
                    </a:lnTo>
                    <a:lnTo>
                      <a:pt x="98" y="2411"/>
                    </a:lnTo>
                    <a:lnTo>
                      <a:pt x="98" y="2411"/>
                    </a:lnTo>
                    <a:lnTo>
                      <a:pt x="171" y="2557"/>
                    </a:lnTo>
                    <a:lnTo>
                      <a:pt x="244" y="2728"/>
                    </a:lnTo>
                    <a:lnTo>
                      <a:pt x="341" y="2874"/>
                    </a:lnTo>
                    <a:lnTo>
                      <a:pt x="463" y="2996"/>
                    </a:lnTo>
                    <a:lnTo>
                      <a:pt x="585" y="3118"/>
                    </a:lnTo>
                    <a:lnTo>
                      <a:pt x="707" y="3239"/>
                    </a:lnTo>
                    <a:lnTo>
                      <a:pt x="853" y="3337"/>
                    </a:lnTo>
                    <a:lnTo>
                      <a:pt x="999" y="3410"/>
                    </a:lnTo>
                    <a:lnTo>
                      <a:pt x="1169" y="3483"/>
                    </a:lnTo>
                    <a:lnTo>
                      <a:pt x="1340" y="3532"/>
                    </a:lnTo>
                    <a:lnTo>
                      <a:pt x="1510" y="3556"/>
                    </a:lnTo>
                    <a:lnTo>
                      <a:pt x="1681" y="3580"/>
                    </a:lnTo>
                    <a:lnTo>
                      <a:pt x="1851" y="3580"/>
                    </a:lnTo>
                    <a:lnTo>
                      <a:pt x="2022" y="3556"/>
                    </a:lnTo>
                    <a:lnTo>
                      <a:pt x="2192" y="3532"/>
                    </a:lnTo>
                    <a:lnTo>
                      <a:pt x="2363" y="3459"/>
                    </a:lnTo>
                    <a:lnTo>
                      <a:pt x="2363" y="3459"/>
                    </a:lnTo>
                    <a:lnTo>
                      <a:pt x="2533" y="3410"/>
                    </a:lnTo>
                    <a:lnTo>
                      <a:pt x="2704" y="3312"/>
                    </a:lnTo>
                    <a:lnTo>
                      <a:pt x="2850" y="3215"/>
                    </a:lnTo>
                    <a:lnTo>
                      <a:pt x="2972" y="3093"/>
                    </a:lnTo>
                    <a:lnTo>
                      <a:pt x="3093" y="2971"/>
                    </a:lnTo>
                    <a:lnTo>
                      <a:pt x="3215" y="2850"/>
                    </a:lnTo>
                    <a:lnTo>
                      <a:pt x="3288" y="2704"/>
                    </a:lnTo>
                    <a:lnTo>
                      <a:pt x="3386" y="2557"/>
                    </a:lnTo>
                    <a:lnTo>
                      <a:pt x="3434" y="2387"/>
                    </a:lnTo>
                    <a:lnTo>
                      <a:pt x="3483" y="2216"/>
                    </a:lnTo>
                    <a:lnTo>
                      <a:pt x="3532" y="2070"/>
                    </a:lnTo>
                    <a:lnTo>
                      <a:pt x="3556" y="1875"/>
                    </a:lnTo>
                    <a:lnTo>
                      <a:pt x="3556" y="1705"/>
                    </a:lnTo>
                    <a:lnTo>
                      <a:pt x="3532" y="1534"/>
                    </a:lnTo>
                    <a:lnTo>
                      <a:pt x="3507" y="1364"/>
                    </a:lnTo>
                    <a:lnTo>
                      <a:pt x="3434" y="1194"/>
                    </a:lnTo>
                    <a:lnTo>
                      <a:pt x="3434" y="1194"/>
                    </a:lnTo>
                    <a:lnTo>
                      <a:pt x="3361" y="1023"/>
                    </a:lnTo>
                    <a:lnTo>
                      <a:pt x="3288" y="853"/>
                    </a:lnTo>
                    <a:lnTo>
                      <a:pt x="3191" y="706"/>
                    </a:lnTo>
                    <a:lnTo>
                      <a:pt x="3069" y="585"/>
                    </a:lnTo>
                    <a:lnTo>
                      <a:pt x="2947" y="463"/>
                    </a:lnTo>
                    <a:lnTo>
                      <a:pt x="2825" y="341"/>
                    </a:lnTo>
                    <a:lnTo>
                      <a:pt x="2679" y="268"/>
                    </a:lnTo>
                    <a:lnTo>
                      <a:pt x="2533" y="171"/>
                    </a:lnTo>
                    <a:lnTo>
                      <a:pt x="2363" y="122"/>
                    </a:lnTo>
                    <a:lnTo>
                      <a:pt x="2192" y="73"/>
                    </a:lnTo>
                    <a:lnTo>
                      <a:pt x="2022" y="24"/>
                    </a:lnTo>
                    <a:lnTo>
                      <a:pt x="1851" y="24"/>
                    </a:lnTo>
                    <a:lnTo>
                      <a:pt x="1681" y="0"/>
                    </a:lnTo>
                    <a:lnTo>
                      <a:pt x="1510" y="24"/>
                    </a:lnTo>
                    <a:lnTo>
                      <a:pt x="1340" y="73"/>
                    </a:lnTo>
                    <a:lnTo>
                      <a:pt x="1169" y="122"/>
                    </a:lnTo>
                    <a:lnTo>
                      <a:pt x="1169" y="122"/>
                    </a:lnTo>
                    <a:lnTo>
                      <a:pt x="974" y="195"/>
                    </a:lnTo>
                    <a:lnTo>
                      <a:pt x="804" y="292"/>
                    </a:lnTo>
                    <a:lnTo>
                      <a:pt x="658" y="390"/>
                    </a:lnTo>
                    <a:lnTo>
                      <a:pt x="512" y="512"/>
                    </a:lnTo>
                    <a:lnTo>
                      <a:pt x="390" y="658"/>
                    </a:lnTo>
                    <a:lnTo>
                      <a:pt x="293" y="804"/>
                    </a:lnTo>
                    <a:lnTo>
                      <a:pt x="195" y="950"/>
                    </a:lnTo>
                    <a:lnTo>
                      <a:pt x="122" y="112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 name="Shape 828">
                <a:extLst>
                  <a:ext uri="{FF2B5EF4-FFF2-40B4-BE49-F238E27FC236}">
                    <a16:creationId xmlns:a16="http://schemas.microsoft.com/office/drawing/2014/main" id="{C497A5ED-CCEE-4F09-A7B4-7079C57F1DC1}"/>
                  </a:ext>
                </a:extLst>
              </p:cNvPr>
              <p:cNvSpPr/>
              <p:nvPr/>
            </p:nvSpPr>
            <p:spPr>
              <a:xfrm>
                <a:off x="5411925" y="5110925"/>
                <a:ext cx="188775" cy="189400"/>
              </a:xfrm>
              <a:custGeom>
                <a:avLst/>
                <a:gdLst/>
                <a:ahLst/>
                <a:cxnLst/>
                <a:rect l="0" t="0" r="0" b="0"/>
                <a:pathLst>
                  <a:path w="7551" h="7576" fill="none" extrusionOk="0">
                    <a:moveTo>
                      <a:pt x="0" y="3776"/>
                    </a:moveTo>
                    <a:lnTo>
                      <a:pt x="0" y="3776"/>
                    </a:lnTo>
                    <a:lnTo>
                      <a:pt x="25" y="3410"/>
                    </a:lnTo>
                    <a:lnTo>
                      <a:pt x="73" y="3021"/>
                    </a:lnTo>
                    <a:lnTo>
                      <a:pt x="171" y="2655"/>
                    </a:lnTo>
                    <a:lnTo>
                      <a:pt x="293" y="2314"/>
                    </a:lnTo>
                    <a:lnTo>
                      <a:pt x="463" y="1973"/>
                    </a:lnTo>
                    <a:lnTo>
                      <a:pt x="658" y="1681"/>
                    </a:lnTo>
                    <a:lnTo>
                      <a:pt x="877" y="1389"/>
                    </a:lnTo>
                    <a:lnTo>
                      <a:pt x="1121" y="1121"/>
                    </a:lnTo>
                    <a:lnTo>
                      <a:pt x="1389" y="877"/>
                    </a:lnTo>
                    <a:lnTo>
                      <a:pt x="1656" y="658"/>
                    </a:lnTo>
                    <a:lnTo>
                      <a:pt x="1973" y="463"/>
                    </a:lnTo>
                    <a:lnTo>
                      <a:pt x="2314" y="293"/>
                    </a:lnTo>
                    <a:lnTo>
                      <a:pt x="2655" y="171"/>
                    </a:lnTo>
                    <a:lnTo>
                      <a:pt x="3020" y="74"/>
                    </a:lnTo>
                    <a:lnTo>
                      <a:pt x="3386" y="25"/>
                    </a:lnTo>
                    <a:lnTo>
                      <a:pt x="3775" y="1"/>
                    </a:lnTo>
                    <a:lnTo>
                      <a:pt x="3775" y="1"/>
                    </a:lnTo>
                    <a:lnTo>
                      <a:pt x="4165" y="25"/>
                    </a:lnTo>
                    <a:lnTo>
                      <a:pt x="4555" y="74"/>
                    </a:lnTo>
                    <a:lnTo>
                      <a:pt x="4896" y="171"/>
                    </a:lnTo>
                    <a:lnTo>
                      <a:pt x="5261" y="293"/>
                    </a:lnTo>
                    <a:lnTo>
                      <a:pt x="5578" y="463"/>
                    </a:lnTo>
                    <a:lnTo>
                      <a:pt x="5894" y="658"/>
                    </a:lnTo>
                    <a:lnTo>
                      <a:pt x="6186" y="877"/>
                    </a:lnTo>
                    <a:lnTo>
                      <a:pt x="6454" y="1121"/>
                    </a:lnTo>
                    <a:lnTo>
                      <a:pt x="6698" y="1389"/>
                    </a:lnTo>
                    <a:lnTo>
                      <a:pt x="6917" y="1681"/>
                    </a:lnTo>
                    <a:lnTo>
                      <a:pt x="7112" y="1973"/>
                    </a:lnTo>
                    <a:lnTo>
                      <a:pt x="7258" y="2314"/>
                    </a:lnTo>
                    <a:lnTo>
                      <a:pt x="7404" y="2655"/>
                    </a:lnTo>
                    <a:lnTo>
                      <a:pt x="7477" y="3021"/>
                    </a:lnTo>
                    <a:lnTo>
                      <a:pt x="7550" y="3410"/>
                    </a:lnTo>
                    <a:lnTo>
                      <a:pt x="7550" y="3776"/>
                    </a:lnTo>
                    <a:lnTo>
                      <a:pt x="7550" y="3776"/>
                    </a:lnTo>
                    <a:lnTo>
                      <a:pt x="7550" y="4165"/>
                    </a:lnTo>
                    <a:lnTo>
                      <a:pt x="7477" y="4555"/>
                    </a:lnTo>
                    <a:lnTo>
                      <a:pt x="7404" y="4920"/>
                    </a:lnTo>
                    <a:lnTo>
                      <a:pt x="7258" y="5261"/>
                    </a:lnTo>
                    <a:lnTo>
                      <a:pt x="7112" y="5578"/>
                    </a:lnTo>
                    <a:lnTo>
                      <a:pt x="6917" y="5895"/>
                    </a:lnTo>
                    <a:lnTo>
                      <a:pt x="6698" y="6187"/>
                    </a:lnTo>
                    <a:lnTo>
                      <a:pt x="6454" y="6455"/>
                    </a:lnTo>
                    <a:lnTo>
                      <a:pt x="6186" y="6698"/>
                    </a:lnTo>
                    <a:lnTo>
                      <a:pt x="5894" y="6917"/>
                    </a:lnTo>
                    <a:lnTo>
                      <a:pt x="5578" y="7112"/>
                    </a:lnTo>
                    <a:lnTo>
                      <a:pt x="5261" y="7258"/>
                    </a:lnTo>
                    <a:lnTo>
                      <a:pt x="4896" y="7405"/>
                    </a:lnTo>
                    <a:lnTo>
                      <a:pt x="4555" y="7478"/>
                    </a:lnTo>
                    <a:lnTo>
                      <a:pt x="4165" y="7551"/>
                    </a:lnTo>
                    <a:lnTo>
                      <a:pt x="3775" y="7575"/>
                    </a:lnTo>
                    <a:lnTo>
                      <a:pt x="3775" y="7575"/>
                    </a:lnTo>
                    <a:lnTo>
                      <a:pt x="3386" y="7551"/>
                    </a:lnTo>
                    <a:lnTo>
                      <a:pt x="3020" y="7478"/>
                    </a:lnTo>
                    <a:lnTo>
                      <a:pt x="2655" y="7405"/>
                    </a:lnTo>
                    <a:lnTo>
                      <a:pt x="2314" y="7258"/>
                    </a:lnTo>
                    <a:lnTo>
                      <a:pt x="1973" y="7112"/>
                    </a:lnTo>
                    <a:lnTo>
                      <a:pt x="1656" y="6917"/>
                    </a:lnTo>
                    <a:lnTo>
                      <a:pt x="1389" y="6698"/>
                    </a:lnTo>
                    <a:lnTo>
                      <a:pt x="1121" y="6455"/>
                    </a:lnTo>
                    <a:lnTo>
                      <a:pt x="877" y="6187"/>
                    </a:lnTo>
                    <a:lnTo>
                      <a:pt x="658" y="5895"/>
                    </a:lnTo>
                    <a:lnTo>
                      <a:pt x="463" y="5578"/>
                    </a:lnTo>
                    <a:lnTo>
                      <a:pt x="293" y="5261"/>
                    </a:lnTo>
                    <a:lnTo>
                      <a:pt x="171" y="4920"/>
                    </a:lnTo>
                    <a:lnTo>
                      <a:pt x="73" y="4555"/>
                    </a:lnTo>
                    <a:lnTo>
                      <a:pt x="25" y="4165"/>
                    </a:lnTo>
                    <a:lnTo>
                      <a:pt x="0" y="3776"/>
                    </a:lnTo>
                    <a:lnTo>
                      <a:pt x="0" y="3776"/>
                    </a:lnTo>
                    <a:close/>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 name="Shape 829">
                <a:extLst>
                  <a:ext uri="{FF2B5EF4-FFF2-40B4-BE49-F238E27FC236}">
                    <a16:creationId xmlns:a16="http://schemas.microsoft.com/office/drawing/2014/main" id="{D8CBE5C1-1916-4EF1-B9E9-DC5E58DE62C4}"/>
                  </a:ext>
                </a:extLst>
              </p:cNvPr>
              <p:cNvSpPr/>
              <p:nvPr/>
            </p:nvSpPr>
            <p:spPr>
              <a:xfrm>
                <a:off x="5367475" y="5025075"/>
                <a:ext cx="81600" cy="105975"/>
              </a:xfrm>
              <a:custGeom>
                <a:avLst/>
                <a:gdLst/>
                <a:ahLst/>
                <a:cxnLst/>
                <a:rect l="0" t="0" r="0" b="0"/>
                <a:pathLst>
                  <a:path w="3264" h="4239" fill="none" extrusionOk="0">
                    <a:moveTo>
                      <a:pt x="0" y="1"/>
                    </a:moveTo>
                    <a:lnTo>
                      <a:pt x="3264" y="4238"/>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 name="Shape 830">
                <a:extLst>
                  <a:ext uri="{FF2B5EF4-FFF2-40B4-BE49-F238E27FC236}">
                    <a16:creationId xmlns:a16="http://schemas.microsoft.com/office/drawing/2014/main" id="{BB37530B-08B3-4205-8A08-E876EE3F9FBE}"/>
                  </a:ext>
                </a:extLst>
              </p:cNvPr>
              <p:cNvSpPr/>
              <p:nvPr/>
            </p:nvSpPr>
            <p:spPr>
              <a:xfrm>
                <a:off x="5567800" y="4999500"/>
                <a:ext cx="115100" cy="133975"/>
              </a:xfrm>
              <a:custGeom>
                <a:avLst/>
                <a:gdLst/>
                <a:ahLst/>
                <a:cxnLst/>
                <a:rect l="0" t="0" r="0" b="0"/>
                <a:pathLst>
                  <a:path w="4604" h="5359" fill="none" extrusionOk="0">
                    <a:moveTo>
                      <a:pt x="0" y="5359"/>
                    </a:moveTo>
                    <a:lnTo>
                      <a:pt x="4603"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 name="Shape 831">
                <a:extLst>
                  <a:ext uri="{FF2B5EF4-FFF2-40B4-BE49-F238E27FC236}">
                    <a16:creationId xmlns:a16="http://schemas.microsoft.com/office/drawing/2014/main" id="{14DEB002-C856-4D51-9E3F-42951B8C7A10}"/>
                  </a:ext>
                </a:extLst>
              </p:cNvPr>
              <p:cNvSpPr/>
              <p:nvPr/>
            </p:nvSpPr>
            <p:spPr>
              <a:xfrm>
                <a:off x="5600075" y="5217475"/>
                <a:ext cx="127275" cy="16475"/>
              </a:xfrm>
              <a:custGeom>
                <a:avLst/>
                <a:gdLst/>
                <a:ahLst/>
                <a:cxnLst/>
                <a:rect l="0" t="0" r="0" b="0"/>
                <a:pathLst>
                  <a:path w="5091" h="659" fill="none" extrusionOk="0">
                    <a:moveTo>
                      <a:pt x="5090" y="658"/>
                    </a:moveTo>
                    <a:lnTo>
                      <a:pt x="0"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 name="Shape 832">
                <a:extLst>
                  <a:ext uri="{FF2B5EF4-FFF2-40B4-BE49-F238E27FC236}">
                    <a16:creationId xmlns:a16="http://schemas.microsoft.com/office/drawing/2014/main" id="{5B5D5E96-C594-4AB6-9DF5-2ED8F56CCF52}"/>
                  </a:ext>
                </a:extLst>
              </p:cNvPr>
              <p:cNvSpPr/>
              <p:nvPr/>
            </p:nvSpPr>
            <p:spPr>
              <a:xfrm>
                <a:off x="5497775" y="5299675"/>
                <a:ext cx="4900" cy="126675"/>
              </a:xfrm>
              <a:custGeom>
                <a:avLst/>
                <a:gdLst/>
                <a:ahLst/>
                <a:cxnLst/>
                <a:rect l="0" t="0" r="0" b="0"/>
                <a:pathLst>
                  <a:path w="196" h="5067" fill="none" extrusionOk="0">
                    <a:moveTo>
                      <a:pt x="0" y="5067"/>
                    </a:moveTo>
                    <a:lnTo>
                      <a:pt x="195"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 name="Shape 833">
                <a:extLst>
                  <a:ext uri="{FF2B5EF4-FFF2-40B4-BE49-F238E27FC236}">
                    <a16:creationId xmlns:a16="http://schemas.microsoft.com/office/drawing/2014/main" id="{3FC3F998-CA08-40F4-81A5-CEC994EBBF42}"/>
                  </a:ext>
                </a:extLst>
              </p:cNvPr>
              <p:cNvSpPr/>
              <p:nvPr/>
            </p:nvSpPr>
            <p:spPr>
              <a:xfrm>
                <a:off x="5277975" y="5241825"/>
                <a:ext cx="141275" cy="58500"/>
              </a:xfrm>
              <a:custGeom>
                <a:avLst/>
                <a:gdLst/>
                <a:ahLst/>
                <a:cxnLst/>
                <a:rect l="0" t="0" r="0" b="0"/>
                <a:pathLst>
                  <a:path w="5651" h="2340" fill="none" extrusionOk="0">
                    <a:moveTo>
                      <a:pt x="0" y="2339"/>
                    </a:moveTo>
                    <a:lnTo>
                      <a:pt x="5651"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23" name="Text Placeholder 2">
            <a:extLst>
              <a:ext uri="{FF2B5EF4-FFF2-40B4-BE49-F238E27FC236}">
                <a16:creationId xmlns:a16="http://schemas.microsoft.com/office/drawing/2014/main" id="{9C05CDBC-229D-45E2-B2F9-9037D7DF9793}"/>
              </a:ext>
            </a:extLst>
          </p:cNvPr>
          <p:cNvSpPr>
            <a:spLocks noGrp="1"/>
          </p:cNvSpPr>
          <p:nvPr>
            <p:ph type="body" idx="1"/>
          </p:nvPr>
        </p:nvSpPr>
        <p:spPr>
          <a:xfrm>
            <a:off x="3315880" y="4628428"/>
            <a:ext cx="5590283" cy="1463040"/>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24" name="Rectangle 23">
            <a:extLst>
              <a:ext uri="{FF2B5EF4-FFF2-40B4-BE49-F238E27FC236}">
                <a16:creationId xmlns:a16="http://schemas.microsoft.com/office/drawing/2014/main" id="{4D812236-1A32-4FE2-AB5A-F8F998D835F3}"/>
              </a:ext>
            </a:extLst>
          </p:cNvPr>
          <p:cNvSpPr/>
          <p:nvPr/>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391183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01CC624-0437-43EF-99D3-4B5E545BF210}"/>
              </a:ext>
            </a:extLst>
          </p:cNvPr>
          <p:cNvSpPr/>
          <p:nvPr/>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a:extLst>
              <a:ext uri="{FF2B5EF4-FFF2-40B4-BE49-F238E27FC236}">
                <a16:creationId xmlns:a16="http://schemas.microsoft.com/office/drawing/2014/main" id="{05FEBE18-A94F-4CF8-8975-BC720F0701B8}"/>
              </a:ext>
            </a:extLst>
          </p:cNvPr>
          <p:cNvSpPr>
            <a:spLocks noGrp="1"/>
          </p:cNvSpPr>
          <p:nvPr>
            <p:ph type="dt" sz="half" idx="10"/>
          </p:nvPr>
        </p:nvSpPr>
        <p:spPr/>
        <p:txBody>
          <a:bodyPr/>
          <a:lstStyle/>
          <a:p>
            <a:fld id="{3CF61896-0231-423E-B539-9D4CFD63CFB5}" type="datetimeFigureOut">
              <a:rPr lang="en-US" smtClean="0"/>
              <a:t>10/5/2022</a:t>
            </a:fld>
            <a:endParaRPr lang="en-US"/>
          </a:p>
        </p:txBody>
      </p:sp>
      <p:sp>
        <p:nvSpPr>
          <p:cNvPr id="4" name="Footer Placeholder 3">
            <a:extLst>
              <a:ext uri="{FF2B5EF4-FFF2-40B4-BE49-F238E27FC236}">
                <a16:creationId xmlns:a16="http://schemas.microsoft.com/office/drawing/2014/main" id="{79FEFF45-D87C-45A5-8A43-AA51E8326F0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4B072C5-2DDD-45C4-966C-970A137A42B6}"/>
              </a:ext>
            </a:extLst>
          </p:cNvPr>
          <p:cNvSpPr>
            <a:spLocks noGrp="1"/>
          </p:cNvSpPr>
          <p:nvPr>
            <p:ph type="sldNum" sz="quarter" idx="12"/>
          </p:nvPr>
        </p:nvSpPr>
        <p:spPr/>
        <p:txBody>
          <a:bodyPr/>
          <a:lstStyle/>
          <a:p>
            <a:fld id="{25B06277-B028-4632-B645-1C6FF56FF33C}" type="slidenum">
              <a:rPr lang="en-US" smtClean="0"/>
              <a:t>‹#›</a:t>
            </a:fld>
            <a:endParaRPr lang="en-US"/>
          </a:p>
        </p:txBody>
      </p:sp>
      <p:cxnSp>
        <p:nvCxnSpPr>
          <p:cNvPr id="16" name="Straight Connector 15">
            <a:extLst>
              <a:ext uri="{FF2B5EF4-FFF2-40B4-BE49-F238E27FC236}">
                <a16:creationId xmlns:a16="http://schemas.microsoft.com/office/drawing/2014/main" id="{537B5817-8D3A-4DD3-92FF-32BBC5F91560}"/>
              </a:ext>
            </a:extLst>
          </p:cNvPr>
          <p:cNvCxnSpPr/>
          <p:nvPr/>
        </p:nvCxnSpPr>
        <p:spPr>
          <a:xfrm>
            <a:off x="61415" y="753975"/>
            <a:ext cx="12008609" cy="0"/>
          </a:xfrm>
          <a:prstGeom prst="line">
            <a:avLst/>
          </a:prstGeom>
          <a:ln>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32B1C59-33FF-4FB4-BDD7-F61C64008581}"/>
              </a:ext>
            </a:extLst>
          </p:cNvPr>
          <p:cNvSpPr>
            <a:spLocks noGrp="1"/>
          </p:cNvSpPr>
          <p:nvPr>
            <p:ph type="title"/>
          </p:nvPr>
        </p:nvSpPr>
        <p:spPr>
          <a:xfrm>
            <a:off x="1428134" y="263276"/>
            <a:ext cx="10334364" cy="1014667"/>
          </a:xfrm>
          <a:solidFill>
            <a:schemeClr val="bg1"/>
          </a:solidFill>
        </p:spPr>
        <p:txBody>
          <a:bodyPr/>
          <a:lstStyle/>
          <a:p>
            <a:r>
              <a:rPr lang="en-US"/>
              <a:t>Click to edit Master title style</a:t>
            </a:r>
            <a:endParaRPr lang="en-US" dirty="0"/>
          </a:p>
        </p:txBody>
      </p:sp>
      <p:grpSp>
        <p:nvGrpSpPr>
          <p:cNvPr id="13" name="Group 12">
            <a:extLst>
              <a:ext uri="{FF2B5EF4-FFF2-40B4-BE49-F238E27FC236}">
                <a16:creationId xmlns:a16="http://schemas.microsoft.com/office/drawing/2014/main" id="{FB754F48-B758-43EB-980F-1E2884C8E2A7}"/>
              </a:ext>
            </a:extLst>
          </p:cNvPr>
          <p:cNvGrpSpPr/>
          <p:nvPr/>
        </p:nvGrpSpPr>
        <p:grpSpPr>
          <a:xfrm>
            <a:off x="575239" y="475151"/>
            <a:ext cx="631298" cy="631298"/>
            <a:chOff x="1530939" y="2405329"/>
            <a:chExt cx="631298" cy="631298"/>
          </a:xfrm>
        </p:grpSpPr>
        <p:sp>
          <p:nvSpPr>
            <p:cNvPr id="7" name="Oval 6">
              <a:extLst>
                <a:ext uri="{FF2B5EF4-FFF2-40B4-BE49-F238E27FC236}">
                  <a16:creationId xmlns:a16="http://schemas.microsoft.com/office/drawing/2014/main" id="{99BADBD9-302C-40D9-A763-C65CCFE16FDE}"/>
                </a:ext>
              </a:extLst>
            </p:cNvPr>
            <p:cNvSpPr/>
            <p:nvPr userDrawn="1"/>
          </p:nvSpPr>
          <p:spPr>
            <a:xfrm>
              <a:off x="1530939" y="2405329"/>
              <a:ext cx="631298" cy="631298"/>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Shape 490">
              <a:extLst>
                <a:ext uri="{FF2B5EF4-FFF2-40B4-BE49-F238E27FC236}">
                  <a16:creationId xmlns:a16="http://schemas.microsoft.com/office/drawing/2014/main" id="{ABC713E7-D704-4682-B292-907313F269C9}"/>
                </a:ext>
              </a:extLst>
            </p:cNvPr>
            <p:cNvGrpSpPr/>
            <p:nvPr userDrawn="1"/>
          </p:nvGrpSpPr>
          <p:grpSpPr>
            <a:xfrm>
              <a:off x="1661835" y="2536225"/>
              <a:ext cx="369505" cy="369505"/>
              <a:chOff x="2594050" y="1631825"/>
              <a:chExt cx="439625" cy="439625"/>
            </a:xfrm>
          </p:grpSpPr>
          <p:sp>
            <p:nvSpPr>
              <p:cNvPr id="9" name="Shape 491">
                <a:extLst>
                  <a:ext uri="{FF2B5EF4-FFF2-40B4-BE49-F238E27FC236}">
                    <a16:creationId xmlns:a16="http://schemas.microsoft.com/office/drawing/2014/main" id="{5701E159-D011-460A-BF32-22B3BFF6328B}"/>
                  </a:ext>
                </a:extLst>
              </p:cNvPr>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492">
                <a:extLst>
                  <a:ext uri="{FF2B5EF4-FFF2-40B4-BE49-F238E27FC236}">
                    <a16:creationId xmlns:a16="http://schemas.microsoft.com/office/drawing/2014/main" id="{CA3D8659-8AB7-48FB-9131-98E6A18A0B20}"/>
                  </a:ext>
                </a:extLst>
              </p:cNvPr>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493">
                <a:extLst>
                  <a:ext uri="{FF2B5EF4-FFF2-40B4-BE49-F238E27FC236}">
                    <a16:creationId xmlns:a16="http://schemas.microsoft.com/office/drawing/2014/main" id="{A811AE90-64AA-41C3-9DE9-62A86028AA6C}"/>
                  </a:ext>
                </a:extLst>
              </p:cNvPr>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4">
                <a:extLst>
                  <a:ext uri="{FF2B5EF4-FFF2-40B4-BE49-F238E27FC236}">
                    <a16:creationId xmlns:a16="http://schemas.microsoft.com/office/drawing/2014/main" id="{0551D70B-4457-48F5-81B9-3A38F6B661D9}"/>
                  </a:ext>
                </a:extLst>
              </p:cNvPr>
              <p:cNvSpPr/>
              <p:nvPr/>
            </p:nvSpPr>
            <p:spPr>
              <a:xfrm>
                <a:off x="2801675" y="1740825"/>
                <a:ext cx="49950" cy="49950"/>
              </a:xfrm>
              <a:custGeom>
                <a:avLst/>
                <a:gdLst/>
                <a:ahLst/>
                <a:cxnLst/>
                <a:rect l="0" t="0" r="0" b="0"/>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17" name="Content Placeholder 2">
            <a:extLst>
              <a:ext uri="{FF2B5EF4-FFF2-40B4-BE49-F238E27FC236}">
                <a16:creationId xmlns:a16="http://schemas.microsoft.com/office/drawing/2014/main" id="{572BD7EC-0D21-433C-A8B8-B34982C0240B}"/>
              </a:ext>
            </a:extLst>
          </p:cNvPr>
          <p:cNvSpPr>
            <a:spLocks noGrp="1"/>
          </p:cNvSpPr>
          <p:nvPr>
            <p:ph idx="1"/>
          </p:nvPr>
        </p:nvSpPr>
        <p:spPr>
          <a:xfrm>
            <a:off x="1428134" y="1463857"/>
            <a:ext cx="10334364" cy="4845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179832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mpletely blank">
  <p:cSld name="Completely blank">
    <p:spTree>
      <p:nvGrpSpPr>
        <p:cNvPr id="1" name="Shape 56"/>
        <p:cNvGrpSpPr/>
        <p:nvPr/>
      </p:nvGrpSpPr>
      <p:grpSpPr>
        <a:xfrm>
          <a:off x="0" y="0"/>
          <a:ext cx="0" cy="0"/>
          <a:chOff x="0" y="0"/>
          <a:chExt cx="0" cy="0"/>
        </a:xfrm>
      </p:grpSpPr>
    </p:spTree>
    <p:extLst>
      <p:ext uri="{BB962C8B-B14F-4D97-AF65-F5344CB8AC3E}">
        <p14:creationId xmlns:p14="http://schemas.microsoft.com/office/powerpoint/2010/main" val="40584871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hasCustomPrompt="1"/>
          </p:nvPr>
        </p:nvSpPr>
        <p:spPr/>
        <p:txBody>
          <a:bodyPr/>
          <a:lstStyle>
            <a:lvl1pPr>
              <a:defRPr sz="2800"/>
            </a:lvl1pPr>
            <a:lvl2pPr marL="128016" indent="0">
              <a:buNone/>
              <a:defRPr sz="2400" baseline="0"/>
            </a:lvl2pPr>
            <a:lvl3pPr>
              <a:defRPr sz="2400"/>
            </a:lvl3pPr>
            <a:lvl4pPr>
              <a:defRPr sz="2400"/>
            </a:lvl4pPr>
            <a:lvl5pPr>
              <a:defRPr sz="2400"/>
            </a:lvl5pPr>
          </a:lstStyle>
          <a:p>
            <a:pPr lvl="0"/>
            <a:r>
              <a:rPr lang="en-US" dirty="0"/>
              <a:t>Edit Master text styles</a:t>
            </a:r>
          </a:p>
          <a:p>
            <a:pPr lvl="0"/>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3CF61896-0231-423E-B539-9D4CFD63CFB5}" type="datetimeFigureOut">
              <a:rPr lang="en-US" smtClean="0"/>
              <a:t>10/5/2022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B06277-B028-4632-B645-1C6FF56FF33C}" type="slidenum">
              <a:rPr lang="en-US" smtClean="0"/>
              <a:t>‹#›</a:t>
            </a:fld>
            <a:endParaRPr lang="en-US"/>
          </a:p>
        </p:txBody>
      </p:sp>
    </p:spTree>
    <p:extLst>
      <p:ext uri="{BB962C8B-B14F-4D97-AF65-F5344CB8AC3E}">
        <p14:creationId xmlns:p14="http://schemas.microsoft.com/office/powerpoint/2010/main" val="36801172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2_Custom Layout">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6356FD08-8E43-4554-8ACC-11234BCBCF4E}"/>
              </a:ext>
            </a:extLst>
          </p:cNvPr>
          <p:cNvCxnSpPr/>
          <p:nvPr/>
        </p:nvCxnSpPr>
        <p:spPr>
          <a:xfrm>
            <a:off x="127669" y="3557888"/>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777F25E-8269-472E-9791-7EB74F793C8D}"/>
              </a:ext>
            </a:extLst>
          </p:cNvPr>
          <p:cNvSpPr>
            <a:spLocks noGrp="1"/>
          </p:cNvSpPr>
          <p:nvPr>
            <p:ph type="title"/>
          </p:nvPr>
        </p:nvSpPr>
        <p:spPr>
          <a:xfrm>
            <a:off x="1902775" y="3262680"/>
            <a:ext cx="6504161" cy="590415"/>
          </a:xfrm>
          <a:solidFill>
            <a:schemeClr val="bg1"/>
          </a:solidFill>
        </p:spPr>
        <p:txBody>
          <a:bodyPr>
            <a:noAutofit/>
          </a:bodyPr>
          <a:lstStyle>
            <a:lvl1pPr>
              <a:defRPr sz="3200">
                <a:latin typeface="Segoe UI Semibold" panose="020B0702040204020203" pitchFamily="34" charset="0"/>
                <a:cs typeface="Segoe UI Semibold" panose="020B0702040204020203" pitchFamily="34" charset="0"/>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2A7D8F82-27EF-4582-903A-FAC779261E7E}"/>
              </a:ext>
            </a:extLst>
          </p:cNvPr>
          <p:cNvSpPr>
            <a:spLocks noGrp="1"/>
          </p:cNvSpPr>
          <p:nvPr>
            <p:ph type="dt" sz="half" idx="10"/>
          </p:nvPr>
        </p:nvSpPr>
        <p:spPr/>
        <p:txBody>
          <a:bodyPr/>
          <a:lstStyle/>
          <a:p>
            <a:fld id="{3CF61896-0231-423E-B539-9D4CFD63CFB5}" type="datetimeFigureOut">
              <a:rPr lang="en-US" smtClean="0"/>
              <a:t>10/5/2022</a:t>
            </a:fld>
            <a:endParaRPr lang="en-US"/>
          </a:p>
        </p:txBody>
      </p:sp>
      <p:sp>
        <p:nvSpPr>
          <p:cNvPr id="4" name="Footer Placeholder 3">
            <a:extLst>
              <a:ext uri="{FF2B5EF4-FFF2-40B4-BE49-F238E27FC236}">
                <a16:creationId xmlns:a16="http://schemas.microsoft.com/office/drawing/2014/main" id="{E706C1EE-E506-47FA-A188-0DF16D497E4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980F48F-87DE-4815-AD70-D0F2CA558E7D}"/>
              </a:ext>
            </a:extLst>
          </p:cNvPr>
          <p:cNvSpPr>
            <a:spLocks noGrp="1"/>
          </p:cNvSpPr>
          <p:nvPr>
            <p:ph type="sldNum" sz="quarter" idx="12"/>
          </p:nvPr>
        </p:nvSpPr>
        <p:spPr/>
        <p:txBody>
          <a:bodyPr/>
          <a:lstStyle/>
          <a:p>
            <a:fld id="{25B06277-B028-4632-B645-1C6FF56FF33C}" type="slidenum">
              <a:rPr lang="en-US" smtClean="0"/>
              <a:t>‹#›</a:t>
            </a:fld>
            <a:endParaRPr lang="en-US"/>
          </a:p>
        </p:txBody>
      </p:sp>
      <p:sp>
        <p:nvSpPr>
          <p:cNvPr id="7" name="Oval 6">
            <a:extLst>
              <a:ext uri="{FF2B5EF4-FFF2-40B4-BE49-F238E27FC236}">
                <a16:creationId xmlns:a16="http://schemas.microsoft.com/office/drawing/2014/main" id="{886714E5-EBF9-4569-A5F7-79EC8ADBC566}"/>
              </a:ext>
            </a:extLst>
          </p:cNvPr>
          <p:cNvSpPr/>
          <p:nvPr/>
        </p:nvSpPr>
        <p:spPr>
          <a:xfrm>
            <a:off x="743453" y="3050554"/>
            <a:ext cx="897775" cy="897775"/>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48A67AF-FC3C-498E-9019-5526D4E35E56}"/>
              </a:ext>
            </a:extLst>
          </p:cNvPr>
          <p:cNvSpPr/>
          <p:nvPr/>
        </p:nvSpPr>
        <p:spPr>
          <a:xfrm>
            <a:off x="321425" y="60960"/>
            <a:ext cx="171797" cy="1474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Shape 496">
            <a:extLst>
              <a:ext uri="{FF2B5EF4-FFF2-40B4-BE49-F238E27FC236}">
                <a16:creationId xmlns:a16="http://schemas.microsoft.com/office/drawing/2014/main" id="{A9D83950-EFA8-45B6-9842-F0E75D62D1E4}"/>
              </a:ext>
            </a:extLst>
          </p:cNvPr>
          <p:cNvGrpSpPr/>
          <p:nvPr/>
        </p:nvGrpSpPr>
        <p:grpSpPr>
          <a:xfrm>
            <a:off x="1042384" y="3287057"/>
            <a:ext cx="299911" cy="424768"/>
            <a:chOff x="3979850" y="1598950"/>
            <a:chExt cx="356825" cy="505375"/>
          </a:xfrm>
        </p:grpSpPr>
        <p:sp>
          <p:nvSpPr>
            <p:cNvPr id="11" name="Shape 497">
              <a:extLst>
                <a:ext uri="{FF2B5EF4-FFF2-40B4-BE49-F238E27FC236}">
                  <a16:creationId xmlns:a16="http://schemas.microsoft.com/office/drawing/2014/main" id="{5AC1FC31-D74E-4136-9F49-9396640AE6A7}"/>
                </a:ext>
              </a:extLst>
            </p:cNvPr>
            <p:cNvSpPr/>
            <p:nvPr/>
          </p:nvSpPr>
          <p:spPr>
            <a:xfrm>
              <a:off x="3979850" y="1602600"/>
              <a:ext cx="44475" cy="501725"/>
            </a:xfrm>
            <a:custGeom>
              <a:avLst/>
              <a:gdLst/>
              <a:ahLst/>
              <a:cxnLst/>
              <a:rect l="0" t="0" r="0" b="0"/>
              <a:pathLst>
                <a:path w="1779" h="20069" fill="none" extrusionOk="0">
                  <a:moveTo>
                    <a:pt x="1778" y="20069"/>
                  </a:moveTo>
                  <a:lnTo>
                    <a:pt x="1778" y="488"/>
                  </a:lnTo>
                  <a:lnTo>
                    <a:pt x="1778" y="488"/>
                  </a:lnTo>
                  <a:lnTo>
                    <a:pt x="1778" y="390"/>
                  </a:lnTo>
                  <a:lnTo>
                    <a:pt x="1730" y="293"/>
                  </a:lnTo>
                  <a:lnTo>
                    <a:pt x="1705" y="220"/>
                  </a:lnTo>
                  <a:lnTo>
                    <a:pt x="1632" y="147"/>
                  </a:lnTo>
                  <a:lnTo>
                    <a:pt x="1559" y="74"/>
                  </a:lnTo>
                  <a:lnTo>
                    <a:pt x="1486" y="25"/>
                  </a:lnTo>
                  <a:lnTo>
                    <a:pt x="1389" y="0"/>
                  </a:lnTo>
                  <a:lnTo>
                    <a:pt x="1291" y="0"/>
                  </a:lnTo>
                  <a:lnTo>
                    <a:pt x="488" y="0"/>
                  </a:lnTo>
                  <a:lnTo>
                    <a:pt x="488" y="0"/>
                  </a:lnTo>
                  <a:lnTo>
                    <a:pt x="390" y="0"/>
                  </a:lnTo>
                  <a:lnTo>
                    <a:pt x="293" y="25"/>
                  </a:lnTo>
                  <a:lnTo>
                    <a:pt x="220" y="74"/>
                  </a:lnTo>
                  <a:lnTo>
                    <a:pt x="147" y="147"/>
                  </a:lnTo>
                  <a:lnTo>
                    <a:pt x="98" y="220"/>
                  </a:lnTo>
                  <a:lnTo>
                    <a:pt x="49" y="293"/>
                  </a:lnTo>
                  <a:lnTo>
                    <a:pt x="25" y="390"/>
                  </a:lnTo>
                  <a:lnTo>
                    <a:pt x="1" y="488"/>
                  </a:lnTo>
                  <a:lnTo>
                    <a:pt x="1" y="20069"/>
                  </a:lnTo>
                  <a:lnTo>
                    <a:pt x="1778" y="20069"/>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8">
              <a:extLst>
                <a:ext uri="{FF2B5EF4-FFF2-40B4-BE49-F238E27FC236}">
                  <a16:creationId xmlns:a16="http://schemas.microsoft.com/office/drawing/2014/main" id="{55224696-5DAC-453B-AD17-A914F23CD917}"/>
                </a:ext>
              </a:extLst>
            </p:cNvPr>
            <p:cNvSpPr/>
            <p:nvPr/>
          </p:nvSpPr>
          <p:spPr>
            <a:xfrm>
              <a:off x="4037075" y="1598950"/>
              <a:ext cx="299600" cy="228950"/>
            </a:xfrm>
            <a:custGeom>
              <a:avLst/>
              <a:gdLst/>
              <a:ahLst/>
              <a:cxnLst/>
              <a:rect l="0" t="0" r="0" b="0"/>
              <a:pathLst>
                <a:path w="11984" h="9158" fill="none" extrusionOk="0">
                  <a:moveTo>
                    <a:pt x="1" y="8403"/>
                  </a:moveTo>
                  <a:lnTo>
                    <a:pt x="1" y="8403"/>
                  </a:lnTo>
                  <a:lnTo>
                    <a:pt x="366" y="8184"/>
                  </a:lnTo>
                  <a:lnTo>
                    <a:pt x="732" y="8013"/>
                  </a:lnTo>
                  <a:lnTo>
                    <a:pt x="1097" y="7867"/>
                  </a:lnTo>
                  <a:lnTo>
                    <a:pt x="1438" y="7770"/>
                  </a:lnTo>
                  <a:lnTo>
                    <a:pt x="1803" y="7696"/>
                  </a:lnTo>
                  <a:lnTo>
                    <a:pt x="2168" y="7672"/>
                  </a:lnTo>
                  <a:lnTo>
                    <a:pt x="2534" y="7648"/>
                  </a:lnTo>
                  <a:lnTo>
                    <a:pt x="2875" y="7672"/>
                  </a:lnTo>
                  <a:lnTo>
                    <a:pt x="3240" y="7696"/>
                  </a:lnTo>
                  <a:lnTo>
                    <a:pt x="3605" y="7745"/>
                  </a:lnTo>
                  <a:lnTo>
                    <a:pt x="3971" y="7818"/>
                  </a:lnTo>
                  <a:lnTo>
                    <a:pt x="4312" y="7891"/>
                  </a:lnTo>
                  <a:lnTo>
                    <a:pt x="5042" y="8111"/>
                  </a:lnTo>
                  <a:lnTo>
                    <a:pt x="5749" y="8330"/>
                  </a:lnTo>
                  <a:lnTo>
                    <a:pt x="6479" y="8549"/>
                  </a:lnTo>
                  <a:lnTo>
                    <a:pt x="7186" y="8768"/>
                  </a:lnTo>
                  <a:lnTo>
                    <a:pt x="7916" y="8963"/>
                  </a:lnTo>
                  <a:lnTo>
                    <a:pt x="8282" y="9036"/>
                  </a:lnTo>
                  <a:lnTo>
                    <a:pt x="8623" y="9085"/>
                  </a:lnTo>
                  <a:lnTo>
                    <a:pt x="8988" y="9133"/>
                  </a:lnTo>
                  <a:lnTo>
                    <a:pt x="9353" y="9158"/>
                  </a:lnTo>
                  <a:lnTo>
                    <a:pt x="9719" y="9133"/>
                  </a:lnTo>
                  <a:lnTo>
                    <a:pt x="10059" y="9109"/>
                  </a:lnTo>
                  <a:lnTo>
                    <a:pt x="10425" y="9060"/>
                  </a:lnTo>
                  <a:lnTo>
                    <a:pt x="10790" y="8963"/>
                  </a:lnTo>
                  <a:lnTo>
                    <a:pt x="11155" y="8841"/>
                  </a:lnTo>
                  <a:lnTo>
                    <a:pt x="11496" y="8671"/>
                  </a:lnTo>
                  <a:lnTo>
                    <a:pt x="11496" y="8671"/>
                  </a:lnTo>
                  <a:lnTo>
                    <a:pt x="11667" y="8573"/>
                  </a:lnTo>
                  <a:lnTo>
                    <a:pt x="11789" y="8476"/>
                  </a:lnTo>
                  <a:lnTo>
                    <a:pt x="11862" y="8354"/>
                  </a:lnTo>
                  <a:lnTo>
                    <a:pt x="11935" y="8232"/>
                  </a:lnTo>
                  <a:lnTo>
                    <a:pt x="11984" y="8111"/>
                  </a:lnTo>
                  <a:lnTo>
                    <a:pt x="11984" y="7989"/>
                  </a:lnTo>
                  <a:lnTo>
                    <a:pt x="11935" y="7891"/>
                  </a:lnTo>
                  <a:lnTo>
                    <a:pt x="11886" y="7794"/>
                  </a:lnTo>
                  <a:lnTo>
                    <a:pt x="11886" y="7794"/>
                  </a:lnTo>
                  <a:lnTo>
                    <a:pt x="11496" y="7404"/>
                  </a:lnTo>
                  <a:lnTo>
                    <a:pt x="11107" y="6941"/>
                  </a:lnTo>
                  <a:lnTo>
                    <a:pt x="10741" y="6454"/>
                  </a:lnTo>
                  <a:lnTo>
                    <a:pt x="10352" y="5943"/>
                  </a:lnTo>
                  <a:lnTo>
                    <a:pt x="10352" y="5943"/>
                  </a:lnTo>
                  <a:lnTo>
                    <a:pt x="10279" y="5797"/>
                  </a:lnTo>
                  <a:lnTo>
                    <a:pt x="10230" y="5651"/>
                  </a:lnTo>
                  <a:lnTo>
                    <a:pt x="10206" y="5480"/>
                  </a:lnTo>
                  <a:lnTo>
                    <a:pt x="10181" y="5285"/>
                  </a:lnTo>
                  <a:lnTo>
                    <a:pt x="10206" y="5115"/>
                  </a:lnTo>
                  <a:lnTo>
                    <a:pt x="10230" y="4944"/>
                  </a:lnTo>
                  <a:lnTo>
                    <a:pt x="10279" y="4774"/>
                  </a:lnTo>
                  <a:lnTo>
                    <a:pt x="10352" y="4603"/>
                  </a:lnTo>
                  <a:lnTo>
                    <a:pt x="10352" y="4603"/>
                  </a:lnTo>
                  <a:lnTo>
                    <a:pt x="10741" y="3873"/>
                  </a:lnTo>
                  <a:lnTo>
                    <a:pt x="11107" y="3118"/>
                  </a:lnTo>
                  <a:lnTo>
                    <a:pt x="11496" y="2338"/>
                  </a:lnTo>
                  <a:lnTo>
                    <a:pt x="11886" y="1486"/>
                  </a:lnTo>
                  <a:lnTo>
                    <a:pt x="11886" y="1486"/>
                  </a:lnTo>
                  <a:lnTo>
                    <a:pt x="11959" y="1315"/>
                  </a:lnTo>
                  <a:lnTo>
                    <a:pt x="11984" y="1169"/>
                  </a:lnTo>
                  <a:lnTo>
                    <a:pt x="11984" y="1048"/>
                  </a:lnTo>
                  <a:lnTo>
                    <a:pt x="11935" y="975"/>
                  </a:lnTo>
                  <a:lnTo>
                    <a:pt x="11862" y="950"/>
                  </a:lnTo>
                  <a:lnTo>
                    <a:pt x="11789" y="926"/>
                  </a:lnTo>
                  <a:lnTo>
                    <a:pt x="11667" y="975"/>
                  </a:lnTo>
                  <a:lnTo>
                    <a:pt x="11496" y="1023"/>
                  </a:lnTo>
                  <a:lnTo>
                    <a:pt x="11496" y="1023"/>
                  </a:lnTo>
                  <a:lnTo>
                    <a:pt x="11155" y="1194"/>
                  </a:lnTo>
                  <a:lnTo>
                    <a:pt x="10790" y="1315"/>
                  </a:lnTo>
                  <a:lnTo>
                    <a:pt x="10425" y="1413"/>
                  </a:lnTo>
                  <a:lnTo>
                    <a:pt x="10059" y="1462"/>
                  </a:lnTo>
                  <a:lnTo>
                    <a:pt x="9719" y="1510"/>
                  </a:lnTo>
                  <a:lnTo>
                    <a:pt x="9353" y="1510"/>
                  </a:lnTo>
                  <a:lnTo>
                    <a:pt x="8988" y="1486"/>
                  </a:lnTo>
                  <a:lnTo>
                    <a:pt x="8623" y="1462"/>
                  </a:lnTo>
                  <a:lnTo>
                    <a:pt x="8282" y="1389"/>
                  </a:lnTo>
                  <a:lnTo>
                    <a:pt x="7916" y="1315"/>
                  </a:lnTo>
                  <a:lnTo>
                    <a:pt x="7186" y="1145"/>
                  </a:lnTo>
                  <a:lnTo>
                    <a:pt x="6479" y="926"/>
                  </a:lnTo>
                  <a:lnTo>
                    <a:pt x="5749" y="682"/>
                  </a:lnTo>
                  <a:lnTo>
                    <a:pt x="5042" y="463"/>
                  </a:lnTo>
                  <a:lnTo>
                    <a:pt x="4312" y="268"/>
                  </a:lnTo>
                  <a:lnTo>
                    <a:pt x="3971" y="171"/>
                  </a:lnTo>
                  <a:lnTo>
                    <a:pt x="3605" y="98"/>
                  </a:lnTo>
                  <a:lnTo>
                    <a:pt x="3240" y="49"/>
                  </a:lnTo>
                  <a:lnTo>
                    <a:pt x="2875" y="25"/>
                  </a:lnTo>
                  <a:lnTo>
                    <a:pt x="2534" y="0"/>
                  </a:lnTo>
                  <a:lnTo>
                    <a:pt x="2168" y="25"/>
                  </a:lnTo>
                  <a:lnTo>
                    <a:pt x="1803" y="73"/>
                  </a:lnTo>
                  <a:lnTo>
                    <a:pt x="1438" y="122"/>
                  </a:lnTo>
                  <a:lnTo>
                    <a:pt x="1097" y="244"/>
                  </a:lnTo>
                  <a:lnTo>
                    <a:pt x="732" y="366"/>
                  </a:lnTo>
                  <a:lnTo>
                    <a:pt x="366" y="536"/>
                  </a:lnTo>
                  <a:lnTo>
                    <a:pt x="1" y="755"/>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4" name="Text Placeholder 2">
            <a:extLst>
              <a:ext uri="{FF2B5EF4-FFF2-40B4-BE49-F238E27FC236}">
                <a16:creationId xmlns:a16="http://schemas.microsoft.com/office/drawing/2014/main" id="{75FA472A-7AFD-46BC-8C3E-7439952E8F2E}"/>
              </a:ext>
            </a:extLst>
          </p:cNvPr>
          <p:cNvSpPr>
            <a:spLocks noGrp="1"/>
          </p:cNvSpPr>
          <p:nvPr>
            <p:ph type="body" idx="1"/>
          </p:nvPr>
        </p:nvSpPr>
        <p:spPr>
          <a:xfrm>
            <a:off x="1902775" y="3931493"/>
            <a:ext cx="6504161" cy="506283"/>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latin typeface="Segoe UI Light" panose="020B0502040204020203" pitchFamily="34" charset="0"/>
                <a:cs typeface="Segoe UI Light" panose="020B0502040204020203"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36235626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575239" y="1531279"/>
            <a:ext cx="5397688" cy="447646"/>
          </a:xfrm>
        </p:spPr>
        <p:txBody>
          <a:bodyPr lIns="137160" rIns="137160" anchor="ctr">
            <a:noAutofit/>
          </a:bodyPr>
          <a:lstStyle>
            <a:lvl1pPr marL="0" indent="0">
              <a:spcBef>
                <a:spcPts val="0"/>
              </a:spcBef>
              <a:spcAft>
                <a:spcPts val="0"/>
              </a:spcAft>
              <a:buNone/>
              <a:defRPr lang="en-US" sz="2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a:t>Edit Master text styles</a:t>
            </a:r>
          </a:p>
        </p:txBody>
      </p:sp>
      <p:sp>
        <p:nvSpPr>
          <p:cNvPr id="7" name="Date Placeholder 6"/>
          <p:cNvSpPr>
            <a:spLocks noGrp="1"/>
          </p:cNvSpPr>
          <p:nvPr>
            <p:ph type="dt" sz="half" idx="10"/>
          </p:nvPr>
        </p:nvSpPr>
        <p:spPr/>
        <p:txBody>
          <a:bodyPr/>
          <a:lstStyle/>
          <a:p>
            <a:fld id="{3CF61896-0231-423E-B539-9D4CFD63CFB5}" type="datetimeFigureOut">
              <a:rPr lang="en-US" smtClean="0"/>
              <a:t>10/5/2022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5B06277-B028-4632-B645-1C6FF56FF33C}" type="slidenum">
              <a:rPr lang="en-US" smtClean="0"/>
              <a:t>‹#›</a:t>
            </a:fld>
            <a:endParaRPr lang="en-US"/>
          </a:p>
        </p:txBody>
      </p:sp>
      <p:sp>
        <p:nvSpPr>
          <p:cNvPr id="11" name="Content Placeholder 2">
            <a:extLst>
              <a:ext uri="{FF2B5EF4-FFF2-40B4-BE49-F238E27FC236}">
                <a16:creationId xmlns:a16="http://schemas.microsoft.com/office/drawing/2014/main" id="{57CD2F29-FDCB-4CD4-A706-8477E063ED40}"/>
              </a:ext>
            </a:extLst>
          </p:cNvPr>
          <p:cNvSpPr>
            <a:spLocks noGrp="1"/>
          </p:cNvSpPr>
          <p:nvPr>
            <p:ph sz="half" idx="13" hasCustomPrompt="1"/>
          </p:nvPr>
        </p:nvSpPr>
        <p:spPr>
          <a:xfrm>
            <a:off x="584218" y="2096446"/>
            <a:ext cx="5397689" cy="4330435"/>
          </a:xfrm>
        </p:spPr>
        <p:txBody>
          <a:bodyPr/>
          <a:lstStyle>
            <a:lvl1pPr>
              <a:defRPr sz="2800"/>
            </a:lvl1pPr>
            <a:lvl2pPr marL="128016" indent="0">
              <a:buNone/>
              <a:defRPr sz="2400"/>
            </a:lvl2pPr>
            <a:lvl3pPr>
              <a:defRPr sz="2400"/>
            </a:lvl3pPr>
            <a:lvl4pPr>
              <a:defRPr sz="2400"/>
            </a:lvl4pPr>
            <a:lvl5pPr>
              <a:defRPr sz="2400"/>
            </a:lvl5pPr>
          </a:lstStyle>
          <a:p>
            <a:pPr lvl="0"/>
            <a:r>
              <a:rPr lang="en-US" dirty="0"/>
              <a:t>Edit Master text styles</a:t>
            </a:r>
          </a:p>
          <a:p>
            <a:pPr lvl="0"/>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2">
            <a:extLst>
              <a:ext uri="{FF2B5EF4-FFF2-40B4-BE49-F238E27FC236}">
                <a16:creationId xmlns:a16="http://schemas.microsoft.com/office/drawing/2014/main" id="{F6C8EDAC-3655-4870-AA43-44830ED94DF0}"/>
              </a:ext>
            </a:extLst>
          </p:cNvPr>
          <p:cNvSpPr>
            <a:spLocks noGrp="1"/>
          </p:cNvSpPr>
          <p:nvPr>
            <p:ph type="body" idx="14"/>
          </p:nvPr>
        </p:nvSpPr>
        <p:spPr>
          <a:xfrm>
            <a:off x="6355830" y="1531279"/>
            <a:ext cx="5397688" cy="447646"/>
          </a:xfrm>
        </p:spPr>
        <p:txBody>
          <a:bodyPr lIns="137160" rIns="137160" anchor="ctr">
            <a:noAutofit/>
          </a:bodyPr>
          <a:lstStyle>
            <a:lvl1pPr marL="0" indent="0">
              <a:spcBef>
                <a:spcPts val="0"/>
              </a:spcBef>
              <a:spcAft>
                <a:spcPts val="0"/>
              </a:spcAft>
              <a:buNone/>
              <a:defRPr lang="en-US" sz="2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a:t>Edit Master text styles</a:t>
            </a:r>
          </a:p>
        </p:txBody>
      </p:sp>
      <p:sp>
        <p:nvSpPr>
          <p:cNvPr id="13" name="Content Placeholder 2">
            <a:extLst>
              <a:ext uri="{FF2B5EF4-FFF2-40B4-BE49-F238E27FC236}">
                <a16:creationId xmlns:a16="http://schemas.microsoft.com/office/drawing/2014/main" id="{C6DFFB8E-9225-4B12-B4C6-960DAE3BDB96}"/>
              </a:ext>
            </a:extLst>
          </p:cNvPr>
          <p:cNvSpPr>
            <a:spLocks noGrp="1"/>
          </p:cNvSpPr>
          <p:nvPr>
            <p:ph sz="half" idx="15" hasCustomPrompt="1"/>
          </p:nvPr>
        </p:nvSpPr>
        <p:spPr>
          <a:xfrm>
            <a:off x="6364809" y="2096446"/>
            <a:ext cx="5397689" cy="4330435"/>
          </a:xfrm>
        </p:spPr>
        <p:txBody>
          <a:bodyPr/>
          <a:lstStyle>
            <a:lvl1pPr>
              <a:defRPr sz="2800"/>
            </a:lvl1pPr>
            <a:lvl2pPr marL="128016" indent="0">
              <a:buNone/>
              <a:defRPr sz="2400"/>
            </a:lvl2pPr>
            <a:lvl3pPr>
              <a:defRPr sz="2400"/>
            </a:lvl3pPr>
            <a:lvl4pPr>
              <a:defRPr sz="2400"/>
            </a:lvl4pPr>
            <a:lvl5pPr>
              <a:defRPr sz="2400"/>
            </a:lvl5pPr>
          </a:lstStyle>
          <a:p>
            <a:pPr lvl="0"/>
            <a:r>
              <a:rPr lang="en-US" dirty="0"/>
              <a:t>Edit Master text styles</a:t>
            </a:r>
          </a:p>
          <a:p>
            <a:pPr lvl="0"/>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246348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CF61896-0231-423E-B539-9D4CFD63CFB5}" type="datetimeFigureOut">
              <a:rPr lang="en-US" smtClean="0"/>
              <a:t>10/5/2022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5B06277-B028-4632-B645-1C6FF56FF33C}" type="slidenum">
              <a:rPr lang="en-US" smtClean="0"/>
              <a:t>‹#›</a:t>
            </a:fld>
            <a:endParaRPr lang="en-US"/>
          </a:p>
        </p:txBody>
      </p:sp>
    </p:spTree>
    <p:extLst>
      <p:ext uri="{BB962C8B-B14F-4D97-AF65-F5344CB8AC3E}">
        <p14:creationId xmlns:p14="http://schemas.microsoft.com/office/powerpoint/2010/main" val="36836118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634620" y="1512985"/>
            <a:ext cx="5397689" cy="4796375"/>
          </a:xfrm>
        </p:spPr>
        <p:txBody>
          <a:bodyPr/>
          <a:lstStyle>
            <a:lvl1pPr marL="91440" indent="-91440">
              <a:buFontTx/>
              <a:buChar char=" "/>
              <a:defRPr sz="2800"/>
            </a:lvl1pPr>
            <a:lvl2pPr marL="128016" indent="0">
              <a:buNone/>
              <a:defRPr sz="2400"/>
            </a:lvl2pPr>
            <a:lvl3pPr>
              <a:defRPr sz="2400"/>
            </a:lvl3pPr>
            <a:lvl4pPr>
              <a:defRPr sz="2400"/>
            </a:lvl4pPr>
            <a:lvl5pPr>
              <a:defRPr sz="2400"/>
            </a:lvl5pPr>
          </a:lstStyle>
          <a:p>
            <a:pPr lvl="0"/>
            <a:r>
              <a:rPr lang="en-US" dirty="0"/>
              <a:t>Edit Master text styles</a:t>
            </a:r>
          </a:p>
          <a:p>
            <a:pPr lvl="0"/>
            <a:r>
              <a:rPr lang="en-US" dirty="0"/>
              <a:t>  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6364809" y="1512984"/>
            <a:ext cx="5397689" cy="4796375"/>
          </a:xfrm>
        </p:spPr>
        <p:txBody>
          <a:bodyPr/>
          <a:lstStyle>
            <a:lvl1pPr>
              <a:defRPr sz="2800"/>
            </a:lvl1pPr>
            <a:lvl2pPr marL="128016" indent="0">
              <a:buNone/>
              <a:defRPr sz="2400"/>
            </a:lvl2pPr>
            <a:lvl3pPr>
              <a:defRPr sz="2400"/>
            </a:lvl3pPr>
            <a:lvl4pPr>
              <a:defRPr sz="2400"/>
            </a:lvl4pPr>
            <a:lvl5pPr>
              <a:defRPr sz="2400"/>
            </a:lvl5pPr>
          </a:lstStyle>
          <a:p>
            <a:pPr lvl="0"/>
            <a:r>
              <a:rPr lang="en-US" dirty="0"/>
              <a:t>Edit Master text styles</a:t>
            </a:r>
          </a:p>
          <a:p>
            <a:pPr lvl="0"/>
            <a:r>
              <a:rPr lang="en-US" dirty="0"/>
              <a:t>  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3CF61896-0231-423E-B539-9D4CFD63CFB5}" type="datetimeFigureOut">
              <a:rPr lang="en-US" smtClean="0"/>
              <a:t>10/5/2022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B06277-B028-4632-B645-1C6FF56FF33C}" type="slidenum">
              <a:rPr lang="en-US" smtClean="0"/>
              <a:t>‹#›</a:t>
            </a:fld>
            <a:endParaRPr lang="en-US"/>
          </a:p>
        </p:txBody>
      </p:sp>
      <p:sp>
        <p:nvSpPr>
          <p:cNvPr id="8" name="Title Placeholder 1">
            <a:extLst>
              <a:ext uri="{FF2B5EF4-FFF2-40B4-BE49-F238E27FC236}">
                <a16:creationId xmlns:a16="http://schemas.microsoft.com/office/drawing/2014/main" id="{F45E9297-2ED3-49ED-918C-68275E6EDE6A}"/>
              </a:ext>
            </a:extLst>
          </p:cNvPr>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32192125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CF61896-0231-423E-B539-9D4CFD63CFB5}" type="datetimeFigureOut">
              <a:rPr lang="en-US" smtClean="0"/>
              <a:t>10/5/2022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B06277-B028-4632-B645-1C6FF56FF33C}"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pic>
        <p:nvPicPr>
          <p:cNvPr id="2050" name="Picture 2" descr="UW building">
            <a:extLst>
              <a:ext uri="{FF2B5EF4-FFF2-40B4-BE49-F238E27FC236}">
                <a16:creationId xmlns:a16="http://schemas.microsoft.com/office/drawing/2014/main" id="{8DB080C4-5F0D-47C3-B99E-D2AD3B91FD7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8185" b="5565"/>
          <a:stretch/>
        </p:blipFill>
        <p:spPr bwMode="auto">
          <a:xfrm>
            <a:off x="3" y="0"/>
            <a:ext cx="12191997" cy="4572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8350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F61896-0231-423E-B539-9D4CFD63CFB5}" type="datetimeFigureOut">
              <a:rPr lang="en-US" smtClean="0"/>
              <a:t>10/5/2022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5B06277-B028-4632-B645-1C6FF56FF33C}" type="slidenum">
              <a:rPr lang="en-US" smtClean="0"/>
              <a:t>‹#›</a:t>
            </a:fld>
            <a:endParaRPr lang="en-US"/>
          </a:p>
        </p:txBody>
      </p:sp>
    </p:spTree>
    <p:extLst>
      <p:ext uri="{BB962C8B-B14F-4D97-AF65-F5344CB8AC3E}">
        <p14:creationId xmlns:p14="http://schemas.microsoft.com/office/powerpoint/2010/main" val="35453943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CF61896-0231-423E-B539-9D4CFD63CFB5}" type="datetimeFigureOut">
              <a:rPr lang="en-US" smtClean="0"/>
              <a:t>10/5/2022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B06277-B028-4632-B645-1C6FF56FF33C}"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2513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75240" y="1463857"/>
            <a:ext cx="11187258" cy="4845504"/>
          </a:xfrm>
          <a:prstGeom prst="rect">
            <a:avLst/>
          </a:prstGeom>
        </p:spPr>
        <p:txBody>
          <a:bodyPr vert="horz" lIns="45720" tIns="45720" rIns="45720" bIns="45720" rtlCol="0">
            <a:normAutofit/>
          </a:bodyPr>
          <a:lstStyle/>
          <a:p>
            <a:pPr lvl="0"/>
            <a:r>
              <a:rPr lang="en-US" dirty="0"/>
              <a:t>Edit Master text styles</a:t>
            </a:r>
          </a:p>
          <a:p>
            <a:pPr lvl="0"/>
            <a:r>
              <a:rPr lang="en-US" dirty="0"/>
              <a:t> 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75240" y="6544402"/>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3CF61896-0231-423E-B539-9D4CFD63CFB5}" type="datetimeFigureOut">
              <a:rPr lang="en-US" smtClean="0"/>
              <a:t>10/5/2022</a:t>
            </a:fld>
            <a:endParaRPr lang="en-US"/>
          </a:p>
        </p:txBody>
      </p:sp>
      <p:sp>
        <p:nvSpPr>
          <p:cNvPr id="5" name="Footer Placeholder 4"/>
          <p:cNvSpPr>
            <a:spLocks noGrp="1"/>
          </p:cNvSpPr>
          <p:nvPr>
            <p:ph type="ftr" sz="quarter" idx="3"/>
          </p:nvPr>
        </p:nvSpPr>
        <p:spPr>
          <a:xfrm>
            <a:off x="4842742" y="6544402"/>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Segoe UI Light" panose="020B0502040204020203" pitchFamily="34" charset="0"/>
                <a:cs typeface="Segoe UI Light" panose="020B0502040204020203" pitchFamily="34" charset="0"/>
              </a:defRPr>
            </a:lvl1pPr>
          </a:lstStyle>
          <a:p>
            <a:endParaRPr lang="en-US"/>
          </a:p>
        </p:txBody>
      </p:sp>
      <p:sp>
        <p:nvSpPr>
          <p:cNvPr id="6" name="Slide Number Placeholder 5"/>
          <p:cNvSpPr>
            <a:spLocks noGrp="1"/>
          </p:cNvSpPr>
          <p:nvPr>
            <p:ph type="sldNum" sz="quarter" idx="4"/>
          </p:nvPr>
        </p:nvSpPr>
        <p:spPr>
          <a:xfrm>
            <a:off x="10837333" y="6544402"/>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25B06277-B028-4632-B645-1C6FF56FF33C}" type="slidenum">
              <a:rPr lang="en-US" smtClean="0"/>
              <a:t>‹#›</a:t>
            </a:fld>
            <a:endParaRPr lang="en-US"/>
          </a:p>
        </p:txBody>
      </p:sp>
      <p:cxnSp>
        <p:nvCxnSpPr>
          <p:cNvPr id="7" name="Straight Connector 6"/>
          <p:cNvCxnSpPr>
            <a:cxnSpLocks/>
          </p:cNvCxnSpPr>
          <p:nvPr/>
        </p:nvCxnSpPr>
        <p:spPr>
          <a:xfrm flipV="1">
            <a:off x="429491" y="172390"/>
            <a:ext cx="0" cy="1196439"/>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00006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80000"/>
        </a:lnSpc>
        <a:spcBef>
          <a:spcPct val="0"/>
        </a:spcBef>
        <a:buNone/>
        <a:defRPr sz="4400" kern="1200" cap="none" spc="100" baseline="0">
          <a:solidFill>
            <a:schemeClr val="tx1">
              <a:lumMod val="95000"/>
              <a:lumOff val="5000"/>
            </a:schemeClr>
          </a:solidFill>
          <a:latin typeface="Segoe UI" panose="020B0502040204020203" pitchFamily="34" charset="0"/>
          <a:ea typeface="+mj-ea"/>
          <a:cs typeface="Segoe UI" panose="020B0502040204020203" pitchFamily="34" charset="0"/>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800" kern="1200">
          <a:solidFill>
            <a:schemeClr val="tx1"/>
          </a:solidFill>
          <a:latin typeface="Segoe UI Semilight" panose="020B0402040204020203" pitchFamily="34" charset="0"/>
          <a:ea typeface="+mn-ea"/>
          <a:cs typeface="Segoe UI Semilight" panose="020B0402040204020203" pitchFamily="34" charset="0"/>
        </a:defRPr>
      </a:lvl1pPr>
      <a:lvl2pPr marL="128016" indent="0" algn="l" defTabSz="914400" rtl="0" eaLnBrk="1" latinLnBrk="0" hangingPunct="1">
        <a:lnSpc>
          <a:spcPct val="90000"/>
        </a:lnSpc>
        <a:spcBef>
          <a:spcPts val="200"/>
        </a:spcBef>
        <a:spcAft>
          <a:spcPts val="400"/>
        </a:spcAft>
        <a:buClr>
          <a:srgbClr val="B6A479"/>
        </a:buClr>
        <a:buFont typeface="Segoe UI Semilight" panose="020B0402040204020203" pitchFamily="34" charset="0"/>
        <a:buNone/>
        <a:defRPr sz="2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8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21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8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3EF349-DBD9-4799-94B6-5FC25135B365}"/>
              </a:ext>
            </a:extLst>
          </p:cNvPr>
          <p:cNvSpPr>
            <a:spLocks noGrp="1"/>
          </p:cNvSpPr>
          <p:nvPr>
            <p:ph type="ctrTitle"/>
          </p:nvPr>
        </p:nvSpPr>
        <p:spPr/>
        <p:txBody>
          <a:bodyPr/>
          <a:lstStyle/>
          <a:p>
            <a:r>
              <a:rPr lang="en-US" dirty="0"/>
              <a:t>BFS and DFS</a:t>
            </a:r>
          </a:p>
        </p:txBody>
      </p:sp>
      <p:sp>
        <p:nvSpPr>
          <p:cNvPr id="3" name="Subtitle 2">
            <a:extLst>
              <a:ext uri="{FF2B5EF4-FFF2-40B4-BE49-F238E27FC236}">
                <a16:creationId xmlns:a16="http://schemas.microsoft.com/office/drawing/2014/main" id="{0BBBFB3B-C91C-42AB-A913-D59F3C70C1EE}"/>
              </a:ext>
            </a:extLst>
          </p:cNvPr>
          <p:cNvSpPr>
            <a:spLocks noGrp="1"/>
          </p:cNvSpPr>
          <p:nvPr>
            <p:ph type="subTitle" idx="1"/>
          </p:nvPr>
        </p:nvSpPr>
        <p:spPr/>
        <p:txBody>
          <a:bodyPr/>
          <a:lstStyle/>
          <a:p>
            <a:r>
              <a:rPr lang="en-US" dirty="0"/>
              <a:t>CSE 421 AU22</a:t>
            </a:r>
          </a:p>
          <a:p>
            <a:r>
              <a:rPr lang="en-US" dirty="0"/>
              <a:t>Lecture 4</a:t>
            </a:r>
          </a:p>
        </p:txBody>
      </p:sp>
      <p:pic>
        <p:nvPicPr>
          <p:cNvPr id="1026" name="Picture 2" descr="https://imgs.xkcd.com/comics/depth_and_breadth_2x.png">
            <a:extLst>
              <a:ext uri="{FF2B5EF4-FFF2-40B4-BE49-F238E27FC236}">
                <a16:creationId xmlns:a16="http://schemas.microsoft.com/office/drawing/2014/main" id="{22701D6E-C56D-48D9-8810-FED66A09C6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751" y="196850"/>
            <a:ext cx="4051300" cy="520416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A68528C7-C4E4-412B-AB63-706B34D28448}"/>
              </a:ext>
            </a:extLst>
          </p:cNvPr>
          <p:cNvSpPr txBox="1"/>
          <p:nvPr/>
        </p:nvSpPr>
        <p:spPr>
          <a:xfrm>
            <a:off x="184150" y="5467350"/>
            <a:ext cx="1917700" cy="369332"/>
          </a:xfrm>
          <a:prstGeom prst="rect">
            <a:avLst/>
          </a:prstGeom>
          <a:noFill/>
        </p:spPr>
        <p:txBody>
          <a:bodyPr wrap="square" rtlCol="0">
            <a:spAutoFit/>
          </a:bodyPr>
          <a:lstStyle/>
          <a:p>
            <a:r>
              <a:rPr lang="en-US" dirty="0"/>
              <a:t>xkcd.com/2407</a:t>
            </a:r>
          </a:p>
        </p:txBody>
      </p:sp>
    </p:spTree>
    <p:extLst>
      <p:ext uri="{BB962C8B-B14F-4D97-AF65-F5344CB8AC3E}">
        <p14:creationId xmlns:p14="http://schemas.microsoft.com/office/powerpoint/2010/main" val="12173072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F8EB99-E5C3-4A66-ABC0-50D621BB45C6}"/>
              </a:ext>
            </a:extLst>
          </p:cNvPr>
          <p:cNvSpPr>
            <a:spLocks noGrp="1"/>
          </p:cNvSpPr>
          <p:nvPr>
            <p:ph type="title"/>
          </p:nvPr>
        </p:nvSpPr>
        <p:spPr/>
        <p:txBody>
          <a:bodyPr/>
          <a:lstStyle/>
          <a:p>
            <a:r>
              <a:rPr lang="en-US" dirty="0"/>
              <a:t>Testing Bipartiteness</a:t>
            </a:r>
          </a:p>
        </p:txBody>
      </p:sp>
      <p:sp>
        <p:nvSpPr>
          <p:cNvPr id="3" name="Content Placeholder 2">
            <a:extLst>
              <a:ext uri="{FF2B5EF4-FFF2-40B4-BE49-F238E27FC236}">
                <a16:creationId xmlns:a16="http://schemas.microsoft.com/office/drawing/2014/main" id="{B8E9062D-05A8-4937-9E36-E531FA95391C}"/>
              </a:ext>
            </a:extLst>
          </p:cNvPr>
          <p:cNvSpPr>
            <a:spLocks noGrp="1"/>
          </p:cNvSpPr>
          <p:nvPr>
            <p:ph idx="1"/>
          </p:nvPr>
        </p:nvSpPr>
        <p:spPr/>
        <p:txBody>
          <a:bodyPr/>
          <a:lstStyle/>
          <a:p>
            <a:r>
              <a:rPr lang="en-US" dirty="0"/>
              <a:t>How can we use BFS with layers to check if a graph is 2-colorable?</a:t>
            </a:r>
          </a:p>
          <a:p>
            <a:endParaRPr lang="en-US" dirty="0"/>
          </a:p>
          <a:p>
            <a:r>
              <a:rPr lang="en-US" dirty="0"/>
              <a:t>Well, neighbors have to be “the other color”</a:t>
            </a:r>
          </a:p>
          <a:p>
            <a:r>
              <a:rPr lang="en-US" dirty="0"/>
              <a:t>Where are your neighbors?</a:t>
            </a:r>
          </a:p>
          <a:p>
            <a:r>
              <a:rPr lang="en-US" dirty="0"/>
              <a:t>Hopefully in the next layer or previous layer…</a:t>
            </a:r>
          </a:p>
          <a:p>
            <a:r>
              <a:rPr lang="en-US" dirty="0"/>
              <a:t>Color all the odd layers red and even layers blue.</a:t>
            </a:r>
          </a:p>
          <a:p>
            <a:endParaRPr lang="en-US" dirty="0"/>
          </a:p>
          <a:p>
            <a:r>
              <a:rPr lang="en-US" dirty="0"/>
              <a:t>Does this work? </a:t>
            </a:r>
          </a:p>
        </p:txBody>
      </p:sp>
    </p:spTree>
    <p:extLst>
      <p:ext uri="{BB962C8B-B14F-4D97-AF65-F5344CB8AC3E}">
        <p14:creationId xmlns:p14="http://schemas.microsoft.com/office/powerpoint/2010/main" val="36936262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945B9-762F-4133-A068-7C145CDC08AD}"/>
              </a:ext>
            </a:extLst>
          </p:cNvPr>
          <p:cNvSpPr>
            <a:spLocks noGrp="1"/>
          </p:cNvSpPr>
          <p:nvPr>
            <p:ph type="title"/>
          </p:nvPr>
        </p:nvSpPr>
        <p:spPr/>
        <p:txBody>
          <a:bodyPr/>
          <a:lstStyle/>
          <a:p>
            <a:r>
              <a:rPr lang="en-US" dirty="0"/>
              <a:t>Lemma 2</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3DB0FC1-1A8A-47D5-8C53-7289052935EB}"/>
                  </a:ext>
                </a:extLst>
              </p:cNvPr>
              <p:cNvSpPr>
                <a:spLocks noGrp="1"/>
              </p:cNvSpPr>
              <p:nvPr>
                <p:ph idx="1"/>
              </p:nvPr>
            </p:nvSpPr>
            <p:spPr>
              <a:xfrm>
                <a:off x="575240" y="2720787"/>
                <a:ext cx="11187258" cy="3588573"/>
              </a:xfrm>
            </p:spPr>
            <p:txBody>
              <a:bodyPr/>
              <a:lstStyle/>
              <a:p>
                <a:r>
                  <a:rPr lang="en-US" dirty="0"/>
                  <a:t>An “intra-layer” edge is an edge “within” a layer.</a:t>
                </a:r>
              </a:p>
              <a:p>
                <a:endParaRPr lang="en-US" dirty="0"/>
              </a:p>
              <a:p>
                <a:r>
                  <a:rPr lang="en-US" dirty="0"/>
                  <a:t>Follow the “predecessors” back up, layer by layer. </a:t>
                </a:r>
              </a:p>
              <a:p>
                <a:r>
                  <a:rPr lang="en-US" dirty="0"/>
                  <a:t>Eventually we end up with the two vertices having the same predecessor in some level (when you hit layer 1, there’s only one vertex)</a:t>
                </a:r>
              </a:p>
              <a:p>
                <a:r>
                  <a:rPr lang="en-US" dirty="0"/>
                  <a:t>Since we had two vertices per layer until we found the common vertex, we have </a:t>
                </a:r>
                <a14:m>
                  <m:oMath xmlns:m="http://schemas.openxmlformats.org/officeDocument/2006/math">
                    <m:r>
                      <a:rPr lang="en-US" b="0" i="1" smtClean="0">
                        <a:latin typeface="Cambria Math" panose="02040503050406030204" pitchFamily="18" charset="0"/>
                      </a:rPr>
                      <m:t>2</m:t>
                    </m:r>
                    <m:r>
                      <a:rPr lang="en-US" b="0" i="1" smtClean="0">
                        <a:latin typeface="Cambria Math" panose="02040503050406030204" pitchFamily="18" charset="0"/>
                      </a:rPr>
                      <m:t>𝑘</m:t>
                    </m:r>
                    <m:r>
                      <a:rPr lang="en-US" b="0" i="1" smtClean="0">
                        <a:latin typeface="Cambria Math" panose="02040503050406030204" pitchFamily="18" charset="0"/>
                      </a:rPr>
                      <m:t>+1</m:t>
                    </m:r>
                  </m:oMath>
                </a14:m>
                <a:r>
                  <a:rPr lang="en-US" dirty="0"/>
                  <a:t> vertices – that’s an odd number!</a:t>
                </a:r>
              </a:p>
            </p:txBody>
          </p:sp>
        </mc:Choice>
        <mc:Fallback xmlns="">
          <p:sp>
            <p:nvSpPr>
              <p:cNvPr id="3" name="Content Placeholder 2">
                <a:extLst>
                  <a:ext uri="{FF2B5EF4-FFF2-40B4-BE49-F238E27FC236}">
                    <a16:creationId xmlns:a16="http://schemas.microsoft.com/office/drawing/2014/main" id="{E3DB0FC1-1A8A-47D5-8C53-7289052935EB}"/>
                  </a:ext>
                </a:extLst>
              </p:cNvPr>
              <p:cNvSpPr>
                <a:spLocks noGrp="1" noRot="1" noChangeAspect="1" noMove="1" noResize="1" noEditPoints="1" noAdjustHandles="1" noChangeArrowheads="1" noChangeShapeType="1" noTextEdit="1"/>
              </p:cNvSpPr>
              <p:nvPr>
                <p:ph idx="1"/>
              </p:nvPr>
            </p:nvSpPr>
            <p:spPr>
              <a:xfrm>
                <a:off x="575240" y="2720787"/>
                <a:ext cx="11187258" cy="3588573"/>
              </a:xfrm>
              <a:blipFill>
                <a:blip r:embed="rId2"/>
                <a:stretch>
                  <a:fillRect l="-708" t="-2886" r="-327" b="-1868"/>
                </a:stretch>
              </a:blipFill>
            </p:spPr>
            <p:txBody>
              <a:bodyPr/>
              <a:lstStyle/>
              <a:p>
                <a:r>
                  <a:rPr lang="en-US">
                    <a:noFill/>
                  </a:rPr>
                  <a:t> </a:t>
                </a:r>
              </a:p>
            </p:txBody>
          </p:sp>
        </mc:Fallback>
      </mc:AlternateContent>
      <p:sp>
        <p:nvSpPr>
          <p:cNvPr id="4" name="Rectangle 3">
            <a:extLst>
              <a:ext uri="{FF2B5EF4-FFF2-40B4-BE49-F238E27FC236}">
                <a16:creationId xmlns:a16="http://schemas.microsoft.com/office/drawing/2014/main" id="{75664127-977D-4135-A2E0-ECA0DFED92AC}"/>
              </a:ext>
            </a:extLst>
          </p:cNvPr>
          <p:cNvSpPr/>
          <p:nvPr/>
        </p:nvSpPr>
        <p:spPr>
          <a:xfrm>
            <a:off x="575239" y="1463857"/>
            <a:ext cx="9617632" cy="1026459"/>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latin typeface="Segoe UI Semibold" panose="020B0702040204020203" pitchFamily="34" charset="0"/>
                <a:cs typeface="Segoe UI Semibold" panose="020B0702040204020203" pitchFamily="34" charset="0"/>
              </a:rPr>
              <a:t>If BFS has an intra-layer edge, then the graph has an odd-length cycle.</a:t>
            </a:r>
          </a:p>
        </p:txBody>
      </p:sp>
    </p:spTree>
    <p:extLst>
      <p:ext uri="{BB962C8B-B14F-4D97-AF65-F5344CB8AC3E}">
        <p14:creationId xmlns:p14="http://schemas.microsoft.com/office/powerpoint/2010/main" val="1406507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89E606-FFFA-49ED-B070-FF25ACA55715}"/>
              </a:ext>
            </a:extLst>
          </p:cNvPr>
          <p:cNvSpPr>
            <a:spLocks noGrp="1"/>
          </p:cNvSpPr>
          <p:nvPr>
            <p:ph type="title"/>
          </p:nvPr>
        </p:nvSpPr>
        <p:spPr/>
        <p:txBody>
          <a:bodyPr/>
          <a:lstStyle/>
          <a:p>
            <a:r>
              <a:rPr lang="en-US" dirty="0"/>
              <a:t>Lemma 3</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ECE39B99-8CD1-43C6-BD06-044A6D057BB3}"/>
                  </a:ext>
                </a:extLst>
              </p:cNvPr>
              <p:cNvSpPr>
                <a:spLocks noGrp="1"/>
              </p:cNvSpPr>
              <p:nvPr>
                <p:ph idx="1"/>
              </p:nvPr>
            </p:nvSpPr>
            <p:spPr>
              <a:xfrm>
                <a:off x="575240" y="2147047"/>
                <a:ext cx="11187258" cy="4162314"/>
              </a:xfrm>
            </p:spPr>
            <p:txBody>
              <a:bodyPr/>
              <a:lstStyle/>
              <a:p>
                <a:r>
                  <a:rPr lang="en-US" dirty="0"/>
                  <a:t>Prove it by </a:t>
                </a:r>
                <a:r>
                  <a:rPr lang="en-US" b="1" dirty="0"/>
                  <a:t>contrapositive</a:t>
                </a:r>
                <a:endParaRPr lang="en-US" dirty="0"/>
              </a:p>
              <a:p>
                <a:r>
                  <a:rPr lang="en-US" dirty="0"/>
                  <a:t>We want to show “if a graph is not bipartite, then it has an odd-length cycle.</a:t>
                </a:r>
              </a:p>
              <a:p>
                <a:r>
                  <a:rPr lang="en-US" dirty="0"/>
                  <a:t>Suppose </a:t>
                </a:r>
                <a14:m>
                  <m:oMath xmlns:m="http://schemas.openxmlformats.org/officeDocument/2006/math">
                    <m:r>
                      <a:rPr lang="en-US" b="0" i="1" smtClean="0">
                        <a:latin typeface="Cambria Math" panose="02040503050406030204" pitchFamily="18" charset="0"/>
                      </a:rPr>
                      <m:t>𝐺</m:t>
                    </m:r>
                  </m:oMath>
                </a14:m>
                <a:r>
                  <a:rPr lang="en-US" dirty="0"/>
                  <a:t> is not bipartite. Then the coloring attempt by BFS-coloring must fail. </a:t>
                </a:r>
              </a:p>
              <a:p>
                <a:r>
                  <a:rPr lang="en-US" dirty="0"/>
                  <a:t>Edges between layers can’t cause failure – there must be an intra-level edge causing failure. By Lemma 2, we have an odd cycle.</a:t>
                </a:r>
              </a:p>
            </p:txBody>
          </p:sp>
        </mc:Choice>
        <mc:Fallback>
          <p:sp>
            <p:nvSpPr>
              <p:cNvPr id="3" name="Content Placeholder 2">
                <a:extLst>
                  <a:ext uri="{FF2B5EF4-FFF2-40B4-BE49-F238E27FC236}">
                    <a16:creationId xmlns:a16="http://schemas.microsoft.com/office/drawing/2014/main" id="{ECE39B99-8CD1-43C6-BD06-044A6D057BB3}"/>
                  </a:ext>
                </a:extLst>
              </p:cNvPr>
              <p:cNvSpPr>
                <a:spLocks noGrp="1" noRot="1" noChangeAspect="1" noMove="1" noResize="1" noEditPoints="1" noAdjustHandles="1" noChangeArrowheads="1" noChangeShapeType="1" noTextEdit="1"/>
              </p:cNvSpPr>
              <p:nvPr>
                <p:ph idx="1"/>
              </p:nvPr>
            </p:nvSpPr>
            <p:spPr>
              <a:xfrm>
                <a:off x="575240" y="2147047"/>
                <a:ext cx="11187258" cy="4162314"/>
              </a:xfrm>
              <a:blipFill>
                <a:blip r:embed="rId2"/>
                <a:stretch>
                  <a:fillRect l="-708" t="-2489"/>
                </a:stretch>
              </a:blipFill>
            </p:spPr>
            <p:txBody>
              <a:bodyPr/>
              <a:lstStyle/>
              <a:p>
                <a:r>
                  <a:rPr lang="en-US">
                    <a:noFill/>
                  </a:rPr>
                  <a:t> </a:t>
                </a:r>
              </a:p>
            </p:txBody>
          </p:sp>
        </mc:Fallback>
      </mc:AlternateContent>
      <p:sp>
        <p:nvSpPr>
          <p:cNvPr id="4" name="Rectangle 3">
            <a:extLst>
              <a:ext uri="{FF2B5EF4-FFF2-40B4-BE49-F238E27FC236}">
                <a16:creationId xmlns:a16="http://schemas.microsoft.com/office/drawing/2014/main" id="{78E0E305-8FD2-4684-B807-BA5CCC6E1311}"/>
              </a:ext>
            </a:extLst>
          </p:cNvPr>
          <p:cNvSpPr/>
          <p:nvPr/>
        </p:nvSpPr>
        <p:spPr>
          <a:xfrm>
            <a:off x="575239" y="1400035"/>
            <a:ext cx="9617632" cy="624919"/>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latin typeface="Segoe UI Semibold" panose="020B0702040204020203" pitchFamily="34" charset="0"/>
                <a:cs typeface="Segoe UI Semibold" panose="020B0702040204020203" pitchFamily="34" charset="0"/>
              </a:rPr>
              <a:t>If a graph has no odd-length cycles, then it is bipartite.       </a:t>
            </a:r>
          </a:p>
        </p:txBody>
      </p:sp>
    </p:spTree>
    <p:extLst>
      <p:ext uri="{BB962C8B-B14F-4D97-AF65-F5344CB8AC3E}">
        <p14:creationId xmlns:p14="http://schemas.microsoft.com/office/powerpoint/2010/main" val="2192369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2EDA2-DFBD-4DA1-A494-49ED0F89899B}"/>
              </a:ext>
            </a:extLst>
          </p:cNvPr>
          <p:cNvSpPr>
            <a:spLocks noGrp="1"/>
          </p:cNvSpPr>
          <p:nvPr>
            <p:ph type="title"/>
          </p:nvPr>
        </p:nvSpPr>
        <p:spPr/>
        <p:txBody>
          <a:bodyPr/>
          <a:lstStyle/>
          <a:p>
            <a:r>
              <a:rPr lang="en-US" dirty="0"/>
              <a:t>The Big Result</a:t>
            </a:r>
          </a:p>
        </p:txBody>
      </p:sp>
      <p:sp>
        <p:nvSpPr>
          <p:cNvPr id="3" name="Content Placeholder 2">
            <a:extLst>
              <a:ext uri="{FF2B5EF4-FFF2-40B4-BE49-F238E27FC236}">
                <a16:creationId xmlns:a16="http://schemas.microsoft.com/office/drawing/2014/main" id="{B97700E5-D063-4BED-9C4A-E654CFA76DFA}"/>
              </a:ext>
            </a:extLst>
          </p:cNvPr>
          <p:cNvSpPr>
            <a:spLocks noGrp="1"/>
          </p:cNvSpPr>
          <p:nvPr>
            <p:ph idx="1"/>
          </p:nvPr>
        </p:nvSpPr>
        <p:spPr>
          <a:xfrm>
            <a:off x="575240" y="2962835"/>
            <a:ext cx="11187258" cy="3346526"/>
          </a:xfrm>
        </p:spPr>
        <p:txBody>
          <a:bodyPr/>
          <a:lstStyle/>
          <a:p>
            <a:r>
              <a:rPr lang="en-US" dirty="0"/>
              <a:t>Proof:</a:t>
            </a:r>
            <a:br>
              <a:rPr lang="en-US" dirty="0"/>
            </a:br>
            <a:r>
              <a:rPr lang="en-US" dirty="0"/>
              <a:t>Lemma 1 says if a graph has an odd cycle, then it’s not bipartite (or in contrapositive form, if a graph is bipartite, then it has no odd cycles)</a:t>
            </a:r>
          </a:p>
          <a:p>
            <a:r>
              <a:rPr lang="en-US" dirty="0"/>
              <a:t>Lemma 3 says if a graph has no odd cycles then it is bipartite.</a:t>
            </a:r>
          </a:p>
          <a:p>
            <a:endParaRPr lang="en-US" dirty="0"/>
          </a:p>
          <a:p>
            <a:endParaRPr lang="en-US" dirty="0"/>
          </a:p>
        </p:txBody>
      </p:sp>
      <p:grpSp>
        <p:nvGrpSpPr>
          <p:cNvPr id="4" name="Group 3">
            <a:extLst>
              <a:ext uri="{FF2B5EF4-FFF2-40B4-BE49-F238E27FC236}">
                <a16:creationId xmlns:a16="http://schemas.microsoft.com/office/drawing/2014/main" id="{8A629D33-FBEB-4217-8245-46C31E1992DF}"/>
              </a:ext>
            </a:extLst>
          </p:cNvPr>
          <p:cNvGrpSpPr/>
          <p:nvPr/>
        </p:nvGrpSpPr>
        <p:grpSpPr>
          <a:xfrm>
            <a:off x="683369" y="1419020"/>
            <a:ext cx="10661465" cy="1516921"/>
            <a:chOff x="677852" y="1580757"/>
            <a:chExt cx="4703420" cy="1516921"/>
          </a:xfrm>
        </p:grpSpPr>
        <p:sp>
          <p:nvSpPr>
            <p:cNvPr id="5" name="Rectangle 4">
              <a:extLst>
                <a:ext uri="{FF2B5EF4-FFF2-40B4-BE49-F238E27FC236}">
                  <a16:creationId xmlns:a16="http://schemas.microsoft.com/office/drawing/2014/main" id="{608DBFFD-26D1-4AA1-8878-F222E12596B9}"/>
                </a:ext>
              </a:extLst>
            </p:cNvPr>
            <p:cNvSpPr/>
            <p:nvPr/>
          </p:nvSpPr>
          <p:spPr>
            <a:xfrm>
              <a:off x="677852" y="1580757"/>
              <a:ext cx="4703420" cy="1516921"/>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Segoe UI Semibold" panose="020B0702040204020203" pitchFamily="34" charset="0"/>
                <a:cs typeface="Segoe UI Semibold" panose="020B0702040204020203" pitchFamily="34" charset="0"/>
              </a:endParaRPr>
            </a:p>
            <a:p>
              <a:pPr algn="ctr"/>
              <a:r>
                <a:rPr lang="en-US" sz="2400" dirty="0">
                  <a:latin typeface="Segoe UI Semibold" panose="020B0702040204020203" pitchFamily="34" charset="0"/>
                  <a:cs typeface="Segoe UI Semibold" panose="020B0702040204020203" pitchFamily="34" charset="0"/>
                </a:rPr>
                <a:t>A graph is bipartite if and only if it has no odd cycles.</a:t>
              </a:r>
            </a:p>
          </p:txBody>
        </p:sp>
        <p:sp>
          <p:nvSpPr>
            <p:cNvPr id="6" name="Rectangle 5">
              <a:extLst>
                <a:ext uri="{FF2B5EF4-FFF2-40B4-BE49-F238E27FC236}">
                  <a16:creationId xmlns:a16="http://schemas.microsoft.com/office/drawing/2014/main" id="{C0C707DF-0990-4336-A672-A3D9F02231AA}"/>
                </a:ext>
              </a:extLst>
            </p:cNvPr>
            <p:cNvSpPr/>
            <p:nvPr/>
          </p:nvSpPr>
          <p:spPr>
            <a:xfrm>
              <a:off x="677853" y="1580758"/>
              <a:ext cx="4703419" cy="551438"/>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latin typeface="Segoe UI Historic" panose="020B0502040204020203" pitchFamily="34" charset="0"/>
                  <a:ea typeface="Segoe UI Historic" panose="020B0502040204020203" pitchFamily="34" charset="0"/>
                  <a:cs typeface="Segoe UI Historic" panose="020B0502040204020203" pitchFamily="34" charset="0"/>
                </a:rPr>
                <a:t>Bipartite (also called “2-colorable”)</a:t>
              </a:r>
            </a:p>
          </p:txBody>
        </p:sp>
      </p:grpSp>
      <p:sp>
        <p:nvSpPr>
          <p:cNvPr id="7" name="Rectangle 6">
            <a:extLst>
              <a:ext uri="{FF2B5EF4-FFF2-40B4-BE49-F238E27FC236}">
                <a16:creationId xmlns:a16="http://schemas.microsoft.com/office/drawing/2014/main" id="{658AABEB-0771-4F50-84BF-73C29E724A1D}"/>
              </a:ext>
            </a:extLst>
          </p:cNvPr>
          <p:cNvSpPr/>
          <p:nvPr/>
        </p:nvSpPr>
        <p:spPr>
          <a:xfrm>
            <a:off x="683368" y="4963068"/>
            <a:ext cx="10933391" cy="584592"/>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Segoe UI Semibold" panose="020B0702040204020203" pitchFamily="34" charset="0"/>
                <a:cs typeface="Segoe UI Semibold" panose="020B0702040204020203" pitchFamily="34" charset="0"/>
              </a:rPr>
              <a:t>Lemma 1: If a graph contains an odd cycle, then it is not bipartite.</a:t>
            </a:r>
          </a:p>
        </p:txBody>
      </p:sp>
      <p:sp>
        <p:nvSpPr>
          <p:cNvPr id="8" name="Rectangle 7">
            <a:extLst>
              <a:ext uri="{FF2B5EF4-FFF2-40B4-BE49-F238E27FC236}">
                <a16:creationId xmlns:a16="http://schemas.microsoft.com/office/drawing/2014/main" id="{9AFD8BB2-7958-4F75-A2A2-44568760F730}"/>
              </a:ext>
            </a:extLst>
          </p:cNvPr>
          <p:cNvSpPr/>
          <p:nvPr/>
        </p:nvSpPr>
        <p:spPr>
          <a:xfrm>
            <a:off x="683367" y="5752833"/>
            <a:ext cx="10933391" cy="624919"/>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latin typeface="Segoe UI Semibold" panose="020B0702040204020203" pitchFamily="34" charset="0"/>
                <a:cs typeface="Segoe UI Semibold" panose="020B0702040204020203" pitchFamily="34" charset="0"/>
              </a:rPr>
              <a:t>Lemma 3: If a graph has no odd-length cycles, then it is bipartite.       </a:t>
            </a:r>
          </a:p>
        </p:txBody>
      </p:sp>
    </p:spTree>
    <p:extLst>
      <p:ext uri="{BB962C8B-B14F-4D97-AF65-F5344CB8AC3E}">
        <p14:creationId xmlns:p14="http://schemas.microsoft.com/office/powerpoint/2010/main" val="7231952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A44123-EDA7-4272-B987-8A779E9883EE}"/>
              </a:ext>
            </a:extLst>
          </p:cNvPr>
          <p:cNvSpPr>
            <a:spLocks noGrp="1"/>
          </p:cNvSpPr>
          <p:nvPr>
            <p:ph type="title"/>
          </p:nvPr>
        </p:nvSpPr>
        <p:spPr/>
        <p:txBody>
          <a:bodyPr/>
          <a:lstStyle/>
          <a:p>
            <a:r>
              <a:rPr lang="en-US" dirty="0"/>
              <a:t>The Big Result</a:t>
            </a:r>
          </a:p>
        </p:txBody>
      </p:sp>
      <p:sp>
        <p:nvSpPr>
          <p:cNvPr id="3" name="Content Placeholder 2">
            <a:extLst>
              <a:ext uri="{FF2B5EF4-FFF2-40B4-BE49-F238E27FC236}">
                <a16:creationId xmlns:a16="http://schemas.microsoft.com/office/drawing/2014/main" id="{119E98EC-224D-4E9B-B4C3-999DD4B7EAEE}"/>
              </a:ext>
            </a:extLst>
          </p:cNvPr>
          <p:cNvSpPr>
            <a:spLocks noGrp="1"/>
          </p:cNvSpPr>
          <p:nvPr>
            <p:ph idx="1"/>
          </p:nvPr>
        </p:nvSpPr>
        <p:spPr/>
        <p:txBody>
          <a:bodyPr/>
          <a:lstStyle/>
          <a:p>
            <a:r>
              <a:rPr lang="en-US" dirty="0"/>
              <a:t>The final theorem statement doesn’t know about the algorithm – we used the algorithm to prove a graph theory fact!</a:t>
            </a:r>
          </a:p>
        </p:txBody>
      </p:sp>
    </p:spTree>
    <p:extLst>
      <p:ext uri="{BB962C8B-B14F-4D97-AF65-F5344CB8AC3E}">
        <p14:creationId xmlns:p14="http://schemas.microsoft.com/office/powerpoint/2010/main" val="8934908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905494-186F-46F7-A7DF-1A89DE760BCC}"/>
              </a:ext>
            </a:extLst>
          </p:cNvPr>
          <p:cNvSpPr>
            <a:spLocks noGrp="1"/>
          </p:cNvSpPr>
          <p:nvPr>
            <p:ph type="title"/>
          </p:nvPr>
        </p:nvSpPr>
        <p:spPr/>
        <p:txBody>
          <a:bodyPr/>
          <a:lstStyle/>
          <a:p>
            <a:r>
              <a:rPr lang="en-US" dirty="0"/>
              <a:t>Wrapping it up</a:t>
            </a:r>
          </a:p>
        </p:txBody>
      </p:sp>
      <p:sp>
        <p:nvSpPr>
          <p:cNvPr id="5" name="TextBox 4">
            <a:extLst>
              <a:ext uri="{FF2B5EF4-FFF2-40B4-BE49-F238E27FC236}">
                <a16:creationId xmlns:a16="http://schemas.microsoft.com/office/drawing/2014/main" id="{BF264E70-5920-4BA2-800A-208E153B6CA7}"/>
              </a:ext>
            </a:extLst>
          </p:cNvPr>
          <p:cNvSpPr txBox="1"/>
          <p:nvPr/>
        </p:nvSpPr>
        <p:spPr>
          <a:xfrm>
            <a:off x="521452" y="1073892"/>
            <a:ext cx="8662890" cy="5632311"/>
          </a:xfrm>
          <a:prstGeom prst="rect">
            <a:avLst/>
          </a:prstGeom>
          <a:noFill/>
        </p:spPr>
        <p:txBody>
          <a:bodyPr wrap="square" rtlCol="0">
            <a:spAutoFit/>
          </a:bodyPr>
          <a:lstStyle/>
          <a:p>
            <a:r>
              <a:rPr lang="en-US" dirty="0" err="1">
                <a:latin typeface="Courier New" panose="02070309020205020404" pitchFamily="49" charset="0"/>
                <a:cs typeface="Courier New" panose="02070309020205020404" pitchFamily="49" charset="0"/>
              </a:rPr>
              <a:t>BipartiteCheck</a:t>
            </a:r>
            <a:r>
              <a:rPr lang="en-US" dirty="0">
                <a:latin typeface="Courier New" panose="02070309020205020404" pitchFamily="49" charset="0"/>
                <a:cs typeface="Courier New" panose="02070309020205020404" pitchFamily="49" charset="0"/>
              </a:rPr>
              <a:t>(graph) //assumes graph is connected! </a:t>
            </a:r>
          </a:p>
          <a:p>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toVisit.enqueue</a:t>
            </a:r>
            <a:r>
              <a:rPr lang="en-US" dirty="0">
                <a:latin typeface="Courier New" panose="02070309020205020404" pitchFamily="49" charset="0"/>
                <a:cs typeface="Courier New" panose="02070309020205020404" pitchFamily="49" charset="0"/>
              </a:rPr>
              <a:t>(first vertex)</a:t>
            </a:r>
          </a:p>
          <a:p>
            <a:r>
              <a:rPr lang="en-US" dirty="0">
                <a:latin typeface="Courier New" panose="02070309020205020404" pitchFamily="49" charset="0"/>
                <a:cs typeface="Courier New" panose="02070309020205020404" pitchFamily="49" charset="0"/>
              </a:rPr>
              <a:t>   mark first vertex as seen</a:t>
            </a:r>
          </a:p>
          <a:p>
            <a:r>
              <a:rPr lang="en-US" dirty="0">
                <a:latin typeface="Courier New" panose="02070309020205020404" pitchFamily="49" charset="0"/>
                <a:cs typeface="Courier New" panose="02070309020205020404" pitchFamily="49" charset="0"/>
              </a:rPr>
              <a:t>   </a:t>
            </a:r>
            <a:r>
              <a:rPr lang="en-US" dirty="0" err="1">
                <a:solidFill>
                  <a:srgbClr val="FF0000"/>
                </a:solidFill>
                <a:latin typeface="Courier New" panose="02070309020205020404" pitchFamily="49" charset="0"/>
                <a:cs typeface="Courier New" panose="02070309020205020404" pitchFamily="49" charset="0"/>
              </a:rPr>
              <a:t>toVisit.enqueue</a:t>
            </a:r>
            <a:r>
              <a:rPr lang="en-US" dirty="0">
                <a:solidFill>
                  <a:srgbClr val="FF0000"/>
                </a:solidFill>
                <a:latin typeface="Courier New" panose="02070309020205020404" pitchFamily="49" charset="0"/>
                <a:cs typeface="Courier New" panose="02070309020205020404" pitchFamily="49" charset="0"/>
              </a:rPr>
              <a:t>(end-of-layer-marker)</a:t>
            </a:r>
          </a:p>
          <a:p>
            <a:r>
              <a:rPr lang="en-US" dirty="0">
                <a:solidFill>
                  <a:srgbClr val="FF0000"/>
                </a:solidFill>
                <a:latin typeface="Courier New" panose="02070309020205020404" pitchFamily="49" charset="0"/>
                <a:cs typeface="Courier New" panose="02070309020205020404" pitchFamily="49" charset="0"/>
              </a:rPr>
              <a:t>   l=1</a:t>
            </a:r>
          </a:p>
          <a:p>
            <a:r>
              <a:rPr lang="en-US" dirty="0">
                <a:latin typeface="Courier New" panose="02070309020205020404" pitchFamily="49" charset="0"/>
                <a:cs typeface="Courier New" panose="02070309020205020404" pitchFamily="49" charset="0"/>
              </a:rPr>
              <a:t>   while(</a:t>
            </a:r>
            <a:r>
              <a:rPr lang="en-US" dirty="0" err="1">
                <a:latin typeface="Courier New" panose="02070309020205020404" pitchFamily="49" charset="0"/>
                <a:cs typeface="Courier New" panose="02070309020205020404" pitchFamily="49" charset="0"/>
              </a:rPr>
              <a:t>toVisit</a:t>
            </a:r>
            <a:r>
              <a:rPr lang="en-US" dirty="0">
                <a:latin typeface="Courier New" panose="02070309020205020404" pitchFamily="49" charset="0"/>
                <a:cs typeface="Courier New" panose="02070309020205020404" pitchFamily="49" charset="0"/>
              </a:rPr>
              <a:t> is not empty) </a:t>
            </a:r>
          </a:p>
          <a:p>
            <a:r>
              <a:rPr lang="en-US" dirty="0">
                <a:latin typeface="Courier New" panose="02070309020205020404" pitchFamily="49" charset="0"/>
                <a:cs typeface="Courier New" panose="02070309020205020404" pitchFamily="49" charset="0"/>
              </a:rPr>
              <a:t>      </a:t>
            </a:r>
            <a:r>
              <a:rPr lang="en-US" dirty="0">
                <a:solidFill>
                  <a:srgbClr val="FF0000"/>
                </a:solidFill>
                <a:latin typeface="Courier New" panose="02070309020205020404" pitchFamily="49" charset="0"/>
                <a:cs typeface="Courier New" panose="02070309020205020404" pitchFamily="49" charset="0"/>
              </a:rPr>
              <a:t>current = </a:t>
            </a:r>
            <a:r>
              <a:rPr lang="en-US" dirty="0" err="1">
                <a:solidFill>
                  <a:srgbClr val="FF0000"/>
                </a:solidFill>
                <a:latin typeface="Courier New" panose="02070309020205020404" pitchFamily="49" charset="0"/>
                <a:cs typeface="Courier New" panose="02070309020205020404" pitchFamily="49" charset="0"/>
              </a:rPr>
              <a:t>toVisit.dequeue</a:t>
            </a:r>
            <a:r>
              <a:rPr lang="en-US" dirty="0">
                <a:solidFill>
                  <a:srgbClr val="FF0000"/>
                </a:solidFill>
                <a:latin typeface="Courier New" panose="02070309020205020404" pitchFamily="49" charset="0"/>
                <a:cs typeface="Courier New" panose="02070309020205020404" pitchFamily="49" charset="0"/>
              </a:rPr>
              <a:t>()</a:t>
            </a:r>
          </a:p>
          <a:p>
            <a:r>
              <a:rPr lang="en-US" dirty="0">
                <a:solidFill>
                  <a:srgbClr val="FF0000"/>
                </a:solidFill>
                <a:latin typeface="Courier New" panose="02070309020205020404" pitchFamily="49" charset="0"/>
                <a:cs typeface="Courier New" panose="02070309020205020404" pitchFamily="49" charset="0"/>
              </a:rPr>
              <a:t>	 if(current == end-of-layer-marker)</a:t>
            </a:r>
          </a:p>
          <a:p>
            <a:r>
              <a:rPr lang="en-US" dirty="0">
                <a:solidFill>
                  <a:srgbClr val="FF0000"/>
                </a:solidFill>
                <a:latin typeface="Courier New" panose="02070309020205020404" pitchFamily="49" charset="0"/>
                <a:cs typeface="Courier New" panose="02070309020205020404" pitchFamily="49" charset="0"/>
              </a:rPr>
              <a:t>		l++</a:t>
            </a:r>
          </a:p>
          <a:p>
            <a:r>
              <a:rPr lang="en-US" dirty="0">
                <a:solidFill>
                  <a:srgbClr val="FF0000"/>
                </a:solidFill>
                <a:latin typeface="Courier New" panose="02070309020205020404" pitchFamily="49" charset="0"/>
                <a:cs typeface="Courier New" panose="02070309020205020404" pitchFamily="49" charset="0"/>
              </a:rPr>
              <a:t>          </a:t>
            </a:r>
            <a:r>
              <a:rPr lang="en-US" dirty="0" err="1">
                <a:solidFill>
                  <a:srgbClr val="FF0000"/>
                </a:solidFill>
                <a:latin typeface="Courier New" panose="02070309020205020404" pitchFamily="49" charset="0"/>
                <a:cs typeface="Courier New" panose="02070309020205020404" pitchFamily="49" charset="0"/>
              </a:rPr>
              <a:t>toVisit.enqueue</a:t>
            </a:r>
            <a:r>
              <a:rPr lang="en-US" dirty="0">
                <a:solidFill>
                  <a:srgbClr val="FF0000"/>
                </a:solidFill>
                <a:latin typeface="Courier New" panose="02070309020205020404" pitchFamily="49" charset="0"/>
                <a:cs typeface="Courier New" panose="02070309020205020404" pitchFamily="49" charset="0"/>
              </a:rPr>
              <a:t>(end-of-layer-marker)</a:t>
            </a:r>
          </a:p>
          <a:p>
            <a:r>
              <a:rPr lang="en-US" dirty="0">
                <a:solidFill>
                  <a:srgbClr val="FF0000"/>
                </a:solidFill>
                <a:latin typeface="Courier New" panose="02070309020205020404" pitchFamily="49" charset="0"/>
                <a:cs typeface="Courier New" panose="02070309020205020404" pitchFamily="49" charset="0"/>
              </a:rPr>
              <a:t>      </a:t>
            </a:r>
            <a:r>
              <a:rPr lang="en-US" dirty="0" err="1">
                <a:solidFill>
                  <a:srgbClr val="FF0000"/>
                </a:solidFill>
                <a:latin typeface="Courier New" panose="02070309020205020404" pitchFamily="49" charset="0"/>
                <a:cs typeface="Courier New" panose="02070309020205020404" pitchFamily="49" charset="0"/>
              </a:rPr>
              <a:t>current.layer</a:t>
            </a:r>
            <a:r>
              <a:rPr lang="en-US" dirty="0">
                <a:solidFill>
                  <a:srgbClr val="FF0000"/>
                </a:solidFill>
                <a:latin typeface="Courier New" panose="02070309020205020404" pitchFamily="49" charset="0"/>
                <a:cs typeface="Courier New" panose="02070309020205020404" pitchFamily="49" charset="0"/>
              </a:rPr>
              <a:t> = l</a:t>
            </a:r>
          </a:p>
          <a:p>
            <a:r>
              <a:rPr lang="en-US" dirty="0">
                <a:latin typeface="Courier New" panose="02070309020205020404" pitchFamily="49" charset="0"/>
                <a:cs typeface="Courier New" panose="02070309020205020404" pitchFamily="49" charset="0"/>
              </a:rPr>
              <a:t>      for (v : </a:t>
            </a:r>
            <a:r>
              <a:rPr lang="en-US" dirty="0" err="1">
                <a:latin typeface="Courier New" panose="02070309020205020404" pitchFamily="49" charset="0"/>
                <a:cs typeface="Courier New" panose="02070309020205020404" pitchFamily="49" charset="0"/>
              </a:rPr>
              <a:t>current.neighbors</a:t>
            </a:r>
            <a:r>
              <a:rPr lang="en-US" dirty="0">
                <a:latin typeface="Courier New" panose="02070309020205020404" pitchFamily="49" charset="0"/>
                <a:cs typeface="Courier New" panose="02070309020205020404" pitchFamily="49" charset="0"/>
              </a:rPr>
              <a:t>())</a:t>
            </a:r>
          </a:p>
          <a:p>
            <a:r>
              <a:rPr lang="en-US" dirty="0">
                <a:latin typeface="Courier New" panose="02070309020205020404" pitchFamily="49" charset="0"/>
                <a:cs typeface="Courier New" panose="02070309020205020404" pitchFamily="49" charset="0"/>
              </a:rPr>
              <a:t>         if (v is not seen)</a:t>
            </a:r>
          </a:p>
          <a:p>
            <a:r>
              <a:rPr lang="en-US" dirty="0">
                <a:latin typeface="Courier New" panose="02070309020205020404" pitchFamily="49" charset="0"/>
                <a:cs typeface="Courier New" panose="02070309020205020404" pitchFamily="49" charset="0"/>
              </a:rPr>
              <a:t>		  mark v as seen </a:t>
            </a:r>
          </a:p>
          <a:p>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toVisit.enqueue</a:t>
            </a:r>
            <a:r>
              <a:rPr lang="en-US" dirty="0">
                <a:latin typeface="Courier New" panose="02070309020205020404" pitchFamily="49" charset="0"/>
                <a:cs typeface="Courier New" panose="02070309020205020404" pitchFamily="49" charset="0"/>
              </a:rPr>
              <a:t>(v)	</a:t>
            </a:r>
          </a:p>
          <a:p>
            <a:r>
              <a:rPr lang="en-US" dirty="0">
                <a:latin typeface="Courier New" panose="02070309020205020404" pitchFamily="49" charset="0"/>
                <a:cs typeface="Courier New" panose="02070309020205020404" pitchFamily="49" charset="0"/>
              </a:rPr>
              <a:t>	  </a:t>
            </a:r>
            <a:r>
              <a:rPr lang="en-US" dirty="0">
                <a:solidFill>
                  <a:srgbClr val="FF0000"/>
                </a:solidFill>
                <a:latin typeface="Courier New" panose="02070309020205020404" pitchFamily="49" charset="0"/>
                <a:cs typeface="Courier New" panose="02070309020205020404" pitchFamily="49" charset="0"/>
              </a:rPr>
              <a:t>else //v is seen</a:t>
            </a:r>
          </a:p>
          <a:p>
            <a:r>
              <a:rPr lang="en-US" dirty="0">
                <a:solidFill>
                  <a:srgbClr val="FF0000"/>
                </a:solidFill>
                <a:latin typeface="Courier New" panose="02070309020205020404" pitchFamily="49" charset="0"/>
                <a:cs typeface="Courier New" panose="02070309020205020404" pitchFamily="49" charset="0"/>
              </a:rPr>
              <a:t>            if(</a:t>
            </a:r>
            <a:r>
              <a:rPr lang="en-US" dirty="0" err="1">
                <a:solidFill>
                  <a:srgbClr val="FF0000"/>
                </a:solidFill>
                <a:latin typeface="Courier New" panose="02070309020205020404" pitchFamily="49" charset="0"/>
                <a:cs typeface="Courier New" panose="02070309020205020404" pitchFamily="49" charset="0"/>
              </a:rPr>
              <a:t>v.layer</a:t>
            </a:r>
            <a:r>
              <a:rPr lang="en-US" dirty="0">
                <a:solidFill>
                  <a:srgbClr val="FF0000"/>
                </a:solidFill>
                <a:latin typeface="Courier New" panose="02070309020205020404" pitchFamily="49" charset="0"/>
                <a:cs typeface="Courier New" panose="02070309020205020404" pitchFamily="49" charset="0"/>
              </a:rPr>
              <a:t> == </a:t>
            </a:r>
            <a:r>
              <a:rPr lang="en-US" dirty="0" err="1">
                <a:solidFill>
                  <a:srgbClr val="FF0000"/>
                </a:solidFill>
                <a:latin typeface="Courier New" panose="02070309020205020404" pitchFamily="49" charset="0"/>
                <a:cs typeface="Courier New" panose="02070309020205020404" pitchFamily="49" charset="0"/>
              </a:rPr>
              <a:t>current.layer</a:t>
            </a:r>
            <a:r>
              <a:rPr lang="en-US" dirty="0">
                <a:solidFill>
                  <a:srgbClr val="FF0000"/>
                </a:solidFill>
                <a:latin typeface="Courier New" panose="02070309020205020404" pitchFamily="49" charset="0"/>
                <a:cs typeface="Courier New" panose="02070309020205020404" pitchFamily="49" charset="0"/>
              </a:rPr>
              <a:t>)</a:t>
            </a:r>
          </a:p>
          <a:p>
            <a:r>
              <a:rPr lang="en-US" dirty="0">
                <a:solidFill>
                  <a:srgbClr val="FF0000"/>
                </a:solidFill>
                <a:latin typeface="Courier New" panose="02070309020205020404" pitchFamily="49" charset="0"/>
                <a:cs typeface="Courier New" panose="02070309020205020404" pitchFamily="49" charset="0"/>
              </a:rPr>
              <a:t>                 return “not bipartite” //intra-level edge</a:t>
            </a:r>
          </a:p>
          <a:p>
            <a:r>
              <a:rPr lang="en-US" dirty="0">
                <a:solidFill>
                  <a:srgbClr val="FF0000"/>
                </a:solidFill>
                <a:latin typeface="Courier New" panose="02070309020205020404" pitchFamily="49" charset="0"/>
                <a:cs typeface="Courier New" panose="02070309020205020404" pitchFamily="49" charset="0"/>
              </a:rPr>
              <a:t>  return “bipartite” //no intra-level edges</a:t>
            </a:r>
          </a:p>
          <a:p>
            <a:endParaRPr lang="en-US"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0446533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E77878-370D-44EA-948D-3945A0FDCFC4}"/>
              </a:ext>
            </a:extLst>
          </p:cNvPr>
          <p:cNvSpPr>
            <a:spLocks noGrp="1"/>
          </p:cNvSpPr>
          <p:nvPr>
            <p:ph type="title"/>
          </p:nvPr>
        </p:nvSpPr>
        <p:spPr/>
        <p:txBody>
          <a:bodyPr/>
          <a:lstStyle/>
          <a:p>
            <a:r>
              <a:rPr lang="en-US" dirty="0"/>
              <a:t>Testing Bipartiteness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6882717-974A-48B0-B5B4-50935319768C}"/>
                  </a:ext>
                </a:extLst>
              </p:cNvPr>
              <p:cNvSpPr>
                <a:spLocks noGrp="1"/>
              </p:cNvSpPr>
              <p:nvPr>
                <p:ph idx="1"/>
              </p:nvPr>
            </p:nvSpPr>
            <p:spPr/>
            <p:txBody>
              <a:bodyPr/>
              <a:lstStyle/>
              <a:p>
                <a:r>
                  <a:rPr lang="en-US" dirty="0"/>
                  <a:t>Our algorithm should answer “yes” or “no”</a:t>
                </a:r>
              </a:p>
              <a:p>
                <a:r>
                  <a:rPr lang="en-US" dirty="0"/>
                  <a:t>“yes </a:t>
                </a:r>
                <a14:m>
                  <m:oMath xmlns:m="http://schemas.openxmlformats.org/officeDocument/2006/math">
                    <m:r>
                      <a:rPr lang="en-US" b="0" i="1" smtClean="0">
                        <a:latin typeface="Cambria Math" panose="02040503050406030204" pitchFamily="18" charset="0"/>
                      </a:rPr>
                      <m:t>𝐺</m:t>
                    </m:r>
                  </m:oMath>
                </a14:m>
                <a:r>
                  <a:rPr lang="en-US" dirty="0"/>
                  <a:t> is bipartite” or “no </a:t>
                </a:r>
                <a14:m>
                  <m:oMath xmlns:m="http://schemas.openxmlformats.org/officeDocument/2006/math">
                    <m:r>
                      <a:rPr lang="en-US" b="0" i="1" smtClean="0">
                        <a:latin typeface="Cambria Math" panose="02040503050406030204" pitchFamily="18" charset="0"/>
                      </a:rPr>
                      <m:t>𝐺</m:t>
                    </m:r>
                  </m:oMath>
                </a14:m>
                <a:r>
                  <a:rPr lang="en-US" dirty="0"/>
                  <a:t> isn’t bipartite”</a:t>
                </a:r>
              </a:p>
              <a:p>
                <a:r>
                  <a:rPr lang="en-US" dirty="0"/>
                  <a:t>Whenever this happens, you’ll have two parts to the proof:</a:t>
                </a:r>
              </a:p>
              <a:p>
                <a:r>
                  <a:rPr lang="en-US" dirty="0"/>
                  <a:t>If the right answer is yes, then the algorithm says yes.</a:t>
                </a:r>
              </a:p>
              <a:p>
                <a:r>
                  <a:rPr lang="en-US" dirty="0"/>
                  <a:t>If the right answer is no, then the algorithm says no.</a:t>
                </a:r>
                <a:br>
                  <a:rPr lang="en-US" dirty="0"/>
                </a:br>
                <a:br>
                  <a:rPr lang="en-US" dirty="0"/>
                </a:br>
                <a:r>
                  <a:rPr lang="en-US" dirty="0"/>
                  <a:t>OR </a:t>
                </a:r>
              </a:p>
              <a:p>
                <a:r>
                  <a:rPr lang="en-US" dirty="0"/>
                  <a:t>If the right answer is yes, then the algorithm says yes.</a:t>
                </a:r>
                <a:br>
                  <a:rPr lang="en-US" dirty="0"/>
                </a:br>
                <a:r>
                  <a:rPr lang="en-US" dirty="0"/>
                  <a:t>If the algorithm says yes, then the right answer is yes.</a:t>
                </a:r>
              </a:p>
            </p:txBody>
          </p:sp>
        </mc:Choice>
        <mc:Fallback xmlns="">
          <p:sp>
            <p:nvSpPr>
              <p:cNvPr id="3" name="Content Placeholder 2">
                <a:extLst>
                  <a:ext uri="{FF2B5EF4-FFF2-40B4-BE49-F238E27FC236}">
                    <a16:creationId xmlns:a16="http://schemas.microsoft.com/office/drawing/2014/main" id="{A6882717-974A-48B0-B5B4-50935319768C}"/>
                  </a:ext>
                </a:extLst>
              </p:cNvPr>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p:spTree>
    <p:extLst>
      <p:ext uri="{BB962C8B-B14F-4D97-AF65-F5344CB8AC3E}">
        <p14:creationId xmlns:p14="http://schemas.microsoft.com/office/powerpoint/2010/main" val="28533460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75AD41-51F7-40F4-9FAF-29CCD2C551A8}"/>
              </a:ext>
            </a:extLst>
          </p:cNvPr>
          <p:cNvSpPr>
            <a:spLocks noGrp="1"/>
          </p:cNvSpPr>
          <p:nvPr>
            <p:ph type="title"/>
          </p:nvPr>
        </p:nvSpPr>
        <p:spPr/>
        <p:txBody>
          <a:bodyPr/>
          <a:lstStyle/>
          <a:p>
            <a:r>
              <a:rPr lang="en-US" dirty="0"/>
              <a:t>Proving Algorithm Correct</a:t>
            </a:r>
          </a:p>
        </p:txBody>
      </p:sp>
      <p:sp>
        <p:nvSpPr>
          <p:cNvPr id="3" name="Content Placeholder 2">
            <a:extLst>
              <a:ext uri="{FF2B5EF4-FFF2-40B4-BE49-F238E27FC236}">
                <a16:creationId xmlns:a16="http://schemas.microsoft.com/office/drawing/2014/main" id="{53F725E8-BEFE-4ACE-BA9E-0748C9800A02}"/>
              </a:ext>
            </a:extLst>
          </p:cNvPr>
          <p:cNvSpPr>
            <a:spLocks noGrp="1"/>
          </p:cNvSpPr>
          <p:nvPr>
            <p:ph idx="1"/>
          </p:nvPr>
        </p:nvSpPr>
        <p:spPr/>
        <p:txBody>
          <a:bodyPr/>
          <a:lstStyle/>
          <a:p>
            <a:r>
              <a:rPr lang="en-US" dirty="0"/>
              <a:t>If the graph is bipartite, then by Lemma 1 there is no odd cycle. So by the contrapositive of lemma 2, we get no intra-level edges when we run BFS, thus the algorithm (correctly) returns the graph is bipartite.</a:t>
            </a:r>
          </a:p>
          <a:p>
            <a:endParaRPr lang="en-US" dirty="0"/>
          </a:p>
          <a:p>
            <a:r>
              <a:rPr lang="en-US" dirty="0"/>
              <a:t>If the algorithm returns that the graph is bipartite, then we cannot have any intra-level edges (since we check every edge in the course of the algorithm). We proved earlier that there are no edges skipping more than one level. So if we assign odd levels to “red” and even levels to “blue” the algorithm has verified that there are no edges between vertices of the same color. So the graph is bipartite by definition.</a:t>
            </a:r>
          </a:p>
        </p:txBody>
      </p:sp>
    </p:spTree>
    <p:extLst>
      <p:ext uri="{BB962C8B-B14F-4D97-AF65-F5344CB8AC3E}">
        <p14:creationId xmlns:p14="http://schemas.microsoft.com/office/powerpoint/2010/main" val="1107600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DFS vs. BFS</a:t>
            </a:r>
          </a:p>
        </p:txBody>
      </p:sp>
      <p:sp>
        <p:nvSpPr>
          <p:cNvPr id="3" name="Content Placeholder 2"/>
          <p:cNvSpPr>
            <a:spLocks noGrp="1"/>
          </p:cNvSpPr>
          <p:nvPr>
            <p:ph idx="1"/>
          </p:nvPr>
        </p:nvSpPr>
        <p:spPr>
          <a:xfrm>
            <a:off x="838200" y="1825625"/>
            <a:ext cx="4515678" cy="4351338"/>
          </a:xfrm>
        </p:spPr>
        <p:txBody>
          <a:bodyPr>
            <a:normAutofit lnSpcReduction="10000"/>
          </a:bodyPr>
          <a:lstStyle/>
          <a:p>
            <a:r>
              <a:rPr lang="en-US" dirty="0"/>
              <a:t>In BFS, we explored a graph “level-wise”</a:t>
            </a:r>
          </a:p>
          <a:p>
            <a:r>
              <a:rPr lang="en-US" dirty="0"/>
              <a:t>We explored everything next to the starting vertex.</a:t>
            </a:r>
          </a:p>
          <a:p>
            <a:r>
              <a:rPr lang="en-US" dirty="0"/>
              <a:t>Then we explored everything one step further away.</a:t>
            </a:r>
          </a:p>
          <a:p>
            <a:r>
              <a:rPr lang="en-US" dirty="0"/>
              <a:t>Then everything one step further</a:t>
            </a:r>
          </a:p>
          <a:p>
            <a:r>
              <a:rPr lang="en-US" dirty="0"/>
              <a:t>…</a:t>
            </a:r>
          </a:p>
        </p:txBody>
      </p:sp>
      <p:sp>
        <p:nvSpPr>
          <p:cNvPr id="5" name="Oval 4"/>
          <p:cNvSpPr/>
          <p:nvPr/>
        </p:nvSpPr>
        <p:spPr>
          <a:xfrm>
            <a:off x="8518236" y="1358179"/>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00" dirty="0">
              <a:solidFill>
                <a:schemeClr val="tx1"/>
              </a:solidFill>
            </a:endParaRPr>
          </a:p>
        </p:txBody>
      </p:sp>
      <p:sp>
        <p:nvSpPr>
          <p:cNvPr id="6" name="Oval 5"/>
          <p:cNvSpPr/>
          <p:nvPr/>
        </p:nvSpPr>
        <p:spPr>
          <a:xfrm>
            <a:off x="9432636" y="2647230"/>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00" dirty="0">
              <a:solidFill>
                <a:schemeClr val="tx1"/>
              </a:solidFill>
            </a:endParaRPr>
          </a:p>
        </p:txBody>
      </p:sp>
      <p:sp>
        <p:nvSpPr>
          <p:cNvPr id="7" name="Oval 6"/>
          <p:cNvSpPr/>
          <p:nvPr/>
        </p:nvSpPr>
        <p:spPr>
          <a:xfrm>
            <a:off x="7853218" y="2647230"/>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00" dirty="0">
              <a:solidFill>
                <a:schemeClr val="tx1"/>
              </a:solidFill>
            </a:endParaRPr>
          </a:p>
        </p:txBody>
      </p:sp>
      <p:sp>
        <p:nvSpPr>
          <p:cNvPr id="8" name="Oval 7"/>
          <p:cNvSpPr/>
          <p:nvPr/>
        </p:nvSpPr>
        <p:spPr>
          <a:xfrm>
            <a:off x="8264236" y="3870329"/>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00" dirty="0">
              <a:solidFill>
                <a:schemeClr val="tx1"/>
              </a:solidFill>
            </a:endParaRPr>
          </a:p>
        </p:txBody>
      </p:sp>
      <p:sp>
        <p:nvSpPr>
          <p:cNvPr id="9" name="Oval 8"/>
          <p:cNvSpPr/>
          <p:nvPr/>
        </p:nvSpPr>
        <p:spPr>
          <a:xfrm>
            <a:off x="6684818" y="3870329"/>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00" dirty="0">
              <a:solidFill>
                <a:schemeClr val="tx1"/>
              </a:solidFill>
            </a:endParaRPr>
          </a:p>
        </p:txBody>
      </p:sp>
      <p:sp>
        <p:nvSpPr>
          <p:cNvPr id="10" name="Oval 9"/>
          <p:cNvSpPr/>
          <p:nvPr/>
        </p:nvSpPr>
        <p:spPr>
          <a:xfrm>
            <a:off x="10762672" y="3870329"/>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00" dirty="0">
              <a:solidFill>
                <a:schemeClr val="tx1"/>
              </a:solidFill>
            </a:endParaRPr>
          </a:p>
        </p:txBody>
      </p:sp>
      <p:sp>
        <p:nvSpPr>
          <p:cNvPr id="11" name="Oval 10"/>
          <p:cNvSpPr/>
          <p:nvPr/>
        </p:nvSpPr>
        <p:spPr>
          <a:xfrm>
            <a:off x="9484590" y="3870329"/>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00" dirty="0">
              <a:solidFill>
                <a:schemeClr val="tx1"/>
              </a:solidFill>
            </a:endParaRPr>
          </a:p>
        </p:txBody>
      </p:sp>
      <p:cxnSp>
        <p:nvCxnSpPr>
          <p:cNvPr id="13" name="Straight Connector 12"/>
          <p:cNvCxnSpPr>
            <a:stCxn id="5" idx="4"/>
            <a:endCxn id="7" idx="7"/>
          </p:cNvCxnSpPr>
          <p:nvPr/>
        </p:nvCxnSpPr>
        <p:spPr>
          <a:xfrm flipH="1">
            <a:off x="8420846" y="2023197"/>
            <a:ext cx="429899" cy="721423"/>
          </a:xfrm>
          <a:prstGeom prst="line">
            <a:avLst/>
          </a:prstGeom>
          <a:ln w="28575">
            <a:tailEnd type="triangle" w="lg" len="lg"/>
          </a:ln>
        </p:spPr>
        <p:style>
          <a:lnRef idx="1">
            <a:schemeClr val="dk1"/>
          </a:lnRef>
          <a:fillRef idx="0">
            <a:schemeClr val="dk1"/>
          </a:fillRef>
          <a:effectRef idx="0">
            <a:schemeClr val="dk1"/>
          </a:effectRef>
          <a:fontRef idx="minor">
            <a:schemeClr val="tx1"/>
          </a:fontRef>
        </p:style>
      </p:cxnSp>
      <p:cxnSp>
        <p:nvCxnSpPr>
          <p:cNvPr id="15" name="Straight Arrow Connector 14"/>
          <p:cNvCxnSpPr>
            <a:stCxn id="5" idx="5"/>
            <a:endCxn id="6" idx="0"/>
          </p:cNvCxnSpPr>
          <p:nvPr/>
        </p:nvCxnSpPr>
        <p:spPr>
          <a:xfrm>
            <a:off x="9085864" y="1925807"/>
            <a:ext cx="679281" cy="721423"/>
          </a:xfrm>
          <a:prstGeom prst="straightConnector1">
            <a:avLst/>
          </a:prstGeom>
          <a:ln w="28575">
            <a:tailEnd type="triangle" w="lg" len="lg"/>
          </a:ln>
        </p:spPr>
        <p:style>
          <a:lnRef idx="1">
            <a:schemeClr val="dk1"/>
          </a:lnRef>
          <a:fillRef idx="0">
            <a:schemeClr val="dk1"/>
          </a:fillRef>
          <a:effectRef idx="0">
            <a:schemeClr val="dk1"/>
          </a:effectRef>
          <a:fontRef idx="minor">
            <a:schemeClr val="tx1"/>
          </a:fontRef>
        </p:style>
      </p:cxnSp>
      <p:cxnSp>
        <p:nvCxnSpPr>
          <p:cNvPr id="17" name="Straight Arrow Connector 16"/>
          <p:cNvCxnSpPr>
            <a:stCxn id="7" idx="3"/>
            <a:endCxn id="9" idx="7"/>
          </p:cNvCxnSpPr>
          <p:nvPr/>
        </p:nvCxnSpPr>
        <p:spPr>
          <a:xfrm flipH="1">
            <a:off x="7252446" y="3214858"/>
            <a:ext cx="698162" cy="752861"/>
          </a:xfrm>
          <a:prstGeom prst="straightConnector1">
            <a:avLst/>
          </a:prstGeom>
          <a:ln w="28575">
            <a:tailEnd type="triangle" w="lg" len="lg"/>
          </a:ln>
        </p:spPr>
        <p:style>
          <a:lnRef idx="1">
            <a:schemeClr val="dk1"/>
          </a:lnRef>
          <a:fillRef idx="0">
            <a:schemeClr val="dk1"/>
          </a:fillRef>
          <a:effectRef idx="0">
            <a:schemeClr val="dk1"/>
          </a:effectRef>
          <a:fontRef idx="minor">
            <a:schemeClr val="tx1"/>
          </a:fontRef>
        </p:style>
      </p:cxnSp>
      <p:cxnSp>
        <p:nvCxnSpPr>
          <p:cNvPr id="19" name="Straight Arrow Connector 18"/>
          <p:cNvCxnSpPr>
            <a:stCxn id="7" idx="4"/>
            <a:endCxn id="8" idx="0"/>
          </p:cNvCxnSpPr>
          <p:nvPr/>
        </p:nvCxnSpPr>
        <p:spPr>
          <a:xfrm>
            <a:off x="8185727" y="3312248"/>
            <a:ext cx="411018" cy="558081"/>
          </a:xfrm>
          <a:prstGeom prst="straightConnector1">
            <a:avLst/>
          </a:prstGeom>
          <a:ln w="28575">
            <a:tailEnd type="triangle" w="lg" len="lg"/>
          </a:ln>
        </p:spPr>
        <p:style>
          <a:lnRef idx="1">
            <a:schemeClr val="dk1"/>
          </a:lnRef>
          <a:fillRef idx="0">
            <a:schemeClr val="dk1"/>
          </a:fillRef>
          <a:effectRef idx="0">
            <a:schemeClr val="dk1"/>
          </a:effectRef>
          <a:fontRef idx="minor">
            <a:schemeClr val="tx1"/>
          </a:fontRef>
        </p:style>
      </p:cxnSp>
      <p:cxnSp>
        <p:nvCxnSpPr>
          <p:cNvPr id="21" name="Straight Arrow Connector 20"/>
          <p:cNvCxnSpPr>
            <a:stCxn id="9" idx="6"/>
            <a:endCxn id="8" idx="2"/>
          </p:cNvCxnSpPr>
          <p:nvPr/>
        </p:nvCxnSpPr>
        <p:spPr>
          <a:xfrm>
            <a:off x="7349836" y="4202838"/>
            <a:ext cx="914400" cy="0"/>
          </a:xfrm>
          <a:prstGeom prst="straightConnector1">
            <a:avLst/>
          </a:prstGeom>
          <a:ln w="28575">
            <a:tailEnd type="triangle" w="lg" len="lg"/>
          </a:ln>
        </p:spPr>
        <p:style>
          <a:lnRef idx="1">
            <a:schemeClr val="dk1"/>
          </a:lnRef>
          <a:fillRef idx="0">
            <a:schemeClr val="dk1"/>
          </a:fillRef>
          <a:effectRef idx="0">
            <a:schemeClr val="dk1"/>
          </a:effectRef>
          <a:fontRef idx="minor">
            <a:schemeClr val="tx1"/>
          </a:fontRef>
        </p:style>
      </p:cxnSp>
      <p:cxnSp>
        <p:nvCxnSpPr>
          <p:cNvPr id="23" name="Straight Arrow Connector 22"/>
          <p:cNvCxnSpPr>
            <a:stCxn id="8" idx="6"/>
            <a:endCxn id="11" idx="2"/>
          </p:cNvCxnSpPr>
          <p:nvPr/>
        </p:nvCxnSpPr>
        <p:spPr>
          <a:xfrm>
            <a:off x="8929254" y="4202838"/>
            <a:ext cx="555336" cy="0"/>
          </a:xfrm>
          <a:prstGeom prst="straightConnector1">
            <a:avLst/>
          </a:prstGeom>
          <a:ln w="28575">
            <a:tailEnd type="triangle" w="lg" len="lg"/>
          </a:ln>
        </p:spPr>
        <p:style>
          <a:lnRef idx="1">
            <a:schemeClr val="dk1"/>
          </a:lnRef>
          <a:fillRef idx="0">
            <a:schemeClr val="dk1"/>
          </a:fillRef>
          <a:effectRef idx="0">
            <a:schemeClr val="dk1"/>
          </a:effectRef>
          <a:fontRef idx="minor">
            <a:schemeClr val="tx1"/>
          </a:fontRef>
        </p:style>
      </p:cxnSp>
      <p:cxnSp>
        <p:nvCxnSpPr>
          <p:cNvPr id="25" name="Straight Arrow Connector 24"/>
          <p:cNvCxnSpPr>
            <a:stCxn id="11" idx="6"/>
            <a:endCxn id="10" idx="2"/>
          </p:cNvCxnSpPr>
          <p:nvPr/>
        </p:nvCxnSpPr>
        <p:spPr>
          <a:xfrm>
            <a:off x="10149608" y="4202838"/>
            <a:ext cx="613064" cy="0"/>
          </a:xfrm>
          <a:prstGeom prst="straightConnector1">
            <a:avLst/>
          </a:prstGeom>
          <a:ln w="28575">
            <a:tailEnd type="triangle" w="lg" len="lg"/>
          </a:ln>
        </p:spPr>
        <p:style>
          <a:lnRef idx="1">
            <a:schemeClr val="dk1"/>
          </a:lnRef>
          <a:fillRef idx="0">
            <a:schemeClr val="dk1"/>
          </a:fillRef>
          <a:effectRef idx="0">
            <a:schemeClr val="dk1"/>
          </a:effectRef>
          <a:fontRef idx="minor">
            <a:schemeClr val="tx1"/>
          </a:fontRef>
        </p:style>
      </p:cxnSp>
      <p:cxnSp>
        <p:nvCxnSpPr>
          <p:cNvPr id="31" name="Straight Connector 30"/>
          <p:cNvCxnSpPr>
            <a:stCxn id="6" idx="4"/>
            <a:endCxn id="11" idx="0"/>
          </p:cNvCxnSpPr>
          <p:nvPr/>
        </p:nvCxnSpPr>
        <p:spPr>
          <a:xfrm>
            <a:off x="9765145" y="3312248"/>
            <a:ext cx="51954" cy="558081"/>
          </a:xfrm>
          <a:prstGeom prst="line">
            <a:avLst/>
          </a:prstGeom>
          <a:ln w="28575">
            <a:tailEnd type="triangle" w="lg" len="lg"/>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687917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1000" fill="hold"/>
                                        <p:tgtEl>
                                          <p:spTgt spid="5"/>
                                        </p:tgtEl>
                                        <p:attrNameLst>
                                          <p:attrName>fillcolor</p:attrName>
                                        </p:attrNameLst>
                                      </p:cBhvr>
                                      <p:to>
                                        <a:srgbClr val="FFD965"/>
                                      </p:to>
                                    </p:animClr>
                                    <p:set>
                                      <p:cBhvr>
                                        <p:cTn id="7" dur="1000" fill="hold"/>
                                        <p:tgtEl>
                                          <p:spTgt spid="5"/>
                                        </p:tgtEl>
                                        <p:attrNameLst>
                                          <p:attrName>fill.type</p:attrName>
                                        </p:attrNameLst>
                                      </p:cBhvr>
                                      <p:to>
                                        <p:strVal val="solid"/>
                                      </p:to>
                                    </p:set>
                                    <p:set>
                                      <p:cBhvr>
                                        <p:cTn id="8" dur="1000" fill="hold"/>
                                        <p:tgtEl>
                                          <p:spTgt spid="5"/>
                                        </p:tgtEl>
                                        <p:attrNameLst>
                                          <p:attrName>fill.on</p:attrName>
                                        </p:attrNameLst>
                                      </p:cBhvr>
                                      <p:to>
                                        <p:strVal val="true"/>
                                      </p:to>
                                    </p:set>
                                  </p:childTnLst>
                                </p:cTn>
                              </p:par>
                            </p:childTnLst>
                          </p:cTn>
                        </p:par>
                      </p:childTnLst>
                    </p:cTn>
                  </p:par>
                  <p:par>
                    <p:cTn id="9" fill="hold">
                      <p:stCondLst>
                        <p:cond delay="indefinite"/>
                      </p:stCondLst>
                      <p:childTnLst>
                        <p:par>
                          <p:cTn id="10" fill="hold">
                            <p:stCondLst>
                              <p:cond delay="0"/>
                            </p:stCondLst>
                            <p:childTnLst>
                              <p:par>
                                <p:cTn id="11" presetID="1" presetClass="emph" presetSubtype="2" fill="hold" nodeType="clickEffect">
                                  <p:stCondLst>
                                    <p:cond delay="0"/>
                                  </p:stCondLst>
                                  <p:childTnLst>
                                    <p:animClr clrSpc="rgb" dir="cw">
                                      <p:cBhvr>
                                        <p:cTn id="12" dur="1000" fill="hold"/>
                                        <p:tgtEl>
                                          <p:spTgt spid="7"/>
                                        </p:tgtEl>
                                        <p:attrNameLst>
                                          <p:attrName>fillcolor</p:attrName>
                                        </p:attrNameLst>
                                      </p:cBhvr>
                                      <p:to>
                                        <a:srgbClr val="FFD965"/>
                                      </p:to>
                                    </p:animClr>
                                    <p:set>
                                      <p:cBhvr>
                                        <p:cTn id="13" dur="1000" fill="hold"/>
                                        <p:tgtEl>
                                          <p:spTgt spid="7"/>
                                        </p:tgtEl>
                                        <p:attrNameLst>
                                          <p:attrName>fill.type</p:attrName>
                                        </p:attrNameLst>
                                      </p:cBhvr>
                                      <p:to>
                                        <p:strVal val="solid"/>
                                      </p:to>
                                    </p:set>
                                    <p:set>
                                      <p:cBhvr>
                                        <p:cTn id="14" dur="1000" fill="hold"/>
                                        <p:tgtEl>
                                          <p:spTgt spid="7"/>
                                        </p:tgtEl>
                                        <p:attrNameLst>
                                          <p:attrName>fill.on</p:attrName>
                                        </p:attrNameLst>
                                      </p:cBhvr>
                                      <p:to>
                                        <p:strVal val="true"/>
                                      </p:to>
                                    </p:set>
                                  </p:childTnLst>
                                </p:cTn>
                              </p:par>
                            </p:childTnLst>
                          </p:cTn>
                        </p:par>
                        <p:par>
                          <p:cTn id="15" fill="hold">
                            <p:stCondLst>
                              <p:cond delay="1000"/>
                            </p:stCondLst>
                            <p:childTnLst>
                              <p:par>
                                <p:cTn id="16" presetID="1" presetClass="emph" presetSubtype="2" fill="hold" nodeType="afterEffect">
                                  <p:stCondLst>
                                    <p:cond delay="0"/>
                                  </p:stCondLst>
                                  <p:childTnLst>
                                    <p:animClr clrSpc="rgb" dir="cw">
                                      <p:cBhvr>
                                        <p:cTn id="17" dur="1000" fill="hold"/>
                                        <p:tgtEl>
                                          <p:spTgt spid="6"/>
                                        </p:tgtEl>
                                        <p:attrNameLst>
                                          <p:attrName>fillcolor</p:attrName>
                                        </p:attrNameLst>
                                      </p:cBhvr>
                                      <p:to>
                                        <a:srgbClr val="FFD965"/>
                                      </p:to>
                                    </p:animClr>
                                    <p:set>
                                      <p:cBhvr>
                                        <p:cTn id="18" dur="1000" fill="hold"/>
                                        <p:tgtEl>
                                          <p:spTgt spid="6"/>
                                        </p:tgtEl>
                                        <p:attrNameLst>
                                          <p:attrName>fill.type</p:attrName>
                                        </p:attrNameLst>
                                      </p:cBhvr>
                                      <p:to>
                                        <p:strVal val="solid"/>
                                      </p:to>
                                    </p:set>
                                    <p:set>
                                      <p:cBhvr>
                                        <p:cTn id="19" dur="1000" fill="hold"/>
                                        <p:tgtEl>
                                          <p:spTgt spid="6"/>
                                        </p:tgtEl>
                                        <p:attrNameLst>
                                          <p:attrName>fill.on</p:attrName>
                                        </p:attrNameLst>
                                      </p:cBhvr>
                                      <p:to>
                                        <p:strVal val="true"/>
                                      </p:to>
                                    </p:set>
                                  </p:childTnLst>
                                </p:cTn>
                              </p:par>
                            </p:childTnLst>
                          </p:cTn>
                        </p:par>
                      </p:childTnLst>
                    </p:cTn>
                  </p:par>
                  <p:par>
                    <p:cTn id="20" fill="hold">
                      <p:stCondLst>
                        <p:cond delay="indefinite"/>
                      </p:stCondLst>
                      <p:childTnLst>
                        <p:par>
                          <p:cTn id="21" fill="hold">
                            <p:stCondLst>
                              <p:cond delay="0"/>
                            </p:stCondLst>
                            <p:childTnLst>
                              <p:par>
                                <p:cTn id="22" presetID="1" presetClass="emph" presetSubtype="2" fill="hold" nodeType="clickEffect">
                                  <p:stCondLst>
                                    <p:cond delay="0"/>
                                  </p:stCondLst>
                                  <p:childTnLst>
                                    <p:animClr clrSpc="rgb" dir="cw">
                                      <p:cBhvr>
                                        <p:cTn id="23" dur="1000" fill="hold"/>
                                        <p:tgtEl>
                                          <p:spTgt spid="9"/>
                                        </p:tgtEl>
                                        <p:attrNameLst>
                                          <p:attrName>fillcolor</p:attrName>
                                        </p:attrNameLst>
                                      </p:cBhvr>
                                      <p:to>
                                        <a:srgbClr val="FFD965"/>
                                      </p:to>
                                    </p:animClr>
                                    <p:set>
                                      <p:cBhvr>
                                        <p:cTn id="24" dur="1000" fill="hold"/>
                                        <p:tgtEl>
                                          <p:spTgt spid="9"/>
                                        </p:tgtEl>
                                        <p:attrNameLst>
                                          <p:attrName>fill.type</p:attrName>
                                        </p:attrNameLst>
                                      </p:cBhvr>
                                      <p:to>
                                        <p:strVal val="solid"/>
                                      </p:to>
                                    </p:set>
                                    <p:set>
                                      <p:cBhvr>
                                        <p:cTn id="25" dur="1000" fill="hold"/>
                                        <p:tgtEl>
                                          <p:spTgt spid="9"/>
                                        </p:tgtEl>
                                        <p:attrNameLst>
                                          <p:attrName>fill.on</p:attrName>
                                        </p:attrNameLst>
                                      </p:cBhvr>
                                      <p:to>
                                        <p:strVal val="true"/>
                                      </p:to>
                                    </p:set>
                                  </p:childTnLst>
                                </p:cTn>
                              </p:par>
                            </p:childTnLst>
                          </p:cTn>
                        </p:par>
                        <p:par>
                          <p:cTn id="26" fill="hold">
                            <p:stCondLst>
                              <p:cond delay="1000"/>
                            </p:stCondLst>
                            <p:childTnLst>
                              <p:par>
                                <p:cTn id="27" presetID="1" presetClass="emph" presetSubtype="2" fill="hold" nodeType="afterEffect">
                                  <p:stCondLst>
                                    <p:cond delay="0"/>
                                  </p:stCondLst>
                                  <p:childTnLst>
                                    <p:animClr clrSpc="rgb" dir="cw">
                                      <p:cBhvr>
                                        <p:cTn id="28" dur="1000" fill="hold"/>
                                        <p:tgtEl>
                                          <p:spTgt spid="8"/>
                                        </p:tgtEl>
                                        <p:attrNameLst>
                                          <p:attrName>fillcolor</p:attrName>
                                        </p:attrNameLst>
                                      </p:cBhvr>
                                      <p:to>
                                        <a:srgbClr val="FFD965"/>
                                      </p:to>
                                    </p:animClr>
                                    <p:set>
                                      <p:cBhvr>
                                        <p:cTn id="29" dur="1000" fill="hold"/>
                                        <p:tgtEl>
                                          <p:spTgt spid="8"/>
                                        </p:tgtEl>
                                        <p:attrNameLst>
                                          <p:attrName>fill.type</p:attrName>
                                        </p:attrNameLst>
                                      </p:cBhvr>
                                      <p:to>
                                        <p:strVal val="solid"/>
                                      </p:to>
                                    </p:set>
                                    <p:set>
                                      <p:cBhvr>
                                        <p:cTn id="30" dur="1000" fill="hold"/>
                                        <p:tgtEl>
                                          <p:spTgt spid="8"/>
                                        </p:tgtEl>
                                        <p:attrNameLst>
                                          <p:attrName>fill.on</p:attrName>
                                        </p:attrNameLst>
                                      </p:cBhvr>
                                      <p:to>
                                        <p:strVal val="true"/>
                                      </p:to>
                                    </p:set>
                                  </p:childTnLst>
                                </p:cTn>
                              </p:par>
                            </p:childTnLst>
                          </p:cTn>
                        </p:par>
                        <p:par>
                          <p:cTn id="31" fill="hold">
                            <p:stCondLst>
                              <p:cond delay="2000"/>
                            </p:stCondLst>
                            <p:childTnLst>
                              <p:par>
                                <p:cTn id="32" presetID="1" presetClass="emph" presetSubtype="2" fill="hold" nodeType="afterEffect">
                                  <p:stCondLst>
                                    <p:cond delay="0"/>
                                  </p:stCondLst>
                                  <p:childTnLst>
                                    <p:animClr clrSpc="rgb" dir="cw">
                                      <p:cBhvr>
                                        <p:cTn id="33" dur="1000" fill="hold"/>
                                        <p:tgtEl>
                                          <p:spTgt spid="11"/>
                                        </p:tgtEl>
                                        <p:attrNameLst>
                                          <p:attrName>fillcolor</p:attrName>
                                        </p:attrNameLst>
                                      </p:cBhvr>
                                      <p:to>
                                        <a:srgbClr val="FFD965"/>
                                      </p:to>
                                    </p:animClr>
                                    <p:set>
                                      <p:cBhvr>
                                        <p:cTn id="34" dur="1000" fill="hold"/>
                                        <p:tgtEl>
                                          <p:spTgt spid="11"/>
                                        </p:tgtEl>
                                        <p:attrNameLst>
                                          <p:attrName>fill.type</p:attrName>
                                        </p:attrNameLst>
                                      </p:cBhvr>
                                      <p:to>
                                        <p:strVal val="solid"/>
                                      </p:to>
                                    </p:set>
                                    <p:set>
                                      <p:cBhvr>
                                        <p:cTn id="35" dur="1000" fill="hold"/>
                                        <p:tgtEl>
                                          <p:spTgt spid="11"/>
                                        </p:tgtEl>
                                        <p:attrNameLst>
                                          <p:attrName>fill.on</p:attrName>
                                        </p:attrNameLst>
                                      </p:cBhvr>
                                      <p:to>
                                        <p:strVal val="true"/>
                                      </p:to>
                                    </p:set>
                                  </p:childTnLst>
                                </p:cTn>
                              </p:par>
                            </p:childTnLst>
                          </p:cTn>
                        </p:par>
                      </p:childTnLst>
                    </p:cTn>
                  </p:par>
                  <p:par>
                    <p:cTn id="36" fill="hold">
                      <p:stCondLst>
                        <p:cond delay="indefinite"/>
                      </p:stCondLst>
                      <p:childTnLst>
                        <p:par>
                          <p:cTn id="37" fill="hold">
                            <p:stCondLst>
                              <p:cond delay="0"/>
                            </p:stCondLst>
                            <p:childTnLst>
                              <p:par>
                                <p:cTn id="38" presetID="1" presetClass="emph" presetSubtype="2" fill="hold" nodeType="clickEffect">
                                  <p:stCondLst>
                                    <p:cond delay="0"/>
                                  </p:stCondLst>
                                  <p:childTnLst>
                                    <p:animClr clrSpc="rgb" dir="cw">
                                      <p:cBhvr>
                                        <p:cTn id="39" dur="1000" fill="hold"/>
                                        <p:tgtEl>
                                          <p:spTgt spid="10"/>
                                        </p:tgtEl>
                                        <p:attrNameLst>
                                          <p:attrName>fillcolor</p:attrName>
                                        </p:attrNameLst>
                                      </p:cBhvr>
                                      <p:to>
                                        <a:srgbClr val="FFD965"/>
                                      </p:to>
                                    </p:animClr>
                                    <p:set>
                                      <p:cBhvr>
                                        <p:cTn id="40" dur="1000" fill="hold"/>
                                        <p:tgtEl>
                                          <p:spTgt spid="10"/>
                                        </p:tgtEl>
                                        <p:attrNameLst>
                                          <p:attrName>fill.type</p:attrName>
                                        </p:attrNameLst>
                                      </p:cBhvr>
                                      <p:to>
                                        <p:strVal val="solid"/>
                                      </p:to>
                                    </p:set>
                                    <p:set>
                                      <p:cBhvr>
                                        <p:cTn id="41" dur="1000" fill="hold"/>
                                        <p:tgtEl>
                                          <p:spTgt spid="10"/>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DFS vs. BFS</a:t>
            </a:r>
          </a:p>
        </p:txBody>
      </p:sp>
      <p:sp>
        <p:nvSpPr>
          <p:cNvPr id="3" name="Content Placeholder 2"/>
          <p:cNvSpPr>
            <a:spLocks noGrp="1"/>
          </p:cNvSpPr>
          <p:nvPr>
            <p:ph idx="1"/>
          </p:nvPr>
        </p:nvSpPr>
        <p:spPr>
          <a:xfrm>
            <a:off x="838200" y="1825625"/>
            <a:ext cx="4383157" cy="4351338"/>
          </a:xfrm>
        </p:spPr>
        <p:txBody>
          <a:bodyPr/>
          <a:lstStyle/>
          <a:p>
            <a:r>
              <a:rPr lang="en-US" dirty="0"/>
              <a:t>In DFS, we explore deep into the graph.</a:t>
            </a:r>
          </a:p>
          <a:p>
            <a:r>
              <a:rPr lang="en-US" dirty="0"/>
              <a:t>We try to find new (undiscovered) nodes, then “backtrack” when we’re out of new ones.</a:t>
            </a:r>
          </a:p>
        </p:txBody>
      </p:sp>
      <p:sp>
        <p:nvSpPr>
          <p:cNvPr id="4" name="Oval 3"/>
          <p:cNvSpPr/>
          <p:nvPr/>
        </p:nvSpPr>
        <p:spPr>
          <a:xfrm>
            <a:off x="8518236" y="1358179"/>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00" dirty="0">
              <a:solidFill>
                <a:schemeClr val="tx1"/>
              </a:solidFill>
            </a:endParaRPr>
          </a:p>
        </p:txBody>
      </p:sp>
      <p:sp>
        <p:nvSpPr>
          <p:cNvPr id="5" name="Oval 4"/>
          <p:cNvSpPr/>
          <p:nvPr/>
        </p:nvSpPr>
        <p:spPr>
          <a:xfrm>
            <a:off x="9432636" y="2647230"/>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00" dirty="0">
              <a:solidFill>
                <a:schemeClr val="tx1"/>
              </a:solidFill>
            </a:endParaRPr>
          </a:p>
        </p:txBody>
      </p:sp>
      <p:sp>
        <p:nvSpPr>
          <p:cNvPr id="6" name="Oval 5"/>
          <p:cNvSpPr/>
          <p:nvPr/>
        </p:nvSpPr>
        <p:spPr>
          <a:xfrm>
            <a:off x="7853218" y="2647230"/>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00" dirty="0">
              <a:solidFill>
                <a:schemeClr val="tx1"/>
              </a:solidFill>
            </a:endParaRPr>
          </a:p>
        </p:txBody>
      </p:sp>
      <p:sp>
        <p:nvSpPr>
          <p:cNvPr id="7" name="Oval 6"/>
          <p:cNvSpPr/>
          <p:nvPr/>
        </p:nvSpPr>
        <p:spPr>
          <a:xfrm>
            <a:off x="8264236" y="3870329"/>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00" dirty="0">
              <a:solidFill>
                <a:schemeClr val="tx1"/>
              </a:solidFill>
            </a:endParaRPr>
          </a:p>
        </p:txBody>
      </p:sp>
      <p:sp>
        <p:nvSpPr>
          <p:cNvPr id="8" name="Oval 7"/>
          <p:cNvSpPr/>
          <p:nvPr/>
        </p:nvSpPr>
        <p:spPr>
          <a:xfrm>
            <a:off x="6684818" y="3870329"/>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00" dirty="0">
              <a:solidFill>
                <a:schemeClr val="tx1"/>
              </a:solidFill>
            </a:endParaRPr>
          </a:p>
        </p:txBody>
      </p:sp>
      <p:sp>
        <p:nvSpPr>
          <p:cNvPr id="9" name="Oval 8"/>
          <p:cNvSpPr/>
          <p:nvPr/>
        </p:nvSpPr>
        <p:spPr>
          <a:xfrm>
            <a:off x="10762672" y="3870329"/>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00" dirty="0">
              <a:solidFill>
                <a:schemeClr val="tx1"/>
              </a:solidFill>
            </a:endParaRPr>
          </a:p>
        </p:txBody>
      </p:sp>
      <p:sp>
        <p:nvSpPr>
          <p:cNvPr id="10" name="Oval 9"/>
          <p:cNvSpPr/>
          <p:nvPr/>
        </p:nvSpPr>
        <p:spPr>
          <a:xfrm>
            <a:off x="9484590" y="3870329"/>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00" dirty="0">
              <a:solidFill>
                <a:schemeClr val="tx1"/>
              </a:solidFill>
            </a:endParaRPr>
          </a:p>
        </p:txBody>
      </p:sp>
      <p:cxnSp>
        <p:nvCxnSpPr>
          <p:cNvPr id="11" name="Straight Connector 10"/>
          <p:cNvCxnSpPr>
            <a:stCxn id="4" idx="4"/>
            <a:endCxn id="6" idx="7"/>
          </p:cNvCxnSpPr>
          <p:nvPr/>
        </p:nvCxnSpPr>
        <p:spPr>
          <a:xfrm flipH="1">
            <a:off x="8420846" y="2023197"/>
            <a:ext cx="429899" cy="721423"/>
          </a:xfrm>
          <a:prstGeom prst="line">
            <a:avLst/>
          </a:prstGeom>
          <a:ln w="28575">
            <a:tailEnd type="triangle" w="lg" len="lg"/>
          </a:ln>
        </p:spPr>
        <p:style>
          <a:lnRef idx="1">
            <a:schemeClr val="dk1"/>
          </a:lnRef>
          <a:fillRef idx="0">
            <a:schemeClr val="dk1"/>
          </a:fillRef>
          <a:effectRef idx="0">
            <a:schemeClr val="dk1"/>
          </a:effectRef>
          <a:fontRef idx="minor">
            <a:schemeClr val="tx1"/>
          </a:fontRef>
        </p:style>
      </p:cxnSp>
      <p:cxnSp>
        <p:nvCxnSpPr>
          <p:cNvPr id="12" name="Straight Arrow Connector 11"/>
          <p:cNvCxnSpPr>
            <a:stCxn id="4" idx="5"/>
            <a:endCxn id="5" idx="0"/>
          </p:cNvCxnSpPr>
          <p:nvPr/>
        </p:nvCxnSpPr>
        <p:spPr>
          <a:xfrm>
            <a:off x="9085864" y="1925807"/>
            <a:ext cx="679281" cy="721423"/>
          </a:xfrm>
          <a:prstGeom prst="straightConnector1">
            <a:avLst/>
          </a:prstGeom>
          <a:ln w="28575">
            <a:tailEnd type="triangle" w="lg" len="lg"/>
          </a:ln>
        </p:spPr>
        <p:style>
          <a:lnRef idx="1">
            <a:schemeClr val="dk1"/>
          </a:lnRef>
          <a:fillRef idx="0">
            <a:schemeClr val="dk1"/>
          </a:fillRef>
          <a:effectRef idx="0">
            <a:schemeClr val="dk1"/>
          </a:effectRef>
          <a:fontRef idx="minor">
            <a:schemeClr val="tx1"/>
          </a:fontRef>
        </p:style>
      </p:cxnSp>
      <p:cxnSp>
        <p:nvCxnSpPr>
          <p:cNvPr id="13" name="Straight Arrow Connector 12"/>
          <p:cNvCxnSpPr>
            <a:stCxn id="6" idx="3"/>
            <a:endCxn id="8" idx="7"/>
          </p:cNvCxnSpPr>
          <p:nvPr/>
        </p:nvCxnSpPr>
        <p:spPr>
          <a:xfrm flipH="1">
            <a:off x="7252446" y="3214858"/>
            <a:ext cx="698162" cy="752861"/>
          </a:xfrm>
          <a:prstGeom prst="straightConnector1">
            <a:avLst/>
          </a:prstGeom>
          <a:ln w="28575">
            <a:tailEnd type="triangle" w="lg" len="lg"/>
          </a:ln>
        </p:spPr>
        <p:style>
          <a:lnRef idx="1">
            <a:schemeClr val="dk1"/>
          </a:lnRef>
          <a:fillRef idx="0">
            <a:schemeClr val="dk1"/>
          </a:fillRef>
          <a:effectRef idx="0">
            <a:schemeClr val="dk1"/>
          </a:effectRef>
          <a:fontRef idx="minor">
            <a:schemeClr val="tx1"/>
          </a:fontRef>
        </p:style>
      </p:cxnSp>
      <p:cxnSp>
        <p:nvCxnSpPr>
          <p:cNvPr id="14" name="Straight Arrow Connector 13"/>
          <p:cNvCxnSpPr>
            <a:stCxn id="6" idx="4"/>
            <a:endCxn id="7" idx="0"/>
          </p:cNvCxnSpPr>
          <p:nvPr/>
        </p:nvCxnSpPr>
        <p:spPr>
          <a:xfrm>
            <a:off x="8185727" y="3312248"/>
            <a:ext cx="411018" cy="558081"/>
          </a:xfrm>
          <a:prstGeom prst="straightConnector1">
            <a:avLst/>
          </a:prstGeom>
          <a:ln w="28575">
            <a:tailEnd type="triangle" w="lg" len="lg"/>
          </a:ln>
        </p:spPr>
        <p:style>
          <a:lnRef idx="1">
            <a:schemeClr val="dk1"/>
          </a:lnRef>
          <a:fillRef idx="0">
            <a:schemeClr val="dk1"/>
          </a:fillRef>
          <a:effectRef idx="0">
            <a:schemeClr val="dk1"/>
          </a:effectRef>
          <a:fontRef idx="minor">
            <a:schemeClr val="tx1"/>
          </a:fontRef>
        </p:style>
      </p:cxnSp>
      <p:cxnSp>
        <p:nvCxnSpPr>
          <p:cNvPr id="15" name="Straight Arrow Connector 14"/>
          <p:cNvCxnSpPr>
            <a:stCxn id="8" idx="6"/>
            <a:endCxn id="7" idx="2"/>
          </p:cNvCxnSpPr>
          <p:nvPr/>
        </p:nvCxnSpPr>
        <p:spPr>
          <a:xfrm>
            <a:off x="7349836" y="4202838"/>
            <a:ext cx="914400" cy="0"/>
          </a:xfrm>
          <a:prstGeom prst="straightConnector1">
            <a:avLst/>
          </a:prstGeom>
          <a:ln w="28575">
            <a:tailEnd type="triangle" w="lg" len="lg"/>
          </a:ln>
        </p:spPr>
        <p:style>
          <a:lnRef idx="1">
            <a:schemeClr val="dk1"/>
          </a:lnRef>
          <a:fillRef idx="0">
            <a:schemeClr val="dk1"/>
          </a:fillRef>
          <a:effectRef idx="0">
            <a:schemeClr val="dk1"/>
          </a:effectRef>
          <a:fontRef idx="minor">
            <a:schemeClr val="tx1"/>
          </a:fontRef>
        </p:style>
      </p:cxnSp>
      <p:cxnSp>
        <p:nvCxnSpPr>
          <p:cNvPr id="16" name="Straight Arrow Connector 15"/>
          <p:cNvCxnSpPr>
            <a:stCxn id="7" idx="6"/>
            <a:endCxn id="10" idx="2"/>
          </p:cNvCxnSpPr>
          <p:nvPr/>
        </p:nvCxnSpPr>
        <p:spPr>
          <a:xfrm>
            <a:off x="8929254" y="4202838"/>
            <a:ext cx="555336" cy="0"/>
          </a:xfrm>
          <a:prstGeom prst="straightConnector1">
            <a:avLst/>
          </a:prstGeom>
          <a:ln w="28575">
            <a:tailEnd type="triangle" w="lg" len="lg"/>
          </a:ln>
        </p:spPr>
        <p:style>
          <a:lnRef idx="1">
            <a:schemeClr val="dk1"/>
          </a:lnRef>
          <a:fillRef idx="0">
            <a:schemeClr val="dk1"/>
          </a:fillRef>
          <a:effectRef idx="0">
            <a:schemeClr val="dk1"/>
          </a:effectRef>
          <a:fontRef idx="minor">
            <a:schemeClr val="tx1"/>
          </a:fontRef>
        </p:style>
      </p:cxnSp>
      <p:cxnSp>
        <p:nvCxnSpPr>
          <p:cNvPr id="17" name="Straight Arrow Connector 16"/>
          <p:cNvCxnSpPr>
            <a:stCxn id="10" idx="6"/>
            <a:endCxn id="9" idx="2"/>
          </p:cNvCxnSpPr>
          <p:nvPr/>
        </p:nvCxnSpPr>
        <p:spPr>
          <a:xfrm>
            <a:off x="10149608" y="4202838"/>
            <a:ext cx="613064" cy="0"/>
          </a:xfrm>
          <a:prstGeom prst="straightConnector1">
            <a:avLst/>
          </a:prstGeom>
          <a:ln w="28575">
            <a:tailEnd type="triangle" w="lg" len="lg"/>
          </a:ln>
        </p:spPr>
        <p:style>
          <a:lnRef idx="1">
            <a:schemeClr val="dk1"/>
          </a:lnRef>
          <a:fillRef idx="0">
            <a:schemeClr val="dk1"/>
          </a:fillRef>
          <a:effectRef idx="0">
            <a:schemeClr val="dk1"/>
          </a:effectRef>
          <a:fontRef idx="minor">
            <a:schemeClr val="tx1"/>
          </a:fontRef>
        </p:style>
      </p:cxnSp>
      <p:cxnSp>
        <p:nvCxnSpPr>
          <p:cNvPr id="18" name="Straight Connector 17"/>
          <p:cNvCxnSpPr>
            <a:stCxn id="5" idx="4"/>
            <a:endCxn id="10" idx="0"/>
          </p:cNvCxnSpPr>
          <p:nvPr/>
        </p:nvCxnSpPr>
        <p:spPr>
          <a:xfrm>
            <a:off x="9765145" y="3312248"/>
            <a:ext cx="51954" cy="558081"/>
          </a:xfrm>
          <a:prstGeom prst="line">
            <a:avLst/>
          </a:prstGeom>
          <a:ln w="28575">
            <a:tailEnd type="triangle" w="lg" len="lg"/>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819196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1000" fill="hold"/>
                                        <p:tgtEl>
                                          <p:spTgt spid="4"/>
                                        </p:tgtEl>
                                        <p:attrNameLst>
                                          <p:attrName>fillcolor</p:attrName>
                                        </p:attrNameLst>
                                      </p:cBhvr>
                                      <p:to>
                                        <a:srgbClr val="FFD965"/>
                                      </p:to>
                                    </p:animClr>
                                    <p:set>
                                      <p:cBhvr>
                                        <p:cTn id="7" dur="1000" fill="hold"/>
                                        <p:tgtEl>
                                          <p:spTgt spid="4"/>
                                        </p:tgtEl>
                                        <p:attrNameLst>
                                          <p:attrName>fill.type</p:attrName>
                                        </p:attrNameLst>
                                      </p:cBhvr>
                                      <p:to>
                                        <p:strVal val="solid"/>
                                      </p:to>
                                    </p:set>
                                    <p:set>
                                      <p:cBhvr>
                                        <p:cTn id="8" dur="1000" fill="hold"/>
                                        <p:tgtEl>
                                          <p:spTgt spid="4"/>
                                        </p:tgtEl>
                                        <p:attrNameLst>
                                          <p:attrName>fill.on</p:attrName>
                                        </p:attrNameLst>
                                      </p:cBhvr>
                                      <p:to>
                                        <p:strVal val="true"/>
                                      </p:to>
                                    </p:set>
                                  </p:childTnLst>
                                </p:cTn>
                              </p:par>
                            </p:childTnLst>
                          </p:cTn>
                        </p:par>
                      </p:childTnLst>
                    </p:cTn>
                  </p:par>
                  <p:par>
                    <p:cTn id="9" fill="hold">
                      <p:stCondLst>
                        <p:cond delay="indefinite"/>
                      </p:stCondLst>
                      <p:childTnLst>
                        <p:par>
                          <p:cTn id="10" fill="hold">
                            <p:stCondLst>
                              <p:cond delay="0"/>
                            </p:stCondLst>
                            <p:childTnLst>
                              <p:par>
                                <p:cTn id="11" presetID="1" presetClass="emph" presetSubtype="2" fill="hold" nodeType="clickEffect">
                                  <p:stCondLst>
                                    <p:cond delay="0"/>
                                  </p:stCondLst>
                                  <p:childTnLst>
                                    <p:animClr clrSpc="rgb" dir="cw">
                                      <p:cBhvr>
                                        <p:cTn id="12" dur="1000" fill="hold"/>
                                        <p:tgtEl>
                                          <p:spTgt spid="6"/>
                                        </p:tgtEl>
                                        <p:attrNameLst>
                                          <p:attrName>fillcolor</p:attrName>
                                        </p:attrNameLst>
                                      </p:cBhvr>
                                      <p:to>
                                        <a:srgbClr val="FFD965"/>
                                      </p:to>
                                    </p:animClr>
                                    <p:set>
                                      <p:cBhvr>
                                        <p:cTn id="13" dur="1000" fill="hold"/>
                                        <p:tgtEl>
                                          <p:spTgt spid="6"/>
                                        </p:tgtEl>
                                        <p:attrNameLst>
                                          <p:attrName>fill.type</p:attrName>
                                        </p:attrNameLst>
                                      </p:cBhvr>
                                      <p:to>
                                        <p:strVal val="solid"/>
                                      </p:to>
                                    </p:set>
                                    <p:set>
                                      <p:cBhvr>
                                        <p:cTn id="14" dur="1000" fill="hold"/>
                                        <p:tgtEl>
                                          <p:spTgt spid="6"/>
                                        </p:tgtEl>
                                        <p:attrNameLst>
                                          <p:attrName>fill.on</p:attrName>
                                        </p:attrNameLst>
                                      </p:cBhvr>
                                      <p:to>
                                        <p:strVal val="true"/>
                                      </p:to>
                                    </p:set>
                                  </p:childTnLst>
                                </p:cTn>
                              </p:par>
                            </p:childTnLst>
                          </p:cTn>
                        </p:par>
                      </p:childTnLst>
                    </p:cTn>
                  </p:par>
                  <p:par>
                    <p:cTn id="15" fill="hold">
                      <p:stCondLst>
                        <p:cond delay="indefinite"/>
                      </p:stCondLst>
                      <p:childTnLst>
                        <p:par>
                          <p:cTn id="16" fill="hold">
                            <p:stCondLst>
                              <p:cond delay="0"/>
                            </p:stCondLst>
                            <p:childTnLst>
                              <p:par>
                                <p:cTn id="17" presetID="1" presetClass="emph" presetSubtype="2" fill="hold" nodeType="clickEffect">
                                  <p:stCondLst>
                                    <p:cond delay="0"/>
                                  </p:stCondLst>
                                  <p:childTnLst>
                                    <p:animClr clrSpc="rgb" dir="cw">
                                      <p:cBhvr>
                                        <p:cTn id="18" dur="1000" fill="hold"/>
                                        <p:tgtEl>
                                          <p:spTgt spid="8"/>
                                        </p:tgtEl>
                                        <p:attrNameLst>
                                          <p:attrName>fillcolor</p:attrName>
                                        </p:attrNameLst>
                                      </p:cBhvr>
                                      <p:to>
                                        <a:srgbClr val="FFD965"/>
                                      </p:to>
                                    </p:animClr>
                                    <p:set>
                                      <p:cBhvr>
                                        <p:cTn id="19" dur="1000" fill="hold"/>
                                        <p:tgtEl>
                                          <p:spTgt spid="8"/>
                                        </p:tgtEl>
                                        <p:attrNameLst>
                                          <p:attrName>fill.type</p:attrName>
                                        </p:attrNameLst>
                                      </p:cBhvr>
                                      <p:to>
                                        <p:strVal val="solid"/>
                                      </p:to>
                                    </p:set>
                                    <p:set>
                                      <p:cBhvr>
                                        <p:cTn id="20" dur="1000" fill="hold"/>
                                        <p:tgtEl>
                                          <p:spTgt spid="8"/>
                                        </p:tgtEl>
                                        <p:attrNameLst>
                                          <p:attrName>fill.on</p:attrName>
                                        </p:attrNameLst>
                                      </p:cBhvr>
                                      <p:to>
                                        <p:strVal val="true"/>
                                      </p:to>
                                    </p:set>
                                  </p:childTnLst>
                                </p:cTn>
                              </p:par>
                            </p:childTnLst>
                          </p:cTn>
                        </p:par>
                      </p:childTnLst>
                    </p:cTn>
                  </p:par>
                  <p:par>
                    <p:cTn id="21" fill="hold">
                      <p:stCondLst>
                        <p:cond delay="indefinite"/>
                      </p:stCondLst>
                      <p:childTnLst>
                        <p:par>
                          <p:cTn id="22" fill="hold">
                            <p:stCondLst>
                              <p:cond delay="0"/>
                            </p:stCondLst>
                            <p:childTnLst>
                              <p:par>
                                <p:cTn id="23" presetID="1" presetClass="emph" presetSubtype="2" fill="hold" nodeType="clickEffect">
                                  <p:stCondLst>
                                    <p:cond delay="0"/>
                                  </p:stCondLst>
                                  <p:childTnLst>
                                    <p:animClr clrSpc="rgb" dir="cw">
                                      <p:cBhvr>
                                        <p:cTn id="24" dur="1000" fill="hold"/>
                                        <p:tgtEl>
                                          <p:spTgt spid="7"/>
                                        </p:tgtEl>
                                        <p:attrNameLst>
                                          <p:attrName>fillcolor</p:attrName>
                                        </p:attrNameLst>
                                      </p:cBhvr>
                                      <p:to>
                                        <a:srgbClr val="FFD965"/>
                                      </p:to>
                                    </p:animClr>
                                    <p:set>
                                      <p:cBhvr>
                                        <p:cTn id="25" dur="1000" fill="hold"/>
                                        <p:tgtEl>
                                          <p:spTgt spid="7"/>
                                        </p:tgtEl>
                                        <p:attrNameLst>
                                          <p:attrName>fill.type</p:attrName>
                                        </p:attrNameLst>
                                      </p:cBhvr>
                                      <p:to>
                                        <p:strVal val="solid"/>
                                      </p:to>
                                    </p:set>
                                    <p:set>
                                      <p:cBhvr>
                                        <p:cTn id="26" dur="1000" fill="hold"/>
                                        <p:tgtEl>
                                          <p:spTgt spid="7"/>
                                        </p:tgtEl>
                                        <p:attrNameLst>
                                          <p:attrName>fill.on</p:attrName>
                                        </p:attrNameLst>
                                      </p:cBhvr>
                                      <p:to>
                                        <p:strVal val="true"/>
                                      </p:to>
                                    </p:set>
                                  </p:childTnLst>
                                </p:cTn>
                              </p:par>
                            </p:childTnLst>
                          </p:cTn>
                        </p:par>
                      </p:childTnLst>
                    </p:cTn>
                  </p:par>
                  <p:par>
                    <p:cTn id="27" fill="hold">
                      <p:stCondLst>
                        <p:cond delay="indefinite"/>
                      </p:stCondLst>
                      <p:childTnLst>
                        <p:par>
                          <p:cTn id="28" fill="hold">
                            <p:stCondLst>
                              <p:cond delay="0"/>
                            </p:stCondLst>
                            <p:childTnLst>
                              <p:par>
                                <p:cTn id="29" presetID="1" presetClass="emph" presetSubtype="2" fill="hold" nodeType="clickEffect">
                                  <p:stCondLst>
                                    <p:cond delay="0"/>
                                  </p:stCondLst>
                                  <p:childTnLst>
                                    <p:animClr clrSpc="rgb" dir="cw">
                                      <p:cBhvr>
                                        <p:cTn id="30" dur="1000" fill="hold"/>
                                        <p:tgtEl>
                                          <p:spTgt spid="10"/>
                                        </p:tgtEl>
                                        <p:attrNameLst>
                                          <p:attrName>fillcolor</p:attrName>
                                        </p:attrNameLst>
                                      </p:cBhvr>
                                      <p:to>
                                        <a:srgbClr val="FFD965"/>
                                      </p:to>
                                    </p:animClr>
                                    <p:set>
                                      <p:cBhvr>
                                        <p:cTn id="31" dur="1000" fill="hold"/>
                                        <p:tgtEl>
                                          <p:spTgt spid="10"/>
                                        </p:tgtEl>
                                        <p:attrNameLst>
                                          <p:attrName>fill.type</p:attrName>
                                        </p:attrNameLst>
                                      </p:cBhvr>
                                      <p:to>
                                        <p:strVal val="solid"/>
                                      </p:to>
                                    </p:set>
                                    <p:set>
                                      <p:cBhvr>
                                        <p:cTn id="32" dur="1000" fill="hold"/>
                                        <p:tgtEl>
                                          <p:spTgt spid="10"/>
                                        </p:tgtEl>
                                        <p:attrNameLst>
                                          <p:attrName>fill.on</p:attrName>
                                        </p:attrNameLst>
                                      </p:cBhvr>
                                      <p:to>
                                        <p:strVal val="true"/>
                                      </p:to>
                                    </p:set>
                                  </p:childTnLst>
                                </p:cTn>
                              </p:par>
                            </p:childTnLst>
                          </p:cTn>
                        </p:par>
                      </p:childTnLst>
                    </p:cTn>
                  </p:par>
                  <p:par>
                    <p:cTn id="33" fill="hold">
                      <p:stCondLst>
                        <p:cond delay="indefinite"/>
                      </p:stCondLst>
                      <p:childTnLst>
                        <p:par>
                          <p:cTn id="34" fill="hold">
                            <p:stCondLst>
                              <p:cond delay="0"/>
                            </p:stCondLst>
                            <p:childTnLst>
                              <p:par>
                                <p:cTn id="35" presetID="1" presetClass="emph" presetSubtype="2" fill="hold" nodeType="clickEffect">
                                  <p:stCondLst>
                                    <p:cond delay="0"/>
                                  </p:stCondLst>
                                  <p:childTnLst>
                                    <p:animClr clrSpc="rgb" dir="cw">
                                      <p:cBhvr>
                                        <p:cTn id="36" dur="1000" fill="hold"/>
                                        <p:tgtEl>
                                          <p:spTgt spid="9"/>
                                        </p:tgtEl>
                                        <p:attrNameLst>
                                          <p:attrName>fillcolor</p:attrName>
                                        </p:attrNameLst>
                                      </p:cBhvr>
                                      <p:to>
                                        <a:srgbClr val="FFD965"/>
                                      </p:to>
                                    </p:animClr>
                                    <p:set>
                                      <p:cBhvr>
                                        <p:cTn id="37" dur="1000" fill="hold"/>
                                        <p:tgtEl>
                                          <p:spTgt spid="9"/>
                                        </p:tgtEl>
                                        <p:attrNameLst>
                                          <p:attrName>fill.type</p:attrName>
                                        </p:attrNameLst>
                                      </p:cBhvr>
                                      <p:to>
                                        <p:strVal val="solid"/>
                                      </p:to>
                                    </p:set>
                                    <p:set>
                                      <p:cBhvr>
                                        <p:cTn id="38" dur="1000" fill="hold"/>
                                        <p:tgtEl>
                                          <p:spTgt spid="9"/>
                                        </p:tgtEl>
                                        <p:attrNameLst>
                                          <p:attrName>fill.on</p:attrName>
                                        </p:attrNameLst>
                                      </p:cBhvr>
                                      <p:to>
                                        <p:strVal val="true"/>
                                      </p:to>
                                    </p:set>
                                  </p:childTnLst>
                                </p:cTn>
                              </p:par>
                            </p:childTnLst>
                          </p:cTn>
                        </p:par>
                      </p:childTnLst>
                    </p:cTn>
                  </p:par>
                  <p:par>
                    <p:cTn id="39" fill="hold">
                      <p:stCondLst>
                        <p:cond delay="indefinite"/>
                      </p:stCondLst>
                      <p:childTnLst>
                        <p:par>
                          <p:cTn id="40" fill="hold">
                            <p:stCondLst>
                              <p:cond delay="0"/>
                            </p:stCondLst>
                            <p:childTnLst>
                              <p:par>
                                <p:cTn id="41" presetID="1" presetClass="emph" presetSubtype="2" fill="hold" nodeType="clickEffect">
                                  <p:stCondLst>
                                    <p:cond delay="0"/>
                                  </p:stCondLst>
                                  <p:childTnLst>
                                    <p:animClr clrSpc="rgb" dir="cw">
                                      <p:cBhvr>
                                        <p:cTn id="42" dur="1000" fill="hold"/>
                                        <p:tgtEl>
                                          <p:spTgt spid="5"/>
                                        </p:tgtEl>
                                        <p:attrNameLst>
                                          <p:attrName>fillcolor</p:attrName>
                                        </p:attrNameLst>
                                      </p:cBhvr>
                                      <p:to>
                                        <a:srgbClr val="FFD965"/>
                                      </p:to>
                                    </p:animClr>
                                    <p:set>
                                      <p:cBhvr>
                                        <p:cTn id="43" dur="1000" fill="hold"/>
                                        <p:tgtEl>
                                          <p:spTgt spid="5"/>
                                        </p:tgtEl>
                                        <p:attrNameLst>
                                          <p:attrName>fill.type</p:attrName>
                                        </p:attrNameLst>
                                      </p:cBhvr>
                                      <p:to>
                                        <p:strVal val="solid"/>
                                      </p:to>
                                    </p:set>
                                    <p:set>
                                      <p:cBhvr>
                                        <p:cTn id="44" dur="1000" fill="hold"/>
                                        <p:tgtEl>
                                          <p:spTgt spid="5"/>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4C0661-E58D-4C34-8B8A-39AAC4F324D6}"/>
              </a:ext>
            </a:extLst>
          </p:cNvPr>
          <p:cNvSpPr>
            <a:spLocks noGrp="1"/>
          </p:cNvSpPr>
          <p:nvPr>
            <p:ph type="title"/>
          </p:nvPr>
        </p:nvSpPr>
        <p:spPr/>
        <p:txBody>
          <a:bodyPr/>
          <a:lstStyle/>
          <a:p>
            <a:r>
              <a:rPr lang="en-US" dirty="0"/>
              <a:t>Old Breadth-First Search Application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E610FB3-29AE-449B-AAC3-EB5CC8040F65}"/>
                  </a:ext>
                </a:extLst>
              </p:cNvPr>
              <p:cNvSpPr>
                <a:spLocks noGrp="1"/>
              </p:cNvSpPr>
              <p:nvPr>
                <p:ph idx="1"/>
              </p:nvPr>
            </p:nvSpPr>
            <p:spPr/>
            <p:txBody>
              <a:bodyPr/>
              <a:lstStyle/>
              <a:p>
                <a:r>
                  <a:rPr lang="en-US" dirty="0"/>
                  <a:t>Shortest paths in an </a:t>
                </a:r>
                <a:r>
                  <a:rPr lang="en-US" b="1" dirty="0"/>
                  <a:t>unweighted</a:t>
                </a:r>
                <a:r>
                  <a:rPr lang="en-US" dirty="0"/>
                  <a:t> graph.</a:t>
                </a:r>
              </a:p>
              <a:p>
                <a:r>
                  <a:rPr lang="en-US" dirty="0"/>
                  <a:t>Finding the connected components of an </a:t>
                </a:r>
                <a:r>
                  <a:rPr lang="en-US" b="1" dirty="0"/>
                  <a:t>undirected </a:t>
                </a:r>
                <a:r>
                  <a:rPr lang="en-US" dirty="0"/>
                  <a:t>graph.</a:t>
                </a:r>
              </a:p>
              <a:p>
                <a:endParaRPr lang="en-US" b="1" dirty="0"/>
              </a:p>
              <a:p>
                <a:r>
                  <a:rPr lang="en-US" dirty="0"/>
                  <a:t>Both run in </a:t>
                </a:r>
                <a14:m>
                  <m:oMath xmlns:m="http://schemas.openxmlformats.org/officeDocument/2006/math">
                    <m:r>
                      <m:rPr>
                        <m:sty m:val="p"/>
                      </m:rPr>
                      <a:rPr lang="en-US" b="0" i="0" smtClean="0">
                        <a:latin typeface="Cambria Math" panose="02040503050406030204" pitchFamily="18" charset="0"/>
                      </a:rPr>
                      <m:t>Θ</m:t>
                    </m:r>
                    <m:r>
                      <a:rPr lang="en-US" b="0" i="1" smtClean="0">
                        <a:latin typeface="Cambria Math" panose="02040503050406030204" pitchFamily="18" charset="0"/>
                      </a:rPr>
                      <m:t>(</m:t>
                    </m:r>
                    <m:r>
                      <a:rPr lang="en-US" b="0" i="1" smtClean="0">
                        <a:latin typeface="Cambria Math" panose="02040503050406030204" pitchFamily="18" charset="0"/>
                      </a:rPr>
                      <m:t>𝑚</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oMath>
                </a14:m>
                <a:r>
                  <a:rPr lang="en-US" dirty="0"/>
                  <a:t> time, </a:t>
                </a:r>
              </a:p>
              <a:p>
                <a:r>
                  <a:rPr lang="en-US" dirty="0"/>
                  <a:t>where </a:t>
                </a:r>
                <a14:m>
                  <m:oMath xmlns:m="http://schemas.openxmlformats.org/officeDocument/2006/math">
                    <m:r>
                      <a:rPr lang="en-US" b="0" i="1" smtClean="0">
                        <a:latin typeface="Cambria Math" panose="02040503050406030204" pitchFamily="18" charset="0"/>
                      </a:rPr>
                      <m:t>𝑚</m:t>
                    </m:r>
                  </m:oMath>
                </a14:m>
                <a:r>
                  <a:rPr lang="en-US" dirty="0"/>
                  <a:t> is the number of edges (also written </a:t>
                </a:r>
                <a14:m>
                  <m:oMath xmlns:m="http://schemas.openxmlformats.org/officeDocument/2006/math">
                    <m:r>
                      <a:rPr lang="en-US" b="0" i="1" smtClean="0">
                        <a:latin typeface="Cambria Math" panose="02040503050406030204" pitchFamily="18" charset="0"/>
                      </a:rPr>
                      <m:t>𝐸</m:t>
                    </m:r>
                  </m:oMath>
                </a14:m>
                <a:r>
                  <a:rPr lang="en-US" dirty="0"/>
                  <a:t> or</a:t>
                </a:r>
                <a14:m>
                  <m:oMath xmlns:m="http://schemas.openxmlformats.org/officeDocument/2006/math">
                    <m:r>
                      <a:rPr lang="en-US" b="0" i="0" smtClean="0">
                        <a:latin typeface="Cambria Math" panose="02040503050406030204" pitchFamily="18" charset="0"/>
                      </a:rPr>
                      <m:t> </m:t>
                    </m:r>
                    <m:r>
                      <a:rPr lang="en-US" b="0" i="1" smtClean="0">
                        <a:latin typeface="Cambria Math" panose="02040503050406030204" pitchFamily="18" charset="0"/>
                      </a:rPr>
                      <m:t>|</m:t>
                    </m:r>
                    <m:r>
                      <a:rPr lang="en-US" b="0" i="1" smtClean="0">
                        <a:latin typeface="Cambria Math" panose="02040503050406030204" pitchFamily="18" charset="0"/>
                      </a:rPr>
                      <m:t>𝐸</m:t>
                    </m:r>
                    <m:r>
                      <a:rPr lang="en-US" b="0" i="1" smtClean="0">
                        <a:latin typeface="Cambria Math" panose="02040503050406030204" pitchFamily="18" charset="0"/>
                      </a:rPr>
                      <m:t>|)</m:t>
                    </m:r>
                  </m:oMath>
                </a14:m>
                <a:endParaRPr lang="en-US" dirty="0"/>
              </a:p>
              <a:p>
                <a:r>
                  <a:rPr lang="en-US" dirty="0"/>
                  <a:t>And </a:t>
                </a:r>
                <a14:m>
                  <m:oMath xmlns:m="http://schemas.openxmlformats.org/officeDocument/2006/math">
                    <m:r>
                      <a:rPr lang="en-US" b="0" i="1" smtClean="0">
                        <a:latin typeface="Cambria Math" panose="02040503050406030204" pitchFamily="18" charset="0"/>
                      </a:rPr>
                      <m:t>𝑛</m:t>
                    </m:r>
                  </m:oMath>
                </a14:m>
                <a:r>
                  <a:rPr lang="en-US" dirty="0"/>
                  <a:t> is the number of vertices (also written </a:t>
                </a:r>
                <a14:m>
                  <m:oMath xmlns:m="http://schemas.openxmlformats.org/officeDocument/2006/math">
                    <m:r>
                      <a:rPr lang="en-US" b="0" i="1" smtClean="0">
                        <a:latin typeface="Cambria Math" panose="02040503050406030204" pitchFamily="18" charset="0"/>
                      </a:rPr>
                      <m:t>𝑉</m:t>
                    </m:r>
                    <m:r>
                      <a:rPr lang="en-US" b="0" i="1" smtClean="0">
                        <a:latin typeface="Cambria Math" panose="02040503050406030204" pitchFamily="18" charset="0"/>
                      </a:rPr>
                      <m:t> </m:t>
                    </m:r>
                  </m:oMath>
                </a14:m>
                <a:r>
                  <a:rPr lang="en-US" dirty="0"/>
                  <a:t>or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𝑉</m:t>
                    </m:r>
                    <m:r>
                      <a:rPr lang="en-US" b="0" i="1" smtClean="0">
                        <a:latin typeface="Cambria Math" panose="02040503050406030204" pitchFamily="18" charset="0"/>
                      </a:rPr>
                      <m:t>|</m:t>
                    </m:r>
                  </m:oMath>
                </a14:m>
                <a:r>
                  <a:rPr lang="en-US" dirty="0"/>
                  <a:t>)</a:t>
                </a:r>
              </a:p>
            </p:txBody>
          </p:sp>
        </mc:Choice>
        <mc:Fallback xmlns="">
          <p:sp>
            <p:nvSpPr>
              <p:cNvPr id="3" name="Content Placeholder 2">
                <a:extLst>
                  <a:ext uri="{FF2B5EF4-FFF2-40B4-BE49-F238E27FC236}">
                    <a16:creationId xmlns:a16="http://schemas.microsoft.com/office/drawing/2014/main" id="{CE610FB3-29AE-449B-AAC3-EB5CC8040F65}"/>
                  </a:ext>
                </a:extLst>
              </p:cNvPr>
              <p:cNvSpPr>
                <a:spLocks noGrp="1" noRot="1" noChangeAspect="1" noMove="1" noResize="1" noEditPoints="1" noAdjustHandles="1" noChangeArrowheads="1" noChangeShapeType="1" noTextEdit="1"/>
              </p:cNvSpPr>
              <p:nvPr>
                <p:ph idx="1"/>
              </p:nvPr>
            </p:nvSpPr>
            <p:spPr>
              <a:blipFill>
                <a:blip r:embed="rId2"/>
                <a:stretch>
                  <a:fillRect l="-654" t="-2138"/>
                </a:stretch>
              </a:blipFill>
            </p:spPr>
            <p:txBody>
              <a:bodyPr/>
              <a:lstStyle/>
              <a:p>
                <a:r>
                  <a:rPr lang="en-US">
                    <a:noFill/>
                  </a:rPr>
                  <a:t> </a:t>
                </a:r>
              </a:p>
            </p:txBody>
          </p:sp>
        </mc:Fallback>
      </mc:AlternateContent>
    </p:spTree>
    <p:extLst>
      <p:ext uri="{BB962C8B-B14F-4D97-AF65-F5344CB8AC3E}">
        <p14:creationId xmlns:p14="http://schemas.microsoft.com/office/powerpoint/2010/main" val="37489984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DFS – pseudocode </a:t>
            </a:r>
          </a:p>
        </p:txBody>
      </p:sp>
      <p:sp>
        <p:nvSpPr>
          <p:cNvPr id="3" name="Content Placeholder 2"/>
          <p:cNvSpPr>
            <a:spLocks noGrp="1"/>
          </p:cNvSpPr>
          <p:nvPr>
            <p:ph idx="1"/>
          </p:nvPr>
        </p:nvSpPr>
        <p:spPr/>
        <p:txBody>
          <a:bodyPr/>
          <a:lstStyle/>
          <a:p>
            <a:r>
              <a:rPr lang="en-US" dirty="0"/>
              <a:t>In 332, you took your BFS code, replaced the queue with a stack and said “that’s the pseudocode.”</a:t>
            </a:r>
          </a:p>
          <a:p>
            <a:endParaRPr lang="en-US" dirty="0"/>
          </a:p>
          <a:p>
            <a:r>
              <a:rPr lang="en-US" dirty="0"/>
              <a:t>That’s a really nice object lesson in stacks.</a:t>
            </a:r>
          </a:p>
          <a:p>
            <a:r>
              <a:rPr lang="en-US" dirty="0"/>
              <a:t>No one actually writes DFS that way (except in data structures courses). </a:t>
            </a:r>
          </a:p>
          <a:p>
            <a:r>
              <a:rPr lang="en-US" dirty="0"/>
              <a:t>You’ll basically always see the recursive version instead. (using the call stack instead of a user-created stack data structure)</a:t>
            </a:r>
          </a:p>
          <a:p>
            <a:endParaRPr lang="en-US" dirty="0"/>
          </a:p>
          <a:p>
            <a:endParaRPr lang="en-US" dirty="0"/>
          </a:p>
        </p:txBody>
      </p:sp>
    </p:spTree>
    <p:extLst>
      <p:ext uri="{BB962C8B-B14F-4D97-AF65-F5344CB8AC3E}">
        <p14:creationId xmlns:p14="http://schemas.microsoft.com/office/powerpoint/2010/main" val="21995612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DFS – pseudocode</a:t>
            </a:r>
          </a:p>
        </p:txBody>
      </p:sp>
      <p:sp>
        <p:nvSpPr>
          <p:cNvPr id="3" name="Content Placeholder 2"/>
          <p:cNvSpPr>
            <a:spLocks noGrp="1"/>
          </p:cNvSpPr>
          <p:nvPr>
            <p:ph idx="1"/>
          </p:nvPr>
        </p:nvSpPr>
        <p:spPr>
          <a:xfrm>
            <a:off x="838200" y="1825625"/>
            <a:ext cx="10515600" cy="1795030"/>
          </a:xfrm>
        </p:spPr>
        <p:txBody>
          <a:bodyPr>
            <a:normAutofit lnSpcReduction="10000"/>
          </a:bodyPr>
          <a:lstStyle/>
          <a:p>
            <a:r>
              <a:rPr lang="en-US" dirty="0"/>
              <a:t>Instead of using an explicit stack, we’re going to use recursion </a:t>
            </a:r>
          </a:p>
          <a:p>
            <a:pPr lvl="1"/>
            <a:r>
              <a:rPr lang="en-US" dirty="0"/>
              <a:t>The call stack is going to be our stack.</a:t>
            </a:r>
          </a:p>
          <a:p>
            <a:r>
              <a:rPr lang="en-US" dirty="0"/>
              <a:t>We want to explore as deeply as possible from each of our outgoing edges</a:t>
            </a:r>
          </a:p>
          <a:p>
            <a:pPr marL="0" indent="0">
              <a:buNone/>
            </a:pPr>
            <a:endParaRPr lang="en-US" dirty="0"/>
          </a:p>
        </p:txBody>
      </p:sp>
      <p:sp>
        <p:nvSpPr>
          <p:cNvPr id="4" name="TextBox 3"/>
          <p:cNvSpPr txBox="1"/>
          <p:nvPr/>
        </p:nvSpPr>
        <p:spPr>
          <a:xfrm>
            <a:off x="838200" y="3620655"/>
            <a:ext cx="7112000" cy="2677656"/>
          </a:xfrm>
          <a:prstGeom prst="rect">
            <a:avLst/>
          </a:prstGeom>
          <a:noFill/>
        </p:spPr>
        <p:txBody>
          <a:bodyPr wrap="square" rtlCol="0">
            <a:spAutoFit/>
          </a:bodyPr>
          <a:lstStyle/>
          <a:p>
            <a:r>
              <a:rPr lang="en-US" sz="2400" dirty="0">
                <a:latin typeface="Courier New" panose="02070309020205020404" pitchFamily="49" charset="0"/>
                <a:cs typeface="Courier New" panose="02070309020205020404" pitchFamily="49" charset="0"/>
              </a:rPr>
              <a:t>DFS(u)</a:t>
            </a:r>
          </a:p>
          <a:p>
            <a:r>
              <a:rPr lang="en-US" sz="2400" dirty="0">
                <a:latin typeface="Courier New" panose="02070309020205020404" pitchFamily="49" charset="0"/>
                <a:cs typeface="Courier New" panose="02070309020205020404" pitchFamily="49" charset="0"/>
              </a:rPr>
              <a:t>	Mark u as “seen”</a:t>
            </a:r>
          </a:p>
          <a:p>
            <a:r>
              <a:rPr lang="en-US" sz="2400" dirty="0">
                <a:latin typeface="Courier New" panose="02070309020205020404" pitchFamily="49" charset="0"/>
                <a:cs typeface="Courier New" panose="02070309020205020404" pitchFamily="49" charset="0"/>
              </a:rPr>
              <a:t>	For each edge (</a:t>
            </a:r>
            <a:r>
              <a:rPr lang="en-US" sz="2400" dirty="0" err="1">
                <a:latin typeface="Courier New" panose="02070309020205020404" pitchFamily="49" charset="0"/>
                <a:cs typeface="Courier New" panose="02070309020205020404" pitchFamily="49" charset="0"/>
              </a:rPr>
              <a:t>u,v</a:t>
            </a:r>
            <a:r>
              <a:rPr lang="en-US" sz="2400" dirty="0">
                <a:latin typeface="Courier New" panose="02070309020205020404" pitchFamily="49" charset="0"/>
                <a:cs typeface="Courier New" panose="02070309020205020404" pitchFamily="49" charset="0"/>
              </a:rPr>
              <a:t>) //leaving u</a:t>
            </a:r>
          </a:p>
          <a:p>
            <a:r>
              <a:rPr lang="en-US" sz="2400" dirty="0">
                <a:latin typeface="Courier New" panose="02070309020205020404" pitchFamily="49" charset="0"/>
                <a:cs typeface="Courier New" panose="02070309020205020404" pitchFamily="49" charset="0"/>
              </a:rPr>
              <a:t>		If v is not “seen”</a:t>
            </a:r>
          </a:p>
          <a:p>
            <a:r>
              <a:rPr lang="en-US" sz="2400" dirty="0">
                <a:latin typeface="Courier New" panose="02070309020205020404" pitchFamily="49" charset="0"/>
                <a:cs typeface="Courier New" panose="02070309020205020404" pitchFamily="49" charset="0"/>
              </a:rPr>
              <a:t>			DFS(v)</a:t>
            </a:r>
          </a:p>
          <a:p>
            <a:r>
              <a:rPr lang="en-US" sz="2400" dirty="0">
                <a:latin typeface="Courier New" panose="02070309020205020404" pitchFamily="49" charset="0"/>
                <a:cs typeface="Courier New" panose="02070309020205020404" pitchFamily="49" charset="0"/>
              </a:rPr>
              <a:t>		End If</a:t>
            </a:r>
          </a:p>
          <a:p>
            <a:r>
              <a:rPr lang="en-US" sz="2400" dirty="0">
                <a:latin typeface="Courier New" panose="02070309020205020404" pitchFamily="49" charset="0"/>
                <a:cs typeface="Courier New" panose="02070309020205020404" pitchFamily="49" charset="0"/>
              </a:rPr>
              <a:t>	End For</a:t>
            </a:r>
          </a:p>
        </p:txBody>
      </p:sp>
    </p:spTree>
    <p:extLst>
      <p:ext uri="{BB962C8B-B14F-4D97-AF65-F5344CB8AC3E}">
        <p14:creationId xmlns:p14="http://schemas.microsoft.com/office/powerpoint/2010/main" val="13170977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E32D7-6183-4D4A-AF49-3F2873BFED0D}"/>
              </a:ext>
            </a:extLst>
          </p:cNvPr>
          <p:cNvSpPr>
            <a:spLocks noGrp="1"/>
          </p:cNvSpPr>
          <p:nvPr>
            <p:ph type="title"/>
          </p:nvPr>
        </p:nvSpPr>
        <p:spPr/>
        <p:txBody>
          <a:bodyPr/>
          <a:lstStyle/>
          <a:p>
            <a:r>
              <a:rPr lang="en-US" dirty="0"/>
              <a:t>DFS – pseudocode </a:t>
            </a:r>
          </a:p>
        </p:txBody>
      </p:sp>
      <p:sp>
        <p:nvSpPr>
          <p:cNvPr id="3" name="Content Placeholder 2">
            <a:extLst>
              <a:ext uri="{FF2B5EF4-FFF2-40B4-BE49-F238E27FC236}">
                <a16:creationId xmlns:a16="http://schemas.microsoft.com/office/drawing/2014/main" id="{8B93BDF7-8570-4832-B026-2AC36429A645}"/>
              </a:ext>
            </a:extLst>
          </p:cNvPr>
          <p:cNvSpPr>
            <a:spLocks noGrp="1"/>
          </p:cNvSpPr>
          <p:nvPr>
            <p:ph idx="1"/>
          </p:nvPr>
        </p:nvSpPr>
        <p:spPr/>
        <p:txBody>
          <a:bodyPr/>
          <a:lstStyle/>
          <a:p>
            <a:r>
              <a:rPr lang="en-US" dirty="0"/>
              <a:t>Both the explicit stack version and the recursive version “are” DFS.</a:t>
            </a:r>
          </a:p>
          <a:p>
            <a:r>
              <a:rPr lang="en-US" dirty="0"/>
              <a:t>For example, they can both traverse through the graph in the same fundamental way. You can use them for similar applications.</a:t>
            </a:r>
          </a:p>
          <a:p>
            <a:endParaRPr lang="en-US" dirty="0"/>
          </a:p>
          <a:p>
            <a:r>
              <a:rPr lang="en-US" dirty="0"/>
              <a:t>But they’re not identical – they actually use the stack in different ways. If you’re trying to convert from one to the other, you’ll have to think carefully to do it. </a:t>
            </a:r>
          </a:p>
        </p:txBody>
      </p:sp>
    </p:spTree>
    <p:extLst>
      <p:ext uri="{BB962C8B-B14F-4D97-AF65-F5344CB8AC3E}">
        <p14:creationId xmlns:p14="http://schemas.microsoft.com/office/powerpoint/2010/main" val="80870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Running DFS</a:t>
            </a:r>
          </a:p>
        </p:txBody>
      </p:sp>
      <p:sp>
        <p:nvSpPr>
          <p:cNvPr id="5" name="Rectangle 4"/>
          <p:cNvSpPr/>
          <p:nvPr/>
        </p:nvSpPr>
        <p:spPr>
          <a:xfrm>
            <a:off x="5503950" y="85774"/>
            <a:ext cx="6521795" cy="2462213"/>
          </a:xfrm>
          <a:prstGeom prst="rect">
            <a:avLst/>
          </a:prstGeom>
        </p:spPr>
        <p:txBody>
          <a:bodyPr wrap="square">
            <a:spAutoFit/>
          </a:bodyPr>
          <a:lstStyle/>
          <a:p>
            <a:r>
              <a:rPr lang="en-US" sz="2200" dirty="0">
                <a:latin typeface="Courier New" panose="02070309020205020404" pitchFamily="49" charset="0"/>
                <a:cs typeface="Courier New" panose="02070309020205020404" pitchFamily="49" charset="0"/>
              </a:rPr>
              <a:t>DFS(u)</a:t>
            </a:r>
          </a:p>
          <a:p>
            <a:r>
              <a:rPr lang="en-US" sz="2200" dirty="0">
                <a:latin typeface="Courier New" panose="02070309020205020404" pitchFamily="49" charset="0"/>
                <a:cs typeface="Courier New" panose="02070309020205020404" pitchFamily="49" charset="0"/>
              </a:rPr>
              <a:t>	Mark u as “seen”</a:t>
            </a:r>
          </a:p>
          <a:p>
            <a:r>
              <a:rPr lang="en-US" sz="2200" dirty="0">
                <a:latin typeface="Courier New" panose="02070309020205020404" pitchFamily="49" charset="0"/>
                <a:cs typeface="Courier New" panose="02070309020205020404" pitchFamily="49" charset="0"/>
              </a:rPr>
              <a:t>	For each edge (</a:t>
            </a:r>
            <a:r>
              <a:rPr lang="en-US" sz="2200" dirty="0" err="1">
                <a:latin typeface="Courier New" panose="02070309020205020404" pitchFamily="49" charset="0"/>
                <a:cs typeface="Courier New" panose="02070309020205020404" pitchFamily="49" charset="0"/>
              </a:rPr>
              <a:t>u,v</a:t>
            </a:r>
            <a:r>
              <a:rPr lang="en-US" sz="2200" dirty="0">
                <a:latin typeface="Courier New" panose="02070309020205020404" pitchFamily="49" charset="0"/>
                <a:cs typeface="Courier New" panose="02070309020205020404" pitchFamily="49" charset="0"/>
              </a:rPr>
              <a:t>) //leaving u</a:t>
            </a:r>
          </a:p>
          <a:p>
            <a:r>
              <a:rPr lang="en-US" sz="2200" dirty="0">
                <a:latin typeface="Courier New" panose="02070309020205020404" pitchFamily="49" charset="0"/>
                <a:cs typeface="Courier New" panose="02070309020205020404" pitchFamily="49" charset="0"/>
              </a:rPr>
              <a:t>		If v is not “seen”</a:t>
            </a:r>
          </a:p>
          <a:p>
            <a:r>
              <a:rPr lang="en-US" sz="2200" dirty="0">
                <a:latin typeface="Courier New" panose="02070309020205020404" pitchFamily="49" charset="0"/>
                <a:cs typeface="Courier New" panose="02070309020205020404" pitchFamily="49" charset="0"/>
              </a:rPr>
              <a:t>			DFS(v)</a:t>
            </a:r>
          </a:p>
          <a:p>
            <a:r>
              <a:rPr lang="en-US" sz="2200" dirty="0">
                <a:latin typeface="Courier New" panose="02070309020205020404" pitchFamily="49" charset="0"/>
                <a:cs typeface="Courier New" panose="02070309020205020404" pitchFamily="49" charset="0"/>
              </a:rPr>
              <a:t>		End If</a:t>
            </a:r>
          </a:p>
          <a:p>
            <a:r>
              <a:rPr lang="en-US" sz="2200" dirty="0">
                <a:latin typeface="Courier New" panose="02070309020205020404" pitchFamily="49" charset="0"/>
                <a:cs typeface="Courier New" panose="02070309020205020404" pitchFamily="49" charset="0"/>
              </a:rPr>
              <a:t>	End For</a:t>
            </a:r>
          </a:p>
        </p:txBody>
      </p:sp>
      <p:sp>
        <p:nvSpPr>
          <p:cNvPr id="6" name="Oval 5"/>
          <p:cNvSpPr/>
          <p:nvPr/>
        </p:nvSpPr>
        <p:spPr>
          <a:xfrm>
            <a:off x="1634836" y="2743417"/>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A</a:t>
            </a:r>
          </a:p>
        </p:txBody>
      </p:sp>
      <p:sp>
        <p:nvSpPr>
          <p:cNvPr id="10" name="Oval 9"/>
          <p:cNvSpPr/>
          <p:nvPr/>
        </p:nvSpPr>
        <p:spPr>
          <a:xfrm>
            <a:off x="4484255" y="1571385"/>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F</a:t>
            </a:r>
          </a:p>
        </p:txBody>
      </p:sp>
      <p:sp>
        <p:nvSpPr>
          <p:cNvPr id="11" name="Oval 10"/>
          <p:cNvSpPr/>
          <p:nvPr/>
        </p:nvSpPr>
        <p:spPr>
          <a:xfrm>
            <a:off x="4511964" y="5126182"/>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D</a:t>
            </a:r>
          </a:p>
        </p:txBody>
      </p:sp>
      <p:sp>
        <p:nvSpPr>
          <p:cNvPr id="12" name="Oval 11"/>
          <p:cNvSpPr/>
          <p:nvPr/>
        </p:nvSpPr>
        <p:spPr>
          <a:xfrm>
            <a:off x="4382655" y="3442663"/>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E</a:t>
            </a:r>
          </a:p>
        </p:txBody>
      </p:sp>
      <p:sp>
        <p:nvSpPr>
          <p:cNvPr id="13" name="Oval 12"/>
          <p:cNvSpPr/>
          <p:nvPr/>
        </p:nvSpPr>
        <p:spPr>
          <a:xfrm>
            <a:off x="2096655" y="5458691"/>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C</a:t>
            </a:r>
          </a:p>
        </p:txBody>
      </p:sp>
      <p:sp>
        <p:nvSpPr>
          <p:cNvPr id="14" name="Oval 13"/>
          <p:cNvSpPr/>
          <p:nvPr/>
        </p:nvSpPr>
        <p:spPr>
          <a:xfrm>
            <a:off x="595746" y="4548910"/>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B</a:t>
            </a:r>
          </a:p>
        </p:txBody>
      </p:sp>
      <p:cxnSp>
        <p:nvCxnSpPr>
          <p:cNvPr id="16" name="Straight Arrow Connector 15"/>
          <p:cNvCxnSpPr>
            <a:stCxn id="6" idx="3"/>
            <a:endCxn id="14" idx="0"/>
          </p:cNvCxnSpPr>
          <p:nvPr/>
        </p:nvCxnSpPr>
        <p:spPr>
          <a:xfrm flipH="1">
            <a:off x="928255" y="3311045"/>
            <a:ext cx="803971" cy="1237865"/>
          </a:xfrm>
          <a:prstGeom prst="straightConnector1">
            <a:avLst/>
          </a:prstGeom>
          <a:ln w="28575">
            <a:tailEnd type="triangle" w="lg" len="lg"/>
          </a:ln>
        </p:spPr>
        <p:style>
          <a:lnRef idx="1">
            <a:schemeClr val="dk1"/>
          </a:lnRef>
          <a:fillRef idx="0">
            <a:schemeClr val="dk1"/>
          </a:fillRef>
          <a:effectRef idx="0">
            <a:schemeClr val="dk1"/>
          </a:effectRef>
          <a:fontRef idx="minor">
            <a:schemeClr val="tx1"/>
          </a:fontRef>
        </p:style>
      </p:cxnSp>
      <p:cxnSp>
        <p:nvCxnSpPr>
          <p:cNvPr id="22" name="Straight Connector 21"/>
          <p:cNvCxnSpPr>
            <a:stCxn id="14" idx="5"/>
            <a:endCxn id="13" idx="1"/>
          </p:cNvCxnSpPr>
          <p:nvPr/>
        </p:nvCxnSpPr>
        <p:spPr>
          <a:xfrm>
            <a:off x="1163374" y="5116538"/>
            <a:ext cx="1030671" cy="439543"/>
          </a:xfrm>
          <a:prstGeom prst="line">
            <a:avLst/>
          </a:prstGeom>
          <a:ln w="28575">
            <a:tailEnd type="triangle" w="lg" len="lg"/>
          </a:ln>
        </p:spPr>
        <p:style>
          <a:lnRef idx="1">
            <a:schemeClr val="dk1"/>
          </a:lnRef>
          <a:fillRef idx="0">
            <a:schemeClr val="dk1"/>
          </a:fillRef>
          <a:effectRef idx="0">
            <a:schemeClr val="dk1"/>
          </a:effectRef>
          <a:fontRef idx="minor">
            <a:schemeClr val="tx1"/>
          </a:fontRef>
        </p:style>
      </p:cxnSp>
      <p:cxnSp>
        <p:nvCxnSpPr>
          <p:cNvPr id="26" name="Straight Connector 25"/>
          <p:cNvCxnSpPr>
            <a:stCxn id="13" idx="6"/>
            <a:endCxn id="11" idx="2"/>
          </p:cNvCxnSpPr>
          <p:nvPr/>
        </p:nvCxnSpPr>
        <p:spPr>
          <a:xfrm flipV="1">
            <a:off x="2761673" y="5458691"/>
            <a:ext cx="1750291" cy="332509"/>
          </a:xfrm>
          <a:prstGeom prst="line">
            <a:avLst/>
          </a:prstGeom>
          <a:ln w="28575">
            <a:tailEnd type="triangle" w="lg" len="lg"/>
          </a:ln>
        </p:spPr>
        <p:style>
          <a:lnRef idx="1">
            <a:schemeClr val="dk1"/>
          </a:lnRef>
          <a:fillRef idx="0">
            <a:schemeClr val="dk1"/>
          </a:fillRef>
          <a:effectRef idx="0">
            <a:schemeClr val="dk1"/>
          </a:effectRef>
          <a:fontRef idx="minor">
            <a:schemeClr val="tx1"/>
          </a:fontRef>
        </p:style>
      </p:cxnSp>
      <p:cxnSp>
        <p:nvCxnSpPr>
          <p:cNvPr id="30" name="Straight Connector 29"/>
          <p:cNvCxnSpPr>
            <a:stCxn id="11" idx="1"/>
            <a:endCxn id="14" idx="6"/>
          </p:cNvCxnSpPr>
          <p:nvPr/>
        </p:nvCxnSpPr>
        <p:spPr>
          <a:xfrm flipH="1" flipV="1">
            <a:off x="1260764" y="4881419"/>
            <a:ext cx="3348590" cy="342153"/>
          </a:xfrm>
          <a:prstGeom prst="line">
            <a:avLst/>
          </a:prstGeom>
          <a:ln w="28575">
            <a:tailEnd type="triangle" w="lg" len="lg"/>
          </a:ln>
        </p:spPr>
        <p:style>
          <a:lnRef idx="1">
            <a:schemeClr val="dk1"/>
          </a:lnRef>
          <a:fillRef idx="0">
            <a:schemeClr val="dk1"/>
          </a:fillRef>
          <a:effectRef idx="0">
            <a:schemeClr val="dk1"/>
          </a:effectRef>
          <a:fontRef idx="minor">
            <a:schemeClr val="tx1"/>
          </a:fontRef>
        </p:style>
      </p:cxnSp>
      <p:cxnSp>
        <p:nvCxnSpPr>
          <p:cNvPr id="32" name="Straight Connector 31"/>
          <p:cNvCxnSpPr>
            <a:stCxn id="14" idx="7"/>
            <a:endCxn id="12" idx="2"/>
          </p:cNvCxnSpPr>
          <p:nvPr/>
        </p:nvCxnSpPr>
        <p:spPr>
          <a:xfrm flipV="1">
            <a:off x="1163374" y="3775172"/>
            <a:ext cx="3219281" cy="871128"/>
          </a:xfrm>
          <a:prstGeom prst="line">
            <a:avLst/>
          </a:prstGeom>
          <a:ln w="28575">
            <a:tailEnd type="triangle" w="lg" len="lg"/>
          </a:ln>
        </p:spPr>
        <p:style>
          <a:lnRef idx="1">
            <a:schemeClr val="dk1"/>
          </a:lnRef>
          <a:fillRef idx="0">
            <a:schemeClr val="dk1"/>
          </a:fillRef>
          <a:effectRef idx="0">
            <a:schemeClr val="dk1"/>
          </a:effectRef>
          <a:fontRef idx="minor">
            <a:schemeClr val="tx1"/>
          </a:fontRef>
        </p:style>
      </p:cxnSp>
      <p:cxnSp>
        <p:nvCxnSpPr>
          <p:cNvPr id="34" name="Straight Connector 33"/>
          <p:cNvCxnSpPr>
            <a:stCxn id="12" idx="0"/>
            <a:endCxn id="10" idx="4"/>
          </p:cNvCxnSpPr>
          <p:nvPr/>
        </p:nvCxnSpPr>
        <p:spPr>
          <a:xfrm flipV="1">
            <a:off x="4715164" y="2236403"/>
            <a:ext cx="101600" cy="1206260"/>
          </a:xfrm>
          <a:prstGeom prst="line">
            <a:avLst/>
          </a:prstGeom>
          <a:ln w="28575">
            <a:tailEnd type="triangle" w="lg" len="lg"/>
          </a:ln>
        </p:spPr>
        <p:style>
          <a:lnRef idx="1">
            <a:schemeClr val="dk1"/>
          </a:lnRef>
          <a:fillRef idx="0">
            <a:schemeClr val="dk1"/>
          </a:fillRef>
          <a:effectRef idx="0">
            <a:schemeClr val="dk1"/>
          </a:effectRef>
          <a:fontRef idx="minor">
            <a:schemeClr val="tx1"/>
          </a:fontRef>
        </p:style>
      </p:cxnSp>
      <p:cxnSp>
        <p:nvCxnSpPr>
          <p:cNvPr id="36" name="Straight Connector 35"/>
          <p:cNvCxnSpPr>
            <a:stCxn id="6" idx="7"/>
            <a:endCxn id="10" idx="2"/>
          </p:cNvCxnSpPr>
          <p:nvPr/>
        </p:nvCxnSpPr>
        <p:spPr>
          <a:xfrm flipV="1">
            <a:off x="2202464" y="1903894"/>
            <a:ext cx="2281791" cy="936913"/>
          </a:xfrm>
          <a:prstGeom prst="line">
            <a:avLst/>
          </a:prstGeom>
          <a:ln w="28575">
            <a:tailEnd type="triangle" w="lg" len="lg"/>
          </a:ln>
        </p:spPr>
        <p:style>
          <a:lnRef idx="1">
            <a:schemeClr val="dk1"/>
          </a:lnRef>
          <a:fillRef idx="0">
            <a:schemeClr val="dk1"/>
          </a:fillRef>
          <a:effectRef idx="0">
            <a:schemeClr val="dk1"/>
          </a:effectRef>
          <a:fontRef idx="minor">
            <a:schemeClr val="tx1"/>
          </a:fontRef>
        </p:style>
      </p:cxnSp>
      <p:sp>
        <p:nvSpPr>
          <p:cNvPr id="39" name="Oval 38"/>
          <p:cNvSpPr/>
          <p:nvPr/>
        </p:nvSpPr>
        <p:spPr>
          <a:xfrm>
            <a:off x="5539971" y="2507024"/>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G</a:t>
            </a:r>
          </a:p>
        </p:txBody>
      </p:sp>
      <p:sp>
        <p:nvSpPr>
          <p:cNvPr id="40" name="TextBox 39"/>
          <p:cNvSpPr txBox="1"/>
          <p:nvPr/>
        </p:nvSpPr>
        <p:spPr>
          <a:xfrm>
            <a:off x="162560" y="1571385"/>
            <a:ext cx="3302000" cy="461665"/>
          </a:xfrm>
          <a:prstGeom prst="rect">
            <a:avLst/>
          </a:prstGeom>
          <a:noFill/>
        </p:spPr>
        <p:txBody>
          <a:bodyPr wrap="square" rtlCol="0">
            <a:spAutoFit/>
          </a:bodyPr>
          <a:lstStyle/>
          <a:p>
            <a:r>
              <a:rPr lang="en-US" sz="2400" dirty="0"/>
              <a:t>Start from A</a:t>
            </a:r>
          </a:p>
        </p:txBody>
      </p:sp>
      <p:sp>
        <p:nvSpPr>
          <p:cNvPr id="41" name="Rectangle 40"/>
          <p:cNvSpPr/>
          <p:nvPr/>
        </p:nvSpPr>
        <p:spPr>
          <a:xfrm>
            <a:off x="7625080" y="5704913"/>
            <a:ext cx="3444240" cy="6821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Vertex: A</a:t>
            </a:r>
          </a:p>
          <a:p>
            <a:pPr algn="ctr"/>
            <a:r>
              <a:rPr lang="en-US" sz="2400" dirty="0"/>
              <a:t>Last edge used: ---</a:t>
            </a:r>
          </a:p>
        </p:txBody>
      </p:sp>
      <p:sp>
        <p:nvSpPr>
          <p:cNvPr id="42" name="Rectangle 41"/>
          <p:cNvSpPr/>
          <p:nvPr/>
        </p:nvSpPr>
        <p:spPr>
          <a:xfrm>
            <a:off x="7625080" y="4857454"/>
            <a:ext cx="3444240" cy="6821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Vertex: B</a:t>
            </a:r>
          </a:p>
          <a:p>
            <a:pPr algn="ctr"/>
            <a:r>
              <a:rPr lang="en-US" sz="2400" dirty="0"/>
              <a:t>Last edge used: --</a:t>
            </a:r>
          </a:p>
        </p:txBody>
      </p:sp>
      <p:sp>
        <p:nvSpPr>
          <p:cNvPr id="43" name="Rectangle 42"/>
          <p:cNvSpPr/>
          <p:nvPr/>
        </p:nvSpPr>
        <p:spPr>
          <a:xfrm>
            <a:off x="7625080" y="4078536"/>
            <a:ext cx="3444240" cy="6821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Vertex: C</a:t>
            </a:r>
          </a:p>
          <a:p>
            <a:pPr algn="ctr"/>
            <a:r>
              <a:rPr lang="en-US" sz="2400" dirty="0"/>
              <a:t>Last edge used: --</a:t>
            </a:r>
          </a:p>
        </p:txBody>
      </p:sp>
      <p:sp>
        <p:nvSpPr>
          <p:cNvPr id="44" name="Rectangle 43"/>
          <p:cNvSpPr/>
          <p:nvPr/>
        </p:nvSpPr>
        <p:spPr>
          <a:xfrm>
            <a:off x="7625080" y="3311045"/>
            <a:ext cx="3444240" cy="6821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Vertex: D</a:t>
            </a:r>
          </a:p>
          <a:p>
            <a:pPr algn="ctr"/>
            <a:r>
              <a:rPr lang="en-US" sz="2400" dirty="0"/>
              <a:t>Last edge used: --</a:t>
            </a:r>
          </a:p>
        </p:txBody>
      </p:sp>
      <p:sp>
        <p:nvSpPr>
          <p:cNvPr id="45" name="Rectangle 44"/>
          <p:cNvSpPr/>
          <p:nvPr/>
        </p:nvSpPr>
        <p:spPr>
          <a:xfrm>
            <a:off x="7625080" y="4857454"/>
            <a:ext cx="3444240" cy="6821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Vertex: B</a:t>
            </a:r>
          </a:p>
          <a:p>
            <a:pPr algn="ctr"/>
            <a:r>
              <a:rPr lang="en-US" sz="2400" dirty="0"/>
              <a:t>Last edge used: (B,C)</a:t>
            </a:r>
          </a:p>
        </p:txBody>
      </p:sp>
      <p:sp>
        <p:nvSpPr>
          <p:cNvPr id="46" name="Rectangle 45"/>
          <p:cNvSpPr/>
          <p:nvPr/>
        </p:nvSpPr>
        <p:spPr>
          <a:xfrm>
            <a:off x="7625080" y="4070658"/>
            <a:ext cx="3444240" cy="6821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Vertex: C</a:t>
            </a:r>
          </a:p>
          <a:p>
            <a:pPr algn="ctr"/>
            <a:r>
              <a:rPr lang="en-US" sz="2400" dirty="0"/>
              <a:t>Last edge used: (C,D)</a:t>
            </a:r>
          </a:p>
        </p:txBody>
      </p:sp>
      <p:sp>
        <p:nvSpPr>
          <p:cNvPr id="47" name="Rectangle 46"/>
          <p:cNvSpPr/>
          <p:nvPr/>
        </p:nvSpPr>
        <p:spPr>
          <a:xfrm>
            <a:off x="7612839" y="3311634"/>
            <a:ext cx="3444240" cy="6821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Vertex: D</a:t>
            </a:r>
          </a:p>
          <a:p>
            <a:pPr algn="ctr"/>
            <a:r>
              <a:rPr lang="en-US" sz="2400" dirty="0"/>
              <a:t>Last edge used: (D,B)</a:t>
            </a:r>
          </a:p>
        </p:txBody>
      </p:sp>
      <p:sp>
        <p:nvSpPr>
          <p:cNvPr id="48" name="Rectangle 47"/>
          <p:cNvSpPr/>
          <p:nvPr/>
        </p:nvSpPr>
        <p:spPr>
          <a:xfrm>
            <a:off x="7625080" y="5704913"/>
            <a:ext cx="3444240" cy="6821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Vertex: A</a:t>
            </a:r>
          </a:p>
          <a:p>
            <a:pPr algn="ctr"/>
            <a:r>
              <a:rPr lang="en-US" sz="2400" dirty="0"/>
              <a:t>Last edge used: (A,B)</a:t>
            </a:r>
          </a:p>
        </p:txBody>
      </p:sp>
      <p:sp>
        <p:nvSpPr>
          <p:cNvPr id="49" name="Rectangle 48"/>
          <p:cNvSpPr/>
          <p:nvPr/>
        </p:nvSpPr>
        <p:spPr>
          <a:xfrm>
            <a:off x="7625080" y="5704912"/>
            <a:ext cx="3444240" cy="6821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Vertex: A</a:t>
            </a:r>
          </a:p>
          <a:p>
            <a:pPr algn="ctr"/>
            <a:r>
              <a:rPr lang="en-US" sz="2400" dirty="0"/>
              <a:t>Last edge used: (A,F)</a:t>
            </a:r>
          </a:p>
        </p:txBody>
      </p:sp>
      <p:sp>
        <p:nvSpPr>
          <p:cNvPr id="51" name="Rectangle 50"/>
          <p:cNvSpPr/>
          <p:nvPr/>
        </p:nvSpPr>
        <p:spPr>
          <a:xfrm>
            <a:off x="7619538" y="4074578"/>
            <a:ext cx="3444240" cy="6821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Vertex: E</a:t>
            </a:r>
          </a:p>
          <a:p>
            <a:pPr algn="ctr"/>
            <a:r>
              <a:rPr lang="en-US" sz="2400" dirty="0"/>
              <a:t>Last edge used: ---</a:t>
            </a:r>
          </a:p>
        </p:txBody>
      </p:sp>
      <p:sp>
        <p:nvSpPr>
          <p:cNvPr id="52" name="Rectangle 51"/>
          <p:cNvSpPr/>
          <p:nvPr/>
        </p:nvSpPr>
        <p:spPr>
          <a:xfrm>
            <a:off x="7625080" y="4857454"/>
            <a:ext cx="3444240" cy="6821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Vertex: B</a:t>
            </a:r>
          </a:p>
          <a:p>
            <a:pPr algn="ctr"/>
            <a:r>
              <a:rPr lang="en-US" sz="2400" dirty="0"/>
              <a:t>Last edge used: (B,E)</a:t>
            </a:r>
          </a:p>
        </p:txBody>
      </p:sp>
      <p:sp>
        <p:nvSpPr>
          <p:cNvPr id="54" name="Rectangle 53"/>
          <p:cNvSpPr/>
          <p:nvPr/>
        </p:nvSpPr>
        <p:spPr>
          <a:xfrm>
            <a:off x="7622420" y="4069744"/>
            <a:ext cx="3444240" cy="6821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Vertex: E</a:t>
            </a:r>
          </a:p>
          <a:p>
            <a:pPr algn="ctr"/>
            <a:r>
              <a:rPr lang="en-US" sz="2400" dirty="0"/>
              <a:t>Last edge used: (E,F)</a:t>
            </a:r>
          </a:p>
        </p:txBody>
      </p:sp>
      <p:sp>
        <p:nvSpPr>
          <p:cNvPr id="55" name="Rectangle 54"/>
          <p:cNvSpPr/>
          <p:nvPr/>
        </p:nvSpPr>
        <p:spPr>
          <a:xfrm>
            <a:off x="7623023" y="3317819"/>
            <a:ext cx="3444240" cy="6821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Vertex: F</a:t>
            </a:r>
          </a:p>
          <a:p>
            <a:pPr algn="ctr"/>
            <a:r>
              <a:rPr lang="en-US" sz="2400" dirty="0"/>
              <a:t>Last edge used: ---</a:t>
            </a:r>
          </a:p>
        </p:txBody>
      </p:sp>
      <p:sp>
        <p:nvSpPr>
          <p:cNvPr id="57" name="Arc 56"/>
          <p:cNvSpPr/>
          <p:nvPr/>
        </p:nvSpPr>
        <p:spPr>
          <a:xfrm>
            <a:off x="4692073" y="2033050"/>
            <a:ext cx="710277" cy="3404716"/>
          </a:xfrm>
          <a:prstGeom prst="arc">
            <a:avLst>
              <a:gd name="adj1" fmla="val 16335227"/>
              <a:gd name="adj2" fmla="val 5144971"/>
            </a:avLst>
          </a:prstGeom>
          <a:ln w="28575">
            <a:tailEnd type="triangle" w="lg" len="lg"/>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58" name="Rectangle 57"/>
          <p:cNvSpPr/>
          <p:nvPr/>
        </p:nvSpPr>
        <p:spPr>
          <a:xfrm>
            <a:off x="7600598" y="3324593"/>
            <a:ext cx="3444240" cy="6821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Vertex: F</a:t>
            </a:r>
          </a:p>
          <a:p>
            <a:pPr algn="ctr"/>
            <a:r>
              <a:rPr lang="en-US" sz="2400" dirty="0"/>
              <a:t>Last edge used: (F,D)</a:t>
            </a:r>
          </a:p>
        </p:txBody>
      </p:sp>
    </p:spTree>
    <p:extLst>
      <p:ext uri="{BB962C8B-B14F-4D97-AF65-F5344CB8AC3E}">
        <p14:creationId xmlns:p14="http://schemas.microsoft.com/office/powerpoint/2010/main" val="123975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mph" presetSubtype="2" fill="hold" nodeType="clickEffect">
                                  <p:stCondLst>
                                    <p:cond delay="0"/>
                                  </p:stCondLst>
                                  <p:childTnLst>
                                    <p:animClr clrSpc="rgb" dir="cw">
                                      <p:cBhvr>
                                        <p:cTn id="10" dur="2000" fill="hold"/>
                                        <p:tgtEl>
                                          <p:spTgt spid="6"/>
                                        </p:tgtEl>
                                        <p:attrNameLst>
                                          <p:attrName>fillcolor</p:attrName>
                                        </p:attrNameLst>
                                      </p:cBhvr>
                                      <p:to>
                                        <a:srgbClr val="FFD965"/>
                                      </p:to>
                                    </p:animClr>
                                    <p:set>
                                      <p:cBhvr>
                                        <p:cTn id="11" dur="2000" fill="hold"/>
                                        <p:tgtEl>
                                          <p:spTgt spid="6"/>
                                        </p:tgtEl>
                                        <p:attrNameLst>
                                          <p:attrName>fill.type</p:attrName>
                                        </p:attrNameLst>
                                      </p:cBhvr>
                                      <p:to>
                                        <p:strVal val="solid"/>
                                      </p:to>
                                    </p:set>
                                    <p:set>
                                      <p:cBhvr>
                                        <p:cTn id="12" dur="2000" fill="hold"/>
                                        <p:tgtEl>
                                          <p:spTgt spid="6"/>
                                        </p:tgtEl>
                                        <p:attrNameLst>
                                          <p:attrName>fill.on</p:attrName>
                                        </p:attrNameLst>
                                      </p:cBhvr>
                                      <p:to>
                                        <p:strVal val="tru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41"/>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4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2"/>
                                        </p:tgtEl>
                                        <p:attrNameLst>
                                          <p:attrName>style.visibility</p:attrName>
                                        </p:attrNameLst>
                                      </p:cBhvr>
                                      <p:to>
                                        <p:strVal val="visible"/>
                                      </p:to>
                                    </p:set>
                                  </p:childTnLst>
                                </p:cTn>
                              </p:par>
                              <p:par>
                                <p:cTn id="23" presetID="1" presetClass="emph" presetSubtype="2" fill="hold" nodeType="withEffect">
                                  <p:stCondLst>
                                    <p:cond delay="0"/>
                                  </p:stCondLst>
                                  <p:childTnLst>
                                    <p:animClr clrSpc="rgb" dir="cw">
                                      <p:cBhvr>
                                        <p:cTn id="24" dur="2000" fill="hold"/>
                                        <p:tgtEl>
                                          <p:spTgt spid="14"/>
                                        </p:tgtEl>
                                        <p:attrNameLst>
                                          <p:attrName>fillcolor</p:attrName>
                                        </p:attrNameLst>
                                      </p:cBhvr>
                                      <p:to>
                                        <a:srgbClr val="FFD965"/>
                                      </p:to>
                                    </p:animClr>
                                    <p:set>
                                      <p:cBhvr>
                                        <p:cTn id="25" dur="2000" fill="hold"/>
                                        <p:tgtEl>
                                          <p:spTgt spid="14"/>
                                        </p:tgtEl>
                                        <p:attrNameLst>
                                          <p:attrName>fill.type</p:attrName>
                                        </p:attrNameLst>
                                      </p:cBhvr>
                                      <p:to>
                                        <p:strVal val="solid"/>
                                      </p:to>
                                    </p:set>
                                    <p:set>
                                      <p:cBhvr>
                                        <p:cTn id="26" dur="2000" fill="hold"/>
                                        <p:tgtEl>
                                          <p:spTgt spid="14"/>
                                        </p:tgtEl>
                                        <p:attrNameLst>
                                          <p:attrName>fill.on</p:attrName>
                                        </p:attrNameLst>
                                      </p:cBhvr>
                                      <p:to>
                                        <p:strVal val="tru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1" nodeType="clickEffect">
                                  <p:stCondLst>
                                    <p:cond delay="0"/>
                                  </p:stCondLst>
                                  <p:childTnLst>
                                    <p:set>
                                      <p:cBhvr>
                                        <p:cTn id="30" dur="1" fill="hold">
                                          <p:stCondLst>
                                            <p:cond delay="0"/>
                                          </p:stCondLst>
                                        </p:cTn>
                                        <p:tgtEl>
                                          <p:spTgt spid="42"/>
                                        </p:tgtEl>
                                        <p:attrNameLst>
                                          <p:attrName>style.visibility</p:attrName>
                                        </p:attrNameLst>
                                      </p:cBhvr>
                                      <p:to>
                                        <p:strVal val="hidden"/>
                                      </p:to>
                                    </p:set>
                                  </p:childTnLst>
                                </p:cTn>
                              </p:par>
                              <p:par>
                                <p:cTn id="31" presetID="1" presetClass="entr" presetSubtype="0" fill="hold" grpId="0" nodeType="withEffect">
                                  <p:stCondLst>
                                    <p:cond delay="0"/>
                                  </p:stCondLst>
                                  <p:childTnLst>
                                    <p:set>
                                      <p:cBhvr>
                                        <p:cTn id="32" dur="1" fill="hold">
                                          <p:stCondLst>
                                            <p:cond delay="0"/>
                                          </p:stCondLst>
                                        </p:cTn>
                                        <p:tgtEl>
                                          <p:spTgt spid="4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3"/>
                                        </p:tgtEl>
                                        <p:attrNameLst>
                                          <p:attrName>style.visibility</p:attrName>
                                        </p:attrNameLst>
                                      </p:cBhvr>
                                      <p:to>
                                        <p:strVal val="visible"/>
                                      </p:to>
                                    </p:set>
                                  </p:childTnLst>
                                </p:cTn>
                              </p:par>
                              <p:par>
                                <p:cTn id="35" presetID="1" presetClass="emph" presetSubtype="2" fill="hold" nodeType="withEffect">
                                  <p:stCondLst>
                                    <p:cond delay="0"/>
                                  </p:stCondLst>
                                  <p:childTnLst>
                                    <p:animClr clrSpc="rgb" dir="cw">
                                      <p:cBhvr>
                                        <p:cTn id="36" dur="2000" fill="hold"/>
                                        <p:tgtEl>
                                          <p:spTgt spid="13"/>
                                        </p:tgtEl>
                                        <p:attrNameLst>
                                          <p:attrName>fillcolor</p:attrName>
                                        </p:attrNameLst>
                                      </p:cBhvr>
                                      <p:to>
                                        <a:srgbClr val="FFD965"/>
                                      </p:to>
                                    </p:animClr>
                                    <p:set>
                                      <p:cBhvr>
                                        <p:cTn id="37" dur="2000" fill="hold"/>
                                        <p:tgtEl>
                                          <p:spTgt spid="13"/>
                                        </p:tgtEl>
                                        <p:attrNameLst>
                                          <p:attrName>fill.type</p:attrName>
                                        </p:attrNameLst>
                                      </p:cBhvr>
                                      <p:to>
                                        <p:strVal val="solid"/>
                                      </p:to>
                                    </p:set>
                                    <p:set>
                                      <p:cBhvr>
                                        <p:cTn id="38" dur="2000" fill="hold"/>
                                        <p:tgtEl>
                                          <p:spTgt spid="13"/>
                                        </p:tgtEl>
                                        <p:attrNameLst>
                                          <p:attrName>fill.on</p:attrName>
                                        </p:attrNameLst>
                                      </p:cBhvr>
                                      <p:to>
                                        <p:strVal val="tru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1" nodeType="clickEffect">
                                  <p:stCondLst>
                                    <p:cond delay="0"/>
                                  </p:stCondLst>
                                  <p:childTnLst>
                                    <p:set>
                                      <p:cBhvr>
                                        <p:cTn id="42" dur="1" fill="hold">
                                          <p:stCondLst>
                                            <p:cond delay="0"/>
                                          </p:stCondLst>
                                        </p:cTn>
                                        <p:tgtEl>
                                          <p:spTgt spid="43"/>
                                        </p:tgtEl>
                                        <p:attrNameLst>
                                          <p:attrName>style.visibility</p:attrName>
                                        </p:attrNameLst>
                                      </p:cBhvr>
                                      <p:to>
                                        <p:strVal val="hidden"/>
                                      </p:to>
                                    </p:set>
                                  </p:childTnLst>
                                </p:cTn>
                              </p:par>
                              <p:par>
                                <p:cTn id="43" presetID="1" presetClass="entr" presetSubtype="0" fill="hold" grpId="0" nodeType="withEffect">
                                  <p:stCondLst>
                                    <p:cond delay="0"/>
                                  </p:stCondLst>
                                  <p:childTnLst>
                                    <p:set>
                                      <p:cBhvr>
                                        <p:cTn id="44" dur="1" fill="hold">
                                          <p:stCondLst>
                                            <p:cond delay="0"/>
                                          </p:stCondLst>
                                        </p:cTn>
                                        <p:tgtEl>
                                          <p:spTgt spid="46"/>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4"/>
                                        </p:tgtEl>
                                        <p:attrNameLst>
                                          <p:attrName>style.visibility</p:attrName>
                                        </p:attrNameLst>
                                      </p:cBhvr>
                                      <p:to>
                                        <p:strVal val="visible"/>
                                      </p:to>
                                    </p:set>
                                  </p:childTnLst>
                                </p:cTn>
                              </p:par>
                              <p:par>
                                <p:cTn id="47" presetID="1" presetClass="emph" presetSubtype="2" fill="hold" nodeType="withEffect">
                                  <p:stCondLst>
                                    <p:cond delay="0"/>
                                  </p:stCondLst>
                                  <p:childTnLst>
                                    <p:animClr clrSpc="rgb" dir="cw">
                                      <p:cBhvr>
                                        <p:cTn id="48" dur="2000" fill="hold"/>
                                        <p:tgtEl>
                                          <p:spTgt spid="11"/>
                                        </p:tgtEl>
                                        <p:attrNameLst>
                                          <p:attrName>fillcolor</p:attrName>
                                        </p:attrNameLst>
                                      </p:cBhvr>
                                      <p:to>
                                        <a:srgbClr val="FFD965"/>
                                      </p:to>
                                    </p:animClr>
                                    <p:set>
                                      <p:cBhvr>
                                        <p:cTn id="49" dur="2000" fill="hold"/>
                                        <p:tgtEl>
                                          <p:spTgt spid="11"/>
                                        </p:tgtEl>
                                        <p:attrNameLst>
                                          <p:attrName>fill.type</p:attrName>
                                        </p:attrNameLst>
                                      </p:cBhvr>
                                      <p:to>
                                        <p:strVal val="solid"/>
                                      </p:to>
                                    </p:set>
                                    <p:set>
                                      <p:cBhvr>
                                        <p:cTn id="50" dur="2000" fill="hold"/>
                                        <p:tgtEl>
                                          <p:spTgt spid="11"/>
                                        </p:tgtEl>
                                        <p:attrNameLst>
                                          <p:attrName>fill.on</p:attrName>
                                        </p:attrNameLst>
                                      </p:cBhvr>
                                      <p:to>
                                        <p:strVal val="true"/>
                                      </p:to>
                                    </p:set>
                                  </p:childTnLst>
                                </p:cTn>
                              </p:par>
                            </p:childTnLst>
                          </p:cTn>
                        </p:par>
                      </p:childTnLst>
                    </p:cTn>
                  </p:par>
                  <p:par>
                    <p:cTn id="51" fill="hold">
                      <p:stCondLst>
                        <p:cond delay="indefinite"/>
                      </p:stCondLst>
                      <p:childTnLst>
                        <p:par>
                          <p:cTn id="52" fill="hold">
                            <p:stCondLst>
                              <p:cond delay="0"/>
                            </p:stCondLst>
                            <p:childTnLst>
                              <p:par>
                                <p:cTn id="53" presetID="1" presetClass="exit" presetSubtype="0" fill="hold" grpId="1" nodeType="clickEffect">
                                  <p:stCondLst>
                                    <p:cond delay="0"/>
                                  </p:stCondLst>
                                  <p:childTnLst>
                                    <p:set>
                                      <p:cBhvr>
                                        <p:cTn id="54" dur="1" fill="hold">
                                          <p:stCondLst>
                                            <p:cond delay="0"/>
                                          </p:stCondLst>
                                        </p:cTn>
                                        <p:tgtEl>
                                          <p:spTgt spid="44"/>
                                        </p:tgtEl>
                                        <p:attrNameLst>
                                          <p:attrName>style.visibility</p:attrName>
                                        </p:attrNameLst>
                                      </p:cBhvr>
                                      <p:to>
                                        <p:strVal val="hidden"/>
                                      </p:to>
                                    </p:set>
                                  </p:childTnLst>
                                </p:cTn>
                              </p:par>
                              <p:par>
                                <p:cTn id="55" presetID="1" presetClass="entr" presetSubtype="0" fill="hold" grpId="0" nodeType="withEffect">
                                  <p:stCondLst>
                                    <p:cond delay="0"/>
                                  </p:stCondLst>
                                  <p:childTnLst>
                                    <p:set>
                                      <p:cBhvr>
                                        <p:cTn id="56" dur="1" fill="hold">
                                          <p:stCondLst>
                                            <p:cond delay="0"/>
                                          </p:stCondLst>
                                        </p:cTn>
                                        <p:tgtEl>
                                          <p:spTgt spid="47"/>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xit" presetSubtype="0" fill="hold" grpId="1" nodeType="clickEffect">
                                  <p:stCondLst>
                                    <p:cond delay="0"/>
                                  </p:stCondLst>
                                  <p:childTnLst>
                                    <p:set>
                                      <p:cBhvr>
                                        <p:cTn id="60" dur="1" fill="hold">
                                          <p:stCondLst>
                                            <p:cond delay="0"/>
                                          </p:stCondLst>
                                        </p:cTn>
                                        <p:tgtEl>
                                          <p:spTgt spid="47"/>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1" presetClass="exit" presetSubtype="0" fill="hold" grpId="1" nodeType="clickEffect">
                                  <p:stCondLst>
                                    <p:cond delay="0"/>
                                  </p:stCondLst>
                                  <p:childTnLst>
                                    <p:set>
                                      <p:cBhvr>
                                        <p:cTn id="64" dur="1" fill="hold">
                                          <p:stCondLst>
                                            <p:cond delay="0"/>
                                          </p:stCondLst>
                                        </p:cTn>
                                        <p:tgtEl>
                                          <p:spTgt spid="46"/>
                                        </p:tgtEl>
                                        <p:attrNameLst>
                                          <p:attrName>style.visibility</p:attrName>
                                        </p:attrNameLst>
                                      </p:cBhvr>
                                      <p:to>
                                        <p:strVal val="hidden"/>
                                      </p:to>
                                    </p:set>
                                  </p:childTnLst>
                                </p:cTn>
                              </p:par>
                            </p:childTnLst>
                          </p:cTn>
                        </p:par>
                      </p:childTnLst>
                    </p:cTn>
                  </p:par>
                  <p:par>
                    <p:cTn id="65" fill="hold">
                      <p:stCondLst>
                        <p:cond delay="indefinite"/>
                      </p:stCondLst>
                      <p:childTnLst>
                        <p:par>
                          <p:cTn id="66" fill="hold">
                            <p:stCondLst>
                              <p:cond delay="0"/>
                            </p:stCondLst>
                            <p:childTnLst>
                              <p:par>
                                <p:cTn id="67" presetID="1" presetClass="exit" presetSubtype="0" fill="hold" grpId="1" nodeType="clickEffect">
                                  <p:stCondLst>
                                    <p:cond delay="0"/>
                                  </p:stCondLst>
                                  <p:childTnLst>
                                    <p:set>
                                      <p:cBhvr>
                                        <p:cTn id="68" dur="1" fill="hold">
                                          <p:stCondLst>
                                            <p:cond delay="0"/>
                                          </p:stCondLst>
                                        </p:cTn>
                                        <p:tgtEl>
                                          <p:spTgt spid="45"/>
                                        </p:tgtEl>
                                        <p:attrNameLst>
                                          <p:attrName>style.visibility</p:attrName>
                                        </p:attrNameLst>
                                      </p:cBhvr>
                                      <p:to>
                                        <p:strVal val="hidden"/>
                                      </p:to>
                                    </p:set>
                                  </p:childTnLst>
                                </p:cTn>
                              </p:par>
                              <p:par>
                                <p:cTn id="69" presetID="1" presetClass="entr" presetSubtype="0" fill="hold" grpId="0" nodeType="withEffect">
                                  <p:stCondLst>
                                    <p:cond delay="0"/>
                                  </p:stCondLst>
                                  <p:childTnLst>
                                    <p:set>
                                      <p:cBhvr>
                                        <p:cTn id="70" dur="1" fill="hold">
                                          <p:stCondLst>
                                            <p:cond delay="0"/>
                                          </p:stCondLst>
                                        </p:cTn>
                                        <p:tgtEl>
                                          <p:spTgt spid="52"/>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51"/>
                                        </p:tgtEl>
                                        <p:attrNameLst>
                                          <p:attrName>style.visibility</p:attrName>
                                        </p:attrNameLst>
                                      </p:cBhvr>
                                      <p:to>
                                        <p:strVal val="visible"/>
                                      </p:to>
                                    </p:set>
                                  </p:childTnLst>
                                </p:cTn>
                              </p:par>
                              <p:par>
                                <p:cTn id="75" presetID="1" presetClass="emph" presetSubtype="2" fill="hold" nodeType="withEffect">
                                  <p:stCondLst>
                                    <p:cond delay="0"/>
                                  </p:stCondLst>
                                  <p:childTnLst>
                                    <p:animClr clrSpc="rgb" dir="cw">
                                      <p:cBhvr>
                                        <p:cTn id="76" dur="2000" fill="hold"/>
                                        <p:tgtEl>
                                          <p:spTgt spid="12"/>
                                        </p:tgtEl>
                                        <p:attrNameLst>
                                          <p:attrName>fillcolor</p:attrName>
                                        </p:attrNameLst>
                                      </p:cBhvr>
                                      <p:to>
                                        <a:srgbClr val="FFD965"/>
                                      </p:to>
                                    </p:animClr>
                                    <p:set>
                                      <p:cBhvr>
                                        <p:cTn id="77" dur="2000" fill="hold"/>
                                        <p:tgtEl>
                                          <p:spTgt spid="12"/>
                                        </p:tgtEl>
                                        <p:attrNameLst>
                                          <p:attrName>fill.type</p:attrName>
                                        </p:attrNameLst>
                                      </p:cBhvr>
                                      <p:to>
                                        <p:strVal val="solid"/>
                                      </p:to>
                                    </p:set>
                                    <p:set>
                                      <p:cBhvr>
                                        <p:cTn id="78" dur="2000" fill="hold"/>
                                        <p:tgtEl>
                                          <p:spTgt spid="12"/>
                                        </p:tgtEl>
                                        <p:attrNameLst>
                                          <p:attrName>fill.on</p:attrName>
                                        </p:attrNameLst>
                                      </p:cBhvr>
                                      <p:to>
                                        <p:strVal val="true"/>
                                      </p:to>
                                    </p:set>
                                  </p:childTnLst>
                                </p:cTn>
                              </p:par>
                            </p:childTnLst>
                          </p:cTn>
                        </p:par>
                      </p:childTnLst>
                    </p:cTn>
                  </p:par>
                  <p:par>
                    <p:cTn id="79" fill="hold">
                      <p:stCondLst>
                        <p:cond delay="indefinite"/>
                      </p:stCondLst>
                      <p:childTnLst>
                        <p:par>
                          <p:cTn id="80" fill="hold">
                            <p:stCondLst>
                              <p:cond delay="0"/>
                            </p:stCondLst>
                            <p:childTnLst>
                              <p:par>
                                <p:cTn id="81" presetID="1" presetClass="exit" presetSubtype="0" fill="hold" grpId="1" nodeType="clickEffect">
                                  <p:stCondLst>
                                    <p:cond delay="0"/>
                                  </p:stCondLst>
                                  <p:childTnLst>
                                    <p:set>
                                      <p:cBhvr>
                                        <p:cTn id="82" dur="1" fill="hold">
                                          <p:stCondLst>
                                            <p:cond delay="0"/>
                                          </p:stCondLst>
                                        </p:cTn>
                                        <p:tgtEl>
                                          <p:spTgt spid="51"/>
                                        </p:tgtEl>
                                        <p:attrNameLst>
                                          <p:attrName>style.visibility</p:attrName>
                                        </p:attrNameLst>
                                      </p:cBhvr>
                                      <p:to>
                                        <p:strVal val="hidden"/>
                                      </p:to>
                                    </p:set>
                                  </p:childTnLst>
                                </p:cTn>
                              </p:par>
                              <p:par>
                                <p:cTn id="83" presetID="1" presetClass="entr" presetSubtype="0" fill="hold" grpId="0" nodeType="withEffect">
                                  <p:stCondLst>
                                    <p:cond delay="0"/>
                                  </p:stCondLst>
                                  <p:childTnLst>
                                    <p:set>
                                      <p:cBhvr>
                                        <p:cTn id="84" dur="1" fill="hold">
                                          <p:stCondLst>
                                            <p:cond delay="0"/>
                                          </p:stCondLst>
                                        </p:cTn>
                                        <p:tgtEl>
                                          <p:spTgt spid="54"/>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55"/>
                                        </p:tgtEl>
                                        <p:attrNameLst>
                                          <p:attrName>style.visibility</p:attrName>
                                        </p:attrNameLst>
                                      </p:cBhvr>
                                      <p:to>
                                        <p:strVal val="visible"/>
                                      </p:to>
                                    </p:set>
                                  </p:childTnLst>
                                </p:cTn>
                              </p:par>
                              <p:par>
                                <p:cTn id="87" presetID="1" presetClass="emph" presetSubtype="2" fill="hold" nodeType="withEffect">
                                  <p:stCondLst>
                                    <p:cond delay="0"/>
                                  </p:stCondLst>
                                  <p:childTnLst>
                                    <p:animClr clrSpc="rgb" dir="cw">
                                      <p:cBhvr>
                                        <p:cTn id="88" dur="2000" fill="hold"/>
                                        <p:tgtEl>
                                          <p:spTgt spid="10"/>
                                        </p:tgtEl>
                                        <p:attrNameLst>
                                          <p:attrName>fillcolor</p:attrName>
                                        </p:attrNameLst>
                                      </p:cBhvr>
                                      <p:to>
                                        <a:srgbClr val="FFD965"/>
                                      </p:to>
                                    </p:animClr>
                                    <p:set>
                                      <p:cBhvr>
                                        <p:cTn id="89" dur="2000" fill="hold"/>
                                        <p:tgtEl>
                                          <p:spTgt spid="10"/>
                                        </p:tgtEl>
                                        <p:attrNameLst>
                                          <p:attrName>fill.type</p:attrName>
                                        </p:attrNameLst>
                                      </p:cBhvr>
                                      <p:to>
                                        <p:strVal val="solid"/>
                                      </p:to>
                                    </p:set>
                                    <p:set>
                                      <p:cBhvr>
                                        <p:cTn id="90" dur="2000" fill="hold"/>
                                        <p:tgtEl>
                                          <p:spTgt spid="10"/>
                                        </p:tgtEl>
                                        <p:attrNameLst>
                                          <p:attrName>fill.on</p:attrName>
                                        </p:attrNameLst>
                                      </p:cBhvr>
                                      <p:to>
                                        <p:strVal val="true"/>
                                      </p:to>
                                    </p:set>
                                  </p:childTnLst>
                                </p:cTn>
                              </p:par>
                            </p:childTnLst>
                          </p:cTn>
                        </p:par>
                      </p:childTnLst>
                    </p:cTn>
                  </p:par>
                  <p:par>
                    <p:cTn id="91" fill="hold">
                      <p:stCondLst>
                        <p:cond delay="indefinite"/>
                      </p:stCondLst>
                      <p:childTnLst>
                        <p:par>
                          <p:cTn id="92" fill="hold">
                            <p:stCondLst>
                              <p:cond delay="0"/>
                            </p:stCondLst>
                            <p:childTnLst>
                              <p:par>
                                <p:cTn id="93" presetID="1" presetClass="exit" presetSubtype="0" fill="hold" grpId="1" nodeType="clickEffect">
                                  <p:stCondLst>
                                    <p:cond delay="0"/>
                                  </p:stCondLst>
                                  <p:childTnLst>
                                    <p:set>
                                      <p:cBhvr>
                                        <p:cTn id="94" dur="1" fill="hold">
                                          <p:stCondLst>
                                            <p:cond delay="0"/>
                                          </p:stCondLst>
                                        </p:cTn>
                                        <p:tgtEl>
                                          <p:spTgt spid="55"/>
                                        </p:tgtEl>
                                        <p:attrNameLst>
                                          <p:attrName>style.visibility</p:attrName>
                                        </p:attrNameLst>
                                      </p:cBhvr>
                                      <p:to>
                                        <p:strVal val="hidden"/>
                                      </p:to>
                                    </p:set>
                                  </p:childTnLst>
                                </p:cTn>
                              </p:par>
                              <p:par>
                                <p:cTn id="95" presetID="1" presetClass="entr" presetSubtype="0" fill="hold" grpId="0" nodeType="withEffect">
                                  <p:stCondLst>
                                    <p:cond delay="0"/>
                                  </p:stCondLst>
                                  <p:childTnLst>
                                    <p:set>
                                      <p:cBhvr>
                                        <p:cTn id="96" dur="1" fill="hold">
                                          <p:stCondLst>
                                            <p:cond delay="0"/>
                                          </p:stCondLst>
                                        </p:cTn>
                                        <p:tgtEl>
                                          <p:spTgt spid="58"/>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xit" presetSubtype="0" fill="hold" grpId="1" nodeType="clickEffect">
                                  <p:stCondLst>
                                    <p:cond delay="0"/>
                                  </p:stCondLst>
                                  <p:childTnLst>
                                    <p:set>
                                      <p:cBhvr>
                                        <p:cTn id="100" dur="1" fill="hold">
                                          <p:stCondLst>
                                            <p:cond delay="0"/>
                                          </p:stCondLst>
                                        </p:cTn>
                                        <p:tgtEl>
                                          <p:spTgt spid="58"/>
                                        </p:tgtEl>
                                        <p:attrNameLst>
                                          <p:attrName>style.visibility</p:attrName>
                                        </p:attrNameLst>
                                      </p:cBhvr>
                                      <p:to>
                                        <p:strVal val="hidden"/>
                                      </p:to>
                                    </p:set>
                                  </p:childTnLst>
                                </p:cTn>
                              </p:par>
                            </p:childTnLst>
                          </p:cTn>
                        </p:par>
                      </p:childTnLst>
                    </p:cTn>
                  </p:par>
                  <p:par>
                    <p:cTn id="101" fill="hold">
                      <p:stCondLst>
                        <p:cond delay="indefinite"/>
                      </p:stCondLst>
                      <p:childTnLst>
                        <p:par>
                          <p:cTn id="102" fill="hold">
                            <p:stCondLst>
                              <p:cond delay="0"/>
                            </p:stCondLst>
                            <p:childTnLst>
                              <p:par>
                                <p:cTn id="103" presetID="1" presetClass="exit" presetSubtype="0" fill="hold" grpId="1" nodeType="clickEffect">
                                  <p:stCondLst>
                                    <p:cond delay="0"/>
                                  </p:stCondLst>
                                  <p:childTnLst>
                                    <p:set>
                                      <p:cBhvr>
                                        <p:cTn id="104" dur="1" fill="hold">
                                          <p:stCondLst>
                                            <p:cond delay="0"/>
                                          </p:stCondLst>
                                        </p:cTn>
                                        <p:tgtEl>
                                          <p:spTgt spid="54"/>
                                        </p:tgtEl>
                                        <p:attrNameLst>
                                          <p:attrName>style.visibility</p:attrName>
                                        </p:attrNameLst>
                                      </p:cBhvr>
                                      <p:to>
                                        <p:strVal val="hidden"/>
                                      </p:to>
                                    </p:set>
                                  </p:childTnLst>
                                </p:cTn>
                              </p:par>
                            </p:childTnLst>
                          </p:cTn>
                        </p:par>
                      </p:childTnLst>
                    </p:cTn>
                  </p:par>
                  <p:par>
                    <p:cTn id="105" fill="hold">
                      <p:stCondLst>
                        <p:cond delay="indefinite"/>
                      </p:stCondLst>
                      <p:childTnLst>
                        <p:par>
                          <p:cTn id="106" fill="hold">
                            <p:stCondLst>
                              <p:cond delay="0"/>
                            </p:stCondLst>
                            <p:childTnLst>
                              <p:par>
                                <p:cTn id="107" presetID="1" presetClass="exit" presetSubtype="0" fill="hold" grpId="1" nodeType="clickEffect">
                                  <p:stCondLst>
                                    <p:cond delay="0"/>
                                  </p:stCondLst>
                                  <p:childTnLst>
                                    <p:set>
                                      <p:cBhvr>
                                        <p:cTn id="108" dur="1" fill="hold">
                                          <p:stCondLst>
                                            <p:cond delay="0"/>
                                          </p:stCondLst>
                                        </p:cTn>
                                        <p:tgtEl>
                                          <p:spTgt spid="52"/>
                                        </p:tgtEl>
                                        <p:attrNameLst>
                                          <p:attrName>style.visibility</p:attrName>
                                        </p:attrNameLst>
                                      </p:cBhvr>
                                      <p:to>
                                        <p:strVal val="hidden"/>
                                      </p:to>
                                    </p:set>
                                  </p:childTnLst>
                                </p:cTn>
                              </p:par>
                            </p:childTnLst>
                          </p:cTn>
                        </p:par>
                      </p:childTnLst>
                    </p:cTn>
                  </p:par>
                  <p:par>
                    <p:cTn id="109" fill="hold">
                      <p:stCondLst>
                        <p:cond delay="indefinite"/>
                      </p:stCondLst>
                      <p:childTnLst>
                        <p:par>
                          <p:cTn id="110" fill="hold">
                            <p:stCondLst>
                              <p:cond delay="0"/>
                            </p:stCondLst>
                            <p:childTnLst>
                              <p:par>
                                <p:cTn id="111" presetID="1" presetClass="entr" presetSubtype="0" fill="hold" grpId="0" nodeType="clickEffect">
                                  <p:stCondLst>
                                    <p:cond delay="0"/>
                                  </p:stCondLst>
                                  <p:childTnLst>
                                    <p:set>
                                      <p:cBhvr>
                                        <p:cTn id="112" dur="1" fill="hold">
                                          <p:stCondLst>
                                            <p:cond delay="0"/>
                                          </p:stCondLst>
                                        </p:cTn>
                                        <p:tgtEl>
                                          <p:spTgt spid="49"/>
                                        </p:tgtEl>
                                        <p:attrNameLst>
                                          <p:attrName>style.visibility</p:attrName>
                                        </p:attrNameLst>
                                      </p:cBhvr>
                                      <p:to>
                                        <p:strVal val="visible"/>
                                      </p:to>
                                    </p:set>
                                  </p:childTnLst>
                                </p:cTn>
                              </p:par>
                            </p:childTnLst>
                          </p:cTn>
                        </p:par>
                      </p:childTnLst>
                    </p:cTn>
                  </p:par>
                  <p:par>
                    <p:cTn id="113" fill="hold">
                      <p:stCondLst>
                        <p:cond delay="indefinite"/>
                      </p:stCondLst>
                      <p:childTnLst>
                        <p:par>
                          <p:cTn id="114" fill="hold">
                            <p:stCondLst>
                              <p:cond delay="0"/>
                            </p:stCondLst>
                            <p:childTnLst>
                              <p:par>
                                <p:cTn id="115" presetID="1" presetClass="exit" presetSubtype="0" fill="hold" grpId="1" nodeType="clickEffect">
                                  <p:stCondLst>
                                    <p:cond delay="0"/>
                                  </p:stCondLst>
                                  <p:childTnLst>
                                    <p:set>
                                      <p:cBhvr>
                                        <p:cTn id="116" dur="1" fill="hold">
                                          <p:stCondLst>
                                            <p:cond delay="0"/>
                                          </p:stCondLst>
                                        </p:cTn>
                                        <p:tgtEl>
                                          <p:spTgt spid="48"/>
                                        </p:tgtEl>
                                        <p:attrNameLst>
                                          <p:attrName>style.visibility</p:attrName>
                                        </p:attrNameLst>
                                      </p:cBhvr>
                                      <p:to>
                                        <p:strVal val="hidden"/>
                                      </p:to>
                                    </p:set>
                                  </p:childTnLst>
                                </p:cTn>
                              </p:par>
                            </p:childTnLst>
                          </p:cTn>
                        </p:par>
                      </p:childTnLst>
                    </p:cTn>
                  </p:par>
                  <p:par>
                    <p:cTn id="117" fill="hold">
                      <p:stCondLst>
                        <p:cond delay="indefinite"/>
                      </p:stCondLst>
                      <p:childTnLst>
                        <p:par>
                          <p:cTn id="118" fill="hold">
                            <p:stCondLst>
                              <p:cond delay="0"/>
                            </p:stCondLst>
                            <p:childTnLst>
                              <p:par>
                                <p:cTn id="119" presetID="1" presetClass="exit" presetSubtype="0" fill="hold" grpId="1" nodeType="clickEffect">
                                  <p:stCondLst>
                                    <p:cond delay="0"/>
                                  </p:stCondLst>
                                  <p:childTnLst>
                                    <p:set>
                                      <p:cBhvr>
                                        <p:cTn id="120" dur="1" fill="hold">
                                          <p:stCondLst>
                                            <p:cond delay="0"/>
                                          </p:stCondLst>
                                        </p:cTn>
                                        <p:tgtEl>
                                          <p:spTgt spid="4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1" grpId="1" animBg="1"/>
      <p:bldP spid="42" grpId="0" animBg="1"/>
      <p:bldP spid="42" grpId="1" animBg="1"/>
      <p:bldP spid="43" grpId="0" animBg="1"/>
      <p:bldP spid="43" grpId="1" animBg="1"/>
      <p:bldP spid="44" grpId="0" animBg="1"/>
      <p:bldP spid="44" grpId="1" animBg="1"/>
      <p:bldP spid="45" grpId="0" animBg="1"/>
      <p:bldP spid="45" grpId="1" animBg="1"/>
      <p:bldP spid="46" grpId="0" animBg="1"/>
      <p:bldP spid="46" grpId="1" animBg="1"/>
      <p:bldP spid="47" grpId="0" animBg="1"/>
      <p:bldP spid="47" grpId="1" animBg="1"/>
      <p:bldP spid="48" grpId="0" animBg="1"/>
      <p:bldP spid="48" grpId="1" animBg="1"/>
      <p:bldP spid="49" grpId="0" animBg="1"/>
      <p:bldP spid="49" grpId="1" animBg="1"/>
      <p:bldP spid="51" grpId="0" animBg="1"/>
      <p:bldP spid="51" grpId="1" animBg="1"/>
      <p:bldP spid="52" grpId="0" animBg="1"/>
      <p:bldP spid="52" grpId="1" animBg="1"/>
      <p:bldP spid="54" grpId="0" animBg="1"/>
      <p:bldP spid="54" grpId="1" animBg="1"/>
      <p:bldP spid="55" grpId="0" animBg="1"/>
      <p:bldP spid="55" grpId="1" animBg="1"/>
      <p:bldP spid="58" grpId="0" animBg="1"/>
      <p:bldP spid="58"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Running DFS</a:t>
            </a:r>
          </a:p>
        </p:txBody>
      </p:sp>
      <p:sp>
        <p:nvSpPr>
          <p:cNvPr id="4" name="Oval 3"/>
          <p:cNvSpPr/>
          <p:nvPr/>
        </p:nvSpPr>
        <p:spPr>
          <a:xfrm>
            <a:off x="1634836" y="2743417"/>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A</a:t>
            </a:r>
          </a:p>
        </p:txBody>
      </p:sp>
      <p:sp>
        <p:nvSpPr>
          <p:cNvPr id="5" name="Oval 4"/>
          <p:cNvSpPr/>
          <p:nvPr/>
        </p:nvSpPr>
        <p:spPr>
          <a:xfrm>
            <a:off x="4484255" y="1571385"/>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F</a:t>
            </a:r>
          </a:p>
        </p:txBody>
      </p:sp>
      <p:sp>
        <p:nvSpPr>
          <p:cNvPr id="6" name="Oval 5"/>
          <p:cNvSpPr/>
          <p:nvPr/>
        </p:nvSpPr>
        <p:spPr>
          <a:xfrm>
            <a:off x="4511964" y="5126182"/>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D</a:t>
            </a:r>
          </a:p>
        </p:txBody>
      </p:sp>
      <p:sp>
        <p:nvSpPr>
          <p:cNvPr id="7" name="Oval 6"/>
          <p:cNvSpPr/>
          <p:nvPr/>
        </p:nvSpPr>
        <p:spPr>
          <a:xfrm>
            <a:off x="4382655" y="3442663"/>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E</a:t>
            </a:r>
          </a:p>
        </p:txBody>
      </p:sp>
      <p:sp>
        <p:nvSpPr>
          <p:cNvPr id="8" name="Oval 7"/>
          <p:cNvSpPr/>
          <p:nvPr/>
        </p:nvSpPr>
        <p:spPr>
          <a:xfrm>
            <a:off x="2096655" y="5458691"/>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C</a:t>
            </a:r>
          </a:p>
        </p:txBody>
      </p:sp>
      <p:sp>
        <p:nvSpPr>
          <p:cNvPr id="9" name="Oval 8"/>
          <p:cNvSpPr/>
          <p:nvPr/>
        </p:nvSpPr>
        <p:spPr>
          <a:xfrm>
            <a:off x="595746" y="4548910"/>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B</a:t>
            </a:r>
          </a:p>
        </p:txBody>
      </p:sp>
      <p:cxnSp>
        <p:nvCxnSpPr>
          <p:cNvPr id="10" name="Straight Arrow Connector 9"/>
          <p:cNvCxnSpPr>
            <a:stCxn id="4" idx="3"/>
            <a:endCxn id="9" idx="0"/>
          </p:cNvCxnSpPr>
          <p:nvPr/>
        </p:nvCxnSpPr>
        <p:spPr>
          <a:xfrm flipH="1">
            <a:off x="928255" y="3311045"/>
            <a:ext cx="803971" cy="1237865"/>
          </a:xfrm>
          <a:prstGeom prst="straightConnector1">
            <a:avLst/>
          </a:prstGeom>
          <a:ln w="28575">
            <a:tailEnd type="triangle" w="lg" len="lg"/>
          </a:ln>
        </p:spPr>
        <p:style>
          <a:lnRef idx="1">
            <a:schemeClr val="dk1"/>
          </a:lnRef>
          <a:fillRef idx="0">
            <a:schemeClr val="dk1"/>
          </a:fillRef>
          <a:effectRef idx="0">
            <a:schemeClr val="dk1"/>
          </a:effectRef>
          <a:fontRef idx="minor">
            <a:schemeClr val="tx1"/>
          </a:fontRef>
        </p:style>
      </p:cxnSp>
      <p:cxnSp>
        <p:nvCxnSpPr>
          <p:cNvPr id="11" name="Straight Connector 10"/>
          <p:cNvCxnSpPr>
            <a:stCxn id="9" idx="5"/>
            <a:endCxn id="8" idx="1"/>
          </p:cNvCxnSpPr>
          <p:nvPr/>
        </p:nvCxnSpPr>
        <p:spPr>
          <a:xfrm>
            <a:off x="1163374" y="5116538"/>
            <a:ext cx="1030671" cy="439543"/>
          </a:xfrm>
          <a:prstGeom prst="line">
            <a:avLst/>
          </a:prstGeom>
          <a:ln w="28575">
            <a:tailEnd type="triangle" w="lg" len="lg"/>
          </a:ln>
        </p:spPr>
        <p:style>
          <a:lnRef idx="1">
            <a:schemeClr val="dk1"/>
          </a:lnRef>
          <a:fillRef idx="0">
            <a:schemeClr val="dk1"/>
          </a:fillRef>
          <a:effectRef idx="0">
            <a:schemeClr val="dk1"/>
          </a:effectRef>
          <a:fontRef idx="minor">
            <a:schemeClr val="tx1"/>
          </a:fontRef>
        </p:style>
      </p:cxnSp>
      <p:cxnSp>
        <p:nvCxnSpPr>
          <p:cNvPr id="12" name="Straight Connector 11"/>
          <p:cNvCxnSpPr>
            <a:stCxn id="8" idx="6"/>
            <a:endCxn id="6" idx="2"/>
          </p:cNvCxnSpPr>
          <p:nvPr/>
        </p:nvCxnSpPr>
        <p:spPr>
          <a:xfrm flipV="1">
            <a:off x="2761673" y="5458691"/>
            <a:ext cx="1750291" cy="332509"/>
          </a:xfrm>
          <a:prstGeom prst="line">
            <a:avLst/>
          </a:prstGeom>
          <a:ln w="28575">
            <a:tailEnd type="triangle" w="lg" len="lg"/>
          </a:ln>
        </p:spPr>
        <p:style>
          <a:lnRef idx="1">
            <a:schemeClr val="dk1"/>
          </a:lnRef>
          <a:fillRef idx="0">
            <a:schemeClr val="dk1"/>
          </a:fillRef>
          <a:effectRef idx="0">
            <a:schemeClr val="dk1"/>
          </a:effectRef>
          <a:fontRef idx="minor">
            <a:schemeClr val="tx1"/>
          </a:fontRef>
        </p:style>
      </p:cxnSp>
      <p:cxnSp>
        <p:nvCxnSpPr>
          <p:cNvPr id="13" name="Straight Connector 12"/>
          <p:cNvCxnSpPr>
            <a:stCxn id="6" idx="1"/>
            <a:endCxn id="9" idx="6"/>
          </p:cNvCxnSpPr>
          <p:nvPr/>
        </p:nvCxnSpPr>
        <p:spPr>
          <a:xfrm flipH="1" flipV="1">
            <a:off x="1260764" y="4881419"/>
            <a:ext cx="3348590" cy="342153"/>
          </a:xfrm>
          <a:prstGeom prst="line">
            <a:avLst/>
          </a:prstGeom>
          <a:ln w="28575">
            <a:tailEnd type="triangle" w="lg" len="lg"/>
          </a:ln>
        </p:spPr>
        <p:style>
          <a:lnRef idx="1">
            <a:schemeClr val="dk1"/>
          </a:lnRef>
          <a:fillRef idx="0">
            <a:schemeClr val="dk1"/>
          </a:fillRef>
          <a:effectRef idx="0">
            <a:schemeClr val="dk1"/>
          </a:effectRef>
          <a:fontRef idx="minor">
            <a:schemeClr val="tx1"/>
          </a:fontRef>
        </p:style>
      </p:cxnSp>
      <p:cxnSp>
        <p:nvCxnSpPr>
          <p:cNvPr id="14" name="Straight Connector 13"/>
          <p:cNvCxnSpPr>
            <a:stCxn id="9" idx="7"/>
            <a:endCxn id="7" idx="2"/>
          </p:cNvCxnSpPr>
          <p:nvPr/>
        </p:nvCxnSpPr>
        <p:spPr>
          <a:xfrm flipV="1">
            <a:off x="1163374" y="3775172"/>
            <a:ext cx="3219281" cy="871128"/>
          </a:xfrm>
          <a:prstGeom prst="line">
            <a:avLst/>
          </a:prstGeom>
          <a:ln w="28575">
            <a:tailEnd type="triangle" w="lg" len="lg"/>
          </a:ln>
        </p:spPr>
        <p:style>
          <a:lnRef idx="1">
            <a:schemeClr val="dk1"/>
          </a:lnRef>
          <a:fillRef idx="0">
            <a:schemeClr val="dk1"/>
          </a:fillRef>
          <a:effectRef idx="0">
            <a:schemeClr val="dk1"/>
          </a:effectRef>
          <a:fontRef idx="minor">
            <a:schemeClr val="tx1"/>
          </a:fontRef>
        </p:style>
      </p:cxnSp>
      <p:cxnSp>
        <p:nvCxnSpPr>
          <p:cNvPr id="15" name="Straight Connector 14"/>
          <p:cNvCxnSpPr>
            <a:stCxn id="7" idx="0"/>
            <a:endCxn id="5" idx="4"/>
          </p:cNvCxnSpPr>
          <p:nvPr/>
        </p:nvCxnSpPr>
        <p:spPr>
          <a:xfrm flipV="1">
            <a:off x="4715164" y="2236403"/>
            <a:ext cx="101600" cy="1206260"/>
          </a:xfrm>
          <a:prstGeom prst="line">
            <a:avLst/>
          </a:prstGeom>
          <a:ln w="28575">
            <a:tailEnd type="triangle" w="lg" len="lg"/>
          </a:ln>
        </p:spPr>
        <p:style>
          <a:lnRef idx="1">
            <a:schemeClr val="dk1"/>
          </a:lnRef>
          <a:fillRef idx="0">
            <a:schemeClr val="dk1"/>
          </a:fillRef>
          <a:effectRef idx="0">
            <a:schemeClr val="dk1"/>
          </a:effectRef>
          <a:fontRef idx="minor">
            <a:schemeClr val="tx1"/>
          </a:fontRef>
        </p:style>
      </p:cxnSp>
      <p:cxnSp>
        <p:nvCxnSpPr>
          <p:cNvPr id="16" name="Straight Connector 15"/>
          <p:cNvCxnSpPr>
            <a:stCxn id="4" idx="7"/>
            <a:endCxn id="5" idx="2"/>
          </p:cNvCxnSpPr>
          <p:nvPr/>
        </p:nvCxnSpPr>
        <p:spPr>
          <a:xfrm flipV="1">
            <a:off x="2202464" y="1903894"/>
            <a:ext cx="2281791" cy="936913"/>
          </a:xfrm>
          <a:prstGeom prst="line">
            <a:avLst/>
          </a:prstGeom>
          <a:ln w="28575">
            <a:tailEnd type="triangle" w="lg" len="lg"/>
          </a:ln>
        </p:spPr>
        <p:style>
          <a:lnRef idx="1">
            <a:schemeClr val="dk1"/>
          </a:lnRef>
          <a:fillRef idx="0">
            <a:schemeClr val="dk1"/>
          </a:fillRef>
          <a:effectRef idx="0">
            <a:schemeClr val="dk1"/>
          </a:effectRef>
          <a:fontRef idx="minor">
            <a:schemeClr val="tx1"/>
          </a:fontRef>
        </p:style>
      </p:cxnSp>
      <p:sp>
        <p:nvSpPr>
          <p:cNvPr id="17" name="Oval 16"/>
          <p:cNvSpPr/>
          <p:nvPr/>
        </p:nvSpPr>
        <p:spPr>
          <a:xfrm>
            <a:off x="5539971" y="2507024"/>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G</a:t>
            </a:r>
          </a:p>
        </p:txBody>
      </p:sp>
      <p:sp>
        <p:nvSpPr>
          <p:cNvPr id="18" name="Rectangle 17"/>
          <p:cNvSpPr/>
          <p:nvPr/>
        </p:nvSpPr>
        <p:spPr>
          <a:xfrm>
            <a:off x="5503950" y="85774"/>
            <a:ext cx="6521795" cy="2462213"/>
          </a:xfrm>
          <a:prstGeom prst="rect">
            <a:avLst/>
          </a:prstGeom>
        </p:spPr>
        <p:txBody>
          <a:bodyPr wrap="square">
            <a:spAutoFit/>
          </a:bodyPr>
          <a:lstStyle/>
          <a:p>
            <a:r>
              <a:rPr lang="en-US" sz="2200" dirty="0">
                <a:latin typeface="Courier New" panose="02070309020205020404" pitchFamily="49" charset="0"/>
                <a:cs typeface="Courier New" panose="02070309020205020404" pitchFamily="49" charset="0"/>
              </a:rPr>
              <a:t>DFS(u)</a:t>
            </a:r>
          </a:p>
          <a:p>
            <a:r>
              <a:rPr lang="en-US" sz="2200" dirty="0">
                <a:latin typeface="Courier New" panose="02070309020205020404" pitchFamily="49" charset="0"/>
                <a:cs typeface="Courier New" panose="02070309020205020404" pitchFamily="49" charset="0"/>
              </a:rPr>
              <a:t>	Mark u as “seen”</a:t>
            </a:r>
          </a:p>
          <a:p>
            <a:r>
              <a:rPr lang="en-US" sz="2200" dirty="0">
                <a:latin typeface="Courier New" panose="02070309020205020404" pitchFamily="49" charset="0"/>
                <a:cs typeface="Courier New" panose="02070309020205020404" pitchFamily="49" charset="0"/>
              </a:rPr>
              <a:t>	For each edge (</a:t>
            </a:r>
            <a:r>
              <a:rPr lang="en-US" sz="2200" dirty="0" err="1">
                <a:latin typeface="Courier New" panose="02070309020205020404" pitchFamily="49" charset="0"/>
                <a:cs typeface="Courier New" panose="02070309020205020404" pitchFamily="49" charset="0"/>
              </a:rPr>
              <a:t>u,v</a:t>
            </a:r>
            <a:r>
              <a:rPr lang="en-US" sz="2200" dirty="0">
                <a:latin typeface="Courier New" panose="02070309020205020404" pitchFamily="49" charset="0"/>
                <a:cs typeface="Courier New" panose="02070309020205020404" pitchFamily="49" charset="0"/>
              </a:rPr>
              <a:t>) //leaving u</a:t>
            </a:r>
          </a:p>
          <a:p>
            <a:r>
              <a:rPr lang="en-US" sz="2200" dirty="0">
                <a:latin typeface="Courier New" panose="02070309020205020404" pitchFamily="49" charset="0"/>
                <a:cs typeface="Courier New" panose="02070309020205020404" pitchFamily="49" charset="0"/>
              </a:rPr>
              <a:t>		If v is not “seen”</a:t>
            </a:r>
          </a:p>
          <a:p>
            <a:r>
              <a:rPr lang="en-US" sz="2200" dirty="0">
                <a:latin typeface="Courier New" panose="02070309020205020404" pitchFamily="49" charset="0"/>
                <a:cs typeface="Courier New" panose="02070309020205020404" pitchFamily="49" charset="0"/>
              </a:rPr>
              <a:t>			DFS(v)</a:t>
            </a:r>
          </a:p>
          <a:p>
            <a:r>
              <a:rPr lang="en-US" sz="2200" dirty="0">
                <a:latin typeface="Courier New" panose="02070309020205020404" pitchFamily="49" charset="0"/>
                <a:cs typeface="Courier New" panose="02070309020205020404" pitchFamily="49" charset="0"/>
              </a:rPr>
              <a:t>		End If</a:t>
            </a:r>
          </a:p>
          <a:p>
            <a:r>
              <a:rPr lang="en-US" sz="2200" dirty="0">
                <a:latin typeface="Courier New" panose="02070309020205020404" pitchFamily="49" charset="0"/>
                <a:cs typeface="Courier New" panose="02070309020205020404" pitchFamily="49" charset="0"/>
              </a:rPr>
              <a:t>	End For</a:t>
            </a:r>
          </a:p>
        </p:txBody>
      </p:sp>
      <p:sp>
        <p:nvSpPr>
          <p:cNvPr id="19" name="TextBox 18"/>
          <p:cNvSpPr txBox="1"/>
          <p:nvPr/>
        </p:nvSpPr>
        <p:spPr>
          <a:xfrm>
            <a:off x="6132946" y="2556694"/>
            <a:ext cx="5754254" cy="1569660"/>
          </a:xfrm>
          <a:prstGeom prst="rect">
            <a:avLst/>
          </a:prstGeom>
          <a:noFill/>
        </p:spPr>
        <p:txBody>
          <a:bodyPr wrap="square" rtlCol="0">
            <a:spAutoFit/>
          </a:bodyPr>
          <a:lstStyle/>
          <a:p>
            <a:r>
              <a:rPr lang="en-US" sz="3200" dirty="0"/>
              <a:t>HEY!</a:t>
            </a:r>
            <a:br>
              <a:rPr lang="en-US" sz="3200" dirty="0"/>
            </a:br>
            <a:r>
              <a:rPr lang="en-US" sz="3200" dirty="0"/>
              <a:t>We missed something!</a:t>
            </a:r>
          </a:p>
          <a:p>
            <a:endParaRPr lang="en-US" sz="3200" dirty="0"/>
          </a:p>
        </p:txBody>
      </p:sp>
      <p:sp>
        <p:nvSpPr>
          <p:cNvPr id="20" name="Arc 19"/>
          <p:cNvSpPr/>
          <p:nvPr/>
        </p:nvSpPr>
        <p:spPr>
          <a:xfrm>
            <a:off x="4692073" y="2033050"/>
            <a:ext cx="710277" cy="3404716"/>
          </a:xfrm>
          <a:prstGeom prst="arc">
            <a:avLst>
              <a:gd name="adj1" fmla="val 16335227"/>
              <a:gd name="adj2" fmla="val 5144971"/>
            </a:avLst>
          </a:prstGeom>
          <a:ln w="28575">
            <a:tailEnd type="triangle" w="lg" len="lg"/>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1" name="Rectangle 20"/>
              <p:cNvSpPr/>
              <p:nvPr/>
            </p:nvSpPr>
            <p:spPr>
              <a:xfrm>
                <a:off x="5969000" y="3708400"/>
                <a:ext cx="5918200" cy="214814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3600" dirty="0"/>
              </a:p>
              <a:p>
                <a:pPr algn="ctr"/>
                <a:r>
                  <a:rPr lang="en-US" sz="3600" dirty="0">
                    <a:latin typeface="Courier New" panose="02070309020205020404" pitchFamily="49" charset="0"/>
                    <a:cs typeface="Courier New" panose="02070309020205020404" pitchFamily="49" charset="0"/>
                  </a:rPr>
                  <a:t>DFS(v)</a:t>
                </a:r>
                <a:r>
                  <a:rPr lang="en-US" sz="3600" dirty="0"/>
                  <a:t> finds exactly the (unseen) vertices reachable from </a:t>
                </a:r>
                <a14:m>
                  <m:oMath xmlns:m="http://schemas.openxmlformats.org/officeDocument/2006/math">
                    <m:r>
                      <a:rPr lang="en-US" sz="3600" b="0" i="1" smtClean="0">
                        <a:latin typeface="Cambria Math" panose="02040503050406030204" pitchFamily="18" charset="0"/>
                      </a:rPr>
                      <m:t>𝑣</m:t>
                    </m:r>
                    <m:r>
                      <a:rPr lang="en-US" sz="3600" b="0" i="1" smtClean="0">
                        <a:latin typeface="Cambria Math" panose="02040503050406030204" pitchFamily="18" charset="0"/>
                      </a:rPr>
                      <m:t>.</m:t>
                    </m:r>
                  </m:oMath>
                </a14:m>
                <a:r>
                  <a:rPr lang="en-US" sz="3600" dirty="0"/>
                  <a:t> </a:t>
                </a:r>
              </a:p>
            </p:txBody>
          </p:sp>
        </mc:Choice>
        <mc:Fallback xmlns="">
          <p:sp>
            <p:nvSpPr>
              <p:cNvPr id="21" name="Rectangle 20"/>
              <p:cNvSpPr>
                <a:spLocks noRot="1" noChangeAspect="1" noMove="1" noResize="1" noEditPoints="1" noAdjustHandles="1" noChangeArrowheads="1" noChangeShapeType="1" noTextEdit="1"/>
              </p:cNvSpPr>
              <p:nvPr/>
            </p:nvSpPr>
            <p:spPr>
              <a:xfrm>
                <a:off x="5969000" y="3708400"/>
                <a:ext cx="5918200" cy="2148140"/>
              </a:xfrm>
              <a:prstGeom prst="rect">
                <a:avLst/>
              </a:prstGeom>
              <a:blipFill>
                <a:blip r:embed="rId2"/>
                <a:stretch>
                  <a:fillRect b="-13202"/>
                </a:stretch>
              </a:blipFill>
              <a:ln>
                <a:solidFill>
                  <a:schemeClr val="tx1"/>
                </a:solidFill>
              </a:ln>
            </p:spPr>
            <p:txBody>
              <a:bodyPr/>
              <a:lstStyle/>
              <a:p>
                <a:r>
                  <a:rPr lang="en-US">
                    <a:noFill/>
                  </a:rPr>
                  <a:t> </a:t>
                </a:r>
              </a:p>
            </p:txBody>
          </p:sp>
        </mc:Fallback>
      </mc:AlternateContent>
      <p:sp>
        <p:nvSpPr>
          <p:cNvPr id="22" name="Rectangle 21"/>
          <p:cNvSpPr/>
          <p:nvPr/>
        </p:nvSpPr>
        <p:spPr>
          <a:xfrm>
            <a:off x="5969000" y="3708401"/>
            <a:ext cx="5918200" cy="556708"/>
          </a:xfrm>
          <a:prstGeom prst="rect">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dirty="0"/>
              <a:t>DFS discovery</a:t>
            </a:r>
          </a:p>
        </p:txBody>
      </p:sp>
    </p:spTree>
    <p:extLst>
      <p:ext uri="{BB962C8B-B14F-4D97-AF65-F5344CB8AC3E}">
        <p14:creationId xmlns:p14="http://schemas.microsoft.com/office/powerpoint/2010/main" val="2628051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mph" presetSubtype="2" fill="hold" nodeType="withEffect">
                                  <p:stCondLst>
                                    <p:cond delay="0"/>
                                  </p:stCondLst>
                                  <p:childTnLst>
                                    <p:animClr clrSpc="rgb" dir="cw">
                                      <p:cBhvr>
                                        <p:cTn id="6" dur="100" fill="hold"/>
                                        <p:tgtEl>
                                          <p:spTgt spid="4"/>
                                        </p:tgtEl>
                                        <p:attrNameLst>
                                          <p:attrName>fillcolor</p:attrName>
                                        </p:attrNameLst>
                                      </p:cBhvr>
                                      <p:to>
                                        <a:srgbClr val="FFD965"/>
                                      </p:to>
                                    </p:animClr>
                                    <p:set>
                                      <p:cBhvr>
                                        <p:cTn id="7" dur="100" fill="hold"/>
                                        <p:tgtEl>
                                          <p:spTgt spid="4"/>
                                        </p:tgtEl>
                                        <p:attrNameLst>
                                          <p:attrName>fill.type</p:attrName>
                                        </p:attrNameLst>
                                      </p:cBhvr>
                                      <p:to>
                                        <p:strVal val="solid"/>
                                      </p:to>
                                    </p:set>
                                    <p:set>
                                      <p:cBhvr>
                                        <p:cTn id="8" dur="100" fill="hold"/>
                                        <p:tgtEl>
                                          <p:spTgt spid="4"/>
                                        </p:tgtEl>
                                        <p:attrNameLst>
                                          <p:attrName>fill.on</p:attrName>
                                        </p:attrNameLst>
                                      </p:cBhvr>
                                      <p:to>
                                        <p:strVal val="true"/>
                                      </p:to>
                                    </p:set>
                                  </p:childTnLst>
                                </p:cTn>
                              </p:par>
                              <p:par>
                                <p:cTn id="9" presetID="1" presetClass="emph" presetSubtype="2" fill="hold" nodeType="withEffect">
                                  <p:stCondLst>
                                    <p:cond delay="0"/>
                                  </p:stCondLst>
                                  <p:childTnLst>
                                    <p:animClr clrSpc="rgb" dir="cw">
                                      <p:cBhvr>
                                        <p:cTn id="10" dur="100" fill="hold"/>
                                        <p:tgtEl>
                                          <p:spTgt spid="9"/>
                                        </p:tgtEl>
                                        <p:attrNameLst>
                                          <p:attrName>fillcolor</p:attrName>
                                        </p:attrNameLst>
                                      </p:cBhvr>
                                      <p:to>
                                        <a:srgbClr val="FFD965"/>
                                      </p:to>
                                    </p:animClr>
                                    <p:set>
                                      <p:cBhvr>
                                        <p:cTn id="11" dur="100" fill="hold"/>
                                        <p:tgtEl>
                                          <p:spTgt spid="9"/>
                                        </p:tgtEl>
                                        <p:attrNameLst>
                                          <p:attrName>fill.type</p:attrName>
                                        </p:attrNameLst>
                                      </p:cBhvr>
                                      <p:to>
                                        <p:strVal val="solid"/>
                                      </p:to>
                                    </p:set>
                                    <p:set>
                                      <p:cBhvr>
                                        <p:cTn id="12" dur="100" fill="hold"/>
                                        <p:tgtEl>
                                          <p:spTgt spid="9"/>
                                        </p:tgtEl>
                                        <p:attrNameLst>
                                          <p:attrName>fill.on</p:attrName>
                                        </p:attrNameLst>
                                      </p:cBhvr>
                                      <p:to>
                                        <p:strVal val="true"/>
                                      </p:to>
                                    </p:set>
                                  </p:childTnLst>
                                </p:cTn>
                              </p:par>
                              <p:par>
                                <p:cTn id="13" presetID="1" presetClass="emph" presetSubtype="2" fill="hold" nodeType="withEffect">
                                  <p:stCondLst>
                                    <p:cond delay="0"/>
                                  </p:stCondLst>
                                  <p:childTnLst>
                                    <p:animClr clrSpc="rgb" dir="cw">
                                      <p:cBhvr>
                                        <p:cTn id="14" dur="100" fill="hold"/>
                                        <p:tgtEl>
                                          <p:spTgt spid="8"/>
                                        </p:tgtEl>
                                        <p:attrNameLst>
                                          <p:attrName>fillcolor</p:attrName>
                                        </p:attrNameLst>
                                      </p:cBhvr>
                                      <p:to>
                                        <a:srgbClr val="FFD965"/>
                                      </p:to>
                                    </p:animClr>
                                    <p:set>
                                      <p:cBhvr>
                                        <p:cTn id="15" dur="100" fill="hold"/>
                                        <p:tgtEl>
                                          <p:spTgt spid="8"/>
                                        </p:tgtEl>
                                        <p:attrNameLst>
                                          <p:attrName>fill.type</p:attrName>
                                        </p:attrNameLst>
                                      </p:cBhvr>
                                      <p:to>
                                        <p:strVal val="solid"/>
                                      </p:to>
                                    </p:set>
                                    <p:set>
                                      <p:cBhvr>
                                        <p:cTn id="16" dur="100" fill="hold"/>
                                        <p:tgtEl>
                                          <p:spTgt spid="8"/>
                                        </p:tgtEl>
                                        <p:attrNameLst>
                                          <p:attrName>fill.on</p:attrName>
                                        </p:attrNameLst>
                                      </p:cBhvr>
                                      <p:to>
                                        <p:strVal val="true"/>
                                      </p:to>
                                    </p:set>
                                  </p:childTnLst>
                                </p:cTn>
                              </p:par>
                              <p:par>
                                <p:cTn id="17" presetID="1" presetClass="emph" presetSubtype="2" fill="hold" nodeType="withEffect">
                                  <p:stCondLst>
                                    <p:cond delay="0"/>
                                  </p:stCondLst>
                                  <p:childTnLst>
                                    <p:animClr clrSpc="rgb" dir="cw">
                                      <p:cBhvr>
                                        <p:cTn id="18" dur="100" fill="hold"/>
                                        <p:tgtEl>
                                          <p:spTgt spid="6"/>
                                        </p:tgtEl>
                                        <p:attrNameLst>
                                          <p:attrName>fillcolor</p:attrName>
                                        </p:attrNameLst>
                                      </p:cBhvr>
                                      <p:to>
                                        <a:srgbClr val="FFD965"/>
                                      </p:to>
                                    </p:animClr>
                                    <p:set>
                                      <p:cBhvr>
                                        <p:cTn id="19" dur="100" fill="hold"/>
                                        <p:tgtEl>
                                          <p:spTgt spid="6"/>
                                        </p:tgtEl>
                                        <p:attrNameLst>
                                          <p:attrName>fill.type</p:attrName>
                                        </p:attrNameLst>
                                      </p:cBhvr>
                                      <p:to>
                                        <p:strVal val="solid"/>
                                      </p:to>
                                    </p:set>
                                    <p:set>
                                      <p:cBhvr>
                                        <p:cTn id="20" dur="100" fill="hold"/>
                                        <p:tgtEl>
                                          <p:spTgt spid="6"/>
                                        </p:tgtEl>
                                        <p:attrNameLst>
                                          <p:attrName>fill.on</p:attrName>
                                        </p:attrNameLst>
                                      </p:cBhvr>
                                      <p:to>
                                        <p:strVal val="true"/>
                                      </p:to>
                                    </p:set>
                                  </p:childTnLst>
                                </p:cTn>
                              </p:par>
                              <p:par>
                                <p:cTn id="21" presetID="1" presetClass="emph" presetSubtype="2" fill="hold" nodeType="withEffect">
                                  <p:stCondLst>
                                    <p:cond delay="0"/>
                                  </p:stCondLst>
                                  <p:childTnLst>
                                    <p:animClr clrSpc="rgb" dir="cw">
                                      <p:cBhvr>
                                        <p:cTn id="22" dur="100" fill="hold"/>
                                        <p:tgtEl>
                                          <p:spTgt spid="7"/>
                                        </p:tgtEl>
                                        <p:attrNameLst>
                                          <p:attrName>fillcolor</p:attrName>
                                        </p:attrNameLst>
                                      </p:cBhvr>
                                      <p:to>
                                        <a:srgbClr val="FFD965"/>
                                      </p:to>
                                    </p:animClr>
                                    <p:set>
                                      <p:cBhvr>
                                        <p:cTn id="23" dur="100" fill="hold"/>
                                        <p:tgtEl>
                                          <p:spTgt spid="7"/>
                                        </p:tgtEl>
                                        <p:attrNameLst>
                                          <p:attrName>fill.type</p:attrName>
                                        </p:attrNameLst>
                                      </p:cBhvr>
                                      <p:to>
                                        <p:strVal val="solid"/>
                                      </p:to>
                                    </p:set>
                                    <p:set>
                                      <p:cBhvr>
                                        <p:cTn id="24" dur="100" fill="hold"/>
                                        <p:tgtEl>
                                          <p:spTgt spid="7"/>
                                        </p:tgtEl>
                                        <p:attrNameLst>
                                          <p:attrName>fill.on</p:attrName>
                                        </p:attrNameLst>
                                      </p:cBhvr>
                                      <p:to>
                                        <p:strVal val="true"/>
                                      </p:to>
                                    </p:set>
                                  </p:childTnLst>
                                </p:cTn>
                              </p:par>
                              <p:par>
                                <p:cTn id="25" presetID="1" presetClass="emph" presetSubtype="2" fill="hold" nodeType="withEffect">
                                  <p:stCondLst>
                                    <p:cond delay="0"/>
                                  </p:stCondLst>
                                  <p:childTnLst>
                                    <p:animClr clrSpc="rgb" dir="cw">
                                      <p:cBhvr>
                                        <p:cTn id="26" dur="100" fill="hold"/>
                                        <p:tgtEl>
                                          <p:spTgt spid="5"/>
                                        </p:tgtEl>
                                        <p:attrNameLst>
                                          <p:attrName>fillcolor</p:attrName>
                                        </p:attrNameLst>
                                      </p:cBhvr>
                                      <p:to>
                                        <a:srgbClr val="FFD965"/>
                                      </p:to>
                                    </p:animClr>
                                    <p:set>
                                      <p:cBhvr>
                                        <p:cTn id="27" dur="100" fill="hold"/>
                                        <p:tgtEl>
                                          <p:spTgt spid="5"/>
                                        </p:tgtEl>
                                        <p:attrNameLst>
                                          <p:attrName>fill.type</p:attrName>
                                        </p:attrNameLst>
                                      </p:cBhvr>
                                      <p:to>
                                        <p:strVal val="solid"/>
                                      </p:to>
                                    </p:set>
                                    <p:set>
                                      <p:cBhvr>
                                        <p:cTn id="28" dur="100" fill="hold"/>
                                        <p:tgtEl>
                                          <p:spTgt spid="5"/>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Reaching Everything</a:t>
            </a:r>
          </a:p>
        </p:txBody>
      </p:sp>
      <p:sp>
        <p:nvSpPr>
          <p:cNvPr id="3" name="Content Placeholder 2"/>
          <p:cNvSpPr>
            <a:spLocks noGrp="1"/>
          </p:cNvSpPr>
          <p:nvPr>
            <p:ph idx="1"/>
          </p:nvPr>
        </p:nvSpPr>
        <p:spPr>
          <a:xfrm>
            <a:off x="838200" y="1825625"/>
            <a:ext cx="10515600" cy="2327275"/>
          </a:xfrm>
        </p:spPr>
        <p:txBody>
          <a:bodyPr>
            <a:normAutofit lnSpcReduction="10000"/>
          </a:bodyPr>
          <a:lstStyle/>
          <a:p>
            <a:r>
              <a:rPr lang="en-US" dirty="0"/>
              <a:t>One possible use of DFS is visiting every vertex</a:t>
            </a:r>
          </a:p>
          <a:p>
            <a:r>
              <a:rPr lang="en-US" dirty="0"/>
              <a:t>How can we make sure that happens?</a:t>
            </a:r>
          </a:p>
          <a:p>
            <a:pPr lvl="1"/>
            <a:r>
              <a:rPr lang="en-US" dirty="0"/>
              <a:t>What did you do for BFS when you had this problem?</a:t>
            </a:r>
          </a:p>
          <a:p>
            <a:pPr lvl="1"/>
            <a:endParaRPr lang="en-US" dirty="0"/>
          </a:p>
          <a:p>
            <a:r>
              <a:rPr lang="en-US" dirty="0"/>
              <a:t>Add a while loop, and call DFS from each vertex. </a:t>
            </a:r>
          </a:p>
        </p:txBody>
      </p:sp>
      <p:sp>
        <p:nvSpPr>
          <p:cNvPr id="4" name="Rectangle 3"/>
          <p:cNvSpPr/>
          <p:nvPr/>
        </p:nvSpPr>
        <p:spPr>
          <a:xfrm>
            <a:off x="5670205" y="4152899"/>
            <a:ext cx="6521795" cy="2462213"/>
          </a:xfrm>
          <a:prstGeom prst="rect">
            <a:avLst/>
          </a:prstGeom>
        </p:spPr>
        <p:txBody>
          <a:bodyPr wrap="square">
            <a:spAutoFit/>
          </a:bodyPr>
          <a:lstStyle/>
          <a:p>
            <a:r>
              <a:rPr lang="en-US" sz="2200" dirty="0">
                <a:latin typeface="Courier New" panose="02070309020205020404" pitchFamily="49" charset="0"/>
                <a:cs typeface="Courier New" panose="02070309020205020404" pitchFamily="49" charset="0"/>
              </a:rPr>
              <a:t>DFS(u)</a:t>
            </a:r>
          </a:p>
          <a:p>
            <a:r>
              <a:rPr lang="en-US" sz="2200" dirty="0">
                <a:latin typeface="Courier New" panose="02070309020205020404" pitchFamily="49" charset="0"/>
                <a:cs typeface="Courier New" panose="02070309020205020404" pitchFamily="49" charset="0"/>
              </a:rPr>
              <a:t>	Mark u as “seen”</a:t>
            </a:r>
          </a:p>
          <a:p>
            <a:r>
              <a:rPr lang="en-US" sz="2200" dirty="0">
                <a:latin typeface="Courier New" panose="02070309020205020404" pitchFamily="49" charset="0"/>
                <a:cs typeface="Courier New" panose="02070309020205020404" pitchFamily="49" charset="0"/>
              </a:rPr>
              <a:t>	For each edge (</a:t>
            </a:r>
            <a:r>
              <a:rPr lang="en-US" sz="2200" dirty="0" err="1">
                <a:latin typeface="Courier New" panose="02070309020205020404" pitchFamily="49" charset="0"/>
                <a:cs typeface="Courier New" panose="02070309020205020404" pitchFamily="49" charset="0"/>
              </a:rPr>
              <a:t>u,v</a:t>
            </a:r>
            <a:r>
              <a:rPr lang="en-US" sz="2200" dirty="0">
                <a:latin typeface="Courier New" panose="02070309020205020404" pitchFamily="49" charset="0"/>
                <a:cs typeface="Courier New" panose="02070309020205020404" pitchFamily="49" charset="0"/>
              </a:rPr>
              <a:t>) //leaving u</a:t>
            </a:r>
          </a:p>
          <a:p>
            <a:r>
              <a:rPr lang="en-US" sz="2200" dirty="0">
                <a:latin typeface="Courier New" panose="02070309020205020404" pitchFamily="49" charset="0"/>
                <a:cs typeface="Courier New" panose="02070309020205020404" pitchFamily="49" charset="0"/>
              </a:rPr>
              <a:t>		If v is not “seen”</a:t>
            </a:r>
          </a:p>
          <a:p>
            <a:r>
              <a:rPr lang="en-US" sz="2200" dirty="0">
                <a:latin typeface="Courier New" panose="02070309020205020404" pitchFamily="49" charset="0"/>
                <a:cs typeface="Courier New" panose="02070309020205020404" pitchFamily="49" charset="0"/>
              </a:rPr>
              <a:t>			DFS(v)</a:t>
            </a:r>
          </a:p>
          <a:p>
            <a:r>
              <a:rPr lang="en-US" sz="2200" dirty="0">
                <a:latin typeface="Courier New" panose="02070309020205020404" pitchFamily="49" charset="0"/>
                <a:cs typeface="Courier New" panose="02070309020205020404" pitchFamily="49" charset="0"/>
              </a:rPr>
              <a:t>		End If</a:t>
            </a:r>
          </a:p>
          <a:p>
            <a:r>
              <a:rPr lang="en-US" sz="2200" dirty="0">
                <a:latin typeface="Courier New" panose="02070309020205020404" pitchFamily="49" charset="0"/>
                <a:cs typeface="Courier New" panose="02070309020205020404" pitchFamily="49" charset="0"/>
              </a:rPr>
              <a:t>	End For</a:t>
            </a:r>
          </a:p>
        </p:txBody>
      </p:sp>
      <p:sp>
        <p:nvSpPr>
          <p:cNvPr id="5" name="Rectangle 4"/>
          <p:cNvSpPr/>
          <p:nvPr/>
        </p:nvSpPr>
        <p:spPr>
          <a:xfrm>
            <a:off x="228600" y="4152898"/>
            <a:ext cx="5441605" cy="2123658"/>
          </a:xfrm>
          <a:prstGeom prst="rect">
            <a:avLst/>
          </a:prstGeom>
        </p:spPr>
        <p:txBody>
          <a:bodyPr wrap="square">
            <a:spAutoFit/>
          </a:bodyPr>
          <a:lstStyle/>
          <a:p>
            <a:r>
              <a:rPr lang="en-US" sz="2200" dirty="0" err="1">
                <a:latin typeface="Courier New" panose="02070309020205020404" pitchFamily="49" charset="0"/>
                <a:cs typeface="Courier New" panose="02070309020205020404" pitchFamily="49" charset="0"/>
              </a:rPr>
              <a:t>DFSWrapper</a:t>
            </a:r>
            <a:r>
              <a:rPr lang="en-US" sz="2200" dirty="0">
                <a:latin typeface="Courier New" panose="02070309020205020404" pitchFamily="49" charset="0"/>
                <a:cs typeface="Courier New" panose="02070309020205020404" pitchFamily="49" charset="0"/>
              </a:rPr>
              <a:t>(G)</a:t>
            </a:r>
          </a:p>
          <a:p>
            <a:r>
              <a:rPr lang="en-US" sz="2200" dirty="0">
                <a:latin typeface="Courier New" panose="02070309020205020404" pitchFamily="49" charset="0"/>
                <a:cs typeface="Courier New" panose="02070309020205020404" pitchFamily="49" charset="0"/>
              </a:rPr>
              <a:t>	For each vertex u of G</a:t>
            </a:r>
          </a:p>
          <a:p>
            <a:r>
              <a:rPr lang="en-US" sz="2200" dirty="0">
                <a:latin typeface="Courier New" panose="02070309020205020404" pitchFamily="49" charset="0"/>
                <a:cs typeface="Courier New" panose="02070309020205020404" pitchFamily="49" charset="0"/>
              </a:rPr>
              <a:t>		If u is not “seen”</a:t>
            </a:r>
          </a:p>
          <a:p>
            <a:r>
              <a:rPr lang="en-US" sz="2200" dirty="0">
                <a:latin typeface="Courier New" panose="02070309020205020404" pitchFamily="49" charset="0"/>
                <a:cs typeface="Courier New" panose="02070309020205020404" pitchFamily="49" charset="0"/>
              </a:rPr>
              <a:t>			DFS(u)</a:t>
            </a:r>
          </a:p>
          <a:p>
            <a:r>
              <a:rPr lang="en-US" sz="2200" dirty="0">
                <a:latin typeface="Courier New" panose="02070309020205020404" pitchFamily="49" charset="0"/>
                <a:cs typeface="Courier New" panose="02070309020205020404" pitchFamily="49" charset="0"/>
              </a:rPr>
              <a:t>		End If</a:t>
            </a:r>
          </a:p>
          <a:p>
            <a:r>
              <a:rPr lang="en-US" sz="2200" dirty="0">
                <a:latin typeface="Courier New" panose="02070309020205020404" pitchFamily="49" charset="0"/>
                <a:cs typeface="Courier New" panose="02070309020205020404" pitchFamily="49" charset="0"/>
              </a:rPr>
              <a:t>	End For</a:t>
            </a:r>
          </a:p>
        </p:txBody>
      </p:sp>
    </p:spTree>
    <p:extLst>
      <p:ext uri="{BB962C8B-B14F-4D97-AF65-F5344CB8AC3E}">
        <p14:creationId xmlns:p14="http://schemas.microsoft.com/office/powerpoint/2010/main" val="36818249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88925"/>
            <a:ext cx="10515600" cy="879475"/>
          </a:xfrm>
        </p:spPr>
        <p:txBody>
          <a:bodyPr/>
          <a:lstStyle/>
          <a:p>
            <a:r>
              <a:rPr lang="en-US" dirty="0"/>
              <a:t>Bells and Whistles</a:t>
            </a:r>
          </a:p>
        </p:txBody>
      </p:sp>
      <p:sp>
        <p:nvSpPr>
          <p:cNvPr id="3" name="Content Placeholder 2"/>
          <p:cNvSpPr>
            <a:spLocks noGrp="1"/>
          </p:cNvSpPr>
          <p:nvPr>
            <p:ph idx="1"/>
          </p:nvPr>
        </p:nvSpPr>
        <p:spPr>
          <a:xfrm>
            <a:off x="838200" y="1168401"/>
            <a:ext cx="10515600" cy="2247900"/>
          </a:xfrm>
        </p:spPr>
        <p:txBody>
          <a:bodyPr/>
          <a:lstStyle/>
          <a:p>
            <a:r>
              <a:rPr lang="en-US" dirty="0"/>
              <a:t>Depending on your application, you may add a few extra lines to the DFS code to compute the thing you want. </a:t>
            </a:r>
          </a:p>
          <a:p>
            <a:pPr lvl="1"/>
            <a:r>
              <a:rPr lang="en-US" dirty="0"/>
              <a:t>Usually just an extra variable or two per vertex.</a:t>
            </a:r>
          </a:p>
          <a:p>
            <a:r>
              <a:rPr lang="en-US" dirty="0"/>
              <a:t>For today’s application, we need to know what order vertices come onto and off of the stack.</a:t>
            </a:r>
          </a:p>
          <a:p>
            <a:endParaRPr lang="en-US" dirty="0"/>
          </a:p>
        </p:txBody>
      </p:sp>
      <p:sp>
        <p:nvSpPr>
          <p:cNvPr id="4" name="Rectangle 3"/>
          <p:cNvSpPr/>
          <p:nvPr/>
        </p:nvSpPr>
        <p:spPr>
          <a:xfrm>
            <a:off x="0" y="3403601"/>
            <a:ext cx="6874393" cy="3416320"/>
          </a:xfrm>
          <a:prstGeom prst="rect">
            <a:avLst/>
          </a:prstGeom>
        </p:spPr>
        <p:txBody>
          <a:bodyPr wrap="square">
            <a:spAutoFit/>
          </a:bodyPr>
          <a:lstStyle/>
          <a:p>
            <a:r>
              <a:rPr lang="en-US" sz="2400" dirty="0">
                <a:latin typeface="Courier New" panose="02070309020205020404" pitchFamily="49" charset="0"/>
                <a:cs typeface="Courier New" panose="02070309020205020404" pitchFamily="49" charset="0"/>
              </a:rPr>
              <a:t>DFS(u)</a:t>
            </a:r>
          </a:p>
          <a:p>
            <a:r>
              <a:rPr lang="en-US" sz="2400" dirty="0">
                <a:latin typeface="Courier New" panose="02070309020205020404" pitchFamily="49" charset="0"/>
                <a:cs typeface="Courier New" panose="02070309020205020404" pitchFamily="49" charset="0"/>
              </a:rPr>
              <a:t>	Mark u as “seen”</a:t>
            </a:r>
          </a:p>
          <a:p>
            <a:r>
              <a:rPr lang="en-US" sz="2400" dirty="0">
                <a:latin typeface="Courier New" panose="02070309020205020404" pitchFamily="49" charset="0"/>
                <a:cs typeface="Courier New" panose="02070309020205020404" pitchFamily="49" charset="0"/>
              </a:rPr>
              <a:t>	</a:t>
            </a:r>
            <a:r>
              <a:rPr lang="en-US" sz="2400" dirty="0" err="1">
                <a:solidFill>
                  <a:srgbClr val="FF0000"/>
                </a:solidFill>
                <a:latin typeface="Courier New" panose="02070309020205020404" pitchFamily="49" charset="0"/>
                <a:cs typeface="Courier New" panose="02070309020205020404" pitchFamily="49" charset="0"/>
              </a:rPr>
              <a:t>u.start</a:t>
            </a:r>
            <a:r>
              <a:rPr lang="en-US" sz="2400" dirty="0">
                <a:solidFill>
                  <a:srgbClr val="FF0000"/>
                </a:solidFill>
                <a:latin typeface="Courier New" panose="02070309020205020404" pitchFamily="49" charset="0"/>
                <a:cs typeface="Courier New" panose="02070309020205020404" pitchFamily="49" charset="0"/>
              </a:rPr>
              <a:t> = counter++</a:t>
            </a:r>
          </a:p>
          <a:p>
            <a:r>
              <a:rPr lang="en-US" sz="2400" dirty="0">
                <a:latin typeface="Courier New" panose="02070309020205020404" pitchFamily="49" charset="0"/>
                <a:cs typeface="Courier New" panose="02070309020205020404" pitchFamily="49" charset="0"/>
              </a:rPr>
              <a:t>	For each edge (</a:t>
            </a:r>
            <a:r>
              <a:rPr lang="en-US" sz="2400" dirty="0" err="1">
                <a:latin typeface="Courier New" panose="02070309020205020404" pitchFamily="49" charset="0"/>
                <a:cs typeface="Courier New" panose="02070309020205020404" pitchFamily="49" charset="0"/>
              </a:rPr>
              <a:t>u,v</a:t>
            </a:r>
            <a:r>
              <a:rPr lang="en-US" sz="2400" dirty="0">
                <a:latin typeface="Courier New" panose="02070309020205020404" pitchFamily="49" charset="0"/>
                <a:cs typeface="Courier New" panose="02070309020205020404" pitchFamily="49" charset="0"/>
              </a:rPr>
              <a:t>) //leaving u</a:t>
            </a:r>
          </a:p>
          <a:p>
            <a:r>
              <a:rPr lang="en-US" sz="2400" dirty="0">
                <a:latin typeface="Courier New" panose="02070309020205020404" pitchFamily="49" charset="0"/>
                <a:cs typeface="Courier New" panose="02070309020205020404" pitchFamily="49" charset="0"/>
              </a:rPr>
              <a:t>		If v is not “seen”</a:t>
            </a:r>
          </a:p>
          <a:p>
            <a:r>
              <a:rPr lang="en-US" sz="2400" dirty="0">
                <a:latin typeface="Courier New" panose="02070309020205020404" pitchFamily="49" charset="0"/>
                <a:cs typeface="Courier New" panose="02070309020205020404" pitchFamily="49" charset="0"/>
              </a:rPr>
              <a:t>			DFS(v)</a:t>
            </a:r>
          </a:p>
          <a:p>
            <a:r>
              <a:rPr lang="en-US" sz="2400" dirty="0">
                <a:latin typeface="Courier New" panose="02070309020205020404" pitchFamily="49" charset="0"/>
                <a:cs typeface="Courier New" panose="02070309020205020404" pitchFamily="49" charset="0"/>
              </a:rPr>
              <a:t>		End If</a:t>
            </a:r>
          </a:p>
          <a:p>
            <a:r>
              <a:rPr lang="en-US" sz="2400" dirty="0">
                <a:latin typeface="Courier New" panose="02070309020205020404" pitchFamily="49" charset="0"/>
                <a:cs typeface="Courier New" panose="02070309020205020404" pitchFamily="49" charset="0"/>
              </a:rPr>
              <a:t>	End For</a:t>
            </a:r>
          </a:p>
          <a:p>
            <a:r>
              <a:rPr lang="en-US" sz="2400" dirty="0">
                <a:latin typeface="Courier New" panose="02070309020205020404" pitchFamily="49" charset="0"/>
                <a:cs typeface="Courier New" panose="02070309020205020404" pitchFamily="49" charset="0"/>
              </a:rPr>
              <a:t>	</a:t>
            </a:r>
            <a:r>
              <a:rPr lang="en-US" sz="2400" dirty="0" err="1">
                <a:solidFill>
                  <a:srgbClr val="FF0000"/>
                </a:solidFill>
                <a:latin typeface="Courier New" panose="02070309020205020404" pitchFamily="49" charset="0"/>
                <a:cs typeface="Courier New" panose="02070309020205020404" pitchFamily="49" charset="0"/>
              </a:rPr>
              <a:t>u.end</a:t>
            </a:r>
            <a:r>
              <a:rPr lang="en-US" sz="2400" dirty="0">
                <a:solidFill>
                  <a:srgbClr val="FF0000"/>
                </a:solidFill>
                <a:latin typeface="Courier New" panose="02070309020205020404" pitchFamily="49" charset="0"/>
                <a:cs typeface="Courier New" panose="02070309020205020404" pitchFamily="49" charset="0"/>
              </a:rPr>
              <a:t> = counter++</a:t>
            </a:r>
          </a:p>
        </p:txBody>
      </p:sp>
      <p:sp>
        <p:nvSpPr>
          <p:cNvPr id="5" name="Rectangle 4"/>
          <p:cNvSpPr/>
          <p:nvPr/>
        </p:nvSpPr>
        <p:spPr>
          <a:xfrm>
            <a:off x="6470650" y="3416301"/>
            <a:ext cx="5981700" cy="2677656"/>
          </a:xfrm>
          <a:prstGeom prst="rect">
            <a:avLst/>
          </a:prstGeom>
        </p:spPr>
        <p:txBody>
          <a:bodyPr wrap="square">
            <a:spAutoFit/>
          </a:bodyPr>
          <a:lstStyle/>
          <a:p>
            <a:r>
              <a:rPr lang="en-US" sz="2400" dirty="0" err="1">
                <a:latin typeface="Courier New" panose="02070309020205020404" pitchFamily="49" charset="0"/>
                <a:cs typeface="Courier New" panose="02070309020205020404" pitchFamily="49" charset="0"/>
              </a:rPr>
              <a:t>DFSWrapper</a:t>
            </a:r>
            <a:r>
              <a:rPr lang="en-US" sz="2400" dirty="0">
                <a:latin typeface="Courier New" panose="02070309020205020404" pitchFamily="49" charset="0"/>
                <a:cs typeface="Courier New" panose="02070309020205020404" pitchFamily="49" charset="0"/>
              </a:rPr>
              <a:t>(G)</a:t>
            </a:r>
          </a:p>
          <a:p>
            <a:r>
              <a:rPr lang="en-US" sz="2400" dirty="0">
                <a:latin typeface="Courier New" panose="02070309020205020404" pitchFamily="49" charset="0"/>
                <a:cs typeface="Courier New" panose="02070309020205020404" pitchFamily="49" charset="0"/>
              </a:rPr>
              <a:t>	</a:t>
            </a:r>
            <a:r>
              <a:rPr lang="en-US" sz="2400" dirty="0">
                <a:solidFill>
                  <a:srgbClr val="FF0000"/>
                </a:solidFill>
                <a:latin typeface="Courier New" panose="02070309020205020404" pitchFamily="49" charset="0"/>
                <a:cs typeface="Courier New" panose="02070309020205020404" pitchFamily="49" charset="0"/>
              </a:rPr>
              <a:t>counter = 1</a:t>
            </a:r>
          </a:p>
          <a:p>
            <a:r>
              <a:rPr lang="en-US" sz="2400" dirty="0">
                <a:latin typeface="Courier New" panose="02070309020205020404" pitchFamily="49" charset="0"/>
                <a:cs typeface="Courier New" panose="02070309020205020404" pitchFamily="49" charset="0"/>
              </a:rPr>
              <a:t>	For each vertex u of G</a:t>
            </a:r>
          </a:p>
          <a:p>
            <a:r>
              <a:rPr lang="en-US" sz="2400" dirty="0">
                <a:latin typeface="Courier New" panose="02070309020205020404" pitchFamily="49" charset="0"/>
                <a:cs typeface="Courier New" panose="02070309020205020404" pitchFamily="49" charset="0"/>
              </a:rPr>
              <a:t>		If u is not “seen”</a:t>
            </a:r>
          </a:p>
          <a:p>
            <a:r>
              <a:rPr lang="en-US" sz="2400" dirty="0">
                <a:latin typeface="Courier New" panose="02070309020205020404" pitchFamily="49" charset="0"/>
                <a:cs typeface="Courier New" panose="02070309020205020404" pitchFamily="49" charset="0"/>
              </a:rPr>
              <a:t>			DFS(u)</a:t>
            </a:r>
          </a:p>
          <a:p>
            <a:r>
              <a:rPr lang="en-US" sz="2400" dirty="0">
                <a:latin typeface="Courier New" panose="02070309020205020404" pitchFamily="49" charset="0"/>
                <a:cs typeface="Courier New" panose="02070309020205020404" pitchFamily="49" charset="0"/>
              </a:rPr>
              <a:t>		End If</a:t>
            </a:r>
          </a:p>
          <a:p>
            <a:r>
              <a:rPr lang="en-US" sz="2400" dirty="0">
                <a:latin typeface="Courier New" panose="02070309020205020404" pitchFamily="49" charset="0"/>
                <a:cs typeface="Courier New" panose="02070309020205020404" pitchFamily="49" charset="0"/>
              </a:rPr>
              <a:t>	End For</a:t>
            </a:r>
          </a:p>
        </p:txBody>
      </p:sp>
    </p:spTree>
    <p:extLst>
      <p:ext uri="{BB962C8B-B14F-4D97-AF65-F5344CB8AC3E}">
        <p14:creationId xmlns:p14="http://schemas.microsoft.com/office/powerpoint/2010/main" val="19641110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Edge Classification</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3C85D619-C9ED-43AD-AA20-9CDA36D5551B}"/>
                  </a:ext>
                </a:extLst>
              </p:cNvPr>
              <p:cNvSpPr txBox="1"/>
              <p:nvPr/>
            </p:nvSpPr>
            <p:spPr>
              <a:xfrm>
                <a:off x="469900" y="1498600"/>
                <a:ext cx="11187259" cy="4401205"/>
              </a:xfrm>
              <a:prstGeom prst="rect">
                <a:avLst/>
              </a:prstGeom>
              <a:noFill/>
            </p:spPr>
            <p:txBody>
              <a:bodyPr wrap="square" rtlCol="0">
                <a:spAutoFit/>
              </a:bodyPr>
              <a:lstStyle/>
              <a:p>
                <a:r>
                  <a:rPr lang="en-US" sz="2800" dirty="0">
                    <a:latin typeface="Segoe UI Semilight" panose="020B0402040204020203" pitchFamily="34" charset="0"/>
                    <a:cs typeface="Segoe UI Semilight" panose="020B0402040204020203" pitchFamily="34" charset="0"/>
                  </a:rPr>
                  <a:t>When we use DFS to search through a graph, we’ll have different “kinds” of edges.</a:t>
                </a:r>
              </a:p>
              <a:p>
                <a:r>
                  <a:rPr lang="en-US" sz="2800" dirty="0">
                    <a:latin typeface="Segoe UI Semilight" panose="020B0402040204020203" pitchFamily="34" charset="0"/>
                    <a:cs typeface="Segoe UI Semilight" panose="020B0402040204020203" pitchFamily="34" charset="0"/>
                  </a:rPr>
                  <a:t>Like when we did BFS, we had:</a:t>
                </a:r>
              </a:p>
              <a:p>
                <a:pPr marL="457200" indent="-457200">
                  <a:buFont typeface="Arial" panose="020B0604020202020204" pitchFamily="34" charset="0"/>
                  <a:buChar char="•"/>
                </a:pPr>
                <a:r>
                  <a:rPr lang="en-US" sz="2800" dirty="0">
                    <a:latin typeface="Segoe UI Semilight" panose="020B0402040204020203" pitchFamily="34" charset="0"/>
                    <a:cs typeface="Segoe UI Semilight" panose="020B0402040204020203" pitchFamily="34" charset="0"/>
                  </a:rPr>
                  <a:t>Edges that went from level </a:t>
                </a:r>
                <a14:m>
                  <m:oMath xmlns:m="http://schemas.openxmlformats.org/officeDocument/2006/math">
                    <m:r>
                      <a:rPr lang="en-US" sz="2800" b="0" i="1" smtClean="0">
                        <a:latin typeface="Cambria Math" panose="02040503050406030204" pitchFamily="18" charset="0"/>
                        <a:cs typeface="Segoe UI Semilight" panose="020B0402040204020203" pitchFamily="34" charset="0"/>
                      </a:rPr>
                      <m:t>𝑖</m:t>
                    </m:r>
                  </m:oMath>
                </a14:m>
                <a:r>
                  <a:rPr lang="en-US" sz="2800" dirty="0">
                    <a:latin typeface="Segoe UI Semilight" panose="020B0402040204020203" pitchFamily="34" charset="0"/>
                    <a:cs typeface="Segoe UI Semilight" panose="020B0402040204020203" pitchFamily="34" charset="0"/>
                  </a:rPr>
                  <a:t> to level </a:t>
                </a:r>
                <a14:m>
                  <m:oMath xmlns:m="http://schemas.openxmlformats.org/officeDocument/2006/math">
                    <m:r>
                      <a:rPr lang="en-US" sz="2800" b="0" i="1" smtClean="0">
                        <a:latin typeface="Cambria Math" panose="02040503050406030204" pitchFamily="18" charset="0"/>
                        <a:cs typeface="Segoe UI Semilight" panose="020B0402040204020203" pitchFamily="34" charset="0"/>
                      </a:rPr>
                      <m:t>𝑖</m:t>
                    </m:r>
                    <m:r>
                      <a:rPr lang="en-US" sz="2800" b="0" i="1" smtClean="0">
                        <a:latin typeface="Cambria Math" panose="02040503050406030204" pitchFamily="18" charset="0"/>
                        <a:cs typeface="Segoe UI Semilight" panose="020B0402040204020203" pitchFamily="34" charset="0"/>
                      </a:rPr>
                      <m:t>+1</m:t>
                    </m:r>
                  </m:oMath>
                </a14:m>
                <a:endParaRPr lang="en-US" sz="2800" dirty="0">
                  <a:latin typeface="Segoe UI Semilight" panose="020B0402040204020203" pitchFamily="34" charset="0"/>
                  <a:cs typeface="Segoe UI Semilight" panose="020B0402040204020203" pitchFamily="34" charset="0"/>
                </a:endParaRPr>
              </a:p>
              <a:p>
                <a:pPr marL="457200" indent="-457200">
                  <a:buFont typeface="Arial" panose="020B0604020202020204" pitchFamily="34" charset="0"/>
                  <a:buChar char="•"/>
                </a:pPr>
                <a:r>
                  <a:rPr lang="en-US" sz="2800" dirty="0">
                    <a:latin typeface="Segoe UI Semilight" panose="020B0402040204020203" pitchFamily="34" charset="0"/>
                    <a:cs typeface="Segoe UI Semilight" panose="020B0402040204020203" pitchFamily="34" charset="0"/>
                  </a:rPr>
                  <a:t>Intra-level edges.</a:t>
                </a:r>
              </a:p>
              <a:p>
                <a:endParaRPr lang="en-US" sz="2800" dirty="0">
                  <a:latin typeface="Segoe UI Semilight" panose="020B0402040204020203" pitchFamily="34" charset="0"/>
                  <a:cs typeface="Segoe UI Semilight" panose="020B0402040204020203" pitchFamily="34" charset="0"/>
                </a:endParaRPr>
              </a:p>
              <a:p>
                <a:r>
                  <a:rPr lang="en-US" sz="2800" dirty="0">
                    <a:latin typeface="Segoe UI Semilight" panose="020B0402040204020203" pitchFamily="34" charset="0"/>
                    <a:cs typeface="Segoe UI Semilight" panose="020B0402040204020203" pitchFamily="34" charset="0"/>
                  </a:rPr>
                  <a:t>We’ll do a few examples to help classify the edges.</a:t>
                </a:r>
              </a:p>
              <a:p>
                <a:r>
                  <a:rPr lang="en-US" sz="2800" dirty="0">
                    <a:latin typeface="Segoe UI Semilight" panose="020B0402040204020203" pitchFamily="34" charset="0"/>
                    <a:cs typeface="Segoe UI Semilight" panose="020B0402040204020203" pitchFamily="34" charset="0"/>
                  </a:rPr>
                  <a:t>Then do an application of the classification.</a:t>
                </a:r>
              </a:p>
              <a:p>
                <a:endParaRPr lang="en-US" sz="2800" dirty="0">
                  <a:latin typeface="Segoe UI Semilight" panose="020B0402040204020203" pitchFamily="34" charset="0"/>
                  <a:cs typeface="Segoe UI Semilight" panose="020B0402040204020203" pitchFamily="34" charset="0"/>
                </a:endParaRPr>
              </a:p>
              <a:p>
                <a:r>
                  <a:rPr lang="en-US" sz="2800" dirty="0">
                    <a:latin typeface="Segoe UI Semilight" panose="020B0402040204020203" pitchFamily="34" charset="0"/>
                    <a:cs typeface="Segoe UI Semilight" panose="020B0402040204020203" pitchFamily="34" charset="0"/>
                  </a:rPr>
                  <a:t>Our goal: find a cycle in a directed graph. </a:t>
                </a:r>
              </a:p>
            </p:txBody>
          </p:sp>
        </mc:Choice>
        <mc:Fallback xmlns="">
          <p:sp>
            <p:nvSpPr>
              <p:cNvPr id="3" name="TextBox 2">
                <a:extLst>
                  <a:ext uri="{FF2B5EF4-FFF2-40B4-BE49-F238E27FC236}">
                    <a16:creationId xmlns:a16="http://schemas.microsoft.com/office/drawing/2014/main" id="{3C85D619-C9ED-43AD-AA20-9CDA36D5551B}"/>
                  </a:ext>
                </a:extLst>
              </p:cNvPr>
              <p:cNvSpPr txBox="1">
                <a:spLocks noRot="1" noChangeAspect="1" noMove="1" noResize="1" noEditPoints="1" noAdjustHandles="1" noChangeArrowheads="1" noChangeShapeType="1" noTextEdit="1"/>
              </p:cNvSpPr>
              <p:nvPr/>
            </p:nvSpPr>
            <p:spPr>
              <a:xfrm>
                <a:off x="469900" y="1498600"/>
                <a:ext cx="11187259" cy="4401205"/>
              </a:xfrm>
              <a:prstGeom prst="rect">
                <a:avLst/>
              </a:prstGeom>
              <a:blipFill>
                <a:blip r:embed="rId2"/>
                <a:stretch>
                  <a:fillRect l="-1090" t="-1524" r="-1907" b="-2909"/>
                </a:stretch>
              </a:blipFill>
            </p:spPr>
            <p:txBody>
              <a:bodyPr/>
              <a:lstStyle/>
              <a:p>
                <a:r>
                  <a:rPr lang="en-US">
                    <a:noFill/>
                  </a:rPr>
                  <a:t> </a:t>
                </a:r>
              </a:p>
            </p:txBody>
          </p:sp>
        </mc:Fallback>
      </mc:AlternateContent>
    </p:spTree>
    <p:extLst>
      <p:ext uri="{BB962C8B-B14F-4D97-AF65-F5344CB8AC3E}">
        <p14:creationId xmlns:p14="http://schemas.microsoft.com/office/powerpoint/2010/main" val="15287054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Running DFS</a:t>
            </a:r>
          </a:p>
        </p:txBody>
      </p:sp>
      <p:sp>
        <p:nvSpPr>
          <p:cNvPr id="6" name="Oval 5"/>
          <p:cNvSpPr/>
          <p:nvPr/>
        </p:nvSpPr>
        <p:spPr>
          <a:xfrm>
            <a:off x="1634836" y="2743417"/>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A</a:t>
            </a:r>
          </a:p>
        </p:txBody>
      </p:sp>
      <p:sp>
        <p:nvSpPr>
          <p:cNvPr id="10" name="Oval 9"/>
          <p:cNvSpPr/>
          <p:nvPr/>
        </p:nvSpPr>
        <p:spPr>
          <a:xfrm>
            <a:off x="4484255" y="1571385"/>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F</a:t>
            </a:r>
          </a:p>
        </p:txBody>
      </p:sp>
      <p:sp>
        <p:nvSpPr>
          <p:cNvPr id="11" name="Oval 10"/>
          <p:cNvSpPr/>
          <p:nvPr/>
        </p:nvSpPr>
        <p:spPr>
          <a:xfrm>
            <a:off x="4511964" y="5126182"/>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D</a:t>
            </a:r>
          </a:p>
        </p:txBody>
      </p:sp>
      <p:sp>
        <p:nvSpPr>
          <p:cNvPr id="12" name="Oval 11"/>
          <p:cNvSpPr/>
          <p:nvPr/>
        </p:nvSpPr>
        <p:spPr>
          <a:xfrm>
            <a:off x="4382655" y="3442663"/>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E</a:t>
            </a:r>
          </a:p>
        </p:txBody>
      </p:sp>
      <p:sp>
        <p:nvSpPr>
          <p:cNvPr id="13" name="Oval 12"/>
          <p:cNvSpPr/>
          <p:nvPr/>
        </p:nvSpPr>
        <p:spPr>
          <a:xfrm>
            <a:off x="2096655" y="5458691"/>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C</a:t>
            </a:r>
          </a:p>
        </p:txBody>
      </p:sp>
      <p:sp>
        <p:nvSpPr>
          <p:cNvPr id="14" name="Oval 13"/>
          <p:cNvSpPr/>
          <p:nvPr/>
        </p:nvSpPr>
        <p:spPr>
          <a:xfrm>
            <a:off x="595746" y="4548910"/>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B</a:t>
            </a:r>
          </a:p>
        </p:txBody>
      </p:sp>
      <p:cxnSp>
        <p:nvCxnSpPr>
          <p:cNvPr id="16" name="Straight Arrow Connector 15"/>
          <p:cNvCxnSpPr>
            <a:stCxn id="6" idx="3"/>
            <a:endCxn id="14" idx="0"/>
          </p:cNvCxnSpPr>
          <p:nvPr/>
        </p:nvCxnSpPr>
        <p:spPr>
          <a:xfrm flipH="1">
            <a:off x="928255" y="3311045"/>
            <a:ext cx="803971" cy="1237865"/>
          </a:xfrm>
          <a:prstGeom prst="straightConnector1">
            <a:avLst/>
          </a:prstGeom>
          <a:ln w="28575">
            <a:tailEnd type="triangle" w="lg" len="lg"/>
          </a:ln>
        </p:spPr>
        <p:style>
          <a:lnRef idx="1">
            <a:schemeClr val="dk1"/>
          </a:lnRef>
          <a:fillRef idx="0">
            <a:schemeClr val="dk1"/>
          </a:fillRef>
          <a:effectRef idx="0">
            <a:schemeClr val="dk1"/>
          </a:effectRef>
          <a:fontRef idx="minor">
            <a:schemeClr val="tx1"/>
          </a:fontRef>
        </p:style>
      </p:cxnSp>
      <p:cxnSp>
        <p:nvCxnSpPr>
          <p:cNvPr id="22" name="Straight Connector 21"/>
          <p:cNvCxnSpPr>
            <a:stCxn id="14" idx="5"/>
            <a:endCxn id="13" idx="1"/>
          </p:cNvCxnSpPr>
          <p:nvPr/>
        </p:nvCxnSpPr>
        <p:spPr>
          <a:xfrm>
            <a:off x="1163374" y="5116538"/>
            <a:ext cx="1030671" cy="439543"/>
          </a:xfrm>
          <a:prstGeom prst="line">
            <a:avLst/>
          </a:prstGeom>
          <a:ln w="28575">
            <a:tailEnd type="triangle" w="lg" len="lg"/>
          </a:ln>
        </p:spPr>
        <p:style>
          <a:lnRef idx="1">
            <a:schemeClr val="dk1"/>
          </a:lnRef>
          <a:fillRef idx="0">
            <a:schemeClr val="dk1"/>
          </a:fillRef>
          <a:effectRef idx="0">
            <a:schemeClr val="dk1"/>
          </a:effectRef>
          <a:fontRef idx="minor">
            <a:schemeClr val="tx1"/>
          </a:fontRef>
        </p:style>
      </p:cxnSp>
      <p:cxnSp>
        <p:nvCxnSpPr>
          <p:cNvPr id="26" name="Straight Connector 25"/>
          <p:cNvCxnSpPr>
            <a:stCxn id="13" idx="6"/>
            <a:endCxn id="11" idx="2"/>
          </p:cNvCxnSpPr>
          <p:nvPr/>
        </p:nvCxnSpPr>
        <p:spPr>
          <a:xfrm flipV="1">
            <a:off x="2761673" y="5458691"/>
            <a:ext cx="1750291" cy="332509"/>
          </a:xfrm>
          <a:prstGeom prst="line">
            <a:avLst/>
          </a:prstGeom>
          <a:ln w="28575">
            <a:tailEnd type="triangle" w="lg" len="lg"/>
          </a:ln>
        </p:spPr>
        <p:style>
          <a:lnRef idx="1">
            <a:schemeClr val="dk1"/>
          </a:lnRef>
          <a:fillRef idx="0">
            <a:schemeClr val="dk1"/>
          </a:fillRef>
          <a:effectRef idx="0">
            <a:schemeClr val="dk1"/>
          </a:effectRef>
          <a:fontRef idx="minor">
            <a:schemeClr val="tx1"/>
          </a:fontRef>
        </p:style>
      </p:cxnSp>
      <p:cxnSp>
        <p:nvCxnSpPr>
          <p:cNvPr id="30" name="Straight Connector 29"/>
          <p:cNvCxnSpPr>
            <a:stCxn id="11" idx="1"/>
            <a:endCxn id="14" idx="6"/>
          </p:cNvCxnSpPr>
          <p:nvPr/>
        </p:nvCxnSpPr>
        <p:spPr>
          <a:xfrm flipH="1" flipV="1">
            <a:off x="1260764" y="4881419"/>
            <a:ext cx="3348590" cy="342153"/>
          </a:xfrm>
          <a:prstGeom prst="line">
            <a:avLst/>
          </a:prstGeom>
          <a:ln w="28575">
            <a:tailEnd type="triangle" w="lg" len="lg"/>
          </a:ln>
        </p:spPr>
        <p:style>
          <a:lnRef idx="1">
            <a:schemeClr val="dk1"/>
          </a:lnRef>
          <a:fillRef idx="0">
            <a:schemeClr val="dk1"/>
          </a:fillRef>
          <a:effectRef idx="0">
            <a:schemeClr val="dk1"/>
          </a:effectRef>
          <a:fontRef idx="minor">
            <a:schemeClr val="tx1"/>
          </a:fontRef>
        </p:style>
      </p:cxnSp>
      <p:cxnSp>
        <p:nvCxnSpPr>
          <p:cNvPr id="32" name="Straight Connector 31"/>
          <p:cNvCxnSpPr>
            <a:stCxn id="14" idx="7"/>
            <a:endCxn id="12" idx="2"/>
          </p:cNvCxnSpPr>
          <p:nvPr/>
        </p:nvCxnSpPr>
        <p:spPr>
          <a:xfrm flipV="1">
            <a:off x="1163374" y="3775172"/>
            <a:ext cx="3219281" cy="871128"/>
          </a:xfrm>
          <a:prstGeom prst="line">
            <a:avLst/>
          </a:prstGeom>
          <a:ln w="28575">
            <a:tailEnd type="triangle" w="lg" len="lg"/>
          </a:ln>
        </p:spPr>
        <p:style>
          <a:lnRef idx="1">
            <a:schemeClr val="dk1"/>
          </a:lnRef>
          <a:fillRef idx="0">
            <a:schemeClr val="dk1"/>
          </a:fillRef>
          <a:effectRef idx="0">
            <a:schemeClr val="dk1"/>
          </a:effectRef>
          <a:fontRef idx="minor">
            <a:schemeClr val="tx1"/>
          </a:fontRef>
        </p:style>
      </p:cxnSp>
      <p:cxnSp>
        <p:nvCxnSpPr>
          <p:cNvPr id="34" name="Straight Connector 33"/>
          <p:cNvCxnSpPr>
            <a:stCxn id="12" idx="0"/>
            <a:endCxn id="10" idx="4"/>
          </p:cNvCxnSpPr>
          <p:nvPr/>
        </p:nvCxnSpPr>
        <p:spPr>
          <a:xfrm flipV="1">
            <a:off x="4715164" y="2236403"/>
            <a:ext cx="101600" cy="1206260"/>
          </a:xfrm>
          <a:prstGeom prst="line">
            <a:avLst/>
          </a:prstGeom>
          <a:ln w="28575">
            <a:tailEnd type="triangle" w="lg" len="lg"/>
          </a:ln>
        </p:spPr>
        <p:style>
          <a:lnRef idx="1">
            <a:schemeClr val="dk1"/>
          </a:lnRef>
          <a:fillRef idx="0">
            <a:schemeClr val="dk1"/>
          </a:fillRef>
          <a:effectRef idx="0">
            <a:schemeClr val="dk1"/>
          </a:effectRef>
          <a:fontRef idx="minor">
            <a:schemeClr val="tx1"/>
          </a:fontRef>
        </p:style>
      </p:cxnSp>
      <p:cxnSp>
        <p:nvCxnSpPr>
          <p:cNvPr id="36" name="Straight Connector 35"/>
          <p:cNvCxnSpPr>
            <a:stCxn id="6" idx="7"/>
            <a:endCxn id="10" idx="2"/>
          </p:cNvCxnSpPr>
          <p:nvPr/>
        </p:nvCxnSpPr>
        <p:spPr>
          <a:xfrm flipV="1">
            <a:off x="2202464" y="1903894"/>
            <a:ext cx="2281791" cy="936913"/>
          </a:xfrm>
          <a:prstGeom prst="line">
            <a:avLst/>
          </a:prstGeom>
          <a:ln w="28575">
            <a:tailEnd type="triangle" w="lg" len="lg"/>
          </a:ln>
        </p:spPr>
        <p:style>
          <a:lnRef idx="1">
            <a:schemeClr val="dk1"/>
          </a:lnRef>
          <a:fillRef idx="0">
            <a:schemeClr val="dk1"/>
          </a:fillRef>
          <a:effectRef idx="0">
            <a:schemeClr val="dk1"/>
          </a:effectRef>
          <a:fontRef idx="minor">
            <a:schemeClr val="tx1"/>
          </a:fontRef>
        </p:style>
      </p:cxnSp>
      <p:sp>
        <p:nvSpPr>
          <p:cNvPr id="39" name="Oval 38"/>
          <p:cNvSpPr/>
          <p:nvPr/>
        </p:nvSpPr>
        <p:spPr>
          <a:xfrm>
            <a:off x="5539971" y="2507024"/>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G</a:t>
            </a:r>
          </a:p>
        </p:txBody>
      </p:sp>
      <p:sp>
        <p:nvSpPr>
          <p:cNvPr id="40" name="TextBox 39"/>
          <p:cNvSpPr txBox="1"/>
          <p:nvPr/>
        </p:nvSpPr>
        <p:spPr>
          <a:xfrm>
            <a:off x="162560" y="1571385"/>
            <a:ext cx="3302000" cy="461665"/>
          </a:xfrm>
          <a:prstGeom prst="rect">
            <a:avLst/>
          </a:prstGeom>
          <a:noFill/>
        </p:spPr>
        <p:txBody>
          <a:bodyPr wrap="square" rtlCol="0">
            <a:spAutoFit/>
          </a:bodyPr>
          <a:lstStyle/>
          <a:p>
            <a:r>
              <a:rPr lang="en-US" sz="2400" dirty="0"/>
              <a:t>Start from A</a:t>
            </a:r>
          </a:p>
        </p:txBody>
      </p:sp>
      <p:sp>
        <p:nvSpPr>
          <p:cNvPr id="57" name="Arc 56"/>
          <p:cNvSpPr/>
          <p:nvPr/>
        </p:nvSpPr>
        <p:spPr>
          <a:xfrm>
            <a:off x="4692073" y="2033050"/>
            <a:ext cx="710277" cy="3404716"/>
          </a:xfrm>
          <a:prstGeom prst="arc">
            <a:avLst>
              <a:gd name="adj1" fmla="val 16335227"/>
              <a:gd name="adj2" fmla="val 5144971"/>
            </a:avLst>
          </a:prstGeom>
          <a:ln w="28575">
            <a:tailEnd type="triangle" w="lg" len="lg"/>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35" name="Rectangle 34"/>
          <p:cNvSpPr/>
          <p:nvPr/>
        </p:nvSpPr>
        <p:spPr>
          <a:xfrm>
            <a:off x="5818679" y="98114"/>
            <a:ext cx="6874393" cy="3139321"/>
          </a:xfrm>
          <a:prstGeom prst="rect">
            <a:avLst/>
          </a:prstGeom>
        </p:spPr>
        <p:txBody>
          <a:bodyPr wrap="square">
            <a:spAutoFit/>
          </a:bodyPr>
          <a:lstStyle/>
          <a:p>
            <a:r>
              <a:rPr lang="en-US" sz="2200" dirty="0">
                <a:latin typeface="Courier New" panose="02070309020205020404" pitchFamily="49" charset="0"/>
                <a:cs typeface="Courier New" panose="02070309020205020404" pitchFamily="49" charset="0"/>
              </a:rPr>
              <a:t>DFS(u)</a:t>
            </a:r>
          </a:p>
          <a:p>
            <a:r>
              <a:rPr lang="en-US" sz="2200" dirty="0">
                <a:latin typeface="Courier New" panose="02070309020205020404" pitchFamily="49" charset="0"/>
                <a:cs typeface="Courier New" panose="02070309020205020404" pitchFamily="49" charset="0"/>
              </a:rPr>
              <a:t>	Mark u as “seen”</a:t>
            </a:r>
          </a:p>
          <a:p>
            <a:r>
              <a:rPr lang="en-US" sz="2200" dirty="0">
                <a:latin typeface="Courier New" panose="02070309020205020404" pitchFamily="49" charset="0"/>
                <a:cs typeface="Courier New" panose="02070309020205020404" pitchFamily="49" charset="0"/>
              </a:rPr>
              <a:t>	</a:t>
            </a:r>
            <a:r>
              <a:rPr lang="en-US" sz="2200" dirty="0" err="1">
                <a:solidFill>
                  <a:srgbClr val="FF0000"/>
                </a:solidFill>
                <a:latin typeface="Courier New" panose="02070309020205020404" pitchFamily="49" charset="0"/>
                <a:cs typeface="Courier New" panose="02070309020205020404" pitchFamily="49" charset="0"/>
              </a:rPr>
              <a:t>u.start</a:t>
            </a:r>
            <a:r>
              <a:rPr lang="en-US" sz="2200" dirty="0">
                <a:solidFill>
                  <a:srgbClr val="FF0000"/>
                </a:solidFill>
                <a:latin typeface="Courier New" panose="02070309020205020404" pitchFamily="49" charset="0"/>
                <a:cs typeface="Courier New" panose="02070309020205020404" pitchFamily="49" charset="0"/>
              </a:rPr>
              <a:t> = counter++</a:t>
            </a:r>
          </a:p>
          <a:p>
            <a:r>
              <a:rPr lang="en-US" sz="2200" dirty="0">
                <a:latin typeface="Courier New" panose="02070309020205020404" pitchFamily="49" charset="0"/>
                <a:cs typeface="Courier New" panose="02070309020205020404" pitchFamily="49" charset="0"/>
              </a:rPr>
              <a:t>	For each edge (</a:t>
            </a:r>
            <a:r>
              <a:rPr lang="en-US" sz="2200" dirty="0" err="1">
                <a:latin typeface="Courier New" panose="02070309020205020404" pitchFamily="49" charset="0"/>
                <a:cs typeface="Courier New" panose="02070309020205020404" pitchFamily="49" charset="0"/>
              </a:rPr>
              <a:t>u,v</a:t>
            </a:r>
            <a:r>
              <a:rPr lang="en-US" sz="2200" dirty="0">
                <a:latin typeface="Courier New" panose="02070309020205020404" pitchFamily="49" charset="0"/>
                <a:cs typeface="Courier New" panose="02070309020205020404" pitchFamily="49" charset="0"/>
              </a:rPr>
              <a:t>) //leaving u</a:t>
            </a:r>
          </a:p>
          <a:p>
            <a:r>
              <a:rPr lang="en-US" sz="2200" dirty="0">
                <a:latin typeface="Courier New" panose="02070309020205020404" pitchFamily="49" charset="0"/>
                <a:cs typeface="Courier New" panose="02070309020205020404" pitchFamily="49" charset="0"/>
              </a:rPr>
              <a:t>		If v is not “seen”</a:t>
            </a:r>
          </a:p>
          <a:p>
            <a:r>
              <a:rPr lang="en-US" sz="2200" dirty="0">
                <a:latin typeface="Courier New" panose="02070309020205020404" pitchFamily="49" charset="0"/>
                <a:cs typeface="Courier New" panose="02070309020205020404" pitchFamily="49" charset="0"/>
              </a:rPr>
              <a:t>			DFS(v)</a:t>
            </a:r>
          </a:p>
          <a:p>
            <a:r>
              <a:rPr lang="en-US" sz="2200" dirty="0">
                <a:latin typeface="Courier New" panose="02070309020205020404" pitchFamily="49" charset="0"/>
                <a:cs typeface="Courier New" panose="02070309020205020404" pitchFamily="49" charset="0"/>
              </a:rPr>
              <a:t>		End If</a:t>
            </a:r>
          </a:p>
          <a:p>
            <a:r>
              <a:rPr lang="en-US" sz="2200" dirty="0">
                <a:latin typeface="Courier New" panose="02070309020205020404" pitchFamily="49" charset="0"/>
                <a:cs typeface="Courier New" panose="02070309020205020404" pitchFamily="49" charset="0"/>
              </a:rPr>
              <a:t>	End For</a:t>
            </a:r>
          </a:p>
          <a:p>
            <a:r>
              <a:rPr lang="en-US" sz="2200" dirty="0">
                <a:latin typeface="Courier New" panose="02070309020205020404" pitchFamily="49" charset="0"/>
                <a:cs typeface="Courier New" panose="02070309020205020404" pitchFamily="49" charset="0"/>
              </a:rPr>
              <a:t>	</a:t>
            </a:r>
            <a:r>
              <a:rPr lang="en-US" sz="2200" dirty="0" err="1">
                <a:solidFill>
                  <a:srgbClr val="FF0000"/>
                </a:solidFill>
                <a:latin typeface="Courier New" panose="02070309020205020404" pitchFamily="49" charset="0"/>
                <a:cs typeface="Courier New" panose="02070309020205020404" pitchFamily="49" charset="0"/>
              </a:rPr>
              <a:t>u.end</a:t>
            </a:r>
            <a:r>
              <a:rPr lang="en-US" sz="2200" dirty="0">
                <a:solidFill>
                  <a:srgbClr val="FF0000"/>
                </a:solidFill>
                <a:latin typeface="Courier New" panose="02070309020205020404" pitchFamily="49" charset="0"/>
                <a:cs typeface="Courier New" panose="02070309020205020404" pitchFamily="49" charset="0"/>
              </a:rPr>
              <a:t> = counter++</a:t>
            </a:r>
          </a:p>
        </p:txBody>
      </p:sp>
    </p:spTree>
    <p:extLst>
      <p:ext uri="{BB962C8B-B14F-4D97-AF65-F5344CB8AC3E}">
        <p14:creationId xmlns:p14="http://schemas.microsoft.com/office/powerpoint/2010/main" val="3566184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6"/>
                                        </p:tgtEl>
                                        <p:attrNameLst>
                                          <p:attrName>fillcolor</p:attrName>
                                        </p:attrNameLst>
                                      </p:cBhvr>
                                      <p:to>
                                        <a:srgbClr val="FFD965"/>
                                      </p:to>
                                    </p:animClr>
                                    <p:set>
                                      <p:cBhvr>
                                        <p:cTn id="7" dur="2000" fill="hold"/>
                                        <p:tgtEl>
                                          <p:spTgt spid="6"/>
                                        </p:tgtEl>
                                        <p:attrNameLst>
                                          <p:attrName>fill.type</p:attrName>
                                        </p:attrNameLst>
                                      </p:cBhvr>
                                      <p:to>
                                        <p:strVal val="solid"/>
                                      </p:to>
                                    </p:set>
                                    <p:set>
                                      <p:cBhvr>
                                        <p:cTn id="8" dur="2000" fill="hold"/>
                                        <p:tgtEl>
                                          <p:spTgt spid="6"/>
                                        </p:tgtEl>
                                        <p:attrNameLst>
                                          <p:attrName>fill.on</p:attrName>
                                        </p:attrNameLst>
                                      </p:cBhvr>
                                      <p:to>
                                        <p:strVal val="true"/>
                                      </p:to>
                                    </p:set>
                                  </p:childTnLst>
                                </p:cTn>
                              </p:par>
                              <p:par>
                                <p:cTn id="9" presetID="1" presetClass="emph" presetSubtype="2" fill="hold" nodeType="withEffect">
                                  <p:stCondLst>
                                    <p:cond delay="0"/>
                                  </p:stCondLst>
                                  <p:childTnLst>
                                    <p:animClr clrSpc="rgb" dir="cw">
                                      <p:cBhvr>
                                        <p:cTn id="10" dur="2000" fill="hold"/>
                                        <p:tgtEl>
                                          <p:spTgt spid="14"/>
                                        </p:tgtEl>
                                        <p:attrNameLst>
                                          <p:attrName>fillcolor</p:attrName>
                                        </p:attrNameLst>
                                      </p:cBhvr>
                                      <p:to>
                                        <a:srgbClr val="FFD965"/>
                                      </p:to>
                                    </p:animClr>
                                    <p:set>
                                      <p:cBhvr>
                                        <p:cTn id="11" dur="2000" fill="hold"/>
                                        <p:tgtEl>
                                          <p:spTgt spid="14"/>
                                        </p:tgtEl>
                                        <p:attrNameLst>
                                          <p:attrName>fill.type</p:attrName>
                                        </p:attrNameLst>
                                      </p:cBhvr>
                                      <p:to>
                                        <p:strVal val="solid"/>
                                      </p:to>
                                    </p:set>
                                    <p:set>
                                      <p:cBhvr>
                                        <p:cTn id="12" dur="2000" fill="hold"/>
                                        <p:tgtEl>
                                          <p:spTgt spid="14"/>
                                        </p:tgtEl>
                                        <p:attrNameLst>
                                          <p:attrName>fill.on</p:attrName>
                                        </p:attrNameLst>
                                      </p:cBhvr>
                                      <p:to>
                                        <p:strVal val="true"/>
                                      </p:to>
                                    </p:set>
                                  </p:childTnLst>
                                </p:cTn>
                              </p:par>
                            </p:childTnLst>
                          </p:cTn>
                        </p:par>
                      </p:childTnLst>
                    </p:cTn>
                  </p:par>
                  <p:par>
                    <p:cTn id="13" fill="hold">
                      <p:stCondLst>
                        <p:cond delay="indefinite"/>
                      </p:stCondLst>
                      <p:childTnLst>
                        <p:par>
                          <p:cTn id="14" fill="hold">
                            <p:stCondLst>
                              <p:cond delay="0"/>
                            </p:stCondLst>
                            <p:childTnLst>
                              <p:par>
                                <p:cTn id="15" presetID="7" presetClass="emph" presetSubtype="2" fill="hold" nodeType="clickEffect">
                                  <p:stCondLst>
                                    <p:cond delay="0"/>
                                  </p:stCondLst>
                                  <p:childTnLst>
                                    <p:animClr clrSpc="rgb" dir="cw">
                                      <p:cBhvr>
                                        <p:cTn id="16" dur="2000" fill="hold"/>
                                        <p:tgtEl>
                                          <p:spTgt spid="16"/>
                                        </p:tgtEl>
                                        <p:attrNameLst>
                                          <p:attrName>stroke.color</p:attrName>
                                        </p:attrNameLst>
                                      </p:cBhvr>
                                      <p:to>
                                        <a:schemeClr val="accent2"/>
                                      </p:to>
                                    </p:animClr>
                                    <p:set>
                                      <p:cBhvr>
                                        <p:cTn id="17" dur="2000" fill="hold"/>
                                        <p:tgtEl>
                                          <p:spTgt spid="16"/>
                                        </p:tgtEl>
                                        <p:attrNameLst>
                                          <p:attrName>stroke.on</p:attrName>
                                        </p:attrNameLst>
                                      </p:cBhvr>
                                      <p:to>
                                        <p:strVal val="true"/>
                                      </p:to>
                                    </p:set>
                                  </p:childTnLst>
                                </p:cTn>
                              </p:par>
                            </p:childTnLst>
                          </p:cTn>
                        </p:par>
                      </p:childTnLst>
                    </p:cTn>
                  </p:par>
                  <p:par>
                    <p:cTn id="18" fill="hold">
                      <p:stCondLst>
                        <p:cond delay="indefinite"/>
                      </p:stCondLst>
                      <p:childTnLst>
                        <p:par>
                          <p:cTn id="19" fill="hold">
                            <p:stCondLst>
                              <p:cond delay="0"/>
                            </p:stCondLst>
                            <p:childTnLst>
                              <p:par>
                                <p:cTn id="20" presetID="7" presetClass="emph" presetSubtype="2" fill="hold" nodeType="clickEffect">
                                  <p:stCondLst>
                                    <p:cond delay="0"/>
                                  </p:stCondLst>
                                  <p:childTnLst>
                                    <p:animClr clrSpc="rgb" dir="cw">
                                      <p:cBhvr>
                                        <p:cTn id="21" dur="2000" fill="hold"/>
                                        <p:tgtEl>
                                          <p:spTgt spid="22"/>
                                        </p:tgtEl>
                                        <p:attrNameLst>
                                          <p:attrName>stroke.color</p:attrName>
                                        </p:attrNameLst>
                                      </p:cBhvr>
                                      <p:to>
                                        <a:schemeClr val="accent2"/>
                                      </p:to>
                                    </p:animClr>
                                    <p:set>
                                      <p:cBhvr>
                                        <p:cTn id="22" dur="2000" fill="hold"/>
                                        <p:tgtEl>
                                          <p:spTgt spid="22"/>
                                        </p:tgtEl>
                                        <p:attrNameLst>
                                          <p:attrName>stroke.on</p:attrName>
                                        </p:attrNameLst>
                                      </p:cBhvr>
                                      <p:to>
                                        <p:strVal val="true"/>
                                      </p:to>
                                    </p:set>
                                  </p:childTnLst>
                                </p:cTn>
                              </p:par>
                              <p:par>
                                <p:cTn id="23" presetID="1" presetClass="emph" presetSubtype="2" fill="hold" nodeType="withEffect">
                                  <p:stCondLst>
                                    <p:cond delay="0"/>
                                  </p:stCondLst>
                                  <p:childTnLst>
                                    <p:animClr clrSpc="rgb" dir="cw">
                                      <p:cBhvr>
                                        <p:cTn id="24" dur="2000" fill="hold"/>
                                        <p:tgtEl>
                                          <p:spTgt spid="13"/>
                                        </p:tgtEl>
                                        <p:attrNameLst>
                                          <p:attrName>fillcolor</p:attrName>
                                        </p:attrNameLst>
                                      </p:cBhvr>
                                      <p:to>
                                        <a:srgbClr val="FFD965"/>
                                      </p:to>
                                    </p:animClr>
                                    <p:set>
                                      <p:cBhvr>
                                        <p:cTn id="25" dur="2000" fill="hold"/>
                                        <p:tgtEl>
                                          <p:spTgt spid="13"/>
                                        </p:tgtEl>
                                        <p:attrNameLst>
                                          <p:attrName>fill.type</p:attrName>
                                        </p:attrNameLst>
                                      </p:cBhvr>
                                      <p:to>
                                        <p:strVal val="solid"/>
                                      </p:to>
                                    </p:set>
                                    <p:set>
                                      <p:cBhvr>
                                        <p:cTn id="26" dur="2000" fill="hold"/>
                                        <p:tgtEl>
                                          <p:spTgt spid="13"/>
                                        </p:tgtEl>
                                        <p:attrNameLst>
                                          <p:attrName>fill.on</p:attrName>
                                        </p:attrNameLst>
                                      </p:cBhvr>
                                      <p:to>
                                        <p:strVal val="true"/>
                                      </p:to>
                                    </p:set>
                                  </p:childTnLst>
                                </p:cTn>
                              </p:par>
                            </p:childTnLst>
                          </p:cTn>
                        </p:par>
                      </p:childTnLst>
                    </p:cTn>
                  </p:par>
                  <p:par>
                    <p:cTn id="27" fill="hold">
                      <p:stCondLst>
                        <p:cond delay="indefinite"/>
                      </p:stCondLst>
                      <p:childTnLst>
                        <p:par>
                          <p:cTn id="28" fill="hold">
                            <p:stCondLst>
                              <p:cond delay="0"/>
                            </p:stCondLst>
                            <p:childTnLst>
                              <p:par>
                                <p:cTn id="29" presetID="7" presetClass="emph" presetSubtype="2" fill="hold" nodeType="clickEffect">
                                  <p:stCondLst>
                                    <p:cond delay="0"/>
                                  </p:stCondLst>
                                  <p:childTnLst>
                                    <p:animClr clrSpc="rgb" dir="cw">
                                      <p:cBhvr>
                                        <p:cTn id="30" dur="2000" fill="hold"/>
                                        <p:tgtEl>
                                          <p:spTgt spid="26"/>
                                        </p:tgtEl>
                                        <p:attrNameLst>
                                          <p:attrName>stroke.color</p:attrName>
                                        </p:attrNameLst>
                                      </p:cBhvr>
                                      <p:to>
                                        <a:schemeClr val="accent2"/>
                                      </p:to>
                                    </p:animClr>
                                    <p:set>
                                      <p:cBhvr>
                                        <p:cTn id="31" dur="2000" fill="hold"/>
                                        <p:tgtEl>
                                          <p:spTgt spid="26"/>
                                        </p:tgtEl>
                                        <p:attrNameLst>
                                          <p:attrName>stroke.on</p:attrName>
                                        </p:attrNameLst>
                                      </p:cBhvr>
                                      <p:to>
                                        <p:strVal val="true"/>
                                      </p:to>
                                    </p:set>
                                  </p:childTnLst>
                                </p:cTn>
                              </p:par>
                              <p:par>
                                <p:cTn id="32" presetID="1" presetClass="emph" presetSubtype="2" fill="hold" nodeType="withEffect">
                                  <p:stCondLst>
                                    <p:cond delay="0"/>
                                  </p:stCondLst>
                                  <p:childTnLst>
                                    <p:animClr clrSpc="rgb" dir="cw">
                                      <p:cBhvr>
                                        <p:cTn id="33" dur="2000" fill="hold"/>
                                        <p:tgtEl>
                                          <p:spTgt spid="11"/>
                                        </p:tgtEl>
                                        <p:attrNameLst>
                                          <p:attrName>fillcolor</p:attrName>
                                        </p:attrNameLst>
                                      </p:cBhvr>
                                      <p:to>
                                        <a:srgbClr val="FFD965"/>
                                      </p:to>
                                    </p:animClr>
                                    <p:set>
                                      <p:cBhvr>
                                        <p:cTn id="34" dur="2000" fill="hold"/>
                                        <p:tgtEl>
                                          <p:spTgt spid="11"/>
                                        </p:tgtEl>
                                        <p:attrNameLst>
                                          <p:attrName>fill.type</p:attrName>
                                        </p:attrNameLst>
                                      </p:cBhvr>
                                      <p:to>
                                        <p:strVal val="solid"/>
                                      </p:to>
                                    </p:set>
                                    <p:set>
                                      <p:cBhvr>
                                        <p:cTn id="35" dur="2000" fill="hold"/>
                                        <p:tgtEl>
                                          <p:spTgt spid="11"/>
                                        </p:tgtEl>
                                        <p:attrNameLst>
                                          <p:attrName>fill.on</p:attrName>
                                        </p:attrNameLst>
                                      </p:cBhvr>
                                      <p:to>
                                        <p:strVal val="true"/>
                                      </p:to>
                                    </p:set>
                                  </p:childTnLst>
                                </p:cTn>
                              </p:par>
                              <p:par>
                                <p:cTn id="36" presetID="7" presetClass="emph" presetSubtype="2" fill="hold" nodeType="withEffect">
                                  <p:stCondLst>
                                    <p:cond delay="0"/>
                                  </p:stCondLst>
                                  <p:childTnLst>
                                    <p:animClr clrSpc="rgb" dir="cw">
                                      <p:cBhvr>
                                        <p:cTn id="37" dur="2000" fill="hold"/>
                                        <p:tgtEl>
                                          <p:spTgt spid="30"/>
                                        </p:tgtEl>
                                        <p:attrNameLst>
                                          <p:attrName>stroke.color</p:attrName>
                                        </p:attrNameLst>
                                      </p:cBhvr>
                                      <p:to>
                                        <a:srgbClr val="0070C0"/>
                                      </p:to>
                                    </p:animClr>
                                    <p:set>
                                      <p:cBhvr>
                                        <p:cTn id="38" dur="2000" fill="hold"/>
                                        <p:tgtEl>
                                          <p:spTgt spid="30"/>
                                        </p:tgtEl>
                                        <p:attrNameLst>
                                          <p:attrName>stroke.on</p:attrName>
                                        </p:attrNameLst>
                                      </p:cBhvr>
                                      <p:to>
                                        <p:strVal val="true"/>
                                      </p:to>
                                    </p:set>
                                  </p:childTnLst>
                                </p:cTn>
                              </p:par>
                              <p:par>
                                <p:cTn id="39" presetID="1" presetClass="emph" presetSubtype="2" fill="hold" nodeType="withEffect">
                                  <p:stCondLst>
                                    <p:cond delay="0"/>
                                  </p:stCondLst>
                                  <p:childTnLst>
                                    <p:animClr clrSpc="rgb" dir="cw">
                                      <p:cBhvr>
                                        <p:cTn id="40" dur="2000" fill="hold"/>
                                        <p:tgtEl>
                                          <p:spTgt spid="12"/>
                                        </p:tgtEl>
                                        <p:attrNameLst>
                                          <p:attrName>fillcolor</p:attrName>
                                        </p:attrNameLst>
                                      </p:cBhvr>
                                      <p:to>
                                        <a:srgbClr val="FFD965"/>
                                      </p:to>
                                    </p:animClr>
                                    <p:set>
                                      <p:cBhvr>
                                        <p:cTn id="41" dur="2000" fill="hold"/>
                                        <p:tgtEl>
                                          <p:spTgt spid="12"/>
                                        </p:tgtEl>
                                        <p:attrNameLst>
                                          <p:attrName>fill.type</p:attrName>
                                        </p:attrNameLst>
                                      </p:cBhvr>
                                      <p:to>
                                        <p:strVal val="solid"/>
                                      </p:to>
                                    </p:set>
                                    <p:set>
                                      <p:cBhvr>
                                        <p:cTn id="42" dur="2000" fill="hold"/>
                                        <p:tgtEl>
                                          <p:spTgt spid="12"/>
                                        </p:tgtEl>
                                        <p:attrNameLst>
                                          <p:attrName>fill.on</p:attrName>
                                        </p:attrNameLst>
                                      </p:cBhvr>
                                      <p:to>
                                        <p:strVal val="true"/>
                                      </p:to>
                                    </p:set>
                                  </p:childTnLst>
                                </p:cTn>
                              </p:par>
                              <p:par>
                                <p:cTn id="43" presetID="7" presetClass="emph" presetSubtype="2" fill="hold" nodeType="withEffect">
                                  <p:stCondLst>
                                    <p:cond delay="0"/>
                                  </p:stCondLst>
                                  <p:childTnLst>
                                    <p:animClr clrSpc="rgb" dir="cw">
                                      <p:cBhvr>
                                        <p:cTn id="44" dur="2000" fill="hold"/>
                                        <p:tgtEl>
                                          <p:spTgt spid="32"/>
                                        </p:tgtEl>
                                        <p:attrNameLst>
                                          <p:attrName>stroke.color</p:attrName>
                                        </p:attrNameLst>
                                      </p:cBhvr>
                                      <p:to>
                                        <a:schemeClr val="accent2"/>
                                      </p:to>
                                    </p:animClr>
                                    <p:set>
                                      <p:cBhvr>
                                        <p:cTn id="45" dur="2000" fill="hold"/>
                                        <p:tgtEl>
                                          <p:spTgt spid="32"/>
                                        </p:tgtEl>
                                        <p:attrNameLst>
                                          <p:attrName>stroke.on</p:attrName>
                                        </p:attrNameLst>
                                      </p:cBhvr>
                                      <p:to>
                                        <p:strVal val="true"/>
                                      </p:to>
                                    </p:set>
                                  </p:childTnLst>
                                </p:cTn>
                              </p:par>
                              <p:par>
                                <p:cTn id="46" presetID="1" presetClass="emph" presetSubtype="2" fill="hold" nodeType="withEffect">
                                  <p:stCondLst>
                                    <p:cond delay="0"/>
                                  </p:stCondLst>
                                  <p:childTnLst>
                                    <p:animClr clrSpc="rgb" dir="cw">
                                      <p:cBhvr>
                                        <p:cTn id="47" dur="2000" fill="hold"/>
                                        <p:tgtEl>
                                          <p:spTgt spid="10"/>
                                        </p:tgtEl>
                                        <p:attrNameLst>
                                          <p:attrName>fillcolor</p:attrName>
                                        </p:attrNameLst>
                                      </p:cBhvr>
                                      <p:to>
                                        <a:srgbClr val="FFD965"/>
                                      </p:to>
                                    </p:animClr>
                                    <p:set>
                                      <p:cBhvr>
                                        <p:cTn id="48" dur="2000" fill="hold"/>
                                        <p:tgtEl>
                                          <p:spTgt spid="10"/>
                                        </p:tgtEl>
                                        <p:attrNameLst>
                                          <p:attrName>fill.type</p:attrName>
                                        </p:attrNameLst>
                                      </p:cBhvr>
                                      <p:to>
                                        <p:strVal val="solid"/>
                                      </p:to>
                                    </p:set>
                                    <p:set>
                                      <p:cBhvr>
                                        <p:cTn id="49" dur="2000" fill="hold"/>
                                        <p:tgtEl>
                                          <p:spTgt spid="10"/>
                                        </p:tgtEl>
                                        <p:attrNameLst>
                                          <p:attrName>fill.on</p:attrName>
                                        </p:attrNameLst>
                                      </p:cBhvr>
                                      <p:to>
                                        <p:strVal val="true"/>
                                      </p:to>
                                    </p:set>
                                  </p:childTnLst>
                                </p:cTn>
                              </p:par>
                              <p:par>
                                <p:cTn id="50" presetID="7" presetClass="emph" presetSubtype="2" fill="hold" nodeType="withEffect">
                                  <p:stCondLst>
                                    <p:cond delay="0"/>
                                  </p:stCondLst>
                                  <p:childTnLst>
                                    <p:animClr clrSpc="rgb" dir="cw">
                                      <p:cBhvr>
                                        <p:cTn id="51" dur="2000" fill="hold"/>
                                        <p:tgtEl>
                                          <p:spTgt spid="34"/>
                                        </p:tgtEl>
                                        <p:attrNameLst>
                                          <p:attrName>stroke.color</p:attrName>
                                        </p:attrNameLst>
                                      </p:cBhvr>
                                      <p:to>
                                        <a:schemeClr val="accent2"/>
                                      </p:to>
                                    </p:animClr>
                                    <p:set>
                                      <p:cBhvr>
                                        <p:cTn id="52" dur="2000" fill="hold"/>
                                        <p:tgtEl>
                                          <p:spTgt spid="34"/>
                                        </p:tgtEl>
                                        <p:attrNameLst>
                                          <p:attrName>stroke.on</p:attrName>
                                        </p:attrNameLst>
                                      </p:cBhvr>
                                      <p:to>
                                        <p:strVal val="true"/>
                                      </p:to>
                                    </p:set>
                                  </p:childTnLst>
                                </p:cTn>
                              </p:par>
                              <p:par>
                                <p:cTn id="53" presetID="7" presetClass="emph" presetSubtype="2" fill="hold" nodeType="withEffect">
                                  <p:stCondLst>
                                    <p:cond delay="0"/>
                                  </p:stCondLst>
                                  <p:childTnLst>
                                    <p:animClr clrSpc="rgb" dir="cw">
                                      <p:cBhvr>
                                        <p:cTn id="54" dur="2000" fill="hold"/>
                                        <p:tgtEl>
                                          <p:spTgt spid="57"/>
                                        </p:tgtEl>
                                        <p:attrNameLst>
                                          <p:attrName>stroke.color</p:attrName>
                                        </p:attrNameLst>
                                      </p:cBhvr>
                                      <p:to>
                                        <a:srgbClr val="7030A0"/>
                                      </p:to>
                                    </p:animClr>
                                    <p:set>
                                      <p:cBhvr>
                                        <p:cTn id="55" dur="2000" fill="hold"/>
                                        <p:tgtEl>
                                          <p:spTgt spid="57"/>
                                        </p:tgtEl>
                                        <p:attrNameLst>
                                          <p:attrName>stroke.on</p:attrName>
                                        </p:attrNameLst>
                                      </p:cBhvr>
                                      <p:to>
                                        <p:strVal val="true"/>
                                      </p:to>
                                    </p:set>
                                  </p:childTnLst>
                                </p:cTn>
                              </p:par>
                              <p:par>
                                <p:cTn id="56" presetID="7" presetClass="emph" presetSubtype="2" fill="hold" nodeType="withEffect">
                                  <p:stCondLst>
                                    <p:cond delay="0"/>
                                  </p:stCondLst>
                                  <p:childTnLst>
                                    <p:animClr clrSpc="rgb" dir="cw">
                                      <p:cBhvr>
                                        <p:cTn id="57" dur="2000" fill="hold"/>
                                        <p:tgtEl>
                                          <p:spTgt spid="36"/>
                                        </p:tgtEl>
                                        <p:attrNameLst>
                                          <p:attrName>stroke.color</p:attrName>
                                        </p:attrNameLst>
                                      </p:cBhvr>
                                      <p:to>
                                        <a:srgbClr val="00B050"/>
                                      </p:to>
                                    </p:animClr>
                                    <p:set>
                                      <p:cBhvr>
                                        <p:cTn id="58" dur="2000" fill="hold"/>
                                        <p:tgtEl>
                                          <p:spTgt spid="36"/>
                                        </p:tgtEl>
                                        <p:attrNameLst>
                                          <p:attrName>stroke.on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Running DFS</a:t>
            </a:r>
          </a:p>
        </p:txBody>
      </p:sp>
      <p:sp>
        <p:nvSpPr>
          <p:cNvPr id="6" name="Oval 5"/>
          <p:cNvSpPr/>
          <p:nvPr/>
        </p:nvSpPr>
        <p:spPr>
          <a:xfrm>
            <a:off x="1634836" y="2743417"/>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A</a:t>
            </a:r>
          </a:p>
        </p:txBody>
      </p:sp>
      <p:sp>
        <p:nvSpPr>
          <p:cNvPr id="10" name="Oval 9"/>
          <p:cNvSpPr/>
          <p:nvPr/>
        </p:nvSpPr>
        <p:spPr>
          <a:xfrm>
            <a:off x="4484255" y="1571385"/>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F</a:t>
            </a:r>
          </a:p>
        </p:txBody>
      </p:sp>
      <p:sp>
        <p:nvSpPr>
          <p:cNvPr id="11" name="Oval 10"/>
          <p:cNvSpPr/>
          <p:nvPr/>
        </p:nvSpPr>
        <p:spPr>
          <a:xfrm>
            <a:off x="4511964" y="5126182"/>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D</a:t>
            </a:r>
          </a:p>
        </p:txBody>
      </p:sp>
      <p:sp>
        <p:nvSpPr>
          <p:cNvPr id="12" name="Oval 11"/>
          <p:cNvSpPr/>
          <p:nvPr/>
        </p:nvSpPr>
        <p:spPr>
          <a:xfrm>
            <a:off x="4382655" y="3442663"/>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E</a:t>
            </a:r>
          </a:p>
        </p:txBody>
      </p:sp>
      <p:sp>
        <p:nvSpPr>
          <p:cNvPr id="13" name="Oval 12"/>
          <p:cNvSpPr/>
          <p:nvPr/>
        </p:nvSpPr>
        <p:spPr>
          <a:xfrm>
            <a:off x="2096655" y="5458691"/>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C</a:t>
            </a:r>
          </a:p>
        </p:txBody>
      </p:sp>
      <p:sp>
        <p:nvSpPr>
          <p:cNvPr id="14" name="Oval 13"/>
          <p:cNvSpPr/>
          <p:nvPr/>
        </p:nvSpPr>
        <p:spPr>
          <a:xfrm>
            <a:off x="595746" y="4548910"/>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B</a:t>
            </a:r>
          </a:p>
        </p:txBody>
      </p:sp>
      <p:cxnSp>
        <p:nvCxnSpPr>
          <p:cNvPr id="16" name="Straight Arrow Connector 15"/>
          <p:cNvCxnSpPr>
            <a:stCxn id="6" idx="3"/>
            <a:endCxn id="14" idx="0"/>
          </p:cNvCxnSpPr>
          <p:nvPr/>
        </p:nvCxnSpPr>
        <p:spPr>
          <a:xfrm flipH="1">
            <a:off x="928255" y="3311045"/>
            <a:ext cx="803971" cy="1237865"/>
          </a:xfrm>
          <a:prstGeom prst="straightConnector1">
            <a:avLst/>
          </a:prstGeom>
          <a:ln w="28575">
            <a:tailEnd type="triangle" w="lg" len="lg"/>
          </a:ln>
        </p:spPr>
        <p:style>
          <a:lnRef idx="1">
            <a:schemeClr val="dk1"/>
          </a:lnRef>
          <a:fillRef idx="0">
            <a:schemeClr val="dk1"/>
          </a:fillRef>
          <a:effectRef idx="0">
            <a:schemeClr val="dk1"/>
          </a:effectRef>
          <a:fontRef idx="minor">
            <a:schemeClr val="tx1"/>
          </a:fontRef>
        </p:style>
      </p:cxnSp>
      <p:cxnSp>
        <p:nvCxnSpPr>
          <p:cNvPr id="22" name="Straight Connector 21"/>
          <p:cNvCxnSpPr>
            <a:stCxn id="14" idx="5"/>
            <a:endCxn id="13" idx="1"/>
          </p:cNvCxnSpPr>
          <p:nvPr/>
        </p:nvCxnSpPr>
        <p:spPr>
          <a:xfrm>
            <a:off x="1163374" y="5116538"/>
            <a:ext cx="1030671" cy="439543"/>
          </a:xfrm>
          <a:prstGeom prst="line">
            <a:avLst/>
          </a:prstGeom>
          <a:ln w="28575">
            <a:tailEnd type="triangle" w="lg" len="lg"/>
          </a:ln>
        </p:spPr>
        <p:style>
          <a:lnRef idx="1">
            <a:schemeClr val="dk1"/>
          </a:lnRef>
          <a:fillRef idx="0">
            <a:schemeClr val="dk1"/>
          </a:fillRef>
          <a:effectRef idx="0">
            <a:schemeClr val="dk1"/>
          </a:effectRef>
          <a:fontRef idx="minor">
            <a:schemeClr val="tx1"/>
          </a:fontRef>
        </p:style>
      </p:cxnSp>
      <p:cxnSp>
        <p:nvCxnSpPr>
          <p:cNvPr id="26" name="Straight Connector 25"/>
          <p:cNvCxnSpPr>
            <a:stCxn id="13" idx="6"/>
            <a:endCxn id="11" idx="2"/>
          </p:cNvCxnSpPr>
          <p:nvPr/>
        </p:nvCxnSpPr>
        <p:spPr>
          <a:xfrm flipV="1">
            <a:off x="2761673" y="5458691"/>
            <a:ext cx="1750291" cy="332509"/>
          </a:xfrm>
          <a:prstGeom prst="line">
            <a:avLst/>
          </a:prstGeom>
          <a:ln w="28575">
            <a:tailEnd type="triangle" w="lg" len="lg"/>
          </a:ln>
        </p:spPr>
        <p:style>
          <a:lnRef idx="1">
            <a:schemeClr val="dk1"/>
          </a:lnRef>
          <a:fillRef idx="0">
            <a:schemeClr val="dk1"/>
          </a:fillRef>
          <a:effectRef idx="0">
            <a:schemeClr val="dk1"/>
          </a:effectRef>
          <a:fontRef idx="minor">
            <a:schemeClr val="tx1"/>
          </a:fontRef>
        </p:style>
      </p:cxnSp>
      <p:cxnSp>
        <p:nvCxnSpPr>
          <p:cNvPr id="30" name="Straight Connector 29"/>
          <p:cNvCxnSpPr>
            <a:stCxn id="11" idx="1"/>
            <a:endCxn id="14" idx="6"/>
          </p:cNvCxnSpPr>
          <p:nvPr/>
        </p:nvCxnSpPr>
        <p:spPr>
          <a:xfrm flipH="1" flipV="1">
            <a:off x="1260764" y="4881419"/>
            <a:ext cx="3348590" cy="342153"/>
          </a:xfrm>
          <a:prstGeom prst="line">
            <a:avLst/>
          </a:prstGeom>
          <a:ln w="28575">
            <a:tailEnd type="triangle" w="lg" len="lg"/>
          </a:ln>
        </p:spPr>
        <p:style>
          <a:lnRef idx="1">
            <a:schemeClr val="dk1"/>
          </a:lnRef>
          <a:fillRef idx="0">
            <a:schemeClr val="dk1"/>
          </a:fillRef>
          <a:effectRef idx="0">
            <a:schemeClr val="dk1"/>
          </a:effectRef>
          <a:fontRef idx="minor">
            <a:schemeClr val="tx1"/>
          </a:fontRef>
        </p:style>
      </p:cxnSp>
      <p:cxnSp>
        <p:nvCxnSpPr>
          <p:cNvPr id="32" name="Straight Connector 31"/>
          <p:cNvCxnSpPr>
            <a:stCxn id="14" idx="7"/>
            <a:endCxn id="12" idx="2"/>
          </p:cNvCxnSpPr>
          <p:nvPr/>
        </p:nvCxnSpPr>
        <p:spPr>
          <a:xfrm flipV="1">
            <a:off x="1163374" y="3775172"/>
            <a:ext cx="3219281" cy="871128"/>
          </a:xfrm>
          <a:prstGeom prst="line">
            <a:avLst/>
          </a:prstGeom>
          <a:ln w="28575">
            <a:tailEnd type="triangle" w="lg" len="lg"/>
          </a:ln>
        </p:spPr>
        <p:style>
          <a:lnRef idx="1">
            <a:schemeClr val="dk1"/>
          </a:lnRef>
          <a:fillRef idx="0">
            <a:schemeClr val="dk1"/>
          </a:fillRef>
          <a:effectRef idx="0">
            <a:schemeClr val="dk1"/>
          </a:effectRef>
          <a:fontRef idx="minor">
            <a:schemeClr val="tx1"/>
          </a:fontRef>
        </p:style>
      </p:cxnSp>
      <p:cxnSp>
        <p:nvCxnSpPr>
          <p:cNvPr id="34" name="Straight Connector 33"/>
          <p:cNvCxnSpPr>
            <a:stCxn id="12" idx="0"/>
            <a:endCxn id="10" idx="4"/>
          </p:cNvCxnSpPr>
          <p:nvPr/>
        </p:nvCxnSpPr>
        <p:spPr>
          <a:xfrm flipV="1">
            <a:off x="4715164" y="2236403"/>
            <a:ext cx="101600" cy="1206260"/>
          </a:xfrm>
          <a:prstGeom prst="line">
            <a:avLst/>
          </a:prstGeom>
          <a:ln w="28575">
            <a:tailEnd type="triangle" w="lg" len="lg"/>
          </a:ln>
        </p:spPr>
        <p:style>
          <a:lnRef idx="1">
            <a:schemeClr val="dk1"/>
          </a:lnRef>
          <a:fillRef idx="0">
            <a:schemeClr val="dk1"/>
          </a:fillRef>
          <a:effectRef idx="0">
            <a:schemeClr val="dk1"/>
          </a:effectRef>
          <a:fontRef idx="minor">
            <a:schemeClr val="tx1"/>
          </a:fontRef>
        </p:style>
      </p:cxnSp>
      <p:cxnSp>
        <p:nvCxnSpPr>
          <p:cNvPr id="36" name="Straight Connector 35"/>
          <p:cNvCxnSpPr>
            <a:stCxn id="6" idx="7"/>
            <a:endCxn id="10" idx="2"/>
          </p:cNvCxnSpPr>
          <p:nvPr/>
        </p:nvCxnSpPr>
        <p:spPr>
          <a:xfrm flipV="1">
            <a:off x="2202464" y="1903894"/>
            <a:ext cx="2281791" cy="936913"/>
          </a:xfrm>
          <a:prstGeom prst="line">
            <a:avLst/>
          </a:prstGeom>
          <a:ln w="28575">
            <a:tailEnd type="triangle" w="lg" len="lg"/>
          </a:ln>
        </p:spPr>
        <p:style>
          <a:lnRef idx="1">
            <a:schemeClr val="dk1"/>
          </a:lnRef>
          <a:fillRef idx="0">
            <a:schemeClr val="dk1"/>
          </a:fillRef>
          <a:effectRef idx="0">
            <a:schemeClr val="dk1"/>
          </a:effectRef>
          <a:fontRef idx="minor">
            <a:schemeClr val="tx1"/>
          </a:fontRef>
        </p:style>
      </p:cxnSp>
      <p:sp>
        <p:nvSpPr>
          <p:cNvPr id="39" name="Oval 38"/>
          <p:cNvSpPr/>
          <p:nvPr/>
        </p:nvSpPr>
        <p:spPr>
          <a:xfrm>
            <a:off x="5539971" y="2507024"/>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G</a:t>
            </a:r>
          </a:p>
        </p:txBody>
      </p:sp>
      <p:sp>
        <p:nvSpPr>
          <p:cNvPr id="40" name="TextBox 39"/>
          <p:cNvSpPr txBox="1"/>
          <p:nvPr/>
        </p:nvSpPr>
        <p:spPr>
          <a:xfrm>
            <a:off x="162560" y="1571385"/>
            <a:ext cx="3302000" cy="461665"/>
          </a:xfrm>
          <a:prstGeom prst="rect">
            <a:avLst/>
          </a:prstGeom>
          <a:noFill/>
        </p:spPr>
        <p:txBody>
          <a:bodyPr wrap="square" rtlCol="0">
            <a:spAutoFit/>
          </a:bodyPr>
          <a:lstStyle/>
          <a:p>
            <a:r>
              <a:rPr lang="en-US" sz="2400" dirty="0"/>
              <a:t>Start from A</a:t>
            </a:r>
          </a:p>
        </p:txBody>
      </p:sp>
      <p:sp>
        <p:nvSpPr>
          <p:cNvPr id="41" name="Rectangle 40"/>
          <p:cNvSpPr/>
          <p:nvPr/>
        </p:nvSpPr>
        <p:spPr>
          <a:xfrm>
            <a:off x="7625080" y="5704913"/>
            <a:ext cx="3444240" cy="6821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Vertex: A</a:t>
            </a:r>
          </a:p>
          <a:p>
            <a:pPr algn="ctr"/>
            <a:r>
              <a:rPr lang="en-US" sz="2400" dirty="0"/>
              <a:t>Last edge used: ---</a:t>
            </a:r>
          </a:p>
        </p:txBody>
      </p:sp>
      <p:sp>
        <p:nvSpPr>
          <p:cNvPr id="42" name="Rectangle 41"/>
          <p:cNvSpPr/>
          <p:nvPr/>
        </p:nvSpPr>
        <p:spPr>
          <a:xfrm>
            <a:off x="7625080" y="4857454"/>
            <a:ext cx="3444240" cy="6821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Vertex: B</a:t>
            </a:r>
          </a:p>
          <a:p>
            <a:pPr algn="ctr"/>
            <a:r>
              <a:rPr lang="en-US" sz="2400" dirty="0"/>
              <a:t>Last edge used: --</a:t>
            </a:r>
          </a:p>
        </p:txBody>
      </p:sp>
      <p:sp>
        <p:nvSpPr>
          <p:cNvPr id="43" name="Rectangle 42"/>
          <p:cNvSpPr/>
          <p:nvPr/>
        </p:nvSpPr>
        <p:spPr>
          <a:xfrm>
            <a:off x="7625080" y="4078536"/>
            <a:ext cx="3444240" cy="6821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Vertex: C</a:t>
            </a:r>
          </a:p>
          <a:p>
            <a:pPr algn="ctr"/>
            <a:r>
              <a:rPr lang="en-US" sz="2400" dirty="0"/>
              <a:t>Last edge used: --</a:t>
            </a:r>
          </a:p>
        </p:txBody>
      </p:sp>
      <p:sp>
        <p:nvSpPr>
          <p:cNvPr id="44" name="Rectangle 43"/>
          <p:cNvSpPr/>
          <p:nvPr/>
        </p:nvSpPr>
        <p:spPr>
          <a:xfrm>
            <a:off x="7625080" y="3311045"/>
            <a:ext cx="3444240" cy="6821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Vertex: D</a:t>
            </a:r>
          </a:p>
          <a:p>
            <a:pPr algn="ctr"/>
            <a:r>
              <a:rPr lang="en-US" sz="2400" dirty="0"/>
              <a:t>Last edge used: --</a:t>
            </a:r>
          </a:p>
        </p:txBody>
      </p:sp>
      <p:sp>
        <p:nvSpPr>
          <p:cNvPr id="45" name="Rectangle 44"/>
          <p:cNvSpPr/>
          <p:nvPr/>
        </p:nvSpPr>
        <p:spPr>
          <a:xfrm>
            <a:off x="7625080" y="4857454"/>
            <a:ext cx="3444240" cy="6821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Vertex: B</a:t>
            </a:r>
          </a:p>
          <a:p>
            <a:pPr algn="ctr"/>
            <a:r>
              <a:rPr lang="en-US" sz="2400" dirty="0"/>
              <a:t>Last edge used: (B,C)</a:t>
            </a:r>
          </a:p>
        </p:txBody>
      </p:sp>
      <p:sp>
        <p:nvSpPr>
          <p:cNvPr id="46" name="Rectangle 45"/>
          <p:cNvSpPr/>
          <p:nvPr/>
        </p:nvSpPr>
        <p:spPr>
          <a:xfrm>
            <a:off x="7625080" y="4070658"/>
            <a:ext cx="3444240" cy="6821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Vertex: C</a:t>
            </a:r>
          </a:p>
          <a:p>
            <a:pPr algn="ctr"/>
            <a:r>
              <a:rPr lang="en-US" sz="2400" dirty="0"/>
              <a:t>Last edge used: (C,D)</a:t>
            </a:r>
          </a:p>
        </p:txBody>
      </p:sp>
      <p:sp>
        <p:nvSpPr>
          <p:cNvPr id="47" name="Rectangle 46"/>
          <p:cNvSpPr/>
          <p:nvPr/>
        </p:nvSpPr>
        <p:spPr>
          <a:xfrm>
            <a:off x="7612839" y="3311634"/>
            <a:ext cx="3444240" cy="6821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Vertex: D</a:t>
            </a:r>
          </a:p>
          <a:p>
            <a:pPr algn="ctr"/>
            <a:r>
              <a:rPr lang="en-US" sz="2400" dirty="0"/>
              <a:t>Last edge used: (D,B)</a:t>
            </a:r>
          </a:p>
        </p:txBody>
      </p:sp>
      <p:sp>
        <p:nvSpPr>
          <p:cNvPr id="48" name="Rectangle 47"/>
          <p:cNvSpPr/>
          <p:nvPr/>
        </p:nvSpPr>
        <p:spPr>
          <a:xfrm>
            <a:off x="7625080" y="5704913"/>
            <a:ext cx="3444240" cy="6821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Vertex: A</a:t>
            </a:r>
          </a:p>
          <a:p>
            <a:pPr algn="ctr"/>
            <a:r>
              <a:rPr lang="en-US" sz="2400" dirty="0"/>
              <a:t>Last edge used: (A,B)</a:t>
            </a:r>
          </a:p>
        </p:txBody>
      </p:sp>
      <p:sp>
        <p:nvSpPr>
          <p:cNvPr id="49" name="Rectangle 48"/>
          <p:cNvSpPr/>
          <p:nvPr/>
        </p:nvSpPr>
        <p:spPr>
          <a:xfrm>
            <a:off x="7625080" y="5704912"/>
            <a:ext cx="3444240" cy="6821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Vertex: A</a:t>
            </a:r>
          </a:p>
          <a:p>
            <a:pPr algn="ctr"/>
            <a:r>
              <a:rPr lang="en-US" sz="2400" dirty="0"/>
              <a:t>Last edge used: (A,F)</a:t>
            </a:r>
          </a:p>
        </p:txBody>
      </p:sp>
      <p:sp>
        <p:nvSpPr>
          <p:cNvPr id="51" name="Rectangle 50"/>
          <p:cNvSpPr/>
          <p:nvPr/>
        </p:nvSpPr>
        <p:spPr>
          <a:xfrm>
            <a:off x="7619538" y="4074578"/>
            <a:ext cx="3444240" cy="6821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Vertex: E</a:t>
            </a:r>
          </a:p>
          <a:p>
            <a:pPr algn="ctr"/>
            <a:r>
              <a:rPr lang="en-US" sz="2400" dirty="0"/>
              <a:t>Last edge used: ---</a:t>
            </a:r>
          </a:p>
        </p:txBody>
      </p:sp>
      <p:sp>
        <p:nvSpPr>
          <p:cNvPr id="52" name="Rectangle 51"/>
          <p:cNvSpPr/>
          <p:nvPr/>
        </p:nvSpPr>
        <p:spPr>
          <a:xfrm>
            <a:off x="7625080" y="4857454"/>
            <a:ext cx="3444240" cy="6821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Vertex: B</a:t>
            </a:r>
          </a:p>
          <a:p>
            <a:pPr algn="ctr"/>
            <a:r>
              <a:rPr lang="en-US" sz="2400" dirty="0"/>
              <a:t>Last edge used: (B,E)</a:t>
            </a:r>
          </a:p>
        </p:txBody>
      </p:sp>
      <p:sp>
        <p:nvSpPr>
          <p:cNvPr id="54" name="Rectangle 53"/>
          <p:cNvSpPr/>
          <p:nvPr/>
        </p:nvSpPr>
        <p:spPr>
          <a:xfrm>
            <a:off x="7622420" y="4069744"/>
            <a:ext cx="3444240" cy="6821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Vertex: E</a:t>
            </a:r>
          </a:p>
          <a:p>
            <a:pPr algn="ctr"/>
            <a:r>
              <a:rPr lang="en-US" sz="2400" dirty="0"/>
              <a:t>Last edge used: (E,F)</a:t>
            </a:r>
          </a:p>
        </p:txBody>
      </p:sp>
      <p:sp>
        <p:nvSpPr>
          <p:cNvPr id="55" name="Rectangle 54"/>
          <p:cNvSpPr/>
          <p:nvPr/>
        </p:nvSpPr>
        <p:spPr>
          <a:xfrm>
            <a:off x="7623023" y="3317819"/>
            <a:ext cx="3444240" cy="6821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Vertex: F</a:t>
            </a:r>
          </a:p>
          <a:p>
            <a:pPr algn="ctr"/>
            <a:r>
              <a:rPr lang="en-US" sz="2400" dirty="0"/>
              <a:t>Last edge used: ---</a:t>
            </a:r>
          </a:p>
        </p:txBody>
      </p:sp>
      <p:sp>
        <p:nvSpPr>
          <p:cNvPr id="57" name="Arc 56"/>
          <p:cNvSpPr/>
          <p:nvPr/>
        </p:nvSpPr>
        <p:spPr>
          <a:xfrm>
            <a:off x="4692073" y="2033050"/>
            <a:ext cx="710277" cy="3404716"/>
          </a:xfrm>
          <a:prstGeom prst="arc">
            <a:avLst>
              <a:gd name="adj1" fmla="val 16335227"/>
              <a:gd name="adj2" fmla="val 5144971"/>
            </a:avLst>
          </a:prstGeom>
          <a:ln w="28575">
            <a:tailEnd type="triangle" w="lg" len="lg"/>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58" name="Rectangle 57"/>
          <p:cNvSpPr/>
          <p:nvPr/>
        </p:nvSpPr>
        <p:spPr>
          <a:xfrm>
            <a:off x="7600598" y="3324593"/>
            <a:ext cx="3444240" cy="6821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Vertex: F</a:t>
            </a:r>
          </a:p>
          <a:p>
            <a:pPr algn="ctr"/>
            <a:r>
              <a:rPr lang="en-US" sz="2400" dirty="0"/>
              <a:t>Last edge used: (F,D)</a:t>
            </a:r>
          </a:p>
        </p:txBody>
      </p:sp>
      <p:sp>
        <p:nvSpPr>
          <p:cNvPr id="35" name="Rectangle 34"/>
          <p:cNvSpPr/>
          <p:nvPr/>
        </p:nvSpPr>
        <p:spPr>
          <a:xfrm>
            <a:off x="5818679" y="98114"/>
            <a:ext cx="6874393" cy="3139321"/>
          </a:xfrm>
          <a:prstGeom prst="rect">
            <a:avLst/>
          </a:prstGeom>
        </p:spPr>
        <p:txBody>
          <a:bodyPr wrap="square">
            <a:spAutoFit/>
          </a:bodyPr>
          <a:lstStyle/>
          <a:p>
            <a:r>
              <a:rPr lang="en-US" sz="2200" dirty="0">
                <a:latin typeface="Courier New" panose="02070309020205020404" pitchFamily="49" charset="0"/>
                <a:cs typeface="Courier New" panose="02070309020205020404" pitchFamily="49" charset="0"/>
              </a:rPr>
              <a:t>DFS(u)</a:t>
            </a:r>
          </a:p>
          <a:p>
            <a:r>
              <a:rPr lang="en-US" sz="2200" dirty="0">
                <a:latin typeface="Courier New" panose="02070309020205020404" pitchFamily="49" charset="0"/>
                <a:cs typeface="Courier New" panose="02070309020205020404" pitchFamily="49" charset="0"/>
              </a:rPr>
              <a:t>	Mark u as “seen”</a:t>
            </a:r>
          </a:p>
          <a:p>
            <a:r>
              <a:rPr lang="en-US" sz="2200" dirty="0">
                <a:latin typeface="Courier New" panose="02070309020205020404" pitchFamily="49" charset="0"/>
                <a:cs typeface="Courier New" panose="02070309020205020404" pitchFamily="49" charset="0"/>
              </a:rPr>
              <a:t>	</a:t>
            </a:r>
            <a:r>
              <a:rPr lang="en-US" sz="2200" dirty="0" err="1">
                <a:solidFill>
                  <a:srgbClr val="FF0000"/>
                </a:solidFill>
                <a:latin typeface="Courier New" panose="02070309020205020404" pitchFamily="49" charset="0"/>
                <a:cs typeface="Courier New" panose="02070309020205020404" pitchFamily="49" charset="0"/>
              </a:rPr>
              <a:t>u.start</a:t>
            </a:r>
            <a:r>
              <a:rPr lang="en-US" sz="2200" dirty="0">
                <a:solidFill>
                  <a:srgbClr val="FF0000"/>
                </a:solidFill>
                <a:latin typeface="Courier New" panose="02070309020205020404" pitchFamily="49" charset="0"/>
                <a:cs typeface="Courier New" panose="02070309020205020404" pitchFamily="49" charset="0"/>
              </a:rPr>
              <a:t> = counter++</a:t>
            </a:r>
          </a:p>
          <a:p>
            <a:r>
              <a:rPr lang="en-US" sz="2200" dirty="0">
                <a:latin typeface="Courier New" panose="02070309020205020404" pitchFamily="49" charset="0"/>
                <a:cs typeface="Courier New" panose="02070309020205020404" pitchFamily="49" charset="0"/>
              </a:rPr>
              <a:t>	For each edge (</a:t>
            </a:r>
            <a:r>
              <a:rPr lang="en-US" sz="2200" dirty="0" err="1">
                <a:latin typeface="Courier New" panose="02070309020205020404" pitchFamily="49" charset="0"/>
                <a:cs typeface="Courier New" panose="02070309020205020404" pitchFamily="49" charset="0"/>
              </a:rPr>
              <a:t>u,v</a:t>
            </a:r>
            <a:r>
              <a:rPr lang="en-US" sz="2200" dirty="0">
                <a:latin typeface="Courier New" panose="02070309020205020404" pitchFamily="49" charset="0"/>
                <a:cs typeface="Courier New" panose="02070309020205020404" pitchFamily="49" charset="0"/>
              </a:rPr>
              <a:t>) //leaving u</a:t>
            </a:r>
          </a:p>
          <a:p>
            <a:r>
              <a:rPr lang="en-US" sz="2200" dirty="0">
                <a:latin typeface="Courier New" panose="02070309020205020404" pitchFamily="49" charset="0"/>
                <a:cs typeface="Courier New" panose="02070309020205020404" pitchFamily="49" charset="0"/>
              </a:rPr>
              <a:t>		If v is not “seen”</a:t>
            </a:r>
          </a:p>
          <a:p>
            <a:r>
              <a:rPr lang="en-US" sz="2200" dirty="0">
                <a:latin typeface="Courier New" panose="02070309020205020404" pitchFamily="49" charset="0"/>
                <a:cs typeface="Courier New" panose="02070309020205020404" pitchFamily="49" charset="0"/>
              </a:rPr>
              <a:t>			DFS(v)</a:t>
            </a:r>
          </a:p>
          <a:p>
            <a:r>
              <a:rPr lang="en-US" sz="2200" dirty="0">
                <a:latin typeface="Courier New" panose="02070309020205020404" pitchFamily="49" charset="0"/>
                <a:cs typeface="Courier New" panose="02070309020205020404" pitchFamily="49" charset="0"/>
              </a:rPr>
              <a:t>		End If</a:t>
            </a:r>
          </a:p>
          <a:p>
            <a:r>
              <a:rPr lang="en-US" sz="2200" dirty="0">
                <a:latin typeface="Courier New" panose="02070309020205020404" pitchFamily="49" charset="0"/>
                <a:cs typeface="Courier New" panose="02070309020205020404" pitchFamily="49" charset="0"/>
              </a:rPr>
              <a:t>	End For</a:t>
            </a:r>
          </a:p>
          <a:p>
            <a:r>
              <a:rPr lang="en-US" sz="2200" dirty="0">
                <a:latin typeface="Courier New" panose="02070309020205020404" pitchFamily="49" charset="0"/>
                <a:cs typeface="Courier New" panose="02070309020205020404" pitchFamily="49" charset="0"/>
              </a:rPr>
              <a:t>	</a:t>
            </a:r>
            <a:r>
              <a:rPr lang="en-US" sz="2200" dirty="0" err="1">
                <a:solidFill>
                  <a:srgbClr val="FF0000"/>
                </a:solidFill>
                <a:latin typeface="Courier New" panose="02070309020205020404" pitchFamily="49" charset="0"/>
                <a:cs typeface="Courier New" panose="02070309020205020404" pitchFamily="49" charset="0"/>
              </a:rPr>
              <a:t>u.end</a:t>
            </a:r>
            <a:r>
              <a:rPr lang="en-US" sz="2200" dirty="0">
                <a:solidFill>
                  <a:srgbClr val="FF0000"/>
                </a:solidFill>
                <a:latin typeface="Courier New" panose="02070309020205020404" pitchFamily="49" charset="0"/>
                <a:cs typeface="Courier New" panose="02070309020205020404" pitchFamily="49" charset="0"/>
              </a:rPr>
              <a:t> = counter++</a:t>
            </a:r>
          </a:p>
        </p:txBody>
      </p:sp>
      <p:sp>
        <p:nvSpPr>
          <p:cNvPr id="3" name="TextBox 2"/>
          <p:cNvSpPr txBox="1"/>
          <p:nvPr/>
        </p:nvSpPr>
        <p:spPr>
          <a:xfrm>
            <a:off x="277500" y="2706204"/>
            <a:ext cx="594930" cy="584775"/>
          </a:xfrm>
          <a:prstGeom prst="rect">
            <a:avLst/>
          </a:prstGeom>
          <a:noFill/>
        </p:spPr>
        <p:txBody>
          <a:bodyPr wrap="square" rtlCol="0">
            <a:spAutoFit/>
          </a:bodyPr>
          <a:lstStyle/>
          <a:p>
            <a:r>
              <a:rPr lang="en-US" sz="3200" dirty="0"/>
              <a:t>1</a:t>
            </a:r>
          </a:p>
        </p:txBody>
      </p:sp>
      <p:sp>
        <p:nvSpPr>
          <p:cNvPr id="37" name="TextBox 36"/>
          <p:cNvSpPr txBox="1"/>
          <p:nvPr/>
        </p:nvSpPr>
        <p:spPr>
          <a:xfrm>
            <a:off x="747045" y="2706204"/>
            <a:ext cx="776140" cy="584775"/>
          </a:xfrm>
          <a:prstGeom prst="rect">
            <a:avLst/>
          </a:prstGeom>
          <a:noFill/>
        </p:spPr>
        <p:txBody>
          <a:bodyPr wrap="square" rtlCol="0">
            <a:spAutoFit/>
          </a:bodyPr>
          <a:lstStyle/>
          <a:p>
            <a:r>
              <a:rPr lang="en-US" sz="3200" dirty="0"/>
              <a:t>12</a:t>
            </a:r>
          </a:p>
        </p:txBody>
      </p:sp>
      <p:sp>
        <p:nvSpPr>
          <p:cNvPr id="38" name="TextBox 37"/>
          <p:cNvSpPr txBox="1"/>
          <p:nvPr/>
        </p:nvSpPr>
        <p:spPr>
          <a:xfrm>
            <a:off x="227854" y="5247225"/>
            <a:ext cx="594930" cy="584775"/>
          </a:xfrm>
          <a:prstGeom prst="rect">
            <a:avLst/>
          </a:prstGeom>
          <a:noFill/>
        </p:spPr>
        <p:txBody>
          <a:bodyPr wrap="square" rtlCol="0">
            <a:spAutoFit/>
          </a:bodyPr>
          <a:lstStyle/>
          <a:p>
            <a:r>
              <a:rPr lang="en-US" sz="3200" dirty="0"/>
              <a:t>2</a:t>
            </a:r>
          </a:p>
        </p:txBody>
      </p:sp>
      <p:sp>
        <p:nvSpPr>
          <p:cNvPr id="50" name="TextBox 49"/>
          <p:cNvSpPr txBox="1"/>
          <p:nvPr/>
        </p:nvSpPr>
        <p:spPr>
          <a:xfrm>
            <a:off x="865909" y="5247225"/>
            <a:ext cx="657276" cy="584775"/>
          </a:xfrm>
          <a:prstGeom prst="rect">
            <a:avLst/>
          </a:prstGeom>
          <a:noFill/>
        </p:spPr>
        <p:txBody>
          <a:bodyPr wrap="square" rtlCol="0">
            <a:spAutoFit/>
          </a:bodyPr>
          <a:lstStyle/>
          <a:p>
            <a:r>
              <a:rPr lang="en-US" sz="3200" dirty="0"/>
              <a:t>11</a:t>
            </a:r>
          </a:p>
        </p:txBody>
      </p:sp>
      <p:sp>
        <p:nvSpPr>
          <p:cNvPr id="53" name="TextBox 52"/>
          <p:cNvSpPr txBox="1"/>
          <p:nvPr/>
        </p:nvSpPr>
        <p:spPr>
          <a:xfrm>
            <a:off x="1896580" y="6029229"/>
            <a:ext cx="594930" cy="584775"/>
          </a:xfrm>
          <a:prstGeom prst="rect">
            <a:avLst/>
          </a:prstGeom>
          <a:noFill/>
        </p:spPr>
        <p:txBody>
          <a:bodyPr wrap="square" rtlCol="0">
            <a:spAutoFit/>
          </a:bodyPr>
          <a:lstStyle/>
          <a:p>
            <a:r>
              <a:rPr lang="en-US" sz="3200" dirty="0"/>
              <a:t>3</a:t>
            </a:r>
          </a:p>
        </p:txBody>
      </p:sp>
      <p:sp>
        <p:nvSpPr>
          <p:cNvPr id="56" name="TextBox 55"/>
          <p:cNvSpPr txBox="1"/>
          <p:nvPr/>
        </p:nvSpPr>
        <p:spPr>
          <a:xfrm>
            <a:off x="2547335" y="6029229"/>
            <a:ext cx="594930" cy="584775"/>
          </a:xfrm>
          <a:prstGeom prst="rect">
            <a:avLst/>
          </a:prstGeom>
          <a:noFill/>
        </p:spPr>
        <p:txBody>
          <a:bodyPr wrap="square" rtlCol="0">
            <a:spAutoFit/>
          </a:bodyPr>
          <a:lstStyle/>
          <a:p>
            <a:r>
              <a:rPr lang="en-US" sz="3200" dirty="0"/>
              <a:t>6</a:t>
            </a:r>
          </a:p>
        </p:txBody>
      </p:sp>
      <p:sp>
        <p:nvSpPr>
          <p:cNvPr id="59" name="TextBox 58"/>
          <p:cNvSpPr txBox="1"/>
          <p:nvPr/>
        </p:nvSpPr>
        <p:spPr>
          <a:xfrm>
            <a:off x="4358941" y="5743575"/>
            <a:ext cx="594930" cy="584775"/>
          </a:xfrm>
          <a:prstGeom prst="rect">
            <a:avLst/>
          </a:prstGeom>
          <a:noFill/>
        </p:spPr>
        <p:txBody>
          <a:bodyPr wrap="square" rtlCol="0">
            <a:spAutoFit/>
          </a:bodyPr>
          <a:lstStyle/>
          <a:p>
            <a:r>
              <a:rPr lang="en-US" sz="3200" dirty="0"/>
              <a:t>4</a:t>
            </a:r>
          </a:p>
        </p:txBody>
      </p:sp>
      <p:sp>
        <p:nvSpPr>
          <p:cNvPr id="60" name="TextBox 59"/>
          <p:cNvSpPr txBox="1"/>
          <p:nvPr/>
        </p:nvSpPr>
        <p:spPr>
          <a:xfrm>
            <a:off x="5009696" y="5743575"/>
            <a:ext cx="594930" cy="584775"/>
          </a:xfrm>
          <a:prstGeom prst="rect">
            <a:avLst/>
          </a:prstGeom>
          <a:noFill/>
        </p:spPr>
        <p:txBody>
          <a:bodyPr wrap="square" rtlCol="0">
            <a:spAutoFit/>
          </a:bodyPr>
          <a:lstStyle/>
          <a:p>
            <a:r>
              <a:rPr lang="en-US" sz="3200" dirty="0"/>
              <a:t>5</a:t>
            </a:r>
          </a:p>
        </p:txBody>
      </p:sp>
      <p:sp>
        <p:nvSpPr>
          <p:cNvPr id="61" name="TextBox 60"/>
          <p:cNvSpPr txBox="1"/>
          <p:nvPr/>
        </p:nvSpPr>
        <p:spPr>
          <a:xfrm>
            <a:off x="4026594" y="4069028"/>
            <a:ext cx="594930" cy="584775"/>
          </a:xfrm>
          <a:prstGeom prst="rect">
            <a:avLst/>
          </a:prstGeom>
          <a:noFill/>
        </p:spPr>
        <p:txBody>
          <a:bodyPr wrap="square" rtlCol="0">
            <a:spAutoFit/>
          </a:bodyPr>
          <a:lstStyle/>
          <a:p>
            <a:r>
              <a:rPr lang="en-US" sz="3200" dirty="0"/>
              <a:t>7</a:t>
            </a:r>
          </a:p>
        </p:txBody>
      </p:sp>
      <p:sp>
        <p:nvSpPr>
          <p:cNvPr id="62" name="TextBox 61"/>
          <p:cNvSpPr txBox="1"/>
          <p:nvPr/>
        </p:nvSpPr>
        <p:spPr>
          <a:xfrm>
            <a:off x="4586264" y="4069028"/>
            <a:ext cx="686015" cy="584775"/>
          </a:xfrm>
          <a:prstGeom prst="rect">
            <a:avLst/>
          </a:prstGeom>
          <a:noFill/>
        </p:spPr>
        <p:txBody>
          <a:bodyPr wrap="square" rtlCol="0">
            <a:spAutoFit/>
          </a:bodyPr>
          <a:lstStyle/>
          <a:p>
            <a:r>
              <a:rPr lang="en-US" sz="3200" dirty="0"/>
              <a:t>10</a:t>
            </a:r>
          </a:p>
        </p:txBody>
      </p:sp>
      <p:sp>
        <p:nvSpPr>
          <p:cNvPr id="63" name="TextBox 62"/>
          <p:cNvSpPr txBox="1"/>
          <p:nvPr/>
        </p:nvSpPr>
        <p:spPr>
          <a:xfrm>
            <a:off x="4324059" y="1042808"/>
            <a:ext cx="594930" cy="584775"/>
          </a:xfrm>
          <a:prstGeom prst="rect">
            <a:avLst/>
          </a:prstGeom>
          <a:noFill/>
        </p:spPr>
        <p:txBody>
          <a:bodyPr wrap="square" rtlCol="0">
            <a:spAutoFit/>
          </a:bodyPr>
          <a:lstStyle/>
          <a:p>
            <a:r>
              <a:rPr lang="en-US" sz="3200" dirty="0"/>
              <a:t>8</a:t>
            </a:r>
          </a:p>
        </p:txBody>
      </p:sp>
      <p:sp>
        <p:nvSpPr>
          <p:cNvPr id="64" name="TextBox 63"/>
          <p:cNvSpPr txBox="1"/>
          <p:nvPr/>
        </p:nvSpPr>
        <p:spPr>
          <a:xfrm>
            <a:off x="4974814" y="1042808"/>
            <a:ext cx="594930" cy="584775"/>
          </a:xfrm>
          <a:prstGeom prst="rect">
            <a:avLst/>
          </a:prstGeom>
          <a:noFill/>
        </p:spPr>
        <p:txBody>
          <a:bodyPr wrap="square" rtlCol="0">
            <a:spAutoFit/>
          </a:bodyPr>
          <a:lstStyle/>
          <a:p>
            <a:r>
              <a:rPr lang="en-US" sz="3200" dirty="0"/>
              <a:t>9</a:t>
            </a:r>
          </a:p>
        </p:txBody>
      </p:sp>
    </p:spTree>
    <p:extLst>
      <p:ext uri="{BB962C8B-B14F-4D97-AF65-F5344CB8AC3E}">
        <p14:creationId xmlns:p14="http://schemas.microsoft.com/office/powerpoint/2010/main" val="223410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mph" presetSubtype="2" fill="hold" nodeType="clickEffect">
                                  <p:stCondLst>
                                    <p:cond delay="0"/>
                                  </p:stCondLst>
                                  <p:childTnLst>
                                    <p:animClr clrSpc="rgb" dir="cw">
                                      <p:cBhvr>
                                        <p:cTn id="10" dur="2000" fill="hold"/>
                                        <p:tgtEl>
                                          <p:spTgt spid="6"/>
                                        </p:tgtEl>
                                        <p:attrNameLst>
                                          <p:attrName>fillcolor</p:attrName>
                                        </p:attrNameLst>
                                      </p:cBhvr>
                                      <p:to>
                                        <a:srgbClr val="FFD965"/>
                                      </p:to>
                                    </p:animClr>
                                    <p:set>
                                      <p:cBhvr>
                                        <p:cTn id="11" dur="2000" fill="hold"/>
                                        <p:tgtEl>
                                          <p:spTgt spid="6"/>
                                        </p:tgtEl>
                                        <p:attrNameLst>
                                          <p:attrName>fill.type</p:attrName>
                                        </p:attrNameLst>
                                      </p:cBhvr>
                                      <p:to>
                                        <p:strVal val="solid"/>
                                      </p:to>
                                    </p:set>
                                    <p:set>
                                      <p:cBhvr>
                                        <p:cTn id="12" dur="2000" fill="hold"/>
                                        <p:tgtEl>
                                          <p:spTgt spid="6"/>
                                        </p:tgtEl>
                                        <p:attrNameLst>
                                          <p:attrName>fill.on</p:attrName>
                                        </p:attrNameLst>
                                      </p:cBhvr>
                                      <p:to>
                                        <p:strVal val="true"/>
                                      </p:to>
                                    </p:set>
                                  </p:childTnLst>
                                </p:cTn>
                              </p:par>
                              <p:par>
                                <p:cTn id="13" presetID="1"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41"/>
                                        </p:tgtEl>
                                        <p:attrNameLst>
                                          <p:attrName>style.visibility</p:attrName>
                                        </p:attrNameLst>
                                      </p:cBhvr>
                                      <p:to>
                                        <p:strVal val="hidden"/>
                                      </p:to>
                                    </p:set>
                                  </p:childTnLst>
                                </p:cTn>
                              </p:par>
                              <p:par>
                                <p:cTn id="19" presetID="1" presetClass="entr" presetSubtype="0" fill="hold" grpId="0" nodeType="withEffect">
                                  <p:stCondLst>
                                    <p:cond delay="0"/>
                                  </p:stCondLst>
                                  <p:childTnLst>
                                    <p:set>
                                      <p:cBhvr>
                                        <p:cTn id="20" dur="1" fill="hold">
                                          <p:stCondLst>
                                            <p:cond delay="0"/>
                                          </p:stCondLst>
                                        </p:cTn>
                                        <p:tgtEl>
                                          <p:spTgt spid="4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2"/>
                                        </p:tgtEl>
                                        <p:attrNameLst>
                                          <p:attrName>style.visibility</p:attrName>
                                        </p:attrNameLst>
                                      </p:cBhvr>
                                      <p:to>
                                        <p:strVal val="visible"/>
                                      </p:to>
                                    </p:set>
                                  </p:childTnLst>
                                </p:cTn>
                              </p:par>
                              <p:par>
                                <p:cTn id="25" presetID="1" presetClass="emph" presetSubtype="2" fill="hold" nodeType="withEffect">
                                  <p:stCondLst>
                                    <p:cond delay="0"/>
                                  </p:stCondLst>
                                  <p:childTnLst>
                                    <p:animClr clrSpc="rgb" dir="cw">
                                      <p:cBhvr>
                                        <p:cTn id="26" dur="2000" fill="hold"/>
                                        <p:tgtEl>
                                          <p:spTgt spid="14"/>
                                        </p:tgtEl>
                                        <p:attrNameLst>
                                          <p:attrName>fillcolor</p:attrName>
                                        </p:attrNameLst>
                                      </p:cBhvr>
                                      <p:to>
                                        <a:srgbClr val="FFD965"/>
                                      </p:to>
                                    </p:animClr>
                                    <p:set>
                                      <p:cBhvr>
                                        <p:cTn id="27" dur="2000" fill="hold"/>
                                        <p:tgtEl>
                                          <p:spTgt spid="14"/>
                                        </p:tgtEl>
                                        <p:attrNameLst>
                                          <p:attrName>fill.type</p:attrName>
                                        </p:attrNameLst>
                                      </p:cBhvr>
                                      <p:to>
                                        <p:strVal val="solid"/>
                                      </p:to>
                                    </p:set>
                                    <p:set>
                                      <p:cBhvr>
                                        <p:cTn id="28" dur="2000" fill="hold"/>
                                        <p:tgtEl>
                                          <p:spTgt spid="14"/>
                                        </p:tgtEl>
                                        <p:attrNameLst>
                                          <p:attrName>fill.on</p:attrName>
                                        </p:attrNameLst>
                                      </p:cBhvr>
                                      <p:to>
                                        <p:strVal val="true"/>
                                      </p:to>
                                    </p:set>
                                  </p:childTnLst>
                                </p:cTn>
                              </p:par>
                              <p:par>
                                <p:cTn id="29" presetID="1" presetClass="entr" presetSubtype="0"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7" presetClass="emph" presetSubtype="2" fill="hold" nodeType="clickEffect">
                                  <p:stCondLst>
                                    <p:cond delay="0"/>
                                  </p:stCondLst>
                                  <p:childTnLst>
                                    <p:animClr clrSpc="rgb" dir="cw">
                                      <p:cBhvr>
                                        <p:cTn id="34" dur="2000" fill="hold"/>
                                        <p:tgtEl>
                                          <p:spTgt spid="16"/>
                                        </p:tgtEl>
                                        <p:attrNameLst>
                                          <p:attrName>stroke.color</p:attrName>
                                        </p:attrNameLst>
                                      </p:cBhvr>
                                      <p:to>
                                        <a:srgbClr val="FF6600"/>
                                      </p:to>
                                    </p:animClr>
                                    <p:set>
                                      <p:cBhvr>
                                        <p:cTn id="35" dur="2000" fill="hold"/>
                                        <p:tgtEl>
                                          <p:spTgt spid="16"/>
                                        </p:tgtEl>
                                        <p:attrNameLst>
                                          <p:attrName>stroke.on</p:attrName>
                                        </p:attrNameLst>
                                      </p:cBhvr>
                                      <p:to>
                                        <p:strVal val="true"/>
                                      </p:to>
                                    </p:set>
                                  </p:childTnLst>
                                </p:cTn>
                              </p:par>
                            </p:childTnLst>
                          </p:cTn>
                        </p:par>
                      </p:childTnLst>
                    </p:cTn>
                  </p:par>
                  <p:par>
                    <p:cTn id="36" fill="hold">
                      <p:stCondLst>
                        <p:cond delay="indefinite"/>
                      </p:stCondLst>
                      <p:childTnLst>
                        <p:par>
                          <p:cTn id="37" fill="hold">
                            <p:stCondLst>
                              <p:cond delay="0"/>
                            </p:stCondLst>
                            <p:childTnLst>
                              <p:par>
                                <p:cTn id="38" presetID="1" presetClass="exit" presetSubtype="0" fill="hold" grpId="1" nodeType="clickEffect">
                                  <p:stCondLst>
                                    <p:cond delay="0"/>
                                  </p:stCondLst>
                                  <p:childTnLst>
                                    <p:set>
                                      <p:cBhvr>
                                        <p:cTn id="39" dur="1" fill="hold">
                                          <p:stCondLst>
                                            <p:cond delay="0"/>
                                          </p:stCondLst>
                                        </p:cTn>
                                        <p:tgtEl>
                                          <p:spTgt spid="42"/>
                                        </p:tgtEl>
                                        <p:attrNameLst>
                                          <p:attrName>style.visibility</p:attrName>
                                        </p:attrNameLst>
                                      </p:cBhvr>
                                      <p:to>
                                        <p:strVal val="hidden"/>
                                      </p:to>
                                    </p:set>
                                  </p:childTnLst>
                                </p:cTn>
                              </p:par>
                              <p:par>
                                <p:cTn id="40" presetID="1" presetClass="entr" presetSubtype="0"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43"/>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7" presetClass="emph" presetSubtype="2" fill="hold" nodeType="clickEffect">
                                  <p:stCondLst>
                                    <p:cond delay="0"/>
                                  </p:stCondLst>
                                  <p:childTnLst>
                                    <p:animClr clrSpc="rgb" dir="cw">
                                      <p:cBhvr>
                                        <p:cTn id="47" dur="2000" fill="hold"/>
                                        <p:tgtEl>
                                          <p:spTgt spid="22"/>
                                        </p:tgtEl>
                                        <p:attrNameLst>
                                          <p:attrName>stroke.color</p:attrName>
                                        </p:attrNameLst>
                                      </p:cBhvr>
                                      <p:to>
                                        <a:srgbClr val="FF6600"/>
                                      </p:to>
                                    </p:animClr>
                                    <p:set>
                                      <p:cBhvr>
                                        <p:cTn id="48" dur="2000" fill="hold"/>
                                        <p:tgtEl>
                                          <p:spTgt spid="22"/>
                                        </p:tgtEl>
                                        <p:attrNameLst>
                                          <p:attrName>stroke.on</p:attrName>
                                        </p:attrNameLst>
                                      </p:cBhvr>
                                      <p:to>
                                        <p:strVal val="true"/>
                                      </p:to>
                                    </p:set>
                                  </p:childTnLst>
                                </p:cTn>
                              </p:par>
                              <p:par>
                                <p:cTn id="49" presetID="1" presetClass="emph" presetSubtype="2" fill="hold" nodeType="withEffect">
                                  <p:stCondLst>
                                    <p:cond delay="0"/>
                                  </p:stCondLst>
                                  <p:childTnLst>
                                    <p:animClr clrSpc="rgb" dir="cw">
                                      <p:cBhvr>
                                        <p:cTn id="50" dur="2000" fill="hold"/>
                                        <p:tgtEl>
                                          <p:spTgt spid="13"/>
                                        </p:tgtEl>
                                        <p:attrNameLst>
                                          <p:attrName>fillcolor</p:attrName>
                                        </p:attrNameLst>
                                      </p:cBhvr>
                                      <p:to>
                                        <a:srgbClr val="FFD965"/>
                                      </p:to>
                                    </p:animClr>
                                    <p:set>
                                      <p:cBhvr>
                                        <p:cTn id="51" dur="2000" fill="hold"/>
                                        <p:tgtEl>
                                          <p:spTgt spid="13"/>
                                        </p:tgtEl>
                                        <p:attrNameLst>
                                          <p:attrName>fill.type</p:attrName>
                                        </p:attrNameLst>
                                      </p:cBhvr>
                                      <p:to>
                                        <p:strVal val="solid"/>
                                      </p:to>
                                    </p:set>
                                    <p:set>
                                      <p:cBhvr>
                                        <p:cTn id="52" dur="2000" fill="hold"/>
                                        <p:tgtEl>
                                          <p:spTgt spid="13"/>
                                        </p:tgtEl>
                                        <p:attrNameLst>
                                          <p:attrName>fill.on</p:attrName>
                                        </p:attrNameLst>
                                      </p:cBhvr>
                                      <p:to>
                                        <p:strVal val="true"/>
                                      </p:to>
                                    </p:set>
                                  </p:childTnLst>
                                </p:cTn>
                              </p:par>
                              <p:par>
                                <p:cTn id="53" presetID="1" presetClass="entr" presetSubtype="0" fill="hold" grpId="0" nodeType="withEffect">
                                  <p:stCondLst>
                                    <p:cond delay="0"/>
                                  </p:stCondLst>
                                  <p:childTnLst>
                                    <p:set>
                                      <p:cBhvr>
                                        <p:cTn id="54" dur="1" fill="hold">
                                          <p:stCondLst>
                                            <p:cond delay="0"/>
                                          </p:stCondLst>
                                        </p:cTn>
                                        <p:tgtEl>
                                          <p:spTgt spid="53"/>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xit" presetSubtype="0" fill="hold" grpId="1" nodeType="clickEffect">
                                  <p:stCondLst>
                                    <p:cond delay="0"/>
                                  </p:stCondLst>
                                  <p:childTnLst>
                                    <p:set>
                                      <p:cBhvr>
                                        <p:cTn id="58" dur="1" fill="hold">
                                          <p:stCondLst>
                                            <p:cond delay="0"/>
                                          </p:stCondLst>
                                        </p:cTn>
                                        <p:tgtEl>
                                          <p:spTgt spid="43"/>
                                        </p:tgtEl>
                                        <p:attrNameLst>
                                          <p:attrName>style.visibility</p:attrName>
                                        </p:attrNameLst>
                                      </p:cBhvr>
                                      <p:to>
                                        <p:strVal val="hidden"/>
                                      </p:to>
                                    </p:set>
                                  </p:childTnLst>
                                </p:cTn>
                              </p:par>
                              <p:par>
                                <p:cTn id="59" presetID="1" presetClass="entr" presetSubtype="0" fill="hold" grpId="0" nodeType="withEffect">
                                  <p:stCondLst>
                                    <p:cond delay="0"/>
                                  </p:stCondLst>
                                  <p:childTnLst>
                                    <p:set>
                                      <p:cBhvr>
                                        <p:cTn id="60" dur="1" fill="hold">
                                          <p:stCondLst>
                                            <p:cond delay="0"/>
                                          </p:stCondLst>
                                        </p:cTn>
                                        <p:tgtEl>
                                          <p:spTgt spid="46"/>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44"/>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7" presetClass="emph" presetSubtype="2" fill="hold" nodeType="clickEffect">
                                  <p:stCondLst>
                                    <p:cond delay="0"/>
                                  </p:stCondLst>
                                  <p:childTnLst>
                                    <p:animClr clrSpc="rgb" dir="cw">
                                      <p:cBhvr>
                                        <p:cTn id="66" dur="2000" fill="hold"/>
                                        <p:tgtEl>
                                          <p:spTgt spid="26"/>
                                        </p:tgtEl>
                                        <p:attrNameLst>
                                          <p:attrName>stroke.color</p:attrName>
                                        </p:attrNameLst>
                                      </p:cBhvr>
                                      <p:to>
                                        <a:srgbClr val="FF6600"/>
                                      </p:to>
                                    </p:animClr>
                                    <p:set>
                                      <p:cBhvr>
                                        <p:cTn id="67" dur="2000" fill="hold"/>
                                        <p:tgtEl>
                                          <p:spTgt spid="26"/>
                                        </p:tgtEl>
                                        <p:attrNameLst>
                                          <p:attrName>stroke.on</p:attrName>
                                        </p:attrNameLst>
                                      </p:cBhvr>
                                      <p:to>
                                        <p:strVal val="true"/>
                                      </p:to>
                                    </p:set>
                                  </p:childTnLst>
                                </p:cTn>
                              </p:par>
                              <p:par>
                                <p:cTn id="68" presetID="1" presetClass="emph" presetSubtype="2" fill="hold" nodeType="withEffect">
                                  <p:stCondLst>
                                    <p:cond delay="0"/>
                                  </p:stCondLst>
                                  <p:childTnLst>
                                    <p:animClr clrSpc="rgb" dir="cw">
                                      <p:cBhvr>
                                        <p:cTn id="69" dur="2000" fill="hold"/>
                                        <p:tgtEl>
                                          <p:spTgt spid="11"/>
                                        </p:tgtEl>
                                        <p:attrNameLst>
                                          <p:attrName>fillcolor</p:attrName>
                                        </p:attrNameLst>
                                      </p:cBhvr>
                                      <p:to>
                                        <a:srgbClr val="FFD965"/>
                                      </p:to>
                                    </p:animClr>
                                    <p:set>
                                      <p:cBhvr>
                                        <p:cTn id="70" dur="2000" fill="hold"/>
                                        <p:tgtEl>
                                          <p:spTgt spid="11"/>
                                        </p:tgtEl>
                                        <p:attrNameLst>
                                          <p:attrName>fill.type</p:attrName>
                                        </p:attrNameLst>
                                      </p:cBhvr>
                                      <p:to>
                                        <p:strVal val="solid"/>
                                      </p:to>
                                    </p:set>
                                    <p:set>
                                      <p:cBhvr>
                                        <p:cTn id="71" dur="2000" fill="hold"/>
                                        <p:tgtEl>
                                          <p:spTgt spid="11"/>
                                        </p:tgtEl>
                                        <p:attrNameLst>
                                          <p:attrName>fill.on</p:attrName>
                                        </p:attrNameLst>
                                      </p:cBhvr>
                                      <p:to>
                                        <p:strVal val="true"/>
                                      </p:to>
                                    </p:set>
                                  </p:childTnLst>
                                </p:cTn>
                              </p:par>
                              <p:par>
                                <p:cTn id="72" presetID="1" presetClass="entr" presetSubtype="0" fill="hold" grpId="0" nodeType="withEffect">
                                  <p:stCondLst>
                                    <p:cond delay="0"/>
                                  </p:stCondLst>
                                  <p:childTnLst>
                                    <p:set>
                                      <p:cBhvr>
                                        <p:cTn id="73" dur="1" fill="hold">
                                          <p:stCondLst>
                                            <p:cond delay="0"/>
                                          </p:stCondLst>
                                        </p:cTn>
                                        <p:tgtEl>
                                          <p:spTgt spid="59"/>
                                        </p:tgtEl>
                                        <p:attrNameLst>
                                          <p:attrName>style.visibility</p:attrName>
                                        </p:attrNameLst>
                                      </p:cBhvr>
                                      <p:to>
                                        <p:strVal val="visible"/>
                                      </p:to>
                                    </p:set>
                                  </p:childTnLst>
                                </p:cTn>
                              </p:par>
                            </p:childTnLst>
                          </p:cTn>
                        </p:par>
                      </p:childTnLst>
                    </p:cTn>
                  </p:par>
                  <p:par>
                    <p:cTn id="74" fill="hold">
                      <p:stCondLst>
                        <p:cond delay="indefinite"/>
                      </p:stCondLst>
                      <p:childTnLst>
                        <p:par>
                          <p:cTn id="75" fill="hold">
                            <p:stCondLst>
                              <p:cond delay="0"/>
                            </p:stCondLst>
                            <p:childTnLst>
                              <p:par>
                                <p:cTn id="76" presetID="1" presetClass="exit" presetSubtype="0" fill="hold" grpId="1" nodeType="clickEffect">
                                  <p:stCondLst>
                                    <p:cond delay="0"/>
                                  </p:stCondLst>
                                  <p:childTnLst>
                                    <p:set>
                                      <p:cBhvr>
                                        <p:cTn id="77" dur="1" fill="hold">
                                          <p:stCondLst>
                                            <p:cond delay="0"/>
                                          </p:stCondLst>
                                        </p:cTn>
                                        <p:tgtEl>
                                          <p:spTgt spid="44"/>
                                        </p:tgtEl>
                                        <p:attrNameLst>
                                          <p:attrName>style.visibility</p:attrName>
                                        </p:attrNameLst>
                                      </p:cBhvr>
                                      <p:to>
                                        <p:strVal val="hidden"/>
                                      </p:to>
                                    </p:set>
                                  </p:childTnLst>
                                </p:cTn>
                              </p:par>
                              <p:par>
                                <p:cTn id="78" presetID="1" presetClass="entr" presetSubtype="0" fill="hold" grpId="0" nodeType="withEffect">
                                  <p:stCondLst>
                                    <p:cond delay="0"/>
                                  </p:stCondLst>
                                  <p:childTnLst>
                                    <p:set>
                                      <p:cBhvr>
                                        <p:cTn id="79" dur="1" fill="hold">
                                          <p:stCondLst>
                                            <p:cond delay="0"/>
                                          </p:stCondLst>
                                        </p:cTn>
                                        <p:tgtEl>
                                          <p:spTgt spid="47"/>
                                        </p:tgtEl>
                                        <p:attrNameLst>
                                          <p:attrName>style.visibility</p:attrName>
                                        </p:attrNameLst>
                                      </p:cBhvr>
                                      <p:to>
                                        <p:strVal val="visible"/>
                                      </p:to>
                                    </p:set>
                                  </p:childTnLst>
                                </p:cTn>
                              </p:par>
                              <p:par>
                                <p:cTn id="80" presetID="7" presetClass="emph" presetSubtype="2" fill="hold" nodeType="withEffect">
                                  <p:stCondLst>
                                    <p:cond delay="0"/>
                                  </p:stCondLst>
                                  <p:childTnLst>
                                    <p:animClr clrSpc="rgb" dir="cw">
                                      <p:cBhvr>
                                        <p:cTn id="81" dur="2000" fill="hold"/>
                                        <p:tgtEl>
                                          <p:spTgt spid="30"/>
                                        </p:tgtEl>
                                        <p:attrNameLst>
                                          <p:attrName>stroke.color</p:attrName>
                                        </p:attrNameLst>
                                      </p:cBhvr>
                                      <p:to>
                                        <a:srgbClr val="0070C0"/>
                                      </p:to>
                                    </p:animClr>
                                    <p:set>
                                      <p:cBhvr>
                                        <p:cTn id="82" dur="2000" fill="hold"/>
                                        <p:tgtEl>
                                          <p:spTgt spid="30"/>
                                        </p:tgtEl>
                                        <p:attrNameLst>
                                          <p:attrName>stroke.on</p:attrName>
                                        </p:attrNameLst>
                                      </p:cBhvr>
                                      <p:to>
                                        <p:strVal val="true"/>
                                      </p:to>
                                    </p:set>
                                  </p:childTnLst>
                                </p:cTn>
                              </p:par>
                            </p:childTnLst>
                          </p:cTn>
                        </p:par>
                      </p:childTnLst>
                    </p:cTn>
                  </p:par>
                  <p:par>
                    <p:cTn id="83" fill="hold">
                      <p:stCondLst>
                        <p:cond delay="indefinite"/>
                      </p:stCondLst>
                      <p:childTnLst>
                        <p:par>
                          <p:cTn id="84" fill="hold">
                            <p:stCondLst>
                              <p:cond delay="0"/>
                            </p:stCondLst>
                            <p:childTnLst>
                              <p:par>
                                <p:cTn id="85" presetID="1" presetClass="exit" presetSubtype="0" fill="hold" grpId="1" nodeType="clickEffect">
                                  <p:stCondLst>
                                    <p:cond delay="0"/>
                                  </p:stCondLst>
                                  <p:childTnLst>
                                    <p:set>
                                      <p:cBhvr>
                                        <p:cTn id="86" dur="1" fill="hold">
                                          <p:stCondLst>
                                            <p:cond delay="0"/>
                                          </p:stCondLst>
                                        </p:cTn>
                                        <p:tgtEl>
                                          <p:spTgt spid="47"/>
                                        </p:tgtEl>
                                        <p:attrNameLst>
                                          <p:attrName>style.visibility</p:attrName>
                                        </p:attrNameLst>
                                      </p:cBhvr>
                                      <p:to>
                                        <p:strVal val="hidden"/>
                                      </p:to>
                                    </p:set>
                                  </p:childTnLst>
                                </p:cTn>
                              </p:par>
                              <p:par>
                                <p:cTn id="87" presetID="1" presetClass="entr" presetSubtype="0" fill="hold" grpId="0" nodeType="withEffect">
                                  <p:stCondLst>
                                    <p:cond delay="0"/>
                                  </p:stCondLst>
                                  <p:childTnLst>
                                    <p:set>
                                      <p:cBhvr>
                                        <p:cTn id="88" dur="1" fill="hold">
                                          <p:stCondLst>
                                            <p:cond delay="0"/>
                                          </p:stCondLst>
                                        </p:cTn>
                                        <p:tgtEl>
                                          <p:spTgt spid="60"/>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xit" presetSubtype="0" fill="hold" grpId="1" nodeType="clickEffect">
                                  <p:stCondLst>
                                    <p:cond delay="0"/>
                                  </p:stCondLst>
                                  <p:childTnLst>
                                    <p:set>
                                      <p:cBhvr>
                                        <p:cTn id="92" dur="1" fill="hold">
                                          <p:stCondLst>
                                            <p:cond delay="0"/>
                                          </p:stCondLst>
                                        </p:cTn>
                                        <p:tgtEl>
                                          <p:spTgt spid="46"/>
                                        </p:tgtEl>
                                        <p:attrNameLst>
                                          <p:attrName>style.visibility</p:attrName>
                                        </p:attrNameLst>
                                      </p:cBhvr>
                                      <p:to>
                                        <p:strVal val="hidden"/>
                                      </p:to>
                                    </p:set>
                                  </p:childTnLst>
                                </p:cTn>
                              </p:par>
                              <p:par>
                                <p:cTn id="93" presetID="1" presetClass="entr" presetSubtype="0" fill="hold" grpId="0" nodeType="withEffect">
                                  <p:stCondLst>
                                    <p:cond delay="0"/>
                                  </p:stCondLst>
                                  <p:childTnLst>
                                    <p:set>
                                      <p:cBhvr>
                                        <p:cTn id="94" dur="1" fill="hold">
                                          <p:stCondLst>
                                            <p:cond delay="0"/>
                                          </p:stCondLst>
                                        </p:cTn>
                                        <p:tgtEl>
                                          <p:spTgt spid="56"/>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xit" presetSubtype="0" fill="hold" grpId="1" nodeType="clickEffect">
                                  <p:stCondLst>
                                    <p:cond delay="0"/>
                                  </p:stCondLst>
                                  <p:childTnLst>
                                    <p:set>
                                      <p:cBhvr>
                                        <p:cTn id="98" dur="1" fill="hold">
                                          <p:stCondLst>
                                            <p:cond delay="0"/>
                                          </p:stCondLst>
                                        </p:cTn>
                                        <p:tgtEl>
                                          <p:spTgt spid="45"/>
                                        </p:tgtEl>
                                        <p:attrNameLst>
                                          <p:attrName>style.visibility</p:attrName>
                                        </p:attrNameLst>
                                      </p:cBhvr>
                                      <p:to>
                                        <p:strVal val="hidden"/>
                                      </p:to>
                                    </p:set>
                                  </p:childTnLst>
                                </p:cTn>
                              </p:par>
                              <p:par>
                                <p:cTn id="99" presetID="1" presetClass="entr" presetSubtype="0" fill="hold" grpId="0" nodeType="withEffect">
                                  <p:stCondLst>
                                    <p:cond delay="0"/>
                                  </p:stCondLst>
                                  <p:childTnLst>
                                    <p:set>
                                      <p:cBhvr>
                                        <p:cTn id="100" dur="1" fill="hold">
                                          <p:stCondLst>
                                            <p:cond delay="0"/>
                                          </p:stCondLst>
                                        </p:cTn>
                                        <p:tgtEl>
                                          <p:spTgt spid="52"/>
                                        </p:tgtEl>
                                        <p:attrNameLst>
                                          <p:attrName>style.visibility</p:attrName>
                                        </p:attrNameLst>
                                      </p:cBhvr>
                                      <p:to>
                                        <p:strVal val="visible"/>
                                      </p:to>
                                    </p:set>
                                  </p:childTnLst>
                                </p:cTn>
                              </p:par>
                            </p:childTnLst>
                          </p:cTn>
                        </p:par>
                      </p:childTnLst>
                    </p:cTn>
                  </p:par>
                  <p:par>
                    <p:cTn id="101" fill="hold">
                      <p:stCondLst>
                        <p:cond delay="indefinite"/>
                      </p:stCondLst>
                      <p:childTnLst>
                        <p:par>
                          <p:cTn id="102" fill="hold">
                            <p:stCondLst>
                              <p:cond delay="0"/>
                            </p:stCondLst>
                            <p:childTnLst>
                              <p:par>
                                <p:cTn id="103" presetID="1" presetClass="entr" presetSubtype="0" fill="hold" grpId="0" nodeType="clickEffect">
                                  <p:stCondLst>
                                    <p:cond delay="0"/>
                                  </p:stCondLst>
                                  <p:childTnLst>
                                    <p:set>
                                      <p:cBhvr>
                                        <p:cTn id="104" dur="1" fill="hold">
                                          <p:stCondLst>
                                            <p:cond delay="0"/>
                                          </p:stCondLst>
                                        </p:cTn>
                                        <p:tgtEl>
                                          <p:spTgt spid="51"/>
                                        </p:tgtEl>
                                        <p:attrNameLst>
                                          <p:attrName>style.visibility</p:attrName>
                                        </p:attrNameLst>
                                      </p:cBhvr>
                                      <p:to>
                                        <p:strVal val="visible"/>
                                      </p:to>
                                    </p:set>
                                  </p:childTnLst>
                                </p:cTn>
                              </p:par>
                              <p:par>
                                <p:cTn id="105" presetID="1" presetClass="emph" presetSubtype="2" fill="hold" nodeType="withEffect">
                                  <p:stCondLst>
                                    <p:cond delay="0"/>
                                  </p:stCondLst>
                                  <p:childTnLst>
                                    <p:animClr clrSpc="rgb" dir="cw">
                                      <p:cBhvr>
                                        <p:cTn id="106" dur="2000" fill="hold"/>
                                        <p:tgtEl>
                                          <p:spTgt spid="12"/>
                                        </p:tgtEl>
                                        <p:attrNameLst>
                                          <p:attrName>fillcolor</p:attrName>
                                        </p:attrNameLst>
                                      </p:cBhvr>
                                      <p:to>
                                        <a:srgbClr val="FFD965"/>
                                      </p:to>
                                    </p:animClr>
                                    <p:set>
                                      <p:cBhvr>
                                        <p:cTn id="107" dur="2000" fill="hold"/>
                                        <p:tgtEl>
                                          <p:spTgt spid="12"/>
                                        </p:tgtEl>
                                        <p:attrNameLst>
                                          <p:attrName>fill.type</p:attrName>
                                        </p:attrNameLst>
                                      </p:cBhvr>
                                      <p:to>
                                        <p:strVal val="solid"/>
                                      </p:to>
                                    </p:set>
                                    <p:set>
                                      <p:cBhvr>
                                        <p:cTn id="108" dur="2000" fill="hold"/>
                                        <p:tgtEl>
                                          <p:spTgt spid="12"/>
                                        </p:tgtEl>
                                        <p:attrNameLst>
                                          <p:attrName>fill.on</p:attrName>
                                        </p:attrNameLst>
                                      </p:cBhvr>
                                      <p:to>
                                        <p:strVal val="true"/>
                                      </p:to>
                                    </p:set>
                                  </p:childTnLst>
                                </p:cTn>
                              </p:par>
                              <p:par>
                                <p:cTn id="109" presetID="1" presetClass="entr" presetSubtype="0" fill="hold" grpId="0" nodeType="withEffect">
                                  <p:stCondLst>
                                    <p:cond delay="0"/>
                                  </p:stCondLst>
                                  <p:childTnLst>
                                    <p:set>
                                      <p:cBhvr>
                                        <p:cTn id="110" dur="1" fill="hold">
                                          <p:stCondLst>
                                            <p:cond delay="0"/>
                                          </p:stCondLst>
                                        </p:cTn>
                                        <p:tgtEl>
                                          <p:spTgt spid="61"/>
                                        </p:tgtEl>
                                        <p:attrNameLst>
                                          <p:attrName>style.visibility</p:attrName>
                                        </p:attrNameLst>
                                      </p:cBhvr>
                                      <p:to>
                                        <p:strVal val="visible"/>
                                      </p:to>
                                    </p:set>
                                  </p:childTnLst>
                                </p:cTn>
                              </p:par>
                              <p:par>
                                <p:cTn id="111" presetID="7" presetClass="emph" presetSubtype="2" fill="hold" nodeType="withEffect">
                                  <p:stCondLst>
                                    <p:cond delay="0"/>
                                  </p:stCondLst>
                                  <p:childTnLst>
                                    <p:animClr clrSpc="rgb" dir="cw">
                                      <p:cBhvr>
                                        <p:cTn id="112" dur="2000" fill="hold"/>
                                        <p:tgtEl>
                                          <p:spTgt spid="32"/>
                                        </p:tgtEl>
                                        <p:attrNameLst>
                                          <p:attrName>stroke.color</p:attrName>
                                        </p:attrNameLst>
                                      </p:cBhvr>
                                      <p:to>
                                        <a:srgbClr val="FF6600"/>
                                      </p:to>
                                    </p:animClr>
                                    <p:set>
                                      <p:cBhvr>
                                        <p:cTn id="113" dur="2000" fill="hold"/>
                                        <p:tgtEl>
                                          <p:spTgt spid="32"/>
                                        </p:tgtEl>
                                        <p:attrNameLst>
                                          <p:attrName>stroke.on</p:attrName>
                                        </p:attrNameLst>
                                      </p:cBhvr>
                                      <p:to>
                                        <p:strVal val="true"/>
                                      </p:to>
                                    </p:set>
                                  </p:childTnLst>
                                </p:cTn>
                              </p:par>
                            </p:childTnLst>
                          </p:cTn>
                        </p:par>
                      </p:childTnLst>
                    </p:cTn>
                  </p:par>
                  <p:par>
                    <p:cTn id="114" fill="hold">
                      <p:stCondLst>
                        <p:cond delay="indefinite"/>
                      </p:stCondLst>
                      <p:childTnLst>
                        <p:par>
                          <p:cTn id="115" fill="hold">
                            <p:stCondLst>
                              <p:cond delay="0"/>
                            </p:stCondLst>
                            <p:childTnLst>
                              <p:par>
                                <p:cTn id="116" presetID="1" presetClass="exit" presetSubtype="0" fill="hold" grpId="1" nodeType="clickEffect">
                                  <p:stCondLst>
                                    <p:cond delay="0"/>
                                  </p:stCondLst>
                                  <p:childTnLst>
                                    <p:set>
                                      <p:cBhvr>
                                        <p:cTn id="117" dur="1" fill="hold">
                                          <p:stCondLst>
                                            <p:cond delay="0"/>
                                          </p:stCondLst>
                                        </p:cTn>
                                        <p:tgtEl>
                                          <p:spTgt spid="51"/>
                                        </p:tgtEl>
                                        <p:attrNameLst>
                                          <p:attrName>style.visibility</p:attrName>
                                        </p:attrNameLst>
                                      </p:cBhvr>
                                      <p:to>
                                        <p:strVal val="hidden"/>
                                      </p:to>
                                    </p:set>
                                  </p:childTnLst>
                                </p:cTn>
                              </p:par>
                              <p:par>
                                <p:cTn id="118" presetID="1" presetClass="entr" presetSubtype="0" fill="hold" grpId="0" nodeType="withEffect">
                                  <p:stCondLst>
                                    <p:cond delay="0"/>
                                  </p:stCondLst>
                                  <p:childTnLst>
                                    <p:set>
                                      <p:cBhvr>
                                        <p:cTn id="119" dur="1" fill="hold">
                                          <p:stCondLst>
                                            <p:cond delay="0"/>
                                          </p:stCondLst>
                                        </p:cTn>
                                        <p:tgtEl>
                                          <p:spTgt spid="54"/>
                                        </p:tgtEl>
                                        <p:attrNameLst>
                                          <p:attrName>style.visibility</p:attrName>
                                        </p:attrNameLst>
                                      </p:cBhvr>
                                      <p:to>
                                        <p:strVal val="visible"/>
                                      </p:to>
                                    </p:set>
                                  </p:childTnLst>
                                </p:cTn>
                              </p:par>
                              <p:par>
                                <p:cTn id="120" presetID="1" presetClass="entr" presetSubtype="0" fill="hold" grpId="0" nodeType="withEffect">
                                  <p:stCondLst>
                                    <p:cond delay="0"/>
                                  </p:stCondLst>
                                  <p:childTnLst>
                                    <p:set>
                                      <p:cBhvr>
                                        <p:cTn id="121" dur="1" fill="hold">
                                          <p:stCondLst>
                                            <p:cond delay="0"/>
                                          </p:stCondLst>
                                        </p:cTn>
                                        <p:tgtEl>
                                          <p:spTgt spid="55"/>
                                        </p:tgtEl>
                                        <p:attrNameLst>
                                          <p:attrName>style.visibility</p:attrName>
                                        </p:attrNameLst>
                                      </p:cBhvr>
                                      <p:to>
                                        <p:strVal val="visible"/>
                                      </p:to>
                                    </p:set>
                                  </p:childTnLst>
                                </p:cTn>
                              </p:par>
                              <p:par>
                                <p:cTn id="122" presetID="1" presetClass="emph" presetSubtype="2" fill="hold" nodeType="withEffect">
                                  <p:stCondLst>
                                    <p:cond delay="0"/>
                                  </p:stCondLst>
                                  <p:childTnLst>
                                    <p:animClr clrSpc="rgb" dir="cw">
                                      <p:cBhvr>
                                        <p:cTn id="123" dur="2000" fill="hold"/>
                                        <p:tgtEl>
                                          <p:spTgt spid="10"/>
                                        </p:tgtEl>
                                        <p:attrNameLst>
                                          <p:attrName>fillcolor</p:attrName>
                                        </p:attrNameLst>
                                      </p:cBhvr>
                                      <p:to>
                                        <a:srgbClr val="FFD965"/>
                                      </p:to>
                                    </p:animClr>
                                    <p:set>
                                      <p:cBhvr>
                                        <p:cTn id="124" dur="2000" fill="hold"/>
                                        <p:tgtEl>
                                          <p:spTgt spid="10"/>
                                        </p:tgtEl>
                                        <p:attrNameLst>
                                          <p:attrName>fill.type</p:attrName>
                                        </p:attrNameLst>
                                      </p:cBhvr>
                                      <p:to>
                                        <p:strVal val="solid"/>
                                      </p:to>
                                    </p:set>
                                    <p:set>
                                      <p:cBhvr>
                                        <p:cTn id="125" dur="2000" fill="hold"/>
                                        <p:tgtEl>
                                          <p:spTgt spid="10"/>
                                        </p:tgtEl>
                                        <p:attrNameLst>
                                          <p:attrName>fill.on</p:attrName>
                                        </p:attrNameLst>
                                      </p:cBhvr>
                                      <p:to>
                                        <p:strVal val="true"/>
                                      </p:to>
                                    </p:set>
                                  </p:childTnLst>
                                </p:cTn>
                              </p:par>
                              <p:par>
                                <p:cTn id="126" presetID="1" presetClass="entr" presetSubtype="0" fill="hold" grpId="0" nodeType="withEffect">
                                  <p:stCondLst>
                                    <p:cond delay="0"/>
                                  </p:stCondLst>
                                  <p:childTnLst>
                                    <p:set>
                                      <p:cBhvr>
                                        <p:cTn id="127" dur="1" fill="hold">
                                          <p:stCondLst>
                                            <p:cond delay="0"/>
                                          </p:stCondLst>
                                        </p:cTn>
                                        <p:tgtEl>
                                          <p:spTgt spid="63"/>
                                        </p:tgtEl>
                                        <p:attrNameLst>
                                          <p:attrName>style.visibility</p:attrName>
                                        </p:attrNameLst>
                                      </p:cBhvr>
                                      <p:to>
                                        <p:strVal val="visible"/>
                                      </p:to>
                                    </p:set>
                                  </p:childTnLst>
                                </p:cTn>
                              </p:par>
                              <p:par>
                                <p:cTn id="128" presetID="7" presetClass="emph" presetSubtype="2" fill="hold" nodeType="withEffect">
                                  <p:stCondLst>
                                    <p:cond delay="0"/>
                                  </p:stCondLst>
                                  <p:childTnLst>
                                    <p:animClr clrSpc="rgb" dir="cw">
                                      <p:cBhvr>
                                        <p:cTn id="129" dur="2000" fill="hold"/>
                                        <p:tgtEl>
                                          <p:spTgt spid="34"/>
                                        </p:tgtEl>
                                        <p:attrNameLst>
                                          <p:attrName>stroke.color</p:attrName>
                                        </p:attrNameLst>
                                      </p:cBhvr>
                                      <p:to>
                                        <a:srgbClr val="FF6600"/>
                                      </p:to>
                                    </p:animClr>
                                    <p:set>
                                      <p:cBhvr>
                                        <p:cTn id="130" dur="2000" fill="hold"/>
                                        <p:tgtEl>
                                          <p:spTgt spid="34"/>
                                        </p:tgtEl>
                                        <p:attrNameLst>
                                          <p:attrName>stroke.on</p:attrName>
                                        </p:attrNameLst>
                                      </p:cBhvr>
                                      <p:to>
                                        <p:strVal val="true"/>
                                      </p:to>
                                    </p:set>
                                  </p:childTnLst>
                                </p:cTn>
                              </p:par>
                            </p:childTnLst>
                          </p:cTn>
                        </p:par>
                      </p:childTnLst>
                    </p:cTn>
                  </p:par>
                  <p:par>
                    <p:cTn id="131" fill="hold">
                      <p:stCondLst>
                        <p:cond delay="indefinite"/>
                      </p:stCondLst>
                      <p:childTnLst>
                        <p:par>
                          <p:cTn id="132" fill="hold">
                            <p:stCondLst>
                              <p:cond delay="0"/>
                            </p:stCondLst>
                            <p:childTnLst>
                              <p:par>
                                <p:cTn id="133" presetID="1" presetClass="exit" presetSubtype="0" fill="hold" grpId="1" nodeType="clickEffect">
                                  <p:stCondLst>
                                    <p:cond delay="0"/>
                                  </p:stCondLst>
                                  <p:childTnLst>
                                    <p:set>
                                      <p:cBhvr>
                                        <p:cTn id="134" dur="1" fill="hold">
                                          <p:stCondLst>
                                            <p:cond delay="0"/>
                                          </p:stCondLst>
                                        </p:cTn>
                                        <p:tgtEl>
                                          <p:spTgt spid="55"/>
                                        </p:tgtEl>
                                        <p:attrNameLst>
                                          <p:attrName>style.visibility</p:attrName>
                                        </p:attrNameLst>
                                      </p:cBhvr>
                                      <p:to>
                                        <p:strVal val="hidden"/>
                                      </p:to>
                                    </p:set>
                                  </p:childTnLst>
                                </p:cTn>
                              </p:par>
                              <p:par>
                                <p:cTn id="135" presetID="1" presetClass="entr" presetSubtype="0" fill="hold" grpId="0" nodeType="withEffect">
                                  <p:stCondLst>
                                    <p:cond delay="0"/>
                                  </p:stCondLst>
                                  <p:childTnLst>
                                    <p:set>
                                      <p:cBhvr>
                                        <p:cTn id="136" dur="1" fill="hold">
                                          <p:stCondLst>
                                            <p:cond delay="0"/>
                                          </p:stCondLst>
                                        </p:cTn>
                                        <p:tgtEl>
                                          <p:spTgt spid="58"/>
                                        </p:tgtEl>
                                        <p:attrNameLst>
                                          <p:attrName>style.visibility</p:attrName>
                                        </p:attrNameLst>
                                      </p:cBhvr>
                                      <p:to>
                                        <p:strVal val="visible"/>
                                      </p:to>
                                    </p:set>
                                  </p:childTnLst>
                                </p:cTn>
                              </p:par>
                              <p:par>
                                <p:cTn id="137" presetID="7" presetClass="emph" presetSubtype="2" fill="hold" nodeType="withEffect">
                                  <p:stCondLst>
                                    <p:cond delay="0"/>
                                  </p:stCondLst>
                                  <p:childTnLst>
                                    <p:animClr clrSpc="rgb" dir="cw">
                                      <p:cBhvr>
                                        <p:cTn id="138" dur="2000" fill="hold"/>
                                        <p:tgtEl>
                                          <p:spTgt spid="57"/>
                                        </p:tgtEl>
                                        <p:attrNameLst>
                                          <p:attrName>stroke.color</p:attrName>
                                        </p:attrNameLst>
                                      </p:cBhvr>
                                      <p:to>
                                        <a:srgbClr val="7030A0"/>
                                      </p:to>
                                    </p:animClr>
                                    <p:set>
                                      <p:cBhvr>
                                        <p:cTn id="139" dur="2000" fill="hold"/>
                                        <p:tgtEl>
                                          <p:spTgt spid="57"/>
                                        </p:tgtEl>
                                        <p:attrNameLst>
                                          <p:attrName>stroke.on</p:attrName>
                                        </p:attrNameLst>
                                      </p:cBhvr>
                                      <p:to>
                                        <p:strVal val="true"/>
                                      </p:to>
                                    </p:set>
                                  </p:childTnLst>
                                </p:cTn>
                              </p:par>
                            </p:childTnLst>
                          </p:cTn>
                        </p:par>
                      </p:childTnLst>
                    </p:cTn>
                  </p:par>
                  <p:par>
                    <p:cTn id="140" fill="hold">
                      <p:stCondLst>
                        <p:cond delay="indefinite"/>
                      </p:stCondLst>
                      <p:childTnLst>
                        <p:par>
                          <p:cTn id="141" fill="hold">
                            <p:stCondLst>
                              <p:cond delay="0"/>
                            </p:stCondLst>
                            <p:childTnLst>
                              <p:par>
                                <p:cTn id="142" presetID="1" presetClass="exit" presetSubtype="0" fill="hold" grpId="1" nodeType="clickEffect">
                                  <p:stCondLst>
                                    <p:cond delay="0"/>
                                  </p:stCondLst>
                                  <p:childTnLst>
                                    <p:set>
                                      <p:cBhvr>
                                        <p:cTn id="143" dur="1" fill="hold">
                                          <p:stCondLst>
                                            <p:cond delay="0"/>
                                          </p:stCondLst>
                                        </p:cTn>
                                        <p:tgtEl>
                                          <p:spTgt spid="58"/>
                                        </p:tgtEl>
                                        <p:attrNameLst>
                                          <p:attrName>style.visibility</p:attrName>
                                        </p:attrNameLst>
                                      </p:cBhvr>
                                      <p:to>
                                        <p:strVal val="hidden"/>
                                      </p:to>
                                    </p:set>
                                  </p:childTnLst>
                                </p:cTn>
                              </p:par>
                              <p:par>
                                <p:cTn id="144" presetID="1" presetClass="entr" presetSubtype="0" fill="hold" grpId="0" nodeType="withEffect">
                                  <p:stCondLst>
                                    <p:cond delay="0"/>
                                  </p:stCondLst>
                                  <p:childTnLst>
                                    <p:set>
                                      <p:cBhvr>
                                        <p:cTn id="145" dur="1" fill="hold">
                                          <p:stCondLst>
                                            <p:cond delay="0"/>
                                          </p:stCondLst>
                                        </p:cTn>
                                        <p:tgtEl>
                                          <p:spTgt spid="64"/>
                                        </p:tgtEl>
                                        <p:attrNameLst>
                                          <p:attrName>style.visibility</p:attrName>
                                        </p:attrNameLst>
                                      </p:cBhvr>
                                      <p:to>
                                        <p:strVal val="visible"/>
                                      </p:to>
                                    </p:set>
                                  </p:childTnLst>
                                </p:cTn>
                              </p:par>
                            </p:childTnLst>
                          </p:cTn>
                        </p:par>
                      </p:childTnLst>
                    </p:cTn>
                  </p:par>
                  <p:par>
                    <p:cTn id="146" fill="hold">
                      <p:stCondLst>
                        <p:cond delay="indefinite"/>
                      </p:stCondLst>
                      <p:childTnLst>
                        <p:par>
                          <p:cTn id="147" fill="hold">
                            <p:stCondLst>
                              <p:cond delay="0"/>
                            </p:stCondLst>
                            <p:childTnLst>
                              <p:par>
                                <p:cTn id="148" presetID="1" presetClass="exit" presetSubtype="0" fill="hold" grpId="1" nodeType="clickEffect">
                                  <p:stCondLst>
                                    <p:cond delay="0"/>
                                  </p:stCondLst>
                                  <p:childTnLst>
                                    <p:set>
                                      <p:cBhvr>
                                        <p:cTn id="149" dur="1" fill="hold">
                                          <p:stCondLst>
                                            <p:cond delay="0"/>
                                          </p:stCondLst>
                                        </p:cTn>
                                        <p:tgtEl>
                                          <p:spTgt spid="54"/>
                                        </p:tgtEl>
                                        <p:attrNameLst>
                                          <p:attrName>style.visibility</p:attrName>
                                        </p:attrNameLst>
                                      </p:cBhvr>
                                      <p:to>
                                        <p:strVal val="hidden"/>
                                      </p:to>
                                    </p:set>
                                  </p:childTnLst>
                                </p:cTn>
                              </p:par>
                              <p:par>
                                <p:cTn id="150" presetID="1" presetClass="entr" presetSubtype="0" fill="hold" grpId="0" nodeType="withEffect">
                                  <p:stCondLst>
                                    <p:cond delay="0"/>
                                  </p:stCondLst>
                                  <p:childTnLst>
                                    <p:set>
                                      <p:cBhvr>
                                        <p:cTn id="151" dur="1" fill="hold">
                                          <p:stCondLst>
                                            <p:cond delay="0"/>
                                          </p:stCondLst>
                                        </p:cTn>
                                        <p:tgtEl>
                                          <p:spTgt spid="62"/>
                                        </p:tgtEl>
                                        <p:attrNameLst>
                                          <p:attrName>style.visibility</p:attrName>
                                        </p:attrNameLst>
                                      </p:cBhvr>
                                      <p:to>
                                        <p:strVal val="visible"/>
                                      </p:to>
                                    </p:set>
                                  </p:childTnLst>
                                </p:cTn>
                              </p:par>
                            </p:childTnLst>
                          </p:cTn>
                        </p:par>
                      </p:childTnLst>
                    </p:cTn>
                  </p:par>
                  <p:par>
                    <p:cTn id="152" fill="hold">
                      <p:stCondLst>
                        <p:cond delay="indefinite"/>
                      </p:stCondLst>
                      <p:childTnLst>
                        <p:par>
                          <p:cTn id="153" fill="hold">
                            <p:stCondLst>
                              <p:cond delay="0"/>
                            </p:stCondLst>
                            <p:childTnLst>
                              <p:par>
                                <p:cTn id="154" presetID="1" presetClass="exit" presetSubtype="0" fill="hold" grpId="1" nodeType="clickEffect">
                                  <p:stCondLst>
                                    <p:cond delay="0"/>
                                  </p:stCondLst>
                                  <p:childTnLst>
                                    <p:set>
                                      <p:cBhvr>
                                        <p:cTn id="155" dur="1" fill="hold">
                                          <p:stCondLst>
                                            <p:cond delay="0"/>
                                          </p:stCondLst>
                                        </p:cTn>
                                        <p:tgtEl>
                                          <p:spTgt spid="52"/>
                                        </p:tgtEl>
                                        <p:attrNameLst>
                                          <p:attrName>style.visibility</p:attrName>
                                        </p:attrNameLst>
                                      </p:cBhvr>
                                      <p:to>
                                        <p:strVal val="hidden"/>
                                      </p:to>
                                    </p:set>
                                  </p:childTnLst>
                                </p:cTn>
                              </p:par>
                              <p:par>
                                <p:cTn id="156" presetID="1" presetClass="entr" presetSubtype="0" fill="hold" grpId="0" nodeType="withEffect">
                                  <p:stCondLst>
                                    <p:cond delay="0"/>
                                  </p:stCondLst>
                                  <p:childTnLst>
                                    <p:set>
                                      <p:cBhvr>
                                        <p:cTn id="157" dur="1" fill="hold">
                                          <p:stCondLst>
                                            <p:cond delay="0"/>
                                          </p:stCondLst>
                                        </p:cTn>
                                        <p:tgtEl>
                                          <p:spTgt spid="50"/>
                                        </p:tgtEl>
                                        <p:attrNameLst>
                                          <p:attrName>style.visibility</p:attrName>
                                        </p:attrNameLst>
                                      </p:cBhvr>
                                      <p:to>
                                        <p:strVal val="visible"/>
                                      </p:to>
                                    </p:set>
                                  </p:childTnLst>
                                </p:cTn>
                              </p:par>
                            </p:childTnLst>
                          </p:cTn>
                        </p:par>
                      </p:childTnLst>
                    </p:cTn>
                  </p:par>
                  <p:par>
                    <p:cTn id="158" fill="hold">
                      <p:stCondLst>
                        <p:cond delay="indefinite"/>
                      </p:stCondLst>
                      <p:childTnLst>
                        <p:par>
                          <p:cTn id="159" fill="hold">
                            <p:stCondLst>
                              <p:cond delay="0"/>
                            </p:stCondLst>
                            <p:childTnLst>
                              <p:par>
                                <p:cTn id="160" presetID="1" presetClass="entr" presetSubtype="0" fill="hold" grpId="0" nodeType="clickEffect">
                                  <p:stCondLst>
                                    <p:cond delay="0"/>
                                  </p:stCondLst>
                                  <p:childTnLst>
                                    <p:set>
                                      <p:cBhvr>
                                        <p:cTn id="161" dur="1" fill="hold">
                                          <p:stCondLst>
                                            <p:cond delay="0"/>
                                          </p:stCondLst>
                                        </p:cTn>
                                        <p:tgtEl>
                                          <p:spTgt spid="49"/>
                                        </p:tgtEl>
                                        <p:attrNameLst>
                                          <p:attrName>style.visibility</p:attrName>
                                        </p:attrNameLst>
                                      </p:cBhvr>
                                      <p:to>
                                        <p:strVal val="visible"/>
                                      </p:to>
                                    </p:set>
                                  </p:childTnLst>
                                </p:cTn>
                              </p:par>
                              <p:par>
                                <p:cTn id="162" presetID="7" presetClass="emph" presetSubtype="2" fill="hold" nodeType="withEffect">
                                  <p:stCondLst>
                                    <p:cond delay="0"/>
                                  </p:stCondLst>
                                  <p:childTnLst>
                                    <p:animClr clrSpc="rgb" dir="cw">
                                      <p:cBhvr>
                                        <p:cTn id="163" dur="2000" fill="hold"/>
                                        <p:tgtEl>
                                          <p:spTgt spid="36"/>
                                        </p:tgtEl>
                                        <p:attrNameLst>
                                          <p:attrName>stroke.color</p:attrName>
                                        </p:attrNameLst>
                                      </p:cBhvr>
                                      <p:to>
                                        <a:srgbClr val="00B050"/>
                                      </p:to>
                                    </p:animClr>
                                    <p:set>
                                      <p:cBhvr>
                                        <p:cTn id="164" dur="2000" fill="hold"/>
                                        <p:tgtEl>
                                          <p:spTgt spid="36"/>
                                        </p:tgtEl>
                                        <p:attrNameLst>
                                          <p:attrName>stroke.on</p:attrName>
                                        </p:attrNameLst>
                                      </p:cBhvr>
                                      <p:to>
                                        <p:strVal val="true"/>
                                      </p:to>
                                    </p:set>
                                  </p:childTnLst>
                                </p:cTn>
                              </p:par>
                            </p:childTnLst>
                          </p:cTn>
                        </p:par>
                      </p:childTnLst>
                    </p:cTn>
                  </p:par>
                  <p:par>
                    <p:cTn id="165" fill="hold">
                      <p:stCondLst>
                        <p:cond delay="indefinite"/>
                      </p:stCondLst>
                      <p:childTnLst>
                        <p:par>
                          <p:cTn id="166" fill="hold">
                            <p:stCondLst>
                              <p:cond delay="0"/>
                            </p:stCondLst>
                            <p:childTnLst>
                              <p:par>
                                <p:cTn id="167" presetID="1" presetClass="exit" presetSubtype="0" fill="hold" grpId="1" nodeType="clickEffect">
                                  <p:stCondLst>
                                    <p:cond delay="0"/>
                                  </p:stCondLst>
                                  <p:childTnLst>
                                    <p:set>
                                      <p:cBhvr>
                                        <p:cTn id="168" dur="1" fill="hold">
                                          <p:stCondLst>
                                            <p:cond delay="0"/>
                                          </p:stCondLst>
                                        </p:cTn>
                                        <p:tgtEl>
                                          <p:spTgt spid="48"/>
                                        </p:tgtEl>
                                        <p:attrNameLst>
                                          <p:attrName>style.visibility</p:attrName>
                                        </p:attrNameLst>
                                      </p:cBhvr>
                                      <p:to>
                                        <p:strVal val="hidden"/>
                                      </p:to>
                                    </p:set>
                                  </p:childTnLst>
                                </p:cTn>
                              </p:par>
                              <p:par>
                                <p:cTn id="169" presetID="1" presetClass="entr" presetSubtype="0" fill="hold" grpId="0" nodeType="withEffect">
                                  <p:stCondLst>
                                    <p:cond delay="0"/>
                                  </p:stCondLst>
                                  <p:childTnLst>
                                    <p:set>
                                      <p:cBhvr>
                                        <p:cTn id="170" dur="1" fill="hold">
                                          <p:stCondLst>
                                            <p:cond delay="0"/>
                                          </p:stCondLst>
                                        </p:cTn>
                                        <p:tgtEl>
                                          <p:spTgt spid="37"/>
                                        </p:tgtEl>
                                        <p:attrNameLst>
                                          <p:attrName>style.visibility</p:attrName>
                                        </p:attrNameLst>
                                      </p:cBhvr>
                                      <p:to>
                                        <p:strVal val="visible"/>
                                      </p:to>
                                    </p:set>
                                  </p:childTnLst>
                                </p:cTn>
                              </p:par>
                              <p:par>
                                <p:cTn id="171" presetID="1" presetClass="exit" presetSubtype="0" fill="hold" grpId="1" nodeType="withEffect">
                                  <p:stCondLst>
                                    <p:cond delay="0"/>
                                  </p:stCondLst>
                                  <p:childTnLst>
                                    <p:set>
                                      <p:cBhvr>
                                        <p:cTn id="172" dur="1" fill="hold">
                                          <p:stCondLst>
                                            <p:cond delay="0"/>
                                          </p:stCondLst>
                                        </p:cTn>
                                        <p:tgtEl>
                                          <p:spTgt spid="4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1" grpId="1" animBg="1"/>
      <p:bldP spid="42" grpId="0" animBg="1"/>
      <p:bldP spid="42" grpId="1" animBg="1"/>
      <p:bldP spid="43" grpId="0" animBg="1"/>
      <p:bldP spid="43" grpId="1" animBg="1"/>
      <p:bldP spid="44" grpId="0" animBg="1"/>
      <p:bldP spid="44" grpId="1" animBg="1"/>
      <p:bldP spid="45" grpId="0" animBg="1"/>
      <p:bldP spid="45" grpId="1" animBg="1"/>
      <p:bldP spid="46" grpId="0" animBg="1"/>
      <p:bldP spid="46" grpId="1" animBg="1"/>
      <p:bldP spid="47" grpId="0" animBg="1"/>
      <p:bldP spid="47" grpId="1" animBg="1"/>
      <p:bldP spid="48" grpId="0" animBg="1"/>
      <p:bldP spid="48" grpId="1" animBg="1"/>
      <p:bldP spid="49" grpId="0" animBg="1"/>
      <p:bldP spid="49" grpId="1" animBg="1"/>
      <p:bldP spid="51" grpId="0" animBg="1"/>
      <p:bldP spid="51" grpId="1" animBg="1"/>
      <p:bldP spid="52" grpId="0" animBg="1"/>
      <p:bldP spid="52" grpId="1" animBg="1"/>
      <p:bldP spid="54" grpId="0" animBg="1"/>
      <p:bldP spid="54" grpId="1" animBg="1"/>
      <p:bldP spid="55" grpId="0" animBg="1"/>
      <p:bldP spid="55" grpId="1" animBg="1"/>
      <p:bldP spid="58" grpId="0" animBg="1"/>
      <p:bldP spid="58" grpId="1" animBg="1"/>
      <p:bldP spid="3" grpId="0"/>
      <p:bldP spid="37" grpId="0"/>
      <p:bldP spid="38" grpId="0"/>
      <p:bldP spid="50" grpId="0"/>
      <p:bldP spid="53" grpId="0"/>
      <p:bldP spid="56" grpId="0"/>
      <p:bldP spid="59" grpId="0"/>
      <p:bldP spid="60" grpId="0"/>
      <p:bldP spid="61" grpId="0"/>
      <p:bldP spid="62" grpId="0"/>
      <p:bldP spid="63" grpId="0"/>
      <p:bldP spid="6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Unweighted Graphs</a:t>
            </a:r>
          </a:p>
        </p:txBody>
      </p:sp>
      <p:sp>
        <p:nvSpPr>
          <p:cNvPr id="3" name="Content Placeholder 2"/>
          <p:cNvSpPr>
            <a:spLocks noGrp="1"/>
          </p:cNvSpPr>
          <p:nvPr>
            <p:ph idx="1"/>
          </p:nvPr>
        </p:nvSpPr>
        <p:spPr/>
        <p:txBody>
          <a:bodyPr>
            <a:normAutofit fontScale="85000" lnSpcReduction="20000"/>
          </a:bodyPr>
          <a:lstStyle/>
          <a:p>
            <a:r>
              <a:rPr lang="en-US" dirty="0"/>
              <a:t>If the graph is unweighted, how do we find a shortest paths?</a:t>
            </a:r>
          </a:p>
          <a:p>
            <a:endParaRPr lang="en-US" b="1" dirty="0"/>
          </a:p>
          <a:p>
            <a:endParaRPr lang="en-US" dirty="0"/>
          </a:p>
          <a:p>
            <a:endParaRPr lang="en-US" dirty="0"/>
          </a:p>
          <a:p>
            <a:endParaRPr lang="en-US" dirty="0"/>
          </a:p>
          <a:p>
            <a:endParaRPr lang="en-US" dirty="0"/>
          </a:p>
          <a:p>
            <a:r>
              <a:rPr lang="en-US" dirty="0"/>
              <a:t>What’s the shortest path from s to s? </a:t>
            </a:r>
          </a:p>
          <a:p>
            <a:pPr lvl="1"/>
            <a:r>
              <a:rPr lang="en-US" dirty="0"/>
              <a:t>Well….we’re already there.</a:t>
            </a:r>
          </a:p>
          <a:p>
            <a:r>
              <a:rPr lang="en-US" dirty="0"/>
              <a:t>What’s the shortest path from s to u or v?</a:t>
            </a:r>
          </a:p>
          <a:p>
            <a:pPr lvl="1"/>
            <a:r>
              <a:rPr lang="en-US" dirty="0"/>
              <a:t>Just go on the edge from s</a:t>
            </a:r>
          </a:p>
          <a:p>
            <a:r>
              <a:rPr lang="en-US" dirty="0"/>
              <a:t>From s to </a:t>
            </a:r>
            <a:r>
              <a:rPr lang="en-US" dirty="0" err="1"/>
              <a:t>w,x</a:t>
            </a:r>
            <a:r>
              <a:rPr lang="en-US" dirty="0"/>
              <a:t>, or y?</a:t>
            </a:r>
          </a:p>
          <a:p>
            <a:pPr lvl="1"/>
            <a:r>
              <a:rPr lang="en-US" dirty="0"/>
              <a:t>Can’t get there directly from s, if we want a length 2 path, have to go through u or v.</a:t>
            </a:r>
          </a:p>
          <a:p>
            <a:endParaRPr lang="en-US" dirty="0"/>
          </a:p>
        </p:txBody>
      </p:sp>
      <p:sp>
        <p:nvSpPr>
          <p:cNvPr id="5" name="Slide Number Placeholder 4"/>
          <p:cNvSpPr>
            <a:spLocks noGrp="1"/>
          </p:cNvSpPr>
          <p:nvPr>
            <p:ph type="sldNum" sz="quarter" idx="12"/>
          </p:nvPr>
        </p:nvSpPr>
        <p:spPr/>
        <p:txBody>
          <a:bodyPr/>
          <a:lstStyle/>
          <a:p>
            <a:fld id="{659665DE-58FC-41F4-AC58-2C90A5E00527}" type="slidenum">
              <a:rPr lang="en-US" smtClean="0"/>
              <a:t>3</a:t>
            </a:fld>
            <a:endParaRPr lang="en-US"/>
          </a:p>
        </p:txBody>
      </p:sp>
      <p:sp>
        <p:nvSpPr>
          <p:cNvPr id="6" name="Oval 5"/>
          <p:cNvSpPr/>
          <p:nvPr/>
        </p:nvSpPr>
        <p:spPr>
          <a:xfrm>
            <a:off x="2505075" y="2705100"/>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a:t>
            </a:r>
          </a:p>
        </p:txBody>
      </p:sp>
      <p:sp>
        <p:nvSpPr>
          <p:cNvPr id="7" name="Oval 6"/>
          <p:cNvSpPr/>
          <p:nvPr/>
        </p:nvSpPr>
        <p:spPr>
          <a:xfrm>
            <a:off x="7991475" y="2705100"/>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a:t>
            </a:r>
          </a:p>
        </p:txBody>
      </p:sp>
      <p:sp>
        <p:nvSpPr>
          <p:cNvPr id="8" name="Oval 7"/>
          <p:cNvSpPr/>
          <p:nvPr/>
        </p:nvSpPr>
        <p:spPr>
          <a:xfrm>
            <a:off x="3448049" y="3333750"/>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v</a:t>
            </a:r>
          </a:p>
        </p:txBody>
      </p:sp>
      <p:sp>
        <p:nvSpPr>
          <p:cNvPr id="9" name="Oval 8"/>
          <p:cNvSpPr/>
          <p:nvPr/>
        </p:nvSpPr>
        <p:spPr>
          <a:xfrm>
            <a:off x="3448050" y="2047875"/>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u</a:t>
            </a:r>
          </a:p>
        </p:txBody>
      </p:sp>
      <p:sp>
        <p:nvSpPr>
          <p:cNvPr id="11" name="Oval 10"/>
          <p:cNvSpPr/>
          <p:nvPr/>
        </p:nvSpPr>
        <p:spPr>
          <a:xfrm>
            <a:off x="6421890" y="2705099"/>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y</a:t>
            </a:r>
          </a:p>
        </p:txBody>
      </p:sp>
      <p:sp>
        <p:nvSpPr>
          <p:cNvPr id="12" name="Oval 11"/>
          <p:cNvSpPr/>
          <p:nvPr/>
        </p:nvSpPr>
        <p:spPr>
          <a:xfrm>
            <a:off x="5181600" y="2047875"/>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w</a:t>
            </a:r>
          </a:p>
        </p:txBody>
      </p:sp>
      <p:sp>
        <p:nvSpPr>
          <p:cNvPr id="13" name="Oval 12"/>
          <p:cNvSpPr/>
          <p:nvPr/>
        </p:nvSpPr>
        <p:spPr>
          <a:xfrm>
            <a:off x="5181600" y="3333750"/>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x</a:t>
            </a:r>
          </a:p>
        </p:txBody>
      </p:sp>
      <p:cxnSp>
        <p:nvCxnSpPr>
          <p:cNvPr id="15" name="Straight Arrow Connector 14"/>
          <p:cNvCxnSpPr>
            <a:stCxn id="6" idx="7"/>
            <a:endCxn id="9" idx="3"/>
          </p:cNvCxnSpPr>
          <p:nvPr/>
        </p:nvCxnSpPr>
        <p:spPr>
          <a:xfrm flipV="1">
            <a:off x="2773368" y="2316168"/>
            <a:ext cx="720714" cy="434964"/>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endCxn id="8" idx="0"/>
          </p:cNvCxnSpPr>
          <p:nvPr/>
        </p:nvCxnSpPr>
        <p:spPr>
          <a:xfrm>
            <a:off x="3605211" y="2391104"/>
            <a:ext cx="1" cy="942646"/>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6" idx="5"/>
            <a:endCxn id="8" idx="1"/>
          </p:cNvCxnSpPr>
          <p:nvPr/>
        </p:nvCxnSpPr>
        <p:spPr>
          <a:xfrm>
            <a:off x="2773368" y="2973393"/>
            <a:ext cx="720713" cy="406389"/>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9" idx="6"/>
            <a:endCxn id="13" idx="1"/>
          </p:cNvCxnSpPr>
          <p:nvPr/>
        </p:nvCxnSpPr>
        <p:spPr>
          <a:xfrm>
            <a:off x="3762375" y="2205038"/>
            <a:ext cx="1465257" cy="1174744"/>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8" idx="6"/>
          </p:cNvCxnSpPr>
          <p:nvPr/>
        </p:nvCxnSpPr>
        <p:spPr>
          <a:xfrm flipV="1">
            <a:off x="3762374" y="3490912"/>
            <a:ext cx="1404256" cy="1"/>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8" idx="7"/>
          </p:cNvCxnSpPr>
          <p:nvPr/>
        </p:nvCxnSpPr>
        <p:spPr>
          <a:xfrm flipV="1">
            <a:off x="3716342" y="2870990"/>
            <a:ext cx="2705548" cy="508792"/>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9" idx="6"/>
            <a:endCxn id="12" idx="2"/>
          </p:cNvCxnSpPr>
          <p:nvPr/>
        </p:nvCxnSpPr>
        <p:spPr>
          <a:xfrm>
            <a:off x="3762375" y="2205038"/>
            <a:ext cx="1419225" cy="0"/>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12" idx="6"/>
            <a:endCxn id="7" idx="1"/>
          </p:cNvCxnSpPr>
          <p:nvPr/>
        </p:nvCxnSpPr>
        <p:spPr>
          <a:xfrm>
            <a:off x="5495925" y="2205038"/>
            <a:ext cx="2541582" cy="546094"/>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11" idx="6"/>
          </p:cNvCxnSpPr>
          <p:nvPr/>
        </p:nvCxnSpPr>
        <p:spPr>
          <a:xfrm>
            <a:off x="6736215" y="2862262"/>
            <a:ext cx="1255260" cy="8728"/>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11" idx="3"/>
            <a:endCxn id="13" idx="7"/>
          </p:cNvCxnSpPr>
          <p:nvPr/>
        </p:nvCxnSpPr>
        <p:spPr>
          <a:xfrm flipH="1">
            <a:off x="5449893" y="2973392"/>
            <a:ext cx="1018029" cy="406390"/>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7" idx="4"/>
            <a:endCxn id="13" idx="6"/>
          </p:cNvCxnSpPr>
          <p:nvPr/>
        </p:nvCxnSpPr>
        <p:spPr>
          <a:xfrm flipH="1">
            <a:off x="5495925" y="3019425"/>
            <a:ext cx="2652713" cy="471488"/>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sp>
        <p:nvSpPr>
          <p:cNvPr id="24" name="Footer Placeholder 3">
            <a:extLst>
              <a:ext uri="{FF2B5EF4-FFF2-40B4-BE49-F238E27FC236}">
                <a16:creationId xmlns:a16="http://schemas.microsoft.com/office/drawing/2014/main" id="{6D3E6199-D84D-FE4B-ABFC-0942973FC842}"/>
              </a:ext>
            </a:extLst>
          </p:cNvPr>
          <p:cNvSpPr>
            <a:spLocks noGrp="1"/>
          </p:cNvSpPr>
          <p:nvPr>
            <p:ph type="ftr" sz="quarter" idx="11"/>
          </p:nvPr>
        </p:nvSpPr>
        <p:spPr>
          <a:xfrm>
            <a:off x="5715301" y="6521027"/>
            <a:ext cx="5901459" cy="274320"/>
          </a:xfrm>
        </p:spPr>
        <p:txBody>
          <a:bodyPr/>
          <a:lstStyle/>
          <a:p>
            <a:r>
              <a:rPr lang="es-ES"/>
              <a:t>CSE 373 19 SU - Robbie Weber</a:t>
            </a:r>
            <a:endParaRPr lang="en-US" dirty="0"/>
          </a:p>
        </p:txBody>
      </p:sp>
    </p:spTree>
    <p:extLst>
      <p:ext uri="{BB962C8B-B14F-4D97-AF65-F5344CB8AC3E}">
        <p14:creationId xmlns:p14="http://schemas.microsoft.com/office/powerpoint/2010/main" val="585523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7"/>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5"/>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3">
                                            <p:txEl>
                                              <p:pRg st="8" end="8"/>
                                            </p:txEl>
                                          </p:spTgt>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
                                            <p:txEl>
                                              <p:pRg st="10" end="10"/>
                                            </p:txEl>
                                          </p:spTgt>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1" grpId="0" animBg="1"/>
      <p:bldP spid="12" grpId="0" animBg="1"/>
      <p:bldP spid="1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690973" y="1812406"/>
            <a:ext cx="5609243" cy="4552324"/>
            <a:chOff x="595746" y="1571385"/>
            <a:chExt cx="5609243" cy="4552324"/>
          </a:xfrm>
        </p:grpSpPr>
        <p:sp>
          <p:nvSpPr>
            <p:cNvPr id="6" name="Oval 5"/>
            <p:cNvSpPr/>
            <p:nvPr/>
          </p:nvSpPr>
          <p:spPr>
            <a:xfrm>
              <a:off x="1634836" y="2743417"/>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A</a:t>
              </a:r>
            </a:p>
          </p:txBody>
        </p:sp>
        <p:sp>
          <p:nvSpPr>
            <p:cNvPr id="10" name="Oval 9"/>
            <p:cNvSpPr/>
            <p:nvPr/>
          </p:nvSpPr>
          <p:spPr>
            <a:xfrm>
              <a:off x="4484255" y="1571385"/>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F</a:t>
              </a:r>
            </a:p>
          </p:txBody>
        </p:sp>
        <p:sp>
          <p:nvSpPr>
            <p:cNvPr id="11" name="Oval 10"/>
            <p:cNvSpPr/>
            <p:nvPr/>
          </p:nvSpPr>
          <p:spPr>
            <a:xfrm>
              <a:off x="4511964" y="5126182"/>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D</a:t>
              </a:r>
            </a:p>
          </p:txBody>
        </p:sp>
        <p:sp>
          <p:nvSpPr>
            <p:cNvPr id="12" name="Oval 11"/>
            <p:cNvSpPr/>
            <p:nvPr/>
          </p:nvSpPr>
          <p:spPr>
            <a:xfrm>
              <a:off x="4382655" y="3442663"/>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E</a:t>
              </a:r>
            </a:p>
          </p:txBody>
        </p:sp>
        <p:sp>
          <p:nvSpPr>
            <p:cNvPr id="13" name="Oval 12"/>
            <p:cNvSpPr/>
            <p:nvPr/>
          </p:nvSpPr>
          <p:spPr>
            <a:xfrm>
              <a:off x="2096655" y="5458691"/>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C</a:t>
              </a:r>
            </a:p>
          </p:txBody>
        </p:sp>
        <p:sp>
          <p:nvSpPr>
            <p:cNvPr id="14" name="Oval 13"/>
            <p:cNvSpPr/>
            <p:nvPr/>
          </p:nvSpPr>
          <p:spPr>
            <a:xfrm>
              <a:off x="595746" y="4548910"/>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B</a:t>
              </a:r>
            </a:p>
          </p:txBody>
        </p:sp>
        <p:cxnSp>
          <p:nvCxnSpPr>
            <p:cNvPr id="16" name="Straight Arrow Connector 15"/>
            <p:cNvCxnSpPr>
              <a:stCxn id="6" idx="3"/>
              <a:endCxn id="14" idx="0"/>
            </p:cNvCxnSpPr>
            <p:nvPr/>
          </p:nvCxnSpPr>
          <p:spPr>
            <a:xfrm rot="16619196" flipH="1" flipV="1">
              <a:off x="667008" y="3606262"/>
              <a:ext cx="1326466" cy="647430"/>
            </a:xfrm>
            <a:prstGeom prst="straightConnector1">
              <a:avLst/>
            </a:prstGeom>
            <a:ln w="28575">
              <a:solidFill>
                <a:srgbClr val="FF6600"/>
              </a:solidFill>
              <a:tailEnd type="triangle" w="lg" len="lg"/>
            </a:ln>
          </p:spPr>
          <p:style>
            <a:lnRef idx="1">
              <a:schemeClr val="dk1"/>
            </a:lnRef>
            <a:fillRef idx="0">
              <a:schemeClr val="dk1"/>
            </a:fillRef>
            <a:effectRef idx="0">
              <a:schemeClr val="dk1"/>
            </a:effectRef>
            <a:fontRef idx="minor">
              <a:schemeClr val="tx1"/>
            </a:fontRef>
          </p:style>
        </p:cxnSp>
        <p:cxnSp>
          <p:nvCxnSpPr>
            <p:cNvPr id="22" name="Straight Connector 21"/>
            <p:cNvCxnSpPr>
              <a:stCxn id="14" idx="5"/>
              <a:endCxn id="13" idx="1"/>
            </p:cNvCxnSpPr>
            <p:nvPr/>
          </p:nvCxnSpPr>
          <p:spPr>
            <a:xfrm>
              <a:off x="1163374" y="5116538"/>
              <a:ext cx="1030671" cy="439543"/>
            </a:xfrm>
            <a:prstGeom prst="line">
              <a:avLst/>
            </a:prstGeom>
            <a:ln w="28575">
              <a:solidFill>
                <a:srgbClr val="FF6600"/>
              </a:solidFill>
              <a:tailEnd type="triangle" w="lg" len="lg"/>
            </a:ln>
          </p:spPr>
          <p:style>
            <a:lnRef idx="1">
              <a:schemeClr val="dk1"/>
            </a:lnRef>
            <a:fillRef idx="0">
              <a:schemeClr val="dk1"/>
            </a:fillRef>
            <a:effectRef idx="0">
              <a:schemeClr val="dk1"/>
            </a:effectRef>
            <a:fontRef idx="minor">
              <a:schemeClr val="tx1"/>
            </a:fontRef>
          </p:style>
        </p:cxnSp>
        <p:cxnSp>
          <p:nvCxnSpPr>
            <p:cNvPr id="26" name="Straight Connector 25"/>
            <p:cNvCxnSpPr>
              <a:stCxn id="13" idx="6"/>
              <a:endCxn id="11" idx="2"/>
            </p:cNvCxnSpPr>
            <p:nvPr/>
          </p:nvCxnSpPr>
          <p:spPr>
            <a:xfrm flipV="1">
              <a:off x="2761673" y="5458691"/>
              <a:ext cx="1750291" cy="332509"/>
            </a:xfrm>
            <a:prstGeom prst="line">
              <a:avLst/>
            </a:prstGeom>
            <a:ln w="28575">
              <a:solidFill>
                <a:srgbClr val="FF6600"/>
              </a:solidFill>
              <a:tailEnd type="triangle" w="lg" len="lg"/>
            </a:ln>
          </p:spPr>
          <p:style>
            <a:lnRef idx="1">
              <a:schemeClr val="dk1"/>
            </a:lnRef>
            <a:fillRef idx="0">
              <a:schemeClr val="dk1"/>
            </a:fillRef>
            <a:effectRef idx="0">
              <a:schemeClr val="dk1"/>
            </a:effectRef>
            <a:fontRef idx="minor">
              <a:schemeClr val="tx1"/>
            </a:fontRef>
          </p:style>
        </p:cxnSp>
        <p:cxnSp>
          <p:nvCxnSpPr>
            <p:cNvPr id="30" name="Straight Connector 29"/>
            <p:cNvCxnSpPr>
              <a:stCxn id="11" idx="1"/>
              <a:endCxn id="14" idx="6"/>
            </p:cNvCxnSpPr>
            <p:nvPr/>
          </p:nvCxnSpPr>
          <p:spPr>
            <a:xfrm flipH="1" flipV="1">
              <a:off x="1260764" y="4881419"/>
              <a:ext cx="3348590" cy="342153"/>
            </a:xfrm>
            <a:prstGeom prst="line">
              <a:avLst/>
            </a:prstGeom>
            <a:ln w="28575">
              <a:solidFill>
                <a:srgbClr val="0070C0"/>
              </a:solidFill>
              <a:tailEnd type="triangle" w="lg" len="lg"/>
            </a:ln>
          </p:spPr>
          <p:style>
            <a:lnRef idx="1">
              <a:schemeClr val="dk1"/>
            </a:lnRef>
            <a:fillRef idx="0">
              <a:schemeClr val="dk1"/>
            </a:fillRef>
            <a:effectRef idx="0">
              <a:schemeClr val="dk1"/>
            </a:effectRef>
            <a:fontRef idx="minor">
              <a:schemeClr val="tx1"/>
            </a:fontRef>
          </p:style>
        </p:cxnSp>
        <p:cxnSp>
          <p:nvCxnSpPr>
            <p:cNvPr id="32" name="Straight Connector 31"/>
            <p:cNvCxnSpPr>
              <a:stCxn id="14" idx="7"/>
              <a:endCxn id="12" idx="2"/>
            </p:cNvCxnSpPr>
            <p:nvPr/>
          </p:nvCxnSpPr>
          <p:spPr>
            <a:xfrm flipV="1">
              <a:off x="1163374" y="3775172"/>
              <a:ext cx="3219281" cy="871128"/>
            </a:xfrm>
            <a:prstGeom prst="line">
              <a:avLst/>
            </a:prstGeom>
            <a:ln w="28575">
              <a:solidFill>
                <a:srgbClr val="FF6600"/>
              </a:solidFill>
              <a:tailEnd type="triangle" w="lg" len="lg"/>
            </a:ln>
          </p:spPr>
          <p:style>
            <a:lnRef idx="1">
              <a:schemeClr val="dk1"/>
            </a:lnRef>
            <a:fillRef idx="0">
              <a:schemeClr val="dk1"/>
            </a:fillRef>
            <a:effectRef idx="0">
              <a:schemeClr val="dk1"/>
            </a:effectRef>
            <a:fontRef idx="minor">
              <a:schemeClr val="tx1"/>
            </a:fontRef>
          </p:style>
        </p:cxnSp>
        <p:cxnSp>
          <p:nvCxnSpPr>
            <p:cNvPr id="34" name="Straight Connector 33"/>
            <p:cNvCxnSpPr>
              <a:stCxn id="12" idx="0"/>
              <a:endCxn id="10" idx="4"/>
            </p:cNvCxnSpPr>
            <p:nvPr/>
          </p:nvCxnSpPr>
          <p:spPr>
            <a:xfrm flipV="1">
              <a:off x="4715164" y="2236403"/>
              <a:ext cx="101600" cy="1206260"/>
            </a:xfrm>
            <a:prstGeom prst="line">
              <a:avLst/>
            </a:prstGeom>
            <a:ln w="28575">
              <a:solidFill>
                <a:srgbClr val="FF6600"/>
              </a:solidFill>
              <a:tailEnd type="triangle" w="lg" len="lg"/>
            </a:ln>
          </p:spPr>
          <p:style>
            <a:lnRef idx="1">
              <a:schemeClr val="dk1"/>
            </a:lnRef>
            <a:fillRef idx="0">
              <a:schemeClr val="dk1"/>
            </a:fillRef>
            <a:effectRef idx="0">
              <a:schemeClr val="dk1"/>
            </a:effectRef>
            <a:fontRef idx="minor">
              <a:schemeClr val="tx1"/>
            </a:fontRef>
          </p:style>
        </p:cxnSp>
        <p:cxnSp>
          <p:nvCxnSpPr>
            <p:cNvPr id="36" name="Straight Connector 35"/>
            <p:cNvCxnSpPr>
              <a:stCxn id="6" idx="7"/>
              <a:endCxn id="10" idx="2"/>
            </p:cNvCxnSpPr>
            <p:nvPr/>
          </p:nvCxnSpPr>
          <p:spPr>
            <a:xfrm rot="16619196">
              <a:off x="2739606" y="1296908"/>
              <a:ext cx="1207508" cy="2150885"/>
            </a:xfrm>
            <a:prstGeom prst="line">
              <a:avLst/>
            </a:prstGeom>
            <a:ln w="28575">
              <a:solidFill>
                <a:srgbClr val="00B050"/>
              </a:solidFill>
              <a:tailEnd type="triangle" w="lg" len="lg"/>
            </a:ln>
          </p:spPr>
          <p:style>
            <a:lnRef idx="1">
              <a:schemeClr val="dk1"/>
            </a:lnRef>
            <a:fillRef idx="0">
              <a:schemeClr val="dk1"/>
            </a:fillRef>
            <a:effectRef idx="0">
              <a:schemeClr val="dk1"/>
            </a:effectRef>
            <a:fontRef idx="minor">
              <a:schemeClr val="tx1"/>
            </a:fontRef>
          </p:style>
        </p:cxnSp>
        <p:sp>
          <p:nvSpPr>
            <p:cNvPr id="39" name="Oval 38"/>
            <p:cNvSpPr/>
            <p:nvPr/>
          </p:nvSpPr>
          <p:spPr>
            <a:xfrm>
              <a:off x="5539971" y="2507024"/>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G</a:t>
              </a:r>
            </a:p>
          </p:txBody>
        </p:sp>
        <p:sp>
          <p:nvSpPr>
            <p:cNvPr id="35" name="Arc 34"/>
            <p:cNvSpPr/>
            <p:nvPr/>
          </p:nvSpPr>
          <p:spPr>
            <a:xfrm>
              <a:off x="4692073" y="2033050"/>
              <a:ext cx="710277" cy="3404716"/>
            </a:xfrm>
            <a:prstGeom prst="arc">
              <a:avLst>
                <a:gd name="adj1" fmla="val 16335227"/>
                <a:gd name="adj2" fmla="val 5144971"/>
              </a:avLst>
            </a:prstGeom>
            <a:ln w="28575">
              <a:solidFill>
                <a:srgbClr val="7030A0"/>
              </a:solidFill>
              <a:tailEnd type="triangle" w="lg" len="lg"/>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grpSp>
      <p:sp>
        <p:nvSpPr>
          <p:cNvPr id="70" name="Rectangle 69"/>
          <p:cNvSpPr/>
          <p:nvPr/>
        </p:nvSpPr>
        <p:spPr>
          <a:xfrm>
            <a:off x="5818679" y="98114"/>
            <a:ext cx="6874393" cy="3139321"/>
          </a:xfrm>
          <a:prstGeom prst="rect">
            <a:avLst/>
          </a:prstGeom>
        </p:spPr>
        <p:txBody>
          <a:bodyPr wrap="square">
            <a:spAutoFit/>
          </a:bodyPr>
          <a:lstStyle/>
          <a:p>
            <a:r>
              <a:rPr lang="en-US" sz="2200" dirty="0">
                <a:latin typeface="Courier New" panose="02070309020205020404" pitchFamily="49" charset="0"/>
                <a:cs typeface="Courier New" panose="02070309020205020404" pitchFamily="49" charset="0"/>
              </a:rPr>
              <a:t>DFS(u)</a:t>
            </a:r>
          </a:p>
          <a:p>
            <a:r>
              <a:rPr lang="en-US" sz="2200" dirty="0">
                <a:latin typeface="Courier New" panose="02070309020205020404" pitchFamily="49" charset="0"/>
                <a:cs typeface="Courier New" panose="02070309020205020404" pitchFamily="49" charset="0"/>
              </a:rPr>
              <a:t>	Mark u as “seen”</a:t>
            </a:r>
          </a:p>
          <a:p>
            <a:r>
              <a:rPr lang="en-US" sz="2200" dirty="0">
                <a:latin typeface="Courier New" panose="02070309020205020404" pitchFamily="49" charset="0"/>
                <a:cs typeface="Courier New" panose="02070309020205020404" pitchFamily="49" charset="0"/>
              </a:rPr>
              <a:t>	</a:t>
            </a:r>
            <a:r>
              <a:rPr lang="en-US" sz="2200" dirty="0" err="1">
                <a:solidFill>
                  <a:srgbClr val="FF0000"/>
                </a:solidFill>
                <a:latin typeface="Courier New" panose="02070309020205020404" pitchFamily="49" charset="0"/>
                <a:cs typeface="Courier New" panose="02070309020205020404" pitchFamily="49" charset="0"/>
              </a:rPr>
              <a:t>u.start</a:t>
            </a:r>
            <a:r>
              <a:rPr lang="en-US" sz="2200" dirty="0">
                <a:solidFill>
                  <a:srgbClr val="FF0000"/>
                </a:solidFill>
                <a:latin typeface="Courier New" panose="02070309020205020404" pitchFamily="49" charset="0"/>
                <a:cs typeface="Courier New" panose="02070309020205020404" pitchFamily="49" charset="0"/>
              </a:rPr>
              <a:t> = counter++</a:t>
            </a:r>
          </a:p>
          <a:p>
            <a:r>
              <a:rPr lang="en-US" sz="2200" dirty="0">
                <a:latin typeface="Courier New" panose="02070309020205020404" pitchFamily="49" charset="0"/>
                <a:cs typeface="Courier New" panose="02070309020205020404" pitchFamily="49" charset="0"/>
              </a:rPr>
              <a:t>	For each edge (</a:t>
            </a:r>
            <a:r>
              <a:rPr lang="en-US" sz="2200" dirty="0" err="1">
                <a:latin typeface="Courier New" panose="02070309020205020404" pitchFamily="49" charset="0"/>
                <a:cs typeface="Courier New" panose="02070309020205020404" pitchFamily="49" charset="0"/>
              </a:rPr>
              <a:t>u,v</a:t>
            </a:r>
            <a:r>
              <a:rPr lang="en-US" sz="2200" dirty="0">
                <a:latin typeface="Courier New" panose="02070309020205020404" pitchFamily="49" charset="0"/>
                <a:cs typeface="Courier New" panose="02070309020205020404" pitchFamily="49" charset="0"/>
              </a:rPr>
              <a:t>) //leaving u</a:t>
            </a:r>
          </a:p>
          <a:p>
            <a:r>
              <a:rPr lang="en-US" sz="2200" dirty="0">
                <a:latin typeface="Courier New" panose="02070309020205020404" pitchFamily="49" charset="0"/>
                <a:cs typeface="Courier New" panose="02070309020205020404" pitchFamily="49" charset="0"/>
              </a:rPr>
              <a:t>		If v is not “seen”</a:t>
            </a:r>
          </a:p>
          <a:p>
            <a:r>
              <a:rPr lang="en-US" sz="2200" dirty="0">
                <a:latin typeface="Courier New" panose="02070309020205020404" pitchFamily="49" charset="0"/>
                <a:cs typeface="Courier New" panose="02070309020205020404" pitchFamily="49" charset="0"/>
              </a:rPr>
              <a:t>			DFS(v)</a:t>
            </a:r>
          </a:p>
          <a:p>
            <a:r>
              <a:rPr lang="en-US" sz="2200" dirty="0">
                <a:latin typeface="Courier New" panose="02070309020205020404" pitchFamily="49" charset="0"/>
                <a:cs typeface="Courier New" panose="02070309020205020404" pitchFamily="49" charset="0"/>
              </a:rPr>
              <a:t>		End If</a:t>
            </a:r>
          </a:p>
          <a:p>
            <a:r>
              <a:rPr lang="en-US" sz="2200" dirty="0">
                <a:latin typeface="Courier New" panose="02070309020205020404" pitchFamily="49" charset="0"/>
                <a:cs typeface="Courier New" panose="02070309020205020404" pitchFamily="49" charset="0"/>
              </a:rPr>
              <a:t>	End For</a:t>
            </a:r>
          </a:p>
          <a:p>
            <a:r>
              <a:rPr lang="en-US" sz="2200" dirty="0">
                <a:latin typeface="Courier New" panose="02070309020205020404" pitchFamily="49" charset="0"/>
                <a:cs typeface="Courier New" panose="02070309020205020404" pitchFamily="49" charset="0"/>
              </a:rPr>
              <a:t>	</a:t>
            </a:r>
            <a:r>
              <a:rPr lang="en-US" sz="2200" dirty="0" err="1">
                <a:solidFill>
                  <a:srgbClr val="FF0000"/>
                </a:solidFill>
                <a:latin typeface="Courier New" panose="02070309020205020404" pitchFamily="49" charset="0"/>
                <a:cs typeface="Courier New" panose="02070309020205020404" pitchFamily="49" charset="0"/>
              </a:rPr>
              <a:t>u.end</a:t>
            </a:r>
            <a:r>
              <a:rPr lang="en-US" sz="2200" dirty="0">
                <a:solidFill>
                  <a:srgbClr val="FF0000"/>
                </a:solidFill>
                <a:latin typeface="Courier New" panose="02070309020205020404" pitchFamily="49" charset="0"/>
                <a:cs typeface="Courier New" panose="02070309020205020404" pitchFamily="49" charset="0"/>
              </a:rPr>
              <a:t> = counter++</a:t>
            </a:r>
          </a:p>
        </p:txBody>
      </p:sp>
    </p:spTree>
    <p:extLst>
      <p:ext uri="{BB962C8B-B14F-4D97-AF65-F5344CB8AC3E}">
        <p14:creationId xmlns:p14="http://schemas.microsoft.com/office/powerpoint/2010/main" val="1389267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6000000">
                                      <p:cBhvr>
                                        <p:cTn id="6" dur="2000" fill="hold"/>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123530" y="85774"/>
            <a:ext cx="6902216" cy="5847755"/>
          </a:xfrm>
          <a:prstGeom prst="rect">
            <a:avLst/>
          </a:prstGeom>
        </p:spPr>
        <p:txBody>
          <a:bodyPr wrap="square">
            <a:spAutoFit/>
          </a:bodyPr>
          <a:lstStyle/>
          <a:p>
            <a:r>
              <a:rPr lang="en-US" sz="2200" dirty="0">
                <a:cs typeface="Segoe UI Semilight" panose="020B0402040204020203" pitchFamily="34" charset="0"/>
              </a:rPr>
              <a:t>The orange edges (the ones where we discovered a new vertex) form a tree!*</a:t>
            </a:r>
          </a:p>
          <a:p>
            <a:r>
              <a:rPr lang="en-US" sz="2200" dirty="0">
                <a:cs typeface="Segoe UI Semilight" panose="020B0402040204020203" pitchFamily="34" charset="0"/>
              </a:rPr>
              <a:t>We call them </a:t>
            </a:r>
            <a:r>
              <a:rPr lang="en-US" sz="2200" b="1" dirty="0">
                <a:cs typeface="Segoe UI Semilight" panose="020B0402040204020203" pitchFamily="34" charset="0"/>
              </a:rPr>
              <a:t>tree edges</a:t>
            </a:r>
            <a:r>
              <a:rPr lang="en-US" sz="2200" dirty="0">
                <a:cs typeface="Segoe UI Semilight" panose="020B0402040204020203" pitchFamily="34" charset="0"/>
              </a:rPr>
              <a:t>.</a:t>
            </a:r>
          </a:p>
          <a:p>
            <a:endParaRPr lang="en-US" sz="2200" dirty="0">
              <a:cs typeface="Segoe UI Semilight" panose="020B0402040204020203" pitchFamily="34" charset="0"/>
            </a:endParaRPr>
          </a:p>
          <a:p>
            <a:r>
              <a:rPr lang="en-US" sz="2200" dirty="0">
                <a:cs typeface="Segoe UI Semilight" panose="020B0402040204020203" pitchFamily="34" charset="0"/>
              </a:rPr>
              <a:t>That blue edge went from a descendent to an ancestor</a:t>
            </a:r>
          </a:p>
          <a:p>
            <a:r>
              <a:rPr lang="en-US" sz="2200" dirty="0">
                <a:cs typeface="Segoe UI Semilight" panose="020B0402040204020203" pitchFamily="34" charset="0"/>
              </a:rPr>
              <a:t>B was still on the stack when we found (B,D). </a:t>
            </a:r>
          </a:p>
          <a:p>
            <a:r>
              <a:rPr lang="en-US" sz="2200" dirty="0">
                <a:cs typeface="Segoe UI Semilight" panose="020B0402040204020203" pitchFamily="34" charset="0"/>
              </a:rPr>
              <a:t>We call them </a:t>
            </a:r>
            <a:r>
              <a:rPr lang="en-US" sz="2200" b="1" dirty="0">
                <a:cs typeface="Segoe UI Semilight" panose="020B0402040204020203" pitchFamily="34" charset="0"/>
              </a:rPr>
              <a:t>back edges.</a:t>
            </a:r>
          </a:p>
          <a:p>
            <a:endParaRPr lang="en-US" sz="2200" b="1" dirty="0">
              <a:cs typeface="Segoe UI Semilight" panose="020B0402040204020203" pitchFamily="34" charset="0"/>
            </a:endParaRPr>
          </a:p>
          <a:p>
            <a:r>
              <a:rPr lang="en-US" sz="2200" dirty="0">
                <a:cs typeface="Segoe UI Semilight" panose="020B0402040204020203" pitchFamily="34" charset="0"/>
              </a:rPr>
              <a:t>The green edge went from an ancestor to a descendant</a:t>
            </a:r>
          </a:p>
          <a:p>
            <a:r>
              <a:rPr lang="en-US" sz="2200" dirty="0">
                <a:cs typeface="Segoe UI Semilight" panose="020B0402040204020203" pitchFamily="34" charset="0"/>
              </a:rPr>
              <a:t>F was put on and come off the stack between putting A on the stack and finding (A,F)</a:t>
            </a:r>
          </a:p>
          <a:p>
            <a:r>
              <a:rPr lang="en-US" sz="2200" dirty="0">
                <a:cs typeface="Segoe UI Semilight" panose="020B0402040204020203" pitchFamily="34" charset="0"/>
              </a:rPr>
              <a:t>We call them </a:t>
            </a:r>
            <a:r>
              <a:rPr lang="en-US" sz="2200" b="1" dirty="0">
                <a:cs typeface="Segoe UI Semilight" panose="020B0402040204020203" pitchFamily="34" charset="0"/>
              </a:rPr>
              <a:t>forward edges.</a:t>
            </a:r>
          </a:p>
          <a:p>
            <a:endParaRPr lang="en-US" sz="2200" b="1" dirty="0">
              <a:cs typeface="Segoe UI Semilight" panose="020B0402040204020203" pitchFamily="34" charset="0"/>
            </a:endParaRPr>
          </a:p>
          <a:p>
            <a:r>
              <a:rPr lang="en-US" sz="2200" dirty="0">
                <a:cs typeface="Segoe UI Semilight" panose="020B0402040204020203" pitchFamily="34" charset="0"/>
              </a:rPr>
              <a:t>The purple edge went…some other way.</a:t>
            </a:r>
          </a:p>
          <a:p>
            <a:r>
              <a:rPr lang="en-US" sz="2200" dirty="0">
                <a:cs typeface="Segoe UI Semilight" panose="020B0402040204020203" pitchFamily="34" charset="0"/>
              </a:rPr>
              <a:t>D had been on and come off the stack before we found F or (F,D)</a:t>
            </a:r>
          </a:p>
          <a:p>
            <a:r>
              <a:rPr lang="en-US" sz="2200" dirty="0">
                <a:cs typeface="Segoe UI Semilight" panose="020B0402040204020203" pitchFamily="34" charset="0"/>
              </a:rPr>
              <a:t>We call those </a:t>
            </a:r>
            <a:r>
              <a:rPr lang="en-US" sz="2200" b="1" dirty="0">
                <a:cs typeface="Segoe UI Semilight" panose="020B0402040204020203" pitchFamily="34" charset="0"/>
              </a:rPr>
              <a:t>cross edges.</a:t>
            </a:r>
          </a:p>
        </p:txBody>
      </p:sp>
      <p:sp>
        <p:nvSpPr>
          <p:cNvPr id="6" name="Oval 5"/>
          <p:cNvSpPr/>
          <p:nvPr/>
        </p:nvSpPr>
        <p:spPr>
          <a:xfrm rot="20777557">
            <a:off x="1517414" y="146712"/>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A</a:t>
            </a:r>
          </a:p>
        </p:txBody>
      </p:sp>
      <p:sp>
        <p:nvSpPr>
          <p:cNvPr id="10" name="Oval 9"/>
          <p:cNvSpPr/>
          <p:nvPr/>
        </p:nvSpPr>
        <p:spPr>
          <a:xfrm rot="20777557">
            <a:off x="4041717" y="5490505"/>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F</a:t>
            </a:r>
          </a:p>
        </p:txBody>
      </p:sp>
      <p:sp>
        <p:nvSpPr>
          <p:cNvPr id="11" name="Oval 10"/>
          <p:cNvSpPr/>
          <p:nvPr/>
        </p:nvSpPr>
        <p:spPr>
          <a:xfrm rot="20777557">
            <a:off x="536845" y="4896186"/>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D</a:t>
            </a:r>
          </a:p>
        </p:txBody>
      </p:sp>
      <p:sp>
        <p:nvSpPr>
          <p:cNvPr id="12" name="Oval 11"/>
          <p:cNvSpPr/>
          <p:nvPr/>
        </p:nvSpPr>
        <p:spPr>
          <a:xfrm rot="20777557">
            <a:off x="2503501" y="4244695"/>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E</a:t>
            </a:r>
          </a:p>
        </p:txBody>
      </p:sp>
      <p:sp>
        <p:nvSpPr>
          <p:cNvPr id="13" name="Oval 12"/>
          <p:cNvSpPr/>
          <p:nvPr/>
        </p:nvSpPr>
        <p:spPr>
          <a:xfrm rot="20777557">
            <a:off x="631806" y="2459947"/>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C</a:t>
            </a:r>
          </a:p>
        </p:txBody>
      </p:sp>
      <p:sp>
        <p:nvSpPr>
          <p:cNvPr id="14" name="Oval 13"/>
          <p:cNvSpPr/>
          <p:nvPr/>
        </p:nvSpPr>
        <p:spPr>
          <a:xfrm rot="20777557">
            <a:off x="1790023" y="1141249"/>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B</a:t>
            </a:r>
          </a:p>
        </p:txBody>
      </p:sp>
      <p:cxnSp>
        <p:nvCxnSpPr>
          <p:cNvPr id="16" name="Straight Arrow Connector 15"/>
          <p:cNvCxnSpPr>
            <a:stCxn id="6" idx="4"/>
            <a:endCxn id="14" idx="0"/>
          </p:cNvCxnSpPr>
          <p:nvPr/>
        </p:nvCxnSpPr>
        <p:spPr>
          <a:xfrm>
            <a:off x="1928715" y="802260"/>
            <a:ext cx="115025" cy="348459"/>
          </a:xfrm>
          <a:prstGeom prst="straightConnector1">
            <a:avLst/>
          </a:prstGeom>
          <a:ln w="28575">
            <a:solidFill>
              <a:srgbClr val="FF6600"/>
            </a:solidFill>
            <a:tailEnd type="triangle" w="lg" len="lg"/>
          </a:ln>
        </p:spPr>
        <p:style>
          <a:lnRef idx="1">
            <a:schemeClr val="dk1"/>
          </a:lnRef>
          <a:fillRef idx="0">
            <a:schemeClr val="dk1"/>
          </a:fillRef>
          <a:effectRef idx="0">
            <a:schemeClr val="dk1"/>
          </a:effectRef>
          <a:fontRef idx="minor">
            <a:schemeClr val="tx1"/>
          </a:fontRef>
        </p:style>
      </p:cxnSp>
      <p:cxnSp>
        <p:nvCxnSpPr>
          <p:cNvPr id="22" name="Straight Connector 21"/>
          <p:cNvCxnSpPr>
            <a:stCxn id="14" idx="5"/>
            <a:endCxn id="13" idx="1"/>
          </p:cNvCxnSpPr>
          <p:nvPr/>
        </p:nvCxnSpPr>
        <p:spPr>
          <a:xfrm rot="6004240">
            <a:off x="1028088" y="1913335"/>
            <a:ext cx="1030671" cy="439543"/>
          </a:xfrm>
          <a:prstGeom prst="line">
            <a:avLst/>
          </a:prstGeom>
          <a:ln w="28575">
            <a:solidFill>
              <a:srgbClr val="FF6600"/>
            </a:solidFill>
            <a:tailEnd type="triangle" w="lg" len="lg"/>
          </a:ln>
        </p:spPr>
        <p:style>
          <a:lnRef idx="1">
            <a:schemeClr val="dk1"/>
          </a:lnRef>
          <a:fillRef idx="0">
            <a:schemeClr val="dk1"/>
          </a:fillRef>
          <a:effectRef idx="0">
            <a:schemeClr val="dk1"/>
          </a:effectRef>
          <a:fontRef idx="minor">
            <a:schemeClr val="tx1"/>
          </a:fontRef>
        </p:style>
      </p:cxnSp>
      <p:cxnSp>
        <p:nvCxnSpPr>
          <p:cNvPr id="26" name="Straight Connector 25"/>
          <p:cNvCxnSpPr>
            <a:stCxn id="13" idx="6"/>
            <a:endCxn id="11" idx="2"/>
          </p:cNvCxnSpPr>
          <p:nvPr/>
        </p:nvCxnSpPr>
        <p:spPr>
          <a:xfrm rot="6004240" flipV="1">
            <a:off x="41689" y="3844321"/>
            <a:ext cx="1750291" cy="332509"/>
          </a:xfrm>
          <a:prstGeom prst="line">
            <a:avLst/>
          </a:prstGeom>
          <a:ln w="28575">
            <a:solidFill>
              <a:srgbClr val="FF6600"/>
            </a:solidFill>
            <a:tailEnd type="triangle" w="lg" len="lg"/>
          </a:ln>
        </p:spPr>
        <p:style>
          <a:lnRef idx="1">
            <a:schemeClr val="dk1"/>
          </a:lnRef>
          <a:fillRef idx="0">
            <a:schemeClr val="dk1"/>
          </a:fillRef>
          <a:effectRef idx="0">
            <a:schemeClr val="dk1"/>
          </a:effectRef>
          <a:fontRef idx="minor">
            <a:schemeClr val="tx1"/>
          </a:fontRef>
        </p:style>
      </p:cxnSp>
      <p:cxnSp>
        <p:nvCxnSpPr>
          <p:cNvPr id="30" name="Straight Connector 29"/>
          <p:cNvCxnSpPr>
            <a:stCxn id="11" idx="1"/>
            <a:endCxn id="14" idx="6"/>
          </p:cNvCxnSpPr>
          <p:nvPr/>
        </p:nvCxnSpPr>
        <p:spPr>
          <a:xfrm rot="6004240" flipH="1" flipV="1">
            <a:off x="-71119" y="3248652"/>
            <a:ext cx="3348590" cy="342153"/>
          </a:xfrm>
          <a:prstGeom prst="line">
            <a:avLst/>
          </a:prstGeom>
          <a:ln w="28575">
            <a:solidFill>
              <a:srgbClr val="0070C0"/>
            </a:solidFill>
            <a:tailEnd type="triangle" w="lg" len="lg"/>
          </a:ln>
        </p:spPr>
        <p:style>
          <a:lnRef idx="1">
            <a:schemeClr val="dk1"/>
          </a:lnRef>
          <a:fillRef idx="0">
            <a:schemeClr val="dk1"/>
          </a:fillRef>
          <a:effectRef idx="0">
            <a:schemeClr val="dk1"/>
          </a:effectRef>
          <a:fontRef idx="minor">
            <a:schemeClr val="tx1"/>
          </a:fontRef>
        </p:style>
      </p:cxnSp>
      <p:cxnSp>
        <p:nvCxnSpPr>
          <p:cNvPr id="32" name="Straight Connector 31"/>
          <p:cNvCxnSpPr>
            <a:stCxn id="14" idx="4"/>
            <a:endCxn id="12" idx="0"/>
          </p:cNvCxnSpPr>
          <p:nvPr/>
        </p:nvCxnSpPr>
        <p:spPr>
          <a:xfrm>
            <a:off x="2201324" y="1796797"/>
            <a:ext cx="555894" cy="2457368"/>
          </a:xfrm>
          <a:prstGeom prst="line">
            <a:avLst/>
          </a:prstGeom>
          <a:ln w="28575">
            <a:solidFill>
              <a:srgbClr val="FF6600"/>
            </a:solidFill>
            <a:tailEnd type="triangle" w="lg" len="lg"/>
          </a:ln>
        </p:spPr>
        <p:style>
          <a:lnRef idx="1">
            <a:schemeClr val="dk1"/>
          </a:lnRef>
          <a:fillRef idx="0">
            <a:schemeClr val="dk1"/>
          </a:fillRef>
          <a:effectRef idx="0">
            <a:schemeClr val="dk1"/>
          </a:effectRef>
          <a:fontRef idx="minor">
            <a:schemeClr val="tx1"/>
          </a:fontRef>
        </p:style>
      </p:cxnSp>
      <p:cxnSp>
        <p:nvCxnSpPr>
          <p:cNvPr id="34" name="Straight Connector 33"/>
          <p:cNvCxnSpPr>
            <a:stCxn id="12" idx="5"/>
            <a:endCxn id="10" idx="1"/>
          </p:cNvCxnSpPr>
          <p:nvPr/>
        </p:nvCxnSpPr>
        <p:spPr>
          <a:xfrm>
            <a:off x="3120147" y="4749912"/>
            <a:ext cx="969942" cy="900394"/>
          </a:xfrm>
          <a:prstGeom prst="line">
            <a:avLst/>
          </a:prstGeom>
          <a:ln w="28575">
            <a:solidFill>
              <a:srgbClr val="FF6600"/>
            </a:solidFill>
            <a:tailEnd type="triangle" w="lg" len="lg"/>
          </a:ln>
        </p:spPr>
        <p:style>
          <a:lnRef idx="1">
            <a:schemeClr val="dk1"/>
          </a:lnRef>
          <a:fillRef idx="0">
            <a:schemeClr val="dk1"/>
          </a:fillRef>
          <a:effectRef idx="0">
            <a:schemeClr val="dk1"/>
          </a:effectRef>
          <a:fontRef idx="minor">
            <a:schemeClr val="tx1"/>
          </a:fontRef>
        </p:style>
      </p:cxnSp>
      <p:cxnSp>
        <p:nvCxnSpPr>
          <p:cNvPr id="36" name="Straight Connector 35"/>
          <p:cNvCxnSpPr>
            <a:stCxn id="6" idx="5"/>
            <a:endCxn id="10" idx="0"/>
          </p:cNvCxnSpPr>
          <p:nvPr/>
        </p:nvCxnSpPr>
        <p:spPr>
          <a:xfrm>
            <a:off x="2134060" y="651929"/>
            <a:ext cx="2161374" cy="4848046"/>
          </a:xfrm>
          <a:prstGeom prst="line">
            <a:avLst/>
          </a:prstGeom>
          <a:ln w="28575">
            <a:solidFill>
              <a:srgbClr val="00B050"/>
            </a:solidFill>
            <a:tailEnd type="triangle" w="lg" len="lg"/>
          </a:ln>
        </p:spPr>
        <p:style>
          <a:lnRef idx="1">
            <a:schemeClr val="dk1"/>
          </a:lnRef>
          <a:fillRef idx="0">
            <a:schemeClr val="dk1"/>
          </a:fillRef>
          <a:effectRef idx="0">
            <a:schemeClr val="dk1"/>
          </a:effectRef>
          <a:fontRef idx="minor">
            <a:schemeClr val="tx1"/>
          </a:fontRef>
        </p:style>
      </p:cxnSp>
      <p:sp>
        <p:nvSpPr>
          <p:cNvPr id="39" name="Oval 38"/>
          <p:cNvSpPr/>
          <p:nvPr/>
        </p:nvSpPr>
        <p:spPr>
          <a:xfrm rot="20777557">
            <a:off x="1707796" y="6179759"/>
            <a:ext cx="665018" cy="665018"/>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G</a:t>
            </a:r>
          </a:p>
        </p:txBody>
      </p:sp>
      <p:sp>
        <p:nvSpPr>
          <p:cNvPr id="35" name="Arc 34"/>
          <p:cNvSpPr/>
          <p:nvPr/>
        </p:nvSpPr>
        <p:spPr>
          <a:xfrm rot="6004240">
            <a:off x="2175496" y="4027290"/>
            <a:ext cx="710277" cy="3404716"/>
          </a:xfrm>
          <a:prstGeom prst="arc">
            <a:avLst>
              <a:gd name="adj1" fmla="val 16335227"/>
              <a:gd name="adj2" fmla="val 5144971"/>
            </a:avLst>
          </a:prstGeom>
          <a:ln w="28575">
            <a:solidFill>
              <a:srgbClr val="7030A0"/>
            </a:solidFill>
            <a:tailEnd type="triangle" w="lg" len="lg"/>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46" name="TextBox 45"/>
          <p:cNvSpPr txBox="1"/>
          <p:nvPr/>
        </p:nvSpPr>
        <p:spPr>
          <a:xfrm>
            <a:off x="5799122" y="5918473"/>
            <a:ext cx="6226623" cy="646331"/>
          </a:xfrm>
          <a:prstGeom prst="rect">
            <a:avLst/>
          </a:prstGeom>
          <a:noFill/>
        </p:spPr>
        <p:txBody>
          <a:bodyPr wrap="square" rtlCol="0">
            <a:spAutoFit/>
          </a:bodyPr>
          <a:lstStyle/>
          <a:p>
            <a:r>
              <a:rPr lang="en-US" dirty="0"/>
              <a:t>*Conditions apply. Sometimes the graph is a forest. But we call them tree edges no matter what.</a:t>
            </a:r>
          </a:p>
        </p:txBody>
      </p:sp>
      <p:sp>
        <p:nvSpPr>
          <p:cNvPr id="47" name="TextBox 46"/>
          <p:cNvSpPr txBox="1"/>
          <p:nvPr/>
        </p:nvSpPr>
        <p:spPr>
          <a:xfrm>
            <a:off x="531500" y="229704"/>
            <a:ext cx="594930" cy="584775"/>
          </a:xfrm>
          <a:prstGeom prst="rect">
            <a:avLst/>
          </a:prstGeom>
          <a:noFill/>
        </p:spPr>
        <p:txBody>
          <a:bodyPr wrap="square" rtlCol="0">
            <a:spAutoFit/>
          </a:bodyPr>
          <a:lstStyle/>
          <a:p>
            <a:r>
              <a:rPr lang="en-US" sz="3200" dirty="0"/>
              <a:t>1</a:t>
            </a:r>
          </a:p>
        </p:txBody>
      </p:sp>
      <p:sp>
        <p:nvSpPr>
          <p:cNvPr id="48" name="TextBox 47"/>
          <p:cNvSpPr txBox="1"/>
          <p:nvPr/>
        </p:nvSpPr>
        <p:spPr>
          <a:xfrm>
            <a:off x="1001045" y="229704"/>
            <a:ext cx="776140" cy="584775"/>
          </a:xfrm>
          <a:prstGeom prst="rect">
            <a:avLst/>
          </a:prstGeom>
          <a:noFill/>
        </p:spPr>
        <p:txBody>
          <a:bodyPr wrap="square" rtlCol="0">
            <a:spAutoFit/>
          </a:bodyPr>
          <a:lstStyle/>
          <a:p>
            <a:r>
              <a:rPr lang="en-US" sz="3200" dirty="0"/>
              <a:t>12</a:t>
            </a:r>
          </a:p>
        </p:txBody>
      </p:sp>
      <p:sp>
        <p:nvSpPr>
          <p:cNvPr id="49" name="TextBox 48"/>
          <p:cNvSpPr txBox="1"/>
          <p:nvPr/>
        </p:nvSpPr>
        <p:spPr>
          <a:xfrm>
            <a:off x="570754" y="1221325"/>
            <a:ext cx="594930" cy="584775"/>
          </a:xfrm>
          <a:prstGeom prst="rect">
            <a:avLst/>
          </a:prstGeom>
          <a:noFill/>
        </p:spPr>
        <p:txBody>
          <a:bodyPr wrap="square" rtlCol="0">
            <a:spAutoFit/>
          </a:bodyPr>
          <a:lstStyle/>
          <a:p>
            <a:r>
              <a:rPr lang="en-US" sz="3200" dirty="0"/>
              <a:t>2</a:t>
            </a:r>
          </a:p>
        </p:txBody>
      </p:sp>
      <p:sp>
        <p:nvSpPr>
          <p:cNvPr id="50" name="TextBox 49"/>
          <p:cNvSpPr txBox="1"/>
          <p:nvPr/>
        </p:nvSpPr>
        <p:spPr>
          <a:xfrm>
            <a:off x="1208809" y="1221325"/>
            <a:ext cx="657276" cy="584775"/>
          </a:xfrm>
          <a:prstGeom prst="rect">
            <a:avLst/>
          </a:prstGeom>
          <a:noFill/>
        </p:spPr>
        <p:txBody>
          <a:bodyPr wrap="square" rtlCol="0">
            <a:spAutoFit/>
          </a:bodyPr>
          <a:lstStyle/>
          <a:p>
            <a:r>
              <a:rPr lang="en-US" sz="3200" dirty="0"/>
              <a:t>11</a:t>
            </a:r>
          </a:p>
        </p:txBody>
      </p:sp>
      <p:sp>
        <p:nvSpPr>
          <p:cNvPr id="51" name="TextBox 50"/>
          <p:cNvSpPr txBox="1"/>
          <p:nvPr/>
        </p:nvSpPr>
        <p:spPr>
          <a:xfrm>
            <a:off x="232880" y="2041429"/>
            <a:ext cx="594930" cy="584775"/>
          </a:xfrm>
          <a:prstGeom prst="rect">
            <a:avLst/>
          </a:prstGeom>
          <a:noFill/>
        </p:spPr>
        <p:txBody>
          <a:bodyPr wrap="square" rtlCol="0">
            <a:spAutoFit/>
          </a:bodyPr>
          <a:lstStyle/>
          <a:p>
            <a:r>
              <a:rPr lang="en-US" sz="3200" dirty="0"/>
              <a:t>3</a:t>
            </a:r>
          </a:p>
        </p:txBody>
      </p:sp>
      <p:sp>
        <p:nvSpPr>
          <p:cNvPr id="52" name="TextBox 51"/>
          <p:cNvSpPr txBox="1"/>
          <p:nvPr/>
        </p:nvSpPr>
        <p:spPr>
          <a:xfrm>
            <a:off x="883635" y="2041429"/>
            <a:ext cx="594930" cy="584775"/>
          </a:xfrm>
          <a:prstGeom prst="rect">
            <a:avLst/>
          </a:prstGeom>
          <a:noFill/>
        </p:spPr>
        <p:txBody>
          <a:bodyPr wrap="square" rtlCol="0">
            <a:spAutoFit/>
          </a:bodyPr>
          <a:lstStyle/>
          <a:p>
            <a:r>
              <a:rPr lang="en-US" sz="3200" dirty="0"/>
              <a:t>6</a:t>
            </a:r>
          </a:p>
        </p:txBody>
      </p:sp>
      <p:sp>
        <p:nvSpPr>
          <p:cNvPr id="53" name="TextBox 52"/>
          <p:cNvSpPr txBox="1"/>
          <p:nvPr/>
        </p:nvSpPr>
        <p:spPr>
          <a:xfrm>
            <a:off x="-23444" y="4434047"/>
            <a:ext cx="594930" cy="584775"/>
          </a:xfrm>
          <a:prstGeom prst="rect">
            <a:avLst/>
          </a:prstGeom>
          <a:noFill/>
        </p:spPr>
        <p:txBody>
          <a:bodyPr wrap="square" rtlCol="0">
            <a:spAutoFit/>
          </a:bodyPr>
          <a:lstStyle/>
          <a:p>
            <a:r>
              <a:rPr lang="en-US" sz="3200" dirty="0"/>
              <a:t>4</a:t>
            </a:r>
          </a:p>
        </p:txBody>
      </p:sp>
      <p:sp>
        <p:nvSpPr>
          <p:cNvPr id="54" name="TextBox 53"/>
          <p:cNvSpPr txBox="1"/>
          <p:nvPr/>
        </p:nvSpPr>
        <p:spPr>
          <a:xfrm>
            <a:off x="627311" y="4434047"/>
            <a:ext cx="594930" cy="584775"/>
          </a:xfrm>
          <a:prstGeom prst="rect">
            <a:avLst/>
          </a:prstGeom>
          <a:noFill/>
        </p:spPr>
        <p:txBody>
          <a:bodyPr wrap="square" rtlCol="0">
            <a:spAutoFit/>
          </a:bodyPr>
          <a:lstStyle/>
          <a:p>
            <a:r>
              <a:rPr lang="en-US" sz="3200" dirty="0"/>
              <a:t>5</a:t>
            </a:r>
          </a:p>
        </p:txBody>
      </p:sp>
      <p:sp>
        <p:nvSpPr>
          <p:cNvPr id="55" name="TextBox 54"/>
          <p:cNvSpPr txBox="1"/>
          <p:nvPr/>
        </p:nvSpPr>
        <p:spPr>
          <a:xfrm>
            <a:off x="2111591" y="4891366"/>
            <a:ext cx="594930" cy="584775"/>
          </a:xfrm>
          <a:prstGeom prst="rect">
            <a:avLst/>
          </a:prstGeom>
          <a:noFill/>
        </p:spPr>
        <p:txBody>
          <a:bodyPr wrap="square" rtlCol="0">
            <a:spAutoFit/>
          </a:bodyPr>
          <a:lstStyle/>
          <a:p>
            <a:r>
              <a:rPr lang="en-US" sz="3200" dirty="0"/>
              <a:t>7</a:t>
            </a:r>
          </a:p>
        </p:txBody>
      </p:sp>
      <p:sp>
        <p:nvSpPr>
          <p:cNvPr id="56" name="TextBox 55"/>
          <p:cNvSpPr txBox="1"/>
          <p:nvPr/>
        </p:nvSpPr>
        <p:spPr>
          <a:xfrm>
            <a:off x="2671261" y="4891366"/>
            <a:ext cx="686015" cy="584775"/>
          </a:xfrm>
          <a:prstGeom prst="rect">
            <a:avLst/>
          </a:prstGeom>
          <a:noFill/>
        </p:spPr>
        <p:txBody>
          <a:bodyPr wrap="square" rtlCol="0">
            <a:spAutoFit/>
          </a:bodyPr>
          <a:lstStyle/>
          <a:p>
            <a:r>
              <a:rPr lang="en-US" sz="3200" dirty="0"/>
              <a:t>10</a:t>
            </a:r>
          </a:p>
        </p:txBody>
      </p:sp>
      <p:sp>
        <p:nvSpPr>
          <p:cNvPr id="57" name="TextBox 56"/>
          <p:cNvSpPr txBox="1"/>
          <p:nvPr/>
        </p:nvSpPr>
        <p:spPr>
          <a:xfrm>
            <a:off x="3878703" y="6124465"/>
            <a:ext cx="594930" cy="584775"/>
          </a:xfrm>
          <a:prstGeom prst="rect">
            <a:avLst/>
          </a:prstGeom>
          <a:noFill/>
        </p:spPr>
        <p:txBody>
          <a:bodyPr wrap="square" rtlCol="0">
            <a:spAutoFit/>
          </a:bodyPr>
          <a:lstStyle/>
          <a:p>
            <a:r>
              <a:rPr lang="en-US" sz="3200" dirty="0"/>
              <a:t>8</a:t>
            </a:r>
          </a:p>
        </p:txBody>
      </p:sp>
      <p:sp>
        <p:nvSpPr>
          <p:cNvPr id="58" name="TextBox 57"/>
          <p:cNvSpPr txBox="1"/>
          <p:nvPr/>
        </p:nvSpPr>
        <p:spPr>
          <a:xfrm>
            <a:off x="4529458" y="6124465"/>
            <a:ext cx="594930" cy="584775"/>
          </a:xfrm>
          <a:prstGeom prst="rect">
            <a:avLst/>
          </a:prstGeom>
          <a:noFill/>
        </p:spPr>
        <p:txBody>
          <a:bodyPr wrap="square" rtlCol="0">
            <a:spAutoFit/>
          </a:bodyPr>
          <a:lstStyle/>
          <a:p>
            <a:r>
              <a:rPr lang="en-US" sz="3200" dirty="0"/>
              <a:t>9</a:t>
            </a:r>
          </a:p>
        </p:txBody>
      </p:sp>
    </p:spTree>
    <p:extLst>
      <p:ext uri="{BB962C8B-B14F-4D97-AF65-F5344CB8AC3E}">
        <p14:creationId xmlns:p14="http://schemas.microsoft.com/office/powerpoint/2010/main" val="1663061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5">
                                            <p:txEl>
                                              <p:pRg st="3" end="3"/>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5">
                                            <p:txEl>
                                              <p:pRg st="4" end="4"/>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5">
                                            <p:txEl>
                                              <p:pRg st="7" end="7"/>
                                            </p:tx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5">
                                            <p:txEl>
                                              <p:pRg st="8" end="8"/>
                                            </p:txEl>
                                          </p:spTgt>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5">
                                            <p:txEl>
                                              <p:pRg st="11" end="11"/>
                                            </p:txEl>
                                          </p:spTgt>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5">
                                            <p:txEl>
                                              <p:pRg st="12" end="12"/>
                                            </p:txEl>
                                          </p:spTgt>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5">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p:bldP spid="48" grpId="0"/>
      <p:bldP spid="49" grpId="0"/>
      <p:bldP spid="50" grpId="0"/>
      <p:bldP spid="51" grpId="0"/>
      <p:bldP spid="52" grpId="0"/>
      <p:bldP spid="53" grpId="0"/>
      <p:bldP spid="54" grpId="0"/>
      <p:bldP spid="55" grpId="0"/>
      <p:bldP spid="56" grpId="0"/>
      <p:bldP spid="57" grpId="0"/>
      <p:bldP spid="5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10829259" cy="1325563"/>
          </a:xfrm>
        </p:spPr>
        <p:txBody>
          <a:bodyPr/>
          <a:lstStyle/>
          <a:p>
            <a:r>
              <a:rPr lang="en-US" dirty="0"/>
              <a:t>Edge Classification (for DFS on directed graphs)</a:t>
            </a:r>
          </a:p>
        </p:txBody>
      </p:sp>
      <mc:AlternateContent xmlns:mc="http://schemas.openxmlformats.org/markup-compatibility/2006" xmlns:a14="http://schemas.microsoft.com/office/drawing/2010/main">
        <mc:Choice Requires="a14">
          <p:graphicFrame>
            <p:nvGraphicFramePr>
              <p:cNvPr id="4" name="Content Placeholder 3"/>
              <p:cNvGraphicFramePr>
                <a:graphicFrameLocks noGrp="1"/>
              </p:cNvGraphicFramePr>
              <p:nvPr>
                <p:ph idx="1"/>
              </p:nvPr>
            </p:nvGraphicFramePr>
            <p:xfrm>
              <a:off x="838200" y="1825625"/>
              <a:ext cx="10829259" cy="2661920"/>
            </p:xfrm>
            <a:graphic>
              <a:graphicData uri="http://schemas.openxmlformats.org/drawingml/2006/table">
                <a:tbl>
                  <a:tblPr firstRow="1" bandRow="1">
                    <a:tableStyleId>{5C22544A-7EE6-4342-B048-85BDC9FD1C3A}</a:tableStyleId>
                  </a:tblPr>
                  <a:tblGrid>
                    <a:gridCol w="1919177">
                      <a:extLst>
                        <a:ext uri="{9D8B030D-6E8A-4147-A177-3AD203B41FA5}">
                          <a16:colId xmlns:a16="http://schemas.microsoft.com/office/drawing/2014/main" val="306483226"/>
                        </a:ext>
                      </a:extLst>
                    </a:gridCol>
                    <a:gridCol w="4196316">
                      <a:extLst>
                        <a:ext uri="{9D8B030D-6E8A-4147-A177-3AD203B41FA5}">
                          <a16:colId xmlns:a16="http://schemas.microsoft.com/office/drawing/2014/main" val="2874139937"/>
                        </a:ext>
                      </a:extLst>
                    </a:gridCol>
                    <a:gridCol w="4713766">
                      <a:extLst>
                        <a:ext uri="{9D8B030D-6E8A-4147-A177-3AD203B41FA5}">
                          <a16:colId xmlns:a16="http://schemas.microsoft.com/office/drawing/2014/main" val="1318145121"/>
                        </a:ext>
                      </a:extLst>
                    </a:gridCol>
                  </a:tblGrid>
                  <a:tr h="370840">
                    <a:tc>
                      <a:txBody>
                        <a:bodyPr/>
                        <a:lstStyle/>
                        <a:p>
                          <a:r>
                            <a:rPr lang="en-US" dirty="0"/>
                            <a:t>Edge type</a:t>
                          </a:r>
                        </a:p>
                      </a:txBody>
                      <a:tcPr/>
                    </a:tc>
                    <a:tc>
                      <a:txBody>
                        <a:bodyPr/>
                        <a:lstStyle/>
                        <a:p>
                          <a:r>
                            <a:rPr lang="en-US" dirty="0"/>
                            <a:t>Definition</a:t>
                          </a:r>
                        </a:p>
                      </a:txBody>
                      <a:tcPr/>
                    </a:tc>
                    <a:tc>
                      <a:txBody>
                        <a:bodyPr/>
                        <a:lstStyle/>
                        <a:p>
                          <a:r>
                            <a:rPr lang="en-US" dirty="0"/>
                            <a:t>When</a:t>
                          </a:r>
                          <a:r>
                            <a:rPr lang="en-US" baseline="0" dirty="0"/>
                            <a:t> is </a:t>
                          </a:r>
                          <a14:m>
                            <m:oMath xmlns:m="http://schemas.openxmlformats.org/officeDocument/2006/math">
                              <m:r>
                                <a:rPr lang="en-US" b="1" i="1" baseline="0" smtClean="0">
                                  <a:latin typeface="Cambria Math" panose="02040503050406030204" pitchFamily="18" charset="0"/>
                                </a:rPr>
                                <m:t>(</m:t>
                              </m:r>
                              <m:r>
                                <a:rPr lang="en-US" b="1" i="1" baseline="0" smtClean="0">
                                  <a:latin typeface="Cambria Math" panose="02040503050406030204" pitchFamily="18" charset="0"/>
                                </a:rPr>
                                <m:t>𝒖</m:t>
                              </m:r>
                              <m:r>
                                <a:rPr lang="en-US" b="1" i="1" baseline="0" smtClean="0">
                                  <a:latin typeface="Cambria Math" panose="02040503050406030204" pitchFamily="18" charset="0"/>
                                </a:rPr>
                                <m:t>,</m:t>
                              </m:r>
                              <m:r>
                                <a:rPr lang="en-US" b="1" i="1" baseline="0" smtClean="0">
                                  <a:latin typeface="Cambria Math" panose="02040503050406030204" pitchFamily="18" charset="0"/>
                                </a:rPr>
                                <m:t>𝒗</m:t>
                              </m:r>
                              <m:r>
                                <a:rPr lang="en-US" b="1" i="1" baseline="0" smtClean="0">
                                  <a:latin typeface="Cambria Math" panose="02040503050406030204" pitchFamily="18" charset="0"/>
                                </a:rPr>
                                <m:t>)</m:t>
                              </m:r>
                            </m:oMath>
                          </a14:m>
                          <a:r>
                            <a:rPr lang="en-US" dirty="0"/>
                            <a:t> that edge type?</a:t>
                          </a:r>
                        </a:p>
                      </a:txBody>
                      <a:tcPr/>
                    </a:tc>
                    <a:extLst>
                      <a:ext uri="{0D108BD9-81ED-4DB2-BD59-A6C34878D82A}">
                        <a16:rowId xmlns:a16="http://schemas.microsoft.com/office/drawing/2014/main" val="3125723415"/>
                      </a:ext>
                    </a:extLst>
                  </a:tr>
                  <a:tr h="370840">
                    <a:tc>
                      <a:txBody>
                        <a:bodyPr/>
                        <a:lstStyle/>
                        <a:p>
                          <a:r>
                            <a:rPr lang="en-US" dirty="0"/>
                            <a:t>Tree</a:t>
                          </a:r>
                        </a:p>
                      </a:txBody>
                      <a:tcPr/>
                    </a:tc>
                    <a:tc>
                      <a:txBody>
                        <a:bodyPr/>
                        <a:lstStyle/>
                        <a:p>
                          <a:r>
                            <a:rPr lang="en-US" dirty="0"/>
                            <a:t>Edges forming</a:t>
                          </a:r>
                          <a:r>
                            <a:rPr lang="en-US" baseline="0" dirty="0"/>
                            <a:t> the DFS tree (or forest).</a:t>
                          </a:r>
                          <a:endParaRPr lang="en-US" dirty="0"/>
                        </a:p>
                      </a:txBody>
                      <a:tcPr/>
                    </a:tc>
                    <a:tc>
                      <a:txBody>
                        <a:bodyPr/>
                        <a:lstStyle/>
                        <a:p>
                          <a14:m>
                            <m:oMath xmlns:m="http://schemas.openxmlformats.org/officeDocument/2006/math">
                              <m:r>
                                <a:rPr lang="en-US" b="0" i="1" smtClean="0">
                                  <a:latin typeface="Cambria Math" panose="02040503050406030204" pitchFamily="18" charset="0"/>
                                </a:rPr>
                                <m:t>𝑣</m:t>
                              </m:r>
                            </m:oMath>
                          </a14:m>
                          <a:r>
                            <a:rPr lang="en-US" dirty="0"/>
                            <a:t> was not seen before we processed </a:t>
                          </a:r>
                          <a14:m>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𝑢</m:t>
                                  </m:r>
                                  <m:r>
                                    <a:rPr lang="en-US" b="0" i="1" smtClean="0">
                                      <a:latin typeface="Cambria Math" panose="02040503050406030204" pitchFamily="18" charset="0"/>
                                    </a:rPr>
                                    <m:t>,</m:t>
                                  </m:r>
                                  <m:r>
                                    <a:rPr lang="en-US" b="0" i="1" smtClean="0">
                                      <a:latin typeface="Cambria Math" panose="02040503050406030204" pitchFamily="18" charset="0"/>
                                    </a:rPr>
                                    <m:t>𝑣</m:t>
                                  </m:r>
                                </m:e>
                              </m:d>
                              <m:r>
                                <a:rPr lang="en-US" b="0" i="1" smtClean="0">
                                  <a:latin typeface="Cambria Math" panose="02040503050406030204" pitchFamily="18" charset="0"/>
                                </a:rPr>
                                <m:t>.</m:t>
                              </m:r>
                            </m:oMath>
                          </a14:m>
                          <a:endParaRPr lang="en-US" dirty="0"/>
                        </a:p>
                      </a:txBody>
                      <a:tcPr/>
                    </a:tc>
                    <a:extLst>
                      <a:ext uri="{0D108BD9-81ED-4DB2-BD59-A6C34878D82A}">
                        <a16:rowId xmlns:a16="http://schemas.microsoft.com/office/drawing/2014/main" val="1339907078"/>
                      </a:ext>
                    </a:extLst>
                  </a:tr>
                  <a:tr h="370840">
                    <a:tc>
                      <a:txBody>
                        <a:bodyPr/>
                        <a:lstStyle/>
                        <a:p>
                          <a:r>
                            <a:rPr lang="en-US" dirty="0"/>
                            <a:t>Forward</a:t>
                          </a:r>
                        </a:p>
                      </a:txBody>
                      <a:tcPr/>
                    </a:tc>
                    <a:tc>
                      <a:txBody>
                        <a:bodyPr/>
                        <a:lstStyle/>
                        <a:p>
                          <a:r>
                            <a:rPr lang="en-US" dirty="0"/>
                            <a:t>From ancestor to descendant in tree.</a:t>
                          </a:r>
                        </a:p>
                      </a:txBody>
                      <a:tcPr/>
                    </a:tc>
                    <a:tc>
                      <a:txBody>
                        <a:bodyPr/>
                        <a:lstStyle/>
                        <a:p>
                          <a14:m>
                            <m:oMath xmlns:m="http://schemas.openxmlformats.org/officeDocument/2006/math">
                              <m:r>
                                <a:rPr lang="en-US" b="0" i="1" smtClean="0">
                                  <a:latin typeface="Cambria Math" panose="02040503050406030204" pitchFamily="18" charset="0"/>
                                  <a:cs typeface="Courier New" panose="02070309020205020404" pitchFamily="49" charset="0"/>
                                </a:rPr>
                                <m:t>𝑢</m:t>
                              </m:r>
                              <m:r>
                                <a:rPr lang="en-US" b="0" i="1" smtClean="0">
                                  <a:latin typeface="Cambria Math" panose="02040503050406030204" pitchFamily="18" charset="0"/>
                                  <a:cs typeface="Courier New" panose="02070309020205020404" pitchFamily="49" charset="0"/>
                                </a:rPr>
                                <m:t> </m:t>
                              </m:r>
                            </m:oMath>
                          </a14:m>
                          <a:r>
                            <a:rPr lang="en-US" dirty="0">
                              <a:latin typeface="+mn-lt"/>
                              <a:cs typeface="Courier New" panose="02070309020205020404" pitchFamily="49" charset="0"/>
                            </a:rPr>
                            <a:t>and </a:t>
                          </a:r>
                          <a14:m>
                            <m:oMath xmlns:m="http://schemas.openxmlformats.org/officeDocument/2006/math">
                              <m:r>
                                <a:rPr lang="en-US" b="0" i="1" smtClean="0">
                                  <a:latin typeface="Cambria Math" panose="02040503050406030204" pitchFamily="18" charset="0"/>
                                  <a:cs typeface="Courier New" panose="02070309020205020404" pitchFamily="49" charset="0"/>
                                </a:rPr>
                                <m:t>𝑣</m:t>
                              </m:r>
                            </m:oMath>
                          </a14:m>
                          <a:r>
                            <a:rPr lang="en-US" dirty="0">
                              <a:latin typeface="+mn-lt"/>
                              <a:cs typeface="Courier New" panose="02070309020205020404" pitchFamily="49" charset="0"/>
                            </a:rPr>
                            <a:t> have been seen,</a:t>
                          </a:r>
                          <a:r>
                            <a:rPr lang="en-US" baseline="0" dirty="0">
                              <a:latin typeface="+mn-lt"/>
                              <a:cs typeface="Courier New" panose="02070309020205020404" pitchFamily="49" charset="0"/>
                            </a:rPr>
                            <a:t> and</a:t>
                          </a:r>
                          <a:br>
                            <a:rPr lang="en-US" dirty="0">
                              <a:latin typeface="Courier New" panose="02070309020205020404" pitchFamily="49" charset="0"/>
                              <a:cs typeface="Courier New" panose="02070309020205020404" pitchFamily="49" charset="0"/>
                            </a:rPr>
                          </a:br>
                          <a:r>
                            <a:rPr lang="en-US" dirty="0" err="1">
                              <a:latin typeface="Courier New" panose="02070309020205020404" pitchFamily="49" charset="0"/>
                              <a:cs typeface="Courier New" panose="02070309020205020404" pitchFamily="49" charset="0"/>
                            </a:rPr>
                            <a:t>u.start</a:t>
                          </a:r>
                          <a:r>
                            <a:rPr lang="en-US" baseline="0" dirty="0">
                              <a:latin typeface="Courier New" panose="02070309020205020404" pitchFamily="49" charset="0"/>
                              <a:cs typeface="Courier New" panose="02070309020205020404" pitchFamily="49" charset="0"/>
                            </a:rPr>
                            <a:t> &lt; </a:t>
                          </a:r>
                          <a:r>
                            <a:rPr lang="en-US" baseline="0" dirty="0" err="1">
                              <a:latin typeface="Courier New" panose="02070309020205020404" pitchFamily="49" charset="0"/>
                              <a:cs typeface="Courier New" panose="02070309020205020404" pitchFamily="49" charset="0"/>
                            </a:rPr>
                            <a:t>v.start</a:t>
                          </a:r>
                          <a:r>
                            <a:rPr lang="en-US" baseline="0" dirty="0">
                              <a:latin typeface="Courier New" panose="02070309020205020404" pitchFamily="49" charset="0"/>
                              <a:cs typeface="Courier New" panose="02070309020205020404" pitchFamily="49" charset="0"/>
                            </a:rPr>
                            <a:t> &lt; </a:t>
                          </a:r>
                          <a:r>
                            <a:rPr lang="en-US" baseline="0" dirty="0" err="1">
                              <a:latin typeface="Courier New" panose="02070309020205020404" pitchFamily="49" charset="0"/>
                              <a:cs typeface="Courier New" panose="02070309020205020404" pitchFamily="49" charset="0"/>
                            </a:rPr>
                            <a:t>v.end</a:t>
                          </a:r>
                          <a:r>
                            <a:rPr lang="en-US" baseline="0" dirty="0">
                              <a:latin typeface="Courier New" panose="02070309020205020404" pitchFamily="49" charset="0"/>
                              <a:cs typeface="Courier New" panose="02070309020205020404" pitchFamily="49" charset="0"/>
                            </a:rPr>
                            <a:t> &lt; </a:t>
                          </a:r>
                          <a:r>
                            <a:rPr lang="en-US" baseline="0" dirty="0" err="1">
                              <a:latin typeface="Courier New" panose="02070309020205020404" pitchFamily="49" charset="0"/>
                              <a:cs typeface="Courier New" panose="02070309020205020404" pitchFamily="49" charset="0"/>
                            </a:rPr>
                            <a:t>u.end</a:t>
                          </a:r>
                          <a:endParaRPr lang="en-US" dirty="0">
                            <a:latin typeface="Courier New" panose="02070309020205020404" pitchFamily="49" charset="0"/>
                            <a:cs typeface="Courier New" panose="02070309020205020404" pitchFamily="49" charset="0"/>
                          </a:endParaRPr>
                        </a:p>
                      </a:txBody>
                      <a:tcPr/>
                    </a:tc>
                    <a:extLst>
                      <a:ext uri="{0D108BD9-81ED-4DB2-BD59-A6C34878D82A}">
                        <a16:rowId xmlns:a16="http://schemas.microsoft.com/office/drawing/2014/main" val="978802826"/>
                      </a:ext>
                    </a:extLst>
                  </a:tr>
                  <a:tr h="370840">
                    <a:tc>
                      <a:txBody>
                        <a:bodyPr/>
                        <a:lstStyle/>
                        <a:p>
                          <a:r>
                            <a:rPr lang="en-US" dirty="0"/>
                            <a:t>Back</a:t>
                          </a:r>
                        </a:p>
                      </a:txBody>
                      <a:tcPr/>
                    </a:tc>
                    <a:tc>
                      <a:txBody>
                        <a:bodyPr/>
                        <a:lstStyle/>
                        <a:p>
                          <a:r>
                            <a:rPr lang="en-US" dirty="0"/>
                            <a:t>From descendant to</a:t>
                          </a:r>
                          <a:r>
                            <a:rPr lang="en-US" baseline="0" dirty="0"/>
                            <a:t> ancestor in tree.</a:t>
                          </a:r>
                          <a:endParaRPr lang="en-US" dirty="0"/>
                        </a:p>
                      </a:txBody>
                      <a:tcPr/>
                    </a:tc>
                    <a:tc>
                      <a:txBody>
                        <a:bodyPr/>
                        <a:lstStyle/>
                        <a:p>
                          <a14:m>
                            <m:oMath xmlns:m="http://schemas.openxmlformats.org/officeDocument/2006/math">
                              <m:r>
                                <a:rPr lang="en-US" b="0" i="1" smtClean="0">
                                  <a:latin typeface="Cambria Math" panose="02040503050406030204" pitchFamily="18" charset="0"/>
                                  <a:cs typeface="Courier New" panose="02070309020205020404" pitchFamily="49" charset="0"/>
                                </a:rPr>
                                <m:t>𝑢</m:t>
                              </m:r>
                              <m:r>
                                <a:rPr lang="en-US" b="0" i="1" smtClean="0">
                                  <a:latin typeface="Cambria Math" panose="02040503050406030204" pitchFamily="18" charset="0"/>
                                  <a:cs typeface="Courier New" panose="02070309020205020404" pitchFamily="49" charset="0"/>
                                </a:rPr>
                                <m:t> </m:t>
                              </m:r>
                            </m:oMath>
                          </a14:m>
                          <a:r>
                            <a:rPr lang="en-US" dirty="0">
                              <a:latin typeface="+mn-lt"/>
                              <a:cs typeface="Courier New" panose="02070309020205020404" pitchFamily="49" charset="0"/>
                            </a:rPr>
                            <a:t>and </a:t>
                          </a:r>
                          <a14:m>
                            <m:oMath xmlns:m="http://schemas.openxmlformats.org/officeDocument/2006/math">
                              <m:r>
                                <a:rPr lang="en-US" b="0" i="1" smtClean="0">
                                  <a:latin typeface="Cambria Math" panose="02040503050406030204" pitchFamily="18" charset="0"/>
                                  <a:cs typeface="Courier New" panose="02070309020205020404" pitchFamily="49" charset="0"/>
                                </a:rPr>
                                <m:t>𝑣</m:t>
                              </m:r>
                            </m:oMath>
                          </a14:m>
                          <a:r>
                            <a:rPr lang="en-US" dirty="0">
                              <a:latin typeface="+mn-lt"/>
                              <a:cs typeface="Courier New" panose="02070309020205020404" pitchFamily="49" charset="0"/>
                            </a:rPr>
                            <a:t> have been seen, and</a:t>
                          </a:r>
                          <a:br>
                            <a:rPr lang="en-US" dirty="0">
                              <a:latin typeface="Courier New" panose="02070309020205020404" pitchFamily="49" charset="0"/>
                              <a:cs typeface="Courier New" panose="02070309020205020404" pitchFamily="49" charset="0"/>
                            </a:rPr>
                          </a:br>
                          <a:r>
                            <a:rPr lang="en-US" dirty="0" err="1">
                              <a:latin typeface="Courier New" panose="02070309020205020404" pitchFamily="49" charset="0"/>
                              <a:cs typeface="Courier New" panose="02070309020205020404" pitchFamily="49" charset="0"/>
                            </a:rPr>
                            <a:t>v.start</a:t>
                          </a:r>
                          <a:r>
                            <a:rPr lang="en-US" baseline="0" dirty="0">
                              <a:latin typeface="Courier New" panose="02070309020205020404" pitchFamily="49" charset="0"/>
                              <a:cs typeface="Courier New" panose="02070309020205020404" pitchFamily="49" charset="0"/>
                            </a:rPr>
                            <a:t> &lt; </a:t>
                          </a:r>
                          <a:r>
                            <a:rPr lang="en-US" baseline="0" dirty="0" err="1">
                              <a:latin typeface="Courier New" panose="02070309020205020404" pitchFamily="49" charset="0"/>
                              <a:cs typeface="Courier New" panose="02070309020205020404" pitchFamily="49" charset="0"/>
                            </a:rPr>
                            <a:t>u.start</a:t>
                          </a:r>
                          <a:r>
                            <a:rPr lang="en-US" baseline="0" dirty="0">
                              <a:latin typeface="Courier New" panose="02070309020205020404" pitchFamily="49" charset="0"/>
                              <a:cs typeface="Courier New" panose="02070309020205020404" pitchFamily="49" charset="0"/>
                            </a:rPr>
                            <a:t> &lt; </a:t>
                          </a:r>
                          <a:r>
                            <a:rPr lang="en-US" baseline="0" dirty="0" err="1">
                              <a:latin typeface="Courier New" panose="02070309020205020404" pitchFamily="49" charset="0"/>
                              <a:cs typeface="Courier New" panose="02070309020205020404" pitchFamily="49" charset="0"/>
                            </a:rPr>
                            <a:t>u.end</a:t>
                          </a:r>
                          <a:r>
                            <a:rPr lang="en-US" baseline="0" dirty="0">
                              <a:latin typeface="Courier New" panose="02070309020205020404" pitchFamily="49" charset="0"/>
                              <a:cs typeface="Courier New" panose="02070309020205020404" pitchFamily="49" charset="0"/>
                            </a:rPr>
                            <a:t> &lt; </a:t>
                          </a:r>
                          <a:r>
                            <a:rPr lang="en-US" baseline="0" dirty="0" err="1">
                              <a:latin typeface="Courier New" panose="02070309020205020404" pitchFamily="49" charset="0"/>
                              <a:cs typeface="Courier New" panose="02070309020205020404" pitchFamily="49" charset="0"/>
                            </a:rPr>
                            <a:t>v.end</a:t>
                          </a:r>
                          <a:endParaRPr lang="en-US" dirty="0">
                            <a:latin typeface="Courier New" panose="02070309020205020404" pitchFamily="49" charset="0"/>
                            <a:cs typeface="Courier New" panose="02070309020205020404" pitchFamily="49" charset="0"/>
                          </a:endParaRPr>
                        </a:p>
                      </a:txBody>
                      <a:tcPr/>
                    </a:tc>
                    <a:extLst>
                      <a:ext uri="{0D108BD9-81ED-4DB2-BD59-A6C34878D82A}">
                        <a16:rowId xmlns:a16="http://schemas.microsoft.com/office/drawing/2014/main" val="1022694796"/>
                      </a:ext>
                    </a:extLst>
                  </a:tr>
                  <a:tr h="370840">
                    <a:tc>
                      <a:txBody>
                        <a:bodyPr/>
                        <a:lstStyle/>
                        <a:p>
                          <a:r>
                            <a:rPr lang="en-US" dirty="0"/>
                            <a:t>Cross</a:t>
                          </a:r>
                        </a:p>
                      </a:txBody>
                      <a:tcPr/>
                    </a:tc>
                    <a:tc>
                      <a:txBody>
                        <a:bodyPr/>
                        <a:lstStyle/>
                        <a:p>
                          <a:r>
                            <a:rPr lang="en-US" dirty="0"/>
                            <a:t>Edges</a:t>
                          </a:r>
                          <a:r>
                            <a:rPr lang="en-US" baseline="0" dirty="0"/>
                            <a:t> going between vertices without an ancestor relationship.</a:t>
                          </a:r>
                          <a:endParaRPr lang="en-US" dirty="0"/>
                        </a:p>
                      </a:txBody>
                      <a:tcPr/>
                    </a:tc>
                    <a:tc>
                      <a:txBody>
                        <a:bodyPr/>
                        <a:lstStyle/>
                        <a:p>
                          <a14:m>
                            <m:oMath xmlns:m="http://schemas.openxmlformats.org/officeDocument/2006/math">
                              <m:r>
                                <a:rPr lang="en-US" b="0" i="1" smtClean="0">
                                  <a:latin typeface="Cambria Math" panose="02040503050406030204" pitchFamily="18" charset="0"/>
                                </a:rPr>
                                <m:t>𝑢</m:t>
                              </m:r>
                            </m:oMath>
                          </a14:m>
                          <a:r>
                            <a:rPr lang="en-US" dirty="0"/>
                            <a:t> and </a:t>
                          </a:r>
                          <a14:m>
                            <m:oMath xmlns:m="http://schemas.openxmlformats.org/officeDocument/2006/math">
                              <m:r>
                                <a:rPr lang="en-US" b="0" i="1" smtClean="0">
                                  <a:latin typeface="Cambria Math" panose="02040503050406030204" pitchFamily="18" charset="0"/>
                                </a:rPr>
                                <m:t>𝑣</m:t>
                              </m:r>
                            </m:oMath>
                          </a14:m>
                          <a:r>
                            <a:rPr lang="en-US" dirty="0"/>
                            <a:t> have not been seen, and</a:t>
                          </a:r>
                          <a:br>
                            <a:rPr lang="en-US" dirty="0"/>
                          </a:br>
                          <a:r>
                            <a:rPr lang="en-US" dirty="0" err="1">
                              <a:latin typeface="Courier New" panose="02070309020205020404" pitchFamily="49" charset="0"/>
                              <a:cs typeface="Courier New" panose="02070309020205020404" pitchFamily="49" charset="0"/>
                            </a:rPr>
                            <a:t>v.start</a:t>
                          </a:r>
                          <a:r>
                            <a:rPr lang="en-US" dirty="0">
                              <a:latin typeface="Courier New" panose="02070309020205020404" pitchFamily="49" charset="0"/>
                              <a:cs typeface="Courier New" panose="02070309020205020404" pitchFamily="49" charset="0"/>
                            </a:rPr>
                            <a:t> &lt; </a:t>
                          </a:r>
                          <a:r>
                            <a:rPr lang="en-US" dirty="0" err="1">
                              <a:latin typeface="Courier New" panose="02070309020205020404" pitchFamily="49" charset="0"/>
                              <a:cs typeface="Courier New" panose="02070309020205020404" pitchFamily="49" charset="0"/>
                            </a:rPr>
                            <a:t>v.end</a:t>
                          </a:r>
                          <a:r>
                            <a:rPr lang="en-US" dirty="0">
                              <a:latin typeface="Courier New" panose="02070309020205020404" pitchFamily="49" charset="0"/>
                              <a:cs typeface="Courier New" panose="02070309020205020404" pitchFamily="49" charset="0"/>
                            </a:rPr>
                            <a:t> &lt; </a:t>
                          </a:r>
                          <a:r>
                            <a:rPr lang="en-US" dirty="0" err="1">
                              <a:latin typeface="Courier New" panose="02070309020205020404" pitchFamily="49" charset="0"/>
                              <a:cs typeface="Courier New" panose="02070309020205020404" pitchFamily="49" charset="0"/>
                            </a:rPr>
                            <a:t>u.start</a:t>
                          </a:r>
                          <a:r>
                            <a:rPr lang="en-US" dirty="0">
                              <a:latin typeface="Courier New" panose="02070309020205020404" pitchFamily="49" charset="0"/>
                              <a:cs typeface="Courier New" panose="02070309020205020404" pitchFamily="49" charset="0"/>
                            </a:rPr>
                            <a:t> &lt; </a:t>
                          </a:r>
                          <a:r>
                            <a:rPr lang="en-US" dirty="0" err="1">
                              <a:latin typeface="Courier New" panose="02070309020205020404" pitchFamily="49" charset="0"/>
                              <a:cs typeface="Courier New" panose="02070309020205020404" pitchFamily="49" charset="0"/>
                            </a:rPr>
                            <a:t>u.end</a:t>
                          </a:r>
                          <a:endParaRPr lang="en-US" dirty="0">
                            <a:latin typeface="Courier New" panose="02070309020205020404" pitchFamily="49" charset="0"/>
                            <a:cs typeface="Courier New" panose="02070309020205020404" pitchFamily="49" charset="0"/>
                          </a:endParaRPr>
                        </a:p>
                      </a:txBody>
                      <a:tcPr/>
                    </a:tc>
                    <a:extLst>
                      <a:ext uri="{0D108BD9-81ED-4DB2-BD59-A6C34878D82A}">
                        <a16:rowId xmlns:a16="http://schemas.microsoft.com/office/drawing/2014/main" val="12491357"/>
                      </a:ext>
                    </a:extLst>
                  </a:tr>
                </a:tbl>
              </a:graphicData>
            </a:graphic>
          </p:graphicFrame>
        </mc:Choice>
        <mc:Fallback xmlns="">
          <p:graphicFrame>
            <p:nvGraphicFramePr>
              <p:cNvPr id="4" name="Content Placeholder 3"/>
              <p:cNvGraphicFramePr>
                <a:graphicFrameLocks noGrp="1"/>
              </p:cNvGraphicFramePr>
              <p:nvPr>
                <p:ph idx="1"/>
                <p:extLst>
                  <p:ext uri="{D42A27DB-BD31-4B8C-83A1-F6EECF244321}">
                    <p14:modId xmlns:p14="http://schemas.microsoft.com/office/powerpoint/2010/main" val="2094812094"/>
                  </p:ext>
                </p:extLst>
              </p:nvPr>
            </p:nvGraphicFramePr>
            <p:xfrm>
              <a:off x="838200" y="1825625"/>
              <a:ext cx="10829259" cy="2661920"/>
            </p:xfrm>
            <a:graphic>
              <a:graphicData uri="http://schemas.openxmlformats.org/drawingml/2006/table">
                <a:tbl>
                  <a:tblPr firstRow="1" bandRow="1">
                    <a:tableStyleId>{5C22544A-7EE6-4342-B048-85BDC9FD1C3A}</a:tableStyleId>
                  </a:tblPr>
                  <a:tblGrid>
                    <a:gridCol w="1919177">
                      <a:extLst>
                        <a:ext uri="{9D8B030D-6E8A-4147-A177-3AD203B41FA5}">
                          <a16:colId xmlns:a16="http://schemas.microsoft.com/office/drawing/2014/main" val="306483226"/>
                        </a:ext>
                      </a:extLst>
                    </a:gridCol>
                    <a:gridCol w="4196316">
                      <a:extLst>
                        <a:ext uri="{9D8B030D-6E8A-4147-A177-3AD203B41FA5}">
                          <a16:colId xmlns:a16="http://schemas.microsoft.com/office/drawing/2014/main" val="2874139937"/>
                        </a:ext>
                      </a:extLst>
                    </a:gridCol>
                    <a:gridCol w="4713766">
                      <a:extLst>
                        <a:ext uri="{9D8B030D-6E8A-4147-A177-3AD203B41FA5}">
                          <a16:colId xmlns:a16="http://schemas.microsoft.com/office/drawing/2014/main" val="1318145121"/>
                        </a:ext>
                      </a:extLst>
                    </a:gridCol>
                  </a:tblGrid>
                  <a:tr h="370840">
                    <a:tc>
                      <a:txBody>
                        <a:bodyPr/>
                        <a:lstStyle/>
                        <a:p>
                          <a:r>
                            <a:rPr lang="en-US" dirty="0" smtClean="0"/>
                            <a:t>Edge type</a:t>
                          </a:r>
                          <a:endParaRPr lang="en-US" dirty="0"/>
                        </a:p>
                      </a:txBody>
                      <a:tcPr/>
                    </a:tc>
                    <a:tc>
                      <a:txBody>
                        <a:bodyPr/>
                        <a:lstStyle/>
                        <a:p>
                          <a:r>
                            <a:rPr lang="en-US" dirty="0" smtClean="0"/>
                            <a:t>Definition</a:t>
                          </a:r>
                          <a:endParaRPr lang="en-US" dirty="0"/>
                        </a:p>
                      </a:txBody>
                      <a:tcPr/>
                    </a:tc>
                    <a:tc>
                      <a:txBody>
                        <a:bodyPr/>
                        <a:lstStyle/>
                        <a:p>
                          <a:endParaRPr lang="en-US"/>
                        </a:p>
                      </a:txBody>
                      <a:tcPr>
                        <a:blipFill>
                          <a:blip r:embed="rId2"/>
                          <a:stretch>
                            <a:fillRect l="-130013" t="-8197" r="-647" b="-642623"/>
                          </a:stretch>
                        </a:blipFill>
                      </a:tcPr>
                    </a:tc>
                    <a:extLst>
                      <a:ext uri="{0D108BD9-81ED-4DB2-BD59-A6C34878D82A}">
                        <a16:rowId xmlns:a16="http://schemas.microsoft.com/office/drawing/2014/main" val="3125723415"/>
                      </a:ext>
                    </a:extLst>
                  </a:tr>
                  <a:tr h="370840">
                    <a:tc>
                      <a:txBody>
                        <a:bodyPr/>
                        <a:lstStyle/>
                        <a:p>
                          <a:r>
                            <a:rPr lang="en-US" dirty="0" smtClean="0"/>
                            <a:t>Tree</a:t>
                          </a:r>
                          <a:endParaRPr lang="en-US" dirty="0"/>
                        </a:p>
                      </a:txBody>
                      <a:tcPr/>
                    </a:tc>
                    <a:tc>
                      <a:txBody>
                        <a:bodyPr/>
                        <a:lstStyle/>
                        <a:p>
                          <a:r>
                            <a:rPr lang="en-US" dirty="0" smtClean="0"/>
                            <a:t>Edges forming</a:t>
                          </a:r>
                          <a:r>
                            <a:rPr lang="en-US" baseline="0" dirty="0" smtClean="0"/>
                            <a:t> the DFS tree (or forest).</a:t>
                          </a:r>
                          <a:endParaRPr lang="en-US" dirty="0"/>
                        </a:p>
                      </a:txBody>
                      <a:tcPr/>
                    </a:tc>
                    <a:tc>
                      <a:txBody>
                        <a:bodyPr/>
                        <a:lstStyle/>
                        <a:p>
                          <a:endParaRPr lang="en-US"/>
                        </a:p>
                      </a:txBody>
                      <a:tcPr>
                        <a:blipFill>
                          <a:blip r:embed="rId2"/>
                          <a:stretch>
                            <a:fillRect l="-130013" t="-108197" r="-647" b="-542623"/>
                          </a:stretch>
                        </a:blipFill>
                      </a:tcPr>
                    </a:tc>
                    <a:extLst>
                      <a:ext uri="{0D108BD9-81ED-4DB2-BD59-A6C34878D82A}">
                        <a16:rowId xmlns:a16="http://schemas.microsoft.com/office/drawing/2014/main" val="1339907078"/>
                      </a:ext>
                    </a:extLst>
                  </a:tr>
                  <a:tr h="640080">
                    <a:tc>
                      <a:txBody>
                        <a:bodyPr/>
                        <a:lstStyle/>
                        <a:p>
                          <a:r>
                            <a:rPr lang="en-US" dirty="0" smtClean="0"/>
                            <a:t>Forward</a:t>
                          </a:r>
                          <a:endParaRPr lang="en-US" dirty="0"/>
                        </a:p>
                      </a:txBody>
                      <a:tcPr/>
                    </a:tc>
                    <a:tc>
                      <a:txBody>
                        <a:bodyPr/>
                        <a:lstStyle/>
                        <a:p>
                          <a:r>
                            <a:rPr lang="en-US" dirty="0" smtClean="0"/>
                            <a:t>From ancestor to descendant in tree.</a:t>
                          </a:r>
                          <a:endParaRPr lang="en-US" dirty="0"/>
                        </a:p>
                      </a:txBody>
                      <a:tcPr/>
                    </a:tc>
                    <a:tc>
                      <a:txBody>
                        <a:bodyPr/>
                        <a:lstStyle/>
                        <a:p>
                          <a:endParaRPr lang="en-US"/>
                        </a:p>
                      </a:txBody>
                      <a:tcPr>
                        <a:blipFill>
                          <a:blip r:embed="rId2"/>
                          <a:stretch>
                            <a:fillRect l="-130013" t="-120952" r="-647" b="-215238"/>
                          </a:stretch>
                        </a:blipFill>
                      </a:tcPr>
                    </a:tc>
                    <a:extLst>
                      <a:ext uri="{0D108BD9-81ED-4DB2-BD59-A6C34878D82A}">
                        <a16:rowId xmlns:a16="http://schemas.microsoft.com/office/drawing/2014/main" val="978802826"/>
                      </a:ext>
                    </a:extLst>
                  </a:tr>
                  <a:tr h="640080">
                    <a:tc>
                      <a:txBody>
                        <a:bodyPr/>
                        <a:lstStyle/>
                        <a:p>
                          <a:r>
                            <a:rPr lang="en-US" dirty="0" smtClean="0"/>
                            <a:t>Back</a:t>
                          </a:r>
                          <a:endParaRPr lang="en-US" dirty="0"/>
                        </a:p>
                      </a:txBody>
                      <a:tcPr/>
                    </a:tc>
                    <a:tc>
                      <a:txBody>
                        <a:bodyPr/>
                        <a:lstStyle/>
                        <a:p>
                          <a:r>
                            <a:rPr lang="en-US" dirty="0" smtClean="0"/>
                            <a:t>From descendant to</a:t>
                          </a:r>
                          <a:r>
                            <a:rPr lang="en-US" baseline="0" dirty="0" smtClean="0"/>
                            <a:t> ancestor in tree.</a:t>
                          </a:r>
                          <a:endParaRPr lang="en-US" dirty="0"/>
                        </a:p>
                      </a:txBody>
                      <a:tcPr/>
                    </a:tc>
                    <a:tc>
                      <a:txBody>
                        <a:bodyPr/>
                        <a:lstStyle/>
                        <a:p>
                          <a:endParaRPr lang="en-US"/>
                        </a:p>
                      </a:txBody>
                      <a:tcPr>
                        <a:blipFill>
                          <a:blip r:embed="rId2"/>
                          <a:stretch>
                            <a:fillRect l="-130013" t="-218868" r="-647" b="-113208"/>
                          </a:stretch>
                        </a:blipFill>
                      </a:tcPr>
                    </a:tc>
                    <a:extLst>
                      <a:ext uri="{0D108BD9-81ED-4DB2-BD59-A6C34878D82A}">
                        <a16:rowId xmlns:a16="http://schemas.microsoft.com/office/drawing/2014/main" val="1022694796"/>
                      </a:ext>
                    </a:extLst>
                  </a:tr>
                  <a:tr h="640080">
                    <a:tc>
                      <a:txBody>
                        <a:bodyPr/>
                        <a:lstStyle/>
                        <a:p>
                          <a:r>
                            <a:rPr lang="en-US" dirty="0" smtClean="0"/>
                            <a:t>Cross</a:t>
                          </a:r>
                          <a:endParaRPr lang="en-US" dirty="0"/>
                        </a:p>
                      </a:txBody>
                      <a:tcPr/>
                    </a:tc>
                    <a:tc>
                      <a:txBody>
                        <a:bodyPr/>
                        <a:lstStyle/>
                        <a:p>
                          <a:r>
                            <a:rPr lang="en-US" dirty="0" smtClean="0"/>
                            <a:t>Edges</a:t>
                          </a:r>
                          <a:r>
                            <a:rPr lang="en-US" baseline="0" dirty="0" smtClean="0"/>
                            <a:t> going between vertices without an ancestor relationship.</a:t>
                          </a:r>
                          <a:endParaRPr lang="en-US" dirty="0"/>
                        </a:p>
                      </a:txBody>
                      <a:tcPr/>
                    </a:tc>
                    <a:tc>
                      <a:txBody>
                        <a:bodyPr/>
                        <a:lstStyle/>
                        <a:p>
                          <a:endParaRPr lang="en-US"/>
                        </a:p>
                      </a:txBody>
                      <a:tcPr>
                        <a:blipFill>
                          <a:blip r:embed="rId2"/>
                          <a:stretch>
                            <a:fillRect l="-130013" t="-321905" r="-647" b="-14286"/>
                          </a:stretch>
                        </a:blipFill>
                      </a:tcPr>
                    </a:tc>
                    <a:extLst>
                      <a:ext uri="{0D108BD9-81ED-4DB2-BD59-A6C34878D82A}">
                        <a16:rowId xmlns:a16="http://schemas.microsoft.com/office/drawing/2014/main" val="12491357"/>
                      </a:ext>
                    </a:extLst>
                  </a:tr>
                </a:tbl>
              </a:graphicData>
            </a:graphic>
          </p:graphicFrame>
        </mc:Fallback>
      </mc:AlternateContent>
      <p:sp>
        <p:nvSpPr>
          <p:cNvPr id="5" name="TextBox 4"/>
          <p:cNvSpPr txBox="1"/>
          <p:nvPr/>
        </p:nvSpPr>
        <p:spPr>
          <a:xfrm>
            <a:off x="1325526" y="4671237"/>
            <a:ext cx="9767776" cy="1200329"/>
          </a:xfrm>
          <a:prstGeom prst="rect">
            <a:avLst/>
          </a:prstGeom>
          <a:noFill/>
        </p:spPr>
        <p:txBody>
          <a:bodyPr wrap="square" rtlCol="0">
            <a:spAutoFit/>
          </a:bodyPr>
          <a:lstStyle/>
          <a:p>
            <a:r>
              <a:rPr lang="en-US" dirty="0"/>
              <a:t>The third column doesn’t look like it encompasses all possibilities.</a:t>
            </a:r>
          </a:p>
          <a:p>
            <a:r>
              <a:rPr lang="en-US" dirty="0"/>
              <a:t>It does – the fact that we’re using a stack limits the possibilities:</a:t>
            </a:r>
          </a:p>
          <a:p>
            <a:r>
              <a:rPr lang="en-US" dirty="0"/>
              <a:t>	e.g. </a:t>
            </a:r>
            <a:r>
              <a:rPr lang="en-US" dirty="0" err="1">
                <a:latin typeface="Courier New" panose="02070309020205020404" pitchFamily="49" charset="0"/>
                <a:cs typeface="Courier New" panose="02070309020205020404" pitchFamily="49" charset="0"/>
              </a:rPr>
              <a:t>u.start</a:t>
            </a:r>
            <a:r>
              <a:rPr lang="en-US" dirty="0">
                <a:latin typeface="Courier New" panose="02070309020205020404" pitchFamily="49" charset="0"/>
                <a:cs typeface="Courier New" panose="02070309020205020404" pitchFamily="49" charset="0"/>
              </a:rPr>
              <a:t> &lt; </a:t>
            </a:r>
            <a:r>
              <a:rPr lang="en-US" dirty="0" err="1">
                <a:latin typeface="Courier New" panose="02070309020205020404" pitchFamily="49" charset="0"/>
                <a:cs typeface="Courier New" panose="02070309020205020404" pitchFamily="49" charset="0"/>
              </a:rPr>
              <a:t>v.start</a:t>
            </a:r>
            <a:r>
              <a:rPr lang="en-US" dirty="0">
                <a:latin typeface="Courier New" panose="02070309020205020404" pitchFamily="49" charset="0"/>
                <a:cs typeface="Courier New" panose="02070309020205020404" pitchFamily="49" charset="0"/>
              </a:rPr>
              <a:t> &lt; </a:t>
            </a:r>
            <a:r>
              <a:rPr lang="en-US" dirty="0" err="1">
                <a:latin typeface="Courier New" panose="02070309020205020404" pitchFamily="49" charset="0"/>
                <a:cs typeface="Courier New" panose="02070309020205020404" pitchFamily="49" charset="0"/>
              </a:rPr>
              <a:t>u.end</a:t>
            </a:r>
            <a:r>
              <a:rPr lang="en-US" dirty="0">
                <a:latin typeface="Courier New" panose="02070309020205020404" pitchFamily="49" charset="0"/>
                <a:cs typeface="Courier New" panose="02070309020205020404" pitchFamily="49" charset="0"/>
              </a:rPr>
              <a:t> &lt; </a:t>
            </a:r>
            <a:r>
              <a:rPr lang="en-US" dirty="0" err="1">
                <a:latin typeface="Courier New" panose="02070309020205020404" pitchFamily="49" charset="0"/>
                <a:cs typeface="Courier New" panose="02070309020205020404" pitchFamily="49" charset="0"/>
              </a:rPr>
              <a:t>v.end</a:t>
            </a:r>
            <a:r>
              <a:rPr lang="en-US" dirty="0"/>
              <a:t> is impossible.</a:t>
            </a:r>
          </a:p>
          <a:p>
            <a:r>
              <a:rPr lang="en-US" dirty="0"/>
              <a:t>And the rules of the algorithm eliminate some other possibilities. </a:t>
            </a:r>
          </a:p>
        </p:txBody>
      </p:sp>
    </p:spTree>
    <p:extLst>
      <p:ext uri="{BB962C8B-B14F-4D97-AF65-F5344CB8AC3E}">
        <p14:creationId xmlns:p14="http://schemas.microsoft.com/office/powerpoint/2010/main" val="25794097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889000" y="0"/>
            <a:ext cx="10515600" cy="879475"/>
          </a:xfrm>
        </p:spPr>
        <p:txBody>
          <a:bodyPr/>
          <a:lstStyle/>
          <a:p>
            <a:r>
              <a:rPr lang="en-US" dirty="0"/>
              <a:t>Try it Yourselves!</a:t>
            </a:r>
          </a:p>
        </p:txBody>
      </p:sp>
      <p:sp>
        <p:nvSpPr>
          <p:cNvPr id="6" name="Rectangle 5"/>
          <p:cNvSpPr/>
          <p:nvPr/>
        </p:nvSpPr>
        <p:spPr>
          <a:xfrm>
            <a:off x="0" y="3403601"/>
            <a:ext cx="6874393" cy="3416320"/>
          </a:xfrm>
          <a:prstGeom prst="rect">
            <a:avLst/>
          </a:prstGeom>
        </p:spPr>
        <p:txBody>
          <a:bodyPr wrap="square">
            <a:spAutoFit/>
          </a:bodyPr>
          <a:lstStyle/>
          <a:p>
            <a:r>
              <a:rPr lang="en-US" sz="2400" dirty="0">
                <a:latin typeface="Courier New" panose="02070309020205020404" pitchFamily="49" charset="0"/>
                <a:cs typeface="Courier New" panose="02070309020205020404" pitchFamily="49" charset="0"/>
              </a:rPr>
              <a:t>DFS(u)</a:t>
            </a:r>
          </a:p>
          <a:p>
            <a:r>
              <a:rPr lang="en-US" sz="2400" dirty="0">
                <a:latin typeface="Courier New" panose="02070309020205020404" pitchFamily="49" charset="0"/>
                <a:cs typeface="Courier New" panose="02070309020205020404" pitchFamily="49" charset="0"/>
              </a:rPr>
              <a:t>	Mark u as “seen”</a:t>
            </a:r>
          </a:p>
          <a:p>
            <a:r>
              <a:rPr lang="en-US" sz="2400" dirty="0">
                <a:latin typeface="Courier New" panose="02070309020205020404" pitchFamily="49" charset="0"/>
                <a:cs typeface="Courier New" panose="02070309020205020404" pitchFamily="49" charset="0"/>
              </a:rPr>
              <a:t>	</a:t>
            </a:r>
            <a:r>
              <a:rPr lang="en-US" sz="2400" dirty="0" err="1">
                <a:solidFill>
                  <a:srgbClr val="FF0000"/>
                </a:solidFill>
                <a:latin typeface="Courier New" panose="02070309020205020404" pitchFamily="49" charset="0"/>
                <a:cs typeface="Courier New" panose="02070309020205020404" pitchFamily="49" charset="0"/>
              </a:rPr>
              <a:t>u.start</a:t>
            </a:r>
            <a:r>
              <a:rPr lang="en-US" sz="2400" dirty="0">
                <a:solidFill>
                  <a:srgbClr val="FF0000"/>
                </a:solidFill>
                <a:latin typeface="Courier New" panose="02070309020205020404" pitchFamily="49" charset="0"/>
                <a:cs typeface="Courier New" panose="02070309020205020404" pitchFamily="49" charset="0"/>
              </a:rPr>
              <a:t> = counter++</a:t>
            </a:r>
          </a:p>
          <a:p>
            <a:r>
              <a:rPr lang="en-US" sz="2400" dirty="0">
                <a:latin typeface="Courier New" panose="02070309020205020404" pitchFamily="49" charset="0"/>
                <a:cs typeface="Courier New" panose="02070309020205020404" pitchFamily="49" charset="0"/>
              </a:rPr>
              <a:t>	For each edge (</a:t>
            </a:r>
            <a:r>
              <a:rPr lang="en-US" sz="2400" dirty="0" err="1">
                <a:latin typeface="Courier New" panose="02070309020205020404" pitchFamily="49" charset="0"/>
                <a:cs typeface="Courier New" panose="02070309020205020404" pitchFamily="49" charset="0"/>
              </a:rPr>
              <a:t>u,v</a:t>
            </a:r>
            <a:r>
              <a:rPr lang="en-US" sz="2400" dirty="0">
                <a:latin typeface="Courier New" panose="02070309020205020404" pitchFamily="49" charset="0"/>
                <a:cs typeface="Courier New" panose="02070309020205020404" pitchFamily="49" charset="0"/>
              </a:rPr>
              <a:t>) //leaving u</a:t>
            </a:r>
          </a:p>
          <a:p>
            <a:r>
              <a:rPr lang="en-US" sz="2400" dirty="0">
                <a:latin typeface="Courier New" panose="02070309020205020404" pitchFamily="49" charset="0"/>
                <a:cs typeface="Courier New" panose="02070309020205020404" pitchFamily="49" charset="0"/>
              </a:rPr>
              <a:t>		If v is not “seen”</a:t>
            </a:r>
          </a:p>
          <a:p>
            <a:r>
              <a:rPr lang="en-US" sz="2400" dirty="0">
                <a:latin typeface="Courier New" panose="02070309020205020404" pitchFamily="49" charset="0"/>
                <a:cs typeface="Courier New" panose="02070309020205020404" pitchFamily="49" charset="0"/>
              </a:rPr>
              <a:t>			DFS(v)</a:t>
            </a:r>
          </a:p>
          <a:p>
            <a:r>
              <a:rPr lang="en-US" sz="2400" dirty="0">
                <a:latin typeface="Courier New" panose="02070309020205020404" pitchFamily="49" charset="0"/>
                <a:cs typeface="Courier New" panose="02070309020205020404" pitchFamily="49" charset="0"/>
              </a:rPr>
              <a:t>		End If</a:t>
            </a:r>
          </a:p>
          <a:p>
            <a:r>
              <a:rPr lang="en-US" sz="2400" dirty="0">
                <a:latin typeface="Courier New" panose="02070309020205020404" pitchFamily="49" charset="0"/>
                <a:cs typeface="Courier New" panose="02070309020205020404" pitchFamily="49" charset="0"/>
              </a:rPr>
              <a:t>	End For</a:t>
            </a:r>
          </a:p>
          <a:p>
            <a:r>
              <a:rPr lang="en-US" sz="2400" dirty="0">
                <a:latin typeface="Courier New" panose="02070309020205020404" pitchFamily="49" charset="0"/>
                <a:cs typeface="Courier New" panose="02070309020205020404" pitchFamily="49" charset="0"/>
              </a:rPr>
              <a:t>	</a:t>
            </a:r>
            <a:r>
              <a:rPr lang="en-US" sz="2400" dirty="0" err="1">
                <a:solidFill>
                  <a:srgbClr val="FF0000"/>
                </a:solidFill>
                <a:latin typeface="Courier New" panose="02070309020205020404" pitchFamily="49" charset="0"/>
                <a:cs typeface="Courier New" panose="02070309020205020404" pitchFamily="49" charset="0"/>
              </a:rPr>
              <a:t>u.end</a:t>
            </a:r>
            <a:r>
              <a:rPr lang="en-US" sz="2400" dirty="0">
                <a:solidFill>
                  <a:srgbClr val="FF0000"/>
                </a:solidFill>
                <a:latin typeface="Courier New" panose="02070309020205020404" pitchFamily="49" charset="0"/>
                <a:cs typeface="Courier New" panose="02070309020205020404" pitchFamily="49" charset="0"/>
              </a:rPr>
              <a:t> = counter++</a:t>
            </a:r>
          </a:p>
        </p:txBody>
      </p:sp>
      <p:sp>
        <p:nvSpPr>
          <p:cNvPr id="7" name="Rectangle 6"/>
          <p:cNvSpPr/>
          <p:nvPr/>
        </p:nvSpPr>
        <p:spPr>
          <a:xfrm>
            <a:off x="0" y="728662"/>
            <a:ext cx="5981700" cy="2677656"/>
          </a:xfrm>
          <a:prstGeom prst="rect">
            <a:avLst/>
          </a:prstGeom>
        </p:spPr>
        <p:txBody>
          <a:bodyPr wrap="square">
            <a:spAutoFit/>
          </a:bodyPr>
          <a:lstStyle/>
          <a:p>
            <a:r>
              <a:rPr lang="en-US" sz="2400" dirty="0" err="1">
                <a:latin typeface="Courier New" panose="02070309020205020404" pitchFamily="49" charset="0"/>
                <a:cs typeface="Courier New" panose="02070309020205020404" pitchFamily="49" charset="0"/>
              </a:rPr>
              <a:t>DFSWrapper</a:t>
            </a:r>
            <a:r>
              <a:rPr lang="en-US" sz="2400" dirty="0">
                <a:latin typeface="Courier New" panose="02070309020205020404" pitchFamily="49" charset="0"/>
                <a:cs typeface="Courier New" panose="02070309020205020404" pitchFamily="49" charset="0"/>
              </a:rPr>
              <a:t>(G)</a:t>
            </a:r>
          </a:p>
          <a:p>
            <a:r>
              <a:rPr lang="en-US" sz="2400" dirty="0">
                <a:latin typeface="Courier New" panose="02070309020205020404" pitchFamily="49" charset="0"/>
                <a:cs typeface="Courier New" panose="02070309020205020404" pitchFamily="49" charset="0"/>
              </a:rPr>
              <a:t>	</a:t>
            </a:r>
            <a:r>
              <a:rPr lang="en-US" sz="2400" dirty="0">
                <a:solidFill>
                  <a:srgbClr val="FF0000"/>
                </a:solidFill>
                <a:latin typeface="Courier New" panose="02070309020205020404" pitchFamily="49" charset="0"/>
                <a:cs typeface="Courier New" panose="02070309020205020404" pitchFamily="49" charset="0"/>
              </a:rPr>
              <a:t>counter = 0</a:t>
            </a:r>
          </a:p>
          <a:p>
            <a:r>
              <a:rPr lang="en-US" sz="2400" dirty="0">
                <a:latin typeface="Courier New" panose="02070309020205020404" pitchFamily="49" charset="0"/>
                <a:cs typeface="Courier New" panose="02070309020205020404" pitchFamily="49" charset="0"/>
              </a:rPr>
              <a:t>	For each vertex u of G</a:t>
            </a:r>
          </a:p>
          <a:p>
            <a:r>
              <a:rPr lang="en-US" sz="2400" dirty="0">
                <a:latin typeface="Courier New" panose="02070309020205020404" pitchFamily="49" charset="0"/>
                <a:cs typeface="Courier New" panose="02070309020205020404" pitchFamily="49" charset="0"/>
              </a:rPr>
              <a:t>		If u is not “seen”</a:t>
            </a:r>
          </a:p>
          <a:p>
            <a:r>
              <a:rPr lang="en-US" sz="2400" dirty="0">
                <a:latin typeface="Courier New" panose="02070309020205020404" pitchFamily="49" charset="0"/>
                <a:cs typeface="Courier New" panose="02070309020205020404" pitchFamily="49" charset="0"/>
              </a:rPr>
              <a:t>			DFS(u)</a:t>
            </a:r>
          </a:p>
          <a:p>
            <a:r>
              <a:rPr lang="en-US" sz="2400" dirty="0">
                <a:latin typeface="Courier New" panose="02070309020205020404" pitchFamily="49" charset="0"/>
                <a:cs typeface="Courier New" panose="02070309020205020404" pitchFamily="49" charset="0"/>
              </a:rPr>
              <a:t>		End If</a:t>
            </a:r>
          </a:p>
          <a:p>
            <a:r>
              <a:rPr lang="en-US" sz="2400" dirty="0">
                <a:latin typeface="Courier New" panose="02070309020205020404" pitchFamily="49" charset="0"/>
                <a:cs typeface="Courier New" panose="02070309020205020404" pitchFamily="49" charset="0"/>
              </a:rPr>
              <a:t>	End For</a:t>
            </a:r>
          </a:p>
        </p:txBody>
      </p:sp>
      <p:sp>
        <p:nvSpPr>
          <p:cNvPr id="9" name="Oval 8"/>
          <p:cNvSpPr/>
          <p:nvPr/>
        </p:nvSpPr>
        <p:spPr>
          <a:xfrm>
            <a:off x="8595416" y="805918"/>
            <a:ext cx="503790" cy="503790"/>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A</a:t>
            </a:r>
          </a:p>
        </p:txBody>
      </p:sp>
      <p:sp>
        <p:nvSpPr>
          <p:cNvPr id="10" name="Oval 9"/>
          <p:cNvSpPr/>
          <p:nvPr/>
        </p:nvSpPr>
        <p:spPr>
          <a:xfrm>
            <a:off x="7566226" y="3381132"/>
            <a:ext cx="503790" cy="503790"/>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D</a:t>
            </a:r>
          </a:p>
        </p:txBody>
      </p:sp>
      <p:sp>
        <p:nvSpPr>
          <p:cNvPr id="11" name="Oval 10"/>
          <p:cNvSpPr/>
          <p:nvPr/>
        </p:nvSpPr>
        <p:spPr>
          <a:xfrm>
            <a:off x="9494596" y="2098363"/>
            <a:ext cx="503790" cy="503790"/>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C</a:t>
            </a:r>
          </a:p>
        </p:txBody>
      </p:sp>
      <p:sp>
        <p:nvSpPr>
          <p:cNvPr id="12" name="Oval 11"/>
          <p:cNvSpPr/>
          <p:nvPr/>
        </p:nvSpPr>
        <p:spPr>
          <a:xfrm>
            <a:off x="10615749" y="3410372"/>
            <a:ext cx="503790" cy="503790"/>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E</a:t>
            </a:r>
          </a:p>
        </p:txBody>
      </p:sp>
      <p:sp>
        <p:nvSpPr>
          <p:cNvPr id="13" name="Oval 12"/>
          <p:cNvSpPr/>
          <p:nvPr/>
        </p:nvSpPr>
        <p:spPr>
          <a:xfrm>
            <a:off x="8669194" y="3403505"/>
            <a:ext cx="503790" cy="503790"/>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F</a:t>
            </a:r>
          </a:p>
        </p:txBody>
      </p:sp>
      <p:sp>
        <p:nvSpPr>
          <p:cNvPr id="14" name="Oval 13"/>
          <p:cNvSpPr/>
          <p:nvPr/>
        </p:nvSpPr>
        <p:spPr>
          <a:xfrm>
            <a:off x="7599773" y="2131823"/>
            <a:ext cx="503790" cy="503790"/>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B</a:t>
            </a:r>
          </a:p>
        </p:txBody>
      </p:sp>
      <p:cxnSp>
        <p:nvCxnSpPr>
          <p:cNvPr id="15" name="Straight Arrow Connector 14"/>
          <p:cNvCxnSpPr>
            <a:cxnSpLocks/>
          </p:cNvCxnSpPr>
          <p:nvPr/>
        </p:nvCxnSpPr>
        <p:spPr>
          <a:xfrm flipH="1">
            <a:off x="7851669" y="1235931"/>
            <a:ext cx="817526" cy="895893"/>
          </a:xfrm>
          <a:prstGeom prst="straightConnector1">
            <a:avLst/>
          </a:prstGeom>
          <a:ln w="28575">
            <a:solidFill>
              <a:schemeClr val="tx1"/>
            </a:solidFill>
            <a:tailEnd type="triangle" w="lg" len="lg"/>
          </a:ln>
        </p:spPr>
        <p:style>
          <a:lnRef idx="1">
            <a:schemeClr val="dk1"/>
          </a:lnRef>
          <a:fillRef idx="0">
            <a:schemeClr val="dk1"/>
          </a:fillRef>
          <a:effectRef idx="0">
            <a:schemeClr val="dk1"/>
          </a:effectRef>
          <a:fontRef idx="minor">
            <a:schemeClr val="tx1"/>
          </a:fontRef>
        </p:style>
      </p:cxnSp>
      <p:cxnSp>
        <p:nvCxnSpPr>
          <p:cNvPr id="16" name="Straight Connector 15"/>
          <p:cNvCxnSpPr>
            <a:stCxn id="14" idx="5"/>
            <a:endCxn id="13" idx="1"/>
          </p:cNvCxnSpPr>
          <p:nvPr/>
        </p:nvCxnSpPr>
        <p:spPr>
          <a:xfrm>
            <a:off x="8029785" y="2561835"/>
            <a:ext cx="713187" cy="915448"/>
          </a:xfrm>
          <a:prstGeom prst="line">
            <a:avLst/>
          </a:prstGeom>
          <a:ln w="28575">
            <a:solidFill>
              <a:schemeClr val="tx1"/>
            </a:solidFill>
            <a:tailEnd type="triangle" w="lg" len="lg"/>
          </a:ln>
        </p:spPr>
        <p:style>
          <a:lnRef idx="1">
            <a:schemeClr val="dk1"/>
          </a:lnRef>
          <a:fillRef idx="0">
            <a:schemeClr val="dk1"/>
          </a:fillRef>
          <a:effectRef idx="0">
            <a:schemeClr val="dk1"/>
          </a:effectRef>
          <a:fontRef idx="minor">
            <a:schemeClr val="tx1"/>
          </a:fontRef>
        </p:style>
      </p:cxnSp>
      <p:cxnSp>
        <p:nvCxnSpPr>
          <p:cNvPr id="17" name="Straight Connector 16"/>
          <p:cNvCxnSpPr>
            <a:stCxn id="13" idx="7"/>
            <a:endCxn id="11" idx="4"/>
          </p:cNvCxnSpPr>
          <p:nvPr/>
        </p:nvCxnSpPr>
        <p:spPr>
          <a:xfrm flipV="1">
            <a:off x="9099206" y="2602153"/>
            <a:ext cx="647285" cy="875130"/>
          </a:xfrm>
          <a:prstGeom prst="line">
            <a:avLst/>
          </a:prstGeom>
          <a:ln w="28575">
            <a:solidFill>
              <a:schemeClr val="tx1"/>
            </a:solidFill>
            <a:tailEnd type="triangle" w="lg" len="lg"/>
          </a:ln>
        </p:spPr>
        <p:style>
          <a:lnRef idx="1">
            <a:schemeClr val="dk1"/>
          </a:lnRef>
          <a:fillRef idx="0">
            <a:schemeClr val="dk1"/>
          </a:fillRef>
          <a:effectRef idx="0">
            <a:schemeClr val="dk1"/>
          </a:effectRef>
          <a:fontRef idx="minor">
            <a:schemeClr val="tx1"/>
          </a:fontRef>
        </p:style>
      </p:cxnSp>
      <p:cxnSp>
        <p:nvCxnSpPr>
          <p:cNvPr id="19" name="Straight Connector 18"/>
          <p:cNvCxnSpPr>
            <a:stCxn id="13" idx="6"/>
            <a:endCxn id="12" idx="2"/>
          </p:cNvCxnSpPr>
          <p:nvPr/>
        </p:nvCxnSpPr>
        <p:spPr>
          <a:xfrm>
            <a:off x="9172984" y="3655400"/>
            <a:ext cx="1442765" cy="6867"/>
          </a:xfrm>
          <a:prstGeom prst="line">
            <a:avLst/>
          </a:prstGeom>
          <a:ln w="28575">
            <a:solidFill>
              <a:schemeClr val="tx1"/>
            </a:solidFill>
            <a:tailEnd type="triangle" w="lg" len="lg"/>
          </a:ln>
        </p:spPr>
        <p:style>
          <a:lnRef idx="1">
            <a:schemeClr val="dk1"/>
          </a:lnRef>
          <a:fillRef idx="0">
            <a:schemeClr val="dk1"/>
          </a:fillRef>
          <a:effectRef idx="0">
            <a:schemeClr val="dk1"/>
          </a:effectRef>
          <a:fontRef idx="minor">
            <a:schemeClr val="tx1"/>
          </a:fontRef>
        </p:style>
      </p:cxnSp>
      <p:cxnSp>
        <p:nvCxnSpPr>
          <p:cNvPr id="20" name="Straight Connector 19"/>
          <p:cNvCxnSpPr>
            <a:cxnSpLocks/>
          </p:cNvCxnSpPr>
          <p:nvPr/>
        </p:nvCxnSpPr>
        <p:spPr>
          <a:xfrm>
            <a:off x="8070018" y="3633029"/>
            <a:ext cx="599178" cy="22373"/>
          </a:xfrm>
          <a:prstGeom prst="line">
            <a:avLst/>
          </a:prstGeom>
          <a:ln w="28575">
            <a:solidFill>
              <a:schemeClr val="tx1"/>
            </a:solidFill>
            <a:tailEnd type="triangle" w="lg" len="lg"/>
          </a:ln>
        </p:spPr>
        <p:style>
          <a:lnRef idx="1">
            <a:schemeClr val="dk1"/>
          </a:lnRef>
          <a:fillRef idx="0">
            <a:schemeClr val="dk1"/>
          </a:fillRef>
          <a:effectRef idx="0">
            <a:schemeClr val="dk1"/>
          </a:effectRef>
          <a:fontRef idx="minor">
            <a:schemeClr val="tx1"/>
          </a:fontRef>
        </p:style>
      </p:cxnSp>
      <p:cxnSp>
        <p:nvCxnSpPr>
          <p:cNvPr id="21" name="Straight Connector 20"/>
          <p:cNvCxnSpPr>
            <a:cxnSpLocks/>
          </p:cNvCxnSpPr>
          <p:nvPr/>
        </p:nvCxnSpPr>
        <p:spPr>
          <a:xfrm flipH="1">
            <a:off x="7818122" y="2635614"/>
            <a:ext cx="33547" cy="745519"/>
          </a:xfrm>
          <a:prstGeom prst="line">
            <a:avLst/>
          </a:prstGeom>
          <a:ln w="28575">
            <a:solidFill>
              <a:schemeClr val="tx1"/>
            </a:solidFill>
            <a:tailEnd type="triangle" w="lg" len="lg"/>
          </a:ln>
        </p:spPr>
        <p:style>
          <a:lnRef idx="1">
            <a:schemeClr val="dk1"/>
          </a:lnRef>
          <a:fillRef idx="0">
            <a:schemeClr val="dk1"/>
          </a:fillRef>
          <a:effectRef idx="0">
            <a:schemeClr val="dk1"/>
          </a:effectRef>
          <a:fontRef idx="minor">
            <a:schemeClr val="tx1"/>
          </a:fontRef>
        </p:style>
      </p:cxnSp>
      <p:sp>
        <p:nvSpPr>
          <p:cNvPr id="23" name="Arc 22"/>
          <p:cNvSpPr/>
          <p:nvPr/>
        </p:nvSpPr>
        <p:spPr>
          <a:xfrm rot="16200000" flipH="1">
            <a:off x="8867207" y="2286605"/>
            <a:ext cx="984865" cy="3083032"/>
          </a:xfrm>
          <a:prstGeom prst="arc">
            <a:avLst>
              <a:gd name="adj1" fmla="val 16335227"/>
              <a:gd name="adj2" fmla="val 5202225"/>
            </a:avLst>
          </a:prstGeom>
          <a:ln w="28575">
            <a:solidFill>
              <a:schemeClr val="tx1"/>
            </a:solidFill>
            <a:tailEnd type="triangle" w="lg" len="lg"/>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cxnSp>
        <p:nvCxnSpPr>
          <p:cNvPr id="29" name="Straight Arrow Connector 28"/>
          <p:cNvCxnSpPr>
            <a:stCxn id="11" idx="0"/>
            <a:endCxn id="9" idx="5"/>
          </p:cNvCxnSpPr>
          <p:nvPr/>
        </p:nvCxnSpPr>
        <p:spPr>
          <a:xfrm flipH="1" flipV="1">
            <a:off x="9025428" y="1235930"/>
            <a:ext cx="721063" cy="862433"/>
          </a:xfrm>
          <a:prstGeom prst="straightConnector1">
            <a:avLst/>
          </a:prstGeom>
          <a:ln w="28575">
            <a:solidFill>
              <a:schemeClr val="tx1"/>
            </a:solidFill>
            <a:tailEnd type="triangle" w="lg" len="lg"/>
          </a:ln>
        </p:spPr>
        <p:style>
          <a:lnRef idx="1">
            <a:schemeClr val="dk1"/>
          </a:lnRef>
          <a:fillRef idx="0">
            <a:schemeClr val="dk1"/>
          </a:fillRef>
          <a:effectRef idx="0">
            <a:schemeClr val="dk1"/>
          </a:effectRef>
          <a:fontRef idx="minor">
            <a:schemeClr val="tx1"/>
          </a:fontRef>
        </p:style>
      </p:cxnSp>
      <p:sp>
        <p:nvSpPr>
          <p:cNvPr id="60" name="TextBox 59"/>
          <p:cNvSpPr txBox="1"/>
          <p:nvPr/>
        </p:nvSpPr>
        <p:spPr>
          <a:xfrm>
            <a:off x="7119884" y="728662"/>
            <a:ext cx="574568" cy="523220"/>
          </a:xfrm>
          <a:prstGeom prst="rect">
            <a:avLst/>
          </a:prstGeom>
          <a:noFill/>
        </p:spPr>
        <p:txBody>
          <a:bodyPr wrap="square" rtlCol="0">
            <a:spAutoFit/>
          </a:bodyPr>
          <a:lstStyle/>
          <a:p>
            <a:r>
              <a:rPr lang="en-US" sz="2800" dirty="0"/>
              <a:t>1</a:t>
            </a:r>
          </a:p>
        </p:txBody>
      </p:sp>
      <p:sp>
        <p:nvSpPr>
          <p:cNvPr id="61" name="TextBox 60"/>
          <p:cNvSpPr txBox="1"/>
          <p:nvPr/>
        </p:nvSpPr>
        <p:spPr>
          <a:xfrm>
            <a:off x="7763402" y="728662"/>
            <a:ext cx="697754" cy="523220"/>
          </a:xfrm>
          <a:prstGeom prst="rect">
            <a:avLst/>
          </a:prstGeom>
          <a:noFill/>
        </p:spPr>
        <p:txBody>
          <a:bodyPr wrap="square" rtlCol="0">
            <a:spAutoFit/>
          </a:bodyPr>
          <a:lstStyle/>
          <a:p>
            <a:r>
              <a:rPr lang="en-US" sz="2800" dirty="0"/>
              <a:t>12</a:t>
            </a:r>
          </a:p>
        </p:txBody>
      </p:sp>
      <p:sp>
        <p:nvSpPr>
          <p:cNvPr id="62" name="TextBox 61"/>
          <p:cNvSpPr txBox="1"/>
          <p:nvPr/>
        </p:nvSpPr>
        <p:spPr>
          <a:xfrm>
            <a:off x="6423957" y="2135561"/>
            <a:ext cx="574568" cy="523220"/>
          </a:xfrm>
          <a:prstGeom prst="rect">
            <a:avLst/>
          </a:prstGeom>
          <a:noFill/>
        </p:spPr>
        <p:txBody>
          <a:bodyPr wrap="square" rtlCol="0">
            <a:spAutoFit/>
          </a:bodyPr>
          <a:lstStyle/>
          <a:p>
            <a:r>
              <a:rPr lang="en-US" sz="2800" dirty="0"/>
              <a:t>2</a:t>
            </a:r>
          </a:p>
        </p:txBody>
      </p:sp>
      <p:sp>
        <p:nvSpPr>
          <p:cNvPr id="63" name="TextBox 62"/>
          <p:cNvSpPr txBox="1"/>
          <p:nvPr/>
        </p:nvSpPr>
        <p:spPr>
          <a:xfrm>
            <a:off x="7067474" y="2135561"/>
            <a:ext cx="862735" cy="523220"/>
          </a:xfrm>
          <a:prstGeom prst="rect">
            <a:avLst/>
          </a:prstGeom>
          <a:noFill/>
        </p:spPr>
        <p:txBody>
          <a:bodyPr wrap="square" rtlCol="0">
            <a:spAutoFit/>
          </a:bodyPr>
          <a:lstStyle/>
          <a:p>
            <a:r>
              <a:rPr lang="en-US" sz="2800" dirty="0"/>
              <a:t>11</a:t>
            </a:r>
          </a:p>
        </p:txBody>
      </p:sp>
      <p:sp>
        <p:nvSpPr>
          <p:cNvPr id="64" name="TextBox 63"/>
          <p:cNvSpPr txBox="1"/>
          <p:nvPr/>
        </p:nvSpPr>
        <p:spPr>
          <a:xfrm>
            <a:off x="6379219" y="3334812"/>
            <a:ext cx="574568" cy="523220"/>
          </a:xfrm>
          <a:prstGeom prst="rect">
            <a:avLst/>
          </a:prstGeom>
          <a:noFill/>
        </p:spPr>
        <p:txBody>
          <a:bodyPr wrap="square" rtlCol="0">
            <a:spAutoFit/>
          </a:bodyPr>
          <a:lstStyle/>
          <a:p>
            <a:r>
              <a:rPr lang="en-US" sz="2800" dirty="0"/>
              <a:t>3</a:t>
            </a:r>
          </a:p>
        </p:txBody>
      </p:sp>
      <p:sp>
        <p:nvSpPr>
          <p:cNvPr id="65" name="TextBox 64"/>
          <p:cNvSpPr txBox="1"/>
          <p:nvPr/>
        </p:nvSpPr>
        <p:spPr>
          <a:xfrm>
            <a:off x="7022737" y="3334812"/>
            <a:ext cx="650814" cy="523220"/>
          </a:xfrm>
          <a:prstGeom prst="rect">
            <a:avLst/>
          </a:prstGeom>
          <a:noFill/>
        </p:spPr>
        <p:txBody>
          <a:bodyPr wrap="square" rtlCol="0">
            <a:spAutoFit/>
          </a:bodyPr>
          <a:lstStyle/>
          <a:p>
            <a:r>
              <a:rPr lang="en-US" sz="2800" dirty="0"/>
              <a:t>10</a:t>
            </a:r>
          </a:p>
        </p:txBody>
      </p:sp>
      <p:sp>
        <p:nvSpPr>
          <p:cNvPr id="66" name="TextBox 65"/>
          <p:cNvSpPr txBox="1"/>
          <p:nvPr/>
        </p:nvSpPr>
        <p:spPr>
          <a:xfrm>
            <a:off x="10358094" y="2893126"/>
            <a:ext cx="574568" cy="523220"/>
          </a:xfrm>
          <a:prstGeom prst="rect">
            <a:avLst/>
          </a:prstGeom>
          <a:noFill/>
        </p:spPr>
        <p:txBody>
          <a:bodyPr wrap="square" rtlCol="0">
            <a:spAutoFit/>
          </a:bodyPr>
          <a:lstStyle/>
          <a:p>
            <a:r>
              <a:rPr lang="en-US" sz="2800" dirty="0"/>
              <a:t>4</a:t>
            </a:r>
          </a:p>
        </p:txBody>
      </p:sp>
      <p:sp>
        <p:nvSpPr>
          <p:cNvPr id="67" name="TextBox 66"/>
          <p:cNvSpPr txBox="1"/>
          <p:nvPr/>
        </p:nvSpPr>
        <p:spPr>
          <a:xfrm>
            <a:off x="11001612" y="2893126"/>
            <a:ext cx="574568" cy="523220"/>
          </a:xfrm>
          <a:prstGeom prst="rect">
            <a:avLst/>
          </a:prstGeom>
          <a:noFill/>
        </p:spPr>
        <p:txBody>
          <a:bodyPr wrap="square" rtlCol="0">
            <a:spAutoFit/>
          </a:bodyPr>
          <a:lstStyle/>
          <a:p>
            <a:r>
              <a:rPr lang="en-US" sz="2800" dirty="0"/>
              <a:t>5</a:t>
            </a:r>
          </a:p>
        </p:txBody>
      </p:sp>
      <p:sp>
        <p:nvSpPr>
          <p:cNvPr id="68" name="TextBox 67"/>
          <p:cNvSpPr txBox="1"/>
          <p:nvPr/>
        </p:nvSpPr>
        <p:spPr>
          <a:xfrm>
            <a:off x="8403323" y="3739581"/>
            <a:ext cx="574568" cy="523220"/>
          </a:xfrm>
          <a:prstGeom prst="rect">
            <a:avLst/>
          </a:prstGeom>
          <a:noFill/>
        </p:spPr>
        <p:txBody>
          <a:bodyPr wrap="square" rtlCol="0">
            <a:spAutoFit/>
          </a:bodyPr>
          <a:lstStyle/>
          <a:p>
            <a:r>
              <a:rPr lang="en-US" sz="2800" dirty="0"/>
              <a:t>6</a:t>
            </a:r>
          </a:p>
        </p:txBody>
      </p:sp>
      <p:sp>
        <p:nvSpPr>
          <p:cNvPr id="69" name="TextBox 68"/>
          <p:cNvSpPr txBox="1"/>
          <p:nvPr/>
        </p:nvSpPr>
        <p:spPr>
          <a:xfrm>
            <a:off x="9046840" y="3739580"/>
            <a:ext cx="574568" cy="523220"/>
          </a:xfrm>
          <a:prstGeom prst="rect">
            <a:avLst/>
          </a:prstGeom>
          <a:noFill/>
        </p:spPr>
        <p:txBody>
          <a:bodyPr wrap="square" rtlCol="0">
            <a:spAutoFit/>
          </a:bodyPr>
          <a:lstStyle/>
          <a:p>
            <a:r>
              <a:rPr lang="en-US" sz="2800" dirty="0"/>
              <a:t>9</a:t>
            </a:r>
          </a:p>
        </p:txBody>
      </p:sp>
      <p:sp>
        <p:nvSpPr>
          <p:cNvPr id="70" name="TextBox 69"/>
          <p:cNvSpPr txBox="1"/>
          <p:nvPr/>
        </p:nvSpPr>
        <p:spPr>
          <a:xfrm>
            <a:off x="10106492" y="2098363"/>
            <a:ext cx="574568" cy="523220"/>
          </a:xfrm>
          <a:prstGeom prst="rect">
            <a:avLst/>
          </a:prstGeom>
          <a:noFill/>
        </p:spPr>
        <p:txBody>
          <a:bodyPr wrap="square" rtlCol="0">
            <a:spAutoFit/>
          </a:bodyPr>
          <a:lstStyle/>
          <a:p>
            <a:r>
              <a:rPr lang="en-US" sz="2800" dirty="0"/>
              <a:t>7</a:t>
            </a:r>
          </a:p>
        </p:txBody>
      </p:sp>
      <p:sp>
        <p:nvSpPr>
          <p:cNvPr id="71" name="TextBox 70"/>
          <p:cNvSpPr txBox="1"/>
          <p:nvPr/>
        </p:nvSpPr>
        <p:spPr>
          <a:xfrm>
            <a:off x="10750010" y="2098363"/>
            <a:ext cx="574568" cy="523220"/>
          </a:xfrm>
          <a:prstGeom prst="rect">
            <a:avLst/>
          </a:prstGeom>
          <a:noFill/>
        </p:spPr>
        <p:txBody>
          <a:bodyPr wrap="square" rtlCol="0">
            <a:spAutoFit/>
          </a:bodyPr>
          <a:lstStyle/>
          <a:p>
            <a:r>
              <a:rPr lang="en-US" sz="2800" dirty="0"/>
              <a:t>8</a:t>
            </a:r>
          </a:p>
        </p:txBody>
      </p:sp>
      <p:sp>
        <p:nvSpPr>
          <p:cNvPr id="78" name="TextBox 77"/>
          <p:cNvSpPr txBox="1"/>
          <p:nvPr/>
        </p:nvSpPr>
        <p:spPr>
          <a:xfrm rot="2970271">
            <a:off x="9111833" y="1668032"/>
            <a:ext cx="1624943" cy="430887"/>
          </a:xfrm>
          <a:prstGeom prst="rect">
            <a:avLst/>
          </a:prstGeom>
          <a:noFill/>
        </p:spPr>
        <p:txBody>
          <a:bodyPr wrap="square" rtlCol="0">
            <a:spAutoFit/>
          </a:bodyPr>
          <a:lstStyle/>
          <a:p>
            <a:r>
              <a:rPr lang="en-US" sz="2200" dirty="0">
                <a:solidFill>
                  <a:srgbClr val="00B0F0"/>
                </a:solidFill>
              </a:rPr>
              <a:t>back</a:t>
            </a:r>
          </a:p>
        </p:txBody>
      </p:sp>
      <p:sp>
        <p:nvSpPr>
          <p:cNvPr id="79" name="TextBox 78"/>
          <p:cNvSpPr txBox="1"/>
          <p:nvPr/>
        </p:nvSpPr>
        <p:spPr>
          <a:xfrm>
            <a:off x="9422848" y="3247756"/>
            <a:ext cx="1624943" cy="430887"/>
          </a:xfrm>
          <a:prstGeom prst="rect">
            <a:avLst/>
          </a:prstGeom>
          <a:noFill/>
        </p:spPr>
        <p:txBody>
          <a:bodyPr wrap="square" rtlCol="0">
            <a:spAutoFit/>
          </a:bodyPr>
          <a:lstStyle/>
          <a:p>
            <a:r>
              <a:rPr lang="en-US" sz="2200" dirty="0">
                <a:solidFill>
                  <a:srgbClr val="7030A0"/>
                </a:solidFill>
              </a:rPr>
              <a:t>cross</a:t>
            </a:r>
          </a:p>
        </p:txBody>
      </p:sp>
      <p:sp>
        <p:nvSpPr>
          <p:cNvPr id="80" name="TextBox 79"/>
          <p:cNvSpPr txBox="1"/>
          <p:nvPr/>
        </p:nvSpPr>
        <p:spPr>
          <a:xfrm rot="2970271">
            <a:off x="7878134" y="2766380"/>
            <a:ext cx="1624943" cy="430887"/>
          </a:xfrm>
          <a:prstGeom prst="rect">
            <a:avLst/>
          </a:prstGeom>
          <a:noFill/>
        </p:spPr>
        <p:txBody>
          <a:bodyPr wrap="square" rtlCol="0">
            <a:spAutoFit/>
          </a:bodyPr>
          <a:lstStyle/>
          <a:p>
            <a:r>
              <a:rPr lang="en-US" sz="2200" dirty="0">
                <a:solidFill>
                  <a:srgbClr val="00B050"/>
                </a:solidFill>
              </a:rPr>
              <a:t>forward</a:t>
            </a:r>
          </a:p>
        </p:txBody>
      </p:sp>
    </p:spTree>
    <p:extLst>
      <p:ext uri="{BB962C8B-B14F-4D97-AF65-F5344CB8AC3E}">
        <p14:creationId xmlns:p14="http://schemas.microsoft.com/office/powerpoint/2010/main" val="2174162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0"/>
                                        </p:tgtEl>
                                        <p:attrNameLst>
                                          <p:attrName>style.visibility</p:attrName>
                                        </p:attrNameLst>
                                      </p:cBhvr>
                                      <p:to>
                                        <p:strVal val="visible"/>
                                      </p:to>
                                    </p:set>
                                  </p:childTnLst>
                                </p:cTn>
                              </p:par>
                              <p:par>
                                <p:cTn id="7" presetID="1" presetClass="emph" presetSubtype="2" fill="hold" grpId="0" nodeType="withEffect">
                                  <p:stCondLst>
                                    <p:cond delay="0"/>
                                  </p:stCondLst>
                                  <p:childTnLst>
                                    <p:animClr clrSpc="rgb" dir="cw">
                                      <p:cBhvr>
                                        <p:cTn id="8" dur="2000" fill="hold"/>
                                        <p:tgtEl>
                                          <p:spTgt spid="9"/>
                                        </p:tgtEl>
                                        <p:attrNameLst>
                                          <p:attrName>fillcolor</p:attrName>
                                        </p:attrNameLst>
                                      </p:cBhvr>
                                      <p:to>
                                        <a:srgbClr val="FFD965"/>
                                      </p:to>
                                    </p:animClr>
                                    <p:set>
                                      <p:cBhvr>
                                        <p:cTn id="9" dur="2000" fill="hold"/>
                                        <p:tgtEl>
                                          <p:spTgt spid="9"/>
                                        </p:tgtEl>
                                        <p:attrNameLst>
                                          <p:attrName>fill.type</p:attrName>
                                        </p:attrNameLst>
                                      </p:cBhvr>
                                      <p:to>
                                        <p:strVal val="solid"/>
                                      </p:to>
                                    </p:set>
                                    <p:set>
                                      <p:cBhvr>
                                        <p:cTn id="10" dur="2000" fill="hold"/>
                                        <p:tgtEl>
                                          <p:spTgt spid="9"/>
                                        </p:tgtEl>
                                        <p:attrNameLst>
                                          <p:attrName>fill.on</p:attrName>
                                        </p:attrNameLst>
                                      </p:cBhvr>
                                      <p:to>
                                        <p:strVal val="tru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2"/>
                                        </p:tgtEl>
                                        <p:attrNameLst>
                                          <p:attrName>style.visibility</p:attrName>
                                        </p:attrNameLst>
                                      </p:cBhvr>
                                      <p:to>
                                        <p:strVal val="visible"/>
                                      </p:to>
                                    </p:set>
                                  </p:childTnLst>
                                </p:cTn>
                              </p:par>
                              <p:par>
                                <p:cTn id="15" presetID="7" presetClass="emph" presetSubtype="2" fill="hold" nodeType="withEffect">
                                  <p:stCondLst>
                                    <p:cond delay="0"/>
                                  </p:stCondLst>
                                  <p:childTnLst>
                                    <p:animClr clrSpc="rgb" dir="cw">
                                      <p:cBhvr>
                                        <p:cTn id="16" dur="2000" fill="hold"/>
                                        <p:tgtEl>
                                          <p:spTgt spid="15"/>
                                        </p:tgtEl>
                                        <p:attrNameLst>
                                          <p:attrName>stroke.color</p:attrName>
                                        </p:attrNameLst>
                                      </p:cBhvr>
                                      <p:to>
                                        <a:srgbClr val="FF6600"/>
                                      </p:to>
                                    </p:animClr>
                                    <p:set>
                                      <p:cBhvr>
                                        <p:cTn id="17" dur="2000" fill="hold"/>
                                        <p:tgtEl>
                                          <p:spTgt spid="15"/>
                                        </p:tgtEl>
                                        <p:attrNameLst>
                                          <p:attrName>stroke.on</p:attrName>
                                        </p:attrNameLst>
                                      </p:cBhvr>
                                      <p:to>
                                        <p:strVal val="true"/>
                                      </p:to>
                                    </p:set>
                                  </p:childTnLst>
                                </p:cTn>
                              </p:par>
                              <p:par>
                                <p:cTn id="18" presetID="1" presetClass="emph" presetSubtype="2" fill="hold" grpId="0" nodeType="withEffect">
                                  <p:stCondLst>
                                    <p:cond delay="0"/>
                                  </p:stCondLst>
                                  <p:childTnLst>
                                    <p:animClr clrSpc="rgb" dir="cw">
                                      <p:cBhvr>
                                        <p:cTn id="19" dur="2000" fill="hold"/>
                                        <p:tgtEl>
                                          <p:spTgt spid="14"/>
                                        </p:tgtEl>
                                        <p:attrNameLst>
                                          <p:attrName>fillcolor</p:attrName>
                                        </p:attrNameLst>
                                      </p:cBhvr>
                                      <p:to>
                                        <a:srgbClr val="FFD965"/>
                                      </p:to>
                                    </p:animClr>
                                    <p:set>
                                      <p:cBhvr>
                                        <p:cTn id="20" dur="2000" fill="hold"/>
                                        <p:tgtEl>
                                          <p:spTgt spid="14"/>
                                        </p:tgtEl>
                                        <p:attrNameLst>
                                          <p:attrName>fill.type</p:attrName>
                                        </p:attrNameLst>
                                      </p:cBhvr>
                                      <p:to>
                                        <p:strVal val="solid"/>
                                      </p:to>
                                    </p:set>
                                    <p:set>
                                      <p:cBhvr>
                                        <p:cTn id="21" dur="2000" fill="hold"/>
                                        <p:tgtEl>
                                          <p:spTgt spid="14"/>
                                        </p:tgtEl>
                                        <p:attrNameLst>
                                          <p:attrName>fill.on</p:attrName>
                                        </p:attrNameLst>
                                      </p:cBhvr>
                                      <p:to>
                                        <p:strVal val="true"/>
                                      </p:to>
                                    </p:set>
                                  </p:childTnLst>
                                </p:cTn>
                              </p:par>
                            </p:childTnLst>
                          </p:cTn>
                        </p:par>
                      </p:childTnLst>
                    </p:cTn>
                  </p:par>
                  <p:par>
                    <p:cTn id="22" fill="hold">
                      <p:stCondLst>
                        <p:cond delay="indefinite"/>
                      </p:stCondLst>
                      <p:childTnLst>
                        <p:par>
                          <p:cTn id="23" fill="hold">
                            <p:stCondLst>
                              <p:cond delay="0"/>
                            </p:stCondLst>
                            <p:childTnLst>
                              <p:par>
                                <p:cTn id="24" presetID="1" presetClass="emph" presetSubtype="2" fill="hold" grpId="0" nodeType="clickEffect">
                                  <p:stCondLst>
                                    <p:cond delay="0"/>
                                  </p:stCondLst>
                                  <p:childTnLst>
                                    <p:animClr clrSpc="rgb" dir="cw">
                                      <p:cBhvr>
                                        <p:cTn id="25" dur="2000" fill="hold"/>
                                        <p:tgtEl>
                                          <p:spTgt spid="10"/>
                                        </p:tgtEl>
                                        <p:attrNameLst>
                                          <p:attrName>fillcolor</p:attrName>
                                        </p:attrNameLst>
                                      </p:cBhvr>
                                      <p:to>
                                        <a:srgbClr val="FFD965"/>
                                      </p:to>
                                    </p:animClr>
                                    <p:set>
                                      <p:cBhvr>
                                        <p:cTn id="26" dur="2000" fill="hold"/>
                                        <p:tgtEl>
                                          <p:spTgt spid="10"/>
                                        </p:tgtEl>
                                        <p:attrNameLst>
                                          <p:attrName>fill.type</p:attrName>
                                        </p:attrNameLst>
                                      </p:cBhvr>
                                      <p:to>
                                        <p:strVal val="solid"/>
                                      </p:to>
                                    </p:set>
                                    <p:set>
                                      <p:cBhvr>
                                        <p:cTn id="27" dur="2000" fill="hold"/>
                                        <p:tgtEl>
                                          <p:spTgt spid="10"/>
                                        </p:tgtEl>
                                        <p:attrNameLst>
                                          <p:attrName>fill.on</p:attrName>
                                        </p:attrNameLst>
                                      </p:cBhvr>
                                      <p:to>
                                        <p:strVal val="true"/>
                                      </p:to>
                                    </p:set>
                                  </p:childTnLst>
                                </p:cTn>
                              </p:par>
                              <p:par>
                                <p:cTn id="28" presetID="7" presetClass="emph" presetSubtype="2" fill="hold" nodeType="withEffect">
                                  <p:stCondLst>
                                    <p:cond delay="0"/>
                                  </p:stCondLst>
                                  <p:childTnLst>
                                    <p:animClr clrSpc="rgb" dir="cw">
                                      <p:cBhvr>
                                        <p:cTn id="29" dur="2000" fill="hold"/>
                                        <p:tgtEl>
                                          <p:spTgt spid="21"/>
                                        </p:tgtEl>
                                        <p:attrNameLst>
                                          <p:attrName>stroke.color</p:attrName>
                                        </p:attrNameLst>
                                      </p:cBhvr>
                                      <p:to>
                                        <a:srgbClr val="FF6600"/>
                                      </p:to>
                                    </p:animClr>
                                    <p:set>
                                      <p:cBhvr>
                                        <p:cTn id="30" dur="2000" fill="hold"/>
                                        <p:tgtEl>
                                          <p:spTgt spid="21"/>
                                        </p:tgtEl>
                                        <p:attrNameLst>
                                          <p:attrName>stroke.on</p:attrName>
                                        </p:attrNameLst>
                                      </p:cBhvr>
                                      <p:to>
                                        <p:strVal val="true"/>
                                      </p:to>
                                    </p:set>
                                  </p:childTnLst>
                                </p:cTn>
                              </p:par>
                              <p:par>
                                <p:cTn id="31" presetID="1" presetClass="entr" presetSubtype="0" fill="hold" grpId="0" nodeType="withEffect">
                                  <p:stCondLst>
                                    <p:cond delay="0"/>
                                  </p:stCondLst>
                                  <p:childTnLst>
                                    <p:set>
                                      <p:cBhvr>
                                        <p:cTn id="32" dur="1" fill="hold">
                                          <p:stCondLst>
                                            <p:cond delay="0"/>
                                          </p:stCondLst>
                                        </p:cTn>
                                        <p:tgtEl>
                                          <p:spTgt spid="6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mph" presetSubtype="2" fill="hold" grpId="0" nodeType="clickEffect">
                                  <p:stCondLst>
                                    <p:cond delay="0"/>
                                  </p:stCondLst>
                                  <p:childTnLst>
                                    <p:animClr clrSpc="rgb" dir="cw">
                                      <p:cBhvr>
                                        <p:cTn id="36" dur="2000" fill="hold"/>
                                        <p:tgtEl>
                                          <p:spTgt spid="12"/>
                                        </p:tgtEl>
                                        <p:attrNameLst>
                                          <p:attrName>fillcolor</p:attrName>
                                        </p:attrNameLst>
                                      </p:cBhvr>
                                      <p:to>
                                        <a:srgbClr val="FFD965"/>
                                      </p:to>
                                    </p:animClr>
                                    <p:set>
                                      <p:cBhvr>
                                        <p:cTn id="37" dur="2000" fill="hold"/>
                                        <p:tgtEl>
                                          <p:spTgt spid="12"/>
                                        </p:tgtEl>
                                        <p:attrNameLst>
                                          <p:attrName>fill.type</p:attrName>
                                        </p:attrNameLst>
                                      </p:cBhvr>
                                      <p:to>
                                        <p:strVal val="solid"/>
                                      </p:to>
                                    </p:set>
                                    <p:set>
                                      <p:cBhvr>
                                        <p:cTn id="38" dur="2000" fill="hold"/>
                                        <p:tgtEl>
                                          <p:spTgt spid="12"/>
                                        </p:tgtEl>
                                        <p:attrNameLst>
                                          <p:attrName>fill.on</p:attrName>
                                        </p:attrNameLst>
                                      </p:cBhvr>
                                      <p:to>
                                        <p:strVal val="true"/>
                                      </p:to>
                                    </p:set>
                                  </p:childTnLst>
                                </p:cTn>
                              </p:par>
                              <p:par>
                                <p:cTn id="39" presetID="7" presetClass="emph" presetSubtype="2" fill="hold" nodeType="withEffect">
                                  <p:stCondLst>
                                    <p:cond delay="0"/>
                                  </p:stCondLst>
                                  <p:childTnLst>
                                    <p:animClr clrSpc="rgb" dir="cw">
                                      <p:cBhvr>
                                        <p:cTn id="40" dur="2000" fill="hold"/>
                                        <p:tgtEl>
                                          <p:spTgt spid="23"/>
                                        </p:tgtEl>
                                        <p:attrNameLst>
                                          <p:attrName>stroke.color</p:attrName>
                                        </p:attrNameLst>
                                      </p:cBhvr>
                                      <p:to>
                                        <a:srgbClr val="FF6600"/>
                                      </p:to>
                                    </p:animClr>
                                    <p:set>
                                      <p:cBhvr>
                                        <p:cTn id="41" dur="2000" fill="hold"/>
                                        <p:tgtEl>
                                          <p:spTgt spid="23"/>
                                        </p:tgtEl>
                                        <p:attrNameLst>
                                          <p:attrName>stroke.on</p:attrName>
                                        </p:attrNameLst>
                                      </p:cBhvr>
                                      <p:to>
                                        <p:strVal val="true"/>
                                      </p:to>
                                    </p:set>
                                  </p:childTnLst>
                                </p:cTn>
                              </p:par>
                              <p:par>
                                <p:cTn id="42" presetID="1" presetClass="entr" presetSubtype="0" fill="hold" grpId="0" nodeType="withEffect">
                                  <p:stCondLst>
                                    <p:cond delay="0"/>
                                  </p:stCondLst>
                                  <p:childTnLst>
                                    <p:set>
                                      <p:cBhvr>
                                        <p:cTn id="43" dur="1" fill="hold">
                                          <p:stCondLst>
                                            <p:cond delay="0"/>
                                          </p:stCondLst>
                                        </p:cTn>
                                        <p:tgtEl>
                                          <p:spTgt spid="66"/>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67"/>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mph" presetSubtype="2" fill="hold" grpId="0" nodeType="clickEffect">
                                  <p:stCondLst>
                                    <p:cond delay="0"/>
                                  </p:stCondLst>
                                  <p:childTnLst>
                                    <p:animClr clrSpc="rgb" dir="cw">
                                      <p:cBhvr>
                                        <p:cTn id="51" dur="2000" fill="hold"/>
                                        <p:tgtEl>
                                          <p:spTgt spid="13"/>
                                        </p:tgtEl>
                                        <p:attrNameLst>
                                          <p:attrName>fillcolor</p:attrName>
                                        </p:attrNameLst>
                                      </p:cBhvr>
                                      <p:to>
                                        <a:srgbClr val="FFD965"/>
                                      </p:to>
                                    </p:animClr>
                                    <p:set>
                                      <p:cBhvr>
                                        <p:cTn id="52" dur="2000" fill="hold"/>
                                        <p:tgtEl>
                                          <p:spTgt spid="13"/>
                                        </p:tgtEl>
                                        <p:attrNameLst>
                                          <p:attrName>fill.type</p:attrName>
                                        </p:attrNameLst>
                                      </p:cBhvr>
                                      <p:to>
                                        <p:strVal val="solid"/>
                                      </p:to>
                                    </p:set>
                                    <p:set>
                                      <p:cBhvr>
                                        <p:cTn id="53" dur="2000" fill="hold"/>
                                        <p:tgtEl>
                                          <p:spTgt spid="13"/>
                                        </p:tgtEl>
                                        <p:attrNameLst>
                                          <p:attrName>fill.on</p:attrName>
                                        </p:attrNameLst>
                                      </p:cBhvr>
                                      <p:to>
                                        <p:strVal val="true"/>
                                      </p:to>
                                    </p:set>
                                  </p:childTnLst>
                                </p:cTn>
                              </p:par>
                              <p:par>
                                <p:cTn id="54" presetID="7" presetClass="emph" presetSubtype="2" fill="hold" nodeType="withEffect">
                                  <p:stCondLst>
                                    <p:cond delay="0"/>
                                  </p:stCondLst>
                                  <p:childTnLst>
                                    <p:animClr clrSpc="rgb" dir="cw">
                                      <p:cBhvr>
                                        <p:cTn id="55" dur="2000" fill="hold"/>
                                        <p:tgtEl>
                                          <p:spTgt spid="20"/>
                                        </p:tgtEl>
                                        <p:attrNameLst>
                                          <p:attrName>stroke.color</p:attrName>
                                        </p:attrNameLst>
                                      </p:cBhvr>
                                      <p:to>
                                        <a:srgbClr val="FF6600"/>
                                      </p:to>
                                    </p:animClr>
                                    <p:set>
                                      <p:cBhvr>
                                        <p:cTn id="56" dur="2000" fill="hold"/>
                                        <p:tgtEl>
                                          <p:spTgt spid="20"/>
                                        </p:tgtEl>
                                        <p:attrNameLst>
                                          <p:attrName>stroke.on</p:attrName>
                                        </p:attrNameLst>
                                      </p:cBhvr>
                                      <p:to>
                                        <p:strVal val="true"/>
                                      </p:to>
                                    </p:set>
                                  </p:childTnLst>
                                </p:cTn>
                              </p:par>
                              <p:par>
                                <p:cTn id="57" presetID="1" presetClass="entr" presetSubtype="0" fill="hold" grpId="0" nodeType="withEffect">
                                  <p:stCondLst>
                                    <p:cond delay="0"/>
                                  </p:stCondLst>
                                  <p:childTnLst>
                                    <p:set>
                                      <p:cBhvr>
                                        <p:cTn id="58" dur="1" fill="hold">
                                          <p:stCondLst>
                                            <p:cond delay="0"/>
                                          </p:stCondLst>
                                        </p:cTn>
                                        <p:tgtEl>
                                          <p:spTgt spid="68"/>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mph" presetSubtype="2" fill="hold" grpId="0" nodeType="clickEffect">
                                  <p:stCondLst>
                                    <p:cond delay="0"/>
                                  </p:stCondLst>
                                  <p:childTnLst>
                                    <p:animClr clrSpc="rgb" dir="cw">
                                      <p:cBhvr>
                                        <p:cTn id="62" dur="2000" fill="hold"/>
                                        <p:tgtEl>
                                          <p:spTgt spid="11"/>
                                        </p:tgtEl>
                                        <p:attrNameLst>
                                          <p:attrName>fillcolor</p:attrName>
                                        </p:attrNameLst>
                                      </p:cBhvr>
                                      <p:to>
                                        <a:srgbClr val="FFD965"/>
                                      </p:to>
                                    </p:animClr>
                                    <p:set>
                                      <p:cBhvr>
                                        <p:cTn id="63" dur="2000" fill="hold"/>
                                        <p:tgtEl>
                                          <p:spTgt spid="11"/>
                                        </p:tgtEl>
                                        <p:attrNameLst>
                                          <p:attrName>fill.type</p:attrName>
                                        </p:attrNameLst>
                                      </p:cBhvr>
                                      <p:to>
                                        <p:strVal val="solid"/>
                                      </p:to>
                                    </p:set>
                                    <p:set>
                                      <p:cBhvr>
                                        <p:cTn id="64" dur="2000" fill="hold"/>
                                        <p:tgtEl>
                                          <p:spTgt spid="11"/>
                                        </p:tgtEl>
                                        <p:attrNameLst>
                                          <p:attrName>fill.on</p:attrName>
                                        </p:attrNameLst>
                                      </p:cBhvr>
                                      <p:to>
                                        <p:strVal val="true"/>
                                      </p:to>
                                    </p:set>
                                  </p:childTnLst>
                                </p:cTn>
                              </p:par>
                              <p:par>
                                <p:cTn id="65" presetID="7" presetClass="emph" presetSubtype="2" fill="hold" nodeType="withEffect">
                                  <p:stCondLst>
                                    <p:cond delay="0"/>
                                  </p:stCondLst>
                                  <p:childTnLst>
                                    <p:animClr clrSpc="rgb" dir="cw">
                                      <p:cBhvr>
                                        <p:cTn id="66" dur="2000" fill="hold"/>
                                        <p:tgtEl>
                                          <p:spTgt spid="17"/>
                                        </p:tgtEl>
                                        <p:attrNameLst>
                                          <p:attrName>stroke.color</p:attrName>
                                        </p:attrNameLst>
                                      </p:cBhvr>
                                      <p:to>
                                        <a:srgbClr val="FF6600"/>
                                      </p:to>
                                    </p:animClr>
                                    <p:set>
                                      <p:cBhvr>
                                        <p:cTn id="67" dur="2000" fill="hold"/>
                                        <p:tgtEl>
                                          <p:spTgt spid="17"/>
                                        </p:tgtEl>
                                        <p:attrNameLst>
                                          <p:attrName>stroke.on</p:attrName>
                                        </p:attrNameLst>
                                      </p:cBhvr>
                                      <p:to>
                                        <p:strVal val="true"/>
                                      </p:to>
                                    </p:set>
                                  </p:childTnLst>
                                </p:cTn>
                              </p:par>
                              <p:par>
                                <p:cTn id="68" presetID="1" presetClass="entr" presetSubtype="0" fill="hold" grpId="0" nodeType="withEffect">
                                  <p:stCondLst>
                                    <p:cond delay="0"/>
                                  </p:stCondLst>
                                  <p:childTnLst>
                                    <p:set>
                                      <p:cBhvr>
                                        <p:cTn id="69" dur="1" fill="hold">
                                          <p:stCondLst>
                                            <p:cond delay="0"/>
                                          </p:stCondLst>
                                        </p:cTn>
                                        <p:tgtEl>
                                          <p:spTgt spid="70"/>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7" presetClass="emph" presetSubtype="2" fill="hold" nodeType="clickEffect">
                                  <p:stCondLst>
                                    <p:cond delay="0"/>
                                  </p:stCondLst>
                                  <p:childTnLst>
                                    <p:animClr clrSpc="rgb" dir="cw">
                                      <p:cBhvr>
                                        <p:cTn id="73" dur="2000" fill="hold"/>
                                        <p:tgtEl>
                                          <p:spTgt spid="29"/>
                                        </p:tgtEl>
                                        <p:attrNameLst>
                                          <p:attrName>stroke.color</p:attrName>
                                        </p:attrNameLst>
                                      </p:cBhvr>
                                      <p:to>
                                        <a:srgbClr val="00B0F0"/>
                                      </p:to>
                                    </p:animClr>
                                    <p:set>
                                      <p:cBhvr>
                                        <p:cTn id="74" dur="2000" fill="hold"/>
                                        <p:tgtEl>
                                          <p:spTgt spid="29"/>
                                        </p:tgtEl>
                                        <p:attrNameLst>
                                          <p:attrName>stroke.on</p:attrName>
                                        </p:attrNameLst>
                                      </p:cBhvr>
                                      <p:to>
                                        <p:strVal val="true"/>
                                      </p:to>
                                    </p:set>
                                  </p:childTnLst>
                                </p:cTn>
                              </p:par>
                              <p:par>
                                <p:cTn id="75" presetID="1" presetClass="entr" presetSubtype="0" fill="hold" grpId="0" nodeType="withEffect">
                                  <p:stCondLst>
                                    <p:cond delay="0"/>
                                  </p:stCondLst>
                                  <p:childTnLst>
                                    <p:set>
                                      <p:cBhvr>
                                        <p:cTn id="76" dur="1" fill="hold">
                                          <p:stCondLst>
                                            <p:cond delay="0"/>
                                          </p:stCondLst>
                                        </p:cTn>
                                        <p:tgtEl>
                                          <p:spTgt spid="78"/>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63"/>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71"/>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7" presetClass="emph" presetSubtype="2" fill="hold" nodeType="clickEffect">
                                  <p:stCondLst>
                                    <p:cond delay="0"/>
                                  </p:stCondLst>
                                  <p:childTnLst>
                                    <p:animClr clrSpc="rgb" dir="cw">
                                      <p:cBhvr>
                                        <p:cTn id="86" dur="2000" fill="hold"/>
                                        <p:tgtEl>
                                          <p:spTgt spid="19"/>
                                        </p:tgtEl>
                                        <p:attrNameLst>
                                          <p:attrName>stroke.color</p:attrName>
                                        </p:attrNameLst>
                                      </p:cBhvr>
                                      <p:to>
                                        <a:srgbClr val="7030A0"/>
                                      </p:to>
                                    </p:animClr>
                                    <p:set>
                                      <p:cBhvr>
                                        <p:cTn id="87" dur="2000" fill="hold"/>
                                        <p:tgtEl>
                                          <p:spTgt spid="19"/>
                                        </p:tgtEl>
                                        <p:attrNameLst>
                                          <p:attrName>stroke.on</p:attrName>
                                        </p:attrNameLst>
                                      </p:cBhvr>
                                      <p:to>
                                        <p:strVal val="true"/>
                                      </p:to>
                                    </p:set>
                                  </p:childTnLst>
                                </p:cTn>
                              </p:par>
                              <p:par>
                                <p:cTn id="88" presetID="1" presetClass="entr" presetSubtype="0" fill="hold" grpId="0" nodeType="withEffect">
                                  <p:stCondLst>
                                    <p:cond delay="0"/>
                                  </p:stCondLst>
                                  <p:childTnLst>
                                    <p:set>
                                      <p:cBhvr>
                                        <p:cTn id="89" dur="1" fill="hold">
                                          <p:stCondLst>
                                            <p:cond delay="0"/>
                                          </p:stCondLst>
                                        </p:cTn>
                                        <p:tgtEl>
                                          <p:spTgt spid="79"/>
                                        </p:tgtEl>
                                        <p:attrNameLst>
                                          <p:attrName>style.visibility</p:attrName>
                                        </p:attrNameLst>
                                      </p:cBhvr>
                                      <p:to>
                                        <p:strVal val="visible"/>
                                      </p:to>
                                    </p:set>
                                  </p:childTnLst>
                                </p:cTn>
                              </p:par>
                            </p:childTnLst>
                          </p:cTn>
                        </p:par>
                      </p:childTnLst>
                    </p:cTn>
                  </p:par>
                  <p:par>
                    <p:cTn id="90" fill="hold">
                      <p:stCondLst>
                        <p:cond delay="indefinite"/>
                      </p:stCondLst>
                      <p:childTnLst>
                        <p:par>
                          <p:cTn id="91" fill="hold">
                            <p:stCondLst>
                              <p:cond delay="0"/>
                            </p:stCondLst>
                            <p:childTnLst>
                              <p:par>
                                <p:cTn id="92" presetID="1" presetClass="entr" presetSubtype="0" fill="hold" grpId="0" nodeType="clickEffect">
                                  <p:stCondLst>
                                    <p:cond delay="0"/>
                                  </p:stCondLst>
                                  <p:childTnLst>
                                    <p:set>
                                      <p:cBhvr>
                                        <p:cTn id="93" dur="1" fill="hold">
                                          <p:stCondLst>
                                            <p:cond delay="0"/>
                                          </p:stCondLst>
                                        </p:cTn>
                                        <p:tgtEl>
                                          <p:spTgt spid="69"/>
                                        </p:tgtEl>
                                        <p:attrNameLst>
                                          <p:attrName>style.visibility</p:attrName>
                                        </p:attrNameLst>
                                      </p:cBhvr>
                                      <p:to>
                                        <p:strVal val="visible"/>
                                      </p:to>
                                    </p:set>
                                  </p:childTnLst>
                                </p:cTn>
                              </p:par>
                            </p:childTnLst>
                          </p:cTn>
                        </p:par>
                      </p:childTnLst>
                    </p:cTn>
                  </p:par>
                  <p:par>
                    <p:cTn id="94" fill="hold">
                      <p:stCondLst>
                        <p:cond delay="indefinite"/>
                      </p:stCondLst>
                      <p:childTnLst>
                        <p:par>
                          <p:cTn id="95" fill="hold">
                            <p:stCondLst>
                              <p:cond delay="0"/>
                            </p:stCondLst>
                            <p:childTnLst>
                              <p:par>
                                <p:cTn id="96" presetID="1" presetClass="entr" presetSubtype="0" fill="hold" grpId="0" nodeType="clickEffect">
                                  <p:stCondLst>
                                    <p:cond delay="0"/>
                                  </p:stCondLst>
                                  <p:childTnLst>
                                    <p:set>
                                      <p:cBhvr>
                                        <p:cTn id="97" dur="1" fill="hold">
                                          <p:stCondLst>
                                            <p:cond delay="0"/>
                                          </p:stCondLst>
                                        </p:cTn>
                                        <p:tgtEl>
                                          <p:spTgt spid="65"/>
                                        </p:tgtEl>
                                        <p:attrNameLst>
                                          <p:attrName>style.visibility</p:attrName>
                                        </p:attrNameLst>
                                      </p:cBhvr>
                                      <p:to>
                                        <p:strVal val="visible"/>
                                      </p:to>
                                    </p:set>
                                  </p:childTnLst>
                                </p:cTn>
                              </p:par>
                            </p:childTnLst>
                          </p:cTn>
                        </p:par>
                      </p:childTnLst>
                    </p:cTn>
                  </p:par>
                  <p:par>
                    <p:cTn id="98" fill="hold">
                      <p:stCondLst>
                        <p:cond delay="indefinite"/>
                      </p:stCondLst>
                      <p:childTnLst>
                        <p:par>
                          <p:cTn id="99" fill="hold">
                            <p:stCondLst>
                              <p:cond delay="0"/>
                            </p:stCondLst>
                            <p:childTnLst>
                              <p:par>
                                <p:cTn id="100" presetID="7" presetClass="emph" presetSubtype="2" fill="hold" nodeType="clickEffect">
                                  <p:stCondLst>
                                    <p:cond delay="0"/>
                                  </p:stCondLst>
                                  <p:childTnLst>
                                    <p:animClr clrSpc="rgb" dir="cw">
                                      <p:cBhvr>
                                        <p:cTn id="101" dur="2000" fill="hold"/>
                                        <p:tgtEl>
                                          <p:spTgt spid="16"/>
                                        </p:tgtEl>
                                        <p:attrNameLst>
                                          <p:attrName>stroke.color</p:attrName>
                                        </p:attrNameLst>
                                      </p:cBhvr>
                                      <p:to>
                                        <a:srgbClr val="00B050"/>
                                      </p:to>
                                    </p:animClr>
                                    <p:set>
                                      <p:cBhvr>
                                        <p:cTn id="102" dur="2000" fill="hold"/>
                                        <p:tgtEl>
                                          <p:spTgt spid="16"/>
                                        </p:tgtEl>
                                        <p:attrNameLst>
                                          <p:attrName>stroke.on</p:attrName>
                                        </p:attrNameLst>
                                      </p:cBhvr>
                                      <p:to>
                                        <p:strVal val="true"/>
                                      </p:to>
                                    </p:set>
                                  </p:childTnLst>
                                </p:cTn>
                              </p:par>
                              <p:par>
                                <p:cTn id="103" presetID="1" presetClass="entr" presetSubtype="0" fill="hold" grpId="0" nodeType="withEffect">
                                  <p:stCondLst>
                                    <p:cond delay="0"/>
                                  </p:stCondLst>
                                  <p:childTnLst>
                                    <p:set>
                                      <p:cBhvr>
                                        <p:cTn id="104" dur="1" fill="hold">
                                          <p:stCondLst>
                                            <p:cond delay="0"/>
                                          </p:stCondLst>
                                        </p:cTn>
                                        <p:tgtEl>
                                          <p:spTgt spid="80"/>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1" presetClass="entr" presetSubtype="0" fill="hold" grpId="0" nodeType="clickEffect">
                                  <p:stCondLst>
                                    <p:cond delay="0"/>
                                  </p:stCondLst>
                                  <p:childTnLst>
                                    <p:set>
                                      <p:cBhvr>
                                        <p:cTn id="108" dur="1" fill="hold">
                                          <p:stCondLst>
                                            <p:cond delay="0"/>
                                          </p:stCondLst>
                                        </p:cTn>
                                        <p:tgtEl>
                                          <p:spTgt spid="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60" grpId="0"/>
      <p:bldP spid="61" grpId="0"/>
      <p:bldP spid="62" grpId="0"/>
      <p:bldP spid="63" grpId="0"/>
      <p:bldP spid="64" grpId="0"/>
      <p:bldP spid="65" grpId="0"/>
      <p:bldP spid="66" grpId="0"/>
      <p:bldP spid="67" grpId="0"/>
      <p:bldP spid="68" grpId="0"/>
      <p:bldP spid="69" grpId="0"/>
      <p:bldP spid="70" grpId="0"/>
      <p:bldP spid="71" grpId="0"/>
      <p:bldP spid="78" grpId="0"/>
      <p:bldP spid="79" grpId="0"/>
      <p:bldP spid="80" grpId="0"/>
    </p:bld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1"/>
          <p:cNvSpPr>
            <a:spLocks noGrp="1"/>
          </p:cNvSpPr>
          <p:nvPr>
            <p:ph type="title"/>
          </p:nvPr>
        </p:nvSpPr>
        <p:spPr>
          <a:xfrm>
            <a:off x="889000" y="0"/>
            <a:ext cx="10515600" cy="879475"/>
          </a:xfrm>
        </p:spPr>
        <p:txBody>
          <a:bodyPr/>
          <a:lstStyle/>
          <a:p>
            <a:r>
              <a:rPr lang="en-US" dirty="0"/>
              <a:t>Try it Yourselves!</a:t>
            </a:r>
          </a:p>
        </p:txBody>
      </p:sp>
      <p:sp>
        <p:nvSpPr>
          <p:cNvPr id="6" name="Rectangle 5"/>
          <p:cNvSpPr/>
          <p:nvPr/>
        </p:nvSpPr>
        <p:spPr>
          <a:xfrm>
            <a:off x="0" y="3403601"/>
            <a:ext cx="6874393" cy="3416320"/>
          </a:xfrm>
          <a:prstGeom prst="rect">
            <a:avLst/>
          </a:prstGeom>
        </p:spPr>
        <p:txBody>
          <a:bodyPr wrap="square">
            <a:spAutoFit/>
          </a:bodyPr>
          <a:lstStyle/>
          <a:p>
            <a:r>
              <a:rPr lang="en-US" sz="2400" dirty="0">
                <a:latin typeface="Courier New" panose="02070309020205020404" pitchFamily="49" charset="0"/>
                <a:cs typeface="Courier New" panose="02070309020205020404" pitchFamily="49" charset="0"/>
              </a:rPr>
              <a:t>DFS(u)</a:t>
            </a:r>
          </a:p>
          <a:p>
            <a:r>
              <a:rPr lang="en-US" sz="2400" dirty="0">
                <a:latin typeface="Courier New" panose="02070309020205020404" pitchFamily="49" charset="0"/>
                <a:cs typeface="Courier New" panose="02070309020205020404" pitchFamily="49" charset="0"/>
              </a:rPr>
              <a:t>	Mark u as “seen”</a:t>
            </a:r>
          </a:p>
          <a:p>
            <a:r>
              <a:rPr lang="en-US" sz="2400" dirty="0">
                <a:latin typeface="Courier New" panose="02070309020205020404" pitchFamily="49" charset="0"/>
                <a:cs typeface="Courier New" panose="02070309020205020404" pitchFamily="49" charset="0"/>
              </a:rPr>
              <a:t>	</a:t>
            </a:r>
            <a:r>
              <a:rPr lang="en-US" sz="2400" dirty="0" err="1">
                <a:solidFill>
                  <a:srgbClr val="FF0000"/>
                </a:solidFill>
                <a:latin typeface="Courier New" panose="02070309020205020404" pitchFamily="49" charset="0"/>
                <a:cs typeface="Courier New" panose="02070309020205020404" pitchFamily="49" charset="0"/>
              </a:rPr>
              <a:t>u.start</a:t>
            </a:r>
            <a:r>
              <a:rPr lang="en-US" sz="2400" dirty="0">
                <a:solidFill>
                  <a:srgbClr val="FF0000"/>
                </a:solidFill>
                <a:latin typeface="Courier New" panose="02070309020205020404" pitchFamily="49" charset="0"/>
                <a:cs typeface="Courier New" panose="02070309020205020404" pitchFamily="49" charset="0"/>
              </a:rPr>
              <a:t> = counter++</a:t>
            </a:r>
          </a:p>
          <a:p>
            <a:r>
              <a:rPr lang="en-US" sz="2400" dirty="0">
                <a:latin typeface="Courier New" panose="02070309020205020404" pitchFamily="49" charset="0"/>
                <a:cs typeface="Courier New" panose="02070309020205020404" pitchFamily="49" charset="0"/>
              </a:rPr>
              <a:t>	For each edge (</a:t>
            </a:r>
            <a:r>
              <a:rPr lang="en-US" sz="2400" dirty="0" err="1">
                <a:latin typeface="Courier New" panose="02070309020205020404" pitchFamily="49" charset="0"/>
                <a:cs typeface="Courier New" panose="02070309020205020404" pitchFamily="49" charset="0"/>
              </a:rPr>
              <a:t>u,v</a:t>
            </a:r>
            <a:r>
              <a:rPr lang="en-US" sz="2400" dirty="0">
                <a:latin typeface="Courier New" panose="02070309020205020404" pitchFamily="49" charset="0"/>
                <a:cs typeface="Courier New" panose="02070309020205020404" pitchFamily="49" charset="0"/>
              </a:rPr>
              <a:t>) //leaving u</a:t>
            </a:r>
          </a:p>
          <a:p>
            <a:r>
              <a:rPr lang="en-US" sz="2400" dirty="0">
                <a:latin typeface="Courier New" panose="02070309020205020404" pitchFamily="49" charset="0"/>
                <a:cs typeface="Courier New" panose="02070309020205020404" pitchFamily="49" charset="0"/>
              </a:rPr>
              <a:t>		If v is not “seen”</a:t>
            </a:r>
          </a:p>
          <a:p>
            <a:r>
              <a:rPr lang="en-US" sz="2400" dirty="0">
                <a:latin typeface="Courier New" panose="02070309020205020404" pitchFamily="49" charset="0"/>
                <a:cs typeface="Courier New" panose="02070309020205020404" pitchFamily="49" charset="0"/>
              </a:rPr>
              <a:t>			DFS(v)</a:t>
            </a:r>
          </a:p>
          <a:p>
            <a:r>
              <a:rPr lang="en-US" sz="2400" dirty="0">
                <a:latin typeface="Courier New" panose="02070309020205020404" pitchFamily="49" charset="0"/>
                <a:cs typeface="Courier New" panose="02070309020205020404" pitchFamily="49" charset="0"/>
              </a:rPr>
              <a:t>		End If</a:t>
            </a:r>
          </a:p>
          <a:p>
            <a:r>
              <a:rPr lang="en-US" sz="2400" dirty="0">
                <a:latin typeface="Courier New" panose="02070309020205020404" pitchFamily="49" charset="0"/>
                <a:cs typeface="Courier New" panose="02070309020205020404" pitchFamily="49" charset="0"/>
              </a:rPr>
              <a:t>	End For</a:t>
            </a:r>
          </a:p>
          <a:p>
            <a:r>
              <a:rPr lang="en-US" sz="2400" dirty="0">
                <a:latin typeface="Courier New" panose="02070309020205020404" pitchFamily="49" charset="0"/>
                <a:cs typeface="Courier New" panose="02070309020205020404" pitchFamily="49" charset="0"/>
              </a:rPr>
              <a:t>	</a:t>
            </a:r>
            <a:r>
              <a:rPr lang="en-US" sz="2400" dirty="0" err="1">
                <a:solidFill>
                  <a:srgbClr val="FF0000"/>
                </a:solidFill>
                <a:latin typeface="Courier New" panose="02070309020205020404" pitchFamily="49" charset="0"/>
                <a:cs typeface="Courier New" panose="02070309020205020404" pitchFamily="49" charset="0"/>
              </a:rPr>
              <a:t>u.end</a:t>
            </a:r>
            <a:r>
              <a:rPr lang="en-US" sz="2400" dirty="0">
                <a:solidFill>
                  <a:srgbClr val="FF0000"/>
                </a:solidFill>
                <a:latin typeface="Courier New" panose="02070309020205020404" pitchFamily="49" charset="0"/>
                <a:cs typeface="Courier New" panose="02070309020205020404" pitchFamily="49" charset="0"/>
              </a:rPr>
              <a:t> = counter++</a:t>
            </a:r>
          </a:p>
        </p:txBody>
      </p:sp>
      <p:sp>
        <p:nvSpPr>
          <p:cNvPr id="7" name="Rectangle 6"/>
          <p:cNvSpPr/>
          <p:nvPr/>
        </p:nvSpPr>
        <p:spPr>
          <a:xfrm>
            <a:off x="0" y="728662"/>
            <a:ext cx="5981700" cy="2677656"/>
          </a:xfrm>
          <a:prstGeom prst="rect">
            <a:avLst/>
          </a:prstGeom>
        </p:spPr>
        <p:txBody>
          <a:bodyPr wrap="square">
            <a:spAutoFit/>
          </a:bodyPr>
          <a:lstStyle/>
          <a:p>
            <a:r>
              <a:rPr lang="en-US" sz="2400" dirty="0" err="1">
                <a:latin typeface="Courier New" panose="02070309020205020404" pitchFamily="49" charset="0"/>
                <a:cs typeface="Courier New" panose="02070309020205020404" pitchFamily="49" charset="0"/>
              </a:rPr>
              <a:t>DFSWrapper</a:t>
            </a:r>
            <a:r>
              <a:rPr lang="en-US" sz="2400" dirty="0">
                <a:latin typeface="Courier New" panose="02070309020205020404" pitchFamily="49" charset="0"/>
                <a:cs typeface="Courier New" panose="02070309020205020404" pitchFamily="49" charset="0"/>
              </a:rPr>
              <a:t>(G)</a:t>
            </a:r>
          </a:p>
          <a:p>
            <a:r>
              <a:rPr lang="en-US" sz="2400" dirty="0">
                <a:latin typeface="Courier New" panose="02070309020205020404" pitchFamily="49" charset="0"/>
                <a:cs typeface="Courier New" panose="02070309020205020404" pitchFamily="49" charset="0"/>
              </a:rPr>
              <a:t>	</a:t>
            </a:r>
            <a:r>
              <a:rPr lang="en-US" sz="2400" dirty="0">
                <a:solidFill>
                  <a:srgbClr val="FF0000"/>
                </a:solidFill>
                <a:latin typeface="Courier New" panose="02070309020205020404" pitchFamily="49" charset="0"/>
                <a:cs typeface="Courier New" panose="02070309020205020404" pitchFamily="49" charset="0"/>
              </a:rPr>
              <a:t>counter = 0</a:t>
            </a:r>
          </a:p>
          <a:p>
            <a:r>
              <a:rPr lang="en-US" sz="2400" dirty="0">
                <a:latin typeface="Courier New" panose="02070309020205020404" pitchFamily="49" charset="0"/>
                <a:cs typeface="Courier New" panose="02070309020205020404" pitchFamily="49" charset="0"/>
              </a:rPr>
              <a:t>	For each vertex u of G</a:t>
            </a:r>
          </a:p>
          <a:p>
            <a:r>
              <a:rPr lang="en-US" sz="2400" dirty="0">
                <a:latin typeface="Courier New" panose="02070309020205020404" pitchFamily="49" charset="0"/>
                <a:cs typeface="Courier New" panose="02070309020205020404" pitchFamily="49" charset="0"/>
              </a:rPr>
              <a:t>		If u is not “seen”</a:t>
            </a:r>
          </a:p>
          <a:p>
            <a:r>
              <a:rPr lang="en-US" sz="2400" dirty="0">
                <a:latin typeface="Courier New" panose="02070309020205020404" pitchFamily="49" charset="0"/>
                <a:cs typeface="Courier New" panose="02070309020205020404" pitchFamily="49" charset="0"/>
              </a:rPr>
              <a:t>			DFS(u)</a:t>
            </a:r>
          </a:p>
          <a:p>
            <a:r>
              <a:rPr lang="en-US" sz="2400" dirty="0">
                <a:latin typeface="Courier New" panose="02070309020205020404" pitchFamily="49" charset="0"/>
                <a:cs typeface="Courier New" panose="02070309020205020404" pitchFamily="49" charset="0"/>
              </a:rPr>
              <a:t>		End If</a:t>
            </a:r>
          </a:p>
          <a:p>
            <a:r>
              <a:rPr lang="en-US" sz="2400" dirty="0">
                <a:latin typeface="Courier New" panose="02070309020205020404" pitchFamily="49" charset="0"/>
                <a:cs typeface="Courier New" panose="02070309020205020404" pitchFamily="49" charset="0"/>
              </a:rPr>
              <a:t>	End For</a:t>
            </a:r>
          </a:p>
        </p:txBody>
      </p:sp>
      <p:sp>
        <p:nvSpPr>
          <p:cNvPr id="9" name="Oval 8"/>
          <p:cNvSpPr/>
          <p:nvPr/>
        </p:nvSpPr>
        <p:spPr>
          <a:xfrm>
            <a:off x="8570016" y="2850618"/>
            <a:ext cx="503790" cy="503790"/>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A</a:t>
            </a:r>
          </a:p>
        </p:txBody>
      </p:sp>
      <p:sp>
        <p:nvSpPr>
          <p:cNvPr id="10" name="Oval 9"/>
          <p:cNvSpPr/>
          <p:nvPr/>
        </p:nvSpPr>
        <p:spPr>
          <a:xfrm>
            <a:off x="7540826" y="5425832"/>
            <a:ext cx="503790" cy="503790"/>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D</a:t>
            </a:r>
          </a:p>
        </p:txBody>
      </p:sp>
      <p:sp>
        <p:nvSpPr>
          <p:cNvPr id="11" name="Oval 10"/>
          <p:cNvSpPr/>
          <p:nvPr/>
        </p:nvSpPr>
        <p:spPr>
          <a:xfrm>
            <a:off x="9469196" y="4143063"/>
            <a:ext cx="503790" cy="503790"/>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C</a:t>
            </a:r>
          </a:p>
        </p:txBody>
      </p:sp>
      <p:sp>
        <p:nvSpPr>
          <p:cNvPr id="12" name="Oval 11"/>
          <p:cNvSpPr/>
          <p:nvPr/>
        </p:nvSpPr>
        <p:spPr>
          <a:xfrm>
            <a:off x="10590349" y="5455072"/>
            <a:ext cx="503790" cy="503790"/>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E</a:t>
            </a:r>
          </a:p>
        </p:txBody>
      </p:sp>
      <p:sp>
        <p:nvSpPr>
          <p:cNvPr id="13" name="Oval 12"/>
          <p:cNvSpPr/>
          <p:nvPr/>
        </p:nvSpPr>
        <p:spPr>
          <a:xfrm>
            <a:off x="8643794" y="5448205"/>
            <a:ext cx="503790" cy="503790"/>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F</a:t>
            </a:r>
          </a:p>
        </p:txBody>
      </p:sp>
      <p:sp>
        <p:nvSpPr>
          <p:cNvPr id="14" name="Oval 13"/>
          <p:cNvSpPr/>
          <p:nvPr/>
        </p:nvSpPr>
        <p:spPr>
          <a:xfrm>
            <a:off x="7574373" y="4176523"/>
            <a:ext cx="503790" cy="503790"/>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B</a:t>
            </a:r>
          </a:p>
        </p:txBody>
      </p:sp>
      <p:cxnSp>
        <p:nvCxnSpPr>
          <p:cNvPr id="15" name="Straight Arrow Connector 14"/>
          <p:cNvCxnSpPr>
            <a:stCxn id="9" idx="3"/>
            <a:endCxn id="14" idx="0"/>
          </p:cNvCxnSpPr>
          <p:nvPr/>
        </p:nvCxnSpPr>
        <p:spPr>
          <a:xfrm flipH="1">
            <a:off x="7826268" y="3280630"/>
            <a:ext cx="817526" cy="895893"/>
          </a:xfrm>
          <a:prstGeom prst="straightConnector1">
            <a:avLst/>
          </a:prstGeom>
          <a:ln w="28575">
            <a:solidFill>
              <a:schemeClr val="tx1"/>
            </a:solidFill>
            <a:tailEnd type="triangle" w="lg" len="lg"/>
          </a:ln>
        </p:spPr>
        <p:style>
          <a:lnRef idx="1">
            <a:schemeClr val="dk1"/>
          </a:lnRef>
          <a:fillRef idx="0">
            <a:schemeClr val="dk1"/>
          </a:fillRef>
          <a:effectRef idx="0">
            <a:schemeClr val="dk1"/>
          </a:effectRef>
          <a:fontRef idx="minor">
            <a:schemeClr val="tx1"/>
          </a:fontRef>
        </p:style>
      </p:cxnSp>
      <p:cxnSp>
        <p:nvCxnSpPr>
          <p:cNvPr id="16" name="Straight Connector 15"/>
          <p:cNvCxnSpPr>
            <a:stCxn id="14" idx="5"/>
            <a:endCxn id="13" idx="1"/>
          </p:cNvCxnSpPr>
          <p:nvPr/>
        </p:nvCxnSpPr>
        <p:spPr>
          <a:xfrm>
            <a:off x="8004385" y="4606535"/>
            <a:ext cx="713187" cy="915448"/>
          </a:xfrm>
          <a:prstGeom prst="line">
            <a:avLst/>
          </a:prstGeom>
          <a:ln w="28575">
            <a:solidFill>
              <a:schemeClr val="tx1"/>
            </a:solidFill>
            <a:tailEnd type="triangle" w="lg" len="lg"/>
          </a:ln>
        </p:spPr>
        <p:style>
          <a:lnRef idx="1">
            <a:schemeClr val="dk1"/>
          </a:lnRef>
          <a:fillRef idx="0">
            <a:schemeClr val="dk1"/>
          </a:fillRef>
          <a:effectRef idx="0">
            <a:schemeClr val="dk1"/>
          </a:effectRef>
          <a:fontRef idx="minor">
            <a:schemeClr val="tx1"/>
          </a:fontRef>
        </p:style>
      </p:cxnSp>
      <p:cxnSp>
        <p:nvCxnSpPr>
          <p:cNvPr id="17" name="Straight Connector 16"/>
          <p:cNvCxnSpPr>
            <a:stCxn id="13" idx="7"/>
            <a:endCxn id="11" idx="4"/>
          </p:cNvCxnSpPr>
          <p:nvPr/>
        </p:nvCxnSpPr>
        <p:spPr>
          <a:xfrm flipV="1">
            <a:off x="9073806" y="4646853"/>
            <a:ext cx="647285" cy="875130"/>
          </a:xfrm>
          <a:prstGeom prst="line">
            <a:avLst/>
          </a:prstGeom>
          <a:ln w="28575">
            <a:solidFill>
              <a:schemeClr val="tx1"/>
            </a:solidFill>
            <a:tailEnd type="triangle" w="lg" len="lg"/>
          </a:ln>
        </p:spPr>
        <p:style>
          <a:lnRef idx="1">
            <a:schemeClr val="dk1"/>
          </a:lnRef>
          <a:fillRef idx="0">
            <a:schemeClr val="dk1"/>
          </a:fillRef>
          <a:effectRef idx="0">
            <a:schemeClr val="dk1"/>
          </a:effectRef>
          <a:fontRef idx="minor">
            <a:schemeClr val="tx1"/>
          </a:fontRef>
        </p:style>
      </p:cxnSp>
      <p:cxnSp>
        <p:nvCxnSpPr>
          <p:cNvPr id="19" name="Straight Connector 18"/>
          <p:cNvCxnSpPr>
            <a:stCxn id="13" idx="6"/>
            <a:endCxn id="12" idx="2"/>
          </p:cNvCxnSpPr>
          <p:nvPr/>
        </p:nvCxnSpPr>
        <p:spPr>
          <a:xfrm>
            <a:off x="9147584" y="5700100"/>
            <a:ext cx="1442765" cy="6867"/>
          </a:xfrm>
          <a:prstGeom prst="line">
            <a:avLst/>
          </a:prstGeom>
          <a:ln w="28575">
            <a:solidFill>
              <a:schemeClr val="tx1"/>
            </a:solidFill>
            <a:tailEnd type="triangle" w="lg" len="lg"/>
          </a:ln>
        </p:spPr>
        <p:style>
          <a:lnRef idx="1">
            <a:schemeClr val="dk1"/>
          </a:lnRef>
          <a:fillRef idx="0">
            <a:schemeClr val="dk1"/>
          </a:fillRef>
          <a:effectRef idx="0">
            <a:schemeClr val="dk1"/>
          </a:effectRef>
          <a:fontRef idx="minor">
            <a:schemeClr val="tx1"/>
          </a:fontRef>
        </p:style>
      </p:cxnSp>
      <p:cxnSp>
        <p:nvCxnSpPr>
          <p:cNvPr id="20" name="Straight Connector 19"/>
          <p:cNvCxnSpPr>
            <a:stCxn id="10" idx="6"/>
            <a:endCxn id="13" idx="2"/>
          </p:cNvCxnSpPr>
          <p:nvPr/>
        </p:nvCxnSpPr>
        <p:spPr>
          <a:xfrm>
            <a:off x="8044616" y="5677727"/>
            <a:ext cx="599178" cy="22373"/>
          </a:xfrm>
          <a:prstGeom prst="line">
            <a:avLst/>
          </a:prstGeom>
          <a:ln w="28575">
            <a:solidFill>
              <a:schemeClr val="tx1"/>
            </a:solidFill>
            <a:tailEnd type="triangle" w="lg" len="lg"/>
          </a:ln>
        </p:spPr>
        <p:style>
          <a:lnRef idx="1">
            <a:schemeClr val="dk1"/>
          </a:lnRef>
          <a:fillRef idx="0">
            <a:schemeClr val="dk1"/>
          </a:fillRef>
          <a:effectRef idx="0">
            <a:schemeClr val="dk1"/>
          </a:effectRef>
          <a:fontRef idx="minor">
            <a:schemeClr val="tx1"/>
          </a:fontRef>
        </p:style>
      </p:cxnSp>
      <p:cxnSp>
        <p:nvCxnSpPr>
          <p:cNvPr id="21" name="Straight Connector 20"/>
          <p:cNvCxnSpPr>
            <a:stCxn id="14" idx="4"/>
            <a:endCxn id="10" idx="0"/>
          </p:cNvCxnSpPr>
          <p:nvPr/>
        </p:nvCxnSpPr>
        <p:spPr>
          <a:xfrm flipH="1">
            <a:off x="7792721" y="4680313"/>
            <a:ext cx="33547" cy="745519"/>
          </a:xfrm>
          <a:prstGeom prst="line">
            <a:avLst/>
          </a:prstGeom>
          <a:ln w="28575">
            <a:solidFill>
              <a:schemeClr val="tx1"/>
            </a:solidFill>
            <a:tailEnd type="triangle" w="lg" len="lg"/>
          </a:ln>
        </p:spPr>
        <p:style>
          <a:lnRef idx="1">
            <a:schemeClr val="dk1"/>
          </a:lnRef>
          <a:fillRef idx="0">
            <a:schemeClr val="dk1"/>
          </a:fillRef>
          <a:effectRef idx="0">
            <a:schemeClr val="dk1"/>
          </a:effectRef>
          <a:fontRef idx="minor">
            <a:schemeClr val="tx1"/>
          </a:fontRef>
        </p:style>
      </p:cxnSp>
      <p:sp>
        <p:nvSpPr>
          <p:cNvPr id="23" name="Arc 22"/>
          <p:cNvSpPr/>
          <p:nvPr/>
        </p:nvSpPr>
        <p:spPr>
          <a:xfrm rot="16200000" flipH="1">
            <a:off x="8841805" y="4331303"/>
            <a:ext cx="984865" cy="3083032"/>
          </a:xfrm>
          <a:prstGeom prst="arc">
            <a:avLst>
              <a:gd name="adj1" fmla="val 16335227"/>
              <a:gd name="adj2" fmla="val 5202225"/>
            </a:avLst>
          </a:prstGeom>
          <a:ln w="28575">
            <a:solidFill>
              <a:schemeClr val="tx1"/>
            </a:solidFill>
            <a:tailEnd type="triangle" w="lg" len="lg"/>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cxnSp>
        <p:nvCxnSpPr>
          <p:cNvPr id="29" name="Straight Arrow Connector 28"/>
          <p:cNvCxnSpPr>
            <a:stCxn id="11" idx="0"/>
            <a:endCxn id="9" idx="5"/>
          </p:cNvCxnSpPr>
          <p:nvPr/>
        </p:nvCxnSpPr>
        <p:spPr>
          <a:xfrm flipH="1" flipV="1">
            <a:off x="9000028" y="3280630"/>
            <a:ext cx="721063" cy="862433"/>
          </a:xfrm>
          <a:prstGeom prst="straightConnector1">
            <a:avLst/>
          </a:prstGeom>
          <a:ln w="28575">
            <a:solidFill>
              <a:schemeClr val="tx1"/>
            </a:solidFill>
            <a:tailEnd type="triangle" w="lg" len="lg"/>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graphicFrame>
            <p:nvGraphicFramePr>
              <p:cNvPr id="22" name="Content Placeholder 3">
                <a:extLst>
                  <a:ext uri="{FF2B5EF4-FFF2-40B4-BE49-F238E27FC236}">
                    <a16:creationId xmlns:a16="http://schemas.microsoft.com/office/drawing/2014/main" id="{72F028CA-C19F-4B57-B6D5-66735674387F}"/>
                  </a:ext>
                </a:extLst>
              </p:cNvPr>
              <p:cNvGraphicFramePr>
                <a:graphicFrameLocks noGrp="1"/>
              </p:cNvGraphicFramePr>
              <p:nvPr>
                <p:ph idx="1"/>
                <p:extLst>
                  <p:ext uri="{D42A27DB-BD31-4B8C-83A1-F6EECF244321}">
                    <p14:modId xmlns:p14="http://schemas.microsoft.com/office/powerpoint/2010/main" val="3255974046"/>
                  </p:ext>
                </p:extLst>
              </p:nvPr>
            </p:nvGraphicFramePr>
            <p:xfrm>
              <a:off x="5234597" y="99431"/>
              <a:ext cx="7016750" cy="2413664"/>
            </p:xfrm>
            <a:graphic>
              <a:graphicData uri="http://schemas.openxmlformats.org/drawingml/2006/table">
                <a:tbl>
                  <a:tblPr firstRow="1" bandRow="1">
                    <a:tableStyleId>{5C22544A-7EE6-4342-B048-85BDC9FD1C3A}</a:tableStyleId>
                  </a:tblPr>
                  <a:tblGrid>
                    <a:gridCol w="732383">
                      <a:extLst>
                        <a:ext uri="{9D8B030D-6E8A-4147-A177-3AD203B41FA5}">
                          <a16:colId xmlns:a16="http://schemas.microsoft.com/office/drawing/2014/main" val="306483226"/>
                        </a:ext>
                      </a:extLst>
                    </a:gridCol>
                    <a:gridCol w="2531516">
                      <a:extLst>
                        <a:ext uri="{9D8B030D-6E8A-4147-A177-3AD203B41FA5}">
                          <a16:colId xmlns:a16="http://schemas.microsoft.com/office/drawing/2014/main" val="2874139937"/>
                        </a:ext>
                      </a:extLst>
                    </a:gridCol>
                    <a:gridCol w="3752851">
                      <a:extLst>
                        <a:ext uri="{9D8B030D-6E8A-4147-A177-3AD203B41FA5}">
                          <a16:colId xmlns:a16="http://schemas.microsoft.com/office/drawing/2014/main" val="1318145121"/>
                        </a:ext>
                      </a:extLst>
                    </a:gridCol>
                  </a:tblGrid>
                  <a:tr h="341024">
                    <a:tc>
                      <a:txBody>
                        <a:bodyPr/>
                        <a:lstStyle/>
                        <a:p>
                          <a:r>
                            <a:rPr lang="en-US" sz="1400" dirty="0"/>
                            <a:t>Type</a:t>
                          </a:r>
                        </a:p>
                      </a:txBody>
                      <a:tcPr/>
                    </a:tc>
                    <a:tc>
                      <a:txBody>
                        <a:bodyPr/>
                        <a:lstStyle/>
                        <a:p>
                          <a:r>
                            <a:rPr lang="en-US" sz="1400" dirty="0"/>
                            <a:t>Definition</a:t>
                          </a:r>
                        </a:p>
                      </a:txBody>
                      <a:tcPr/>
                    </a:tc>
                    <a:tc>
                      <a:txBody>
                        <a:bodyPr/>
                        <a:lstStyle/>
                        <a:p>
                          <a:r>
                            <a:rPr lang="en-US" sz="1400" dirty="0"/>
                            <a:t>When</a:t>
                          </a:r>
                          <a:r>
                            <a:rPr lang="en-US" sz="1400" baseline="0" dirty="0"/>
                            <a:t> is </a:t>
                          </a:r>
                          <a14:m>
                            <m:oMath xmlns:m="http://schemas.openxmlformats.org/officeDocument/2006/math">
                              <m:r>
                                <a:rPr lang="en-US" sz="1400" b="1" i="1" baseline="0" smtClean="0">
                                  <a:latin typeface="Cambria Math" panose="02040503050406030204" pitchFamily="18" charset="0"/>
                                </a:rPr>
                                <m:t>(</m:t>
                              </m:r>
                              <m:r>
                                <a:rPr lang="en-US" sz="1400" b="1" i="1" baseline="0" smtClean="0">
                                  <a:latin typeface="Cambria Math" panose="02040503050406030204" pitchFamily="18" charset="0"/>
                                </a:rPr>
                                <m:t>𝒖</m:t>
                              </m:r>
                              <m:r>
                                <a:rPr lang="en-US" sz="1400" b="1" i="1" baseline="0" smtClean="0">
                                  <a:latin typeface="Cambria Math" panose="02040503050406030204" pitchFamily="18" charset="0"/>
                                </a:rPr>
                                <m:t>,</m:t>
                              </m:r>
                              <m:r>
                                <a:rPr lang="en-US" sz="1400" b="1" i="1" baseline="0" smtClean="0">
                                  <a:latin typeface="Cambria Math" panose="02040503050406030204" pitchFamily="18" charset="0"/>
                                </a:rPr>
                                <m:t>𝒗</m:t>
                              </m:r>
                              <m:r>
                                <a:rPr lang="en-US" sz="1400" b="1" i="1" baseline="0" smtClean="0">
                                  <a:latin typeface="Cambria Math" panose="02040503050406030204" pitchFamily="18" charset="0"/>
                                </a:rPr>
                                <m:t>)</m:t>
                              </m:r>
                            </m:oMath>
                          </a14:m>
                          <a:r>
                            <a:rPr lang="en-US" sz="1400" dirty="0"/>
                            <a:t> that edge type?</a:t>
                          </a:r>
                        </a:p>
                      </a:txBody>
                      <a:tcPr/>
                    </a:tc>
                    <a:extLst>
                      <a:ext uri="{0D108BD9-81ED-4DB2-BD59-A6C34878D82A}">
                        <a16:rowId xmlns:a16="http://schemas.microsoft.com/office/drawing/2014/main" val="3125723415"/>
                      </a:ext>
                    </a:extLst>
                  </a:tr>
                  <a:tr h="476499">
                    <a:tc>
                      <a:txBody>
                        <a:bodyPr/>
                        <a:lstStyle/>
                        <a:p>
                          <a:r>
                            <a:rPr lang="en-US" sz="1400" dirty="0"/>
                            <a:t>Tree</a:t>
                          </a:r>
                        </a:p>
                      </a:txBody>
                      <a:tcPr/>
                    </a:tc>
                    <a:tc>
                      <a:txBody>
                        <a:bodyPr/>
                        <a:lstStyle/>
                        <a:p>
                          <a:r>
                            <a:rPr lang="en-US" sz="1400" dirty="0"/>
                            <a:t>Edges forming</a:t>
                          </a:r>
                          <a:r>
                            <a:rPr lang="en-US" sz="1400" baseline="0" dirty="0"/>
                            <a:t> the DFS tree (or forest).</a:t>
                          </a:r>
                          <a:endParaRPr lang="en-US" sz="1400" dirty="0"/>
                        </a:p>
                      </a:txBody>
                      <a:tcPr/>
                    </a:tc>
                    <a:tc>
                      <a:txBody>
                        <a:bodyPr/>
                        <a:lstStyle/>
                        <a:p>
                          <a14:m>
                            <m:oMath xmlns:m="http://schemas.openxmlformats.org/officeDocument/2006/math">
                              <m:r>
                                <a:rPr lang="en-US" sz="1400" b="0" i="1" smtClean="0">
                                  <a:latin typeface="Cambria Math" panose="02040503050406030204" pitchFamily="18" charset="0"/>
                                </a:rPr>
                                <m:t>𝑣</m:t>
                              </m:r>
                            </m:oMath>
                          </a14:m>
                          <a:r>
                            <a:rPr lang="en-US" sz="1400" dirty="0"/>
                            <a:t> was not seen before we processed </a:t>
                          </a:r>
                          <a14:m>
                            <m:oMath xmlns:m="http://schemas.openxmlformats.org/officeDocument/2006/math">
                              <m:d>
                                <m:dPr>
                                  <m:ctrlPr>
                                    <a:rPr lang="en-US" sz="1400" b="0" i="1" smtClean="0">
                                      <a:latin typeface="Cambria Math" panose="02040503050406030204" pitchFamily="18" charset="0"/>
                                    </a:rPr>
                                  </m:ctrlPr>
                                </m:dPr>
                                <m:e>
                                  <m:r>
                                    <a:rPr lang="en-US" sz="1400" b="0" i="1" smtClean="0">
                                      <a:latin typeface="Cambria Math" panose="02040503050406030204" pitchFamily="18" charset="0"/>
                                    </a:rPr>
                                    <m:t>𝑢</m:t>
                                  </m:r>
                                  <m:r>
                                    <a:rPr lang="en-US" sz="1400" b="0" i="1" smtClean="0">
                                      <a:latin typeface="Cambria Math" panose="02040503050406030204" pitchFamily="18" charset="0"/>
                                    </a:rPr>
                                    <m:t>,</m:t>
                                  </m:r>
                                  <m:r>
                                    <a:rPr lang="en-US" sz="1400" b="0" i="1" smtClean="0">
                                      <a:latin typeface="Cambria Math" panose="02040503050406030204" pitchFamily="18" charset="0"/>
                                    </a:rPr>
                                    <m:t>𝑣</m:t>
                                  </m:r>
                                </m:e>
                              </m:d>
                              <m:r>
                                <a:rPr lang="en-US" sz="1400" b="0" i="1" smtClean="0">
                                  <a:latin typeface="Cambria Math" panose="02040503050406030204" pitchFamily="18" charset="0"/>
                                </a:rPr>
                                <m:t>.</m:t>
                              </m:r>
                            </m:oMath>
                          </a14:m>
                          <a:endParaRPr lang="en-US" sz="1400" dirty="0"/>
                        </a:p>
                      </a:txBody>
                      <a:tcPr/>
                    </a:tc>
                    <a:extLst>
                      <a:ext uri="{0D108BD9-81ED-4DB2-BD59-A6C34878D82A}">
                        <a16:rowId xmlns:a16="http://schemas.microsoft.com/office/drawing/2014/main" val="1339907078"/>
                      </a:ext>
                    </a:extLst>
                  </a:tr>
                  <a:tr h="476499">
                    <a:tc>
                      <a:txBody>
                        <a:bodyPr/>
                        <a:lstStyle/>
                        <a:p>
                          <a:r>
                            <a:rPr lang="en-US" sz="1400" dirty="0"/>
                            <a:t>Forward</a:t>
                          </a:r>
                        </a:p>
                      </a:txBody>
                      <a:tcPr/>
                    </a:tc>
                    <a:tc>
                      <a:txBody>
                        <a:bodyPr/>
                        <a:lstStyle/>
                        <a:p>
                          <a:r>
                            <a:rPr lang="en-US" sz="1400" dirty="0"/>
                            <a:t>From ancestor to descendant in tree.</a:t>
                          </a:r>
                        </a:p>
                      </a:txBody>
                      <a:tcPr/>
                    </a:tc>
                    <a:tc>
                      <a:txBody>
                        <a:bodyPr/>
                        <a:lstStyle/>
                        <a:p>
                          <a14:m>
                            <m:oMath xmlns:m="http://schemas.openxmlformats.org/officeDocument/2006/math">
                              <m:r>
                                <a:rPr lang="en-US" sz="1400" b="0" i="1" smtClean="0">
                                  <a:latin typeface="Cambria Math" panose="02040503050406030204" pitchFamily="18" charset="0"/>
                                  <a:cs typeface="Courier New" panose="02070309020205020404" pitchFamily="49" charset="0"/>
                                </a:rPr>
                                <m:t>𝑢</m:t>
                              </m:r>
                              <m:r>
                                <a:rPr lang="en-US" sz="1400" b="0" i="1" smtClean="0">
                                  <a:latin typeface="Cambria Math" panose="02040503050406030204" pitchFamily="18" charset="0"/>
                                  <a:cs typeface="Courier New" panose="02070309020205020404" pitchFamily="49" charset="0"/>
                                </a:rPr>
                                <m:t> </m:t>
                              </m:r>
                            </m:oMath>
                          </a14:m>
                          <a:r>
                            <a:rPr lang="en-US" sz="1400" dirty="0">
                              <a:latin typeface="+mn-lt"/>
                              <a:cs typeface="Courier New" panose="02070309020205020404" pitchFamily="49" charset="0"/>
                            </a:rPr>
                            <a:t>and </a:t>
                          </a:r>
                          <a14:m>
                            <m:oMath xmlns:m="http://schemas.openxmlformats.org/officeDocument/2006/math">
                              <m:r>
                                <a:rPr lang="en-US" sz="1400" b="0" i="1" smtClean="0">
                                  <a:latin typeface="Cambria Math" panose="02040503050406030204" pitchFamily="18" charset="0"/>
                                  <a:cs typeface="Courier New" panose="02070309020205020404" pitchFamily="49" charset="0"/>
                                </a:rPr>
                                <m:t>𝑣</m:t>
                              </m:r>
                            </m:oMath>
                          </a14:m>
                          <a:r>
                            <a:rPr lang="en-US" sz="1400" dirty="0">
                              <a:latin typeface="+mn-lt"/>
                              <a:cs typeface="Courier New" panose="02070309020205020404" pitchFamily="49" charset="0"/>
                            </a:rPr>
                            <a:t> have been seen,</a:t>
                          </a:r>
                          <a:r>
                            <a:rPr lang="en-US" sz="1400" baseline="0" dirty="0">
                              <a:latin typeface="+mn-lt"/>
                              <a:cs typeface="Courier New" panose="02070309020205020404" pitchFamily="49" charset="0"/>
                            </a:rPr>
                            <a:t> and</a:t>
                          </a:r>
                          <a:br>
                            <a:rPr lang="en-US" sz="1400" dirty="0">
                              <a:latin typeface="Courier New" panose="02070309020205020404" pitchFamily="49" charset="0"/>
                              <a:cs typeface="Courier New" panose="02070309020205020404" pitchFamily="49" charset="0"/>
                            </a:rPr>
                          </a:br>
                          <a:r>
                            <a:rPr lang="en-US" sz="1400" dirty="0" err="1">
                              <a:latin typeface="Courier New" panose="02070309020205020404" pitchFamily="49" charset="0"/>
                              <a:cs typeface="Courier New" panose="02070309020205020404" pitchFamily="49" charset="0"/>
                            </a:rPr>
                            <a:t>u.start</a:t>
                          </a:r>
                          <a:r>
                            <a:rPr lang="en-US" sz="1400" baseline="0" dirty="0">
                              <a:latin typeface="Courier New" panose="02070309020205020404" pitchFamily="49" charset="0"/>
                              <a:cs typeface="Courier New" panose="02070309020205020404" pitchFamily="49" charset="0"/>
                            </a:rPr>
                            <a:t> &lt; </a:t>
                          </a:r>
                          <a:r>
                            <a:rPr lang="en-US" sz="1400" baseline="0" dirty="0" err="1">
                              <a:latin typeface="Courier New" panose="02070309020205020404" pitchFamily="49" charset="0"/>
                              <a:cs typeface="Courier New" panose="02070309020205020404" pitchFamily="49" charset="0"/>
                            </a:rPr>
                            <a:t>v.start</a:t>
                          </a:r>
                          <a:r>
                            <a:rPr lang="en-US" sz="1400" baseline="0" dirty="0">
                              <a:latin typeface="Courier New" panose="02070309020205020404" pitchFamily="49" charset="0"/>
                              <a:cs typeface="Courier New" panose="02070309020205020404" pitchFamily="49" charset="0"/>
                            </a:rPr>
                            <a:t> &lt; </a:t>
                          </a:r>
                          <a:r>
                            <a:rPr lang="en-US" sz="1400" baseline="0" dirty="0" err="1">
                              <a:latin typeface="Courier New" panose="02070309020205020404" pitchFamily="49" charset="0"/>
                              <a:cs typeface="Courier New" panose="02070309020205020404" pitchFamily="49" charset="0"/>
                            </a:rPr>
                            <a:t>v.end</a:t>
                          </a:r>
                          <a:r>
                            <a:rPr lang="en-US" sz="1400" baseline="0" dirty="0">
                              <a:latin typeface="Courier New" panose="02070309020205020404" pitchFamily="49" charset="0"/>
                              <a:cs typeface="Courier New" panose="02070309020205020404" pitchFamily="49" charset="0"/>
                            </a:rPr>
                            <a:t> &lt; </a:t>
                          </a:r>
                          <a:r>
                            <a:rPr lang="en-US" sz="1400" baseline="0" dirty="0" err="1">
                              <a:latin typeface="Courier New" panose="02070309020205020404" pitchFamily="49" charset="0"/>
                              <a:cs typeface="Courier New" panose="02070309020205020404" pitchFamily="49" charset="0"/>
                            </a:rPr>
                            <a:t>u.end</a:t>
                          </a:r>
                          <a:endParaRPr lang="en-US" sz="1400" dirty="0">
                            <a:latin typeface="Courier New" panose="02070309020205020404" pitchFamily="49" charset="0"/>
                            <a:cs typeface="Courier New" panose="02070309020205020404" pitchFamily="49" charset="0"/>
                          </a:endParaRPr>
                        </a:p>
                      </a:txBody>
                      <a:tcPr/>
                    </a:tc>
                    <a:extLst>
                      <a:ext uri="{0D108BD9-81ED-4DB2-BD59-A6C34878D82A}">
                        <a16:rowId xmlns:a16="http://schemas.microsoft.com/office/drawing/2014/main" val="978802826"/>
                      </a:ext>
                    </a:extLst>
                  </a:tr>
                  <a:tr h="476499">
                    <a:tc>
                      <a:txBody>
                        <a:bodyPr/>
                        <a:lstStyle/>
                        <a:p>
                          <a:r>
                            <a:rPr lang="en-US" sz="1400" dirty="0"/>
                            <a:t>Back</a:t>
                          </a:r>
                        </a:p>
                      </a:txBody>
                      <a:tcPr/>
                    </a:tc>
                    <a:tc>
                      <a:txBody>
                        <a:bodyPr/>
                        <a:lstStyle/>
                        <a:p>
                          <a:r>
                            <a:rPr lang="en-US" sz="1400" dirty="0"/>
                            <a:t>From descendant to</a:t>
                          </a:r>
                          <a:r>
                            <a:rPr lang="en-US" sz="1400" baseline="0" dirty="0"/>
                            <a:t> ancestor in tree.</a:t>
                          </a:r>
                          <a:endParaRPr lang="en-US" sz="1400" dirty="0"/>
                        </a:p>
                      </a:txBody>
                      <a:tcPr/>
                    </a:tc>
                    <a:tc>
                      <a:txBody>
                        <a:bodyPr/>
                        <a:lstStyle/>
                        <a:p>
                          <a14:m>
                            <m:oMath xmlns:m="http://schemas.openxmlformats.org/officeDocument/2006/math">
                              <m:r>
                                <a:rPr lang="en-US" sz="1400" b="0" i="1" smtClean="0">
                                  <a:latin typeface="Cambria Math" panose="02040503050406030204" pitchFamily="18" charset="0"/>
                                  <a:cs typeface="Courier New" panose="02070309020205020404" pitchFamily="49" charset="0"/>
                                </a:rPr>
                                <m:t>𝑢</m:t>
                              </m:r>
                              <m:r>
                                <a:rPr lang="en-US" sz="1400" b="0" i="1" smtClean="0">
                                  <a:latin typeface="Cambria Math" panose="02040503050406030204" pitchFamily="18" charset="0"/>
                                  <a:cs typeface="Courier New" panose="02070309020205020404" pitchFamily="49" charset="0"/>
                                </a:rPr>
                                <m:t> </m:t>
                              </m:r>
                            </m:oMath>
                          </a14:m>
                          <a:r>
                            <a:rPr lang="en-US" sz="1400" dirty="0">
                              <a:latin typeface="+mn-lt"/>
                              <a:cs typeface="Courier New" panose="02070309020205020404" pitchFamily="49" charset="0"/>
                            </a:rPr>
                            <a:t>and </a:t>
                          </a:r>
                          <a14:m>
                            <m:oMath xmlns:m="http://schemas.openxmlformats.org/officeDocument/2006/math">
                              <m:r>
                                <a:rPr lang="en-US" sz="1400" b="0" i="1" smtClean="0">
                                  <a:latin typeface="Cambria Math" panose="02040503050406030204" pitchFamily="18" charset="0"/>
                                  <a:cs typeface="Courier New" panose="02070309020205020404" pitchFamily="49" charset="0"/>
                                </a:rPr>
                                <m:t>𝑣</m:t>
                              </m:r>
                            </m:oMath>
                          </a14:m>
                          <a:r>
                            <a:rPr lang="en-US" sz="1400" dirty="0">
                              <a:latin typeface="+mn-lt"/>
                              <a:cs typeface="Courier New" panose="02070309020205020404" pitchFamily="49" charset="0"/>
                            </a:rPr>
                            <a:t> have been seen, and</a:t>
                          </a:r>
                          <a:br>
                            <a:rPr lang="en-US" sz="1400" dirty="0">
                              <a:latin typeface="Courier New" panose="02070309020205020404" pitchFamily="49" charset="0"/>
                              <a:cs typeface="Courier New" panose="02070309020205020404" pitchFamily="49" charset="0"/>
                            </a:rPr>
                          </a:br>
                          <a:r>
                            <a:rPr lang="en-US" sz="1400" dirty="0" err="1">
                              <a:latin typeface="Courier New" panose="02070309020205020404" pitchFamily="49" charset="0"/>
                              <a:cs typeface="Courier New" panose="02070309020205020404" pitchFamily="49" charset="0"/>
                            </a:rPr>
                            <a:t>v.start</a:t>
                          </a:r>
                          <a:r>
                            <a:rPr lang="en-US" sz="1400" baseline="0" dirty="0">
                              <a:latin typeface="Courier New" panose="02070309020205020404" pitchFamily="49" charset="0"/>
                              <a:cs typeface="Courier New" panose="02070309020205020404" pitchFamily="49" charset="0"/>
                            </a:rPr>
                            <a:t> &lt; </a:t>
                          </a:r>
                          <a:r>
                            <a:rPr lang="en-US" sz="1400" baseline="0" dirty="0" err="1">
                              <a:latin typeface="Courier New" panose="02070309020205020404" pitchFamily="49" charset="0"/>
                              <a:cs typeface="Courier New" panose="02070309020205020404" pitchFamily="49" charset="0"/>
                            </a:rPr>
                            <a:t>u.start</a:t>
                          </a:r>
                          <a:r>
                            <a:rPr lang="en-US" sz="1400" baseline="0" dirty="0">
                              <a:latin typeface="Courier New" panose="02070309020205020404" pitchFamily="49" charset="0"/>
                              <a:cs typeface="Courier New" panose="02070309020205020404" pitchFamily="49" charset="0"/>
                            </a:rPr>
                            <a:t> &lt; </a:t>
                          </a:r>
                          <a:r>
                            <a:rPr lang="en-US" sz="1400" baseline="0" dirty="0" err="1">
                              <a:latin typeface="Courier New" panose="02070309020205020404" pitchFamily="49" charset="0"/>
                              <a:cs typeface="Courier New" panose="02070309020205020404" pitchFamily="49" charset="0"/>
                            </a:rPr>
                            <a:t>u.end</a:t>
                          </a:r>
                          <a:r>
                            <a:rPr lang="en-US" sz="1400" baseline="0" dirty="0">
                              <a:latin typeface="Courier New" panose="02070309020205020404" pitchFamily="49" charset="0"/>
                              <a:cs typeface="Courier New" panose="02070309020205020404" pitchFamily="49" charset="0"/>
                            </a:rPr>
                            <a:t> &lt; </a:t>
                          </a:r>
                          <a:r>
                            <a:rPr lang="en-US" sz="1400" baseline="0" dirty="0" err="1">
                              <a:latin typeface="Courier New" panose="02070309020205020404" pitchFamily="49" charset="0"/>
                              <a:cs typeface="Courier New" panose="02070309020205020404" pitchFamily="49" charset="0"/>
                            </a:rPr>
                            <a:t>v.end</a:t>
                          </a:r>
                          <a:endParaRPr lang="en-US" sz="1400" dirty="0">
                            <a:latin typeface="Courier New" panose="02070309020205020404" pitchFamily="49" charset="0"/>
                            <a:cs typeface="Courier New" panose="02070309020205020404" pitchFamily="49" charset="0"/>
                          </a:endParaRPr>
                        </a:p>
                      </a:txBody>
                      <a:tcPr/>
                    </a:tc>
                    <a:extLst>
                      <a:ext uri="{0D108BD9-81ED-4DB2-BD59-A6C34878D82A}">
                        <a16:rowId xmlns:a16="http://schemas.microsoft.com/office/drawing/2014/main" val="1022694796"/>
                      </a:ext>
                    </a:extLst>
                  </a:tr>
                  <a:tr h="476499">
                    <a:tc>
                      <a:txBody>
                        <a:bodyPr/>
                        <a:lstStyle/>
                        <a:p>
                          <a:r>
                            <a:rPr lang="en-US" sz="1400" dirty="0"/>
                            <a:t>Cross</a:t>
                          </a:r>
                        </a:p>
                      </a:txBody>
                      <a:tcPr/>
                    </a:tc>
                    <a:tc>
                      <a:txBody>
                        <a:bodyPr/>
                        <a:lstStyle/>
                        <a:p>
                          <a:r>
                            <a:rPr lang="en-US" sz="1400" dirty="0"/>
                            <a:t>Edges</a:t>
                          </a:r>
                          <a:r>
                            <a:rPr lang="en-US" sz="1400" baseline="0" dirty="0"/>
                            <a:t> going between vertices without an ancestor relationship.</a:t>
                          </a:r>
                          <a:endParaRPr lang="en-US" sz="1400" dirty="0"/>
                        </a:p>
                      </a:txBody>
                      <a:tcPr/>
                    </a:tc>
                    <a:tc>
                      <a:txBody>
                        <a:bodyPr/>
                        <a:lstStyle/>
                        <a:p>
                          <a14:m>
                            <m:oMath xmlns:m="http://schemas.openxmlformats.org/officeDocument/2006/math">
                              <m:r>
                                <a:rPr lang="en-US" sz="1400" b="0" i="1" smtClean="0">
                                  <a:latin typeface="Cambria Math" panose="02040503050406030204" pitchFamily="18" charset="0"/>
                                </a:rPr>
                                <m:t>𝑢</m:t>
                              </m:r>
                            </m:oMath>
                          </a14:m>
                          <a:r>
                            <a:rPr lang="en-US" sz="1400" dirty="0"/>
                            <a:t> and </a:t>
                          </a:r>
                          <a14:m>
                            <m:oMath xmlns:m="http://schemas.openxmlformats.org/officeDocument/2006/math">
                              <m:r>
                                <a:rPr lang="en-US" sz="1400" b="0" i="1" smtClean="0">
                                  <a:latin typeface="Cambria Math" panose="02040503050406030204" pitchFamily="18" charset="0"/>
                                </a:rPr>
                                <m:t>𝑣</m:t>
                              </m:r>
                            </m:oMath>
                          </a14:m>
                          <a:r>
                            <a:rPr lang="en-US" sz="1400" dirty="0"/>
                            <a:t> have not been seen, and</a:t>
                          </a:r>
                          <a:br>
                            <a:rPr lang="en-US" sz="1400" dirty="0"/>
                          </a:br>
                          <a:r>
                            <a:rPr lang="en-US" sz="1400" dirty="0" err="1">
                              <a:latin typeface="Courier New" panose="02070309020205020404" pitchFamily="49" charset="0"/>
                              <a:cs typeface="Courier New" panose="02070309020205020404" pitchFamily="49" charset="0"/>
                            </a:rPr>
                            <a:t>v.start</a:t>
                          </a:r>
                          <a:r>
                            <a:rPr lang="en-US" sz="1400" dirty="0">
                              <a:latin typeface="Courier New" panose="02070309020205020404" pitchFamily="49" charset="0"/>
                              <a:cs typeface="Courier New" panose="02070309020205020404" pitchFamily="49" charset="0"/>
                            </a:rPr>
                            <a:t> &lt; </a:t>
                          </a:r>
                          <a:r>
                            <a:rPr lang="en-US" sz="1400" dirty="0" err="1">
                              <a:latin typeface="Courier New" panose="02070309020205020404" pitchFamily="49" charset="0"/>
                              <a:cs typeface="Courier New" panose="02070309020205020404" pitchFamily="49" charset="0"/>
                            </a:rPr>
                            <a:t>v.end</a:t>
                          </a:r>
                          <a:r>
                            <a:rPr lang="en-US" sz="1400" dirty="0">
                              <a:latin typeface="Courier New" panose="02070309020205020404" pitchFamily="49" charset="0"/>
                              <a:cs typeface="Courier New" panose="02070309020205020404" pitchFamily="49" charset="0"/>
                            </a:rPr>
                            <a:t> &lt; </a:t>
                          </a:r>
                          <a:r>
                            <a:rPr lang="en-US" sz="1400" dirty="0" err="1">
                              <a:latin typeface="Courier New" panose="02070309020205020404" pitchFamily="49" charset="0"/>
                              <a:cs typeface="Courier New" panose="02070309020205020404" pitchFamily="49" charset="0"/>
                            </a:rPr>
                            <a:t>u.start</a:t>
                          </a:r>
                          <a:r>
                            <a:rPr lang="en-US" sz="1400" dirty="0">
                              <a:latin typeface="Courier New" panose="02070309020205020404" pitchFamily="49" charset="0"/>
                              <a:cs typeface="Courier New" panose="02070309020205020404" pitchFamily="49" charset="0"/>
                            </a:rPr>
                            <a:t> &lt; </a:t>
                          </a:r>
                          <a:r>
                            <a:rPr lang="en-US" sz="1400" dirty="0" err="1">
                              <a:latin typeface="Courier New" panose="02070309020205020404" pitchFamily="49" charset="0"/>
                              <a:cs typeface="Courier New" panose="02070309020205020404" pitchFamily="49" charset="0"/>
                            </a:rPr>
                            <a:t>u.end</a:t>
                          </a:r>
                          <a:endParaRPr lang="en-US" sz="1400" dirty="0">
                            <a:latin typeface="Courier New" panose="02070309020205020404" pitchFamily="49" charset="0"/>
                            <a:cs typeface="Courier New" panose="02070309020205020404" pitchFamily="49" charset="0"/>
                          </a:endParaRPr>
                        </a:p>
                      </a:txBody>
                      <a:tcPr/>
                    </a:tc>
                    <a:extLst>
                      <a:ext uri="{0D108BD9-81ED-4DB2-BD59-A6C34878D82A}">
                        <a16:rowId xmlns:a16="http://schemas.microsoft.com/office/drawing/2014/main" val="12491357"/>
                      </a:ext>
                    </a:extLst>
                  </a:tr>
                </a:tbl>
              </a:graphicData>
            </a:graphic>
          </p:graphicFrame>
        </mc:Choice>
        <mc:Fallback xmlns="">
          <p:graphicFrame>
            <p:nvGraphicFramePr>
              <p:cNvPr id="22" name="Content Placeholder 3">
                <a:extLst>
                  <a:ext uri="{FF2B5EF4-FFF2-40B4-BE49-F238E27FC236}">
                    <a16:creationId xmlns:a16="http://schemas.microsoft.com/office/drawing/2014/main" id="{72F028CA-C19F-4B57-B6D5-66735674387F}"/>
                  </a:ext>
                </a:extLst>
              </p:cNvPr>
              <p:cNvGraphicFramePr>
                <a:graphicFrameLocks noGrp="1"/>
              </p:cNvGraphicFramePr>
              <p:nvPr>
                <p:ph idx="1"/>
                <p:extLst>
                  <p:ext uri="{D42A27DB-BD31-4B8C-83A1-F6EECF244321}">
                    <p14:modId xmlns:p14="http://schemas.microsoft.com/office/powerpoint/2010/main" val="3255974046"/>
                  </p:ext>
                </p:extLst>
              </p:nvPr>
            </p:nvGraphicFramePr>
            <p:xfrm>
              <a:off x="5234597" y="99431"/>
              <a:ext cx="7016750" cy="2413664"/>
            </p:xfrm>
            <a:graphic>
              <a:graphicData uri="http://schemas.openxmlformats.org/drawingml/2006/table">
                <a:tbl>
                  <a:tblPr firstRow="1" bandRow="1">
                    <a:tableStyleId>{5C22544A-7EE6-4342-B048-85BDC9FD1C3A}</a:tableStyleId>
                  </a:tblPr>
                  <a:tblGrid>
                    <a:gridCol w="732383">
                      <a:extLst>
                        <a:ext uri="{9D8B030D-6E8A-4147-A177-3AD203B41FA5}">
                          <a16:colId xmlns:a16="http://schemas.microsoft.com/office/drawing/2014/main" val="306483226"/>
                        </a:ext>
                      </a:extLst>
                    </a:gridCol>
                    <a:gridCol w="2531516">
                      <a:extLst>
                        <a:ext uri="{9D8B030D-6E8A-4147-A177-3AD203B41FA5}">
                          <a16:colId xmlns:a16="http://schemas.microsoft.com/office/drawing/2014/main" val="2874139937"/>
                        </a:ext>
                      </a:extLst>
                    </a:gridCol>
                    <a:gridCol w="3752851">
                      <a:extLst>
                        <a:ext uri="{9D8B030D-6E8A-4147-A177-3AD203B41FA5}">
                          <a16:colId xmlns:a16="http://schemas.microsoft.com/office/drawing/2014/main" val="1318145121"/>
                        </a:ext>
                      </a:extLst>
                    </a:gridCol>
                  </a:tblGrid>
                  <a:tr h="341024">
                    <a:tc>
                      <a:txBody>
                        <a:bodyPr/>
                        <a:lstStyle/>
                        <a:p>
                          <a:r>
                            <a:rPr lang="en-US" sz="1400" dirty="0"/>
                            <a:t>Type</a:t>
                          </a:r>
                        </a:p>
                      </a:txBody>
                      <a:tcPr/>
                    </a:tc>
                    <a:tc>
                      <a:txBody>
                        <a:bodyPr/>
                        <a:lstStyle/>
                        <a:p>
                          <a:r>
                            <a:rPr lang="en-US" sz="1400" dirty="0"/>
                            <a:t>Definition</a:t>
                          </a:r>
                        </a:p>
                      </a:txBody>
                      <a:tcPr/>
                    </a:tc>
                    <a:tc>
                      <a:txBody>
                        <a:bodyPr/>
                        <a:lstStyle/>
                        <a:p>
                          <a:endParaRPr lang="en-US"/>
                        </a:p>
                      </a:txBody>
                      <a:tcPr>
                        <a:blipFill>
                          <a:blip r:embed="rId2"/>
                          <a:stretch>
                            <a:fillRect l="-87175" t="-1786" r="-649" b="-628571"/>
                          </a:stretch>
                        </a:blipFill>
                      </a:tcPr>
                    </a:tc>
                    <a:extLst>
                      <a:ext uri="{0D108BD9-81ED-4DB2-BD59-A6C34878D82A}">
                        <a16:rowId xmlns:a16="http://schemas.microsoft.com/office/drawing/2014/main" val="3125723415"/>
                      </a:ext>
                    </a:extLst>
                  </a:tr>
                  <a:tr h="518160">
                    <a:tc>
                      <a:txBody>
                        <a:bodyPr/>
                        <a:lstStyle/>
                        <a:p>
                          <a:r>
                            <a:rPr lang="en-US" sz="1400" dirty="0"/>
                            <a:t>Tree</a:t>
                          </a:r>
                        </a:p>
                      </a:txBody>
                      <a:tcPr/>
                    </a:tc>
                    <a:tc>
                      <a:txBody>
                        <a:bodyPr/>
                        <a:lstStyle/>
                        <a:p>
                          <a:r>
                            <a:rPr lang="en-US" sz="1400" dirty="0"/>
                            <a:t>Edges forming</a:t>
                          </a:r>
                          <a:r>
                            <a:rPr lang="en-US" sz="1400" baseline="0" dirty="0"/>
                            <a:t> the DFS tree (or forest).</a:t>
                          </a:r>
                          <a:endParaRPr lang="en-US" sz="1400" dirty="0"/>
                        </a:p>
                      </a:txBody>
                      <a:tcPr/>
                    </a:tc>
                    <a:tc>
                      <a:txBody>
                        <a:bodyPr/>
                        <a:lstStyle/>
                        <a:p>
                          <a:endParaRPr lang="en-US"/>
                        </a:p>
                      </a:txBody>
                      <a:tcPr>
                        <a:blipFill>
                          <a:blip r:embed="rId2"/>
                          <a:stretch>
                            <a:fillRect l="-87175" t="-67059" r="-649" b="-314118"/>
                          </a:stretch>
                        </a:blipFill>
                      </a:tcPr>
                    </a:tc>
                    <a:extLst>
                      <a:ext uri="{0D108BD9-81ED-4DB2-BD59-A6C34878D82A}">
                        <a16:rowId xmlns:a16="http://schemas.microsoft.com/office/drawing/2014/main" val="1339907078"/>
                      </a:ext>
                    </a:extLst>
                  </a:tr>
                  <a:tr h="518160">
                    <a:tc>
                      <a:txBody>
                        <a:bodyPr/>
                        <a:lstStyle/>
                        <a:p>
                          <a:r>
                            <a:rPr lang="en-US" sz="1400" dirty="0"/>
                            <a:t>Forward</a:t>
                          </a:r>
                        </a:p>
                      </a:txBody>
                      <a:tcPr/>
                    </a:tc>
                    <a:tc>
                      <a:txBody>
                        <a:bodyPr/>
                        <a:lstStyle/>
                        <a:p>
                          <a:r>
                            <a:rPr lang="en-US" sz="1400" dirty="0"/>
                            <a:t>From ancestor to descendant in tree.</a:t>
                          </a:r>
                        </a:p>
                      </a:txBody>
                      <a:tcPr/>
                    </a:tc>
                    <a:tc>
                      <a:txBody>
                        <a:bodyPr/>
                        <a:lstStyle/>
                        <a:p>
                          <a:endParaRPr lang="en-US"/>
                        </a:p>
                      </a:txBody>
                      <a:tcPr>
                        <a:blipFill>
                          <a:blip r:embed="rId2"/>
                          <a:stretch>
                            <a:fillRect l="-87175" t="-165116" r="-649" b="-210465"/>
                          </a:stretch>
                        </a:blipFill>
                      </a:tcPr>
                    </a:tc>
                    <a:extLst>
                      <a:ext uri="{0D108BD9-81ED-4DB2-BD59-A6C34878D82A}">
                        <a16:rowId xmlns:a16="http://schemas.microsoft.com/office/drawing/2014/main" val="978802826"/>
                      </a:ext>
                    </a:extLst>
                  </a:tr>
                  <a:tr h="518160">
                    <a:tc>
                      <a:txBody>
                        <a:bodyPr/>
                        <a:lstStyle/>
                        <a:p>
                          <a:r>
                            <a:rPr lang="en-US" sz="1400" dirty="0"/>
                            <a:t>Back</a:t>
                          </a:r>
                        </a:p>
                      </a:txBody>
                      <a:tcPr/>
                    </a:tc>
                    <a:tc>
                      <a:txBody>
                        <a:bodyPr/>
                        <a:lstStyle/>
                        <a:p>
                          <a:r>
                            <a:rPr lang="en-US" sz="1400" dirty="0"/>
                            <a:t>From descendant to</a:t>
                          </a:r>
                          <a:r>
                            <a:rPr lang="en-US" sz="1400" baseline="0" dirty="0"/>
                            <a:t> ancestor in tree.</a:t>
                          </a:r>
                          <a:endParaRPr lang="en-US" sz="1400" dirty="0"/>
                        </a:p>
                      </a:txBody>
                      <a:tcPr/>
                    </a:tc>
                    <a:tc>
                      <a:txBody>
                        <a:bodyPr/>
                        <a:lstStyle/>
                        <a:p>
                          <a:endParaRPr lang="en-US"/>
                        </a:p>
                      </a:txBody>
                      <a:tcPr>
                        <a:blipFill>
                          <a:blip r:embed="rId2"/>
                          <a:stretch>
                            <a:fillRect l="-87175" t="-268235" r="-649" b="-112941"/>
                          </a:stretch>
                        </a:blipFill>
                      </a:tcPr>
                    </a:tc>
                    <a:extLst>
                      <a:ext uri="{0D108BD9-81ED-4DB2-BD59-A6C34878D82A}">
                        <a16:rowId xmlns:a16="http://schemas.microsoft.com/office/drawing/2014/main" val="1022694796"/>
                      </a:ext>
                    </a:extLst>
                  </a:tr>
                  <a:tr h="518160">
                    <a:tc>
                      <a:txBody>
                        <a:bodyPr/>
                        <a:lstStyle/>
                        <a:p>
                          <a:r>
                            <a:rPr lang="en-US" sz="1400" dirty="0"/>
                            <a:t>Cross</a:t>
                          </a:r>
                        </a:p>
                      </a:txBody>
                      <a:tcPr/>
                    </a:tc>
                    <a:tc>
                      <a:txBody>
                        <a:bodyPr/>
                        <a:lstStyle/>
                        <a:p>
                          <a:r>
                            <a:rPr lang="en-US" sz="1400" dirty="0"/>
                            <a:t>Edges</a:t>
                          </a:r>
                          <a:r>
                            <a:rPr lang="en-US" sz="1400" baseline="0" dirty="0"/>
                            <a:t> going between vertices without an ancestor relationship.</a:t>
                          </a:r>
                          <a:endParaRPr lang="en-US" sz="1400" dirty="0"/>
                        </a:p>
                      </a:txBody>
                      <a:tcPr/>
                    </a:tc>
                    <a:tc>
                      <a:txBody>
                        <a:bodyPr/>
                        <a:lstStyle/>
                        <a:p>
                          <a:endParaRPr lang="en-US"/>
                        </a:p>
                      </a:txBody>
                      <a:tcPr>
                        <a:blipFill>
                          <a:blip r:embed="rId2"/>
                          <a:stretch>
                            <a:fillRect l="-87175" t="-368235" r="-649" b="-12941"/>
                          </a:stretch>
                        </a:blipFill>
                      </a:tcPr>
                    </a:tc>
                    <a:extLst>
                      <a:ext uri="{0D108BD9-81ED-4DB2-BD59-A6C34878D82A}">
                        <a16:rowId xmlns:a16="http://schemas.microsoft.com/office/drawing/2014/main" val="12491357"/>
                      </a:ext>
                    </a:extLst>
                  </a:tr>
                </a:tbl>
              </a:graphicData>
            </a:graphic>
          </p:graphicFrame>
        </mc:Fallback>
      </mc:AlternateContent>
    </p:spTree>
    <p:extLst>
      <p:ext uri="{BB962C8B-B14F-4D97-AF65-F5344CB8AC3E}">
        <p14:creationId xmlns:p14="http://schemas.microsoft.com/office/powerpoint/2010/main" val="31790330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Actually Using DFS</a:t>
            </a:r>
          </a:p>
        </p:txBody>
      </p:sp>
      <p:sp>
        <p:nvSpPr>
          <p:cNvPr id="3" name="Content Placeholder 2"/>
          <p:cNvSpPr>
            <a:spLocks noGrp="1"/>
          </p:cNvSpPr>
          <p:nvPr>
            <p:ph idx="1"/>
          </p:nvPr>
        </p:nvSpPr>
        <p:spPr>
          <a:xfrm>
            <a:off x="838200" y="1825625"/>
            <a:ext cx="10515600" cy="549275"/>
          </a:xfrm>
        </p:spPr>
        <p:txBody>
          <a:bodyPr/>
          <a:lstStyle/>
          <a:p>
            <a:r>
              <a:rPr lang="en-US" dirty="0"/>
              <a:t>Here’s a claim that will let us use DFS for something!</a:t>
            </a:r>
          </a:p>
        </p:txBody>
      </p:sp>
      <p:sp>
        <p:nvSpPr>
          <p:cNvPr id="4" name="Rectangle 3"/>
          <p:cNvSpPr/>
          <p:nvPr/>
        </p:nvSpPr>
        <p:spPr>
          <a:xfrm>
            <a:off x="495300" y="2387600"/>
            <a:ext cx="11366500" cy="15748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3600" dirty="0"/>
          </a:p>
          <a:p>
            <a:pPr algn="ctr"/>
            <a:r>
              <a:rPr lang="en-US" sz="3600" dirty="0"/>
              <a:t>DFS run on a directed graph has a back edge if and only if it has a cycle.</a:t>
            </a:r>
          </a:p>
        </p:txBody>
      </p:sp>
      <p:sp>
        <p:nvSpPr>
          <p:cNvPr id="5" name="Rectangle 4"/>
          <p:cNvSpPr/>
          <p:nvPr/>
        </p:nvSpPr>
        <p:spPr>
          <a:xfrm>
            <a:off x="495300" y="2387600"/>
            <a:ext cx="11366500" cy="558800"/>
          </a:xfrm>
          <a:prstGeom prst="rect">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dirty="0"/>
              <a:t>Back Edge Characterization</a:t>
            </a:r>
          </a:p>
        </p:txBody>
      </p:sp>
    </p:spTree>
    <p:extLst>
      <p:ext uri="{BB962C8B-B14F-4D97-AF65-F5344CB8AC3E}">
        <p14:creationId xmlns:p14="http://schemas.microsoft.com/office/powerpoint/2010/main" val="22305092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Forward Direction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r>
                  <a:rPr lang="en-US" dirty="0"/>
                  <a:t>If DFS on a graph has a back edge then it has a cycle.</a:t>
                </a:r>
              </a:p>
              <a:p>
                <a:endParaRPr lang="en-US" dirty="0"/>
              </a:p>
              <a:p>
                <a:pPr marL="0" indent="0">
                  <a:buNone/>
                </a:pPr>
                <a:r>
                  <a:rPr lang="en-US" dirty="0"/>
                  <a:t>Suppose the back edge is </a:t>
                </a:r>
                <a14:m>
                  <m:oMath xmlns:m="http://schemas.openxmlformats.org/officeDocument/2006/math">
                    <m:r>
                      <a:rPr lang="en-US" i="1" dirty="0" smtClean="0">
                        <a:latin typeface="Cambria Math" panose="02040503050406030204" pitchFamily="18" charset="0"/>
                      </a:rPr>
                      <m:t>(</m:t>
                    </m:r>
                    <m:r>
                      <a:rPr lang="en-US" i="1" dirty="0" err="1" smtClean="0">
                        <a:latin typeface="Cambria Math" panose="02040503050406030204" pitchFamily="18" charset="0"/>
                      </a:rPr>
                      <m:t>𝑢</m:t>
                    </m:r>
                    <m:r>
                      <a:rPr lang="en-US" i="1" dirty="0" err="1" smtClean="0">
                        <a:latin typeface="Cambria Math" panose="02040503050406030204" pitchFamily="18" charset="0"/>
                      </a:rPr>
                      <m:t>,</m:t>
                    </m:r>
                    <m:r>
                      <a:rPr lang="en-US" i="1" dirty="0" err="1" smtClean="0">
                        <a:latin typeface="Cambria Math" panose="02040503050406030204" pitchFamily="18" charset="0"/>
                      </a:rPr>
                      <m:t>𝑣</m:t>
                    </m:r>
                    <m:r>
                      <a:rPr lang="en-US" i="1" dirty="0" smtClean="0">
                        <a:latin typeface="Cambria Math" panose="02040503050406030204" pitchFamily="18" charset="0"/>
                      </a:rPr>
                      <m:t>)</m:t>
                    </m:r>
                  </m:oMath>
                </a14:m>
                <a:r>
                  <a:rPr lang="en-US" dirty="0"/>
                  <a:t>.</a:t>
                </a:r>
              </a:p>
              <a:p>
                <a:pPr marL="0" indent="0">
                  <a:buNone/>
                </a:pPr>
                <a:r>
                  <a:rPr lang="en-US" dirty="0"/>
                  <a:t>A back edge is going from a descendant to an ancestor.</a:t>
                </a:r>
              </a:p>
              <a:p>
                <a:pPr marL="0" indent="0">
                  <a:buNone/>
                </a:pPr>
                <a:r>
                  <a:rPr lang="en-US" dirty="0"/>
                  <a:t>So we can go from </a:t>
                </a:r>
                <a14:m>
                  <m:oMath xmlns:m="http://schemas.openxmlformats.org/officeDocument/2006/math">
                    <m:r>
                      <a:rPr lang="en-US" i="1" dirty="0" smtClean="0">
                        <a:latin typeface="Cambria Math" panose="02040503050406030204" pitchFamily="18" charset="0"/>
                      </a:rPr>
                      <m:t>𝑣</m:t>
                    </m:r>
                  </m:oMath>
                </a14:m>
                <a:r>
                  <a:rPr lang="en-US" dirty="0"/>
                  <a:t> back to </a:t>
                </a:r>
                <a14:m>
                  <m:oMath xmlns:m="http://schemas.openxmlformats.org/officeDocument/2006/math">
                    <m:r>
                      <a:rPr lang="en-US" i="1" dirty="0" smtClean="0">
                        <a:latin typeface="Cambria Math" panose="02040503050406030204" pitchFamily="18" charset="0"/>
                      </a:rPr>
                      <m:t>𝑢</m:t>
                    </m:r>
                  </m:oMath>
                </a14:m>
                <a:r>
                  <a:rPr lang="en-US" dirty="0"/>
                  <a:t> on the tree edges.  </a:t>
                </a:r>
              </a:p>
              <a:p>
                <a:pPr marL="0" indent="0">
                  <a:buNone/>
                </a:pPr>
                <a:r>
                  <a:rPr lang="en-US" dirty="0"/>
                  <a:t>That sounds like a cycle!</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217" t="-2241"/>
                </a:stretch>
              </a:blipFill>
            </p:spPr>
            <p:txBody>
              <a:bodyPr/>
              <a:lstStyle/>
              <a:p>
                <a:r>
                  <a:rPr lang="en-US">
                    <a:noFill/>
                  </a:rPr>
                  <a:t> </a:t>
                </a:r>
              </a:p>
            </p:txBody>
          </p:sp>
        </mc:Fallback>
      </mc:AlternateContent>
    </p:spTree>
    <p:extLst>
      <p:ext uri="{BB962C8B-B14F-4D97-AF65-F5344CB8AC3E}">
        <p14:creationId xmlns:p14="http://schemas.microsoft.com/office/powerpoint/2010/main" val="708266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Backward direction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1435100"/>
                <a:ext cx="10515600" cy="5029199"/>
              </a:xfrm>
            </p:spPr>
            <p:txBody>
              <a:bodyPr>
                <a:normAutofit fontScale="92500" lnSpcReduction="20000"/>
              </a:bodyPr>
              <a:lstStyle/>
              <a:p>
                <a:pPr marL="0" indent="0">
                  <a:buNone/>
                </a:pPr>
                <a:r>
                  <a:rPr lang="en-US" dirty="0"/>
                  <a:t>This direction is trickier.</a:t>
                </a:r>
                <a:br>
                  <a:rPr lang="en-US" dirty="0"/>
                </a:br>
                <a:r>
                  <a:rPr lang="en-US" dirty="0"/>
                  <a:t>Here’s a “proof” – it has the right intuition, but (at least) one bug.</a:t>
                </a:r>
              </a:p>
              <a:p>
                <a:pPr marL="0" indent="0">
                  <a:buNone/>
                </a:pPr>
                <a:endParaRPr lang="en-US" dirty="0"/>
              </a:p>
              <a:p>
                <a:pPr marL="0" indent="0">
                  <a:buNone/>
                </a:pPr>
                <a:r>
                  <a:rPr lang="en-US" dirty="0"/>
                  <a:t>Suppose G has a cycle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0</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𝑘</m:t>
                        </m:r>
                      </m:sub>
                    </m:sSub>
                  </m:oMath>
                </a14:m>
                <a:r>
                  <a:rPr lang="en-US" dirty="0"/>
                  <a:t>. </a:t>
                </a:r>
              </a:p>
              <a:p>
                <a:pPr marL="0" indent="0">
                  <a:buNone/>
                </a:pPr>
                <a:r>
                  <a:rPr lang="en-US" dirty="0"/>
                  <a:t>Without loss of generality, let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0</m:t>
                        </m:r>
                      </m:sub>
                    </m:sSub>
                  </m:oMath>
                </a14:m>
                <a:r>
                  <a:rPr lang="en-US" dirty="0"/>
                  <a:t> be the first node on the cycle DFS marks as seen.</a:t>
                </a:r>
              </a:p>
              <a:p>
                <a:pPr marL="0" indent="0">
                  <a:buNone/>
                </a:pPr>
                <a:r>
                  <a:rPr lang="en-US" dirty="0"/>
                  <a:t>For each </a:t>
                </a:r>
                <a14:m>
                  <m:oMath xmlns:m="http://schemas.openxmlformats.org/officeDocument/2006/math">
                    <m:r>
                      <a:rPr lang="en-US" b="0" i="1" smtClean="0">
                        <a:latin typeface="Cambria Math" panose="02040503050406030204" pitchFamily="18" charset="0"/>
                      </a:rPr>
                      <m:t>𝑖</m:t>
                    </m:r>
                  </m:oMath>
                </a14:m>
                <a:r>
                  <a:rPr lang="en-US" dirty="0"/>
                  <a:t> there is an edge from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𝑖</m:t>
                        </m:r>
                      </m:sub>
                    </m:sSub>
                  </m:oMath>
                </a14:m>
                <a:r>
                  <a:rPr lang="en-US" dirty="0"/>
                  <a:t> to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𝑖</m:t>
                        </m:r>
                        <m:r>
                          <a:rPr lang="en-US" b="0" i="1" smtClean="0">
                            <a:latin typeface="Cambria Math" panose="02040503050406030204" pitchFamily="18" charset="0"/>
                          </a:rPr>
                          <m:t>+1</m:t>
                        </m:r>
                      </m:sub>
                    </m:sSub>
                    <m:r>
                      <a:rPr lang="en-US" b="0" i="1" smtClean="0">
                        <a:latin typeface="Cambria Math" panose="02040503050406030204" pitchFamily="18" charset="0"/>
                      </a:rPr>
                      <m:t>. </m:t>
                    </m:r>
                    <m:r>
                      <a:rPr lang="en-US" b="0" i="0" smtClean="0">
                        <a:latin typeface="Cambria Math" panose="02040503050406030204" pitchFamily="18" charset="0"/>
                      </a:rPr>
                      <m:t> </m:t>
                    </m:r>
                  </m:oMath>
                </a14:m>
                <a:r>
                  <a:rPr lang="en-US" dirty="0"/>
                  <a:t> </a:t>
                </a:r>
              </a:p>
              <a:p>
                <a:pPr marL="0" indent="0">
                  <a:buNone/>
                </a:pPr>
                <a:r>
                  <a:rPr lang="en-US" dirty="0"/>
                  <a:t>We discovered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0</m:t>
                        </m:r>
                      </m:sub>
                    </m:sSub>
                  </m:oMath>
                </a14:m>
                <a:r>
                  <a:rPr lang="en-US" dirty="0"/>
                  <a:t> first, so those will be tree edges.</a:t>
                </a:r>
              </a:p>
              <a:p>
                <a:pPr marL="0" indent="0">
                  <a:buNone/>
                </a:pPr>
                <a:r>
                  <a:rPr lang="en-US" dirty="0"/>
                  <a:t>When we get to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𝑘</m:t>
                        </m:r>
                      </m:sub>
                    </m:sSub>
                    <m:r>
                      <a:rPr lang="en-US" b="0" i="1" smtClean="0">
                        <a:latin typeface="Cambria Math" panose="02040503050406030204" pitchFamily="18" charset="0"/>
                      </a:rPr>
                      <m:t>,</m:t>
                    </m:r>
                  </m:oMath>
                </a14:m>
                <a:r>
                  <a:rPr lang="en-US" dirty="0"/>
                  <a:t> it has an edge to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0</m:t>
                        </m:r>
                      </m:sub>
                    </m:sSub>
                  </m:oMath>
                </a14:m>
                <a:r>
                  <a:rPr lang="en-US" dirty="0"/>
                  <a:t> but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0</m:t>
                        </m:r>
                      </m:sub>
                    </m:sSub>
                  </m:oMath>
                </a14:m>
                <a:r>
                  <a:rPr lang="en-US" dirty="0"/>
                  <a:t> is seen, so it must be a back edge.</a:t>
                </a:r>
              </a:p>
              <a:p>
                <a:pPr marL="0" indent="0">
                  <a:buNone/>
                </a:pPr>
                <a:endParaRPr lang="en-US" dirty="0"/>
              </a:p>
              <a:p>
                <a:pPr marL="0" indent="0">
                  <a:buNone/>
                </a:pPr>
                <a:r>
                  <a:rPr lang="en-US" dirty="0"/>
                  <a:t>Talk to your neighbors to find a bug –then try to fix it.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1435100"/>
                <a:ext cx="10515600" cy="5029199"/>
              </a:xfrm>
              <a:blipFill>
                <a:blip r:embed="rId2"/>
                <a:stretch>
                  <a:fillRect l="-1507" t="-3273" r="-1391"/>
                </a:stretch>
              </a:blipFill>
            </p:spPr>
            <p:txBody>
              <a:bodyPr/>
              <a:lstStyle/>
              <a:p>
                <a:r>
                  <a:rPr lang="en-US">
                    <a:noFill/>
                  </a:rPr>
                  <a:t> </a:t>
                </a:r>
              </a:p>
            </p:txBody>
          </p:sp>
        </mc:Fallback>
      </mc:AlternateContent>
    </p:spTree>
    <p:extLst>
      <p:ext uri="{BB962C8B-B14F-4D97-AF65-F5344CB8AC3E}">
        <p14:creationId xmlns:p14="http://schemas.microsoft.com/office/powerpoint/2010/main" val="35085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3">
                                            <p:txEl>
                                              <p:pRg st="5" end="5"/>
                                            </p:txEl>
                                          </p:spTgt>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Fixing the Backward Direction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dirty="0"/>
                  <a:t>We might not just walk along the cycle in order. Are we going to visit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𝑘</m:t>
                        </m:r>
                      </m:sub>
                    </m:sSub>
                  </m:oMath>
                </a14:m>
                <a:r>
                  <a:rPr lang="en-US" dirty="0"/>
                  <a:t> “in time” or might </a:t>
                </a:r>
                <a14:m>
                  <m:oMath xmlns:m="http://schemas.openxmlformats.org/officeDocument/2006/math">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𝑘</m:t>
                            </m:r>
                          </m:sub>
                        </m:sSub>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0</m:t>
                            </m:r>
                          </m:sub>
                        </m:sSub>
                      </m:e>
                    </m:d>
                  </m:oMath>
                </a14:m>
                <a:r>
                  <a:rPr lang="en-US" dirty="0"/>
                  <a:t> be a cross edge?</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043" t="-224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5969000" y="3708400"/>
                <a:ext cx="5918200" cy="214814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3600" dirty="0"/>
              </a:p>
              <a:p>
                <a:pPr algn="ctr"/>
                <a:r>
                  <a:rPr lang="en-US" sz="3600" dirty="0">
                    <a:latin typeface="Courier New" panose="02070309020205020404" pitchFamily="49" charset="0"/>
                    <a:cs typeface="Courier New" panose="02070309020205020404" pitchFamily="49" charset="0"/>
                  </a:rPr>
                  <a:t>DFS(v)</a:t>
                </a:r>
                <a:r>
                  <a:rPr lang="en-US" sz="3600" dirty="0"/>
                  <a:t> finds exactly the (unseen) vertices reachable from </a:t>
                </a:r>
                <a14:m>
                  <m:oMath xmlns:m="http://schemas.openxmlformats.org/officeDocument/2006/math">
                    <m:r>
                      <a:rPr lang="en-US" sz="3600" b="0" i="1" smtClean="0">
                        <a:latin typeface="Cambria Math" panose="02040503050406030204" pitchFamily="18" charset="0"/>
                      </a:rPr>
                      <m:t>𝑣</m:t>
                    </m:r>
                    <m:r>
                      <a:rPr lang="en-US" sz="3600" b="0" i="1" smtClean="0">
                        <a:latin typeface="Cambria Math" panose="02040503050406030204" pitchFamily="18" charset="0"/>
                      </a:rPr>
                      <m:t>.</m:t>
                    </m:r>
                  </m:oMath>
                </a14:m>
                <a:r>
                  <a:rPr lang="en-US" sz="3600" dirty="0"/>
                  <a:t> </a:t>
                </a:r>
              </a:p>
            </p:txBody>
          </p:sp>
        </mc:Choice>
        <mc:Fallback xmlns="">
          <p:sp>
            <p:nvSpPr>
              <p:cNvPr id="5" name="Rectangle 4"/>
              <p:cNvSpPr>
                <a:spLocks noRot="1" noChangeAspect="1" noMove="1" noResize="1" noEditPoints="1" noAdjustHandles="1" noChangeArrowheads="1" noChangeShapeType="1" noTextEdit="1"/>
              </p:cNvSpPr>
              <p:nvPr/>
            </p:nvSpPr>
            <p:spPr>
              <a:xfrm>
                <a:off x="5969000" y="3708400"/>
                <a:ext cx="5918200" cy="2148140"/>
              </a:xfrm>
              <a:prstGeom prst="rect">
                <a:avLst/>
              </a:prstGeom>
              <a:blipFill>
                <a:blip r:embed="rId3"/>
                <a:stretch>
                  <a:fillRect b="-13202"/>
                </a:stretch>
              </a:blipFill>
              <a:ln>
                <a:solidFill>
                  <a:schemeClr val="tx1"/>
                </a:solidFill>
              </a:ln>
            </p:spPr>
            <p:txBody>
              <a:bodyPr/>
              <a:lstStyle/>
              <a:p>
                <a:r>
                  <a:rPr lang="en-US">
                    <a:noFill/>
                  </a:rPr>
                  <a:t> </a:t>
                </a:r>
              </a:p>
            </p:txBody>
          </p:sp>
        </mc:Fallback>
      </mc:AlternateContent>
      <p:sp>
        <p:nvSpPr>
          <p:cNvPr id="6" name="Rectangle 5"/>
          <p:cNvSpPr/>
          <p:nvPr/>
        </p:nvSpPr>
        <p:spPr>
          <a:xfrm>
            <a:off x="5969000" y="3708401"/>
            <a:ext cx="5918200" cy="556708"/>
          </a:xfrm>
          <a:prstGeom prst="rect">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dirty="0"/>
              <a:t>DFS discovery</a:t>
            </a:r>
          </a:p>
        </p:txBody>
      </p:sp>
    </p:spTree>
    <p:extLst>
      <p:ext uri="{BB962C8B-B14F-4D97-AF65-F5344CB8AC3E}">
        <p14:creationId xmlns:p14="http://schemas.microsoft.com/office/powerpoint/2010/main" val="2897387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Fixing the Backward Direction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dirty="0"/>
                  <a:t>We might not just walk along the cycle in order. Are we going to visit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𝑘</m:t>
                        </m:r>
                      </m:sub>
                    </m:sSub>
                  </m:oMath>
                </a14:m>
                <a:r>
                  <a:rPr lang="en-US" dirty="0"/>
                  <a:t> “in time” or might </a:t>
                </a:r>
                <a14:m>
                  <m:oMath xmlns:m="http://schemas.openxmlformats.org/officeDocument/2006/math">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𝑘</m:t>
                            </m:r>
                          </m:sub>
                        </m:sSub>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0</m:t>
                            </m:r>
                          </m:sub>
                        </m:sSub>
                      </m:e>
                    </m:d>
                  </m:oMath>
                </a14:m>
                <a:r>
                  <a:rPr lang="en-US" dirty="0"/>
                  <a:t> be a cross edge?</a:t>
                </a:r>
              </a:p>
              <a:p>
                <a:pPr marL="0" indent="0">
                  <a:buNone/>
                </a:pPr>
                <a:r>
                  <a:rPr lang="en-US" dirty="0"/>
                  <a:t>Suppose G has a cycle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0</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𝑘</m:t>
                        </m:r>
                      </m:sub>
                    </m:sSub>
                  </m:oMath>
                </a14:m>
                <a:r>
                  <a:rPr lang="en-US" dirty="0"/>
                  <a:t>. </a:t>
                </a:r>
              </a:p>
              <a:p>
                <a:pPr marL="0" indent="0">
                  <a:buNone/>
                </a:pPr>
                <a:r>
                  <a:rPr lang="en-US" dirty="0"/>
                  <a:t>Without loss of generality, let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0</m:t>
                        </m:r>
                      </m:sub>
                    </m:sSub>
                  </m:oMath>
                </a14:m>
                <a:r>
                  <a:rPr lang="en-US" dirty="0"/>
                  <a:t> be the first node on the cycle DFS marks as seen.</a:t>
                </a:r>
              </a:p>
              <a:p>
                <a:pPr marL="0" indent="0">
                  <a:buNone/>
                </a:pPr>
                <a:r>
                  <a:rPr lang="en-US" strike="sngStrike" dirty="0"/>
                  <a:t>For each </a:t>
                </a:r>
                <a14:m>
                  <m:oMath xmlns:m="http://schemas.openxmlformats.org/officeDocument/2006/math">
                    <m:r>
                      <a:rPr lang="en-US" b="0" i="1" strike="sngStrike" smtClean="0">
                        <a:latin typeface="Cambria Math" panose="02040503050406030204" pitchFamily="18" charset="0"/>
                      </a:rPr>
                      <m:t>𝑖</m:t>
                    </m:r>
                  </m:oMath>
                </a14:m>
                <a:r>
                  <a:rPr lang="en-US" strike="sngStrike" dirty="0"/>
                  <a:t> there is an edge from </a:t>
                </a:r>
                <a14:m>
                  <m:oMath xmlns:m="http://schemas.openxmlformats.org/officeDocument/2006/math">
                    <m:sSub>
                      <m:sSubPr>
                        <m:ctrlPr>
                          <a:rPr lang="en-US" b="0" i="1" strike="sngStrike" smtClean="0">
                            <a:latin typeface="Cambria Math" panose="02040503050406030204" pitchFamily="18" charset="0"/>
                          </a:rPr>
                        </m:ctrlPr>
                      </m:sSubPr>
                      <m:e>
                        <m:r>
                          <a:rPr lang="en-US" b="0" i="1" strike="sngStrike" smtClean="0">
                            <a:latin typeface="Cambria Math" panose="02040503050406030204" pitchFamily="18" charset="0"/>
                          </a:rPr>
                          <m:t>𝑣</m:t>
                        </m:r>
                      </m:e>
                      <m:sub>
                        <m:r>
                          <a:rPr lang="en-US" b="0" i="1" strike="sngStrike" smtClean="0">
                            <a:latin typeface="Cambria Math" panose="02040503050406030204" pitchFamily="18" charset="0"/>
                          </a:rPr>
                          <m:t>𝑖</m:t>
                        </m:r>
                      </m:sub>
                    </m:sSub>
                  </m:oMath>
                </a14:m>
                <a:r>
                  <a:rPr lang="en-US" strike="sngStrike" dirty="0"/>
                  <a:t> to </a:t>
                </a:r>
                <a14:m>
                  <m:oMath xmlns:m="http://schemas.openxmlformats.org/officeDocument/2006/math">
                    <m:sSub>
                      <m:sSubPr>
                        <m:ctrlPr>
                          <a:rPr lang="en-US" b="0" i="1" strike="sngStrike" smtClean="0">
                            <a:latin typeface="Cambria Math" panose="02040503050406030204" pitchFamily="18" charset="0"/>
                          </a:rPr>
                        </m:ctrlPr>
                      </m:sSubPr>
                      <m:e>
                        <m:r>
                          <a:rPr lang="en-US" b="0" i="1" strike="sngStrike" smtClean="0">
                            <a:latin typeface="Cambria Math" panose="02040503050406030204" pitchFamily="18" charset="0"/>
                          </a:rPr>
                          <m:t>𝑣</m:t>
                        </m:r>
                      </m:e>
                      <m:sub>
                        <m:r>
                          <a:rPr lang="en-US" b="0" i="1" strike="sngStrike" smtClean="0">
                            <a:latin typeface="Cambria Math" panose="02040503050406030204" pitchFamily="18" charset="0"/>
                          </a:rPr>
                          <m:t>𝑖</m:t>
                        </m:r>
                        <m:r>
                          <a:rPr lang="en-US" b="0" i="1" strike="sngStrike" smtClean="0">
                            <a:latin typeface="Cambria Math" panose="02040503050406030204" pitchFamily="18" charset="0"/>
                          </a:rPr>
                          <m:t>+1</m:t>
                        </m:r>
                      </m:sub>
                    </m:sSub>
                    <m:r>
                      <a:rPr lang="en-US" b="0" i="1" strike="sngStrike" smtClean="0">
                        <a:latin typeface="Cambria Math" panose="02040503050406030204" pitchFamily="18" charset="0"/>
                      </a:rPr>
                      <m:t>. </m:t>
                    </m:r>
                    <m:r>
                      <a:rPr lang="en-US" b="0" i="0" strike="sngStrike" smtClean="0">
                        <a:latin typeface="Cambria Math" panose="02040503050406030204" pitchFamily="18" charset="0"/>
                      </a:rPr>
                      <m:t> </m:t>
                    </m:r>
                  </m:oMath>
                </a14:m>
                <a:r>
                  <a:rPr lang="en-US" strike="sngStrike" dirty="0"/>
                  <a:t> </a:t>
                </a:r>
              </a:p>
              <a:p>
                <a:pPr marL="0" indent="0">
                  <a:buNone/>
                </a:pPr>
                <a:r>
                  <a:rPr lang="en-US" strike="sngStrike" dirty="0"/>
                  <a:t>We discovered </a:t>
                </a:r>
                <a14:m>
                  <m:oMath xmlns:m="http://schemas.openxmlformats.org/officeDocument/2006/math">
                    <m:sSub>
                      <m:sSubPr>
                        <m:ctrlPr>
                          <a:rPr lang="en-US" b="0" i="1" strike="sngStrike" smtClean="0">
                            <a:latin typeface="Cambria Math" panose="02040503050406030204" pitchFamily="18" charset="0"/>
                          </a:rPr>
                        </m:ctrlPr>
                      </m:sSubPr>
                      <m:e>
                        <m:r>
                          <a:rPr lang="en-US" b="0" i="1" strike="sngStrike" smtClean="0">
                            <a:latin typeface="Cambria Math" panose="02040503050406030204" pitchFamily="18" charset="0"/>
                          </a:rPr>
                          <m:t>𝑣</m:t>
                        </m:r>
                      </m:e>
                      <m:sub>
                        <m:r>
                          <a:rPr lang="en-US" b="0" i="1" strike="sngStrike" smtClean="0">
                            <a:latin typeface="Cambria Math" panose="02040503050406030204" pitchFamily="18" charset="0"/>
                          </a:rPr>
                          <m:t>0</m:t>
                        </m:r>
                      </m:sub>
                    </m:sSub>
                  </m:oMath>
                </a14:m>
                <a:r>
                  <a:rPr lang="en-US" strike="sngStrike" dirty="0"/>
                  <a:t> first, so those will be tree edges.</a:t>
                </a:r>
              </a:p>
              <a:p>
                <a:pPr marL="0" indent="0">
                  <a:buNone/>
                </a:pPr>
                <a:r>
                  <a:rPr lang="en-US" dirty="0"/>
                  <a:t>When we get to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𝑘</m:t>
                        </m:r>
                      </m:sub>
                    </m:sSub>
                    <m:r>
                      <a:rPr lang="en-US" b="0" i="1" smtClean="0">
                        <a:latin typeface="Cambria Math" panose="02040503050406030204" pitchFamily="18" charset="0"/>
                      </a:rPr>
                      <m:t>,</m:t>
                    </m:r>
                  </m:oMath>
                </a14:m>
                <a:r>
                  <a:rPr lang="en-US" dirty="0"/>
                  <a:t> it has an edge to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0</m:t>
                        </m:r>
                      </m:sub>
                    </m:sSub>
                  </m:oMath>
                </a14:m>
                <a:r>
                  <a:rPr lang="en-US" dirty="0"/>
                  <a:t> but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0</m:t>
                        </m:r>
                      </m:sub>
                    </m:sSub>
                  </m:oMath>
                </a14:m>
                <a:r>
                  <a:rPr lang="en-US" dirty="0"/>
                  <a:t> is seen, so it must be a back edge.</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217" t="-2241" r="-232" b="-14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629368" y="4132248"/>
                <a:ext cx="11289637" cy="954107"/>
              </a:xfrm>
              <a:prstGeom prst="rect">
                <a:avLst/>
              </a:prstGeom>
              <a:solidFill>
                <a:schemeClr val="bg1"/>
              </a:solidFill>
            </p:spPr>
            <p:txBody>
              <a:bodyPr wrap="square" rtlCol="0">
                <a:spAutoFit/>
              </a:bodyPr>
              <a:lstStyle/>
              <a:p>
                <a14:m>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𝑣</m:t>
                        </m:r>
                      </m:e>
                      <m:sub>
                        <m:r>
                          <a:rPr lang="en-US" sz="2800" b="0" i="1" smtClean="0">
                            <a:latin typeface="Cambria Math" panose="02040503050406030204" pitchFamily="18" charset="0"/>
                          </a:rPr>
                          <m:t>𝑘</m:t>
                        </m:r>
                      </m:sub>
                    </m:sSub>
                  </m:oMath>
                </a14:m>
                <a:r>
                  <a:rPr lang="en-US" sz="2800" dirty="0"/>
                  <a:t> is reachable from </a:t>
                </a:r>
                <a14:m>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𝑣</m:t>
                        </m:r>
                      </m:e>
                      <m:sub>
                        <m:r>
                          <a:rPr lang="en-US" sz="2800" b="0" i="1" smtClean="0">
                            <a:latin typeface="Cambria Math" panose="02040503050406030204" pitchFamily="18" charset="0"/>
                          </a:rPr>
                          <m:t>0</m:t>
                        </m:r>
                      </m:sub>
                    </m:sSub>
                  </m:oMath>
                </a14:m>
                <a:r>
                  <a:rPr lang="en-US" sz="2800" dirty="0"/>
                  <a:t> so we must reach </a:t>
                </a:r>
                <a14:m>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𝑣</m:t>
                        </m:r>
                      </m:e>
                      <m:sub>
                        <m:r>
                          <a:rPr lang="en-US" sz="2800" b="0" i="1" smtClean="0">
                            <a:latin typeface="Cambria Math" panose="02040503050406030204" pitchFamily="18" charset="0"/>
                          </a:rPr>
                          <m:t>𝑘</m:t>
                        </m:r>
                      </m:sub>
                    </m:sSub>
                  </m:oMath>
                </a14:m>
                <a:r>
                  <a:rPr lang="en-US" sz="2800" dirty="0"/>
                  <a:t> before </a:t>
                </a:r>
                <a14:m>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𝑣</m:t>
                        </m:r>
                      </m:e>
                      <m:sub>
                        <m:r>
                          <a:rPr lang="en-US" sz="2800" b="0" i="1" smtClean="0">
                            <a:latin typeface="Cambria Math" panose="02040503050406030204" pitchFamily="18" charset="0"/>
                          </a:rPr>
                          <m:t>0</m:t>
                        </m:r>
                      </m:sub>
                    </m:sSub>
                  </m:oMath>
                </a14:m>
                <a:r>
                  <a:rPr lang="en-US" sz="2800" dirty="0"/>
                  <a:t> comes off the stack.</a:t>
                </a:r>
              </a:p>
              <a:p>
                <a:r>
                  <a:rPr lang="en-US" sz="2800" dirty="0"/>
                  <a:t> </a:t>
                </a:r>
              </a:p>
            </p:txBody>
          </p:sp>
        </mc:Choice>
        <mc:Fallback xmlns="">
          <p:sp>
            <p:nvSpPr>
              <p:cNvPr id="4" name="TextBox 3"/>
              <p:cNvSpPr txBox="1">
                <a:spLocks noRot="1" noChangeAspect="1" noMove="1" noResize="1" noEditPoints="1" noAdjustHandles="1" noChangeArrowheads="1" noChangeShapeType="1" noTextEdit="1"/>
              </p:cNvSpPr>
              <p:nvPr/>
            </p:nvSpPr>
            <p:spPr>
              <a:xfrm>
                <a:off x="629368" y="4132248"/>
                <a:ext cx="11289637" cy="954107"/>
              </a:xfrm>
              <a:prstGeom prst="rect">
                <a:avLst/>
              </a:prstGeom>
              <a:blipFill>
                <a:blip r:embed="rId3"/>
                <a:stretch>
                  <a:fillRect t="-6410"/>
                </a:stretch>
              </a:blipFill>
            </p:spPr>
            <p:txBody>
              <a:bodyPr/>
              <a:lstStyle/>
              <a:p>
                <a:r>
                  <a:rPr lang="en-US">
                    <a:noFill/>
                  </a:rPr>
                  <a:t> </a:t>
                </a:r>
              </a:p>
            </p:txBody>
          </p:sp>
        </mc:Fallback>
      </mc:AlternateContent>
    </p:spTree>
    <p:extLst>
      <p:ext uri="{BB962C8B-B14F-4D97-AF65-F5344CB8AC3E}">
        <p14:creationId xmlns:p14="http://schemas.microsoft.com/office/powerpoint/2010/main" val="3712843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09C25-9D67-4976-A33D-383575F7EB65}"/>
              </a:ext>
            </a:extLst>
          </p:cNvPr>
          <p:cNvSpPr>
            <a:spLocks noGrp="1"/>
          </p:cNvSpPr>
          <p:nvPr>
            <p:ph type="title"/>
          </p:nvPr>
        </p:nvSpPr>
        <p:spPr/>
        <p:txBody>
          <a:bodyPr/>
          <a:lstStyle/>
          <a:p>
            <a:r>
              <a:rPr lang="en-US" dirty="0"/>
              <a:t>A new application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D6DBEAD-6571-4C22-B63C-8A1A13B4765F}"/>
                  </a:ext>
                </a:extLst>
              </p:cNvPr>
              <p:cNvSpPr>
                <a:spLocks noGrp="1"/>
              </p:cNvSpPr>
              <p:nvPr>
                <p:ph idx="1"/>
              </p:nvPr>
            </p:nvSpPr>
            <p:spPr>
              <a:xfrm>
                <a:off x="575240" y="2935941"/>
                <a:ext cx="11187258" cy="3373420"/>
              </a:xfrm>
            </p:spPr>
            <p:txBody>
              <a:bodyPr/>
              <a:lstStyle/>
              <a:p>
                <a:r>
                  <a:rPr lang="en-US" dirty="0"/>
                  <a:t>Called “2-colorable” because you can “color”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1</m:t>
                        </m:r>
                      </m:sub>
                    </m:sSub>
                  </m:oMath>
                </a14:m>
                <a:r>
                  <a:rPr lang="en-US" dirty="0"/>
                  <a:t> red and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2</m:t>
                        </m:r>
                      </m:sub>
                    </m:sSub>
                  </m:oMath>
                </a14:m>
                <a:r>
                  <a:rPr lang="en-US" dirty="0"/>
                  <a:t> blue, and no edge connects vertices of the same color.</a:t>
                </a:r>
              </a:p>
              <a:p>
                <a:endParaRPr lang="en-US" dirty="0"/>
              </a:p>
              <a:p>
                <a:r>
                  <a:rPr lang="en-US" dirty="0"/>
                  <a:t>We’ll adapt BFS to find if a graph is bipartite</a:t>
                </a:r>
              </a:p>
              <a:p>
                <a:r>
                  <a:rPr lang="en-US" dirty="0"/>
                  <a:t>And prove a graph theory result along the way.</a:t>
                </a:r>
              </a:p>
            </p:txBody>
          </p:sp>
        </mc:Choice>
        <mc:Fallback xmlns="">
          <p:sp>
            <p:nvSpPr>
              <p:cNvPr id="3" name="Content Placeholder 2">
                <a:extLst>
                  <a:ext uri="{FF2B5EF4-FFF2-40B4-BE49-F238E27FC236}">
                    <a16:creationId xmlns:a16="http://schemas.microsoft.com/office/drawing/2014/main" id="{5D6DBEAD-6571-4C22-B63C-8A1A13B4765F}"/>
                  </a:ext>
                </a:extLst>
              </p:cNvPr>
              <p:cNvSpPr>
                <a:spLocks noGrp="1" noRot="1" noChangeAspect="1" noMove="1" noResize="1" noEditPoints="1" noAdjustHandles="1" noChangeArrowheads="1" noChangeShapeType="1" noTextEdit="1"/>
              </p:cNvSpPr>
              <p:nvPr>
                <p:ph idx="1"/>
              </p:nvPr>
            </p:nvSpPr>
            <p:spPr>
              <a:xfrm>
                <a:off x="575240" y="2935941"/>
                <a:ext cx="11187258" cy="3373420"/>
              </a:xfrm>
              <a:blipFill>
                <a:blip r:embed="rId2"/>
                <a:stretch>
                  <a:fillRect l="-708" t="-3255" r="-1797"/>
                </a:stretch>
              </a:blipFill>
            </p:spPr>
            <p:txBody>
              <a:bodyPr/>
              <a:lstStyle/>
              <a:p>
                <a:r>
                  <a:rPr lang="en-US">
                    <a:noFill/>
                  </a:rPr>
                  <a:t> </a:t>
                </a:r>
              </a:p>
            </p:txBody>
          </p:sp>
        </mc:Fallback>
      </mc:AlternateContent>
      <p:grpSp>
        <p:nvGrpSpPr>
          <p:cNvPr id="4" name="Group 3">
            <a:extLst>
              <a:ext uri="{FF2B5EF4-FFF2-40B4-BE49-F238E27FC236}">
                <a16:creationId xmlns:a16="http://schemas.microsoft.com/office/drawing/2014/main" id="{58E85982-517B-45F6-8E2F-8EC0785E14D9}"/>
              </a:ext>
            </a:extLst>
          </p:cNvPr>
          <p:cNvGrpSpPr/>
          <p:nvPr/>
        </p:nvGrpSpPr>
        <p:grpSpPr>
          <a:xfrm>
            <a:off x="683369" y="1419020"/>
            <a:ext cx="10661465" cy="1516921"/>
            <a:chOff x="677852" y="1580757"/>
            <a:chExt cx="4703420" cy="1516921"/>
          </a:xfrm>
        </p:grpSpPr>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3B696094-38D4-4A43-B913-41DD3B6E83A6}"/>
                    </a:ext>
                  </a:extLst>
                </p:cNvPr>
                <p:cNvSpPr/>
                <p:nvPr/>
              </p:nvSpPr>
              <p:spPr>
                <a:xfrm>
                  <a:off x="677852" y="1580757"/>
                  <a:ext cx="4703420" cy="1516921"/>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Segoe UI Semibold" panose="020B0702040204020203" pitchFamily="34" charset="0"/>
                    <a:cs typeface="Segoe UI Semibold" panose="020B0702040204020203" pitchFamily="34" charset="0"/>
                  </a:endParaRPr>
                </a:p>
                <a:p>
                  <a:pPr algn="ctr"/>
                  <a:r>
                    <a:rPr lang="en-US" sz="2400" dirty="0">
                      <a:latin typeface="Segoe UI Semibold" panose="020B0702040204020203" pitchFamily="34" charset="0"/>
                      <a:cs typeface="Segoe UI Semibold" panose="020B0702040204020203" pitchFamily="34" charset="0"/>
                    </a:rPr>
                    <a:t>A graph is bipartite (also called 2-colorable) if the vertex set can be divided into two sets </a:t>
                  </a:r>
                  <a14:m>
                    <m:oMath xmlns:m="http://schemas.openxmlformats.org/officeDocument/2006/math">
                      <m:sSub>
                        <m:sSubPr>
                          <m:ctrlPr>
                            <a:rPr lang="en-US" sz="2400" b="0" i="1" smtClean="0">
                              <a:latin typeface="Cambria Math" panose="02040503050406030204" pitchFamily="18" charset="0"/>
                              <a:cs typeface="Segoe UI Semibold" panose="020B0702040204020203" pitchFamily="34" charset="0"/>
                            </a:rPr>
                          </m:ctrlPr>
                        </m:sSubPr>
                        <m:e>
                          <m:r>
                            <a:rPr lang="en-US" sz="2400" b="0" i="1" smtClean="0">
                              <a:latin typeface="Cambria Math" panose="02040503050406030204" pitchFamily="18" charset="0"/>
                              <a:cs typeface="Segoe UI Semibold" panose="020B0702040204020203" pitchFamily="34" charset="0"/>
                            </a:rPr>
                            <m:t>𝑉</m:t>
                          </m:r>
                        </m:e>
                        <m:sub>
                          <m:r>
                            <a:rPr lang="en-US" sz="2400" b="0" i="1" smtClean="0">
                              <a:latin typeface="Cambria Math" panose="02040503050406030204" pitchFamily="18" charset="0"/>
                              <a:cs typeface="Segoe UI Semibold" panose="020B0702040204020203" pitchFamily="34" charset="0"/>
                            </a:rPr>
                            <m:t>1</m:t>
                          </m:r>
                        </m:sub>
                      </m:sSub>
                      <m:r>
                        <a:rPr lang="en-US" sz="2400" b="0" i="1" smtClean="0">
                          <a:latin typeface="Cambria Math" panose="02040503050406030204" pitchFamily="18" charset="0"/>
                          <a:cs typeface="Segoe UI Semibold" panose="020B0702040204020203" pitchFamily="34" charset="0"/>
                        </a:rPr>
                        <m:t>,</m:t>
                      </m:r>
                      <m:sSub>
                        <m:sSubPr>
                          <m:ctrlPr>
                            <a:rPr lang="en-US" sz="2400" b="0" i="1" smtClean="0">
                              <a:latin typeface="Cambria Math" panose="02040503050406030204" pitchFamily="18" charset="0"/>
                              <a:cs typeface="Segoe UI Semibold" panose="020B0702040204020203" pitchFamily="34" charset="0"/>
                            </a:rPr>
                          </m:ctrlPr>
                        </m:sSubPr>
                        <m:e>
                          <m:r>
                            <a:rPr lang="en-US" sz="2400" b="0" i="1" smtClean="0">
                              <a:latin typeface="Cambria Math" panose="02040503050406030204" pitchFamily="18" charset="0"/>
                              <a:cs typeface="Segoe UI Semibold" panose="020B0702040204020203" pitchFamily="34" charset="0"/>
                            </a:rPr>
                            <m:t>𝑉</m:t>
                          </m:r>
                        </m:e>
                        <m:sub>
                          <m:r>
                            <a:rPr lang="en-US" sz="2400" b="0" i="1" smtClean="0">
                              <a:latin typeface="Cambria Math" panose="02040503050406030204" pitchFamily="18" charset="0"/>
                              <a:cs typeface="Segoe UI Semibold" panose="020B0702040204020203" pitchFamily="34" charset="0"/>
                            </a:rPr>
                            <m:t>2</m:t>
                          </m:r>
                        </m:sub>
                      </m:sSub>
                    </m:oMath>
                  </a14:m>
                  <a:r>
                    <a:rPr lang="en-US" sz="2400" dirty="0">
                      <a:latin typeface="Segoe UI Semibold" panose="020B0702040204020203" pitchFamily="34" charset="0"/>
                      <a:cs typeface="Segoe UI Semibold" panose="020B0702040204020203" pitchFamily="34" charset="0"/>
                    </a:rPr>
                    <a:t> such that every edge goes between </a:t>
                  </a:r>
                  <a14:m>
                    <m:oMath xmlns:m="http://schemas.openxmlformats.org/officeDocument/2006/math">
                      <m:sSub>
                        <m:sSubPr>
                          <m:ctrlPr>
                            <a:rPr lang="en-US" sz="2400" b="0" i="1" smtClean="0">
                              <a:latin typeface="Cambria Math" panose="02040503050406030204" pitchFamily="18" charset="0"/>
                              <a:cs typeface="Segoe UI Semibold" panose="020B0702040204020203" pitchFamily="34" charset="0"/>
                            </a:rPr>
                          </m:ctrlPr>
                        </m:sSubPr>
                        <m:e>
                          <m:r>
                            <a:rPr lang="en-US" sz="2400" b="0" i="1" smtClean="0">
                              <a:latin typeface="Cambria Math" panose="02040503050406030204" pitchFamily="18" charset="0"/>
                              <a:cs typeface="Segoe UI Semibold" panose="020B0702040204020203" pitchFamily="34" charset="0"/>
                            </a:rPr>
                            <m:t>𝑉</m:t>
                          </m:r>
                        </m:e>
                        <m:sub>
                          <m:r>
                            <a:rPr lang="en-US" sz="2400" b="0" i="1" smtClean="0">
                              <a:latin typeface="Cambria Math" panose="02040503050406030204" pitchFamily="18" charset="0"/>
                              <a:cs typeface="Segoe UI Semibold" panose="020B0702040204020203" pitchFamily="34" charset="0"/>
                            </a:rPr>
                            <m:t>1</m:t>
                          </m:r>
                        </m:sub>
                      </m:sSub>
                    </m:oMath>
                  </a14:m>
                  <a:r>
                    <a:rPr lang="en-US" sz="2400" dirty="0">
                      <a:latin typeface="Segoe UI Semibold" panose="020B0702040204020203" pitchFamily="34" charset="0"/>
                      <a:cs typeface="Segoe UI Semibold" panose="020B0702040204020203" pitchFamily="34" charset="0"/>
                    </a:rPr>
                    <a:t> and </a:t>
                  </a:r>
                  <a14:m>
                    <m:oMath xmlns:m="http://schemas.openxmlformats.org/officeDocument/2006/math">
                      <m:sSub>
                        <m:sSubPr>
                          <m:ctrlPr>
                            <a:rPr lang="en-US" sz="2400" b="0" i="1" smtClean="0">
                              <a:latin typeface="Cambria Math" panose="02040503050406030204" pitchFamily="18" charset="0"/>
                              <a:cs typeface="Segoe UI Semibold" panose="020B0702040204020203" pitchFamily="34" charset="0"/>
                            </a:rPr>
                          </m:ctrlPr>
                        </m:sSubPr>
                        <m:e>
                          <m:r>
                            <a:rPr lang="en-US" sz="2400" b="0" i="1" smtClean="0">
                              <a:latin typeface="Cambria Math" panose="02040503050406030204" pitchFamily="18" charset="0"/>
                              <a:cs typeface="Segoe UI Semibold" panose="020B0702040204020203" pitchFamily="34" charset="0"/>
                            </a:rPr>
                            <m:t>𝑉</m:t>
                          </m:r>
                        </m:e>
                        <m:sub>
                          <m:r>
                            <a:rPr lang="en-US" sz="2400" b="0" i="1" smtClean="0">
                              <a:latin typeface="Cambria Math" panose="02040503050406030204" pitchFamily="18" charset="0"/>
                              <a:cs typeface="Segoe UI Semibold" panose="020B0702040204020203" pitchFamily="34" charset="0"/>
                            </a:rPr>
                            <m:t>2</m:t>
                          </m:r>
                        </m:sub>
                      </m:sSub>
                    </m:oMath>
                  </a14:m>
                  <a:r>
                    <a:rPr lang="en-US" sz="2400" dirty="0">
                      <a:latin typeface="Segoe UI Semibold" panose="020B0702040204020203" pitchFamily="34" charset="0"/>
                      <a:cs typeface="Segoe UI Semibold" panose="020B0702040204020203" pitchFamily="34" charset="0"/>
                    </a:rPr>
                    <a:t>.</a:t>
                  </a:r>
                </a:p>
              </p:txBody>
            </p:sp>
          </mc:Choice>
          <mc:Fallback xmlns="">
            <p:sp>
              <p:nvSpPr>
                <p:cNvPr id="5" name="Rectangle 4">
                  <a:extLst>
                    <a:ext uri="{FF2B5EF4-FFF2-40B4-BE49-F238E27FC236}">
                      <a16:creationId xmlns:a16="http://schemas.microsoft.com/office/drawing/2014/main" id="{3B696094-38D4-4A43-B913-41DD3B6E83A6}"/>
                    </a:ext>
                  </a:extLst>
                </p:cNvPr>
                <p:cNvSpPr>
                  <a:spLocks noRot="1" noChangeAspect="1" noMove="1" noResize="1" noEditPoints="1" noAdjustHandles="1" noChangeArrowheads="1" noChangeShapeType="1" noTextEdit="1"/>
                </p:cNvSpPr>
                <p:nvPr/>
              </p:nvSpPr>
              <p:spPr>
                <a:xfrm>
                  <a:off x="677852" y="1580757"/>
                  <a:ext cx="4703420" cy="1516921"/>
                </a:xfrm>
                <a:prstGeom prst="rect">
                  <a:avLst/>
                </a:prstGeom>
                <a:blipFill>
                  <a:blip r:embed="rId3"/>
                  <a:stretch>
                    <a:fillRect l="-457" r="-1315"/>
                  </a:stretch>
                </a:blipFill>
                <a:ln>
                  <a:noFill/>
                </a:ln>
              </p:spPr>
              <p:txBody>
                <a:bodyPr/>
                <a:lstStyle/>
                <a:p>
                  <a:r>
                    <a:rPr lang="en-US">
                      <a:noFill/>
                    </a:rPr>
                    <a:t> </a:t>
                  </a:r>
                </a:p>
              </p:txBody>
            </p:sp>
          </mc:Fallback>
        </mc:AlternateContent>
        <p:sp>
          <p:nvSpPr>
            <p:cNvPr id="6" name="Rectangle 5">
              <a:extLst>
                <a:ext uri="{FF2B5EF4-FFF2-40B4-BE49-F238E27FC236}">
                  <a16:creationId xmlns:a16="http://schemas.microsoft.com/office/drawing/2014/main" id="{EADA2960-EB0B-4118-BCBE-EB6E3ABD63DE}"/>
                </a:ext>
              </a:extLst>
            </p:cNvPr>
            <p:cNvSpPr/>
            <p:nvPr/>
          </p:nvSpPr>
          <p:spPr>
            <a:xfrm>
              <a:off x="677853" y="1580758"/>
              <a:ext cx="4703419" cy="551438"/>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latin typeface="Segoe UI Historic" panose="020B0502040204020203" pitchFamily="34" charset="0"/>
                  <a:ea typeface="Segoe UI Historic" panose="020B0502040204020203" pitchFamily="34" charset="0"/>
                  <a:cs typeface="Segoe UI Historic" panose="020B0502040204020203" pitchFamily="34" charset="0"/>
                </a:rPr>
                <a:t>Bipartite (also called “2-colorable”)</a:t>
              </a:r>
            </a:p>
          </p:txBody>
        </p:sp>
      </p:grpSp>
    </p:spTree>
    <p:extLst>
      <p:ext uri="{BB962C8B-B14F-4D97-AF65-F5344CB8AC3E}">
        <p14:creationId xmlns:p14="http://schemas.microsoft.com/office/powerpoint/2010/main" val="35975883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4" name="Rectangle 3"/>
          <p:cNvSpPr/>
          <p:nvPr/>
        </p:nvSpPr>
        <p:spPr>
          <a:xfrm>
            <a:off x="495300" y="4851400"/>
            <a:ext cx="11366500" cy="15748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3600" dirty="0"/>
          </a:p>
          <a:p>
            <a:pPr algn="ctr"/>
            <a:r>
              <a:rPr lang="en-US" sz="3600" dirty="0"/>
              <a:t>A directed graph has a back edge if and only if it has a cycle.</a:t>
            </a:r>
          </a:p>
        </p:txBody>
      </p:sp>
      <p:sp>
        <p:nvSpPr>
          <p:cNvPr id="5" name="Rectangle 4"/>
          <p:cNvSpPr/>
          <p:nvPr/>
        </p:nvSpPr>
        <p:spPr>
          <a:xfrm>
            <a:off x="495300" y="4851400"/>
            <a:ext cx="11366500" cy="558800"/>
          </a:xfrm>
          <a:prstGeom prst="rect">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dirty="0"/>
              <a:t>Back Edge Characterization</a:t>
            </a:r>
          </a:p>
        </p:txBody>
      </p:sp>
      <mc:AlternateContent xmlns:mc="http://schemas.openxmlformats.org/markup-compatibility/2006" xmlns:a14="http://schemas.microsoft.com/office/drawing/2010/main">
        <mc:Choice Requires="a14">
          <p:sp>
            <p:nvSpPr>
              <p:cNvPr id="6" name="Rectangle 5"/>
              <p:cNvSpPr/>
              <p:nvPr/>
            </p:nvSpPr>
            <p:spPr>
              <a:xfrm>
                <a:off x="342900" y="1879600"/>
                <a:ext cx="11645900" cy="14605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3600" dirty="0"/>
              </a:p>
              <a:p>
                <a:pPr algn="ctr"/>
                <a:r>
                  <a:rPr lang="en-US" sz="3600" dirty="0">
                    <a:latin typeface="Courier New" panose="02070309020205020404" pitchFamily="49" charset="0"/>
                    <a:cs typeface="Courier New" panose="02070309020205020404" pitchFamily="49" charset="0"/>
                  </a:rPr>
                  <a:t>DFS(v)</a:t>
                </a:r>
                <a:r>
                  <a:rPr lang="en-US" sz="3600" dirty="0"/>
                  <a:t> finds exactly the (unseen) vertices reachable from </a:t>
                </a:r>
                <a14:m>
                  <m:oMath xmlns:m="http://schemas.openxmlformats.org/officeDocument/2006/math">
                    <m:r>
                      <a:rPr lang="en-US" sz="3600" b="0" i="1" smtClean="0">
                        <a:latin typeface="Cambria Math" panose="02040503050406030204" pitchFamily="18" charset="0"/>
                      </a:rPr>
                      <m:t>𝑣</m:t>
                    </m:r>
                    <m:r>
                      <a:rPr lang="en-US" sz="3600" b="0" i="1" smtClean="0">
                        <a:latin typeface="Cambria Math" panose="02040503050406030204" pitchFamily="18" charset="0"/>
                      </a:rPr>
                      <m:t>.</m:t>
                    </m:r>
                  </m:oMath>
                </a14:m>
                <a:r>
                  <a:rPr lang="en-US" sz="3600" dirty="0"/>
                  <a:t> </a:t>
                </a:r>
              </a:p>
            </p:txBody>
          </p:sp>
        </mc:Choice>
        <mc:Fallback xmlns="">
          <p:sp>
            <p:nvSpPr>
              <p:cNvPr id="6" name="Rectangle 5"/>
              <p:cNvSpPr>
                <a:spLocks noRot="1" noChangeAspect="1" noMove="1" noResize="1" noEditPoints="1" noAdjustHandles="1" noChangeArrowheads="1" noChangeShapeType="1" noTextEdit="1"/>
              </p:cNvSpPr>
              <p:nvPr/>
            </p:nvSpPr>
            <p:spPr>
              <a:xfrm>
                <a:off x="342900" y="1879600"/>
                <a:ext cx="11645900" cy="1460500"/>
              </a:xfrm>
              <a:prstGeom prst="rect">
                <a:avLst/>
              </a:prstGeom>
              <a:blipFill>
                <a:blip r:embed="rId2"/>
                <a:stretch>
                  <a:fillRect l="-627" b="-6173"/>
                </a:stretch>
              </a:blipFill>
              <a:ln>
                <a:solidFill>
                  <a:schemeClr val="tx1"/>
                </a:solidFill>
              </a:ln>
            </p:spPr>
            <p:txBody>
              <a:bodyPr/>
              <a:lstStyle/>
              <a:p>
                <a:r>
                  <a:rPr lang="en-US">
                    <a:noFill/>
                  </a:rPr>
                  <a:t> </a:t>
                </a:r>
              </a:p>
            </p:txBody>
          </p:sp>
        </mc:Fallback>
      </mc:AlternateContent>
      <p:sp>
        <p:nvSpPr>
          <p:cNvPr id="7" name="Rectangle 6"/>
          <p:cNvSpPr/>
          <p:nvPr/>
        </p:nvSpPr>
        <p:spPr>
          <a:xfrm>
            <a:off x="342900" y="1879600"/>
            <a:ext cx="11645900" cy="546099"/>
          </a:xfrm>
          <a:prstGeom prst="rect">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dirty="0"/>
              <a:t>DFS discovery</a:t>
            </a:r>
          </a:p>
        </p:txBody>
      </p:sp>
    </p:spTree>
    <p:extLst>
      <p:ext uri="{BB962C8B-B14F-4D97-AF65-F5344CB8AC3E}">
        <p14:creationId xmlns:p14="http://schemas.microsoft.com/office/powerpoint/2010/main" val="79253881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10829259" cy="1325563"/>
          </a:xfrm>
        </p:spPr>
        <p:txBody>
          <a:bodyPr/>
          <a:lstStyle/>
          <a:p>
            <a:r>
              <a:rPr lang="en-US" dirty="0"/>
              <a:t>Edge Classification (for DFS on directed graphs)</a:t>
            </a:r>
          </a:p>
        </p:txBody>
      </p:sp>
      <mc:AlternateContent xmlns:mc="http://schemas.openxmlformats.org/markup-compatibility/2006" xmlns:a14="http://schemas.microsoft.com/office/drawing/2010/main">
        <mc:Choice Requires="a14">
          <p:graphicFrame>
            <p:nvGraphicFramePr>
              <p:cNvPr id="4" name="Content Placeholder 3"/>
              <p:cNvGraphicFramePr>
                <a:graphicFrameLocks noGrp="1"/>
              </p:cNvGraphicFramePr>
              <p:nvPr>
                <p:ph idx="1"/>
              </p:nvPr>
            </p:nvGraphicFramePr>
            <p:xfrm>
              <a:off x="838200" y="1825625"/>
              <a:ext cx="10829259" cy="2661920"/>
            </p:xfrm>
            <a:graphic>
              <a:graphicData uri="http://schemas.openxmlformats.org/drawingml/2006/table">
                <a:tbl>
                  <a:tblPr firstRow="1" bandRow="1">
                    <a:tableStyleId>{5C22544A-7EE6-4342-B048-85BDC9FD1C3A}</a:tableStyleId>
                  </a:tblPr>
                  <a:tblGrid>
                    <a:gridCol w="1919177">
                      <a:extLst>
                        <a:ext uri="{9D8B030D-6E8A-4147-A177-3AD203B41FA5}">
                          <a16:colId xmlns:a16="http://schemas.microsoft.com/office/drawing/2014/main" val="306483226"/>
                        </a:ext>
                      </a:extLst>
                    </a:gridCol>
                    <a:gridCol w="4196316">
                      <a:extLst>
                        <a:ext uri="{9D8B030D-6E8A-4147-A177-3AD203B41FA5}">
                          <a16:colId xmlns:a16="http://schemas.microsoft.com/office/drawing/2014/main" val="2874139937"/>
                        </a:ext>
                      </a:extLst>
                    </a:gridCol>
                    <a:gridCol w="4713766">
                      <a:extLst>
                        <a:ext uri="{9D8B030D-6E8A-4147-A177-3AD203B41FA5}">
                          <a16:colId xmlns:a16="http://schemas.microsoft.com/office/drawing/2014/main" val="1318145121"/>
                        </a:ext>
                      </a:extLst>
                    </a:gridCol>
                  </a:tblGrid>
                  <a:tr h="370840">
                    <a:tc>
                      <a:txBody>
                        <a:bodyPr/>
                        <a:lstStyle/>
                        <a:p>
                          <a:r>
                            <a:rPr lang="en-US" dirty="0"/>
                            <a:t>Edge type</a:t>
                          </a:r>
                        </a:p>
                      </a:txBody>
                      <a:tcPr/>
                    </a:tc>
                    <a:tc>
                      <a:txBody>
                        <a:bodyPr/>
                        <a:lstStyle/>
                        <a:p>
                          <a:r>
                            <a:rPr lang="en-US" dirty="0"/>
                            <a:t>Definition</a:t>
                          </a:r>
                        </a:p>
                      </a:txBody>
                      <a:tcPr/>
                    </a:tc>
                    <a:tc>
                      <a:txBody>
                        <a:bodyPr/>
                        <a:lstStyle/>
                        <a:p>
                          <a:r>
                            <a:rPr lang="en-US" dirty="0"/>
                            <a:t>When</a:t>
                          </a:r>
                          <a:r>
                            <a:rPr lang="en-US" baseline="0" dirty="0"/>
                            <a:t> is </a:t>
                          </a:r>
                          <a14:m>
                            <m:oMath xmlns:m="http://schemas.openxmlformats.org/officeDocument/2006/math">
                              <m:r>
                                <a:rPr lang="en-US" b="1" i="1" baseline="0" smtClean="0">
                                  <a:latin typeface="Cambria Math" panose="02040503050406030204" pitchFamily="18" charset="0"/>
                                </a:rPr>
                                <m:t>(</m:t>
                              </m:r>
                              <m:r>
                                <a:rPr lang="en-US" b="1" i="1" baseline="0" smtClean="0">
                                  <a:latin typeface="Cambria Math" panose="02040503050406030204" pitchFamily="18" charset="0"/>
                                </a:rPr>
                                <m:t>𝒖</m:t>
                              </m:r>
                              <m:r>
                                <a:rPr lang="en-US" b="1" i="1" baseline="0" smtClean="0">
                                  <a:latin typeface="Cambria Math" panose="02040503050406030204" pitchFamily="18" charset="0"/>
                                </a:rPr>
                                <m:t>,</m:t>
                              </m:r>
                              <m:r>
                                <a:rPr lang="en-US" b="1" i="1" baseline="0" smtClean="0">
                                  <a:latin typeface="Cambria Math" panose="02040503050406030204" pitchFamily="18" charset="0"/>
                                </a:rPr>
                                <m:t>𝒗</m:t>
                              </m:r>
                              <m:r>
                                <a:rPr lang="en-US" b="1" i="1" baseline="0" smtClean="0">
                                  <a:latin typeface="Cambria Math" panose="02040503050406030204" pitchFamily="18" charset="0"/>
                                </a:rPr>
                                <m:t>)</m:t>
                              </m:r>
                            </m:oMath>
                          </a14:m>
                          <a:r>
                            <a:rPr lang="en-US" dirty="0"/>
                            <a:t> that edge type?</a:t>
                          </a:r>
                        </a:p>
                      </a:txBody>
                      <a:tcPr/>
                    </a:tc>
                    <a:extLst>
                      <a:ext uri="{0D108BD9-81ED-4DB2-BD59-A6C34878D82A}">
                        <a16:rowId xmlns:a16="http://schemas.microsoft.com/office/drawing/2014/main" val="3125723415"/>
                      </a:ext>
                    </a:extLst>
                  </a:tr>
                  <a:tr h="370840">
                    <a:tc>
                      <a:txBody>
                        <a:bodyPr/>
                        <a:lstStyle/>
                        <a:p>
                          <a:r>
                            <a:rPr lang="en-US" dirty="0"/>
                            <a:t>Tree</a:t>
                          </a:r>
                        </a:p>
                      </a:txBody>
                      <a:tcPr/>
                    </a:tc>
                    <a:tc>
                      <a:txBody>
                        <a:bodyPr/>
                        <a:lstStyle/>
                        <a:p>
                          <a:r>
                            <a:rPr lang="en-US" dirty="0"/>
                            <a:t>Edges forming</a:t>
                          </a:r>
                          <a:r>
                            <a:rPr lang="en-US" baseline="0" dirty="0"/>
                            <a:t> the DFS tree (or forest).</a:t>
                          </a:r>
                          <a:endParaRPr lang="en-US" dirty="0"/>
                        </a:p>
                      </a:txBody>
                      <a:tcPr/>
                    </a:tc>
                    <a:tc>
                      <a:txBody>
                        <a:bodyPr/>
                        <a:lstStyle/>
                        <a:p>
                          <a14:m>
                            <m:oMath xmlns:m="http://schemas.openxmlformats.org/officeDocument/2006/math">
                              <m:r>
                                <a:rPr lang="en-US" b="0" i="1" smtClean="0">
                                  <a:latin typeface="Cambria Math" panose="02040503050406030204" pitchFamily="18" charset="0"/>
                                </a:rPr>
                                <m:t>𝑣</m:t>
                              </m:r>
                            </m:oMath>
                          </a14:m>
                          <a:r>
                            <a:rPr lang="en-US" dirty="0"/>
                            <a:t> was not seen before we processed </a:t>
                          </a:r>
                          <a14:m>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𝑢</m:t>
                                  </m:r>
                                  <m:r>
                                    <a:rPr lang="en-US" b="0" i="1" smtClean="0">
                                      <a:latin typeface="Cambria Math" panose="02040503050406030204" pitchFamily="18" charset="0"/>
                                    </a:rPr>
                                    <m:t>,</m:t>
                                  </m:r>
                                  <m:r>
                                    <a:rPr lang="en-US" b="0" i="1" smtClean="0">
                                      <a:latin typeface="Cambria Math" panose="02040503050406030204" pitchFamily="18" charset="0"/>
                                    </a:rPr>
                                    <m:t>𝑣</m:t>
                                  </m:r>
                                </m:e>
                              </m:d>
                              <m:r>
                                <a:rPr lang="en-US" b="0" i="1" smtClean="0">
                                  <a:latin typeface="Cambria Math" panose="02040503050406030204" pitchFamily="18" charset="0"/>
                                </a:rPr>
                                <m:t>.</m:t>
                              </m:r>
                            </m:oMath>
                          </a14:m>
                          <a:endParaRPr lang="en-US" dirty="0"/>
                        </a:p>
                      </a:txBody>
                      <a:tcPr/>
                    </a:tc>
                    <a:extLst>
                      <a:ext uri="{0D108BD9-81ED-4DB2-BD59-A6C34878D82A}">
                        <a16:rowId xmlns:a16="http://schemas.microsoft.com/office/drawing/2014/main" val="1339907078"/>
                      </a:ext>
                    </a:extLst>
                  </a:tr>
                  <a:tr h="370840">
                    <a:tc>
                      <a:txBody>
                        <a:bodyPr/>
                        <a:lstStyle/>
                        <a:p>
                          <a:r>
                            <a:rPr lang="en-US" dirty="0"/>
                            <a:t>Forward</a:t>
                          </a:r>
                        </a:p>
                      </a:txBody>
                      <a:tcPr/>
                    </a:tc>
                    <a:tc>
                      <a:txBody>
                        <a:bodyPr/>
                        <a:lstStyle/>
                        <a:p>
                          <a:r>
                            <a:rPr lang="en-US" dirty="0"/>
                            <a:t>From ancestor to descendant in tree.</a:t>
                          </a:r>
                        </a:p>
                      </a:txBody>
                      <a:tcPr/>
                    </a:tc>
                    <a:tc>
                      <a:txBody>
                        <a:bodyPr/>
                        <a:lstStyle/>
                        <a:p>
                          <a14:m>
                            <m:oMath xmlns:m="http://schemas.openxmlformats.org/officeDocument/2006/math">
                              <m:r>
                                <a:rPr lang="en-US" b="0" i="1" smtClean="0">
                                  <a:latin typeface="Cambria Math" panose="02040503050406030204" pitchFamily="18" charset="0"/>
                                  <a:cs typeface="Courier New" panose="02070309020205020404" pitchFamily="49" charset="0"/>
                                </a:rPr>
                                <m:t>𝑢</m:t>
                              </m:r>
                              <m:r>
                                <a:rPr lang="en-US" b="0" i="1" smtClean="0">
                                  <a:latin typeface="Cambria Math" panose="02040503050406030204" pitchFamily="18" charset="0"/>
                                  <a:cs typeface="Courier New" panose="02070309020205020404" pitchFamily="49" charset="0"/>
                                </a:rPr>
                                <m:t> </m:t>
                              </m:r>
                            </m:oMath>
                          </a14:m>
                          <a:r>
                            <a:rPr lang="en-US" dirty="0">
                              <a:latin typeface="+mn-lt"/>
                              <a:cs typeface="Courier New" panose="02070309020205020404" pitchFamily="49" charset="0"/>
                            </a:rPr>
                            <a:t>and </a:t>
                          </a:r>
                          <a14:m>
                            <m:oMath xmlns:m="http://schemas.openxmlformats.org/officeDocument/2006/math">
                              <m:r>
                                <a:rPr lang="en-US" b="0" i="1" smtClean="0">
                                  <a:latin typeface="Cambria Math" panose="02040503050406030204" pitchFamily="18" charset="0"/>
                                  <a:cs typeface="Courier New" panose="02070309020205020404" pitchFamily="49" charset="0"/>
                                </a:rPr>
                                <m:t>𝑣</m:t>
                              </m:r>
                            </m:oMath>
                          </a14:m>
                          <a:r>
                            <a:rPr lang="en-US" dirty="0">
                              <a:latin typeface="+mn-lt"/>
                              <a:cs typeface="Courier New" panose="02070309020205020404" pitchFamily="49" charset="0"/>
                            </a:rPr>
                            <a:t> have been seen,</a:t>
                          </a:r>
                          <a:r>
                            <a:rPr lang="en-US" baseline="0" dirty="0">
                              <a:latin typeface="+mn-lt"/>
                              <a:cs typeface="Courier New" panose="02070309020205020404" pitchFamily="49" charset="0"/>
                            </a:rPr>
                            <a:t> and</a:t>
                          </a:r>
                          <a:br>
                            <a:rPr lang="en-US" dirty="0">
                              <a:latin typeface="Courier New" panose="02070309020205020404" pitchFamily="49" charset="0"/>
                              <a:cs typeface="Courier New" panose="02070309020205020404" pitchFamily="49" charset="0"/>
                            </a:rPr>
                          </a:br>
                          <a:r>
                            <a:rPr lang="en-US" dirty="0" err="1">
                              <a:latin typeface="Courier New" panose="02070309020205020404" pitchFamily="49" charset="0"/>
                              <a:cs typeface="Courier New" panose="02070309020205020404" pitchFamily="49" charset="0"/>
                            </a:rPr>
                            <a:t>u.start</a:t>
                          </a:r>
                          <a:r>
                            <a:rPr lang="en-US" baseline="0" dirty="0">
                              <a:latin typeface="Courier New" panose="02070309020205020404" pitchFamily="49" charset="0"/>
                              <a:cs typeface="Courier New" panose="02070309020205020404" pitchFamily="49" charset="0"/>
                            </a:rPr>
                            <a:t> &lt; </a:t>
                          </a:r>
                          <a:r>
                            <a:rPr lang="en-US" baseline="0" dirty="0" err="1">
                              <a:latin typeface="Courier New" panose="02070309020205020404" pitchFamily="49" charset="0"/>
                              <a:cs typeface="Courier New" panose="02070309020205020404" pitchFamily="49" charset="0"/>
                            </a:rPr>
                            <a:t>v.start</a:t>
                          </a:r>
                          <a:r>
                            <a:rPr lang="en-US" baseline="0" dirty="0">
                              <a:latin typeface="Courier New" panose="02070309020205020404" pitchFamily="49" charset="0"/>
                              <a:cs typeface="Courier New" panose="02070309020205020404" pitchFamily="49" charset="0"/>
                            </a:rPr>
                            <a:t> &lt; </a:t>
                          </a:r>
                          <a:r>
                            <a:rPr lang="en-US" baseline="0" dirty="0" err="1">
                              <a:latin typeface="Courier New" panose="02070309020205020404" pitchFamily="49" charset="0"/>
                              <a:cs typeface="Courier New" panose="02070309020205020404" pitchFamily="49" charset="0"/>
                            </a:rPr>
                            <a:t>v.end</a:t>
                          </a:r>
                          <a:r>
                            <a:rPr lang="en-US" baseline="0" dirty="0">
                              <a:latin typeface="Courier New" panose="02070309020205020404" pitchFamily="49" charset="0"/>
                              <a:cs typeface="Courier New" panose="02070309020205020404" pitchFamily="49" charset="0"/>
                            </a:rPr>
                            <a:t> &lt; </a:t>
                          </a:r>
                          <a:r>
                            <a:rPr lang="en-US" baseline="0" dirty="0" err="1">
                              <a:latin typeface="Courier New" panose="02070309020205020404" pitchFamily="49" charset="0"/>
                              <a:cs typeface="Courier New" panose="02070309020205020404" pitchFamily="49" charset="0"/>
                            </a:rPr>
                            <a:t>u.end</a:t>
                          </a:r>
                          <a:endParaRPr lang="en-US" dirty="0">
                            <a:latin typeface="Courier New" panose="02070309020205020404" pitchFamily="49" charset="0"/>
                            <a:cs typeface="Courier New" panose="02070309020205020404" pitchFamily="49" charset="0"/>
                          </a:endParaRPr>
                        </a:p>
                      </a:txBody>
                      <a:tcPr/>
                    </a:tc>
                    <a:extLst>
                      <a:ext uri="{0D108BD9-81ED-4DB2-BD59-A6C34878D82A}">
                        <a16:rowId xmlns:a16="http://schemas.microsoft.com/office/drawing/2014/main" val="978802826"/>
                      </a:ext>
                    </a:extLst>
                  </a:tr>
                  <a:tr h="370840">
                    <a:tc>
                      <a:txBody>
                        <a:bodyPr/>
                        <a:lstStyle/>
                        <a:p>
                          <a:r>
                            <a:rPr lang="en-US" dirty="0"/>
                            <a:t>Back</a:t>
                          </a:r>
                        </a:p>
                      </a:txBody>
                      <a:tcPr/>
                    </a:tc>
                    <a:tc>
                      <a:txBody>
                        <a:bodyPr/>
                        <a:lstStyle/>
                        <a:p>
                          <a:r>
                            <a:rPr lang="en-US" dirty="0"/>
                            <a:t>From descendant to</a:t>
                          </a:r>
                          <a:r>
                            <a:rPr lang="en-US" baseline="0" dirty="0"/>
                            <a:t> ancestor in tree.</a:t>
                          </a:r>
                          <a:endParaRPr lang="en-US" dirty="0"/>
                        </a:p>
                      </a:txBody>
                      <a:tcPr/>
                    </a:tc>
                    <a:tc>
                      <a:txBody>
                        <a:bodyPr/>
                        <a:lstStyle/>
                        <a:p>
                          <a14:m>
                            <m:oMath xmlns:m="http://schemas.openxmlformats.org/officeDocument/2006/math">
                              <m:r>
                                <a:rPr lang="en-US" b="0" i="1" smtClean="0">
                                  <a:latin typeface="Cambria Math" panose="02040503050406030204" pitchFamily="18" charset="0"/>
                                  <a:cs typeface="Courier New" panose="02070309020205020404" pitchFamily="49" charset="0"/>
                                </a:rPr>
                                <m:t>𝑢</m:t>
                              </m:r>
                              <m:r>
                                <a:rPr lang="en-US" b="0" i="1" smtClean="0">
                                  <a:latin typeface="Cambria Math" panose="02040503050406030204" pitchFamily="18" charset="0"/>
                                  <a:cs typeface="Courier New" panose="02070309020205020404" pitchFamily="49" charset="0"/>
                                </a:rPr>
                                <m:t> </m:t>
                              </m:r>
                            </m:oMath>
                          </a14:m>
                          <a:r>
                            <a:rPr lang="en-US" dirty="0">
                              <a:latin typeface="+mn-lt"/>
                              <a:cs typeface="Courier New" panose="02070309020205020404" pitchFamily="49" charset="0"/>
                            </a:rPr>
                            <a:t>and </a:t>
                          </a:r>
                          <a14:m>
                            <m:oMath xmlns:m="http://schemas.openxmlformats.org/officeDocument/2006/math">
                              <m:r>
                                <a:rPr lang="en-US" b="0" i="1" smtClean="0">
                                  <a:latin typeface="Cambria Math" panose="02040503050406030204" pitchFamily="18" charset="0"/>
                                  <a:cs typeface="Courier New" panose="02070309020205020404" pitchFamily="49" charset="0"/>
                                </a:rPr>
                                <m:t>𝑣</m:t>
                              </m:r>
                            </m:oMath>
                          </a14:m>
                          <a:r>
                            <a:rPr lang="en-US" dirty="0">
                              <a:latin typeface="+mn-lt"/>
                              <a:cs typeface="Courier New" panose="02070309020205020404" pitchFamily="49" charset="0"/>
                            </a:rPr>
                            <a:t> have been seen, and</a:t>
                          </a:r>
                          <a:br>
                            <a:rPr lang="en-US" dirty="0">
                              <a:latin typeface="Courier New" panose="02070309020205020404" pitchFamily="49" charset="0"/>
                              <a:cs typeface="Courier New" panose="02070309020205020404" pitchFamily="49" charset="0"/>
                            </a:rPr>
                          </a:br>
                          <a:r>
                            <a:rPr lang="en-US" dirty="0" err="1">
                              <a:latin typeface="Courier New" panose="02070309020205020404" pitchFamily="49" charset="0"/>
                              <a:cs typeface="Courier New" panose="02070309020205020404" pitchFamily="49" charset="0"/>
                            </a:rPr>
                            <a:t>v.start</a:t>
                          </a:r>
                          <a:r>
                            <a:rPr lang="en-US" baseline="0" dirty="0">
                              <a:latin typeface="Courier New" panose="02070309020205020404" pitchFamily="49" charset="0"/>
                              <a:cs typeface="Courier New" panose="02070309020205020404" pitchFamily="49" charset="0"/>
                            </a:rPr>
                            <a:t> &lt; </a:t>
                          </a:r>
                          <a:r>
                            <a:rPr lang="en-US" baseline="0" dirty="0" err="1">
                              <a:latin typeface="Courier New" panose="02070309020205020404" pitchFamily="49" charset="0"/>
                              <a:cs typeface="Courier New" panose="02070309020205020404" pitchFamily="49" charset="0"/>
                            </a:rPr>
                            <a:t>u.start</a:t>
                          </a:r>
                          <a:r>
                            <a:rPr lang="en-US" baseline="0" dirty="0">
                              <a:latin typeface="Courier New" panose="02070309020205020404" pitchFamily="49" charset="0"/>
                              <a:cs typeface="Courier New" panose="02070309020205020404" pitchFamily="49" charset="0"/>
                            </a:rPr>
                            <a:t> &lt; </a:t>
                          </a:r>
                          <a:r>
                            <a:rPr lang="en-US" baseline="0" dirty="0" err="1">
                              <a:latin typeface="Courier New" panose="02070309020205020404" pitchFamily="49" charset="0"/>
                              <a:cs typeface="Courier New" panose="02070309020205020404" pitchFamily="49" charset="0"/>
                            </a:rPr>
                            <a:t>u.end</a:t>
                          </a:r>
                          <a:r>
                            <a:rPr lang="en-US" baseline="0" dirty="0">
                              <a:latin typeface="Courier New" panose="02070309020205020404" pitchFamily="49" charset="0"/>
                              <a:cs typeface="Courier New" panose="02070309020205020404" pitchFamily="49" charset="0"/>
                            </a:rPr>
                            <a:t> &lt; </a:t>
                          </a:r>
                          <a:r>
                            <a:rPr lang="en-US" baseline="0" dirty="0" err="1">
                              <a:latin typeface="Courier New" panose="02070309020205020404" pitchFamily="49" charset="0"/>
                              <a:cs typeface="Courier New" panose="02070309020205020404" pitchFamily="49" charset="0"/>
                            </a:rPr>
                            <a:t>v.end</a:t>
                          </a:r>
                          <a:endParaRPr lang="en-US" dirty="0">
                            <a:latin typeface="Courier New" panose="02070309020205020404" pitchFamily="49" charset="0"/>
                            <a:cs typeface="Courier New" panose="02070309020205020404" pitchFamily="49" charset="0"/>
                          </a:endParaRPr>
                        </a:p>
                      </a:txBody>
                      <a:tcPr/>
                    </a:tc>
                    <a:extLst>
                      <a:ext uri="{0D108BD9-81ED-4DB2-BD59-A6C34878D82A}">
                        <a16:rowId xmlns:a16="http://schemas.microsoft.com/office/drawing/2014/main" val="1022694796"/>
                      </a:ext>
                    </a:extLst>
                  </a:tr>
                  <a:tr h="370840">
                    <a:tc>
                      <a:txBody>
                        <a:bodyPr/>
                        <a:lstStyle/>
                        <a:p>
                          <a:r>
                            <a:rPr lang="en-US" dirty="0"/>
                            <a:t>Cross</a:t>
                          </a:r>
                        </a:p>
                      </a:txBody>
                      <a:tcPr/>
                    </a:tc>
                    <a:tc>
                      <a:txBody>
                        <a:bodyPr/>
                        <a:lstStyle/>
                        <a:p>
                          <a:r>
                            <a:rPr lang="en-US" dirty="0"/>
                            <a:t>Edges</a:t>
                          </a:r>
                          <a:r>
                            <a:rPr lang="en-US" baseline="0" dirty="0"/>
                            <a:t> going between vertices without an ancestor relationship.</a:t>
                          </a:r>
                          <a:endParaRPr lang="en-US" dirty="0"/>
                        </a:p>
                      </a:txBody>
                      <a:tcPr/>
                    </a:tc>
                    <a:tc>
                      <a:txBody>
                        <a:bodyPr/>
                        <a:lstStyle/>
                        <a:p>
                          <a14:m>
                            <m:oMath xmlns:m="http://schemas.openxmlformats.org/officeDocument/2006/math">
                              <m:r>
                                <a:rPr lang="en-US" b="0" i="1" smtClean="0">
                                  <a:latin typeface="Cambria Math" panose="02040503050406030204" pitchFamily="18" charset="0"/>
                                </a:rPr>
                                <m:t>𝑢</m:t>
                              </m:r>
                            </m:oMath>
                          </a14:m>
                          <a:r>
                            <a:rPr lang="en-US" dirty="0"/>
                            <a:t> and </a:t>
                          </a:r>
                          <a14:m>
                            <m:oMath xmlns:m="http://schemas.openxmlformats.org/officeDocument/2006/math">
                              <m:r>
                                <a:rPr lang="en-US" b="0" i="1" smtClean="0">
                                  <a:latin typeface="Cambria Math" panose="02040503050406030204" pitchFamily="18" charset="0"/>
                                </a:rPr>
                                <m:t>𝑣</m:t>
                              </m:r>
                            </m:oMath>
                          </a14:m>
                          <a:r>
                            <a:rPr lang="en-US" dirty="0"/>
                            <a:t> have not been seen, and</a:t>
                          </a:r>
                          <a:br>
                            <a:rPr lang="en-US" dirty="0"/>
                          </a:br>
                          <a:r>
                            <a:rPr lang="en-US" dirty="0" err="1">
                              <a:latin typeface="Courier New" panose="02070309020205020404" pitchFamily="49" charset="0"/>
                              <a:cs typeface="Courier New" panose="02070309020205020404" pitchFamily="49" charset="0"/>
                            </a:rPr>
                            <a:t>v.start</a:t>
                          </a:r>
                          <a:r>
                            <a:rPr lang="en-US" dirty="0">
                              <a:latin typeface="Courier New" panose="02070309020205020404" pitchFamily="49" charset="0"/>
                              <a:cs typeface="Courier New" panose="02070309020205020404" pitchFamily="49" charset="0"/>
                            </a:rPr>
                            <a:t> &lt; </a:t>
                          </a:r>
                          <a:r>
                            <a:rPr lang="en-US" dirty="0" err="1">
                              <a:latin typeface="Courier New" panose="02070309020205020404" pitchFamily="49" charset="0"/>
                              <a:cs typeface="Courier New" panose="02070309020205020404" pitchFamily="49" charset="0"/>
                            </a:rPr>
                            <a:t>v.end</a:t>
                          </a:r>
                          <a:r>
                            <a:rPr lang="en-US" dirty="0">
                              <a:latin typeface="Courier New" panose="02070309020205020404" pitchFamily="49" charset="0"/>
                              <a:cs typeface="Courier New" panose="02070309020205020404" pitchFamily="49" charset="0"/>
                            </a:rPr>
                            <a:t> &lt; </a:t>
                          </a:r>
                          <a:r>
                            <a:rPr lang="en-US" dirty="0" err="1">
                              <a:latin typeface="Courier New" panose="02070309020205020404" pitchFamily="49" charset="0"/>
                              <a:cs typeface="Courier New" panose="02070309020205020404" pitchFamily="49" charset="0"/>
                            </a:rPr>
                            <a:t>u.start</a:t>
                          </a:r>
                          <a:r>
                            <a:rPr lang="en-US" dirty="0">
                              <a:latin typeface="Courier New" panose="02070309020205020404" pitchFamily="49" charset="0"/>
                              <a:cs typeface="Courier New" panose="02070309020205020404" pitchFamily="49" charset="0"/>
                            </a:rPr>
                            <a:t> &lt; </a:t>
                          </a:r>
                          <a:r>
                            <a:rPr lang="en-US" dirty="0" err="1">
                              <a:latin typeface="Courier New" panose="02070309020205020404" pitchFamily="49" charset="0"/>
                              <a:cs typeface="Courier New" panose="02070309020205020404" pitchFamily="49" charset="0"/>
                            </a:rPr>
                            <a:t>u.end</a:t>
                          </a:r>
                          <a:endParaRPr lang="en-US" dirty="0">
                            <a:latin typeface="Courier New" panose="02070309020205020404" pitchFamily="49" charset="0"/>
                            <a:cs typeface="Courier New" panose="02070309020205020404" pitchFamily="49" charset="0"/>
                          </a:endParaRPr>
                        </a:p>
                      </a:txBody>
                      <a:tcPr/>
                    </a:tc>
                    <a:extLst>
                      <a:ext uri="{0D108BD9-81ED-4DB2-BD59-A6C34878D82A}">
                        <a16:rowId xmlns:a16="http://schemas.microsoft.com/office/drawing/2014/main" val="12491357"/>
                      </a:ext>
                    </a:extLst>
                  </a:tr>
                </a:tbl>
              </a:graphicData>
            </a:graphic>
          </p:graphicFrame>
        </mc:Choice>
        <mc:Fallback xmlns="">
          <p:graphicFrame>
            <p:nvGraphicFramePr>
              <p:cNvPr id="4" name="Content Placeholder 3"/>
              <p:cNvGraphicFramePr>
                <a:graphicFrameLocks noGrp="1"/>
              </p:cNvGraphicFramePr>
              <p:nvPr>
                <p:ph idx="1"/>
                <p:extLst>
                  <p:ext uri="{D42A27DB-BD31-4B8C-83A1-F6EECF244321}">
                    <p14:modId xmlns:p14="http://schemas.microsoft.com/office/powerpoint/2010/main" val="2094812094"/>
                  </p:ext>
                </p:extLst>
              </p:nvPr>
            </p:nvGraphicFramePr>
            <p:xfrm>
              <a:off x="838200" y="1825625"/>
              <a:ext cx="10829259" cy="2661920"/>
            </p:xfrm>
            <a:graphic>
              <a:graphicData uri="http://schemas.openxmlformats.org/drawingml/2006/table">
                <a:tbl>
                  <a:tblPr firstRow="1" bandRow="1">
                    <a:tableStyleId>{5C22544A-7EE6-4342-B048-85BDC9FD1C3A}</a:tableStyleId>
                  </a:tblPr>
                  <a:tblGrid>
                    <a:gridCol w="1919177">
                      <a:extLst>
                        <a:ext uri="{9D8B030D-6E8A-4147-A177-3AD203B41FA5}">
                          <a16:colId xmlns:a16="http://schemas.microsoft.com/office/drawing/2014/main" val="306483226"/>
                        </a:ext>
                      </a:extLst>
                    </a:gridCol>
                    <a:gridCol w="4196316">
                      <a:extLst>
                        <a:ext uri="{9D8B030D-6E8A-4147-A177-3AD203B41FA5}">
                          <a16:colId xmlns:a16="http://schemas.microsoft.com/office/drawing/2014/main" val="2874139937"/>
                        </a:ext>
                      </a:extLst>
                    </a:gridCol>
                    <a:gridCol w="4713766">
                      <a:extLst>
                        <a:ext uri="{9D8B030D-6E8A-4147-A177-3AD203B41FA5}">
                          <a16:colId xmlns:a16="http://schemas.microsoft.com/office/drawing/2014/main" val="1318145121"/>
                        </a:ext>
                      </a:extLst>
                    </a:gridCol>
                  </a:tblGrid>
                  <a:tr h="370840">
                    <a:tc>
                      <a:txBody>
                        <a:bodyPr/>
                        <a:lstStyle/>
                        <a:p>
                          <a:r>
                            <a:rPr lang="en-US" dirty="0" smtClean="0"/>
                            <a:t>Edge type</a:t>
                          </a:r>
                          <a:endParaRPr lang="en-US" dirty="0"/>
                        </a:p>
                      </a:txBody>
                      <a:tcPr/>
                    </a:tc>
                    <a:tc>
                      <a:txBody>
                        <a:bodyPr/>
                        <a:lstStyle/>
                        <a:p>
                          <a:r>
                            <a:rPr lang="en-US" dirty="0" smtClean="0"/>
                            <a:t>Definition</a:t>
                          </a:r>
                          <a:endParaRPr lang="en-US" dirty="0"/>
                        </a:p>
                      </a:txBody>
                      <a:tcPr/>
                    </a:tc>
                    <a:tc>
                      <a:txBody>
                        <a:bodyPr/>
                        <a:lstStyle/>
                        <a:p>
                          <a:endParaRPr lang="en-US"/>
                        </a:p>
                      </a:txBody>
                      <a:tcPr>
                        <a:blipFill>
                          <a:blip r:embed="rId2"/>
                          <a:stretch>
                            <a:fillRect l="-130013" t="-8197" r="-647" b="-642623"/>
                          </a:stretch>
                        </a:blipFill>
                      </a:tcPr>
                    </a:tc>
                    <a:extLst>
                      <a:ext uri="{0D108BD9-81ED-4DB2-BD59-A6C34878D82A}">
                        <a16:rowId xmlns:a16="http://schemas.microsoft.com/office/drawing/2014/main" val="3125723415"/>
                      </a:ext>
                    </a:extLst>
                  </a:tr>
                  <a:tr h="370840">
                    <a:tc>
                      <a:txBody>
                        <a:bodyPr/>
                        <a:lstStyle/>
                        <a:p>
                          <a:r>
                            <a:rPr lang="en-US" dirty="0" smtClean="0"/>
                            <a:t>Tree</a:t>
                          </a:r>
                          <a:endParaRPr lang="en-US" dirty="0"/>
                        </a:p>
                      </a:txBody>
                      <a:tcPr/>
                    </a:tc>
                    <a:tc>
                      <a:txBody>
                        <a:bodyPr/>
                        <a:lstStyle/>
                        <a:p>
                          <a:r>
                            <a:rPr lang="en-US" dirty="0" smtClean="0"/>
                            <a:t>Edges forming</a:t>
                          </a:r>
                          <a:r>
                            <a:rPr lang="en-US" baseline="0" dirty="0" smtClean="0"/>
                            <a:t> the DFS tree (or forest).</a:t>
                          </a:r>
                          <a:endParaRPr lang="en-US" dirty="0"/>
                        </a:p>
                      </a:txBody>
                      <a:tcPr/>
                    </a:tc>
                    <a:tc>
                      <a:txBody>
                        <a:bodyPr/>
                        <a:lstStyle/>
                        <a:p>
                          <a:endParaRPr lang="en-US"/>
                        </a:p>
                      </a:txBody>
                      <a:tcPr>
                        <a:blipFill>
                          <a:blip r:embed="rId2"/>
                          <a:stretch>
                            <a:fillRect l="-130013" t="-108197" r="-647" b="-542623"/>
                          </a:stretch>
                        </a:blipFill>
                      </a:tcPr>
                    </a:tc>
                    <a:extLst>
                      <a:ext uri="{0D108BD9-81ED-4DB2-BD59-A6C34878D82A}">
                        <a16:rowId xmlns:a16="http://schemas.microsoft.com/office/drawing/2014/main" val="1339907078"/>
                      </a:ext>
                    </a:extLst>
                  </a:tr>
                  <a:tr h="640080">
                    <a:tc>
                      <a:txBody>
                        <a:bodyPr/>
                        <a:lstStyle/>
                        <a:p>
                          <a:r>
                            <a:rPr lang="en-US" dirty="0" smtClean="0"/>
                            <a:t>Forward</a:t>
                          </a:r>
                          <a:endParaRPr lang="en-US" dirty="0"/>
                        </a:p>
                      </a:txBody>
                      <a:tcPr/>
                    </a:tc>
                    <a:tc>
                      <a:txBody>
                        <a:bodyPr/>
                        <a:lstStyle/>
                        <a:p>
                          <a:r>
                            <a:rPr lang="en-US" dirty="0" smtClean="0"/>
                            <a:t>From ancestor to descendant in tree.</a:t>
                          </a:r>
                          <a:endParaRPr lang="en-US" dirty="0"/>
                        </a:p>
                      </a:txBody>
                      <a:tcPr/>
                    </a:tc>
                    <a:tc>
                      <a:txBody>
                        <a:bodyPr/>
                        <a:lstStyle/>
                        <a:p>
                          <a:endParaRPr lang="en-US"/>
                        </a:p>
                      </a:txBody>
                      <a:tcPr>
                        <a:blipFill>
                          <a:blip r:embed="rId2"/>
                          <a:stretch>
                            <a:fillRect l="-130013" t="-120952" r="-647" b="-215238"/>
                          </a:stretch>
                        </a:blipFill>
                      </a:tcPr>
                    </a:tc>
                    <a:extLst>
                      <a:ext uri="{0D108BD9-81ED-4DB2-BD59-A6C34878D82A}">
                        <a16:rowId xmlns:a16="http://schemas.microsoft.com/office/drawing/2014/main" val="978802826"/>
                      </a:ext>
                    </a:extLst>
                  </a:tr>
                  <a:tr h="640080">
                    <a:tc>
                      <a:txBody>
                        <a:bodyPr/>
                        <a:lstStyle/>
                        <a:p>
                          <a:r>
                            <a:rPr lang="en-US" dirty="0" smtClean="0"/>
                            <a:t>Back</a:t>
                          </a:r>
                          <a:endParaRPr lang="en-US" dirty="0"/>
                        </a:p>
                      </a:txBody>
                      <a:tcPr/>
                    </a:tc>
                    <a:tc>
                      <a:txBody>
                        <a:bodyPr/>
                        <a:lstStyle/>
                        <a:p>
                          <a:r>
                            <a:rPr lang="en-US" dirty="0" smtClean="0"/>
                            <a:t>From descendant to</a:t>
                          </a:r>
                          <a:r>
                            <a:rPr lang="en-US" baseline="0" dirty="0" smtClean="0"/>
                            <a:t> ancestor in tree.</a:t>
                          </a:r>
                          <a:endParaRPr lang="en-US" dirty="0"/>
                        </a:p>
                      </a:txBody>
                      <a:tcPr/>
                    </a:tc>
                    <a:tc>
                      <a:txBody>
                        <a:bodyPr/>
                        <a:lstStyle/>
                        <a:p>
                          <a:endParaRPr lang="en-US"/>
                        </a:p>
                      </a:txBody>
                      <a:tcPr>
                        <a:blipFill>
                          <a:blip r:embed="rId2"/>
                          <a:stretch>
                            <a:fillRect l="-130013" t="-218868" r="-647" b="-113208"/>
                          </a:stretch>
                        </a:blipFill>
                      </a:tcPr>
                    </a:tc>
                    <a:extLst>
                      <a:ext uri="{0D108BD9-81ED-4DB2-BD59-A6C34878D82A}">
                        <a16:rowId xmlns:a16="http://schemas.microsoft.com/office/drawing/2014/main" val="1022694796"/>
                      </a:ext>
                    </a:extLst>
                  </a:tr>
                  <a:tr h="640080">
                    <a:tc>
                      <a:txBody>
                        <a:bodyPr/>
                        <a:lstStyle/>
                        <a:p>
                          <a:r>
                            <a:rPr lang="en-US" dirty="0" smtClean="0"/>
                            <a:t>Cross</a:t>
                          </a:r>
                          <a:endParaRPr lang="en-US" dirty="0"/>
                        </a:p>
                      </a:txBody>
                      <a:tcPr/>
                    </a:tc>
                    <a:tc>
                      <a:txBody>
                        <a:bodyPr/>
                        <a:lstStyle/>
                        <a:p>
                          <a:r>
                            <a:rPr lang="en-US" dirty="0" smtClean="0"/>
                            <a:t>Edges</a:t>
                          </a:r>
                          <a:r>
                            <a:rPr lang="en-US" baseline="0" dirty="0" smtClean="0"/>
                            <a:t> going between vertices without an ancestor relationship.</a:t>
                          </a:r>
                          <a:endParaRPr lang="en-US" dirty="0"/>
                        </a:p>
                      </a:txBody>
                      <a:tcPr/>
                    </a:tc>
                    <a:tc>
                      <a:txBody>
                        <a:bodyPr/>
                        <a:lstStyle/>
                        <a:p>
                          <a:endParaRPr lang="en-US"/>
                        </a:p>
                      </a:txBody>
                      <a:tcPr>
                        <a:blipFill>
                          <a:blip r:embed="rId2"/>
                          <a:stretch>
                            <a:fillRect l="-130013" t="-321905" r="-647" b="-14286"/>
                          </a:stretch>
                        </a:blipFill>
                      </a:tcPr>
                    </a:tc>
                    <a:extLst>
                      <a:ext uri="{0D108BD9-81ED-4DB2-BD59-A6C34878D82A}">
                        <a16:rowId xmlns:a16="http://schemas.microsoft.com/office/drawing/2014/main" val="12491357"/>
                      </a:ext>
                    </a:extLst>
                  </a:tr>
                </a:tbl>
              </a:graphicData>
            </a:graphic>
          </p:graphicFrame>
        </mc:Fallback>
      </mc:AlternateContent>
      <p:sp>
        <p:nvSpPr>
          <p:cNvPr id="5" name="TextBox 4"/>
          <p:cNvSpPr txBox="1"/>
          <p:nvPr/>
        </p:nvSpPr>
        <p:spPr>
          <a:xfrm>
            <a:off x="1325526" y="4671237"/>
            <a:ext cx="9767776" cy="1200329"/>
          </a:xfrm>
          <a:prstGeom prst="rect">
            <a:avLst/>
          </a:prstGeom>
          <a:noFill/>
        </p:spPr>
        <p:txBody>
          <a:bodyPr wrap="square" rtlCol="0">
            <a:spAutoFit/>
          </a:bodyPr>
          <a:lstStyle/>
          <a:p>
            <a:r>
              <a:rPr lang="en-US" dirty="0"/>
              <a:t>The third column doesn’t look like it encompasses all possibilities.</a:t>
            </a:r>
          </a:p>
          <a:p>
            <a:r>
              <a:rPr lang="en-US" dirty="0"/>
              <a:t>It does – the fact that we’re using a stack limits the possibilities:</a:t>
            </a:r>
          </a:p>
          <a:p>
            <a:r>
              <a:rPr lang="en-US" dirty="0"/>
              <a:t>	e.g. </a:t>
            </a:r>
            <a:r>
              <a:rPr lang="en-US" dirty="0" err="1">
                <a:latin typeface="Courier New" panose="02070309020205020404" pitchFamily="49" charset="0"/>
                <a:cs typeface="Courier New" panose="02070309020205020404" pitchFamily="49" charset="0"/>
              </a:rPr>
              <a:t>u.start</a:t>
            </a:r>
            <a:r>
              <a:rPr lang="en-US" dirty="0">
                <a:latin typeface="Courier New" panose="02070309020205020404" pitchFamily="49" charset="0"/>
                <a:cs typeface="Courier New" panose="02070309020205020404" pitchFamily="49" charset="0"/>
              </a:rPr>
              <a:t> &lt; </a:t>
            </a:r>
            <a:r>
              <a:rPr lang="en-US" dirty="0" err="1">
                <a:latin typeface="Courier New" panose="02070309020205020404" pitchFamily="49" charset="0"/>
                <a:cs typeface="Courier New" panose="02070309020205020404" pitchFamily="49" charset="0"/>
              </a:rPr>
              <a:t>v.start</a:t>
            </a:r>
            <a:r>
              <a:rPr lang="en-US" dirty="0">
                <a:latin typeface="Courier New" panose="02070309020205020404" pitchFamily="49" charset="0"/>
                <a:cs typeface="Courier New" panose="02070309020205020404" pitchFamily="49" charset="0"/>
              </a:rPr>
              <a:t> &lt; </a:t>
            </a:r>
            <a:r>
              <a:rPr lang="en-US" dirty="0" err="1">
                <a:latin typeface="Courier New" panose="02070309020205020404" pitchFamily="49" charset="0"/>
                <a:cs typeface="Courier New" panose="02070309020205020404" pitchFamily="49" charset="0"/>
              </a:rPr>
              <a:t>u.end</a:t>
            </a:r>
            <a:r>
              <a:rPr lang="en-US" dirty="0">
                <a:latin typeface="Courier New" panose="02070309020205020404" pitchFamily="49" charset="0"/>
                <a:cs typeface="Courier New" panose="02070309020205020404" pitchFamily="49" charset="0"/>
              </a:rPr>
              <a:t> &lt; </a:t>
            </a:r>
            <a:r>
              <a:rPr lang="en-US" dirty="0" err="1">
                <a:latin typeface="Courier New" panose="02070309020205020404" pitchFamily="49" charset="0"/>
                <a:cs typeface="Courier New" panose="02070309020205020404" pitchFamily="49" charset="0"/>
              </a:rPr>
              <a:t>v.end</a:t>
            </a:r>
            <a:r>
              <a:rPr lang="en-US" dirty="0"/>
              <a:t> is impossible.</a:t>
            </a:r>
          </a:p>
          <a:p>
            <a:r>
              <a:rPr lang="en-US" dirty="0"/>
              <a:t>And the rules of the algorithm eliminate some other possibilities. </a:t>
            </a:r>
          </a:p>
        </p:txBody>
      </p:sp>
    </p:spTree>
    <p:extLst>
      <p:ext uri="{BB962C8B-B14F-4D97-AF65-F5344CB8AC3E}">
        <p14:creationId xmlns:p14="http://schemas.microsoft.com/office/powerpoint/2010/main" val="147576857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D9D1CC-ADDF-4892-A796-B9138698900F}"/>
              </a:ext>
            </a:extLst>
          </p:cNvPr>
          <p:cNvSpPr>
            <a:spLocks noGrp="1"/>
          </p:cNvSpPr>
          <p:nvPr>
            <p:ph type="title"/>
          </p:nvPr>
        </p:nvSpPr>
        <p:spPr/>
        <p:txBody>
          <a:bodyPr/>
          <a:lstStyle/>
          <a:p>
            <a:r>
              <a:rPr lang="en-US" dirty="0"/>
              <a:t>BFS/DFS caveats and cautions</a:t>
            </a:r>
          </a:p>
        </p:txBody>
      </p:sp>
      <p:sp>
        <p:nvSpPr>
          <p:cNvPr id="3" name="Content Placeholder 2">
            <a:extLst>
              <a:ext uri="{FF2B5EF4-FFF2-40B4-BE49-F238E27FC236}">
                <a16:creationId xmlns:a16="http://schemas.microsoft.com/office/drawing/2014/main" id="{362443AB-8707-488C-AFF8-642BE3C9D99E}"/>
              </a:ext>
            </a:extLst>
          </p:cNvPr>
          <p:cNvSpPr>
            <a:spLocks noGrp="1"/>
          </p:cNvSpPr>
          <p:nvPr>
            <p:ph idx="1"/>
          </p:nvPr>
        </p:nvSpPr>
        <p:spPr/>
        <p:txBody>
          <a:bodyPr/>
          <a:lstStyle/>
          <a:p>
            <a:r>
              <a:rPr lang="en-US" dirty="0"/>
              <a:t>Edge classifications are different for directed graphs and undirected graphs.</a:t>
            </a:r>
          </a:p>
          <a:p>
            <a:endParaRPr lang="en-US" dirty="0"/>
          </a:p>
          <a:p>
            <a:r>
              <a:rPr lang="en-US" dirty="0"/>
              <a:t>DFS in undirected graphs don’t have cross edges.</a:t>
            </a:r>
          </a:p>
          <a:p>
            <a:r>
              <a:rPr lang="en-US" dirty="0"/>
              <a:t>BFS in directed graphs can have edges skipping levels (only as back edges, skipping levels up though!)</a:t>
            </a:r>
          </a:p>
          <a:p>
            <a:endParaRPr lang="en-US" dirty="0"/>
          </a:p>
          <a:p>
            <a:endParaRPr lang="en-US" dirty="0"/>
          </a:p>
        </p:txBody>
      </p:sp>
    </p:spTree>
    <p:extLst>
      <p:ext uri="{BB962C8B-B14F-4D97-AF65-F5344CB8AC3E}">
        <p14:creationId xmlns:p14="http://schemas.microsoft.com/office/powerpoint/2010/main" val="10904834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19D7E3-0560-4C80-B2AA-8AED498DB534}"/>
              </a:ext>
            </a:extLst>
          </p:cNvPr>
          <p:cNvSpPr>
            <a:spLocks noGrp="1"/>
          </p:cNvSpPr>
          <p:nvPr>
            <p:ph type="title"/>
          </p:nvPr>
        </p:nvSpPr>
        <p:spPr/>
        <p:txBody>
          <a:bodyPr/>
          <a:lstStyle/>
          <a:p>
            <a:r>
              <a:rPr lang="en-US" dirty="0"/>
              <a:t>Your Takeaways</a:t>
            </a:r>
          </a:p>
        </p:txBody>
      </p:sp>
      <p:sp>
        <p:nvSpPr>
          <p:cNvPr id="3" name="Content Placeholder 2">
            <a:extLst>
              <a:ext uri="{FF2B5EF4-FFF2-40B4-BE49-F238E27FC236}">
                <a16:creationId xmlns:a16="http://schemas.microsoft.com/office/drawing/2014/main" id="{3194CF12-8220-412D-8BD6-01A4C17431CB}"/>
              </a:ext>
            </a:extLst>
          </p:cNvPr>
          <p:cNvSpPr>
            <a:spLocks noGrp="1"/>
          </p:cNvSpPr>
          <p:nvPr>
            <p:ph idx="1"/>
          </p:nvPr>
        </p:nvSpPr>
        <p:spPr/>
        <p:txBody>
          <a:bodyPr/>
          <a:lstStyle/>
          <a:p>
            <a:r>
              <a:rPr lang="en-US" dirty="0"/>
              <a:t>When searching through a graph, order matters! </a:t>
            </a:r>
          </a:p>
          <a:p>
            <a:r>
              <a:rPr lang="en-US" dirty="0"/>
              <a:t>BFS and DFS do different things!</a:t>
            </a:r>
          </a:p>
          <a:p>
            <a:r>
              <a:rPr lang="en-US" dirty="0"/>
              <a:t>BFS/DFS algorithms usually keep track of extra information/calculate something at each vertex/use edge classification to solve the problem.</a:t>
            </a:r>
          </a:p>
          <a:p>
            <a:pPr lvl="1"/>
            <a:r>
              <a:rPr lang="en-US" dirty="0"/>
              <a:t>A few extra bells and whistles in the code, but usually little more.</a:t>
            </a:r>
          </a:p>
          <a:p>
            <a:r>
              <a:rPr lang="en-US" dirty="0"/>
              <a:t>DFS can solve a wide-variety of problems, but the algorithms tend to be subtle (example in section handout).</a:t>
            </a:r>
          </a:p>
          <a:p>
            <a:r>
              <a:rPr lang="en-US" dirty="0"/>
              <a:t>BFS a lot more intuitive, start there if you can.</a:t>
            </a:r>
          </a:p>
          <a:p>
            <a:r>
              <a:rPr lang="en-US" dirty="0"/>
              <a:t>BE CAREFUL with directed/undirected graphs. The algorithms aren’t always easy to convert.</a:t>
            </a:r>
          </a:p>
        </p:txBody>
      </p:sp>
    </p:spTree>
    <p:extLst>
      <p:ext uri="{BB962C8B-B14F-4D97-AF65-F5344CB8AC3E}">
        <p14:creationId xmlns:p14="http://schemas.microsoft.com/office/powerpoint/2010/main" val="344525317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8FDE96-D261-4BCE-913F-AED3FF89685B}"/>
              </a:ext>
            </a:extLst>
          </p:cNvPr>
          <p:cNvSpPr>
            <a:spLocks noGrp="1"/>
          </p:cNvSpPr>
          <p:nvPr>
            <p:ph type="title"/>
          </p:nvPr>
        </p:nvSpPr>
        <p:spPr/>
        <p:txBody>
          <a:bodyPr/>
          <a:lstStyle/>
          <a:p>
            <a:r>
              <a:rPr lang="en-US" dirty="0"/>
              <a:t>Summary – Graph Search Applications</a:t>
            </a:r>
          </a:p>
        </p:txBody>
      </p:sp>
      <p:sp>
        <p:nvSpPr>
          <p:cNvPr id="4" name="Text Placeholder 3">
            <a:extLst>
              <a:ext uri="{FF2B5EF4-FFF2-40B4-BE49-F238E27FC236}">
                <a16:creationId xmlns:a16="http://schemas.microsoft.com/office/drawing/2014/main" id="{A00F8131-FC47-44FC-8621-4360CAD0DE14}"/>
              </a:ext>
            </a:extLst>
          </p:cNvPr>
          <p:cNvSpPr>
            <a:spLocks noGrp="1"/>
          </p:cNvSpPr>
          <p:nvPr>
            <p:ph type="body" idx="1"/>
          </p:nvPr>
        </p:nvSpPr>
        <p:spPr/>
        <p:txBody>
          <a:bodyPr/>
          <a:lstStyle/>
          <a:p>
            <a:r>
              <a:rPr lang="en-US" dirty="0"/>
              <a:t>BFS</a:t>
            </a:r>
          </a:p>
        </p:txBody>
      </p:sp>
      <p:sp>
        <p:nvSpPr>
          <p:cNvPr id="5" name="Content Placeholder 4">
            <a:extLst>
              <a:ext uri="{FF2B5EF4-FFF2-40B4-BE49-F238E27FC236}">
                <a16:creationId xmlns:a16="http://schemas.microsoft.com/office/drawing/2014/main" id="{130C76A6-6A9A-449E-96B0-BB08EBD7B20B}"/>
              </a:ext>
            </a:extLst>
          </p:cNvPr>
          <p:cNvSpPr>
            <a:spLocks noGrp="1"/>
          </p:cNvSpPr>
          <p:nvPr>
            <p:ph sz="half" idx="13"/>
          </p:nvPr>
        </p:nvSpPr>
        <p:spPr>
          <a:xfrm>
            <a:off x="584218" y="2096447"/>
            <a:ext cx="5397689" cy="2405704"/>
          </a:xfrm>
        </p:spPr>
        <p:txBody>
          <a:bodyPr/>
          <a:lstStyle/>
          <a:p>
            <a:r>
              <a:rPr lang="en-US" dirty="0"/>
              <a:t>Shortest Paths (unweighted) graphs)</a:t>
            </a:r>
          </a:p>
          <a:p>
            <a:endParaRPr lang="en-US" dirty="0"/>
          </a:p>
          <a:p>
            <a:endParaRPr lang="en-US" dirty="0"/>
          </a:p>
        </p:txBody>
      </p:sp>
      <p:sp>
        <p:nvSpPr>
          <p:cNvPr id="6" name="Text Placeholder 5">
            <a:extLst>
              <a:ext uri="{FF2B5EF4-FFF2-40B4-BE49-F238E27FC236}">
                <a16:creationId xmlns:a16="http://schemas.microsoft.com/office/drawing/2014/main" id="{904B658D-DF9E-44CF-BD18-735A841A2917}"/>
              </a:ext>
            </a:extLst>
          </p:cNvPr>
          <p:cNvSpPr>
            <a:spLocks noGrp="1"/>
          </p:cNvSpPr>
          <p:nvPr>
            <p:ph type="body" idx="14"/>
          </p:nvPr>
        </p:nvSpPr>
        <p:spPr/>
        <p:txBody>
          <a:bodyPr/>
          <a:lstStyle/>
          <a:p>
            <a:r>
              <a:rPr lang="en-US" dirty="0" err="1"/>
              <a:t>dfs</a:t>
            </a:r>
            <a:endParaRPr lang="en-US" dirty="0"/>
          </a:p>
        </p:txBody>
      </p:sp>
      <p:sp>
        <p:nvSpPr>
          <p:cNvPr id="7" name="Content Placeholder 6">
            <a:extLst>
              <a:ext uri="{FF2B5EF4-FFF2-40B4-BE49-F238E27FC236}">
                <a16:creationId xmlns:a16="http://schemas.microsoft.com/office/drawing/2014/main" id="{723FC083-B0BB-47CC-85DE-E485B1AA1402}"/>
              </a:ext>
            </a:extLst>
          </p:cNvPr>
          <p:cNvSpPr>
            <a:spLocks noGrp="1"/>
          </p:cNvSpPr>
          <p:nvPr>
            <p:ph sz="half" idx="15"/>
          </p:nvPr>
        </p:nvSpPr>
        <p:spPr>
          <a:xfrm>
            <a:off x="6364809" y="2096447"/>
            <a:ext cx="5397689" cy="2323154"/>
          </a:xfrm>
        </p:spPr>
        <p:txBody>
          <a:bodyPr/>
          <a:lstStyle/>
          <a:p>
            <a:r>
              <a:rPr lang="en-US" dirty="0"/>
              <a:t>Cycle detection (directed graphs)</a:t>
            </a:r>
          </a:p>
          <a:p>
            <a:r>
              <a:rPr lang="en-US" dirty="0"/>
              <a:t>Topological sort</a:t>
            </a:r>
          </a:p>
          <a:p>
            <a:r>
              <a:rPr lang="en-US" dirty="0"/>
              <a:t>Strongly connected components</a:t>
            </a:r>
          </a:p>
          <a:p>
            <a:r>
              <a:rPr lang="en-US" dirty="0"/>
              <a:t>Cut edges (on homework)</a:t>
            </a:r>
          </a:p>
        </p:txBody>
      </p:sp>
      <p:sp>
        <p:nvSpPr>
          <p:cNvPr id="8" name="TextBox 7">
            <a:extLst>
              <a:ext uri="{FF2B5EF4-FFF2-40B4-BE49-F238E27FC236}">
                <a16:creationId xmlns:a16="http://schemas.microsoft.com/office/drawing/2014/main" id="{D32618F9-BA92-4977-9068-CD1C900FEF67}"/>
              </a:ext>
            </a:extLst>
          </p:cNvPr>
          <p:cNvSpPr txBox="1"/>
          <p:nvPr/>
        </p:nvSpPr>
        <p:spPr>
          <a:xfrm>
            <a:off x="2076450" y="4502151"/>
            <a:ext cx="5911850" cy="1384995"/>
          </a:xfrm>
          <a:prstGeom prst="rect">
            <a:avLst/>
          </a:prstGeom>
          <a:noFill/>
        </p:spPr>
        <p:txBody>
          <a:bodyPr wrap="square" rtlCol="0">
            <a:spAutoFit/>
          </a:bodyPr>
          <a:lstStyle/>
          <a:p>
            <a:r>
              <a:rPr lang="en-US" sz="2800" dirty="0">
                <a:solidFill>
                  <a:schemeClr val="accent3"/>
                </a:solidFill>
                <a:latin typeface="Segoe UI Semilight" panose="020B0402040204020203" pitchFamily="34" charset="0"/>
                <a:cs typeface="Segoe UI Semilight" panose="020B0402040204020203" pitchFamily="34" charset="0"/>
              </a:rPr>
              <a:t>EITHER</a:t>
            </a:r>
          </a:p>
          <a:p>
            <a:r>
              <a:rPr lang="en-US" sz="2800" dirty="0">
                <a:latin typeface="Segoe UI Semilight" panose="020B0402040204020203" pitchFamily="34" charset="0"/>
                <a:cs typeface="Segoe UI Semilight" panose="020B0402040204020203" pitchFamily="34" charset="0"/>
              </a:rPr>
              <a:t>2-coloring</a:t>
            </a:r>
          </a:p>
          <a:p>
            <a:r>
              <a:rPr lang="en-US" sz="2800" dirty="0">
                <a:latin typeface="Segoe UI Semilight" panose="020B0402040204020203" pitchFamily="34" charset="0"/>
                <a:cs typeface="Segoe UI Semilight" panose="020B0402040204020203" pitchFamily="34" charset="0"/>
              </a:rPr>
              <a:t>Connected components (undirected)</a:t>
            </a:r>
          </a:p>
        </p:txBody>
      </p:sp>
      <p:sp>
        <p:nvSpPr>
          <p:cNvPr id="9" name="TextBox 8">
            <a:extLst>
              <a:ext uri="{FF2B5EF4-FFF2-40B4-BE49-F238E27FC236}">
                <a16:creationId xmlns:a16="http://schemas.microsoft.com/office/drawing/2014/main" id="{C8879409-2045-41D3-A86E-A69B6BEF653C}"/>
              </a:ext>
            </a:extLst>
          </p:cNvPr>
          <p:cNvSpPr txBox="1"/>
          <p:nvPr/>
        </p:nvSpPr>
        <p:spPr>
          <a:xfrm>
            <a:off x="1030809" y="5887146"/>
            <a:ext cx="3028950" cy="830997"/>
          </a:xfrm>
          <a:prstGeom prst="rect">
            <a:avLst/>
          </a:prstGeom>
          <a:noFill/>
          <a:ln w="38100">
            <a:solidFill>
              <a:schemeClr val="accent4"/>
            </a:solidFill>
          </a:ln>
        </p:spPr>
        <p:txBody>
          <a:bodyPr wrap="square" rtlCol="0">
            <a:spAutoFit/>
          </a:bodyPr>
          <a:lstStyle/>
          <a:p>
            <a:r>
              <a:rPr lang="en-US" sz="2400" dirty="0">
                <a:latin typeface="Segoe UI Semilight" panose="020B0402040204020203" pitchFamily="34" charset="0"/>
                <a:cs typeface="Segoe UI Semilight" panose="020B0402040204020203" pitchFamily="34" charset="0"/>
              </a:rPr>
              <a:t>Usually use BFS – easier to understand.</a:t>
            </a:r>
          </a:p>
        </p:txBody>
      </p:sp>
    </p:spTree>
    <p:extLst>
      <p:ext uri="{BB962C8B-B14F-4D97-AF65-F5344CB8AC3E}">
        <p14:creationId xmlns:p14="http://schemas.microsoft.com/office/powerpoint/2010/main" val="15607063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09C25-9D67-4976-A33D-383575F7EB65}"/>
              </a:ext>
            </a:extLst>
          </p:cNvPr>
          <p:cNvSpPr>
            <a:spLocks noGrp="1"/>
          </p:cNvSpPr>
          <p:nvPr>
            <p:ph type="title"/>
          </p:nvPr>
        </p:nvSpPr>
        <p:spPr/>
        <p:txBody>
          <a:bodyPr/>
          <a:lstStyle/>
          <a:p>
            <a:r>
              <a:rPr lang="en-US" dirty="0"/>
              <a:t>A new application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D6DBEAD-6571-4C22-B63C-8A1A13B4765F}"/>
                  </a:ext>
                </a:extLst>
              </p:cNvPr>
              <p:cNvSpPr>
                <a:spLocks noGrp="1"/>
              </p:cNvSpPr>
              <p:nvPr>
                <p:ph idx="1"/>
              </p:nvPr>
            </p:nvSpPr>
            <p:spPr>
              <a:xfrm>
                <a:off x="575240" y="2935941"/>
                <a:ext cx="11187258" cy="936812"/>
              </a:xfrm>
            </p:spPr>
            <p:txBody>
              <a:bodyPr/>
              <a:lstStyle/>
              <a:p>
                <a:r>
                  <a:rPr lang="en-US" dirty="0"/>
                  <a:t>Called “2-colorable” because you can “color”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1</m:t>
                        </m:r>
                      </m:sub>
                    </m:sSub>
                  </m:oMath>
                </a14:m>
                <a:r>
                  <a:rPr lang="en-US" dirty="0"/>
                  <a:t> red and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2</m:t>
                        </m:r>
                      </m:sub>
                    </m:sSub>
                  </m:oMath>
                </a14:m>
                <a:r>
                  <a:rPr lang="en-US" dirty="0"/>
                  <a:t> blue, and no edge connects vertices of the same color.</a:t>
                </a:r>
              </a:p>
              <a:p>
                <a:endParaRPr lang="en-US" dirty="0"/>
              </a:p>
            </p:txBody>
          </p:sp>
        </mc:Choice>
        <mc:Fallback xmlns="">
          <p:sp>
            <p:nvSpPr>
              <p:cNvPr id="3" name="Content Placeholder 2">
                <a:extLst>
                  <a:ext uri="{FF2B5EF4-FFF2-40B4-BE49-F238E27FC236}">
                    <a16:creationId xmlns:a16="http://schemas.microsoft.com/office/drawing/2014/main" id="{5D6DBEAD-6571-4C22-B63C-8A1A13B4765F}"/>
                  </a:ext>
                </a:extLst>
              </p:cNvPr>
              <p:cNvSpPr>
                <a:spLocks noGrp="1" noRot="1" noChangeAspect="1" noMove="1" noResize="1" noEditPoints="1" noAdjustHandles="1" noChangeArrowheads="1" noChangeShapeType="1" noTextEdit="1"/>
              </p:cNvSpPr>
              <p:nvPr>
                <p:ph idx="1"/>
              </p:nvPr>
            </p:nvSpPr>
            <p:spPr>
              <a:xfrm>
                <a:off x="575240" y="2935941"/>
                <a:ext cx="11187258" cy="936812"/>
              </a:xfrm>
              <a:blipFill>
                <a:blip r:embed="rId2"/>
                <a:stretch>
                  <a:fillRect l="-708" t="-11765" r="-1797" b="-10458"/>
                </a:stretch>
              </a:blipFill>
            </p:spPr>
            <p:txBody>
              <a:bodyPr/>
              <a:lstStyle/>
              <a:p>
                <a:r>
                  <a:rPr lang="en-US">
                    <a:noFill/>
                  </a:rPr>
                  <a:t> </a:t>
                </a:r>
              </a:p>
            </p:txBody>
          </p:sp>
        </mc:Fallback>
      </mc:AlternateContent>
      <p:grpSp>
        <p:nvGrpSpPr>
          <p:cNvPr id="4" name="Group 3">
            <a:extLst>
              <a:ext uri="{FF2B5EF4-FFF2-40B4-BE49-F238E27FC236}">
                <a16:creationId xmlns:a16="http://schemas.microsoft.com/office/drawing/2014/main" id="{58E85982-517B-45F6-8E2F-8EC0785E14D9}"/>
              </a:ext>
            </a:extLst>
          </p:cNvPr>
          <p:cNvGrpSpPr/>
          <p:nvPr/>
        </p:nvGrpSpPr>
        <p:grpSpPr>
          <a:xfrm>
            <a:off x="683369" y="1419020"/>
            <a:ext cx="10661465" cy="1516921"/>
            <a:chOff x="677852" y="1580757"/>
            <a:chExt cx="4703420" cy="1516921"/>
          </a:xfrm>
        </p:grpSpPr>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3B696094-38D4-4A43-B913-41DD3B6E83A6}"/>
                    </a:ext>
                  </a:extLst>
                </p:cNvPr>
                <p:cNvSpPr/>
                <p:nvPr/>
              </p:nvSpPr>
              <p:spPr>
                <a:xfrm>
                  <a:off x="677852" y="1580757"/>
                  <a:ext cx="4703420" cy="1516921"/>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Segoe UI Semibold" panose="020B0702040204020203" pitchFamily="34" charset="0"/>
                    <a:cs typeface="Segoe UI Semibold" panose="020B0702040204020203" pitchFamily="34" charset="0"/>
                  </a:endParaRPr>
                </a:p>
                <a:p>
                  <a:pPr algn="ctr"/>
                  <a:r>
                    <a:rPr lang="en-US" sz="2400" dirty="0">
                      <a:latin typeface="Segoe UI Semibold" panose="020B0702040204020203" pitchFamily="34" charset="0"/>
                      <a:cs typeface="Segoe UI Semibold" panose="020B0702040204020203" pitchFamily="34" charset="0"/>
                    </a:rPr>
                    <a:t>A graph is bipartite (also called 2-colorable) if the vertex set can be divided into two sets </a:t>
                  </a:r>
                  <a14:m>
                    <m:oMath xmlns:m="http://schemas.openxmlformats.org/officeDocument/2006/math">
                      <m:sSub>
                        <m:sSubPr>
                          <m:ctrlPr>
                            <a:rPr lang="en-US" sz="2400" b="0" i="1" smtClean="0">
                              <a:latin typeface="Cambria Math" panose="02040503050406030204" pitchFamily="18" charset="0"/>
                              <a:cs typeface="Segoe UI Semibold" panose="020B0702040204020203" pitchFamily="34" charset="0"/>
                            </a:rPr>
                          </m:ctrlPr>
                        </m:sSubPr>
                        <m:e>
                          <m:r>
                            <a:rPr lang="en-US" sz="2400" b="0" i="1" smtClean="0">
                              <a:latin typeface="Cambria Math" panose="02040503050406030204" pitchFamily="18" charset="0"/>
                              <a:cs typeface="Segoe UI Semibold" panose="020B0702040204020203" pitchFamily="34" charset="0"/>
                            </a:rPr>
                            <m:t>𝑉</m:t>
                          </m:r>
                        </m:e>
                        <m:sub>
                          <m:r>
                            <a:rPr lang="en-US" sz="2400" b="0" i="1" smtClean="0">
                              <a:latin typeface="Cambria Math" panose="02040503050406030204" pitchFamily="18" charset="0"/>
                              <a:cs typeface="Segoe UI Semibold" panose="020B0702040204020203" pitchFamily="34" charset="0"/>
                            </a:rPr>
                            <m:t>1</m:t>
                          </m:r>
                        </m:sub>
                      </m:sSub>
                      <m:r>
                        <a:rPr lang="en-US" sz="2400" b="0" i="1" smtClean="0">
                          <a:latin typeface="Cambria Math" panose="02040503050406030204" pitchFamily="18" charset="0"/>
                          <a:cs typeface="Segoe UI Semibold" panose="020B0702040204020203" pitchFamily="34" charset="0"/>
                        </a:rPr>
                        <m:t>,</m:t>
                      </m:r>
                      <m:sSub>
                        <m:sSubPr>
                          <m:ctrlPr>
                            <a:rPr lang="en-US" sz="2400" b="0" i="1" smtClean="0">
                              <a:latin typeface="Cambria Math" panose="02040503050406030204" pitchFamily="18" charset="0"/>
                              <a:cs typeface="Segoe UI Semibold" panose="020B0702040204020203" pitchFamily="34" charset="0"/>
                            </a:rPr>
                          </m:ctrlPr>
                        </m:sSubPr>
                        <m:e>
                          <m:r>
                            <a:rPr lang="en-US" sz="2400" b="0" i="1" smtClean="0">
                              <a:latin typeface="Cambria Math" panose="02040503050406030204" pitchFamily="18" charset="0"/>
                              <a:cs typeface="Segoe UI Semibold" panose="020B0702040204020203" pitchFamily="34" charset="0"/>
                            </a:rPr>
                            <m:t>𝑉</m:t>
                          </m:r>
                        </m:e>
                        <m:sub>
                          <m:r>
                            <a:rPr lang="en-US" sz="2400" b="0" i="1" smtClean="0">
                              <a:latin typeface="Cambria Math" panose="02040503050406030204" pitchFamily="18" charset="0"/>
                              <a:cs typeface="Segoe UI Semibold" panose="020B0702040204020203" pitchFamily="34" charset="0"/>
                            </a:rPr>
                            <m:t>2</m:t>
                          </m:r>
                        </m:sub>
                      </m:sSub>
                    </m:oMath>
                  </a14:m>
                  <a:r>
                    <a:rPr lang="en-US" sz="2400" dirty="0">
                      <a:latin typeface="Segoe UI Semibold" panose="020B0702040204020203" pitchFamily="34" charset="0"/>
                      <a:cs typeface="Segoe UI Semibold" panose="020B0702040204020203" pitchFamily="34" charset="0"/>
                    </a:rPr>
                    <a:t> such that the every edge goes between </a:t>
                  </a:r>
                  <a14:m>
                    <m:oMath xmlns:m="http://schemas.openxmlformats.org/officeDocument/2006/math">
                      <m:sSub>
                        <m:sSubPr>
                          <m:ctrlPr>
                            <a:rPr lang="en-US" sz="2400" b="0" i="1" smtClean="0">
                              <a:latin typeface="Cambria Math" panose="02040503050406030204" pitchFamily="18" charset="0"/>
                              <a:cs typeface="Segoe UI Semibold" panose="020B0702040204020203" pitchFamily="34" charset="0"/>
                            </a:rPr>
                          </m:ctrlPr>
                        </m:sSubPr>
                        <m:e>
                          <m:r>
                            <a:rPr lang="en-US" sz="2400" b="0" i="1" smtClean="0">
                              <a:latin typeface="Cambria Math" panose="02040503050406030204" pitchFamily="18" charset="0"/>
                              <a:cs typeface="Segoe UI Semibold" panose="020B0702040204020203" pitchFamily="34" charset="0"/>
                            </a:rPr>
                            <m:t>𝑉</m:t>
                          </m:r>
                        </m:e>
                        <m:sub>
                          <m:r>
                            <a:rPr lang="en-US" sz="2400" b="0" i="1" smtClean="0">
                              <a:latin typeface="Cambria Math" panose="02040503050406030204" pitchFamily="18" charset="0"/>
                              <a:cs typeface="Segoe UI Semibold" panose="020B0702040204020203" pitchFamily="34" charset="0"/>
                            </a:rPr>
                            <m:t>1</m:t>
                          </m:r>
                        </m:sub>
                      </m:sSub>
                    </m:oMath>
                  </a14:m>
                  <a:r>
                    <a:rPr lang="en-US" sz="2400" dirty="0">
                      <a:latin typeface="Segoe UI Semibold" panose="020B0702040204020203" pitchFamily="34" charset="0"/>
                      <a:cs typeface="Segoe UI Semibold" panose="020B0702040204020203" pitchFamily="34" charset="0"/>
                    </a:rPr>
                    <a:t> and </a:t>
                  </a:r>
                  <a14:m>
                    <m:oMath xmlns:m="http://schemas.openxmlformats.org/officeDocument/2006/math">
                      <m:sSub>
                        <m:sSubPr>
                          <m:ctrlPr>
                            <a:rPr lang="en-US" sz="2400" b="0" i="1" smtClean="0">
                              <a:latin typeface="Cambria Math" panose="02040503050406030204" pitchFamily="18" charset="0"/>
                              <a:cs typeface="Segoe UI Semibold" panose="020B0702040204020203" pitchFamily="34" charset="0"/>
                            </a:rPr>
                          </m:ctrlPr>
                        </m:sSubPr>
                        <m:e>
                          <m:r>
                            <a:rPr lang="en-US" sz="2400" b="0" i="1" smtClean="0">
                              <a:latin typeface="Cambria Math" panose="02040503050406030204" pitchFamily="18" charset="0"/>
                              <a:cs typeface="Segoe UI Semibold" panose="020B0702040204020203" pitchFamily="34" charset="0"/>
                            </a:rPr>
                            <m:t>𝑉</m:t>
                          </m:r>
                        </m:e>
                        <m:sub>
                          <m:r>
                            <a:rPr lang="en-US" sz="2400" b="0" i="1" smtClean="0">
                              <a:latin typeface="Cambria Math" panose="02040503050406030204" pitchFamily="18" charset="0"/>
                              <a:cs typeface="Segoe UI Semibold" panose="020B0702040204020203" pitchFamily="34" charset="0"/>
                            </a:rPr>
                            <m:t>2</m:t>
                          </m:r>
                        </m:sub>
                      </m:sSub>
                    </m:oMath>
                  </a14:m>
                  <a:r>
                    <a:rPr lang="en-US" sz="2400" dirty="0">
                      <a:latin typeface="Segoe UI Semibold" panose="020B0702040204020203" pitchFamily="34" charset="0"/>
                      <a:cs typeface="Segoe UI Semibold" panose="020B0702040204020203" pitchFamily="34" charset="0"/>
                    </a:rPr>
                    <a:t>.</a:t>
                  </a:r>
                </a:p>
              </p:txBody>
            </p:sp>
          </mc:Choice>
          <mc:Fallback xmlns="">
            <p:sp>
              <p:nvSpPr>
                <p:cNvPr id="5" name="Rectangle 4">
                  <a:extLst>
                    <a:ext uri="{FF2B5EF4-FFF2-40B4-BE49-F238E27FC236}">
                      <a16:creationId xmlns:a16="http://schemas.microsoft.com/office/drawing/2014/main" id="{3B696094-38D4-4A43-B913-41DD3B6E83A6}"/>
                    </a:ext>
                  </a:extLst>
                </p:cNvPr>
                <p:cNvSpPr>
                  <a:spLocks noRot="1" noChangeAspect="1" noMove="1" noResize="1" noEditPoints="1" noAdjustHandles="1" noChangeArrowheads="1" noChangeShapeType="1" noTextEdit="1"/>
                </p:cNvSpPr>
                <p:nvPr/>
              </p:nvSpPr>
              <p:spPr>
                <a:xfrm>
                  <a:off x="677852" y="1580757"/>
                  <a:ext cx="4703420" cy="1516921"/>
                </a:xfrm>
                <a:prstGeom prst="rect">
                  <a:avLst/>
                </a:prstGeom>
                <a:blipFill>
                  <a:blip r:embed="rId3"/>
                  <a:stretch>
                    <a:fillRect l="-457" r="-1315"/>
                  </a:stretch>
                </a:blipFill>
                <a:ln>
                  <a:noFill/>
                </a:ln>
              </p:spPr>
              <p:txBody>
                <a:bodyPr/>
                <a:lstStyle/>
                <a:p>
                  <a:r>
                    <a:rPr lang="en-US">
                      <a:noFill/>
                    </a:rPr>
                    <a:t> </a:t>
                  </a:r>
                </a:p>
              </p:txBody>
            </p:sp>
          </mc:Fallback>
        </mc:AlternateContent>
        <p:sp>
          <p:nvSpPr>
            <p:cNvPr id="6" name="Rectangle 5">
              <a:extLst>
                <a:ext uri="{FF2B5EF4-FFF2-40B4-BE49-F238E27FC236}">
                  <a16:creationId xmlns:a16="http://schemas.microsoft.com/office/drawing/2014/main" id="{EADA2960-EB0B-4118-BCBE-EB6E3ABD63DE}"/>
                </a:ext>
              </a:extLst>
            </p:cNvPr>
            <p:cNvSpPr/>
            <p:nvPr/>
          </p:nvSpPr>
          <p:spPr>
            <a:xfrm>
              <a:off x="677853" y="1580758"/>
              <a:ext cx="4703419" cy="551438"/>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latin typeface="Segoe UI Historic" panose="020B0502040204020203" pitchFamily="34" charset="0"/>
                  <a:ea typeface="Segoe UI Historic" panose="020B0502040204020203" pitchFamily="34" charset="0"/>
                  <a:cs typeface="Segoe UI Historic" panose="020B0502040204020203" pitchFamily="34" charset="0"/>
                </a:rPr>
                <a:t>Bipartite (also called “2-colorable”)</a:t>
              </a:r>
            </a:p>
          </p:txBody>
        </p:sp>
      </p:grpSp>
      <p:grpSp>
        <p:nvGrpSpPr>
          <p:cNvPr id="27" name="Group 26">
            <a:extLst>
              <a:ext uri="{FF2B5EF4-FFF2-40B4-BE49-F238E27FC236}">
                <a16:creationId xmlns:a16="http://schemas.microsoft.com/office/drawing/2014/main" id="{B1E8E0AD-F3B4-4114-93A1-AB1034C71868}"/>
              </a:ext>
            </a:extLst>
          </p:cNvPr>
          <p:cNvGrpSpPr/>
          <p:nvPr/>
        </p:nvGrpSpPr>
        <p:grpSpPr>
          <a:xfrm>
            <a:off x="330347" y="4068929"/>
            <a:ext cx="2242868" cy="2082193"/>
            <a:chOff x="998217" y="4042035"/>
            <a:chExt cx="2242868" cy="2082193"/>
          </a:xfrm>
        </p:grpSpPr>
        <p:grpSp>
          <p:nvGrpSpPr>
            <p:cNvPr id="7" name="Group 6">
              <a:extLst>
                <a:ext uri="{FF2B5EF4-FFF2-40B4-BE49-F238E27FC236}">
                  <a16:creationId xmlns:a16="http://schemas.microsoft.com/office/drawing/2014/main" id="{BA190C3F-59B4-4E36-AD5E-B2A215FDB252}"/>
                </a:ext>
              </a:extLst>
            </p:cNvPr>
            <p:cNvGrpSpPr/>
            <p:nvPr/>
          </p:nvGrpSpPr>
          <p:grpSpPr>
            <a:xfrm>
              <a:off x="2863362" y="4733741"/>
              <a:ext cx="377723" cy="377723"/>
              <a:chOff x="3099278" y="6175971"/>
              <a:chExt cx="377723" cy="377723"/>
            </a:xfrm>
          </p:grpSpPr>
          <p:sp>
            <p:nvSpPr>
              <p:cNvPr id="8" name="Oval 7">
                <a:extLst>
                  <a:ext uri="{FF2B5EF4-FFF2-40B4-BE49-F238E27FC236}">
                    <a16:creationId xmlns:a16="http://schemas.microsoft.com/office/drawing/2014/main" id="{27DFA133-15A1-406F-9B5E-7CDDD2613A81}"/>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42B69C8-9517-42EF-986E-9F772CF74104}"/>
                  </a:ext>
                </a:extLst>
              </p:cNvPr>
              <p:cNvSpPr txBox="1"/>
              <p:nvPr/>
            </p:nvSpPr>
            <p:spPr>
              <a:xfrm>
                <a:off x="3146914" y="6226333"/>
                <a:ext cx="184731" cy="276999"/>
              </a:xfrm>
              <a:prstGeom prst="rect">
                <a:avLst/>
              </a:prstGeom>
              <a:noFill/>
            </p:spPr>
            <p:txBody>
              <a:bodyPr wrap="none" rtlCol="0">
                <a:spAutoFit/>
              </a:bodyPr>
              <a:lstStyle/>
              <a:p>
                <a:endParaRPr lang="en-US" sz="1200" dirty="0"/>
              </a:p>
            </p:txBody>
          </p:sp>
        </p:grpSp>
        <p:grpSp>
          <p:nvGrpSpPr>
            <p:cNvPr id="10" name="Group 9">
              <a:extLst>
                <a:ext uri="{FF2B5EF4-FFF2-40B4-BE49-F238E27FC236}">
                  <a16:creationId xmlns:a16="http://schemas.microsoft.com/office/drawing/2014/main" id="{A358C0D4-EB92-4246-BDF7-28C2EAA0A3C7}"/>
                </a:ext>
              </a:extLst>
            </p:cNvPr>
            <p:cNvGrpSpPr/>
            <p:nvPr/>
          </p:nvGrpSpPr>
          <p:grpSpPr>
            <a:xfrm>
              <a:off x="2438968" y="5746505"/>
              <a:ext cx="377723" cy="377723"/>
              <a:chOff x="3099278" y="6175971"/>
              <a:chExt cx="377723" cy="377723"/>
            </a:xfrm>
          </p:grpSpPr>
          <p:sp>
            <p:nvSpPr>
              <p:cNvPr id="11" name="Oval 10">
                <a:extLst>
                  <a:ext uri="{FF2B5EF4-FFF2-40B4-BE49-F238E27FC236}">
                    <a16:creationId xmlns:a16="http://schemas.microsoft.com/office/drawing/2014/main" id="{EDD9435C-F915-4380-A142-3F876706A60B}"/>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9F6B8B2-5A72-4BBF-ACB4-66BE79802252}"/>
                  </a:ext>
                </a:extLst>
              </p:cNvPr>
              <p:cNvSpPr txBox="1"/>
              <p:nvPr/>
            </p:nvSpPr>
            <p:spPr>
              <a:xfrm>
                <a:off x="3146914" y="6226333"/>
                <a:ext cx="184731" cy="276999"/>
              </a:xfrm>
              <a:prstGeom prst="rect">
                <a:avLst/>
              </a:prstGeom>
              <a:noFill/>
            </p:spPr>
            <p:txBody>
              <a:bodyPr wrap="none" rtlCol="0">
                <a:spAutoFit/>
              </a:bodyPr>
              <a:lstStyle/>
              <a:p>
                <a:endParaRPr lang="en-US" sz="1200" dirty="0"/>
              </a:p>
            </p:txBody>
          </p:sp>
        </p:grpSp>
        <p:grpSp>
          <p:nvGrpSpPr>
            <p:cNvPr id="13" name="Group 12">
              <a:extLst>
                <a:ext uri="{FF2B5EF4-FFF2-40B4-BE49-F238E27FC236}">
                  <a16:creationId xmlns:a16="http://schemas.microsoft.com/office/drawing/2014/main" id="{284891DD-6871-481A-9535-7CFB6C70B4F4}"/>
                </a:ext>
              </a:extLst>
            </p:cNvPr>
            <p:cNvGrpSpPr/>
            <p:nvPr/>
          </p:nvGrpSpPr>
          <p:grpSpPr>
            <a:xfrm>
              <a:off x="1121375" y="4683379"/>
              <a:ext cx="377723" cy="377723"/>
              <a:chOff x="3099278" y="6175971"/>
              <a:chExt cx="377723" cy="377723"/>
            </a:xfrm>
          </p:grpSpPr>
          <p:sp>
            <p:nvSpPr>
              <p:cNvPr id="14" name="Oval 13">
                <a:extLst>
                  <a:ext uri="{FF2B5EF4-FFF2-40B4-BE49-F238E27FC236}">
                    <a16:creationId xmlns:a16="http://schemas.microsoft.com/office/drawing/2014/main" id="{B54B2DA9-9E2B-4FCC-B357-67DAF7EAE9AA}"/>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CA784F3D-43C3-4565-AB3E-1FA51ED7CD86}"/>
                  </a:ext>
                </a:extLst>
              </p:cNvPr>
              <p:cNvSpPr txBox="1"/>
              <p:nvPr/>
            </p:nvSpPr>
            <p:spPr>
              <a:xfrm>
                <a:off x="3146914" y="6226333"/>
                <a:ext cx="184731" cy="276999"/>
              </a:xfrm>
              <a:prstGeom prst="rect">
                <a:avLst/>
              </a:prstGeom>
              <a:noFill/>
            </p:spPr>
            <p:txBody>
              <a:bodyPr wrap="none" rtlCol="0">
                <a:spAutoFit/>
              </a:bodyPr>
              <a:lstStyle/>
              <a:p>
                <a:endParaRPr lang="en-US" sz="1200" dirty="0"/>
              </a:p>
            </p:txBody>
          </p:sp>
        </p:grpSp>
        <p:cxnSp>
          <p:nvCxnSpPr>
            <p:cNvPr id="16" name="Straight Connector 15">
              <a:extLst>
                <a:ext uri="{FF2B5EF4-FFF2-40B4-BE49-F238E27FC236}">
                  <a16:creationId xmlns:a16="http://schemas.microsoft.com/office/drawing/2014/main" id="{1A0CD8E9-2857-424F-AC4E-049359FDEEA9}"/>
                </a:ext>
              </a:extLst>
            </p:cNvPr>
            <p:cNvCxnSpPr>
              <a:cxnSpLocks/>
              <a:stCxn id="8" idx="4"/>
              <a:endCxn id="11" idx="0"/>
            </p:cNvCxnSpPr>
            <p:nvPr/>
          </p:nvCxnSpPr>
          <p:spPr>
            <a:xfrm flipH="1">
              <a:off x="2627830" y="5111464"/>
              <a:ext cx="424394" cy="635041"/>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E8E0C54-4D69-41E4-BFFB-1269F02DD1C2}"/>
                </a:ext>
              </a:extLst>
            </p:cNvPr>
            <p:cNvCxnSpPr>
              <a:cxnSpLocks/>
              <a:endCxn id="8" idx="1"/>
            </p:cNvCxnSpPr>
            <p:nvPr/>
          </p:nvCxnSpPr>
          <p:spPr>
            <a:xfrm>
              <a:off x="2244527" y="4193731"/>
              <a:ext cx="674151" cy="595326"/>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6F8B71C7-8B13-4B34-B740-2A8B4C83760E}"/>
                </a:ext>
              </a:extLst>
            </p:cNvPr>
            <p:cNvCxnSpPr>
              <a:cxnSpLocks/>
              <a:endCxn id="14" idx="7"/>
            </p:cNvCxnSpPr>
            <p:nvPr/>
          </p:nvCxnSpPr>
          <p:spPr>
            <a:xfrm flipH="1">
              <a:off x="1443782" y="4327276"/>
              <a:ext cx="478338" cy="411419"/>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26E9CC8F-159A-49BD-A62D-DF1EE9403B28}"/>
                </a:ext>
              </a:extLst>
            </p:cNvPr>
            <p:cNvCxnSpPr>
              <a:cxnSpLocks/>
              <a:stCxn id="14" idx="4"/>
            </p:cNvCxnSpPr>
            <p:nvPr/>
          </p:nvCxnSpPr>
          <p:spPr>
            <a:xfrm flipH="1">
              <a:off x="1169011" y="5061102"/>
              <a:ext cx="141226" cy="560851"/>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E47069-552C-46B4-99A3-324CEF4BD190}"/>
                </a:ext>
              </a:extLst>
            </p:cNvPr>
            <p:cNvCxnSpPr>
              <a:cxnSpLocks/>
              <a:stCxn id="11" idx="2"/>
            </p:cNvCxnSpPr>
            <p:nvPr/>
          </p:nvCxnSpPr>
          <p:spPr>
            <a:xfrm flipH="1" flipV="1">
              <a:off x="1357872" y="5810815"/>
              <a:ext cx="1081096" cy="124552"/>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grpSp>
          <p:nvGrpSpPr>
            <p:cNvPr id="21" name="Group 20">
              <a:extLst>
                <a:ext uri="{FF2B5EF4-FFF2-40B4-BE49-F238E27FC236}">
                  <a16:creationId xmlns:a16="http://schemas.microsoft.com/office/drawing/2014/main" id="{69BB5AE8-43D3-4185-948A-13C6A153B7A6}"/>
                </a:ext>
              </a:extLst>
            </p:cNvPr>
            <p:cNvGrpSpPr/>
            <p:nvPr/>
          </p:nvGrpSpPr>
          <p:grpSpPr>
            <a:xfrm>
              <a:off x="998217" y="5621953"/>
              <a:ext cx="377723" cy="377723"/>
              <a:chOff x="3099278" y="6175971"/>
              <a:chExt cx="377723" cy="377723"/>
            </a:xfrm>
          </p:grpSpPr>
          <p:sp>
            <p:nvSpPr>
              <p:cNvPr id="22" name="Oval 21">
                <a:extLst>
                  <a:ext uri="{FF2B5EF4-FFF2-40B4-BE49-F238E27FC236}">
                    <a16:creationId xmlns:a16="http://schemas.microsoft.com/office/drawing/2014/main" id="{AA01B7CB-2C1A-4FDF-8D67-485E0240ECED}"/>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9BE48263-F4B5-4AB5-97DA-2FC2A81626CD}"/>
                  </a:ext>
                </a:extLst>
              </p:cNvPr>
              <p:cNvSpPr txBox="1"/>
              <p:nvPr/>
            </p:nvSpPr>
            <p:spPr>
              <a:xfrm>
                <a:off x="3146914" y="6226333"/>
                <a:ext cx="184731" cy="276999"/>
              </a:xfrm>
              <a:prstGeom prst="rect">
                <a:avLst/>
              </a:prstGeom>
              <a:noFill/>
            </p:spPr>
            <p:txBody>
              <a:bodyPr wrap="none" rtlCol="0">
                <a:spAutoFit/>
              </a:bodyPr>
              <a:lstStyle/>
              <a:p>
                <a:endParaRPr lang="en-US" sz="1200" dirty="0"/>
              </a:p>
            </p:txBody>
          </p:sp>
        </p:grpSp>
        <p:grpSp>
          <p:nvGrpSpPr>
            <p:cNvPr id="24" name="Group 23">
              <a:extLst>
                <a:ext uri="{FF2B5EF4-FFF2-40B4-BE49-F238E27FC236}">
                  <a16:creationId xmlns:a16="http://schemas.microsoft.com/office/drawing/2014/main" id="{2BBAE9E1-59F8-4DD4-A696-0E2E02F05291}"/>
                </a:ext>
              </a:extLst>
            </p:cNvPr>
            <p:cNvGrpSpPr/>
            <p:nvPr/>
          </p:nvGrpSpPr>
          <p:grpSpPr>
            <a:xfrm>
              <a:off x="1869709" y="4042035"/>
              <a:ext cx="377723" cy="377723"/>
              <a:chOff x="3099278" y="6175971"/>
              <a:chExt cx="377723" cy="377723"/>
            </a:xfrm>
          </p:grpSpPr>
          <p:sp>
            <p:nvSpPr>
              <p:cNvPr id="25" name="Oval 24">
                <a:extLst>
                  <a:ext uri="{FF2B5EF4-FFF2-40B4-BE49-F238E27FC236}">
                    <a16:creationId xmlns:a16="http://schemas.microsoft.com/office/drawing/2014/main" id="{84B7C751-4D1C-4260-9100-83E05A60F9DE}"/>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28BB342F-FF78-406A-96F7-B8E0E02226A5}"/>
                  </a:ext>
                </a:extLst>
              </p:cNvPr>
              <p:cNvSpPr txBox="1"/>
              <p:nvPr/>
            </p:nvSpPr>
            <p:spPr>
              <a:xfrm>
                <a:off x="3146914" y="6226333"/>
                <a:ext cx="184731" cy="276999"/>
              </a:xfrm>
              <a:prstGeom prst="rect">
                <a:avLst/>
              </a:prstGeom>
              <a:noFill/>
            </p:spPr>
            <p:txBody>
              <a:bodyPr wrap="none" rtlCol="0">
                <a:spAutoFit/>
              </a:bodyPr>
              <a:lstStyle/>
              <a:p>
                <a:endParaRPr lang="en-US" sz="1200" dirty="0"/>
              </a:p>
            </p:txBody>
          </p:sp>
        </p:grpSp>
      </p:grpSp>
      <p:sp>
        <p:nvSpPr>
          <p:cNvPr id="28" name="Rectangle 27">
            <a:extLst>
              <a:ext uri="{FF2B5EF4-FFF2-40B4-BE49-F238E27FC236}">
                <a16:creationId xmlns:a16="http://schemas.microsoft.com/office/drawing/2014/main" id="{782501AF-BB22-41FB-9534-8B71B1DF0952}"/>
              </a:ext>
            </a:extLst>
          </p:cNvPr>
          <p:cNvSpPr/>
          <p:nvPr/>
        </p:nvSpPr>
        <p:spPr>
          <a:xfrm>
            <a:off x="2573215" y="3965494"/>
            <a:ext cx="9330208" cy="584592"/>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Segoe UI Semibold" panose="020B0702040204020203" pitchFamily="34" charset="0"/>
                <a:cs typeface="Segoe UI Semibold" panose="020B0702040204020203" pitchFamily="34" charset="0"/>
              </a:rPr>
              <a:t>If a graph contains an odd cycle, then it is not bipartite.</a:t>
            </a:r>
          </a:p>
        </p:txBody>
      </p:sp>
      <p:sp>
        <p:nvSpPr>
          <p:cNvPr id="29" name="TextBox 28">
            <a:extLst>
              <a:ext uri="{FF2B5EF4-FFF2-40B4-BE49-F238E27FC236}">
                <a16:creationId xmlns:a16="http://schemas.microsoft.com/office/drawing/2014/main" id="{1DAFB291-861D-4C8C-A2C3-7CB261D50A36}"/>
              </a:ext>
            </a:extLst>
          </p:cNvPr>
          <p:cNvSpPr txBox="1"/>
          <p:nvPr/>
        </p:nvSpPr>
        <p:spPr>
          <a:xfrm>
            <a:off x="2658035" y="4760635"/>
            <a:ext cx="4216102" cy="1569660"/>
          </a:xfrm>
          <a:prstGeom prst="rect">
            <a:avLst/>
          </a:prstGeom>
          <a:noFill/>
          <a:ln>
            <a:solidFill>
              <a:schemeClr val="accent4"/>
            </a:solidFill>
          </a:ln>
        </p:spPr>
        <p:txBody>
          <a:bodyPr wrap="square" rtlCol="0">
            <a:spAutoFit/>
          </a:bodyPr>
          <a:lstStyle/>
          <a:p>
            <a:r>
              <a:rPr lang="en-US" sz="2400" dirty="0">
                <a:latin typeface="Segoe UI Semilight" panose="020B0402040204020203" pitchFamily="34" charset="0"/>
                <a:cs typeface="Segoe UI Semilight" panose="020B0402040204020203" pitchFamily="34" charset="0"/>
              </a:rPr>
              <a:t>Try the example on the right, then proving the general theorem in the light purple box.</a:t>
            </a:r>
          </a:p>
        </p:txBody>
      </p:sp>
      <p:sp>
        <p:nvSpPr>
          <p:cNvPr id="30" name="Rounded Rectangle 4">
            <a:extLst>
              <a:ext uri="{FF2B5EF4-FFF2-40B4-BE49-F238E27FC236}">
                <a16:creationId xmlns:a16="http://schemas.microsoft.com/office/drawing/2014/main" id="{BA34AFA5-8E9A-404D-AEAC-B80BDFC6A781}"/>
              </a:ext>
            </a:extLst>
          </p:cNvPr>
          <p:cNvSpPr/>
          <p:nvPr/>
        </p:nvSpPr>
        <p:spPr>
          <a:xfrm>
            <a:off x="7007683" y="4800258"/>
            <a:ext cx="5001009" cy="16345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Help Robbie figure out how long to make the explanation</a:t>
            </a:r>
          </a:p>
          <a:p>
            <a:pPr algn="ctr"/>
            <a:r>
              <a:rPr lang="en-US" sz="2400" dirty="0"/>
              <a:t>Pollev.com/</a:t>
            </a:r>
            <a:r>
              <a:rPr lang="en-US" sz="2400" dirty="0" err="1"/>
              <a:t>robbie</a:t>
            </a:r>
            <a:endParaRPr lang="en-US" sz="2400" dirty="0"/>
          </a:p>
        </p:txBody>
      </p:sp>
    </p:spTree>
    <p:extLst>
      <p:ext uri="{BB962C8B-B14F-4D97-AF65-F5344CB8AC3E}">
        <p14:creationId xmlns:p14="http://schemas.microsoft.com/office/powerpoint/2010/main" val="383956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FD668-BBF8-49FF-9A83-32C6894DF9A3}"/>
              </a:ext>
            </a:extLst>
          </p:cNvPr>
          <p:cNvSpPr>
            <a:spLocks noGrp="1"/>
          </p:cNvSpPr>
          <p:nvPr>
            <p:ph type="title"/>
          </p:nvPr>
        </p:nvSpPr>
        <p:spPr/>
        <p:txBody>
          <a:bodyPr/>
          <a:lstStyle/>
          <a:p>
            <a:r>
              <a:rPr lang="en-US" dirty="0"/>
              <a:t>Lemma 1</a:t>
            </a:r>
          </a:p>
        </p:txBody>
      </p:sp>
      <p:sp>
        <p:nvSpPr>
          <p:cNvPr id="5" name="Rectangle 4">
            <a:extLst>
              <a:ext uri="{FF2B5EF4-FFF2-40B4-BE49-F238E27FC236}">
                <a16:creationId xmlns:a16="http://schemas.microsoft.com/office/drawing/2014/main" id="{FEC18359-4B03-4164-88F8-9B5AF8BCFA1F}"/>
              </a:ext>
            </a:extLst>
          </p:cNvPr>
          <p:cNvSpPr/>
          <p:nvPr/>
        </p:nvSpPr>
        <p:spPr>
          <a:xfrm>
            <a:off x="575239" y="1661068"/>
            <a:ext cx="9330208" cy="584592"/>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Segoe UI Semibold" panose="020B0702040204020203" pitchFamily="34" charset="0"/>
                <a:cs typeface="Segoe UI Semibold" panose="020B0702040204020203" pitchFamily="34" charset="0"/>
              </a:rPr>
              <a:t>If a graph contains an odd cycle, then it is not bipartite.</a:t>
            </a:r>
          </a:p>
        </p:txBody>
      </p:sp>
      <p:grpSp>
        <p:nvGrpSpPr>
          <p:cNvPr id="12" name="Group 11">
            <a:extLst>
              <a:ext uri="{FF2B5EF4-FFF2-40B4-BE49-F238E27FC236}">
                <a16:creationId xmlns:a16="http://schemas.microsoft.com/office/drawing/2014/main" id="{53AFC690-0A3D-4CAA-9210-7B9420EF7283}"/>
              </a:ext>
            </a:extLst>
          </p:cNvPr>
          <p:cNvGrpSpPr/>
          <p:nvPr/>
        </p:nvGrpSpPr>
        <p:grpSpPr>
          <a:xfrm>
            <a:off x="2863362" y="3357657"/>
            <a:ext cx="377723" cy="377723"/>
            <a:chOff x="3099278" y="6175971"/>
            <a:chExt cx="377723" cy="377723"/>
          </a:xfrm>
        </p:grpSpPr>
        <p:sp>
          <p:nvSpPr>
            <p:cNvPr id="13" name="Oval 12">
              <a:extLst>
                <a:ext uri="{FF2B5EF4-FFF2-40B4-BE49-F238E27FC236}">
                  <a16:creationId xmlns:a16="http://schemas.microsoft.com/office/drawing/2014/main" id="{A1833DF7-7027-4868-8C1C-58401C3EA2BA}"/>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CC159C1E-8AFD-455E-806F-BAA5111E1229}"/>
                </a:ext>
              </a:extLst>
            </p:cNvPr>
            <p:cNvSpPr txBox="1"/>
            <p:nvPr/>
          </p:nvSpPr>
          <p:spPr>
            <a:xfrm>
              <a:off x="3146914" y="6226333"/>
              <a:ext cx="184731" cy="276999"/>
            </a:xfrm>
            <a:prstGeom prst="rect">
              <a:avLst/>
            </a:prstGeom>
            <a:noFill/>
          </p:spPr>
          <p:txBody>
            <a:bodyPr wrap="none" rtlCol="0">
              <a:spAutoFit/>
            </a:bodyPr>
            <a:lstStyle/>
            <a:p>
              <a:endParaRPr lang="en-US" sz="1200" dirty="0"/>
            </a:p>
          </p:txBody>
        </p:sp>
      </p:grpSp>
      <p:grpSp>
        <p:nvGrpSpPr>
          <p:cNvPr id="15" name="Group 14">
            <a:extLst>
              <a:ext uri="{FF2B5EF4-FFF2-40B4-BE49-F238E27FC236}">
                <a16:creationId xmlns:a16="http://schemas.microsoft.com/office/drawing/2014/main" id="{34AECF3D-94F7-4BD0-AD0E-2DEEDCE89CFD}"/>
              </a:ext>
            </a:extLst>
          </p:cNvPr>
          <p:cNvGrpSpPr/>
          <p:nvPr/>
        </p:nvGrpSpPr>
        <p:grpSpPr>
          <a:xfrm>
            <a:off x="2438968" y="4370421"/>
            <a:ext cx="377723" cy="377723"/>
            <a:chOff x="3099278" y="6175971"/>
            <a:chExt cx="377723" cy="377723"/>
          </a:xfrm>
        </p:grpSpPr>
        <p:sp>
          <p:nvSpPr>
            <p:cNvPr id="16" name="Oval 15">
              <a:extLst>
                <a:ext uri="{FF2B5EF4-FFF2-40B4-BE49-F238E27FC236}">
                  <a16:creationId xmlns:a16="http://schemas.microsoft.com/office/drawing/2014/main" id="{DCA63519-F9F1-4BBC-B575-C5A80432ED0D}"/>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C138613F-A1D1-475E-BC17-46FA6921BD0A}"/>
                </a:ext>
              </a:extLst>
            </p:cNvPr>
            <p:cNvSpPr txBox="1"/>
            <p:nvPr/>
          </p:nvSpPr>
          <p:spPr>
            <a:xfrm>
              <a:off x="3146914" y="6226333"/>
              <a:ext cx="184731" cy="276999"/>
            </a:xfrm>
            <a:prstGeom prst="rect">
              <a:avLst/>
            </a:prstGeom>
            <a:noFill/>
          </p:spPr>
          <p:txBody>
            <a:bodyPr wrap="none" rtlCol="0">
              <a:spAutoFit/>
            </a:bodyPr>
            <a:lstStyle/>
            <a:p>
              <a:endParaRPr lang="en-US" sz="1200" dirty="0"/>
            </a:p>
          </p:txBody>
        </p:sp>
      </p:grpSp>
      <p:grpSp>
        <p:nvGrpSpPr>
          <p:cNvPr id="18" name="Group 17">
            <a:extLst>
              <a:ext uri="{FF2B5EF4-FFF2-40B4-BE49-F238E27FC236}">
                <a16:creationId xmlns:a16="http://schemas.microsoft.com/office/drawing/2014/main" id="{6AF7BD08-44B7-4F9A-9AF4-4EF93CC71E05}"/>
              </a:ext>
            </a:extLst>
          </p:cNvPr>
          <p:cNvGrpSpPr/>
          <p:nvPr/>
        </p:nvGrpSpPr>
        <p:grpSpPr>
          <a:xfrm>
            <a:off x="1121375" y="3307295"/>
            <a:ext cx="377723" cy="377723"/>
            <a:chOff x="3099278" y="6175971"/>
            <a:chExt cx="377723" cy="377723"/>
          </a:xfrm>
        </p:grpSpPr>
        <p:sp>
          <p:nvSpPr>
            <p:cNvPr id="19" name="Oval 18">
              <a:extLst>
                <a:ext uri="{FF2B5EF4-FFF2-40B4-BE49-F238E27FC236}">
                  <a16:creationId xmlns:a16="http://schemas.microsoft.com/office/drawing/2014/main" id="{C7BCE9D5-7F24-41B3-81C1-82767D36B064}"/>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54934DD-01D7-452D-9F23-519F48B233A9}"/>
                </a:ext>
              </a:extLst>
            </p:cNvPr>
            <p:cNvSpPr txBox="1"/>
            <p:nvPr/>
          </p:nvSpPr>
          <p:spPr>
            <a:xfrm>
              <a:off x="3146914" y="6226333"/>
              <a:ext cx="184731" cy="276999"/>
            </a:xfrm>
            <a:prstGeom prst="rect">
              <a:avLst/>
            </a:prstGeom>
            <a:noFill/>
          </p:spPr>
          <p:txBody>
            <a:bodyPr wrap="none" rtlCol="0">
              <a:spAutoFit/>
            </a:bodyPr>
            <a:lstStyle/>
            <a:p>
              <a:endParaRPr lang="en-US" sz="1200" dirty="0"/>
            </a:p>
          </p:txBody>
        </p:sp>
      </p:grpSp>
      <p:cxnSp>
        <p:nvCxnSpPr>
          <p:cNvPr id="24" name="Straight Connector 23">
            <a:extLst>
              <a:ext uri="{FF2B5EF4-FFF2-40B4-BE49-F238E27FC236}">
                <a16:creationId xmlns:a16="http://schemas.microsoft.com/office/drawing/2014/main" id="{D8B9670D-AF2F-49C5-85BC-C04D60F5D116}"/>
              </a:ext>
            </a:extLst>
          </p:cNvPr>
          <p:cNvCxnSpPr>
            <a:cxnSpLocks/>
            <a:stCxn id="13" idx="4"/>
            <a:endCxn id="16" idx="0"/>
          </p:cNvCxnSpPr>
          <p:nvPr/>
        </p:nvCxnSpPr>
        <p:spPr>
          <a:xfrm flipH="1">
            <a:off x="2627830" y="3735380"/>
            <a:ext cx="424394" cy="635041"/>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1790B7AF-621B-48BF-B890-1CE052B33052}"/>
              </a:ext>
            </a:extLst>
          </p:cNvPr>
          <p:cNvCxnSpPr>
            <a:cxnSpLocks/>
            <a:endCxn id="13" idx="1"/>
          </p:cNvCxnSpPr>
          <p:nvPr/>
        </p:nvCxnSpPr>
        <p:spPr>
          <a:xfrm>
            <a:off x="2244527" y="2817647"/>
            <a:ext cx="674151" cy="595326"/>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6D55FE30-DE16-4395-A9D2-C04249D8DC6D}"/>
              </a:ext>
            </a:extLst>
          </p:cNvPr>
          <p:cNvCxnSpPr>
            <a:cxnSpLocks/>
            <a:endCxn id="19" idx="7"/>
          </p:cNvCxnSpPr>
          <p:nvPr/>
        </p:nvCxnSpPr>
        <p:spPr>
          <a:xfrm flipH="1">
            <a:off x="1443782" y="2951192"/>
            <a:ext cx="478338" cy="411419"/>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D934A87D-FC1C-47ED-8FA4-052BCCA7E0F7}"/>
              </a:ext>
            </a:extLst>
          </p:cNvPr>
          <p:cNvCxnSpPr>
            <a:cxnSpLocks/>
            <a:stCxn id="19" idx="4"/>
          </p:cNvCxnSpPr>
          <p:nvPr/>
        </p:nvCxnSpPr>
        <p:spPr>
          <a:xfrm flipH="1">
            <a:off x="1169011" y="3685018"/>
            <a:ext cx="141226" cy="560851"/>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9A8DA5D8-7804-464A-90DC-14D6E1822F41}"/>
              </a:ext>
            </a:extLst>
          </p:cNvPr>
          <p:cNvCxnSpPr>
            <a:cxnSpLocks/>
            <a:stCxn id="16" idx="2"/>
          </p:cNvCxnSpPr>
          <p:nvPr/>
        </p:nvCxnSpPr>
        <p:spPr>
          <a:xfrm flipH="1" flipV="1">
            <a:off x="1357872" y="4434731"/>
            <a:ext cx="1081096" cy="124552"/>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grpSp>
        <p:nvGrpSpPr>
          <p:cNvPr id="45" name="Group 44">
            <a:extLst>
              <a:ext uri="{FF2B5EF4-FFF2-40B4-BE49-F238E27FC236}">
                <a16:creationId xmlns:a16="http://schemas.microsoft.com/office/drawing/2014/main" id="{985B9488-B59F-41AA-A1A0-469D3D5BE97A}"/>
              </a:ext>
            </a:extLst>
          </p:cNvPr>
          <p:cNvGrpSpPr/>
          <p:nvPr/>
        </p:nvGrpSpPr>
        <p:grpSpPr>
          <a:xfrm>
            <a:off x="998217" y="4245869"/>
            <a:ext cx="377723" cy="377723"/>
            <a:chOff x="3099278" y="6175971"/>
            <a:chExt cx="377723" cy="377723"/>
          </a:xfrm>
        </p:grpSpPr>
        <p:sp>
          <p:nvSpPr>
            <p:cNvPr id="46" name="Oval 45">
              <a:extLst>
                <a:ext uri="{FF2B5EF4-FFF2-40B4-BE49-F238E27FC236}">
                  <a16:creationId xmlns:a16="http://schemas.microsoft.com/office/drawing/2014/main" id="{69D87633-5B63-4EC2-AF21-D2734E5886B7}"/>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73DC3A6B-AA95-43D9-954A-589FFD11A408}"/>
                </a:ext>
              </a:extLst>
            </p:cNvPr>
            <p:cNvSpPr txBox="1"/>
            <p:nvPr/>
          </p:nvSpPr>
          <p:spPr>
            <a:xfrm>
              <a:off x="3146914" y="6226333"/>
              <a:ext cx="184731" cy="276999"/>
            </a:xfrm>
            <a:prstGeom prst="rect">
              <a:avLst/>
            </a:prstGeom>
            <a:noFill/>
          </p:spPr>
          <p:txBody>
            <a:bodyPr wrap="none" rtlCol="0">
              <a:spAutoFit/>
            </a:bodyPr>
            <a:lstStyle/>
            <a:p>
              <a:endParaRPr lang="en-US" sz="1200" dirty="0"/>
            </a:p>
          </p:txBody>
        </p:sp>
      </p:grpSp>
      <p:grpSp>
        <p:nvGrpSpPr>
          <p:cNvPr id="48" name="Group 47">
            <a:extLst>
              <a:ext uri="{FF2B5EF4-FFF2-40B4-BE49-F238E27FC236}">
                <a16:creationId xmlns:a16="http://schemas.microsoft.com/office/drawing/2014/main" id="{76A83622-CC01-413E-8C2F-3D42F0F094EE}"/>
              </a:ext>
            </a:extLst>
          </p:cNvPr>
          <p:cNvGrpSpPr/>
          <p:nvPr/>
        </p:nvGrpSpPr>
        <p:grpSpPr>
          <a:xfrm>
            <a:off x="1869709" y="2665951"/>
            <a:ext cx="377723" cy="377723"/>
            <a:chOff x="3099278" y="6175971"/>
            <a:chExt cx="377723" cy="377723"/>
          </a:xfrm>
        </p:grpSpPr>
        <p:sp>
          <p:nvSpPr>
            <p:cNvPr id="49" name="Oval 48">
              <a:extLst>
                <a:ext uri="{FF2B5EF4-FFF2-40B4-BE49-F238E27FC236}">
                  <a16:creationId xmlns:a16="http://schemas.microsoft.com/office/drawing/2014/main" id="{EB858896-F25F-4515-9136-A8F14335A3A5}"/>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AAC1DF6-B647-40C1-8BC4-D25F8EB2BAAA}"/>
                </a:ext>
              </a:extLst>
            </p:cNvPr>
            <p:cNvSpPr txBox="1"/>
            <p:nvPr/>
          </p:nvSpPr>
          <p:spPr>
            <a:xfrm>
              <a:off x="3146914" y="6226333"/>
              <a:ext cx="184731" cy="276999"/>
            </a:xfrm>
            <a:prstGeom prst="rect">
              <a:avLst/>
            </a:prstGeom>
            <a:noFill/>
          </p:spPr>
          <p:txBody>
            <a:bodyPr wrap="none" rtlCol="0">
              <a:spAutoFit/>
            </a:bodyPr>
            <a:lstStyle/>
            <a:p>
              <a:endParaRPr lang="en-US" sz="1200" dirty="0"/>
            </a:p>
          </p:txBody>
        </p:sp>
      </p:grpSp>
      <p:sp>
        <p:nvSpPr>
          <p:cNvPr id="51" name="TextBox 50">
            <a:extLst>
              <a:ext uri="{FF2B5EF4-FFF2-40B4-BE49-F238E27FC236}">
                <a16:creationId xmlns:a16="http://schemas.microsoft.com/office/drawing/2014/main" id="{4A3DB1BC-4796-4238-99EA-8F6123150BDC}"/>
              </a:ext>
            </a:extLst>
          </p:cNvPr>
          <p:cNvSpPr txBox="1"/>
          <p:nvPr/>
        </p:nvSpPr>
        <p:spPr>
          <a:xfrm>
            <a:off x="4092388" y="2817647"/>
            <a:ext cx="5813059" cy="3046988"/>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Start from any vertex, and give it either color.</a:t>
            </a:r>
          </a:p>
          <a:p>
            <a:r>
              <a:rPr lang="en-US" sz="2400" dirty="0">
                <a:latin typeface="Segoe UI Semilight" panose="020B0402040204020203" pitchFamily="34" charset="0"/>
                <a:cs typeface="Segoe UI Semilight" panose="020B0402040204020203" pitchFamily="34" charset="0"/>
              </a:rPr>
              <a:t>Its neighbors </a:t>
            </a:r>
            <a:r>
              <a:rPr lang="en-US" sz="2400" b="1" dirty="0">
                <a:latin typeface="Segoe UI Semilight" panose="020B0402040204020203" pitchFamily="34" charset="0"/>
                <a:cs typeface="Segoe UI Semilight" panose="020B0402040204020203" pitchFamily="34" charset="0"/>
              </a:rPr>
              <a:t>must </a:t>
            </a:r>
            <a:r>
              <a:rPr lang="en-US" sz="2400" dirty="0">
                <a:latin typeface="Segoe UI Semilight" panose="020B0402040204020203" pitchFamily="34" charset="0"/>
                <a:cs typeface="Segoe UI Semilight" panose="020B0402040204020203" pitchFamily="34" charset="0"/>
              </a:rPr>
              <a:t>be the other color.</a:t>
            </a:r>
          </a:p>
          <a:p>
            <a:r>
              <a:rPr lang="en-US" sz="2400" dirty="0">
                <a:latin typeface="Segoe UI Semilight" panose="020B0402040204020203" pitchFamily="34" charset="0"/>
                <a:cs typeface="Segoe UI Semilight" panose="020B0402040204020203" pitchFamily="34" charset="0"/>
              </a:rPr>
              <a:t>Their neighbors must be the first color</a:t>
            </a:r>
          </a:p>
          <a:p>
            <a:r>
              <a:rPr lang="en-US" sz="2400" dirty="0">
                <a:latin typeface="Segoe UI Semilight" panose="020B0402040204020203" pitchFamily="34" charset="0"/>
                <a:cs typeface="Segoe UI Semilight" panose="020B0402040204020203" pitchFamily="34" charset="0"/>
              </a:rPr>
              <a:t>…</a:t>
            </a:r>
          </a:p>
          <a:p>
            <a:r>
              <a:rPr lang="en-US" sz="2400" dirty="0">
                <a:latin typeface="Segoe UI Semilight" panose="020B0402040204020203" pitchFamily="34" charset="0"/>
                <a:cs typeface="Segoe UI Semilight" panose="020B0402040204020203" pitchFamily="34" charset="0"/>
              </a:rPr>
              <a:t>The last two vertices (which are adjacent) must be the same color.</a:t>
            </a:r>
          </a:p>
          <a:p>
            <a:r>
              <a:rPr lang="en-US" sz="2400" dirty="0">
                <a:latin typeface="Segoe UI Semilight" panose="020B0402040204020203" pitchFamily="34" charset="0"/>
                <a:cs typeface="Segoe UI Semilight" panose="020B0402040204020203" pitchFamily="34" charset="0"/>
              </a:rPr>
              <a:t>Uh-oh. </a:t>
            </a:r>
          </a:p>
        </p:txBody>
      </p:sp>
    </p:spTree>
    <p:extLst>
      <p:ext uri="{BB962C8B-B14F-4D97-AF65-F5344CB8AC3E}">
        <p14:creationId xmlns:p14="http://schemas.microsoft.com/office/powerpoint/2010/main" val="26044526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ED69F-49BD-4022-B2C2-936BB17F3F2B}"/>
              </a:ext>
            </a:extLst>
          </p:cNvPr>
          <p:cNvSpPr>
            <a:spLocks noGrp="1"/>
          </p:cNvSpPr>
          <p:nvPr>
            <p:ph type="title"/>
          </p:nvPr>
        </p:nvSpPr>
        <p:spPr/>
        <p:txBody>
          <a:bodyPr/>
          <a:lstStyle/>
          <a:p>
            <a:r>
              <a:rPr lang="en-US" dirty="0"/>
              <a:t>BFS with Layers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EFC266C-6FC0-41DB-9895-936B4D1E24B8}"/>
                  </a:ext>
                </a:extLst>
              </p:cNvPr>
              <p:cNvSpPr>
                <a:spLocks noGrp="1"/>
              </p:cNvSpPr>
              <p:nvPr>
                <p:ph idx="1"/>
              </p:nvPr>
            </p:nvSpPr>
            <p:spPr/>
            <p:txBody>
              <a:bodyPr/>
              <a:lstStyle/>
              <a:p>
                <a:r>
                  <a:rPr lang="en-US" dirty="0"/>
                  <a:t>Why did BFS find distances in unweighted graphs?</a:t>
                </a:r>
              </a:p>
              <a:p>
                <a:endParaRPr lang="en-US" dirty="0"/>
              </a:p>
              <a:p>
                <a:r>
                  <a:rPr lang="en-US" dirty="0"/>
                  <a:t>You started from </a:t>
                </a:r>
                <a14:m>
                  <m:oMath xmlns:m="http://schemas.openxmlformats.org/officeDocument/2006/math">
                    <m:r>
                      <a:rPr lang="en-US" b="0" i="1" smtClean="0">
                        <a:latin typeface="Cambria Math" panose="02040503050406030204" pitchFamily="18" charset="0"/>
                      </a:rPr>
                      <m:t>𝑢</m:t>
                    </m:r>
                  </m:oMath>
                </a14:m>
                <a:r>
                  <a:rPr lang="en-US" dirty="0"/>
                  <a:t> (“layer 0”)</a:t>
                </a:r>
              </a:p>
              <a:p>
                <a:r>
                  <a:rPr lang="en-US" dirty="0"/>
                  <a:t>Then you visited the neighbors of </a:t>
                </a:r>
                <a14:m>
                  <m:oMath xmlns:m="http://schemas.openxmlformats.org/officeDocument/2006/math">
                    <m:r>
                      <a:rPr lang="en-US" b="0" i="1" smtClean="0">
                        <a:latin typeface="Cambria Math" panose="02040503050406030204" pitchFamily="18" charset="0"/>
                      </a:rPr>
                      <m:t>𝑢</m:t>
                    </m:r>
                  </m:oMath>
                </a14:m>
                <a:r>
                  <a:rPr lang="en-US" dirty="0"/>
                  <a:t> (“layer 1”)</a:t>
                </a:r>
              </a:p>
              <a:p>
                <a:r>
                  <a:rPr lang="en-US" dirty="0"/>
                  <a:t>Then the neighbors of the neighbors of </a:t>
                </a:r>
                <a14:m>
                  <m:oMath xmlns:m="http://schemas.openxmlformats.org/officeDocument/2006/math">
                    <m:r>
                      <a:rPr lang="en-US" b="0" i="1" smtClean="0">
                        <a:latin typeface="Cambria Math" panose="02040503050406030204" pitchFamily="18" charset="0"/>
                      </a:rPr>
                      <m:t>𝑢</m:t>
                    </m:r>
                  </m:oMath>
                </a14:m>
                <a:r>
                  <a:rPr lang="en-US" dirty="0"/>
                  <a:t>, that weren’t already visited (“layer 2”)</a:t>
                </a:r>
              </a:p>
              <a:p>
                <a:r>
                  <a:rPr lang="en-US" dirty="0"/>
                  <a:t>...</a:t>
                </a:r>
              </a:p>
              <a:p>
                <a:r>
                  <a:rPr lang="en-US" dirty="0"/>
                  <a:t>The neighbors of layer </a:t>
                </a:r>
                <a14:m>
                  <m:oMath xmlns:m="http://schemas.openxmlformats.org/officeDocument/2006/math">
                    <m:r>
                      <a:rPr lang="en-US" b="0" i="1" smtClean="0">
                        <a:latin typeface="Cambria Math" panose="02040503050406030204" pitchFamily="18" charset="0"/>
                      </a:rPr>
                      <m:t>𝑖</m:t>
                    </m:r>
                    <m:r>
                      <a:rPr lang="en-US" b="0" i="1" smtClean="0">
                        <a:latin typeface="Cambria Math" panose="02040503050406030204" pitchFamily="18" charset="0"/>
                      </a:rPr>
                      <m:t>−1</m:t>
                    </m:r>
                  </m:oMath>
                </a14:m>
                <a:r>
                  <a:rPr lang="en-US" dirty="0"/>
                  <a:t>, that weren’t already visited (“layer </a:t>
                </a:r>
                <a14:m>
                  <m:oMath xmlns:m="http://schemas.openxmlformats.org/officeDocument/2006/math">
                    <m:r>
                      <a:rPr lang="en-US" b="0" i="1" smtClean="0">
                        <a:latin typeface="Cambria Math" panose="02040503050406030204" pitchFamily="18" charset="0"/>
                      </a:rPr>
                      <m:t>𝑖</m:t>
                    </m:r>
                  </m:oMath>
                </a14:m>
                <a:r>
                  <a:rPr lang="en-US" dirty="0"/>
                  <a:t>”)</a:t>
                </a:r>
              </a:p>
            </p:txBody>
          </p:sp>
        </mc:Choice>
        <mc:Fallback xmlns="">
          <p:sp>
            <p:nvSpPr>
              <p:cNvPr id="3" name="Content Placeholder 2">
                <a:extLst>
                  <a:ext uri="{FF2B5EF4-FFF2-40B4-BE49-F238E27FC236}">
                    <a16:creationId xmlns:a16="http://schemas.microsoft.com/office/drawing/2014/main" id="{FEFC266C-6FC0-41DB-9895-936B4D1E24B8}"/>
                  </a:ext>
                </a:extLst>
              </p:cNvPr>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p:spTree>
    <p:extLst>
      <p:ext uri="{BB962C8B-B14F-4D97-AF65-F5344CB8AC3E}">
        <p14:creationId xmlns:p14="http://schemas.microsoft.com/office/powerpoint/2010/main" val="20068039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68524E-27C3-47E3-A601-CBB6A23B837E}"/>
              </a:ext>
            </a:extLst>
          </p:cNvPr>
          <p:cNvSpPr>
            <a:spLocks noGrp="1"/>
          </p:cNvSpPr>
          <p:nvPr>
            <p:ph type="title"/>
          </p:nvPr>
        </p:nvSpPr>
        <p:spPr>
          <a:xfrm>
            <a:off x="575239" y="200523"/>
            <a:ext cx="11187259" cy="1014667"/>
          </a:xfrm>
        </p:spPr>
        <p:txBody>
          <a:bodyPr/>
          <a:lstStyle/>
          <a:p>
            <a:r>
              <a:rPr lang="en-US" dirty="0"/>
              <a:t>BFS With Layers</a:t>
            </a:r>
          </a:p>
        </p:txBody>
      </p:sp>
      <p:sp>
        <p:nvSpPr>
          <p:cNvPr id="3" name="Content Placeholder 2">
            <a:extLst>
              <a:ext uri="{FF2B5EF4-FFF2-40B4-BE49-F238E27FC236}">
                <a16:creationId xmlns:a16="http://schemas.microsoft.com/office/drawing/2014/main" id="{0D70766B-099D-4A77-A790-B5831B3C5D70}"/>
              </a:ext>
            </a:extLst>
          </p:cNvPr>
          <p:cNvSpPr>
            <a:spLocks noGrp="1"/>
          </p:cNvSpPr>
          <p:nvPr>
            <p:ph idx="1"/>
          </p:nvPr>
        </p:nvSpPr>
        <p:spPr>
          <a:xfrm>
            <a:off x="9112624" y="1463857"/>
            <a:ext cx="2649874" cy="4845504"/>
          </a:xfrm>
        </p:spPr>
        <p:txBody>
          <a:bodyPr/>
          <a:lstStyle/>
          <a:p>
            <a:r>
              <a:rPr lang="en-US" dirty="0"/>
              <a:t>It’s just BFS!</a:t>
            </a:r>
          </a:p>
          <a:p>
            <a:r>
              <a:rPr lang="en-US" dirty="0"/>
              <a:t>With some extra bells and whistles.</a:t>
            </a:r>
          </a:p>
        </p:txBody>
      </p:sp>
      <p:sp>
        <p:nvSpPr>
          <p:cNvPr id="4" name="TextBox 3">
            <a:extLst>
              <a:ext uri="{FF2B5EF4-FFF2-40B4-BE49-F238E27FC236}">
                <a16:creationId xmlns:a16="http://schemas.microsoft.com/office/drawing/2014/main" id="{64769FEE-640B-49D8-B5AB-54B283E30A48}"/>
              </a:ext>
            </a:extLst>
          </p:cNvPr>
          <p:cNvSpPr txBox="1"/>
          <p:nvPr/>
        </p:nvSpPr>
        <p:spPr>
          <a:xfrm>
            <a:off x="521451" y="1073892"/>
            <a:ext cx="8664551" cy="6001643"/>
          </a:xfrm>
          <a:prstGeom prst="rect">
            <a:avLst/>
          </a:prstGeom>
          <a:noFill/>
        </p:spPr>
        <p:txBody>
          <a:bodyPr wrap="none" rtlCol="0">
            <a:spAutoFit/>
          </a:bodyPr>
          <a:lstStyle/>
          <a:p>
            <a:r>
              <a:rPr lang="en-US" sz="2400" dirty="0">
                <a:latin typeface="Courier New" panose="02070309020205020404" pitchFamily="49" charset="0"/>
                <a:cs typeface="Courier New" panose="02070309020205020404" pitchFamily="49" charset="0"/>
              </a:rPr>
              <a:t>search(graph) </a:t>
            </a:r>
          </a:p>
          <a:p>
            <a:r>
              <a:rPr lang="en-US" sz="2400" dirty="0">
                <a:latin typeface="Courier New" panose="02070309020205020404" pitchFamily="49" charset="0"/>
                <a:cs typeface="Courier New" panose="02070309020205020404" pitchFamily="49" charset="0"/>
              </a:rPr>
              <a:t>   </a:t>
            </a:r>
            <a:r>
              <a:rPr lang="en-US" sz="2400" dirty="0" err="1">
                <a:latin typeface="Courier New" panose="02070309020205020404" pitchFamily="49" charset="0"/>
                <a:cs typeface="Courier New" panose="02070309020205020404" pitchFamily="49" charset="0"/>
              </a:rPr>
              <a:t>toVisit.enqueue</a:t>
            </a:r>
            <a:r>
              <a:rPr lang="en-US" sz="2400" dirty="0">
                <a:latin typeface="Courier New" panose="02070309020205020404" pitchFamily="49" charset="0"/>
                <a:cs typeface="Courier New" panose="02070309020205020404" pitchFamily="49" charset="0"/>
              </a:rPr>
              <a:t>(first vertex)</a:t>
            </a:r>
          </a:p>
          <a:p>
            <a:r>
              <a:rPr lang="en-US" sz="2400" dirty="0">
                <a:latin typeface="Courier New" panose="02070309020205020404" pitchFamily="49" charset="0"/>
                <a:cs typeface="Courier New" panose="02070309020205020404" pitchFamily="49" charset="0"/>
              </a:rPr>
              <a:t>   mark first vertex as seen</a:t>
            </a:r>
          </a:p>
          <a:p>
            <a:r>
              <a:rPr lang="en-US" sz="2400" dirty="0">
                <a:latin typeface="Courier New" panose="02070309020205020404" pitchFamily="49" charset="0"/>
                <a:cs typeface="Courier New" panose="02070309020205020404" pitchFamily="49" charset="0"/>
              </a:rPr>
              <a:t>   </a:t>
            </a:r>
            <a:r>
              <a:rPr lang="en-US" sz="2400" dirty="0" err="1">
                <a:solidFill>
                  <a:srgbClr val="FF0000"/>
                </a:solidFill>
                <a:latin typeface="Courier New" panose="02070309020205020404" pitchFamily="49" charset="0"/>
                <a:cs typeface="Courier New" panose="02070309020205020404" pitchFamily="49" charset="0"/>
              </a:rPr>
              <a:t>toVisit.enqueue</a:t>
            </a:r>
            <a:r>
              <a:rPr lang="en-US" sz="2400" dirty="0">
                <a:solidFill>
                  <a:srgbClr val="FF0000"/>
                </a:solidFill>
                <a:latin typeface="Courier New" panose="02070309020205020404" pitchFamily="49" charset="0"/>
                <a:cs typeface="Courier New" panose="02070309020205020404" pitchFamily="49" charset="0"/>
              </a:rPr>
              <a:t>(end-of-layer-marker)</a:t>
            </a:r>
          </a:p>
          <a:p>
            <a:r>
              <a:rPr lang="en-US" sz="2400" dirty="0">
                <a:solidFill>
                  <a:srgbClr val="FF0000"/>
                </a:solidFill>
                <a:latin typeface="Courier New" panose="02070309020205020404" pitchFamily="49" charset="0"/>
                <a:cs typeface="Courier New" panose="02070309020205020404" pitchFamily="49" charset="0"/>
              </a:rPr>
              <a:t>   l=1</a:t>
            </a:r>
          </a:p>
          <a:p>
            <a:r>
              <a:rPr lang="en-US" sz="2400" dirty="0">
                <a:latin typeface="Courier New" panose="02070309020205020404" pitchFamily="49" charset="0"/>
                <a:cs typeface="Courier New" panose="02070309020205020404" pitchFamily="49" charset="0"/>
              </a:rPr>
              <a:t>   while(</a:t>
            </a:r>
            <a:r>
              <a:rPr lang="en-US" sz="2400" dirty="0" err="1">
                <a:latin typeface="Courier New" panose="02070309020205020404" pitchFamily="49" charset="0"/>
                <a:cs typeface="Courier New" panose="02070309020205020404" pitchFamily="49" charset="0"/>
              </a:rPr>
              <a:t>toVisit</a:t>
            </a:r>
            <a:r>
              <a:rPr lang="en-US" sz="2400" dirty="0">
                <a:latin typeface="Courier New" panose="02070309020205020404" pitchFamily="49" charset="0"/>
                <a:cs typeface="Courier New" panose="02070309020205020404" pitchFamily="49" charset="0"/>
              </a:rPr>
              <a:t> is not empty) </a:t>
            </a:r>
          </a:p>
          <a:p>
            <a:r>
              <a:rPr lang="en-US" sz="2400" dirty="0">
                <a:latin typeface="Courier New" panose="02070309020205020404" pitchFamily="49" charset="0"/>
                <a:cs typeface="Courier New" panose="02070309020205020404" pitchFamily="49" charset="0"/>
              </a:rPr>
              <a:t>      </a:t>
            </a:r>
            <a:r>
              <a:rPr lang="en-US" sz="2400" dirty="0">
                <a:solidFill>
                  <a:srgbClr val="FF0000"/>
                </a:solidFill>
                <a:latin typeface="Courier New" panose="02070309020205020404" pitchFamily="49" charset="0"/>
                <a:cs typeface="Courier New" panose="02070309020205020404" pitchFamily="49" charset="0"/>
              </a:rPr>
              <a:t>current = </a:t>
            </a:r>
            <a:r>
              <a:rPr lang="en-US" sz="2400" dirty="0" err="1">
                <a:solidFill>
                  <a:srgbClr val="FF0000"/>
                </a:solidFill>
                <a:latin typeface="Courier New" panose="02070309020205020404" pitchFamily="49" charset="0"/>
                <a:cs typeface="Courier New" panose="02070309020205020404" pitchFamily="49" charset="0"/>
              </a:rPr>
              <a:t>toVisit.dequeue</a:t>
            </a:r>
            <a:r>
              <a:rPr lang="en-US" sz="2400" dirty="0">
                <a:solidFill>
                  <a:srgbClr val="FF0000"/>
                </a:solidFill>
                <a:latin typeface="Courier New" panose="02070309020205020404" pitchFamily="49" charset="0"/>
                <a:cs typeface="Courier New" panose="02070309020205020404" pitchFamily="49" charset="0"/>
              </a:rPr>
              <a:t>()</a:t>
            </a:r>
          </a:p>
          <a:p>
            <a:r>
              <a:rPr lang="en-US" sz="2400" dirty="0">
                <a:solidFill>
                  <a:srgbClr val="FF0000"/>
                </a:solidFill>
                <a:latin typeface="Courier New" panose="02070309020205020404" pitchFamily="49" charset="0"/>
                <a:cs typeface="Courier New" panose="02070309020205020404" pitchFamily="49" charset="0"/>
              </a:rPr>
              <a:t>	 if(current == end-of-layer-marker)</a:t>
            </a:r>
          </a:p>
          <a:p>
            <a:r>
              <a:rPr lang="en-US" sz="2400" dirty="0">
                <a:solidFill>
                  <a:srgbClr val="FF0000"/>
                </a:solidFill>
                <a:latin typeface="Courier New" panose="02070309020205020404" pitchFamily="49" charset="0"/>
                <a:cs typeface="Courier New" panose="02070309020205020404" pitchFamily="49" charset="0"/>
              </a:rPr>
              <a:t>		l++</a:t>
            </a:r>
          </a:p>
          <a:p>
            <a:r>
              <a:rPr lang="en-US" sz="2400" dirty="0">
                <a:solidFill>
                  <a:srgbClr val="FF0000"/>
                </a:solidFill>
                <a:latin typeface="Courier New" panose="02070309020205020404" pitchFamily="49" charset="0"/>
                <a:cs typeface="Courier New" panose="02070309020205020404" pitchFamily="49" charset="0"/>
              </a:rPr>
              <a:t>          </a:t>
            </a:r>
            <a:r>
              <a:rPr lang="en-US" sz="2400" dirty="0" err="1">
                <a:solidFill>
                  <a:srgbClr val="FF0000"/>
                </a:solidFill>
                <a:latin typeface="Courier New" panose="02070309020205020404" pitchFamily="49" charset="0"/>
                <a:cs typeface="Courier New" panose="02070309020205020404" pitchFamily="49" charset="0"/>
              </a:rPr>
              <a:t>toVisit.enqueue</a:t>
            </a:r>
            <a:r>
              <a:rPr lang="en-US" sz="2400" dirty="0">
                <a:solidFill>
                  <a:srgbClr val="FF0000"/>
                </a:solidFill>
                <a:latin typeface="Courier New" panose="02070309020205020404" pitchFamily="49" charset="0"/>
                <a:cs typeface="Courier New" panose="02070309020205020404" pitchFamily="49" charset="0"/>
              </a:rPr>
              <a:t>(end-of-layer-marker)</a:t>
            </a:r>
          </a:p>
          <a:p>
            <a:r>
              <a:rPr lang="en-US" sz="2400" dirty="0">
                <a:solidFill>
                  <a:srgbClr val="FF0000"/>
                </a:solidFill>
                <a:latin typeface="Courier New" panose="02070309020205020404" pitchFamily="49" charset="0"/>
                <a:cs typeface="Courier New" panose="02070309020205020404" pitchFamily="49" charset="0"/>
              </a:rPr>
              <a:t>      </a:t>
            </a:r>
            <a:r>
              <a:rPr lang="en-US" sz="2400" dirty="0" err="1">
                <a:solidFill>
                  <a:srgbClr val="FF0000"/>
                </a:solidFill>
                <a:latin typeface="Courier New" panose="02070309020205020404" pitchFamily="49" charset="0"/>
                <a:cs typeface="Courier New" panose="02070309020205020404" pitchFamily="49" charset="0"/>
              </a:rPr>
              <a:t>current.layer</a:t>
            </a:r>
            <a:r>
              <a:rPr lang="en-US" sz="2400" dirty="0">
                <a:solidFill>
                  <a:srgbClr val="FF0000"/>
                </a:solidFill>
                <a:latin typeface="Courier New" panose="02070309020205020404" pitchFamily="49" charset="0"/>
                <a:cs typeface="Courier New" panose="02070309020205020404" pitchFamily="49" charset="0"/>
              </a:rPr>
              <a:t> = l</a:t>
            </a:r>
          </a:p>
          <a:p>
            <a:r>
              <a:rPr lang="en-US" sz="2400" dirty="0">
                <a:latin typeface="Courier New" panose="02070309020205020404" pitchFamily="49" charset="0"/>
                <a:cs typeface="Courier New" panose="02070309020205020404" pitchFamily="49" charset="0"/>
              </a:rPr>
              <a:t>      for (v : </a:t>
            </a:r>
            <a:r>
              <a:rPr lang="en-US" sz="2400" dirty="0" err="1">
                <a:latin typeface="Courier New" panose="02070309020205020404" pitchFamily="49" charset="0"/>
                <a:cs typeface="Courier New" panose="02070309020205020404" pitchFamily="49" charset="0"/>
              </a:rPr>
              <a:t>current.neighbors</a:t>
            </a:r>
            <a:r>
              <a:rPr lang="en-US" sz="2400" dirty="0">
                <a:latin typeface="Courier New" panose="02070309020205020404" pitchFamily="49" charset="0"/>
                <a:cs typeface="Courier New" panose="02070309020205020404" pitchFamily="49" charset="0"/>
              </a:rPr>
              <a:t>())</a:t>
            </a:r>
          </a:p>
          <a:p>
            <a:r>
              <a:rPr lang="en-US" sz="2400" dirty="0">
                <a:latin typeface="Courier New" panose="02070309020205020404" pitchFamily="49" charset="0"/>
                <a:cs typeface="Courier New" panose="02070309020205020404" pitchFamily="49" charset="0"/>
              </a:rPr>
              <a:t>         if (v is not seen)</a:t>
            </a:r>
          </a:p>
          <a:p>
            <a:r>
              <a:rPr lang="en-US" sz="2400" dirty="0">
                <a:latin typeface="Courier New" panose="02070309020205020404" pitchFamily="49" charset="0"/>
                <a:cs typeface="Courier New" panose="02070309020205020404" pitchFamily="49" charset="0"/>
              </a:rPr>
              <a:t>		  mark v as seen </a:t>
            </a:r>
          </a:p>
          <a:p>
            <a:r>
              <a:rPr lang="en-US" sz="2400" dirty="0">
                <a:latin typeface="Courier New" panose="02070309020205020404" pitchFamily="49" charset="0"/>
                <a:cs typeface="Courier New" panose="02070309020205020404" pitchFamily="49" charset="0"/>
              </a:rPr>
              <a:t>            </a:t>
            </a:r>
            <a:r>
              <a:rPr lang="en-US" sz="2400" dirty="0" err="1">
                <a:latin typeface="Courier New" panose="02070309020205020404" pitchFamily="49" charset="0"/>
                <a:cs typeface="Courier New" panose="02070309020205020404" pitchFamily="49" charset="0"/>
              </a:rPr>
              <a:t>toVisit.enqueue</a:t>
            </a:r>
            <a:r>
              <a:rPr lang="en-US" sz="2400" dirty="0">
                <a:latin typeface="Courier New" panose="02070309020205020404" pitchFamily="49" charset="0"/>
                <a:cs typeface="Courier New" panose="02070309020205020404" pitchFamily="49" charset="0"/>
              </a:rPr>
              <a:t>(v)	</a:t>
            </a:r>
          </a:p>
          <a:p>
            <a:endParaRPr lang="en-US" sz="2400"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1928297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7EB6A8-8353-43A3-B3DB-735291651162}"/>
              </a:ext>
            </a:extLst>
          </p:cNvPr>
          <p:cNvSpPr>
            <a:spLocks noGrp="1"/>
          </p:cNvSpPr>
          <p:nvPr>
            <p:ph type="title"/>
          </p:nvPr>
        </p:nvSpPr>
        <p:spPr/>
        <p:txBody>
          <a:bodyPr/>
          <a:lstStyle/>
          <a:p>
            <a:r>
              <a:rPr lang="en-US" dirty="0"/>
              <a:t>Layers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4A4ADED-E949-47D2-80F5-8497F0BFBD6E}"/>
                  </a:ext>
                </a:extLst>
              </p:cNvPr>
              <p:cNvSpPr>
                <a:spLocks noGrp="1"/>
              </p:cNvSpPr>
              <p:nvPr>
                <p:ph idx="1"/>
              </p:nvPr>
            </p:nvSpPr>
            <p:spPr/>
            <p:txBody>
              <a:bodyPr/>
              <a:lstStyle/>
              <a:p>
                <a:r>
                  <a:rPr lang="en-US" dirty="0"/>
                  <a:t>Can we have an edge that goes from layer </a:t>
                </a:r>
                <a14:m>
                  <m:oMath xmlns:m="http://schemas.openxmlformats.org/officeDocument/2006/math">
                    <m:r>
                      <a:rPr lang="en-US" b="0" i="1" smtClean="0">
                        <a:latin typeface="Cambria Math" panose="02040503050406030204" pitchFamily="18" charset="0"/>
                      </a:rPr>
                      <m:t>𝑖</m:t>
                    </m:r>
                  </m:oMath>
                </a14:m>
                <a:r>
                  <a:rPr lang="en-US" dirty="0"/>
                  <a:t> to layer </a:t>
                </a:r>
                <a14:m>
                  <m:oMath xmlns:m="http://schemas.openxmlformats.org/officeDocument/2006/math">
                    <m:r>
                      <a:rPr lang="en-US" b="0" i="1" smtClean="0">
                        <a:latin typeface="Cambria Math" panose="02040503050406030204" pitchFamily="18" charset="0"/>
                      </a:rPr>
                      <m:t>𝑖</m:t>
                    </m:r>
                    <m:r>
                      <a:rPr lang="en-US" b="0" i="1" smtClean="0">
                        <a:latin typeface="Cambria Math" panose="02040503050406030204" pitchFamily="18" charset="0"/>
                      </a:rPr>
                      <m:t>+2</m:t>
                    </m:r>
                  </m:oMath>
                </a14:m>
                <a:r>
                  <a:rPr lang="en-US" dirty="0"/>
                  <a:t> (or lower)?</a:t>
                </a:r>
              </a:p>
              <a:p>
                <a:r>
                  <a:rPr lang="en-US" dirty="0"/>
                  <a:t>No! If </a:t>
                </a:r>
                <a14:m>
                  <m:oMath xmlns:m="http://schemas.openxmlformats.org/officeDocument/2006/math">
                    <m:r>
                      <a:rPr lang="en-US" b="0" i="1" smtClean="0">
                        <a:latin typeface="Cambria Math" panose="02040503050406030204" pitchFamily="18" charset="0"/>
                      </a:rPr>
                      <m:t>𝑢</m:t>
                    </m:r>
                  </m:oMath>
                </a14:m>
                <a:r>
                  <a:rPr lang="en-US" dirty="0"/>
                  <a:t> is in layer </a:t>
                </a:r>
                <a14:m>
                  <m:oMath xmlns:m="http://schemas.openxmlformats.org/officeDocument/2006/math">
                    <m:r>
                      <a:rPr lang="en-US" b="0" i="1" smtClean="0">
                        <a:latin typeface="Cambria Math" panose="02040503050406030204" pitchFamily="18" charset="0"/>
                      </a:rPr>
                      <m:t>𝑖</m:t>
                    </m:r>
                    <m:r>
                      <a:rPr lang="en-US" b="0" i="0" smtClean="0">
                        <a:latin typeface="Cambria Math" panose="02040503050406030204" pitchFamily="18" charset="0"/>
                      </a:rPr>
                      <m:t>,</m:t>
                    </m:r>
                  </m:oMath>
                </a14:m>
                <a:r>
                  <a:rPr lang="en-US" dirty="0"/>
                  <a:t> then we processed its edge while building layer </a:t>
                </a:r>
                <a14:m>
                  <m:oMath xmlns:m="http://schemas.openxmlformats.org/officeDocument/2006/math">
                    <m:r>
                      <a:rPr lang="en-US" b="0" i="1" smtClean="0">
                        <a:latin typeface="Cambria Math" panose="02040503050406030204" pitchFamily="18" charset="0"/>
                      </a:rPr>
                      <m:t>𝑖</m:t>
                    </m:r>
                    <m:r>
                      <a:rPr lang="en-US" b="0" i="1" smtClean="0">
                        <a:latin typeface="Cambria Math" panose="02040503050406030204" pitchFamily="18" charset="0"/>
                      </a:rPr>
                      <m:t>+1</m:t>
                    </m:r>
                  </m:oMath>
                </a14:m>
                <a:r>
                  <a:rPr lang="en-US" dirty="0"/>
                  <a:t>, so the neighbor is no lower than layer </a:t>
                </a:r>
                <a14:m>
                  <m:oMath xmlns:m="http://schemas.openxmlformats.org/officeDocument/2006/math">
                    <m:r>
                      <a:rPr lang="en-US" b="0" i="1" smtClean="0">
                        <a:latin typeface="Cambria Math" panose="02040503050406030204" pitchFamily="18" charset="0"/>
                      </a:rPr>
                      <m:t>𝑖</m:t>
                    </m:r>
                  </m:oMath>
                </a14:m>
                <a:r>
                  <a:rPr lang="en-US" dirty="0"/>
                  <a:t>.</a:t>
                </a:r>
              </a:p>
              <a:p>
                <a:endParaRPr lang="en-US" dirty="0"/>
              </a:p>
              <a:p>
                <a:r>
                  <a:rPr lang="en-US" dirty="0"/>
                  <a:t>Can you have an edge within a layer?</a:t>
                </a:r>
              </a:p>
              <a:p>
                <a:r>
                  <a:rPr lang="en-US" dirty="0"/>
                  <a:t>Yes! If </a:t>
                </a:r>
                <a14:m>
                  <m:oMath xmlns:m="http://schemas.openxmlformats.org/officeDocument/2006/math">
                    <m:r>
                      <a:rPr lang="en-US" b="0" i="1" smtClean="0">
                        <a:latin typeface="Cambria Math" panose="02040503050406030204" pitchFamily="18" charset="0"/>
                      </a:rPr>
                      <m:t>𝑢</m:t>
                    </m:r>
                  </m:oMath>
                </a14:m>
                <a:r>
                  <a:rPr lang="en-US" dirty="0"/>
                  <a:t> and </a:t>
                </a:r>
                <a14:m>
                  <m:oMath xmlns:m="http://schemas.openxmlformats.org/officeDocument/2006/math">
                    <m:r>
                      <a:rPr lang="en-US" b="0" i="1" smtClean="0">
                        <a:latin typeface="Cambria Math" panose="02040503050406030204" pitchFamily="18" charset="0"/>
                      </a:rPr>
                      <m:t>𝑣</m:t>
                    </m:r>
                  </m:oMath>
                </a14:m>
                <a:r>
                  <a:rPr lang="en-US" dirty="0"/>
                  <a:t> are neighbors and both have a neighbor in layer </a:t>
                </a:r>
                <a14:m>
                  <m:oMath xmlns:m="http://schemas.openxmlformats.org/officeDocument/2006/math">
                    <m:r>
                      <a:rPr lang="en-US" b="0" i="1" smtClean="0">
                        <a:latin typeface="Cambria Math" panose="02040503050406030204" pitchFamily="18" charset="0"/>
                      </a:rPr>
                      <m:t>𝑖</m:t>
                    </m:r>
                  </m:oMath>
                </a14:m>
                <a:r>
                  <a:rPr lang="en-US" dirty="0"/>
                  <a:t>, they both end up in layer </a:t>
                </a:r>
                <a14:m>
                  <m:oMath xmlns:m="http://schemas.openxmlformats.org/officeDocument/2006/math">
                    <m:r>
                      <a:rPr lang="en-US" b="0" i="1" smtClean="0">
                        <a:latin typeface="Cambria Math" panose="02040503050406030204" pitchFamily="18" charset="0"/>
                      </a:rPr>
                      <m:t>𝑖</m:t>
                    </m:r>
                    <m:r>
                      <a:rPr lang="en-US" b="0" i="1" smtClean="0">
                        <a:latin typeface="Cambria Math" panose="02040503050406030204" pitchFamily="18" charset="0"/>
                      </a:rPr>
                      <m:t>+1</m:t>
                    </m:r>
                  </m:oMath>
                </a14:m>
                <a:r>
                  <a:rPr lang="en-US" dirty="0"/>
                  <a:t> (from their other neighbor) before the edge between them can be processed.</a:t>
                </a:r>
              </a:p>
            </p:txBody>
          </p:sp>
        </mc:Choice>
        <mc:Fallback xmlns="">
          <p:sp>
            <p:nvSpPr>
              <p:cNvPr id="3" name="Content Placeholder 2">
                <a:extLst>
                  <a:ext uri="{FF2B5EF4-FFF2-40B4-BE49-F238E27FC236}">
                    <a16:creationId xmlns:a16="http://schemas.microsoft.com/office/drawing/2014/main" id="{14A4ADED-E949-47D2-80F5-8497F0BFBD6E}"/>
                  </a:ext>
                </a:extLst>
              </p:cNvPr>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p:spTree>
    <p:extLst>
      <p:ext uri="{BB962C8B-B14F-4D97-AF65-F5344CB8AC3E}">
        <p14:creationId xmlns:p14="http://schemas.microsoft.com/office/powerpoint/2010/main" val="49800562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with UW colors">
      <a:dk1>
        <a:sysClr val="windowText" lastClr="000000"/>
      </a:dk1>
      <a:lt1>
        <a:sysClr val="window" lastClr="FFFFFF"/>
      </a:lt1>
      <a:dk2>
        <a:srgbClr val="335B74"/>
      </a:dk2>
      <a:lt2>
        <a:srgbClr val="DFE3E5"/>
      </a:lt2>
      <a:accent1>
        <a:srgbClr val="1CADE4"/>
      </a:accent1>
      <a:accent2>
        <a:srgbClr val="A48DD3"/>
      </a:accent2>
      <a:accent3>
        <a:srgbClr val="4C3282"/>
      </a:accent3>
      <a:accent4>
        <a:srgbClr val="B6A479"/>
      </a:accent4>
      <a:accent5>
        <a:srgbClr val="3E8853"/>
      </a:accent5>
      <a:accent6>
        <a:srgbClr val="62A39F"/>
      </a:accent6>
      <a:hlink>
        <a:srgbClr val="33006F"/>
      </a:hlink>
      <a:folHlink>
        <a:srgbClr val="9A7B4C"/>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311_template" id="{CF2E33B2-997D-4F55-9C04-23BC94CAE906}" vid="{863C565C-B775-42FC-8F75-344706EF3AAD}"/>
    </a:ext>
  </a:extLst>
</a:theme>
</file>

<file path=docProps/app.xml><?xml version="1.0" encoding="utf-8"?>
<Properties xmlns="http://schemas.openxmlformats.org/officeDocument/2006/extended-properties" xmlns:vt="http://schemas.openxmlformats.org/officeDocument/2006/docPropsVTypes">
  <Template>417_template</Template>
  <TotalTime>1679</TotalTime>
  <Words>4318</Words>
  <Application>Microsoft Office PowerPoint</Application>
  <PresentationFormat>Widescreen</PresentationFormat>
  <Paragraphs>606</Paragraphs>
  <Slides>44</Slides>
  <Notes>0</Notes>
  <HiddenSlides>2</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44</vt:i4>
      </vt:variant>
    </vt:vector>
  </HeadingPairs>
  <TitlesOfParts>
    <vt:vector size="55" baseType="lpstr">
      <vt:lpstr>Arial</vt:lpstr>
      <vt:lpstr>Cambria Math</vt:lpstr>
      <vt:lpstr>Courier New</vt:lpstr>
      <vt:lpstr>Segoe UI</vt:lpstr>
      <vt:lpstr>Segoe UI Historic</vt:lpstr>
      <vt:lpstr>Segoe UI Light</vt:lpstr>
      <vt:lpstr>Segoe UI Semibold</vt:lpstr>
      <vt:lpstr>Segoe UI Semilight</vt:lpstr>
      <vt:lpstr>Tw Cen MT</vt:lpstr>
      <vt:lpstr>Wingdings 3</vt:lpstr>
      <vt:lpstr>Integral</vt:lpstr>
      <vt:lpstr>BFS and DFS</vt:lpstr>
      <vt:lpstr>Old Breadth-First Search Application</vt:lpstr>
      <vt:lpstr>Unweighted Graphs</vt:lpstr>
      <vt:lpstr>A new application</vt:lpstr>
      <vt:lpstr>A new application</vt:lpstr>
      <vt:lpstr>Lemma 1</vt:lpstr>
      <vt:lpstr>BFS with Layers</vt:lpstr>
      <vt:lpstr>BFS With Layers</vt:lpstr>
      <vt:lpstr>Layers</vt:lpstr>
      <vt:lpstr>Testing Bipartiteness</vt:lpstr>
      <vt:lpstr>Lemma 2</vt:lpstr>
      <vt:lpstr>Lemma 3</vt:lpstr>
      <vt:lpstr>The Big Result</vt:lpstr>
      <vt:lpstr>The Big Result</vt:lpstr>
      <vt:lpstr>Wrapping it up</vt:lpstr>
      <vt:lpstr>Testing Bipartiteness</vt:lpstr>
      <vt:lpstr>Proving Algorithm Correct</vt:lpstr>
      <vt:lpstr>DFS vs. BFS</vt:lpstr>
      <vt:lpstr>DFS vs. BFS</vt:lpstr>
      <vt:lpstr>DFS – pseudocode </vt:lpstr>
      <vt:lpstr>DFS – pseudocode</vt:lpstr>
      <vt:lpstr>DFS – pseudocode </vt:lpstr>
      <vt:lpstr>Running DFS</vt:lpstr>
      <vt:lpstr>Running DFS</vt:lpstr>
      <vt:lpstr>Reaching Everything</vt:lpstr>
      <vt:lpstr>Bells and Whistles</vt:lpstr>
      <vt:lpstr>Edge Classification</vt:lpstr>
      <vt:lpstr>Running DFS</vt:lpstr>
      <vt:lpstr>Running DFS</vt:lpstr>
      <vt:lpstr>PowerPoint Presentation</vt:lpstr>
      <vt:lpstr>PowerPoint Presentation</vt:lpstr>
      <vt:lpstr>Edge Classification (for DFS on directed graphs)</vt:lpstr>
      <vt:lpstr>Try it Yourselves!</vt:lpstr>
      <vt:lpstr>Try it Yourselves!</vt:lpstr>
      <vt:lpstr>Actually Using DFS</vt:lpstr>
      <vt:lpstr>Forward Direction</vt:lpstr>
      <vt:lpstr>Backward direction</vt:lpstr>
      <vt:lpstr>Fixing the Backward Direction</vt:lpstr>
      <vt:lpstr>Fixing the Backward Direction</vt:lpstr>
      <vt:lpstr>Summary</vt:lpstr>
      <vt:lpstr>Edge Classification (for DFS on directed graphs)</vt:lpstr>
      <vt:lpstr>BFS/DFS caveats and cautions</vt:lpstr>
      <vt:lpstr>Your Takeaways</vt:lpstr>
      <vt:lpstr>Summary – Graph Search Applications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rtweber2</dc:creator>
  <cp:lastModifiedBy>rtweber2</cp:lastModifiedBy>
  <cp:revision>25</cp:revision>
  <cp:lastPrinted>2022-10-05T19:38:42Z</cp:lastPrinted>
  <dcterms:created xsi:type="dcterms:W3CDTF">2021-01-12T18:29:18Z</dcterms:created>
  <dcterms:modified xsi:type="dcterms:W3CDTF">2022-10-05T19:38:57Z</dcterms:modified>
</cp:coreProperties>
</file>