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256" r:id="rId2"/>
    <p:sldId id="458" r:id="rId3"/>
    <p:sldId id="470" r:id="rId4"/>
    <p:sldId id="484" r:id="rId5"/>
    <p:sldId id="485" r:id="rId6"/>
    <p:sldId id="486" r:id="rId7"/>
    <p:sldId id="467" r:id="rId8"/>
    <p:sldId id="460" r:id="rId9"/>
    <p:sldId id="461" r:id="rId10"/>
    <p:sldId id="482" r:id="rId11"/>
    <p:sldId id="308" r:id="rId12"/>
    <p:sldId id="307" r:id="rId13"/>
    <p:sldId id="257" r:id="rId14"/>
    <p:sldId id="259" r:id="rId15"/>
    <p:sldId id="260" r:id="rId16"/>
    <p:sldId id="261" r:id="rId17"/>
    <p:sldId id="262" r:id="rId18"/>
    <p:sldId id="305" r:id="rId19"/>
    <p:sldId id="306" r:id="rId20"/>
    <p:sldId id="263" r:id="rId21"/>
    <p:sldId id="264" r:id="rId22"/>
    <p:sldId id="269" r:id="rId23"/>
    <p:sldId id="266" r:id="rId24"/>
    <p:sldId id="281" r:id="rId25"/>
    <p:sldId id="285" r:id="rId26"/>
    <p:sldId id="282" r:id="rId27"/>
    <p:sldId id="286" r:id="rId28"/>
    <p:sldId id="271" r:id="rId29"/>
    <p:sldId id="280" r:id="rId30"/>
    <p:sldId id="309" r:id="rId31"/>
    <p:sldId id="278" r:id="rId32"/>
    <p:sldId id="272" r:id="rId33"/>
    <p:sldId id="273" r:id="rId34"/>
    <p:sldId id="288" r:id="rId35"/>
    <p:sldId id="267" r:id="rId36"/>
    <p:sldId id="289" r:id="rId37"/>
    <p:sldId id="268" r:id="rId38"/>
    <p:sldId id="304" r:id="rId39"/>
    <p:sldId id="290" r:id="rId40"/>
    <p:sldId id="293" r:id="rId41"/>
    <p:sldId id="294" r:id="rId42"/>
    <p:sldId id="298" r:id="rId43"/>
    <p:sldId id="295" r:id="rId44"/>
    <p:sldId id="299" r:id="rId45"/>
    <p:sldId id="291" r:id="rId46"/>
    <p:sldId id="292" r:id="rId47"/>
    <p:sldId id="487" r:id="rId48"/>
    <p:sldId id="296" r:id="rId49"/>
    <p:sldId id="297" r:id="rId50"/>
    <p:sldId id="301" r:id="rId51"/>
    <p:sldId id="300" r:id="rId52"/>
    <p:sldId id="30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45" d="100"/>
          <a:sy n="45" d="100"/>
        </p:scale>
        <p:origin x="64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1E6106-606D-4F4C-A218-6298B51889B3}" type="datetimeFigureOut">
              <a:rPr lang="en-US" smtClean="0"/>
              <a:t>10/2/2022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6FD708-1A19-46FC-A719-07312E89E7C5}" type="slidenum">
              <a:rPr lang="en-US" smtClean="0"/>
              <a:t>‹#›</a:t>
            </a:fld>
            <a:endParaRPr lang="en-US"/>
          </a:p>
        </p:txBody>
      </p:sp>
    </p:spTree>
    <p:extLst>
      <p:ext uri="{BB962C8B-B14F-4D97-AF65-F5344CB8AC3E}">
        <p14:creationId xmlns:p14="http://schemas.microsoft.com/office/powerpoint/2010/main" val="2571791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usual to write |V| = n and |E| = m, though sometimes we’ll abuse notation and just use V and E.</a:t>
            </a:r>
          </a:p>
        </p:txBody>
      </p:sp>
      <p:sp>
        <p:nvSpPr>
          <p:cNvPr id="4" name="Slide Number Placeholder 3"/>
          <p:cNvSpPr>
            <a:spLocks noGrp="1"/>
          </p:cNvSpPr>
          <p:nvPr>
            <p:ph type="sldNum" sz="quarter" idx="10"/>
          </p:nvPr>
        </p:nvSpPr>
        <p:spPr/>
        <p:txBody>
          <a:bodyPr/>
          <a:lstStyle/>
          <a:p>
            <a:fld id="{93B336D0-BB87-4158-9DDA-BA914A234D18}" type="slidenum">
              <a:rPr lang="en-US" smtClean="0"/>
              <a:t>27</a:t>
            </a:fld>
            <a:endParaRPr lang="en-US"/>
          </a:p>
        </p:txBody>
      </p:sp>
    </p:spTree>
    <p:extLst>
      <p:ext uri="{BB962C8B-B14F-4D97-AF65-F5344CB8AC3E}">
        <p14:creationId xmlns:p14="http://schemas.microsoft.com/office/powerpoint/2010/main" val="1021105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05135149-88FD-4AA0-8BE5-76B8300964CD}" type="datetimeFigureOut">
              <a:rPr lang="en-US" smtClean="0"/>
              <a:t>10/2/2022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A190B-903A-46ED-AD52-16C435530C3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8033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05135149-88FD-4AA0-8BE5-76B8300964CD}" type="datetimeFigureOut">
              <a:rPr lang="en-US" smtClean="0"/>
              <a:t>10/2/2022</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5F4A190B-903A-46ED-AD52-16C435530C3B}"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1046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05135149-88FD-4AA0-8BE5-76B8300964CD}" type="datetimeFigureOut">
              <a:rPr lang="en-US" smtClean="0"/>
              <a:t>10/2/2022</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5F4A190B-903A-46ED-AD52-16C435530C3B}"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62060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1970085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5135149-88FD-4AA0-8BE5-76B8300964CD}" type="datetimeFigureOut">
              <a:rPr lang="en-US" smtClean="0"/>
              <a:t>10/2/2022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A190B-903A-46ED-AD52-16C435530C3B}" type="slidenum">
              <a:rPr lang="en-US" smtClean="0"/>
              <a:t>‹#›</a:t>
            </a:fld>
            <a:endParaRPr lang="en-US"/>
          </a:p>
        </p:txBody>
      </p:sp>
    </p:spTree>
    <p:extLst>
      <p:ext uri="{BB962C8B-B14F-4D97-AF65-F5344CB8AC3E}">
        <p14:creationId xmlns:p14="http://schemas.microsoft.com/office/powerpoint/2010/main" val="3978008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05135149-88FD-4AA0-8BE5-76B8300964CD}" type="datetimeFigureOut">
              <a:rPr lang="en-US" smtClean="0"/>
              <a:t>10/2/2022</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5F4A190B-903A-46ED-AD52-16C435530C3B}"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657042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05135149-88FD-4AA0-8BE5-76B8300964CD}" type="datetimeFigureOut">
              <a:rPr lang="en-US" smtClean="0"/>
              <a:t>10/2/2022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4A190B-903A-46ED-AD52-16C435530C3B}"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45269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5135149-88FD-4AA0-8BE5-76B8300964CD}" type="datetimeFigureOut">
              <a:rPr lang="en-US" smtClean="0"/>
              <a:t>10/2/2022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4A190B-903A-46ED-AD52-16C435530C3B}" type="slidenum">
              <a:rPr lang="en-US" smtClean="0"/>
              <a:t>‹#›</a:t>
            </a:fld>
            <a:endParaRPr lang="en-US"/>
          </a:p>
        </p:txBody>
      </p:sp>
    </p:spTree>
    <p:extLst>
      <p:ext uri="{BB962C8B-B14F-4D97-AF65-F5344CB8AC3E}">
        <p14:creationId xmlns:p14="http://schemas.microsoft.com/office/powerpoint/2010/main" val="1242092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5135149-88FD-4AA0-8BE5-76B8300964CD}" type="datetimeFigureOut">
              <a:rPr lang="en-US" smtClean="0"/>
              <a:t>10/2/2022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4A190B-903A-46ED-AD52-16C435530C3B}"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4178274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5135149-88FD-4AA0-8BE5-76B8300964CD}" type="datetimeFigureOut">
              <a:rPr lang="en-US" smtClean="0"/>
              <a:t>10/2/2022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A190B-903A-46ED-AD52-16C435530C3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768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135149-88FD-4AA0-8BE5-76B8300964CD}" type="datetimeFigureOut">
              <a:rPr lang="en-US" smtClean="0"/>
              <a:t>10/2/2022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4A190B-903A-46ED-AD52-16C435530C3B}" type="slidenum">
              <a:rPr lang="en-US" smtClean="0"/>
              <a:t>‹#›</a:t>
            </a:fld>
            <a:endParaRPr lang="en-US"/>
          </a:p>
        </p:txBody>
      </p:sp>
    </p:spTree>
    <p:extLst>
      <p:ext uri="{BB962C8B-B14F-4D97-AF65-F5344CB8AC3E}">
        <p14:creationId xmlns:p14="http://schemas.microsoft.com/office/powerpoint/2010/main" val="2339660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135149-88FD-4AA0-8BE5-76B8300964CD}" type="datetimeFigureOut">
              <a:rPr lang="en-US" smtClean="0"/>
              <a:t>10/2/2022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4A190B-903A-46ED-AD52-16C435530C3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7268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05135149-88FD-4AA0-8BE5-76B8300964CD}" type="datetimeFigureOut">
              <a:rPr lang="en-US" smtClean="0"/>
              <a:t>10/2/2022</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5F4A190B-903A-46ED-AD52-16C435530C3B}"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07982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40.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courses.cs.washington.edu/courses/cse417/21au/resources/373blackboxes.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800.png"/><Relationship Id="rId7" Type="http://schemas.openxmlformats.org/officeDocument/2006/relationships/image" Target="../media/image12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image" Target="../media/image100.png"/><Relationship Id="rId4" Type="http://schemas.openxmlformats.org/officeDocument/2006/relationships/image" Target="../media/image90.png"/></Relationships>
</file>

<file path=ppt/slides/_rels/slide28.xml.rels><?xml version="1.0" encoding="UTF-8" standalone="yes"?>
<Relationships xmlns="http://schemas.openxmlformats.org/package/2006/relationships"><Relationship Id="rId8" Type="http://schemas.openxmlformats.org/officeDocument/2006/relationships/image" Target="../media/image190.png"/><Relationship Id="rId3" Type="http://schemas.openxmlformats.org/officeDocument/2006/relationships/image" Target="../media/image150.png"/><Relationship Id="rId7" Type="http://schemas.openxmlformats.org/officeDocument/2006/relationships/image" Target="../media/image250.png"/><Relationship Id="rId2" Type="http://schemas.openxmlformats.org/officeDocument/2006/relationships/image" Target="../media/image140.png"/><Relationship Id="rId1" Type="http://schemas.openxmlformats.org/officeDocument/2006/relationships/slideLayout" Target="../slideLayouts/slideLayout2.xml"/><Relationship Id="rId6" Type="http://schemas.openxmlformats.org/officeDocument/2006/relationships/image" Target="../media/image151.png"/><Relationship Id="rId5" Type="http://schemas.openxmlformats.org/officeDocument/2006/relationships/image" Target="../media/image23.png"/><Relationship Id="rId4" Type="http://schemas.openxmlformats.org/officeDocument/2006/relationships/image" Target="../media/image220.png"/></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3" Type="http://schemas.openxmlformats.org/officeDocument/2006/relationships/image" Target="../media/image3.png"/><Relationship Id="rId3" Type="http://schemas.openxmlformats.org/officeDocument/2006/relationships/image" Target="../media/image8.png"/><Relationship Id="rId12" Type="http://schemas.openxmlformats.org/officeDocument/2006/relationships/image" Target="../media/image87.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86.png"/><Relationship Id="rId5" Type="http://schemas.openxmlformats.org/officeDocument/2006/relationships/image" Target="../media/image10.png"/><Relationship Id="rId10" Type="http://schemas.openxmlformats.org/officeDocument/2006/relationships/image" Target="../media/image85.png"/><Relationship Id="rId4" Type="http://schemas.openxmlformats.org/officeDocument/2006/relationships/image" Target="../media/image9.png"/><Relationship Id="rId9" Type="http://schemas.openxmlformats.org/officeDocument/2006/relationships/image" Target="../media/image84.png"/><Relationship Id="rId14" Type="http://schemas.openxmlformats.org/officeDocument/2006/relationships/image" Target="../media/image4.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77.png"/><Relationship Id="rId7" Type="http://schemas.openxmlformats.org/officeDocument/2006/relationships/image" Target="../media/image3.png"/><Relationship Id="rId12" Type="http://schemas.openxmlformats.org/officeDocument/2006/relationships/image" Target="../media/image8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80.png"/><Relationship Id="rId11" Type="http://schemas.openxmlformats.org/officeDocument/2006/relationships/image" Target="../media/image86.png"/><Relationship Id="rId5" Type="http://schemas.openxmlformats.org/officeDocument/2006/relationships/image" Target="../media/image79.png"/><Relationship Id="rId10" Type="http://schemas.openxmlformats.org/officeDocument/2006/relationships/image" Target="../media/image85.png"/><Relationship Id="rId4" Type="http://schemas.openxmlformats.org/officeDocument/2006/relationships/image" Target="../media/image78.png"/><Relationship Id="rId9" Type="http://schemas.openxmlformats.org/officeDocument/2006/relationships/image" Target="../media/image84.png"/></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77.png"/><Relationship Id="rId7" Type="http://schemas.openxmlformats.org/officeDocument/2006/relationships/image" Target="../media/image3.png"/><Relationship Id="rId12" Type="http://schemas.openxmlformats.org/officeDocument/2006/relationships/image" Target="../media/image87.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80.png"/><Relationship Id="rId11" Type="http://schemas.openxmlformats.org/officeDocument/2006/relationships/image" Target="../media/image86.png"/><Relationship Id="rId5" Type="http://schemas.openxmlformats.org/officeDocument/2006/relationships/image" Target="../media/image79.png"/><Relationship Id="rId10" Type="http://schemas.openxmlformats.org/officeDocument/2006/relationships/image" Target="../media/image85.png"/><Relationship Id="rId4" Type="http://schemas.openxmlformats.org/officeDocument/2006/relationships/image" Target="../media/image78.png"/><Relationship Id="rId9" Type="http://schemas.openxmlformats.org/officeDocument/2006/relationships/image" Target="../media/image8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9962E-B2E1-418E-983B-F5463842ABF6}"/>
              </a:ext>
            </a:extLst>
          </p:cNvPr>
          <p:cNvSpPr>
            <a:spLocks noGrp="1"/>
          </p:cNvSpPr>
          <p:nvPr>
            <p:ph type="ctrTitle"/>
          </p:nvPr>
        </p:nvSpPr>
        <p:spPr/>
        <p:txBody>
          <a:bodyPr/>
          <a:lstStyle/>
          <a:p>
            <a:r>
              <a:rPr lang="en-US" dirty="0"/>
              <a:t>Running Times, BFS</a:t>
            </a:r>
          </a:p>
        </p:txBody>
      </p:sp>
      <p:sp>
        <p:nvSpPr>
          <p:cNvPr id="3" name="Subtitle 2">
            <a:extLst>
              <a:ext uri="{FF2B5EF4-FFF2-40B4-BE49-F238E27FC236}">
                <a16:creationId xmlns:a16="http://schemas.microsoft.com/office/drawing/2014/main" id="{95B8A5A5-BE59-4240-9E15-454D080BB36D}"/>
              </a:ext>
            </a:extLst>
          </p:cNvPr>
          <p:cNvSpPr>
            <a:spLocks noGrp="1"/>
          </p:cNvSpPr>
          <p:nvPr>
            <p:ph type="subTitle" idx="1"/>
          </p:nvPr>
        </p:nvSpPr>
        <p:spPr/>
        <p:txBody>
          <a:bodyPr/>
          <a:lstStyle/>
          <a:p>
            <a:r>
              <a:rPr lang="en-US" dirty="0"/>
              <a:t>CSE 421 Fall 2022</a:t>
            </a:r>
          </a:p>
          <a:p>
            <a:r>
              <a:rPr lang="en-US" dirty="0"/>
              <a:t>Lecture 3</a:t>
            </a:r>
          </a:p>
        </p:txBody>
      </p:sp>
    </p:spTree>
    <p:extLst>
      <p:ext uri="{BB962C8B-B14F-4D97-AF65-F5344CB8AC3E}">
        <p14:creationId xmlns:p14="http://schemas.microsoft.com/office/powerpoint/2010/main" val="1218908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D1BF7-CA87-4728-AF19-8208F2CDAA48}"/>
              </a:ext>
            </a:extLst>
          </p:cNvPr>
          <p:cNvSpPr>
            <a:spLocks noGrp="1"/>
          </p:cNvSpPr>
          <p:nvPr>
            <p:ph type="title"/>
          </p:nvPr>
        </p:nvSpPr>
        <p:spPr/>
        <p:txBody>
          <a:bodyPr/>
          <a:lstStyle/>
          <a:p>
            <a:r>
              <a:rPr lang="en-US" dirty="0"/>
              <a:t>Takeaways</a:t>
            </a:r>
          </a:p>
        </p:txBody>
      </p:sp>
      <p:sp>
        <p:nvSpPr>
          <p:cNvPr id="3" name="Content Placeholder 2">
            <a:extLst>
              <a:ext uri="{FF2B5EF4-FFF2-40B4-BE49-F238E27FC236}">
                <a16:creationId xmlns:a16="http://schemas.microsoft.com/office/drawing/2014/main" id="{885ED08A-499A-41D6-8DCC-19E65745B032}"/>
              </a:ext>
            </a:extLst>
          </p:cNvPr>
          <p:cNvSpPr>
            <a:spLocks noGrp="1"/>
          </p:cNvSpPr>
          <p:nvPr>
            <p:ph idx="1"/>
          </p:nvPr>
        </p:nvSpPr>
        <p:spPr/>
        <p:txBody>
          <a:bodyPr/>
          <a:lstStyle/>
          <a:p>
            <a:r>
              <a:rPr lang="en-US" dirty="0"/>
              <a:t>Stable Matchings always exist, and we can find them efficiently.</a:t>
            </a:r>
          </a:p>
          <a:p>
            <a:r>
              <a:rPr lang="en-US" dirty="0"/>
              <a:t>The GS Algorithm gives proposers their best possible partner</a:t>
            </a:r>
          </a:p>
          <a:p>
            <a:pPr lvl="1"/>
            <a:r>
              <a:rPr lang="en-US" dirty="0"/>
              <a:t>At the expense of those receiving proposals getting their worst possible.</a:t>
            </a:r>
          </a:p>
          <a:p>
            <a:r>
              <a:rPr lang="en-US" dirty="0"/>
              <a:t>When doing a proof by contradiction, it sometimes helps to analyze the first time something happens instead of just some time where it happens.</a:t>
            </a:r>
          </a:p>
        </p:txBody>
      </p:sp>
    </p:spTree>
    <p:extLst>
      <p:ext uri="{BB962C8B-B14F-4D97-AF65-F5344CB8AC3E}">
        <p14:creationId xmlns:p14="http://schemas.microsoft.com/office/powerpoint/2010/main" val="3635979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We?</a:t>
            </a:r>
          </a:p>
        </p:txBody>
      </p:sp>
      <p:sp>
        <p:nvSpPr>
          <p:cNvPr id="3" name="Content Placeholder 2"/>
          <p:cNvSpPr>
            <a:spLocks noGrp="1"/>
          </p:cNvSpPr>
          <p:nvPr>
            <p:ph idx="1"/>
          </p:nvPr>
        </p:nvSpPr>
        <p:spPr/>
        <p:txBody>
          <a:bodyPr/>
          <a:lstStyle/>
          <a:p>
            <a:r>
              <a:rPr lang="en-US" dirty="0"/>
              <a:t>Last Week:</a:t>
            </a:r>
          </a:p>
          <a:p>
            <a:r>
              <a:rPr lang="en-US" dirty="0"/>
              <a:t>A useful algorithm for matching up agents in two groups.</a:t>
            </a:r>
          </a:p>
          <a:p>
            <a:r>
              <a:rPr lang="en-US" dirty="0"/>
              <a:t>This Week:</a:t>
            </a:r>
          </a:p>
          <a:p>
            <a:r>
              <a:rPr lang="en-US" dirty="0"/>
              <a:t>Not a single algorithm – a method of designing your own algorithms.</a:t>
            </a:r>
          </a:p>
          <a:p>
            <a:r>
              <a:rPr lang="en-US" dirty="0"/>
              <a:t>How do we search through graphs?</a:t>
            </a:r>
          </a:p>
          <a:p>
            <a:pPr lvl="1"/>
            <a:r>
              <a:rPr lang="en-US" dirty="0"/>
              <a:t>You’ve already seen the basic tools – BFS and DFS</a:t>
            </a:r>
          </a:p>
          <a:p>
            <a:pPr lvl="1"/>
            <a:r>
              <a:rPr lang="en-US" dirty="0"/>
              <a:t>Don’t just want to see what BFS/DFS can do, want you to be able to use them in new scenarios.</a:t>
            </a:r>
          </a:p>
        </p:txBody>
      </p:sp>
    </p:spTree>
    <p:extLst>
      <p:ext uri="{BB962C8B-B14F-4D97-AF65-F5344CB8AC3E}">
        <p14:creationId xmlns:p14="http://schemas.microsoft.com/office/powerpoint/2010/main" val="4216557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CF79A-3D04-4458-839F-0D1BB9994586}"/>
              </a:ext>
            </a:extLst>
          </p:cNvPr>
          <p:cNvSpPr>
            <a:spLocks noGrp="1"/>
          </p:cNvSpPr>
          <p:nvPr>
            <p:ph type="title"/>
          </p:nvPr>
        </p:nvSpPr>
        <p:spPr/>
        <p:txBody>
          <a:bodyPr/>
          <a:lstStyle/>
          <a:p>
            <a:r>
              <a:rPr lang="en-US" dirty="0"/>
              <a:t>Today</a:t>
            </a:r>
          </a:p>
        </p:txBody>
      </p:sp>
      <p:sp>
        <p:nvSpPr>
          <p:cNvPr id="3" name="Content Placeholder 2">
            <a:extLst>
              <a:ext uri="{FF2B5EF4-FFF2-40B4-BE49-F238E27FC236}">
                <a16:creationId xmlns:a16="http://schemas.microsoft.com/office/drawing/2014/main" id="{493D224B-43FB-4846-8C1E-51841DF18103}"/>
              </a:ext>
            </a:extLst>
          </p:cNvPr>
          <p:cNvSpPr>
            <a:spLocks noGrp="1"/>
          </p:cNvSpPr>
          <p:nvPr>
            <p:ph idx="1"/>
          </p:nvPr>
        </p:nvSpPr>
        <p:spPr/>
        <p:txBody>
          <a:bodyPr/>
          <a:lstStyle/>
          <a:p>
            <a:r>
              <a:rPr lang="en-US" dirty="0"/>
              <a:t>What running times are good?</a:t>
            </a:r>
          </a:p>
          <a:p>
            <a:r>
              <a:rPr lang="en-US" dirty="0"/>
              <a:t>Review some graph terms</a:t>
            </a:r>
          </a:p>
          <a:p>
            <a:r>
              <a:rPr lang="en-US" dirty="0"/>
              <a:t>BFS and applications</a:t>
            </a:r>
          </a:p>
        </p:txBody>
      </p:sp>
    </p:spTree>
    <p:extLst>
      <p:ext uri="{BB962C8B-B14F-4D97-AF65-F5344CB8AC3E}">
        <p14:creationId xmlns:p14="http://schemas.microsoft.com/office/powerpoint/2010/main" val="1603728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E57C6-DE48-44B2-8C14-F7076A3307A6}"/>
              </a:ext>
            </a:extLst>
          </p:cNvPr>
          <p:cNvSpPr>
            <a:spLocks noGrp="1"/>
          </p:cNvSpPr>
          <p:nvPr>
            <p:ph type="title"/>
          </p:nvPr>
        </p:nvSpPr>
        <p:spPr/>
        <p:txBody>
          <a:bodyPr/>
          <a:lstStyle/>
          <a:p>
            <a:r>
              <a:rPr lang="en-US" dirty="0"/>
              <a:t>Running Times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C35FF03-6FAB-4581-BA6D-07196BB172ED}"/>
                  </a:ext>
                </a:extLst>
              </p:cNvPr>
              <p:cNvSpPr>
                <a:spLocks noGrp="1"/>
              </p:cNvSpPr>
              <p:nvPr>
                <p:ph idx="1"/>
              </p:nvPr>
            </p:nvSpPr>
            <p:spPr>
              <a:xfrm>
                <a:off x="575240" y="1463857"/>
                <a:ext cx="5106560" cy="4845504"/>
              </a:xfrm>
            </p:spPr>
            <p:txBody>
              <a:bodyPr/>
              <a:lstStyle/>
              <a:p>
                <a:r>
                  <a:rPr lang="en-US" dirty="0"/>
                  <a:t>Recall the definition of big-O, big-Omega, big-Theta</a:t>
                </a:r>
              </a:p>
              <a:p>
                <a:endParaRPr lang="en-US" dirty="0"/>
              </a:p>
              <a:p>
                <a:r>
                  <a:rPr lang="en-US" dirty="0"/>
                  <a:t>Big-O is “at most” – it’s a fancy version of “</a:t>
                </a:r>
                <a14:m>
                  <m:oMath xmlns:m="http://schemas.openxmlformats.org/officeDocument/2006/math">
                    <m:r>
                      <a:rPr lang="en-US" b="0" i="1" smtClean="0">
                        <a:latin typeface="Cambria Math" panose="02040503050406030204" pitchFamily="18" charset="0"/>
                      </a:rPr>
                      <m:t>≤</m:t>
                    </m:r>
                  </m:oMath>
                </a14:m>
                <a:r>
                  <a:rPr lang="en-US" dirty="0"/>
                  <a:t>” </a:t>
                </a:r>
              </a:p>
              <a:p>
                <a:r>
                  <a:rPr lang="en-US" dirty="0"/>
                  <a:t>Big-Omega is “at least” – it’s a fancy version of “</a:t>
                </a:r>
                <a14:m>
                  <m:oMath xmlns:m="http://schemas.openxmlformats.org/officeDocument/2006/math">
                    <m:r>
                      <a:rPr lang="en-US" b="0" i="1" smtClean="0">
                        <a:latin typeface="Cambria Math" panose="02040503050406030204" pitchFamily="18" charset="0"/>
                      </a:rPr>
                      <m:t>≥"</m:t>
                    </m:r>
                  </m:oMath>
                </a14:m>
                <a:endParaRPr lang="en-US" dirty="0"/>
              </a:p>
              <a:p>
                <a:r>
                  <a:rPr lang="en-US" dirty="0"/>
                  <a:t>Big-Theta is “about equal to” – it’s a fancy version of “</a:t>
                </a:r>
                <a14:m>
                  <m:oMath xmlns:m="http://schemas.openxmlformats.org/officeDocument/2006/math">
                    <m:r>
                      <a:rPr lang="en-US" b="0" i="1" smtClean="0">
                        <a:latin typeface="Cambria Math" panose="02040503050406030204" pitchFamily="18" charset="0"/>
                      </a:rPr>
                      <m:t>≈</m:t>
                    </m:r>
                  </m:oMath>
                </a14:m>
                <a:r>
                  <a:rPr lang="en-US" dirty="0"/>
                  <a:t>”</a:t>
                </a:r>
              </a:p>
            </p:txBody>
          </p:sp>
        </mc:Choice>
        <mc:Fallback xmlns="">
          <p:sp>
            <p:nvSpPr>
              <p:cNvPr id="3" name="Content Placeholder 2">
                <a:extLst>
                  <a:ext uri="{FF2B5EF4-FFF2-40B4-BE49-F238E27FC236}">
                    <a16:creationId xmlns:a16="http://schemas.microsoft.com/office/drawing/2014/main" id="{2C35FF03-6FAB-4581-BA6D-07196BB172ED}"/>
                  </a:ext>
                </a:extLst>
              </p:cNvPr>
              <p:cNvSpPr>
                <a:spLocks noGrp="1" noRot="1" noChangeAspect="1" noMove="1" noResize="1" noEditPoints="1" noAdjustHandles="1" noChangeArrowheads="1" noChangeShapeType="1" noTextEdit="1"/>
              </p:cNvSpPr>
              <p:nvPr>
                <p:ph idx="1"/>
              </p:nvPr>
            </p:nvSpPr>
            <p:spPr>
              <a:xfrm>
                <a:off x="575240" y="1463857"/>
                <a:ext cx="5106560" cy="4845504"/>
              </a:xfrm>
              <a:blipFill>
                <a:blip r:embed="rId2"/>
                <a:stretch>
                  <a:fillRect l="-1551" t="-2138"/>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B13DDA76-3136-4FD5-8426-C183BC524FFC}"/>
              </a:ext>
            </a:extLst>
          </p:cNvPr>
          <p:cNvGrpSpPr/>
          <p:nvPr/>
        </p:nvGrpSpPr>
        <p:grpSpPr>
          <a:xfrm>
            <a:off x="6510200" y="2728590"/>
            <a:ext cx="5366372" cy="1609494"/>
            <a:chOff x="677852" y="1580757"/>
            <a:chExt cx="6576586" cy="1609494"/>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4979A6C4-BD4A-4215-B53A-B4668845321A}"/>
                    </a:ext>
                  </a:extLst>
                </p:cNvPr>
                <p:cNvSpPr/>
                <p:nvPr/>
              </p:nvSpPr>
              <p:spPr>
                <a:xfrm>
                  <a:off x="677853" y="1580757"/>
                  <a:ext cx="6576585" cy="1609494"/>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i="1" dirty="0">
                    <a:latin typeface="Cambria Math" panose="02040503050406030204" pitchFamily="18" charset="0"/>
                  </a:endParaRPr>
                </a:p>
                <a:p>
                  <a14:m>
                    <m:oMath xmlns:m="http://schemas.openxmlformats.org/officeDocument/2006/math">
                      <m:r>
                        <a:rPr lang="en-US" sz="2000" i="1">
                          <a:latin typeface="Cambria Math" panose="02040503050406030204" pitchFamily="18" charset="0"/>
                        </a:rPr>
                        <m:t>𝑓</m:t>
                      </m:r>
                      <m:r>
                        <a:rPr lang="en-US" sz="2000" i="1">
                          <a:latin typeface="Cambria Math" panose="02040503050406030204" pitchFamily="18" charset="0"/>
                        </a:rPr>
                        <m:t>(</m:t>
                      </m:r>
                      <m:r>
                        <a:rPr lang="en-US" sz="2000" i="1">
                          <a:latin typeface="Cambria Math" panose="02040503050406030204" pitchFamily="18" charset="0"/>
                        </a:rPr>
                        <m:t>𝑛</m:t>
                      </m:r>
                      <m:r>
                        <a:rPr lang="en-US" sz="2000" i="1">
                          <a:latin typeface="Cambria Math" panose="02040503050406030204" pitchFamily="18" charset="0"/>
                        </a:rPr>
                        <m:t>)</m:t>
                      </m:r>
                    </m:oMath>
                  </a14:m>
                  <a:r>
                    <a:rPr lang="en-US" sz="2000" dirty="0"/>
                    <a:t> </a:t>
                  </a:r>
                  <a:r>
                    <a:rPr lang="en-US" sz="2000" dirty="0">
                      <a:solidFill>
                        <a:schemeClr val="bg1"/>
                      </a:solidFill>
                      <a:latin typeface="Segoe UI Semilight" panose="020B0402040204020203" pitchFamily="34" charset="0"/>
                      <a:cs typeface="Segoe UI Semilight" panose="020B0402040204020203" pitchFamily="34" charset="0"/>
                    </a:rPr>
                    <a:t>is </a:t>
                  </a:r>
                  <a14:m>
                    <m:oMath xmlns:m="http://schemas.openxmlformats.org/officeDocument/2006/math">
                      <m:r>
                        <m:rPr>
                          <m:sty m:val="p"/>
                        </m:rPr>
                        <a:rPr lang="en-US" sz="2000" b="0" i="0" smtClean="0">
                          <a:latin typeface="Cambria Math" panose="02040503050406030204" pitchFamily="18" charset="0"/>
                        </a:rPr>
                        <m:t>Ω</m:t>
                      </m:r>
                      <m:r>
                        <a:rPr lang="en-US" sz="2000" i="1">
                          <a:latin typeface="Cambria Math" panose="02040503050406030204" pitchFamily="18" charset="0"/>
                        </a:rPr>
                        <m:t>(</m:t>
                      </m:r>
                      <m:r>
                        <a:rPr lang="en-US" sz="2000" i="1">
                          <a:latin typeface="Cambria Math" panose="02040503050406030204" pitchFamily="18" charset="0"/>
                        </a:rPr>
                        <m:t>𝑔</m:t>
                      </m:r>
                      <m:d>
                        <m:dPr>
                          <m:ctrlPr>
                            <a:rPr lang="en-US" sz="2000" i="1">
                              <a:latin typeface="Cambria Math" panose="02040503050406030204" pitchFamily="18" charset="0"/>
                            </a:rPr>
                          </m:ctrlPr>
                        </m:dPr>
                        <m:e>
                          <m:r>
                            <a:rPr lang="en-US" sz="2000" i="1">
                              <a:latin typeface="Cambria Math" panose="02040503050406030204" pitchFamily="18" charset="0"/>
                            </a:rPr>
                            <m:t>𝑛</m:t>
                          </m:r>
                        </m:e>
                      </m:d>
                      <m:r>
                        <a:rPr lang="en-US" sz="2000" i="1">
                          <a:latin typeface="Cambria Math" panose="02040503050406030204" pitchFamily="18" charset="0"/>
                        </a:rPr>
                        <m:t>)</m:t>
                      </m:r>
                    </m:oMath>
                  </a14:m>
                  <a:r>
                    <a:rPr lang="en-US" sz="2000" dirty="0"/>
                    <a:t> </a:t>
                  </a:r>
                  <a:r>
                    <a:rPr lang="en-US" sz="2000" dirty="0">
                      <a:solidFill>
                        <a:schemeClr val="bg1"/>
                      </a:solidFill>
                      <a:latin typeface="Segoe UI Semilight" panose="020B0402040204020203" pitchFamily="34" charset="0"/>
                      <a:cs typeface="Segoe UI Semilight" panose="020B0402040204020203" pitchFamily="34" charset="0"/>
                    </a:rPr>
                    <a:t>if there exist positive constants </a:t>
                  </a:r>
                  <a14:m>
                    <m:oMath xmlns:m="http://schemas.openxmlformats.org/officeDocument/2006/math">
                      <m:r>
                        <a:rPr lang="en-US" sz="2000">
                          <a:solidFill>
                            <a:schemeClr val="bg1"/>
                          </a:solidFill>
                          <a:latin typeface="Cambria Math" panose="02040503050406030204" pitchFamily="18" charset="0"/>
                          <a:cs typeface="Segoe UI Semilight" panose="020B0402040204020203" pitchFamily="34" charset="0"/>
                        </a:rPr>
                        <m:t>𝑐</m:t>
                      </m:r>
                      <m:r>
                        <a:rPr lang="en-US" sz="2000">
                          <a:solidFill>
                            <a:schemeClr val="bg1"/>
                          </a:solidFill>
                          <a:latin typeface="Cambria Math" panose="02040503050406030204" pitchFamily="18" charset="0"/>
                          <a:cs typeface="Segoe UI Semilight" panose="020B0402040204020203" pitchFamily="34" charset="0"/>
                        </a:rPr>
                        <m:t>, </m:t>
                      </m:r>
                      <m:sSub>
                        <m:sSubPr>
                          <m:ctrlPr>
                            <a:rPr lang="en-US" sz="2000" i="1">
                              <a:solidFill>
                                <a:schemeClr val="bg1"/>
                              </a:solidFill>
                              <a:latin typeface="Cambria Math" panose="02040503050406030204" pitchFamily="18" charset="0"/>
                              <a:cs typeface="Segoe UI Semilight" panose="020B0402040204020203" pitchFamily="34" charset="0"/>
                            </a:rPr>
                          </m:ctrlPr>
                        </m:sSubPr>
                        <m:e>
                          <m:r>
                            <a:rPr lang="en-US" sz="2000">
                              <a:solidFill>
                                <a:schemeClr val="bg1"/>
                              </a:solidFill>
                              <a:latin typeface="Cambria Math" panose="02040503050406030204" pitchFamily="18" charset="0"/>
                              <a:cs typeface="Segoe UI Semilight" panose="020B0402040204020203" pitchFamily="34" charset="0"/>
                            </a:rPr>
                            <m:t>𝑛</m:t>
                          </m:r>
                        </m:e>
                        <m:sub>
                          <m:r>
                            <a:rPr lang="en-US" sz="2000">
                              <a:solidFill>
                                <a:schemeClr val="bg1"/>
                              </a:solidFill>
                              <a:latin typeface="Cambria Math" panose="02040503050406030204" pitchFamily="18" charset="0"/>
                              <a:cs typeface="Segoe UI Semilight" panose="020B0402040204020203" pitchFamily="34" charset="0"/>
                            </a:rPr>
                            <m:t>0</m:t>
                          </m:r>
                        </m:sub>
                      </m:sSub>
                    </m:oMath>
                  </a14:m>
                  <a:r>
                    <a:rPr lang="en-US" sz="2000" dirty="0">
                      <a:solidFill>
                        <a:schemeClr val="bg1"/>
                      </a:solidFill>
                      <a:latin typeface="Segoe UI Semilight" panose="020B0402040204020203" pitchFamily="34" charset="0"/>
                      <a:cs typeface="Segoe UI Semilight" panose="020B0402040204020203" pitchFamily="34" charset="0"/>
                    </a:rPr>
                    <a:t> such that for all </a:t>
                  </a:r>
                  <a14:m>
                    <m:oMath xmlns:m="http://schemas.openxmlformats.org/officeDocument/2006/math">
                      <m:r>
                        <a:rPr lang="en-US" sz="2000" i="1">
                          <a:latin typeface="Cambria Math" panose="02040503050406030204" pitchFamily="18" charset="0"/>
                        </a:rPr>
                        <m:t>𝑛</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0</m:t>
                          </m:r>
                        </m:sub>
                      </m:sSub>
                    </m:oMath>
                  </a14:m>
                  <a:r>
                    <a:rPr lang="en-US" sz="2000" dirty="0"/>
                    <a:t>, </a:t>
                  </a:r>
                </a:p>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i="1">
                                <a:latin typeface="Cambria Math" panose="02040503050406030204" pitchFamily="18" charset="0"/>
                              </a:rPr>
                              <m:t>𝑛</m:t>
                            </m:r>
                          </m:e>
                        </m:d>
                        <m:r>
                          <a:rPr lang="en-US" sz="2000" b="0" i="1" smtClean="0">
                            <a:latin typeface="Cambria Math" panose="02040503050406030204" pitchFamily="18" charset="0"/>
                          </a:rPr>
                          <m:t>≥</m:t>
                        </m:r>
                        <m:r>
                          <a:rPr lang="en-US" sz="2000" i="1">
                            <a:latin typeface="Cambria Math" panose="02040503050406030204" pitchFamily="18" charset="0"/>
                          </a:rPr>
                          <m:t>𝑐</m:t>
                        </m:r>
                        <m:r>
                          <a:rPr lang="en-US" sz="2000" i="1">
                            <a:latin typeface="Cambria Math" panose="02040503050406030204" pitchFamily="18" charset="0"/>
                          </a:rPr>
                          <m:t>⋅</m:t>
                        </m:r>
                        <m:r>
                          <a:rPr lang="en-US" sz="2000" i="1">
                            <a:latin typeface="Cambria Math" panose="02040503050406030204" pitchFamily="18" charset="0"/>
                          </a:rPr>
                          <m:t>𝑔</m:t>
                        </m:r>
                        <m:d>
                          <m:dPr>
                            <m:ctrlPr>
                              <a:rPr lang="en-US" sz="2000" i="1">
                                <a:latin typeface="Cambria Math" panose="02040503050406030204" pitchFamily="18" charset="0"/>
                              </a:rPr>
                            </m:ctrlPr>
                          </m:dPr>
                          <m:e>
                            <m:r>
                              <a:rPr lang="en-US" sz="2000" i="1">
                                <a:latin typeface="Cambria Math" panose="02040503050406030204" pitchFamily="18" charset="0"/>
                              </a:rPr>
                              <m:t>𝑛</m:t>
                            </m:r>
                          </m:e>
                        </m:d>
                      </m:oMath>
                    </m:oMathPara>
                  </a14:m>
                  <a:endParaRPr lang="en-US" sz="2000" dirty="0"/>
                </a:p>
              </p:txBody>
            </p:sp>
          </mc:Choice>
          <mc:Fallback xmlns="">
            <p:sp>
              <p:nvSpPr>
                <p:cNvPr id="7" name="Rectangle 6"/>
                <p:cNvSpPr>
                  <a:spLocks noRot="1" noChangeAspect="1" noMove="1" noResize="1" noEditPoints="1" noAdjustHandles="1" noChangeArrowheads="1" noChangeShapeType="1" noTextEdit="1"/>
                </p:cNvSpPr>
                <p:nvPr/>
              </p:nvSpPr>
              <p:spPr>
                <a:xfrm>
                  <a:off x="677853" y="1580757"/>
                  <a:ext cx="6576585" cy="1609494"/>
                </a:xfrm>
                <a:prstGeom prst="rect">
                  <a:avLst/>
                </a:prstGeom>
                <a:blipFill>
                  <a:blip r:embed="rId3"/>
                  <a:stretch>
                    <a:fillRect l="-568" r="-1023"/>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91728861-7BE6-4B50-AE66-03CE57A46478}"/>
                </a:ext>
              </a:extLst>
            </p:cNvPr>
            <p:cNvSpPr/>
            <p:nvPr/>
          </p:nvSpPr>
          <p:spPr>
            <a:xfrm>
              <a:off x="677852" y="1580758"/>
              <a:ext cx="6576585"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chemeClr val="bg1"/>
                  </a:solidFill>
                  <a:latin typeface="Segoe UI Semilight" panose="020B0402040204020203" pitchFamily="34" charset="0"/>
                </a:rPr>
                <a:t>Big-Omega</a:t>
              </a:r>
            </a:p>
          </p:txBody>
        </p:sp>
      </p:grpSp>
      <p:grpSp>
        <p:nvGrpSpPr>
          <p:cNvPr id="7" name="Group 6">
            <a:extLst>
              <a:ext uri="{FF2B5EF4-FFF2-40B4-BE49-F238E27FC236}">
                <a16:creationId xmlns:a16="http://schemas.microsoft.com/office/drawing/2014/main" id="{EC6DB8A5-2EC4-4F4A-B7BE-418DF217D33B}"/>
              </a:ext>
            </a:extLst>
          </p:cNvPr>
          <p:cNvGrpSpPr/>
          <p:nvPr/>
        </p:nvGrpSpPr>
        <p:grpSpPr>
          <a:xfrm>
            <a:off x="6462711" y="4594129"/>
            <a:ext cx="5356824" cy="1645620"/>
            <a:chOff x="672906" y="5149727"/>
            <a:chExt cx="6580155" cy="1645620"/>
          </a:xfrm>
        </p:grpSpPr>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50EDE1C1-7229-4AF9-A724-7187207C40E1}"/>
                    </a:ext>
                  </a:extLst>
                </p:cNvPr>
                <p:cNvSpPr/>
                <p:nvPr/>
              </p:nvSpPr>
              <p:spPr>
                <a:xfrm>
                  <a:off x="672907" y="5149727"/>
                  <a:ext cx="6580154" cy="164562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i="1" dirty="0">
                    <a:latin typeface="Cambria Math" panose="02040503050406030204" pitchFamily="18" charset="0"/>
                  </a:endParaRPr>
                </a:p>
                <a:p>
                  <a14:m>
                    <m:oMath xmlns:m="http://schemas.openxmlformats.org/officeDocument/2006/math">
                      <m:r>
                        <a:rPr lang="en-US" sz="2400" i="1">
                          <a:latin typeface="Cambria Math" panose="02040503050406030204" pitchFamily="18" charset="0"/>
                        </a:rPr>
                        <m:t>𝑓</m:t>
                      </m:r>
                      <m:r>
                        <a:rPr lang="en-US" sz="2400" i="1">
                          <a:latin typeface="Cambria Math" panose="02040503050406030204" pitchFamily="18" charset="0"/>
                        </a:rPr>
                        <m:t>(</m:t>
                      </m:r>
                      <m:r>
                        <a:rPr lang="en-US" sz="2400" i="1">
                          <a:latin typeface="Cambria Math" panose="02040503050406030204" pitchFamily="18" charset="0"/>
                        </a:rPr>
                        <m:t>𝑛</m:t>
                      </m:r>
                      <m:r>
                        <a:rPr lang="en-US" sz="2400" i="1">
                          <a:latin typeface="Cambria Math" panose="02040503050406030204" pitchFamily="18" charset="0"/>
                        </a:rPr>
                        <m:t>)</m:t>
                      </m:r>
                    </m:oMath>
                  </a14:m>
                  <a:r>
                    <a:rPr lang="en-US" sz="2200" dirty="0">
                      <a:solidFill>
                        <a:schemeClr val="bg1"/>
                      </a:solidFill>
                      <a:latin typeface="Segoe UI Semilight" panose="020B0402040204020203" pitchFamily="34" charset="0"/>
                    </a:rPr>
                    <a:t> is </a:t>
                  </a:r>
                  <a14:m>
                    <m:oMath xmlns:m="http://schemas.openxmlformats.org/officeDocument/2006/math">
                      <m:r>
                        <m:rPr>
                          <m:sty m:val="p"/>
                        </m:rPr>
                        <a:rPr lang="en-US" sz="2400" b="0" i="0" smtClean="0">
                          <a:latin typeface="Cambria Math" panose="02040503050406030204" pitchFamily="18" charset="0"/>
                        </a:rPr>
                        <m:t>Θ</m:t>
                      </m:r>
                      <m:r>
                        <a:rPr lang="en-US" sz="2400" i="1">
                          <a:latin typeface="Cambria Math" panose="02040503050406030204" pitchFamily="18" charset="0"/>
                        </a:rPr>
                        <m:t>(</m:t>
                      </m:r>
                      <m:r>
                        <a:rPr lang="en-US" sz="2400" i="1">
                          <a:latin typeface="Cambria Math" panose="02040503050406030204" pitchFamily="18" charset="0"/>
                        </a:rPr>
                        <m:t>𝑔</m:t>
                      </m:r>
                      <m:d>
                        <m:dPr>
                          <m:ctrlPr>
                            <a:rPr lang="en-US" sz="2400" i="1">
                              <a:latin typeface="Cambria Math" panose="02040503050406030204" pitchFamily="18" charset="0"/>
                            </a:rPr>
                          </m:ctrlPr>
                        </m:dPr>
                        <m:e>
                          <m:r>
                            <a:rPr lang="en-US" sz="2400" i="1">
                              <a:latin typeface="Cambria Math" panose="02040503050406030204" pitchFamily="18" charset="0"/>
                            </a:rPr>
                            <m:t>𝑛</m:t>
                          </m:r>
                        </m:e>
                      </m:d>
                      <m:r>
                        <a:rPr lang="en-US" sz="2400" i="1">
                          <a:latin typeface="Cambria Math" panose="02040503050406030204" pitchFamily="18" charset="0"/>
                        </a:rPr>
                        <m:t>)</m:t>
                      </m:r>
                    </m:oMath>
                  </a14:m>
                  <a:r>
                    <a:rPr lang="en-US" sz="2400" dirty="0"/>
                    <a:t> </a:t>
                  </a:r>
                  <a:r>
                    <a:rPr lang="en-US" sz="2200" dirty="0">
                      <a:solidFill>
                        <a:schemeClr val="bg1"/>
                      </a:solidFill>
                      <a:latin typeface="Segoe UI Semilight" panose="020B0402040204020203" pitchFamily="34" charset="0"/>
                    </a:rPr>
                    <a:t>if </a:t>
                  </a:r>
                </a:p>
                <a:p>
                  <a14:m>
                    <m:oMath xmlns:m="http://schemas.openxmlformats.org/officeDocument/2006/math">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oMath>
                  </a14:m>
                  <a:r>
                    <a:rPr lang="en-US" sz="2200" dirty="0">
                      <a:solidFill>
                        <a:schemeClr val="bg1"/>
                      </a:solidFill>
                      <a:latin typeface="Segoe UI Semilight" panose="020B0402040204020203" pitchFamily="34" charset="0"/>
                    </a:rPr>
                    <a:t> is </a:t>
                  </a:r>
                  <a14:m>
                    <m:oMath xmlns:m="http://schemas.openxmlformats.org/officeDocument/2006/math">
                      <m:r>
                        <a:rPr lang="en-US" sz="2400" b="0" i="1" smtClean="0">
                          <a:latin typeface="Cambria Math" panose="02040503050406030204" pitchFamily="18" charset="0"/>
                        </a:rPr>
                        <m:t>𝑂</m:t>
                      </m:r>
                      <m:r>
                        <a:rPr lang="en-US" sz="2400" b="0" i="1" smtClean="0">
                          <a:latin typeface="Cambria Math" panose="02040503050406030204" pitchFamily="18" charset="0"/>
                        </a:rPr>
                        <m:t>(</m:t>
                      </m:r>
                      <m:r>
                        <a:rPr lang="en-US" sz="2400" b="0" i="1" smtClean="0">
                          <a:latin typeface="Cambria Math" panose="02040503050406030204" pitchFamily="18" charset="0"/>
                        </a:rPr>
                        <m:t>𝑔</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r>
                        <a:rPr lang="en-US" sz="2400" b="0" i="1" smtClean="0">
                          <a:latin typeface="Cambria Math" panose="02040503050406030204" pitchFamily="18" charset="0"/>
                        </a:rPr>
                        <m:t>)</m:t>
                      </m:r>
                    </m:oMath>
                  </a14:m>
                  <a:r>
                    <a:rPr lang="en-US" sz="2200" dirty="0">
                      <a:solidFill>
                        <a:schemeClr val="bg1"/>
                      </a:solidFill>
                      <a:latin typeface="Segoe UI Semilight" panose="020B0402040204020203" pitchFamily="34" charset="0"/>
                    </a:rPr>
                    <a:t> and </a:t>
                  </a:r>
                  <a14:m>
                    <m:oMath xmlns:m="http://schemas.openxmlformats.org/officeDocument/2006/math">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oMath>
                  </a14:m>
                  <a:r>
                    <a:rPr lang="en-US" sz="2200" dirty="0">
                      <a:solidFill>
                        <a:schemeClr val="bg1"/>
                      </a:solidFill>
                      <a:latin typeface="Segoe UI Semilight" panose="020B0402040204020203" pitchFamily="34" charset="0"/>
                    </a:rPr>
                    <a:t> is </a:t>
                  </a:r>
                  <a14:m>
                    <m:oMath xmlns:m="http://schemas.openxmlformats.org/officeDocument/2006/math">
                      <m:r>
                        <m:rPr>
                          <m:sty m:val="p"/>
                        </m:rPr>
                        <a:rPr lang="en-US" sz="2400" b="0" i="0" smtClean="0">
                          <a:latin typeface="Cambria Math" panose="02040503050406030204" pitchFamily="18" charset="0"/>
                        </a:rPr>
                        <m:t>Ω</m:t>
                      </m:r>
                      <m:r>
                        <a:rPr lang="en-US" sz="2400" b="0" i="1" smtClean="0">
                          <a:latin typeface="Cambria Math" panose="02040503050406030204" pitchFamily="18" charset="0"/>
                        </a:rPr>
                        <m:t>(</m:t>
                      </m:r>
                      <m:r>
                        <a:rPr lang="en-US" sz="2400" b="0" i="1" smtClean="0">
                          <a:latin typeface="Cambria Math" panose="02040503050406030204" pitchFamily="18" charset="0"/>
                        </a:rPr>
                        <m:t>𝑔</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r>
                        <a:rPr lang="en-US" sz="2400" b="0" i="1" smtClean="0">
                          <a:latin typeface="Cambria Math" panose="02040503050406030204" pitchFamily="18" charset="0"/>
                        </a:rPr>
                        <m:t>)</m:t>
                      </m:r>
                    </m:oMath>
                  </a14:m>
                  <a:r>
                    <a:rPr lang="en-US" sz="2400" dirty="0"/>
                    <a:t>.</a:t>
                  </a:r>
                </a:p>
              </p:txBody>
            </p:sp>
          </mc:Choice>
          <mc:Fallback xmlns="">
            <p:sp>
              <p:nvSpPr>
                <p:cNvPr id="10" name="Rectangle 9"/>
                <p:cNvSpPr>
                  <a:spLocks noRot="1" noChangeAspect="1" noMove="1" noResize="1" noEditPoints="1" noAdjustHandles="1" noChangeArrowheads="1" noChangeShapeType="1" noTextEdit="1"/>
                </p:cNvSpPr>
                <p:nvPr/>
              </p:nvSpPr>
              <p:spPr>
                <a:xfrm>
                  <a:off x="672907" y="5149727"/>
                  <a:ext cx="6580154" cy="1645620"/>
                </a:xfrm>
                <a:prstGeom prst="rect">
                  <a:avLst/>
                </a:prstGeom>
                <a:blipFill>
                  <a:blip r:embed="rId4"/>
                  <a:stretch>
                    <a:fillRect l="-910"/>
                  </a:stretch>
                </a:blipFill>
                <a:ln>
                  <a:no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902FF4A7-EE31-43CB-A121-C85E882BAB86}"/>
                </a:ext>
              </a:extLst>
            </p:cNvPr>
            <p:cNvSpPr/>
            <p:nvPr/>
          </p:nvSpPr>
          <p:spPr>
            <a:xfrm>
              <a:off x="672906" y="5149728"/>
              <a:ext cx="6580155"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chemeClr val="bg1"/>
                  </a:solidFill>
                  <a:latin typeface="Segoe UI Semilight" panose="020B0402040204020203" pitchFamily="34" charset="0"/>
                </a:rPr>
                <a:t>Big-Theta</a:t>
              </a:r>
            </a:p>
          </p:txBody>
        </p:sp>
      </p:grpSp>
      <p:grpSp>
        <p:nvGrpSpPr>
          <p:cNvPr id="10" name="Group 9">
            <a:extLst>
              <a:ext uri="{FF2B5EF4-FFF2-40B4-BE49-F238E27FC236}">
                <a16:creationId xmlns:a16="http://schemas.microsoft.com/office/drawing/2014/main" id="{9333DFAD-01BC-427D-8E79-ABB5ECD32423}"/>
              </a:ext>
            </a:extLst>
          </p:cNvPr>
          <p:cNvGrpSpPr/>
          <p:nvPr/>
        </p:nvGrpSpPr>
        <p:grpSpPr>
          <a:xfrm>
            <a:off x="6510201" y="1128869"/>
            <a:ext cx="5366370" cy="1516921"/>
            <a:chOff x="677853" y="1580757"/>
            <a:chExt cx="4114499" cy="1516921"/>
          </a:xfrm>
        </p:grpSpPr>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2576F4F1-1058-4F9A-8FEF-46EBE36D050F}"/>
                    </a:ext>
                  </a:extLst>
                </p:cNvPr>
                <p:cNvSpPr/>
                <p:nvPr/>
              </p:nvSpPr>
              <p:spPr>
                <a:xfrm>
                  <a:off x="677853" y="1580757"/>
                  <a:ext cx="4114499" cy="151692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i="1" dirty="0">
                    <a:latin typeface="Cambria Math" panose="02040503050406030204" pitchFamily="18" charset="0"/>
                  </a:endParaRPr>
                </a:p>
                <a:p>
                  <a14:m>
                    <m:oMath xmlns:m="http://schemas.openxmlformats.org/officeDocument/2006/math">
                      <m:r>
                        <a:rPr lang="en-US" sz="2000" i="1">
                          <a:latin typeface="Cambria Math" panose="02040503050406030204" pitchFamily="18" charset="0"/>
                        </a:rPr>
                        <m:t>𝑓</m:t>
                      </m:r>
                      <m:r>
                        <a:rPr lang="en-US" sz="2000" i="1">
                          <a:latin typeface="Cambria Math" panose="02040503050406030204" pitchFamily="18" charset="0"/>
                        </a:rPr>
                        <m:t>(</m:t>
                      </m:r>
                      <m:r>
                        <a:rPr lang="en-US" sz="2000" i="1">
                          <a:latin typeface="Cambria Math" panose="02040503050406030204" pitchFamily="18" charset="0"/>
                        </a:rPr>
                        <m:t>𝑛</m:t>
                      </m:r>
                      <m:r>
                        <a:rPr lang="en-US" sz="2000" i="1">
                          <a:latin typeface="Cambria Math" panose="02040503050406030204" pitchFamily="18" charset="0"/>
                        </a:rPr>
                        <m:t>)</m:t>
                      </m:r>
                    </m:oMath>
                  </a14:m>
                  <a:r>
                    <a:rPr lang="en-US" sz="2000" dirty="0"/>
                    <a:t> </a:t>
                  </a:r>
                  <a:r>
                    <a:rPr lang="en-US" sz="2000" dirty="0">
                      <a:latin typeface="Segoe UI Historic" panose="020B0502040204020203" pitchFamily="34" charset="0"/>
                      <a:ea typeface="Segoe UI Historic" panose="020B0502040204020203" pitchFamily="34" charset="0"/>
                      <a:cs typeface="Segoe UI Historic" panose="020B0502040204020203" pitchFamily="34" charset="0"/>
                    </a:rPr>
                    <a:t>is</a:t>
                  </a:r>
                  <a:r>
                    <a:rPr lang="en-US" sz="2000" dirty="0"/>
                    <a:t> </a:t>
                  </a:r>
                  <a14:m>
                    <m:oMath xmlns:m="http://schemas.openxmlformats.org/officeDocument/2006/math">
                      <m:r>
                        <a:rPr lang="en-US" sz="2000" i="1">
                          <a:latin typeface="Cambria Math" panose="02040503050406030204" pitchFamily="18" charset="0"/>
                        </a:rPr>
                        <m:t>𝑂</m:t>
                      </m:r>
                      <m:r>
                        <a:rPr lang="en-US" sz="2000" i="1">
                          <a:latin typeface="Cambria Math" panose="02040503050406030204" pitchFamily="18" charset="0"/>
                        </a:rPr>
                        <m:t>(</m:t>
                      </m:r>
                      <m:r>
                        <a:rPr lang="en-US" sz="2000" i="1">
                          <a:latin typeface="Cambria Math" panose="02040503050406030204" pitchFamily="18" charset="0"/>
                        </a:rPr>
                        <m:t>𝑔</m:t>
                      </m:r>
                      <m:d>
                        <m:dPr>
                          <m:ctrlPr>
                            <a:rPr lang="en-US" sz="2000" i="1">
                              <a:latin typeface="Cambria Math" panose="02040503050406030204" pitchFamily="18" charset="0"/>
                            </a:rPr>
                          </m:ctrlPr>
                        </m:dPr>
                        <m:e>
                          <m:r>
                            <a:rPr lang="en-US" sz="2000" i="1">
                              <a:latin typeface="Cambria Math" panose="02040503050406030204" pitchFamily="18" charset="0"/>
                            </a:rPr>
                            <m:t>𝑛</m:t>
                          </m:r>
                        </m:e>
                      </m:d>
                      <m:r>
                        <a:rPr lang="en-US" sz="2000" i="1">
                          <a:latin typeface="Cambria Math" panose="02040503050406030204" pitchFamily="18" charset="0"/>
                        </a:rPr>
                        <m:t>)</m:t>
                      </m:r>
                    </m:oMath>
                  </a14:m>
                  <a:r>
                    <a:rPr lang="en-US" sz="2000" dirty="0"/>
                    <a:t> </a:t>
                  </a:r>
                  <a:r>
                    <a:rPr lang="en-US" sz="2000" dirty="0">
                      <a:latin typeface="Segoe UI Historic" panose="020B0502040204020203" pitchFamily="34" charset="0"/>
                      <a:ea typeface="Segoe UI Historic" panose="020B0502040204020203" pitchFamily="34" charset="0"/>
                      <a:cs typeface="Segoe UI Historic" panose="020B0502040204020203" pitchFamily="34" charset="0"/>
                    </a:rPr>
                    <a:t>if there exist positive constants </a:t>
                  </a:r>
                  <a14:m>
                    <m:oMath xmlns:m="http://schemas.openxmlformats.org/officeDocument/2006/math">
                      <m:r>
                        <a:rPr lang="en-US" sz="2000" i="1">
                          <a:latin typeface="Cambria Math" panose="02040503050406030204" pitchFamily="18" charset="0"/>
                        </a:rPr>
                        <m:t>𝑐</m:t>
                      </m:r>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0</m:t>
                          </m:r>
                        </m:sub>
                      </m:sSub>
                    </m:oMath>
                  </a14:m>
                  <a:r>
                    <a:rPr lang="en-US" sz="2000" dirty="0">
                      <a:latin typeface="Segoe UI Historic" panose="020B0502040204020203" pitchFamily="34" charset="0"/>
                      <a:ea typeface="Segoe UI Historic" panose="020B0502040204020203" pitchFamily="34" charset="0"/>
                      <a:cs typeface="Segoe UI Historic" panose="020B0502040204020203" pitchFamily="34" charset="0"/>
                    </a:rPr>
                    <a:t> such that for all</a:t>
                  </a:r>
                  <a:r>
                    <a:rPr lang="en-US" sz="2000" dirty="0"/>
                    <a:t> </a:t>
                  </a:r>
                  <a14:m>
                    <m:oMath xmlns:m="http://schemas.openxmlformats.org/officeDocument/2006/math">
                      <m:r>
                        <a:rPr lang="en-US" sz="2000" i="1">
                          <a:latin typeface="Cambria Math" panose="02040503050406030204" pitchFamily="18" charset="0"/>
                        </a:rPr>
                        <m:t>𝑛</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0</m:t>
                          </m:r>
                        </m:sub>
                      </m:sSub>
                    </m:oMath>
                  </a14:m>
                  <a:r>
                    <a:rPr lang="en-US" sz="2000" dirty="0"/>
                    <a:t>, </a:t>
                  </a:r>
                </a:p>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i="1">
                                <a:latin typeface="Cambria Math" panose="02040503050406030204" pitchFamily="18" charset="0"/>
                              </a:rPr>
                              <m:t>𝑛</m:t>
                            </m:r>
                          </m:e>
                        </m:d>
                        <m:r>
                          <a:rPr lang="en-US" sz="2000" i="1">
                            <a:latin typeface="Cambria Math" panose="02040503050406030204" pitchFamily="18" charset="0"/>
                          </a:rPr>
                          <m:t>≤</m:t>
                        </m:r>
                        <m:r>
                          <a:rPr lang="en-US" sz="2000" i="1">
                            <a:latin typeface="Cambria Math" panose="02040503050406030204" pitchFamily="18" charset="0"/>
                          </a:rPr>
                          <m:t>𝑐</m:t>
                        </m:r>
                        <m:r>
                          <a:rPr lang="en-US" sz="2000" i="1">
                            <a:latin typeface="Cambria Math" panose="02040503050406030204" pitchFamily="18" charset="0"/>
                          </a:rPr>
                          <m:t>⋅</m:t>
                        </m:r>
                        <m:r>
                          <a:rPr lang="en-US" sz="2000" i="1">
                            <a:latin typeface="Cambria Math" panose="02040503050406030204" pitchFamily="18" charset="0"/>
                          </a:rPr>
                          <m:t>𝑔</m:t>
                        </m:r>
                        <m:d>
                          <m:dPr>
                            <m:ctrlPr>
                              <a:rPr lang="en-US" sz="2000" i="1">
                                <a:latin typeface="Cambria Math" panose="02040503050406030204" pitchFamily="18" charset="0"/>
                              </a:rPr>
                            </m:ctrlPr>
                          </m:dPr>
                          <m:e>
                            <m:r>
                              <a:rPr lang="en-US" sz="2000" i="1">
                                <a:latin typeface="Cambria Math" panose="02040503050406030204" pitchFamily="18" charset="0"/>
                              </a:rPr>
                              <m:t>𝑛</m:t>
                            </m:r>
                          </m:e>
                        </m:d>
                      </m:oMath>
                    </m:oMathPara>
                  </a14:m>
                  <a:endParaRPr lang="en-US" sz="2000" dirty="0"/>
                </a:p>
              </p:txBody>
            </p:sp>
          </mc:Choice>
          <mc:Fallback xmlns="">
            <p:sp>
              <p:nvSpPr>
                <p:cNvPr id="19" name="Rectangle 18">
                  <a:extLst>
                    <a:ext uri="{FF2B5EF4-FFF2-40B4-BE49-F238E27FC236}">
                      <a16:creationId xmlns:a16="http://schemas.microsoft.com/office/drawing/2014/main" id="{45B606AD-FECA-904F-90DC-CC784EF827C4}"/>
                    </a:ext>
                  </a:extLst>
                </p:cNvPr>
                <p:cNvSpPr>
                  <a:spLocks noRot="1" noChangeAspect="1" noMove="1" noResize="1" noEditPoints="1" noAdjustHandles="1" noChangeArrowheads="1" noChangeShapeType="1" noTextEdit="1"/>
                </p:cNvSpPr>
                <p:nvPr/>
              </p:nvSpPr>
              <p:spPr>
                <a:xfrm>
                  <a:off x="677853" y="1580757"/>
                  <a:ext cx="4114499" cy="1516921"/>
                </a:xfrm>
                <a:prstGeom prst="rect">
                  <a:avLst/>
                </a:prstGeom>
                <a:blipFill>
                  <a:blip r:embed="rId5"/>
                  <a:stretch>
                    <a:fillRect l="-1250"/>
                  </a:stretch>
                </a:blipFill>
                <a:ln>
                  <a:noFill/>
                </a:ln>
              </p:spPr>
              <p:txBody>
                <a:bodyPr/>
                <a:lstStyle/>
                <a:p>
                  <a:r>
                    <a:rPr lang="en-US">
                      <a:noFill/>
                    </a:rPr>
                    <a:t> </a:t>
                  </a:r>
                </a:p>
              </p:txBody>
            </p:sp>
          </mc:Fallback>
        </mc:AlternateContent>
        <p:sp>
          <p:nvSpPr>
            <p:cNvPr id="12" name="Rectangle 11">
              <a:extLst>
                <a:ext uri="{FF2B5EF4-FFF2-40B4-BE49-F238E27FC236}">
                  <a16:creationId xmlns:a16="http://schemas.microsoft.com/office/drawing/2014/main" id="{0F922738-8ED5-49FF-9847-EB37BFF43699}"/>
                </a:ext>
              </a:extLst>
            </p:cNvPr>
            <p:cNvSpPr/>
            <p:nvPr/>
          </p:nvSpPr>
          <p:spPr>
            <a:xfrm>
              <a:off x="677853" y="1580758"/>
              <a:ext cx="4114499"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Big-O</a:t>
              </a:r>
            </a:p>
          </p:txBody>
        </p:sp>
      </p:grpSp>
    </p:spTree>
    <p:extLst>
      <p:ext uri="{BB962C8B-B14F-4D97-AF65-F5344CB8AC3E}">
        <p14:creationId xmlns:p14="http://schemas.microsoft.com/office/powerpoint/2010/main" val="3366164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1D4E1-7863-42C8-B9EB-78D59B2BFDC3}"/>
              </a:ext>
            </a:extLst>
          </p:cNvPr>
          <p:cNvSpPr>
            <a:spLocks noGrp="1"/>
          </p:cNvSpPr>
          <p:nvPr>
            <p:ph type="title"/>
          </p:nvPr>
        </p:nvSpPr>
        <p:spPr/>
        <p:txBody>
          <a:bodyPr/>
          <a:lstStyle/>
          <a:p>
            <a:r>
              <a:rPr lang="en-US" dirty="0"/>
              <a:t>What don’t we care about?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6C5E444-6A04-4E95-8882-A0777C07DFF1}"/>
                  </a:ext>
                </a:extLst>
              </p:cNvPr>
              <p:cNvSpPr>
                <a:spLocks noGrp="1"/>
              </p:cNvSpPr>
              <p:nvPr>
                <p:ph idx="1"/>
              </p:nvPr>
            </p:nvSpPr>
            <p:spPr/>
            <p:txBody>
              <a:bodyPr/>
              <a:lstStyle/>
              <a:p>
                <a:r>
                  <a:rPr lang="en-US" dirty="0"/>
                  <a:t>Ignore lower-order terms.</a:t>
                </a:r>
              </a:p>
              <a:p>
                <a:r>
                  <a:rPr lang="en-US" dirty="0"/>
                  <a:t>If there’s a </a:t>
                </a:r>
                <a14:m>
                  <m:oMath xmlns:m="http://schemas.openxmlformats.org/officeDocument/2006/math">
                    <m:r>
                      <a:rPr lang="en-US" b="0" i="1" smtClean="0">
                        <a:latin typeface="Cambria Math" panose="02040503050406030204" pitchFamily="18" charset="0"/>
                      </a:rPr>
                      <m:t>5</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0" smtClean="0">
                        <a:latin typeface="Cambria Math" panose="02040503050406030204" pitchFamily="18" charset="0"/>
                      </a:rPr>
                      <m:t> </m:t>
                    </m:r>
                  </m:oMath>
                </a14:m>
                <a:r>
                  <a:rPr lang="en-US" dirty="0"/>
                  <a:t>that’s more important than </a:t>
                </a:r>
                <a14:m>
                  <m:oMath xmlns:m="http://schemas.openxmlformats.org/officeDocument/2006/math">
                    <m:r>
                      <a:rPr lang="en-US" b="0" i="1" smtClean="0">
                        <a:latin typeface="Cambria Math" panose="02040503050406030204" pitchFamily="18" charset="0"/>
                      </a:rPr>
                      <m:t>10</m:t>
                    </m:r>
                    <m:r>
                      <a:rPr lang="en-US" b="0" i="1" smtClean="0">
                        <a:latin typeface="Cambria Math" panose="02040503050406030204" pitchFamily="18" charset="0"/>
                      </a:rPr>
                      <m:t>𝑛</m:t>
                    </m:r>
                  </m:oMath>
                </a14:m>
                <a:r>
                  <a:rPr lang="en-US" dirty="0"/>
                  <a:t> for very large </a:t>
                </a:r>
                <a14:m>
                  <m:oMath xmlns:m="http://schemas.openxmlformats.org/officeDocument/2006/math">
                    <m:r>
                      <a:rPr lang="en-US" b="0" i="1" smtClean="0">
                        <a:latin typeface="Cambria Math" panose="02040503050406030204" pitchFamily="18" charset="0"/>
                      </a:rPr>
                      <m:t>𝑛</m:t>
                    </m:r>
                  </m:oMath>
                </a14:m>
                <a:endParaRPr lang="en-US" dirty="0"/>
              </a:p>
              <a:p>
                <a:endParaRPr lang="en-US" dirty="0"/>
              </a:p>
              <a:p>
                <a:r>
                  <a:rPr lang="en-US" dirty="0"/>
                  <a:t>Ignore constant factors.</a:t>
                </a:r>
              </a:p>
              <a:p>
                <a:r>
                  <a:rPr lang="en-US" dirty="0"/>
                  <a:t>We can’t see clearly what will happen when we convert from pseudocode to Java code (and Java code to machine code)</a:t>
                </a:r>
              </a:p>
              <a:p>
                <a:endParaRPr lang="en-US" dirty="0"/>
              </a:p>
              <a:p>
                <a:r>
                  <a:rPr lang="en-US" dirty="0"/>
                  <a:t>Ignore small inputs.</a:t>
                </a:r>
              </a:p>
              <a:p>
                <a:r>
                  <a:rPr lang="en-US" dirty="0"/>
                  <a:t>Small enough and it happens in the blink of an eye anyway…</a:t>
                </a:r>
              </a:p>
            </p:txBody>
          </p:sp>
        </mc:Choice>
        <mc:Fallback xmlns="">
          <p:sp>
            <p:nvSpPr>
              <p:cNvPr id="3" name="Content Placeholder 2">
                <a:extLst>
                  <a:ext uri="{FF2B5EF4-FFF2-40B4-BE49-F238E27FC236}">
                    <a16:creationId xmlns:a16="http://schemas.microsoft.com/office/drawing/2014/main" id="{A6C5E444-6A04-4E95-8882-A0777C07DFF1}"/>
                  </a:ext>
                </a:extLst>
              </p:cNvPr>
              <p:cNvSpPr>
                <a:spLocks noGrp="1" noRot="1" noChangeAspect="1" noMove="1" noResize="1" noEditPoints="1" noAdjustHandles="1" noChangeArrowheads="1" noChangeShapeType="1" noTextEdit="1"/>
              </p:cNvSpPr>
              <p:nvPr>
                <p:ph idx="1"/>
              </p:nvPr>
            </p:nvSpPr>
            <p:spPr>
              <a:blipFill>
                <a:blip r:embed="rId2"/>
                <a:stretch>
                  <a:fillRect l="-708" t="-2138" b="-2390"/>
                </a:stretch>
              </a:blipFill>
            </p:spPr>
            <p:txBody>
              <a:bodyPr/>
              <a:lstStyle/>
              <a:p>
                <a:r>
                  <a:rPr lang="en-US">
                    <a:noFill/>
                  </a:rPr>
                  <a:t> </a:t>
                </a:r>
              </a:p>
            </p:txBody>
          </p:sp>
        </mc:Fallback>
      </mc:AlternateContent>
    </p:spTree>
    <p:extLst>
      <p:ext uri="{BB962C8B-B14F-4D97-AF65-F5344CB8AC3E}">
        <p14:creationId xmlns:p14="http://schemas.microsoft.com/office/powerpoint/2010/main" val="2866635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E6755-532E-495F-B409-6657E0460549}"/>
              </a:ext>
            </a:extLst>
          </p:cNvPr>
          <p:cNvSpPr>
            <a:spLocks noGrp="1"/>
          </p:cNvSpPr>
          <p:nvPr>
            <p:ph type="title"/>
          </p:nvPr>
        </p:nvSpPr>
        <p:spPr/>
        <p:txBody>
          <a:bodyPr/>
          <a:lstStyle/>
          <a:p>
            <a:r>
              <a:rPr lang="en-US" dirty="0"/>
              <a:t>Big-O isn’t perfect!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046CBFD-97E1-4188-BCA9-BCC285F8FB44}"/>
                  </a:ext>
                </a:extLst>
              </p:cNvPr>
              <p:cNvSpPr>
                <a:spLocks noGrp="1"/>
              </p:cNvSpPr>
              <p:nvPr>
                <p:ph idx="1"/>
              </p:nvPr>
            </p:nvSpPr>
            <p:spPr/>
            <p:txBody>
              <a:bodyPr>
                <a:normAutofit/>
              </a:bodyPr>
              <a:lstStyle/>
              <a:p>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=1,000,000,000,000,000,000,000</m:t>
                    </m:r>
                    <m:r>
                      <a:rPr lang="en-US" b="0" i="1" smtClean="0">
                        <a:latin typeface="Cambria Math" panose="02040503050406030204" pitchFamily="18" charset="0"/>
                      </a:rPr>
                      <m:t>𝑛</m:t>
                    </m:r>
                  </m:oMath>
                </a14:m>
                <a:r>
                  <a:rPr lang="en-US" dirty="0"/>
                  <a:t> is slower than </a:t>
                </a:r>
                <a14:m>
                  <m:oMath xmlns:m="http://schemas.openxmlformats.org/officeDocument/2006/math">
                    <m:r>
                      <m:rPr>
                        <m:sty m:val="p"/>
                      </m:rPr>
                      <a:rPr lang="en-US" b="0" i="0" smtClean="0">
                        <a:latin typeface="Cambria Math" panose="02040503050406030204" pitchFamily="18" charset="0"/>
                      </a:rPr>
                      <m:t>g</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oMath>
                </a14:m>
                <a:r>
                  <a:rPr lang="en-US" dirty="0"/>
                  <a:t> for “practical” sizes of </a:t>
                </a:r>
                <a14:m>
                  <m:oMath xmlns:m="http://schemas.openxmlformats.org/officeDocument/2006/math">
                    <m:r>
                      <a:rPr lang="en-US" b="0" i="1" smtClean="0">
                        <a:latin typeface="Cambria Math" panose="02040503050406030204" pitchFamily="18" charset="0"/>
                      </a:rPr>
                      <m:t>𝑛</m:t>
                    </m:r>
                  </m:oMath>
                </a14:m>
                <a:r>
                  <a:rPr lang="en-US" dirty="0"/>
                  <a:t>. (but big-</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m:rPr>
                        <m:sty m:val="p"/>
                      </m:rPr>
                      <a:rPr lang="en-US" b="0" i="0" smtClean="0">
                        <a:latin typeface="Cambria Math" panose="02040503050406030204" pitchFamily="18" charset="0"/>
                      </a:rPr>
                      <m:t>Ω</m:t>
                    </m:r>
                    <m:r>
                      <a:rPr lang="en-US" b="0" i="1" smtClean="0">
                        <a:latin typeface="Cambria Math" panose="02040503050406030204" pitchFamily="18" charset="0"/>
                      </a:rPr>
                      <m:t>,</m:t>
                    </m:r>
                    <m:r>
                      <m:rPr>
                        <m:sty m:val="p"/>
                      </m:rPr>
                      <a:rPr lang="en-US" b="0" i="0" smtClean="0">
                        <a:latin typeface="Cambria Math" panose="02040503050406030204" pitchFamily="18" charset="0"/>
                      </a:rPr>
                      <m:t>Θ</m:t>
                    </m:r>
                  </m:oMath>
                </a14:m>
                <a:r>
                  <a:rPr lang="en-US" dirty="0"/>
                  <a:t> says treat </a:t>
                </a:r>
                <a14:m>
                  <m:oMath xmlns:m="http://schemas.openxmlformats.org/officeDocument/2006/math">
                    <m:r>
                      <a:rPr lang="en-US" b="0" i="1" smtClean="0">
                        <a:latin typeface="Cambria Math" panose="02040503050406030204" pitchFamily="18" charset="0"/>
                      </a:rPr>
                      <m:t>𝑓</m:t>
                    </m:r>
                  </m:oMath>
                </a14:m>
                <a:r>
                  <a:rPr lang="en-US" dirty="0"/>
                  <a:t> as faster)</a:t>
                </a:r>
              </a:p>
              <a:p>
                <a:pPr marL="0" indent="0">
                  <a:buNone/>
                </a:pPr>
                <a:endParaRPr lang="en-US" i="1" dirty="0">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r>
                      <a:rPr lang="en-US" b="0" i="1" smtClean="0">
                        <a:latin typeface="Cambria Math" panose="02040503050406030204" pitchFamily="18" charset="0"/>
                      </a:rPr>
                      <m:t>𝑛</m:t>
                    </m:r>
                  </m:oMath>
                </a14:m>
                <a:r>
                  <a:rPr lang="en-US" dirty="0"/>
                  <a:t> and </a:t>
                </a:r>
                <a14:m>
                  <m:oMath xmlns:m="http://schemas.openxmlformats.org/officeDocument/2006/math">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=1000000</m:t>
                    </m:r>
                    <m:r>
                      <a:rPr lang="en-US" b="0" i="1" smtClean="0">
                        <a:latin typeface="Cambria Math" panose="02040503050406030204" pitchFamily="18" charset="0"/>
                      </a:rPr>
                      <m:t>𝑛</m:t>
                    </m:r>
                  </m:oMath>
                </a14:m>
                <a:r>
                  <a:rPr lang="en-US" dirty="0"/>
                  <a:t> aren’t the same for practical purposes. But big-</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m:rPr>
                        <m:sty m:val="p"/>
                      </m:rPr>
                      <a:rPr lang="en-US" b="0" i="0" smtClean="0">
                        <a:latin typeface="Cambria Math" panose="02040503050406030204" pitchFamily="18" charset="0"/>
                      </a:rPr>
                      <m:t>Ω</m:t>
                    </m:r>
                    <m:r>
                      <a:rPr lang="en-US" b="0" i="1" smtClean="0">
                        <a:latin typeface="Cambria Math" panose="02040503050406030204" pitchFamily="18" charset="0"/>
                      </a:rPr>
                      <m:t>,</m:t>
                    </m:r>
                    <m:r>
                      <m:rPr>
                        <m:sty m:val="p"/>
                      </m:rPr>
                      <a:rPr lang="en-US" b="0" i="0" smtClean="0">
                        <a:latin typeface="Cambria Math" panose="02040503050406030204" pitchFamily="18" charset="0"/>
                      </a:rPr>
                      <m:t>Θ</m:t>
                    </m:r>
                  </m:oMath>
                </a14:m>
                <a:r>
                  <a:rPr lang="en-US" dirty="0"/>
                  <a:t> treat them identically.</a:t>
                </a:r>
              </a:p>
              <a:p>
                <a:endParaRPr lang="en-US" dirty="0"/>
              </a:p>
            </p:txBody>
          </p:sp>
        </mc:Choice>
        <mc:Fallback xmlns="">
          <p:sp>
            <p:nvSpPr>
              <p:cNvPr id="3" name="Content Placeholder 2">
                <a:extLst>
                  <a:ext uri="{FF2B5EF4-FFF2-40B4-BE49-F238E27FC236}">
                    <a16:creationId xmlns:a16="http://schemas.microsoft.com/office/drawing/2014/main" id="{C046CBFD-97E1-4188-BCA9-BCC285F8FB44}"/>
                  </a:ext>
                </a:extLst>
              </p:cNvPr>
              <p:cNvSpPr>
                <a:spLocks noGrp="1" noRot="1" noChangeAspect="1" noMove="1" noResize="1" noEditPoints="1" noAdjustHandles="1" noChangeArrowheads="1" noChangeShapeType="1" noTextEdit="1"/>
              </p:cNvSpPr>
              <p:nvPr>
                <p:ph idx="1"/>
              </p:nvPr>
            </p:nvSpPr>
            <p:spPr>
              <a:blipFill>
                <a:blip r:embed="rId2"/>
                <a:stretch>
                  <a:fillRect l="-708" t="-2138" r="-980"/>
                </a:stretch>
              </a:blipFill>
            </p:spPr>
            <p:txBody>
              <a:bodyPr/>
              <a:lstStyle/>
              <a:p>
                <a:r>
                  <a:rPr lang="en-US">
                    <a:noFill/>
                  </a:rPr>
                  <a:t> </a:t>
                </a:r>
              </a:p>
            </p:txBody>
          </p:sp>
        </mc:Fallback>
      </mc:AlternateContent>
    </p:spTree>
    <p:extLst>
      <p:ext uri="{BB962C8B-B14F-4D97-AF65-F5344CB8AC3E}">
        <p14:creationId xmlns:p14="http://schemas.microsoft.com/office/powerpoint/2010/main" val="2471573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5C447-5B5C-4147-B67B-69F640A7C4F7}"/>
              </a:ext>
            </a:extLst>
          </p:cNvPr>
          <p:cNvSpPr>
            <a:spLocks noGrp="1"/>
          </p:cNvSpPr>
          <p:nvPr>
            <p:ph type="title"/>
          </p:nvPr>
        </p:nvSpPr>
        <p:spPr/>
        <p:txBody>
          <a:bodyPr/>
          <a:lstStyle/>
          <a:p>
            <a:r>
              <a:rPr lang="en-US" dirty="0"/>
              <a:t>Polynomial vs. Exponential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032B4B0-E08A-442A-925B-644348F83C34}"/>
                  </a:ext>
                </a:extLst>
              </p:cNvPr>
              <p:cNvSpPr>
                <a:spLocks noGrp="1"/>
              </p:cNvSpPr>
              <p:nvPr>
                <p:ph idx="1"/>
              </p:nvPr>
            </p:nvSpPr>
            <p:spPr/>
            <p:txBody>
              <a:bodyPr/>
              <a:lstStyle/>
              <a:p>
                <a:r>
                  <a:rPr lang="en-US" dirty="0"/>
                  <a:t>We’ll say an algorithm is “efficient” if it runs in </a:t>
                </a:r>
                <a:r>
                  <a:rPr lang="en-US" b="1" dirty="0"/>
                  <a:t>polynomial time</a:t>
                </a:r>
              </a:p>
              <a:p>
                <a:endParaRPr lang="en-US" dirty="0"/>
              </a:p>
              <a:p>
                <a:endParaRPr lang="en-US" dirty="0"/>
              </a:p>
              <a:p>
                <a:endParaRPr lang="en-US" dirty="0"/>
              </a:p>
              <a:p>
                <a:endParaRPr lang="en-US" dirty="0"/>
              </a:p>
              <a:p>
                <a:r>
                  <a:rPr lang="en-US" dirty="0"/>
                  <a:t>Sorting algorithms (e.g. the </a:t>
                </a:r>
                <a14:m>
                  <m:oMath xmlns:m="http://schemas.openxmlformats.org/officeDocument/2006/math">
                    <m:r>
                      <m:rPr>
                        <m:sty m:val="p"/>
                      </m:rPr>
                      <a:rPr lang="en-US" b="0" i="0" smtClean="0">
                        <a:latin typeface="Cambria Math" panose="02040503050406030204" pitchFamily="18" charset="0"/>
                      </a:rPr>
                      <m:t>Θ</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e>
                    </m:d>
                  </m:oMath>
                </a14:m>
                <a:r>
                  <a:rPr lang="en-US" dirty="0"/>
                  <a:t> ones) – polynomial time.</a:t>
                </a:r>
              </a:p>
              <a:p>
                <a:r>
                  <a:rPr lang="en-US" dirty="0"/>
                  <a:t>Graph algorithms from 332 – polynomial time </a:t>
                </a:r>
              </a:p>
            </p:txBody>
          </p:sp>
        </mc:Choice>
        <mc:Fallback xmlns="">
          <p:sp>
            <p:nvSpPr>
              <p:cNvPr id="3" name="Content Placeholder 2">
                <a:extLst>
                  <a:ext uri="{FF2B5EF4-FFF2-40B4-BE49-F238E27FC236}">
                    <a16:creationId xmlns:a16="http://schemas.microsoft.com/office/drawing/2014/main" id="{8032B4B0-E08A-442A-925B-644348F83C34}"/>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A63FF029-F007-4F24-A483-CE7D03451BDC}"/>
              </a:ext>
            </a:extLst>
          </p:cNvPr>
          <p:cNvGrpSpPr/>
          <p:nvPr/>
        </p:nvGrpSpPr>
        <p:grpSpPr>
          <a:xfrm>
            <a:off x="1570876" y="2496561"/>
            <a:ext cx="9237798" cy="1516921"/>
            <a:chOff x="677852" y="1580757"/>
            <a:chExt cx="4703420" cy="1516921"/>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AD2C0D30-E346-426D-9224-617D7153CA3C}"/>
                    </a:ext>
                  </a:extLst>
                </p:cNvPr>
                <p:cNvSpPr/>
                <p:nvPr/>
              </p:nvSpPr>
              <p:spPr>
                <a:xfrm>
                  <a:off x="677852" y="1580757"/>
                  <a:ext cx="4703420" cy="151692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egoe UI Semibold" panose="020B0702040204020203" pitchFamily="34" charset="0"/>
                    <a:cs typeface="Segoe UI Semibold" panose="020B0702040204020203" pitchFamily="34" charset="0"/>
                  </a:endParaRPr>
                </a:p>
                <a:p>
                  <a:pPr algn="ctr"/>
                  <a:r>
                    <a:rPr lang="en-US" sz="2400" dirty="0">
                      <a:latin typeface="Segoe UI Semibold" panose="020B0702040204020203" pitchFamily="34" charset="0"/>
                      <a:cs typeface="Segoe UI Semibold" panose="020B0702040204020203" pitchFamily="34" charset="0"/>
                    </a:rPr>
                    <a:t>We say an algorithm runs in polynomial time if on an input of size </a:t>
                  </a:r>
                  <a14:m>
                    <m:oMath xmlns:m="http://schemas.openxmlformats.org/officeDocument/2006/math">
                      <m:r>
                        <a:rPr lang="en-US" sz="2400" b="0" i="1" smtClean="0">
                          <a:latin typeface="Cambria Math" panose="02040503050406030204" pitchFamily="18" charset="0"/>
                          <a:cs typeface="Segoe UI Semibold" panose="020B0702040204020203" pitchFamily="34" charset="0"/>
                        </a:rPr>
                        <m:t>𝑛</m:t>
                      </m:r>
                      <m:r>
                        <a:rPr lang="en-US" sz="2400" b="0" i="1" smtClean="0">
                          <a:latin typeface="Cambria Math" panose="02040503050406030204" pitchFamily="18" charset="0"/>
                          <a:cs typeface="Segoe UI Semibold" panose="020B0702040204020203" pitchFamily="34" charset="0"/>
                        </a:rPr>
                        <m:t>, </m:t>
                      </m:r>
                    </m:oMath>
                  </a14:m>
                  <a:r>
                    <a:rPr lang="en-US" sz="2400" dirty="0">
                      <a:latin typeface="Segoe UI Semibold" panose="020B0702040204020203" pitchFamily="34" charset="0"/>
                      <a:cs typeface="Segoe UI Semibold" panose="020B0702040204020203" pitchFamily="34" charset="0"/>
                    </a:rPr>
                    <a:t>the algorithm runs in time </a:t>
                  </a:r>
                  <a14:m>
                    <m:oMath xmlns:m="http://schemas.openxmlformats.org/officeDocument/2006/math">
                      <m:r>
                        <a:rPr lang="en-US" sz="2400" b="0" i="1" smtClean="0">
                          <a:latin typeface="Cambria Math" panose="02040503050406030204" pitchFamily="18" charset="0"/>
                        </a:rPr>
                        <m:t>𝑂</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𝑐</m:t>
                          </m:r>
                        </m:sup>
                      </m:sSup>
                      <m:r>
                        <a:rPr lang="en-US" sz="2400" b="0" i="1" smtClean="0">
                          <a:latin typeface="Cambria Math" panose="02040503050406030204" pitchFamily="18" charset="0"/>
                        </a:rPr>
                        <m:t>)</m:t>
                      </m:r>
                    </m:oMath>
                  </a14:m>
                  <a:r>
                    <a:rPr lang="en-US" sz="2400" dirty="0">
                      <a:latin typeface="Segoe UI Semibold" panose="020B0702040204020203" pitchFamily="34" charset="0"/>
                      <a:cs typeface="Segoe UI Semibold" panose="020B0702040204020203" pitchFamily="34" charset="0"/>
                    </a:rPr>
                    <a:t> for some constant </a:t>
                  </a:r>
                  <a14:m>
                    <m:oMath xmlns:m="http://schemas.openxmlformats.org/officeDocument/2006/math">
                      <m:r>
                        <a:rPr lang="en-US" sz="2400" b="0" i="1" smtClean="0">
                          <a:latin typeface="Cambria Math" panose="02040503050406030204" pitchFamily="18" charset="0"/>
                        </a:rPr>
                        <m:t>𝑐</m:t>
                      </m:r>
                    </m:oMath>
                  </a14:m>
                  <a:r>
                    <a:rPr lang="en-US" sz="2400" dirty="0">
                      <a:latin typeface="Segoe UI Semibold" panose="020B0702040204020203" pitchFamily="34" charset="0"/>
                      <a:cs typeface="Segoe UI Semibold" panose="020B0702040204020203" pitchFamily="34" charset="0"/>
                    </a:rPr>
                    <a:t>.</a:t>
                  </a:r>
                </a:p>
              </p:txBody>
            </p:sp>
          </mc:Choice>
          <mc:Fallback xmlns="">
            <p:sp>
              <p:nvSpPr>
                <p:cNvPr id="5" name="Rectangle 4">
                  <a:extLst>
                    <a:ext uri="{FF2B5EF4-FFF2-40B4-BE49-F238E27FC236}">
                      <a16:creationId xmlns:a16="http://schemas.microsoft.com/office/drawing/2014/main" id="{AD2C0D30-E346-426D-9224-617D7153CA3C}"/>
                    </a:ext>
                  </a:extLst>
                </p:cNvPr>
                <p:cNvSpPr>
                  <a:spLocks noRot="1" noChangeAspect="1" noMove="1" noResize="1" noEditPoints="1" noAdjustHandles="1" noChangeArrowheads="1" noChangeShapeType="1" noTextEdit="1"/>
                </p:cNvSpPr>
                <p:nvPr/>
              </p:nvSpPr>
              <p:spPr>
                <a:xfrm>
                  <a:off x="677852" y="1580757"/>
                  <a:ext cx="4703420" cy="1516921"/>
                </a:xfrm>
                <a:prstGeom prst="rect">
                  <a:avLst/>
                </a:prstGeom>
                <a:blipFill>
                  <a:blip r:embed="rId3"/>
                  <a:stretch>
                    <a:fillRect/>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05270724-00B7-43EB-816E-A0A7AD7C9802}"/>
                </a:ext>
              </a:extLst>
            </p:cNvPr>
            <p:cNvSpPr/>
            <p:nvPr/>
          </p:nvSpPr>
          <p:spPr>
            <a:xfrm>
              <a:off x="677853" y="1580758"/>
              <a:ext cx="4703419" cy="55143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atin typeface="Segoe UI Historic" panose="020B0502040204020203" pitchFamily="34" charset="0"/>
                  <a:ea typeface="Segoe UI Historic" panose="020B0502040204020203" pitchFamily="34" charset="0"/>
                  <a:cs typeface="Segoe UI Historic" panose="020B0502040204020203" pitchFamily="34" charset="0"/>
                </a:rPr>
                <a:t>Polynomial Time</a:t>
              </a:r>
            </a:p>
          </p:txBody>
        </p:sp>
      </p:grpSp>
    </p:spTree>
    <p:extLst>
      <p:ext uri="{BB962C8B-B14F-4D97-AF65-F5344CB8AC3E}">
        <p14:creationId xmlns:p14="http://schemas.microsoft.com/office/powerpoint/2010/main" val="481608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4EBA6-6451-4892-B7D7-F98BCCC7C2DF}"/>
              </a:ext>
            </a:extLst>
          </p:cNvPr>
          <p:cNvSpPr>
            <a:spLocks noGrp="1"/>
          </p:cNvSpPr>
          <p:nvPr>
            <p:ph type="title"/>
          </p:nvPr>
        </p:nvSpPr>
        <p:spPr/>
        <p:txBody>
          <a:bodyPr/>
          <a:lstStyle/>
          <a:p>
            <a:r>
              <a:rPr lang="en-US" dirty="0"/>
              <a:t>Why Polynomial Time?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7458C93-F97E-462C-A81C-105CBB8BAB7A}"/>
                  </a:ext>
                </a:extLst>
              </p:cNvPr>
              <p:cNvSpPr>
                <a:spLocks noGrp="1"/>
              </p:cNvSpPr>
              <p:nvPr>
                <p:ph idx="1"/>
              </p:nvPr>
            </p:nvSpPr>
            <p:spPr/>
            <p:txBody>
              <a:bodyPr/>
              <a:lstStyle/>
              <a:p>
                <a:r>
                  <a:rPr lang="en-US" dirty="0"/>
                  <a:t>Most “in-practice efficient” algorithms are polynomial time, and most polynomial time algorithms </a:t>
                </a:r>
                <a:r>
                  <a:rPr lang="en-US" b="1" dirty="0"/>
                  <a:t>can be made</a:t>
                </a:r>
                <a:r>
                  <a:rPr lang="en-US" dirty="0"/>
                  <a:t> “in-practice efficient.”</a:t>
                </a:r>
              </a:p>
              <a:p>
                <a:pPr lvl="1"/>
                <a:r>
                  <a:rPr lang="en-US" dirty="0"/>
                  <a:t>Not all of them! But a good number.</a:t>
                </a:r>
              </a:p>
              <a:p>
                <a:r>
                  <a:rPr lang="en-US" dirty="0"/>
                  <a:t>It’s an easy definition to state and check.</a:t>
                </a:r>
              </a:p>
              <a:p>
                <a:r>
                  <a:rPr lang="en-US" dirty="0"/>
                  <a:t>It’s easy to work with (a polynomial time algorithm, run on the output of a polynomial time algorithm is overall a polynomial time algorithm).</a:t>
                </a:r>
              </a:p>
              <a:p>
                <a:pPr lvl="1"/>
                <a:r>
                  <a:rPr lang="en-US" dirty="0"/>
                  <a:t>e.g. you can find a minimum spanning tree, then sort the edges. The overall running time is polynomial.</a:t>
                </a:r>
              </a:p>
              <a:p>
                <a:pPr lvl="1"/>
                <a:r>
                  <a:rPr lang="en-US" sz="2800" dirty="0"/>
                  <a:t>It lets us focus on the big-issues.</a:t>
                </a:r>
              </a:p>
              <a:p>
                <a:pPr lvl="1"/>
                <a:r>
                  <a:rPr lang="en-US" dirty="0"/>
                  <a:t>Thinking carefully about data structures might get us from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3</m:t>
                            </m:r>
                          </m:sup>
                        </m:sSup>
                      </m:e>
                    </m:d>
                  </m:oMath>
                </a14:m>
                <a:r>
                  <a:rPr lang="en-US" dirty="0"/>
                  <a:t> to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e>
                    </m:d>
                    <m:r>
                      <a:rPr lang="en-US" b="0" i="0" smtClean="0">
                        <a:latin typeface="Cambria Math" panose="02040503050406030204" pitchFamily="18" charset="0"/>
                      </a:rPr>
                      <m:t>,</m:t>
                    </m:r>
                  </m:oMath>
                </a14:m>
                <a:r>
                  <a:rPr lang="en-US" dirty="0"/>
                  <a:t> or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r>
                          <a:rPr lang="en-US" b="0" i="1" smtClean="0">
                            <a:latin typeface="Cambria Math" panose="02040503050406030204" pitchFamily="18" charset="0"/>
                          </a:rPr>
                          <m:t>𝑛</m:t>
                        </m:r>
                      </m:e>
                    </m:d>
                  </m:oMath>
                </a14:m>
                <a:r>
                  <a:rPr lang="en-US" dirty="0"/>
                  <a:t> to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oMath>
                </a14:m>
                <a:r>
                  <a:rPr lang="en-US" dirty="0"/>
                  <a:t>), but we don’t waste time doing the second one. </a:t>
                </a:r>
              </a:p>
            </p:txBody>
          </p:sp>
        </mc:Choice>
        <mc:Fallback xmlns="">
          <p:sp>
            <p:nvSpPr>
              <p:cNvPr id="3" name="Content Placeholder 2">
                <a:extLst>
                  <a:ext uri="{FF2B5EF4-FFF2-40B4-BE49-F238E27FC236}">
                    <a16:creationId xmlns:a16="http://schemas.microsoft.com/office/drawing/2014/main" id="{B7458C93-F97E-462C-A81C-105CBB8BAB7A}"/>
                  </a:ext>
                </a:extLst>
              </p:cNvPr>
              <p:cNvSpPr>
                <a:spLocks noGrp="1" noRot="1" noChangeAspect="1" noMove="1" noResize="1" noEditPoints="1" noAdjustHandles="1" noChangeArrowheads="1" noChangeShapeType="1" noTextEdit="1"/>
              </p:cNvSpPr>
              <p:nvPr>
                <p:ph idx="1"/>
              </p:nvPr>
            </p:nvSpPr>
            <p:spPr>
              <a:blipFill>
                <a:blip r:embed="rId2"/>
                <a:stretch>
                  <a:fillRect l="-708" t="-2138" r="-1797" b="-377"/>
                </a:stretch>
              </a:blipFill>
            </p:spPr>
            <p:txBody>
              <a:bodyPr/>
              <a:lstStyle/>
              <a:p>
                <a:r>
                  <a:rPr lang="en-US">
                    <a:noFill/>
                  </a:rPr>
                  <a:t> </a:t>
                </a:r>
              </a:p>
            </p:txBody>
          </p:sp>
        </mc:Fallback>
      </mc:AlternateContent>
    </p:spTree>
    <p:extLst>
      <p:ext uri="{BB962C8B-B14F-4D97-AF65-F5344CB8AC3E}">
        <p14:creationId xmlns:p14="http://schemas.microsoft.com/office/powerpoint/2010/main" val="1269279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A8083-B541-4A07-895D-43767439BED3}"/>
              </a:ext>
            </a:extLst>
          </p:cNvPr>
          <p:cNvSpPr>
            <a:spLocks noGrp="1"/>
          </p:cNvSpPr>
          <p:nvPr>
            <p:ph type="title"/>
          </p:nvPr>
        </p:nvSpPr>
        <p:spPr/>
        <p:txBody>
          <a:bodyPr/>
          <a:lstStyle/>
          <a:p>
            <a:r>
              <a:rPr lang="en-US" dirty="0"/>
              <a:t>Polynomial vs. Exponential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EFC66CE-D167-48FE-BE1C-1B6784E30961}"/>
                  </a:ext>
                </a:extLst>
              </p:cNvPr>
              <p:cNvSpPr>
                <a:spLocks noGrp="1"/>
              </p:cNvSpPr>
              <p:nvPr>
                <p:ph idx="1"/>
              </p:nvPr>
            </p:nvSpPr>
            <p:spPr/>
            <p:txBody>
              <a:bodyPr/>
              <a:lstStyle/>
              <a:p>
                <a:r>
                  <a:rPr lang="en-US" dirty="0"/>
                  <a:t>If you have an algorithm that takes exactly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microseconds, how large of an </a:t>
                </a:r>
                <a14:m>
                  <m:oMath xmlns:m="http://schemas.openxmlformats.org/officeDocument/2006/math">
                    <m:r>
                      <a:rPr lang="en-US" b="0" i="1" smtClean="0">
                        <a:latin typeface="Cambria Math" panose="02040503050406030204" pitchFamily="18" charset="0"/>
                      </a:rPr>
                      <m:t>𝑛</m:t>
                    </m:r>
                  </m:oMath>
                </a14:m>
                <a:r>
                  <a:rPr lang="en-US" dirty="0"/>
                  <a:t> can you handle in the given time?</a:t>
                </a:r>
              </a:p>
            </p:txBody>
          </p:sp>
        </mc:Choice>
        <mc:Fallback xmlns="">
          <p:sp>
            <p:nvSpPr>
              <p:cNvPr id="3" name="Content Placeholder 2">
                <a:extLst>
                  <a:ext uri="{FF2B5EF4-FFF2-40B4-BE49-F238E27FC236}">
                    <a16:creationId xmlns:a16="http://schemas.microsoft.com/office/drawing/2014/main" id="{1EFC66CE-D167-48FE-BE1C-1B6784E30961}"/>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pic>
        <p:nvPicPr>
          <p:cNvPr id="1026" name="Picture 2" descr="https://i.stack.imgur.com/DZiN6.png">
            <a:extLst>
              <a:ext uri="{FF2B5EF4-FFF2-40B4-BE49-F238E27FC236}">
                <a16:creationId xmlns:a16="http://schemas.microsoft.com/office/drawing/2014/main" id="{9D4CE8EC-E9F2-4372-B708-11AD257DE8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47" y="2341985"/>
            <a:ext cx="11080551" cy="4469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206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A8083-B541-4A07-895D-43767439BED3}"/>
              </a:ext>
            </a:extLst>
          </p:cNvPr>
          <p:cNvSpPr>
            <a:spLocks noGrp="1"/>
          </p:cNvSpPr>
          <p:nvPr>
            <p:ph type="title"/>
          </p:nvPr>
        </p:nvSpPr>
        <p:spPr/>
        <p:txBody>
          <a:bodyPr/>
          <a:lstStyle/>
          <a:p>
            <a:r>
              <a:rPr lang="en-US" dirty="0"/>
              <a:t>Polynomial vs. Exponential</a:t>
            </a:r>
          </a:p>
        </p:txBody>
      </p:sp>
      <p:sp>
        <p:nvSpPr>
          <p:cNvPr id="3" name="Content Placeholder 2">
            <a:extLst>
              <a:ext uri="{FF2B5EF4-FFF2-40B4-BE49-F238E27FC236}">
                <a16:creationId xmlns:a16="http://schemas.microsoft.com/office/drawing/2014/main" id="{1EFC66CE-D167-48FE-BE1C-1B6784E30961}"/>
              </a:ext>
            </a:extLst>
          </p:cNvPr>
          <p:cNvSpPr>
            <a:spLocks noGrp="1"/>
          </p:cNvSpPr>
          <p:nvPr>
            <p:ph idx="1"/>
          </p:nvPr>
        </p:nvSpPr>
        <p:spPr/>
        <p:txBody>
          <a:bodyPr/>
          <a:lstStyle/>
          <a:p>
            <a:r>
              <a:rPr lang="en-US" dirty="0"/>
              <a:t>For polynomial time, throwing (a lot) more time/compute power can make a significant difference. For exponential (or worse) time, the improvement is minimal.</a:t>
            </a:r>
          </a:p>
          <a:p>
            <a:r>
              <a:rPr lang="en-US" dirty="0"/>
              <a:t>With polynomial time, the increase in size is multiplicative..</a:t>
            </a:r>
          </a:p>
          <a:p>
            <a:r>
              <a:rPr lang="en-US" dirty="0"/>
              <a:t>For exponential time, it’s only additive.</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28DB74E0-37E0-423D-B308-0F1C73C3BC6B}"/>
                  </a:ext>
                </a:extLst>
              </p:cNvPr>
              <p:cNvGraphicFramePr>
                <a:graphicFrameLocks noGrp="1"/>
              </p:cNvGraphicFramePr>
              <p:nvPr>
                <p:extLst>
                  <p:ext uri="{D42A27DB-BD31-4B8C-83A1-F6EECF244321}">
                    <p14:modId xmlns:p14="http://schemas.microsoft.com/office/powerpoint/2010/main" val="1558899991"/>
                  </p:ext>
                </p:extLst>
              </p:nvPr>
            </p:nvGraphicFramePr>
            <p:xfrm>
              <a:off x="1713719" y="4287229"/>
              <a:ext cx="8127999" cy="1488504"/>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790387922"/>
                        </a:ext>
                      </a:extLst>
                    </a:gridCol>
                    <a:gridCol w="2709333">
                      <a:extLst>
                        <a:ext uri="{9D8B030D-6E8A-4147-A177-3AD203B41FA5}">
                          <a16:colId xmlns:a16="http://schemas.microsoft.com/office/drawing/2014/main" val="2457003152"/>
                        </a:ext>
                      </a:extLst>
                    </a:gridCol>
                    <a:gridCol w="2709333">
                      <a:extLst>
                        <a:ext uri="{9D8B030D-6E8A-4147-A177-3AD203B41FA5}">
                          <a16:colId xmlns:a16="http://schemas.microsoft.com/office/drawing/2014/main" val="1488527556"/>
                        </a:ext>
                      </a:extLst>
                    </a:gridCol>
                  </a:tblGrid>
                  <a:tr h="370840">
                    <a:tc>
                      <a:txBody>
                        <a:bodyPr/>
                        <a:lstStyle/>
                        <a:p>
                          <a:r>
                            <a:rPr lang="en-US" dirty="0"/>
                            <a:t>Running Time</a:t>
                          </a:r>
                        </a:p>
                      </a:txBody>
                      <a:tcPr/>
                    </a:tc>
                    <a:tc>
                      <a:txBody>
                        <a:bodyPr/>
                        <a:lstStyle/>
                        <a:p>
                          <a:r>
                            <a:rPr lang="en-US" dirty="0"/>
                            <a:t>Handle </a:t>
                          </a:r>
                          <a14:m>
                            <m:oMath xmlns:m="http://schemas.openxmlformats.org/officeDocument/2006/math">
                              <m:r>
                                <a:rPr lang="en-US" b="1" i="1" smtClean="0">
                                  <a:latin typeface="Cambria Math" panose="02040503050406030204" pitchFamily="18" charset="0"/>
                                </a:rPr>
                                <m:t>𝒏</m:t>
                              </m:r>
                              <m:r>
                                <a:rPr lang="en-US" b="1" i="1" smtClean="0">
                                  <a:latin typeface="Cambria Math" panose="02040503050406030204" pitchFamily="18" charset="0"/>
                                </a:rPr>
                                <m:t>=</m:t>
                              </m:r>
                            </m:oMath>
                          </a14:m>
                          <a:r>
                            <a:rPr lang="en-US" dirty="0"/>
                            <a:t>…</a:t>
                          </a:r>
                        </a:p>
                      </a:txBody>
                      <a:tcPr/>
                    </a:tc>
                    <a:tc>
                      <a:txBody>
                        <a:bodyPr/>
                        <a:lstStyle/>
                        <a:p>
                          <a:r>
                            <a:rPr lang="en-US" dirty="0"/>
                            <a:t>Twice as fast processor</a:t>
                          </a:r>
                        </a:p>
                      </a:txBody>
                      <a:tcPr/>
                    </a:tc>
                    <a:extLst>
                      <a:ext uri="{0D108BD9-81ED-4DB2-BD59-A6C34878D82A}">
                        <a16:rowId xmlns:a16="http://schemas.microsoft.com/office/drawing/2014/main" val="2383298128"/>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6</m:t>
                                    </m:r>
                                  </m:sup>
                                </m:sSup>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6</m:t>
                                    </m:r>
                                  </m:sup>
                                </m:sSup>
                                <m:r>
                                  <a:rPr lang="en-US" b="0" i="1" smtClean="0">
                                    <a:latin typeface="Cambria Math" panose="02040503050406030204" pitchFamily="18" charset="0"/>
                                  </a:rPr>
                                  <m:t>⋅2</m:t>
                                </m:r>
                              </m:oMath>
                            </m:oMathPara>
                          </a14:m>
                          <a:endParaRPr lang="en-US" dirty="0"/>
                        </a:p>
                      </a:txBody>
                      <a:tcPr/>
                    </a:tc>
                    <a:extLst>
                      <a:ext uri="{0D108BD9-81ED-4DB2-BD59-A6C34878D82A}">
                        <a16:rowId xmlns:a16="http://schemas.microsoft.com/office/drawing/2014/main" val="2452011806"/>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3</m:t>
                                    </m:r>
                                  </m:sup>
                                </m:sSup>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100</m:t>
                                </m:r>
                              </m:oMath>
                            </m:oMathPara>
                          </a14:m>
                          <a:endParaRPr lang="en-US" dirty="0"/>
                        </a:p>
                      </a:txBody>
                      <a:tcPr/>
                    </a:tc>
                    <a:tc>
                      <a:txBody>
                        <a:bodyPr/>
                        <a:lstStyle/>
                        <a:p>
                          <a:r>
                            <a:rPr lang="en-US" dirty="0"/>
                            <a:t> </a:t>
                          </a:r>
                          <a14:m>
                            <m:oMath xmlns:m="http://schemas.openxmlformats.org/officeDocument/2006/math">
                              <m:r>
                                <a:rPr lang="en-US" b="0" i="1" smtClean="0">
                                  <a:latin typeface="Cambria Math" panose="02040503050406030204" pitchFamily="18" charset="0"/>
                                </a:rPr>
                                <m:t>100⋅</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1/3</m:t>
                                  </m:r>
                                </m:sup>
                              </m:sSup>
                            </m:oMath>
                          </a14:m>
                          <a:r>
                            <a:rPr lang="en-US" dirty="0"/>
                            <a:t> </a:t>
                          </a:r>
                          <a14:m>
                            <m:oMath xmlns:m="http://schemas.openxmlformats.org/officeDocument/2006/math">
                              <m:r>
                                <a:rPr lang="en-US" b="0" i="1" dirty="0" smtClean="0">
                                  <a:latin typeface="Cambria Math" panose="02040503050406030204" pitchFamily="18" charset="0"/>
                                </a:rPr>
                                <m:t>≈126</m:t>
                              </m:r>
                            </m:oMath>
                          </a14:m>
                          <a:endParaRPr lang="en-US" dirty="0"/>
                        </a:p>
                      </a:txBody>
                      <a:tcPr/>
                    </a:tc>
                    <a:extLst>
                      <a:ext uri="{0D108BD9-81ED-4DB2-BD59-A6C34878D82A}">
                        <a16:rowId xmlns:a16="http://schemas.microsoft.com/office/drawing/2014/main" val="3753452869"/>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19</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19+1=20</m:t>
                                </m:r>
                              </m:oMath>
                            </m:oMathPara>
                          </a14:m>
                          <a:endParaRPr lang="en-US" dirty="0"/>
                        </a:p>
                      </a:txBody>
                      <a:tcPr/>
                    </a:tc>
                    <a:extLst>
                      <a:ext uri="{0D108BD9-81ED-4DB2-BD59-A6C34878D82A}">
                        <a16:rowId xmlns:a16="http://schemas.microsoft.com/office/drawing/2014/main" val="2212912882"/>
                      </a:ext>
                    </a:extLst>
                  </a:tr>
                </a:tbl>
              </a:graphicData>
            </a:graphic>
          </p:graphicFrame>
        </mc:Choice>
        <mc:Fallback xmlns="">
          <p:graphicFrame>
            <p:nvGraphicFramePr>
              <p:cNvPr id="4" name="Table 3">
                <a:extLst>
                  <a:ext uri="{FF2B5EF4-FFF2-40B4-BE49-F238E27FC236}">
                    <a16:creationId xmlns:a16="http://schemas.microsoft.com/office/drawing/2014/main" id="{28DB74E0-37E0-423D-B308-0F1C73C3BC6B}"/>
                  </a:ext>
                </a:extLst>
              </p:cNvPr>
              <p:cNvGraphicFramePr>
                <a:graphicFrameLocks noGrp="1"/>
              </p:cNvGraphicFramePr>
              <p:nvPr>
                <p:extLst>
                  <p:ext uri="{D42A27DB-BD31-4B8C-83A1-F6EECF244321}">
                    <p14:modId xmlns:p14="http://schemas.microsoft.com/office/powerpoint/2010/main" val="1558899991"/>
                  </p:ext>
                </p:extLst>
              </p:nvPr>
            </p:nvGraphicFramePr>
            <p:xfrm>
              <a:off x="1713719" y="4287229"/>
              <a:ext cx="8127999" cy="1488504"/>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790387922"/>
                        </a:ext>
                      </a:extLst>
                    </a:gridCol>
                    <a:gridCol w="2709333">
                      <a:extLst>
                        <a:ext uri="{9D8B030D-6E8A-4147-A177-3AD203B41FA5}">
                          <a16:colId xmlns:a16="http://schemas.microsoft.com/office/drawing/2014/main" val="2457003152"/>
                        </a:ext>
                      </a:extLst>
                    </a:gridCol>
                    <a:gridCol w="2709333">
                      <a:extLst>
                        <a:ext uri="{9D8B030D-6E8A-4147-A177-3AD203B41FA5}">
                          <a16:colId xmlns:a16="http://schemas.microsoft.com/office/drawing/2014/main" val="1488527556"/>
                        </a:ext>
                      </a:extLst>
                    </a:gridCol>
                  </a:tblGrid>
                  <a:tr h="370840">
                    <a:tc>
                      <a:txBody>
                        <a:bodyPr/>
                        <a:lstStyle/>
                        <a:p>
                          <a:r>
                            <a:rPr lang="en-US" dirty="0"/>
                            <a:t>Running Time</a:t>
                          </a:r>
                        </a:p>
                      </a:txBody>
                      <a:tcPr/>
                    </a:tc>
                    <a:tc>
                      <a:txBody>
                        <a:bodyPr/>
                        <a:lstStyle/>
                        <a:p>
                          <a:endParaRPr lang="en-US"/>
                        </a:p>
                      </a:txBody>
                      <a:tcPr>
                        <a:blipFill>
                          <a:blip r:embed="rId2"/>
                          <a:stretch>
                            <a:fillRect l="-100450" t="-8197" r="-101126" b="-313115"/>
                          </a:stretch>
                        </a:blipFill>
                      </a:tcPr>
                    </a:tc>
                    <a:tc>
                      <a:txBody>
                        <a:bodyPr/>
                        <a:lstStyle/>
                        <a:p>
                          <a:r>
                            <a:rPr lang="en-US" dirty="0"/>
                            <a:t>Twice as fast processor</a:t>
                          </a:r>
                        </a:p>
                      </a:txBody>
                      <a:tcPr/>
                    </a:tc>
                    <a:extLst>
                      <a:ext uri="{0D108BD9-81ED-4DB2-BD59-A6C34878D82A}">
                        <a16:rowId xmlns:a16="http://schemas.microsoft.com/office/drawing/2014/main" val="2383298128"/>
                      </a:ext>
                    </a:extLst>
                  </a:tr>
                  <a:tr h="370840">
                    <a:tc>
                      <a:txBody>
                        <a:bodyPr/>
                        <a:lstStyle/>
                        <a:p>
                          <a:endParaRPr lang="en-US"/>
                        </a:p>
                      </a:txBody>
                      <a:tcPr>
                        <a:blipFill>
                          <a:blip r:embed="rId2"/>
                          <a:stretch>
                            <a:fillRect l="-225" t="-108197" r="-200674" b="-213115"/>
                          </a:stretch>
                        </a:blipFill>
                      </a:tcPr>
                    </a:tc>
                    <a:tc>
                      <a:txBody>
                        <a:bodyPr/>
                        <a:lstStyle/>
                        <a:p>
                          <a:endParaRPr lang="en-US"/>
                        </a:p>
                      </a:txBody>
                      <a:tcPr>
                        <a:blipFill>
                          <a:blip r:embed="rId2"/>
                          <a:stretch>
                            <a:fillRect l="-100450" t="-108197" r="-101126" b="-213115"/>
                          </a:stretch>
                        </a:blipFill>
                      </a:tcPr>
                    </a:tc>
                    <a:tc>
                      <a:txBody>
                        <a:bodyPr/>
                        <a:lstStyle/>
                        <a:p>
                          <a:endParaRPr lang="en-US"/>
                        </a:p>
                      </a:txBody>
                      <a:tcPr>
                        <a:blipFill>
                          <a:blip r:embed="rId2"/>
                          <a:stretch>
                            <a:fillRect l="-200000" t="-108197" r="-899" b="-213115"/>
                          </a:stretch>
                        </a:blipFill>
                      </a:tcPr>
                    </a:tc>
                    <a:extLst>
                      <a:ext uri="{0D108BD9-81ED-4DB2-BD59-A6C34878D82A}">
                        <a16:rowId xmlns:a16="http://schemas.microsoft.com/office/drawing/2014/main" val="2452011806"/>
                      </a:ext>
                    </a:extLst>
                  </a:tr>
                  <a:tr h="375984">
                    <a:tc>
                      <a:txBody>
                        <a:bodyPr/>
                        <a:lstStyle/>
                        <a:p>
                          <a:endParaRPr lang="en-US"/>
                        </a:p>
                      </a:txBody>
                      <a:tcPr>
                        <a:blipFill>
                          <a:blip r:embed="rId2"/>
                          <a:stretch>
                            <a:fillRect l="-225" t="-204839" r="-200674" b="-109677"/>
                          </a:stretch>
                        </a:blipFill>
                      </a:tcPr>
                    </a:tc>
                    <a:tc>
                      <a:txBody>
                        <a:bodyPr/>
                        <a:lstStyle/>
                        <a:p>
                          <a:endParaRPr lang="en-US"/>
                        </a:p>
                      </a:txBody>
                      <a:tcPr>
                        <a:blipFill>
                          <a:blip r:embed="rId2"/>
                          <a:stretch>
                            <a:fillRect l="-100450" t="-204839" r="-101126" b="-109677"/>
                          </a:stretch>
                        </a:blipFill>
                      </a:tcPr>
                    </a:tc>
                    <a:tc>
                      <a:txBody>
                        <a:bodyPr/>
                        <a:lstStyle/>
                        <a:p>
                          <a:endParaRPr lang="en-US"/>
                        </a:p>
                      </a:txBody>
                      <a:tcPr>
                        <a:blipFill>
                          <a:blip r:embed="rId2"/>
                          <a:stretch>
                            <a:fillRect l="-200000" t="-204839" r="-899" b="-109677"/>
                          </a:stretch>
                        </a:blipFill>
                      </a:tcPr>
                    </a:tc>
                    <a:extLst>
                      <a:ext uri="{0D108BD9-81ED-4DB2-BD59-A6C34878D82A}">
                        <a16:rowId xmlns:a16="http://schemas.microsoft.com/office/drawing/2014/main" val="3753452869"/>
                      </a:ext>
                    </a:extLst>
                  </a:tr>
                  <a:tr h="370840">
                    <a:tc>
                      <a:txBody>
                        <a:bodyPr/>
                        <a:lstStyle/>
                        <a:p>
                          <a:endParaRPr lang="en-US"/>
                        </a:p>
                      </a:txBody>
                      <a:tcPr>
                        <a:blipFill>
                          <a:blip r:embed="rId2"/>
                          <a:stretch>
                            <a:fillRect l="-225" t="-309836" r="-200674" b="-11475"/>
                          </a:stretch>
                        </a:blipFill>
                      </a:tcPr>
                    </a:tc>
                    <a:tc>
                      <a:txBody>
                        <a:bodyPr/>
                        <a:lstStyle/>
                        <a:p>
                          <a:endParaRPr lang="en-US"/>
                        </a:p>
                      </a:txBody>
                      <a:tcPr>
                        <a:blipFill>
                          <a:blip r:embed="rId2"/>
                          <a:stretch>
                            <a:fillRect l="-100450" t="-309836" r="-101126" b="-11475"/>
                          </a:stretch>
                        </a:blipFill>
                      </a:tcPr>
                    </a:tc>
                    <a:tc>
                      <a:txBody>
                        <a:bodyPr/>
                        <a:lstStyle/>
                        <a:p>
                          <a:endParaRPr lang="en-US"/>
                        </a:p>
                      </a:txBody>
                      <a:tcPr>
                        <a:blipFill>
                          <a:blip r:embed="rId2"/>
                          <a:stretch>
                            <a:fillRect l="-200000" t="-309836" r="-899" b="-11475"/>
                          </a:stretch>
                        </a:blipFill>
                      </a:tcPr>
                    </a:tc>
                    <a:extLst>
                      <a:ext uri="{0D108BD9-81ED-4DB2-BD59-A6C34878D82A}">
                        <a16:rowId xmlns:a16="http://schemas.microsoft.com/office/drawing/2014/main" val="2212912882"/>
                      </a:ext>
                    </a:extLst>
                  </a:tr>
                </a:tbl>
              </a:graphicData>
            </a:graphic>
          </p:graphicFrame>
        </mc:Fallback>
      </mc:AlternateContent>
    </p:spTree>
    <p:extLst>
      <p:ext uri="{BB962C8B-B14F-4D97-AF65-F5344CB8AC3E}">
        <p14:creationId xmlns:p14="http://schemas.microsoft.com/office/powerpoint/2010/main" val="1249346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Proposer-Optimality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Some agents might have more than one possible match in a stable matching. </a:t>
                </a:r>
              </a:p>
              <a:p>
                <a:r>
                  <a:rPr lang="en-US" dirty="0"/>
                  <a:t>We say that </a:t>
                </a:r>
                <a14:m>
                  <m:oMath xmlns:m="http://schemas.openxmlformats.org/officeDocument/2006/math">
                    <m:r>
                      <a:rPr lang="en-US" b="0" i="1" smtClean="0">
                        <a:latin typeface="Cambria Math" panose="02040503050406030204" pitchFamily="18" charset="0"/>
                      </a:rPr>
                      <m:t>h</m:t>
                    </m:r>
                  </m:oMath>
                </a14:m>
                <a:r>
                  <a:rPr lang="en-US" dirty="0"/>
                  <a:t> is a </a:t>
                </a:r>
                <a:r>
                  <a:rPr lang="en-US" b="1" dirty="0">
                    <a:solidFill>
                      <a:schemeClr val="accent3"/>
                    </a:solidFill>
                  </a:rPr>
                  <a:t>feasible partner </a:t>
                </a:r>
                <a:r>
                  <a:rPr lang="en-US" dirty="0"/>
                  <a:t>for </a:t>
                </a:r>
                <a14:m>
                  <m:oMath xmlns:m="http://schemas.openxmlformats.org/officeDocument/2006/math">
                    <m:r>
                      <a:rPr lang="en-US" b="0" i="1" smtClean="0">
                        <a:latin typeface="Cambria Math" panose="02040503050406030204" pitchFamily="18" charset="0"/>
                      </a:rPr>
                      <m:t>𝑟</m:t>
                    </m:r>
                  </m:oMath>
                </a14:m>
                <a:r>
                  <a:rPr lang="en-US" dirty="0"/>
                  <a:t> if there is at least one stable matching where </a:t>
                </a:r>
                <a14:m>
                  <m:oMath xmlns:m="http://schemas.openxmlformats.org/officeDocument/2006/math">
                    <m:r>
                      <a:rPr lang="en-US" b="0" i="1" smtClean="0">
                        <a:latin typeface="Cambria Math" panose="02040503050406030204" pitchFamily="18" charset="0"/>
                      </a:rPr>
                      <m:t>𝑟</m:t>
                    </m:r>
                  </m:oMath>
                </a14:m>
                <a:r>
                  <a:rPr lang="en-US" dirty="0"/>
                  <a:t> and </a:t>
                </a:r>
                <a14:m>
                  <m:oMath xmlns:m="http://schemas.openxmlformats.org/officeDocument/2006/math">
                    <m:r>
                      <a:rPr lang="en-US" b="0" i="1" smtClean="0">
                        <a:latin typeface="Cambria Math" panose="02040503050406030204" pitchFamily="18" charset="0"/>
                      </a:rPr>
                      <m:t>h</m:t>
                    </m:r>
                    <m:r>
                      <a:rPr lang="en-US" b="0" i="1" smtClean="0">
                        <a:latin typeface="Cambria Math" panose="02040503050406030204" pitchFamily="18" charset="0"/>
                      </a:rPr>
                      <m:t> </m:t>
                    </m:r>
                  </m:oMath>
                </a14:m>
                <a:r>
                  <a:rPr lang="en-US" dirty="0"/>
                  <a:t>are matched.</a:t>
                </a:r>
              </a:p>
              <a:p>
                <a:r>
                  <a:rPr lang="en-US" dirty="0"/>
                  <a:t>When there’s more than one stable matching, there is a tremendous benefit to being the proposing side.</a:t>
                </a:r>
              </a:p>
              <a:p>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
        <p:nvSpPr>
          <p:cNvPr id="4" name="Rectangle 3"/>
          <p:cNvSpPr/>
          <p:nvPr/>
        </p:nvSpPr>
        <p:spPr>
          <a:xfrm>
            <a:off x="1828799" y="4517482"/>
            <a:ext cx="7652033" cy="1584917"/>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endParaRPr lang="en-US" altLang="en-US" sz="2800" b="1" dirty="0"/>
          </a:p>
          <a:p>
            <a:pPr>
              <a:lnSpc>
                <a:spcPct val="80000"/>
              </a:lnSpc>
            </a:pPr>
            <a:r>
              <a:rPr lang="en-US" altLang="en-US" sz="2800" dirty="0"/>
              <a:t>Every member of the proposing side is matched to their favorite of their feasible partners.</a:t>
            </a:r>
            <a:endParaRPr lang="en-US" altLang="en-US" sz="2800" dirty="0">
              <a:solidFill>
                <a:schemeClr val="hlink"/>
              </a:solidFill>
            </a:endParaRPr>
          </a:p>
        </p:txBody>
      </p:sp>
      <p:sp>
        <p:nvSpPr>
          <p:cNvPr id="5" name="Rectangle 4"/>
          <p:cNvSpPr/>
          <p:nvPr/>
        </p:nvSpPr>
        <p:spPr>
          <a:xfrm>
            <a:off x="1828800" y="4517482"/>
            <a:ext cx="7652032" cy="564776"/>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bg1"/>
                </a:solidFill>
              </a:rPr>
              <a:t>Proposer-Optimality</a:t>
            </a:r>
          </a:p>
        </p:txBody>
      </p:sp>
    </p:spTree>
    <p:extLst>
      <p:ext uri="{BB962C8B-B14F-4D97-AF65-F5344CB8AC3E}">
        <p14:creationId xmlns:p14="http://schemas.microsoft.com/office/powerpoint/2010/main" val="351281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E1C99-77C8-4AB4-BA0B-F16B27124012}"/>
              </a:ext>
            </a:extLst>
          </p:cNvPr>
          <p:cNvSpPr>
            <a:spLocks noGrp="1"/>
          </p:cNvSpPr>
          <p:nvPr>
            <p:ph type="title"/>
          </p:nvPr>
        </p:nvSpPr>
        <p:spPr/>
        <p:txBody>
          <a:bodyPr/>
          <a:lstStyle/>
          <a:p>
            <a:r>
              <a:rPr lang="en-US" dirty="0"/>
              <a:t>Polynomial Time isn’t perfect.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8C2CE9B-B95E-46F8-8E20-0B12C803377A}"/>
                  </a:ext>
                </a:extLst>
              </p:cNvPr>
              <p:cNvSpPr>
                <a:spLocks noGrp="1"/>
              </p:cNvSpPr>
              <p:nvPr>
                <p:ph idx="1"/>
              </p:nvPr>
            </p:nvSpPr>
            <p:spPr/>
            <p:txBody>
              <a:bodyPr>
                <a:normAutofit/>
              </a:bodyPr>
              <a:lstStyle/>
              <a:p>
                <a:r>
                  <a:rPr lang="en-US" dirty="0"/>
                  <a:t>It has all the problems big-O had.</a:t>
                </a:r>
              </a:p>
              <a:p>
                <a:endParaRPr lang="en-US" dirty="0"/>
              </a:p>
              <a:p>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𝑛</m:t>
                        </m:r>
                      </m:e>
                      <m:sup>
                        <m:r>
                          <a:rPr lang="en-US" i="1">
                            <a:latin typeface="Cambria Math" panose="02040503050406030204" pitchFamily="18" charset="0"/>
                          </a:rPr>
                          <m:t>10000</m:t>
                        </m:r>
                      </m:sup>
                    </m:sSup>
                  </m:oMath>
                </a14:m>
                <a:r>
                  <a:rPr lang="en-US" dirty="0"/>
                  <a:t> is polynomial-time. </a:t>
                </a:r>
                <a14:m>
                  <m:oMath xmlns:m="http://schemas.openxmlformats.org/officeDocument/2006/math">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1.0000000001</m:t>
                        </m:r>
                      </m:e>
                      <m:sup>
                        <m:r>
                          <a:rPr lang="en-US" i="1">
                            <a:latin typeface="Cambria Math" panose="02040503050406030204" pitchFamily="18" charset="0"/>
                          </a:rPr>
                          <m:t>𝑛</m:t>
                        </m:r>
                      </m:sup>
                    </m:sSup>
                  </m:oMath>
                </a14:m>
                <a:r>
                  <a:rPr lang="en-US" dirty="0"/>
                  <a:t> is not. You’d rather run a </a:t>
                </a:r>
                <a14:m>
                  <m:oMath xmlns:m="http://schemas.openxmlformats.org/officeDocument/2006/math">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time algorithm.</a:t>
                </a:r>
              </a:p>
              <a:p>
                <a:endParaRPr lang="en-US" dirty="0"/>
              </a:p>
              <a:p>
                <a:r>
                  <a:rPr lang="en-US" dirty="0"/>
                  <a:t>Just like big-O, it’s still useful, and we can handle the edge-cases as they arise. </a:t>
                </a:r>
              </a:p>
            </p:txBody>
          </p:sp>
        </mc:Choice>
        <mc:Fallback xmlns="">
          <p:sp>
            <p:nvSpPr>
              <p:cNvPr id="3" name="Content Placeholder 2">
                <a:extLst>
                  <a:ext uri="{FF2B5EF4-FFF2-40B4-BE49-F238E27FC236}">
                    <a16:creationId xmlns:a16="http://schemas.microsoft.com/office/drawing/2014/main" id="{D8C2CE9B-B95E-46F8-8E20-0B12C803377A}"/>
                  </a:ext>
                </a:extLst>
              </p:cNvPr>
              <p:cNvSpPr>
                <a:spLocks noGrp="1" noRot="1" noChangeAspect="1" noMove="1" noResize="1" noEditPoints="1" noAdjustHandles="1" noChangeArrowheads="1" noChangeShapeType="1" noTextEdit="1"/>
              </p:cNvSpPr>
              <p:nvPr>
                <p:ph idx="1"/>
              </p:nvPr>
            </p:nvSpPr>
            <p:spPr>
              <a:blipFill>
                <a:blip r:embed="rId2"/>
                <a:stretch>
                  <a:fillRect l="-708" t="-2138" r="-1797"/>
                </a:stretch>
              </a:blipFill>
            </p:spPr>
            <p:txBody>
              <a:bodyPr/>
              <a:lstStyle/>
              <a:p>
                <a:r>
                  <a:rPr lang="en-US">
                    <a:noFill/>
                  </a:rPr>
                  <a:t> </a:t>
                </a:r>
              </a:p>
            </p:txBody>
          </p:sp>
        </mc:Fallback>
      </mc:AlternateContent>
    </p:spTree>
    <p:extLst>
      <p:ext uri="{BB962C8B-B14F-4D97-AF65-F5344CB8AC3E}">
        <p14:creationId xmlns:p14="http://schemas.microsoft.com/office/powerpoint/2010/main" val="1409036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85C1B-6DE0-41E5-947A-D3109BF3DB99}"/>
              </a:ext>
            </a:extLst>
          </p:cNvPr>
          <p:cNvSpPr>
            <a:spLocks noGrp="1"/>
          </p:cNvSpPr>
          <p:nvPr>
            <p:ph type="title"/>
          </p:nvPr>
        </p:nvSpPr>
        <p:spPr/>
        <p:txBody>
          <a:bodyPr/>
          <a:lstStyle/>
          <a:p>
            <a:r>
              <a:rPr lang="en-US" dirty="0"/>
              <a:t>Tools for running time analysis</a:t>
            </a:r>
          </a:p>
        </p:txBody>
      </p:sp>
      <p:sp>
        <p:nvSpPr>
          <p:cNvPr id="3" name="Content Placeholder 2">
            <a:extLst>
              <a:ext uri="{FF2B5EF4-FFF2-40B4-BE49-F238E27FC236}">
                <a16:creationId xmlns:a16="http://schemas.microsoft.com/office/drawing/2014/main" id="{3FE883A0-17FD-47C7-BFC4-6F6ADB93793C}"/>
              </a:ext>
            </a:extLst>
          </p:cNvPr>
          <p:cNvSpPr>
            <a:spLocks noGrp="1"/>
          </p:cNvSpPr>
          <p:nvPr>
            <p:ph idx="1"/>
          </p:nvPr>
        </p:nvSpPr>
        <p:spPr/>
        <p:txBody>
          <a:bodyPr/>
          <a:lstStyle/>
          <a:p>
            <a:r>
              <a:rPr lang="en-US" dirty="0"/>
              <a:t>Recurrences</a:t>
            </a:r>
          </a:p>
          <a:p>
            <a:pPr lvl="1"/>
            <a:r>
              <a:rPr lang="en-US" dirty="0"/>
              <a:t>Solved with Master Theorem, tree method, or unrolling</a:t>
            </a:r>
          </a:p>
          <a:p>
            <a:r>
              <a:rPr lang="en-US" dirty="0"/>
              <a:t>Facts from 332</a:t>
            </a:r>
          </a:p>
          <a:p>
            <a:pPr lvl="1"/>
            <a:r>
              <a:rPr lang="en-US" dirty="0"/>
              <a:t>Known running times of data structures from that course– just use those as facts.</a:t>
            </a:r>
          </a:p>
          <a:p>
            <a:pPr lvl="1"/>
            <a:r>
              <a:rPr lang="en-US" dirty="0"/>
              <a:t>We have a reference for you on the </a:t>
            </a:r>
            <a:r>
              <a:rPr lang="en-US" dirty="0">
                <a:hlinkClick r:id="rId2"/>
              </a:rPr>
              <a:t>webpage</a:t>
            </a:r>
            <a:endParaRPr lang="en-US" dirty="0"/>
          </a:p>
          <a:p>
            <a:r>
              <a:rPr lang="en-US" dirty="0"/>
              <a:t>Style of analysis you did in 332</a:t>
            </a:r>
          </a:p>
          <a:p>
            <a:pPr lvl="1"/>
            <a:r>
              <a:rPr lang="en-US" dirty="0"/>
              <a:t>How many iterations do loops need, and what’s the running time of each?</a:t>
            </a:r>
          </a:p>
          <a:p>
            <a:pPr lvl="1"/>
            <a:r>
              <a:rPr lang="en-US" dirty="0"/>
              <a:t>Occasionally, summations to answer those questions. </a:t>
            </a:r>
          </a:p>
        </p:txBody>
      </p:sp>
    </p:spTree>
    <p:extLst>
      <p:ext uri="{BB962C8B-B14F-4D97-AF65-F5344CB8AC3E}">
        <p14:creationId xmlns:p14="http://schemas.microsoft.com/office/powerpoint/2010/main" val="6702031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D0922-8424-48C7-91CE-BA07D1624641}"/>
              </a:ext>
            </a:extLst>
          </p:cNvPr>
          <p:cNvSpPr>
            <a:spLocks noGrp="1"/>
          </p:cNvSpPr>
          <p:nvPr>
            <p:ph type="title"/>
          </p:nvPr>
        </p:nvSpPr>
        <p:spPr/>
        <p:txBody>
          <a:bodyPr/>
          <a:lstStyle/>
          <a:p>
            <a:r>
              <a:rPr lang="en-US" dirty="0"/>
              <a:t>Be Careful with hash tables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13A4110-B38C-42D7-A4E0-9A06E76A27FF}"/>
                  </a:ext>
                </a:extLst>
              </p:cNvPr>
              <p:cNvSpPr>
                <a:spLocks noGrp="1"/>
              </p:cNvSpPr>
              <p:nvPr>
                <p:ph idx="1"/>
              </p:nvPr>
            </p:nvSpPr>
            <p:spPr/>
            <p:txBody>
              <a:bodyPr/>
              <a:lstStyle/>
              <a:p>
                <a:r>
                  <a:rPr lang="en-US" dirty="0"/>
                  <a:t>In-practice hash tables are amazing --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(1)</m:t>
                    </m:r>
                  </m:oMath>
                </a14:m>
                <a:r>
                  <a:rPr lang="en-US" dirty="0"/>
                  <a:t> for every dictionary operation.</a:t>
                </a:r>
              </a:p>
              <a:p>
                <a:r>
                  <a:rPr lang="en-US" dirty="0"/>
                  <a:t>But what about in-theory? In the worst-case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operations are possible. </a:t>
                </a:r>
              </a:p>
              <a:p>
                <a:r>
                  <a:rPr lang="en-US" dirty="0"/>
                  <a:t>Only use a dictionary if you can be sure you’ll have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(1)</m:t>
                    </m:r>
                  </m:oMath>
                </a14:m>
                <a:r>
                  <a:rPr lang="en-US" dirty="0"/>
                  <a:t> operations. </a:t>
                </a:r>
              </a:p>
              <a:p>
                <a:r>
                  <a:rPr lang="en-US" dirty="0"/>
                  <a:t>Usually the way we accomplish that is by assuming our input comes to us numbered.</a:t>
                </a:r>
              </a:p>
              <a:p>
                <a:r>
                  <a:rPr lang="en-US" dirty="0"/>
                  <a:t>E.g. our riders and horses were numbered </a:t>
                </a:r>
                <a14:m>
                  <m:oMath xmlns:m="http://schemas.openxmlformats.org/officeDocument/2006/math">
                    <m:r>
                      <a:rPr lang="en-US" b="0" i="1" smtClean="0">
                        <a:latin typeface="Cambria Math" panose="02040503050406030204" pitchFamily="18" charset="0"/>
                      </a:rPr>
                      <m:t>0</m:t>
                    </m:r>
                  </m:oMath>
                </a14:m>
                <a:r>
                  <a:rPr lang="en-US" dirty="0"/>
                  <a:t> to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a:t>
                </a:r>
              </a:p>
              <a:p>
                <a:r>
                  <a:rPr lang="en-US" dirty="0"/>
                  <a:t>And for graphs are vertices are numbered </a:t>
                </a:r>
                <a14:m>
                  <m:oMath xmlns:m="http://schemas.openxmlformats.org/officeDocument/2006/math">
                    <m:r>
                      <a:rPr lang="en-US" b="0" i="1" smtClean="0">
                        <a:latin typeface="Cambria Math" panose="02040503050406030204" pitchFamily="18" charset="0"/>
                      </a:rPr>
                      <m:t>0</m:t>
                    </m:r>
                  </m:oMath>
                </a14:m>
                <a:r>
                  <a:rPr lang="en-US" dirty="0"/>
                  <a:t> to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 </a:t>
                </a:r>
              </a:p>
            </p:txBody>
          </p:sp>
        </mc:Choice>
        <mc:Fallback xmlns="">
          <p:sp>
            <p:nvSpPr>
              <p:cNvPr id="3" name="Content Placeholder 2">
                <a:extLst>
                  <a:ext uri="{FF2B5EF4-FFF2-40B4-BE49-F238E27FC236}">
                    <a16:creationId xmlns:a16="http://schemas.microsoft.com/office/drawing/2014/main" id="{F13A4110-B38C-42D7-A4E0-9A06E76A27FF}"/>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809721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BC158-2D00-4D1F-BA17-418EB9234845}"/>
              </a:ext>
            </a:extLst>
          </p:cNvPr>
          <p:cNvSpPr>
            <a:spLocks noGrp="1"/>
          </p:cNvSpPr>
          <p:nvPr>
            <p:ph type="title"/>
          </p:nvPr>
        </p:nvSpPr>
        <p:spPr/>
        <p:txBody>
          <a:bodyPr/>
          <a:lstStyle/>
          <a:p>
            <a:r>
              <a:rPr lang="en-US" dirty="0"/>
              <a:t>Graphs</a:t>
            </a:r>
          </a:p>
        </p:txBody>
      </p:sp>
      <p:sp>
        <p:nvSpPr>
          <p:cNvPr id="4" name="Text Placeholder 3">
            <a:extLst>
              <a:ext uri="{FF2B5EF4-FFF2-40B4-BE49-F238E27FC236}">
                <a16:creationId xmlns:a16="http://schemas.microsoft.com/office/drawing/2014/main" id="{3D4FB8F9-7FFF-4BAF-8A38-7519CF197446}"/>
              </a:ext>
            </a:extLst>
          </p:cNvPr>
          <p:cNvSpPr>
            <a:spLocks noGrp="1"/>
          </p:cNvSpPr>
          <p:nvPr>
            <p:ph type="body" idx="1"/>
          </p:nvPr>
        </p:nvSpPr>
        <p:spPr/>
        <p:txBody>
          <a:bodyPr/>
          <a:lstStyle/>
          <a:p>
            <a:r>
              <a:rPr lang="en-US" dirty="0"/>
              <a:t>332 review</a:t>
            </a:r>
          </a:p>
        </p:txBody>
      </p:sp>
    </p:spTree>
    <p:extLst>
      <p:ext uri="{BB962C8B-B14F-4D97-AF65-F5344CB8AC3E}">
        <p14:creationId xmlns:p14="http://schemas.microsoft.com/office/powerpoint/2010/main" val="33027227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Graphs</a:t>
            </a:r>
          </a:p>
        </p:txBody>
      </p:sp>
      <p:sp>
        <p:nvSpPr>
          <p:cNvPr id="3" name="Content Placeholder 2"/>
          <p:cNvSpPr>
            <a:spLocks noGrp="1"/>
          </p:cNvSpPr>
          <p:nvPr>
            <p:ph idx="1"/>
          </p:nvPr>
        </p:nvSpPr>
        <p:spPr/>
        <p:txBody>
          <a:bodyPr>
            <a:normAutofit/>
          </a:bodyPr>
          <a:lstStyle/>
          <a:p>
            <a:r>
              <a:rPr lang="en-US" sz="2800" dirty="0"/>
              <a:t>Represent data points and the relationships between them.</a:t>
            </a:r>
          </a:p>
          <a:p>
            <a:r>
              <a:rPr lang="en-US" sz="2800" dirty="0"/>
              <a:t>That’s vague.</a:t>
            </a:r>
          </a:p>
          <a:p>
            <a:endParaRPr lang="en-US" sz="2800" dirty="0"/>
          </a:p>
          <a:p>
            <a:r>
              <a:rPr lang="en-US" sz="2800" dirty="0"/>
              <a:t>Formally: </a:t>
            </a:r>
          </a:p>
          <a:p>
            <a:r>
              <a:rPr lang="en-US" sz="2800" dirty="0"/>
              <a:t>A graph is a pair: G = (V,E)</a:t>
            </a:r>
          </a:p>
          <a:p>
            <a:r>
              <a:rPr lang="en-US" sz="2800" dirty="0"/>
              <a:t>V: set of </a:t>
            </a:r>
            <a:r>
              <a:rPr lang="en-US" sz="2800" b="1" dirty="0"/>
              <a:t>vertices</a:t>
            </a:r>
            <a:r>
              <a:rPr lang="en-US" sz="2800" dirty="0"/>
              <a:t> (aka </a:t>
            </a:r>
            <a:r>
              <a:rPr lang="en-US" sz="2800" b="1" dirty="0"/>
              <a:t>nodes</a:t>
            </a:r>
            <a:r>
              <a:rPr lang="en-US" sz="2800" dirty="0"/>
              <a:t>)</a:t>
            </a:r>
          </a:p>
          <a:p>
            <a:r>
              <a:rPr lang="en-US" sz="2800" dirty="0"/>
              <a:t>E: set of </a:t>
            </a:r>
            <a:r>
              <a:rPr lang="en-US" sz="2800" b="1" dirty="0"/>
              <a:t>edges</a:t>
            </a:r>
          </a:p>
          <a:p>
            <a:pPr lvl="1"/>
            <a:r>
              <a:rPr lang="en-US" sz="2400" dirty="0"/>
              <a:t>Each edge is a pair of vertices. </a:t>
            </a:r>
          </a:p>
        </p:txBody>
      </p:sp>
      <p:grpSp>
        <p:nvGrpSpPr>
          <p:cNvPr id="7" name="Group 6">
            <a:extLst>
              <a:ext uri="{FF2B5EF4-FFF2-40B4-BE49-F238E27FC236}">
                <a16:creationId xmlns:a16="http://schemas.microsoft.com/office/drawing/2014/main" id="{9B7ED82C-6F17-4BBD-A7E7-55BA450C57D5}"/>
              </a:ext>
            </a:extLst>
          </p:cNvPr>
          <p:cNvGrpSpPr/>
          <p:nvPr/>
        </p:nvGrpSpPr>
        <p:grpSpPr>
          <a:xfrm>
            <a:off x="6086241" y="3345519"/>
            <a:ext cx="690113" cy="690113"/>
            <a:chOff x="1660725" y="5803810"/>
            <a:chExt cx="690113" cy="690113"/>
          </a:xfrm>
        </p:grpSpPr>
        <p:sp>
          <p:nvSpPr>
            <p:cNvPr id="21" name="Oval 20">
              <a:extLst>
                <a:ext uri="{FF2B5EF4-FFF2-40B4-BE49-F238E27FC236}">
                  <a16:creationId xmlns:a16="http://schemas.microsoft.com/office/drawing/2014/main" id="{080F25F2-1B4E-483C-9CE4-3294C8C6A100}"/>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CAFAF44-6E91-4D17-9036-92F014AB6E6C}"/>
                </a:ext>
              </a:extLst>
            </p:cNvPr>
            <p:cNvSpPr txBox="1"/>
            <p:nvPr/>
          </p:nvSpPr>
          <p:spPr>
            <a:xfrm>
              <a:off x="1839710" y="5964200"/>
              <a:ext cx="332142" cy="369332"/>
            </a:xfrm>
            <a:prstGeom prst="rect">
              <a:avLst/>
            </a:prstGeom>
            <a:noFill/>
          </p:spPr>
          <p:txBody>
            <a:bodyPr wrap="none" rtlCol="0">
              <a:spAutoFit/>
            </a:bodyPr>
            <a:lstStyle/>
            <a:p>
              <a:r>
                <a:rPr lang="en-US" dirty="0"/>
                <a:t>A</a:t>
              </a:r>
            </a:p>
          </p:txBody>
        </p:sp>
      </p:grpSp>
      <p:grpSp>
        <p:nvGrpSpPr>
          <p:cNvPr id="8" name="Group 7">
            <a:extLst>
              <a:ext uri="{FF2B5EF4-FFF2-40B4-BE49-F238E27FC236}">
                <a16:creationId xmlns:a16="http://schemas.microsoft.com/office/drawing/2014/main" id="{D8B767A9-11B7-4447-B580-1AB26BF26CA4}"/>
              </a:ext>
            </a:extLst>
          </p:cNvPr>
          <p:cNvGrpSpPr/>
          <p:nvPr/>
        </p:nvGrpSpPr>
        <p:grpSpPr>
          <a:xfrm>
            <a:off x="7140619" y="2655406"/>
            <a:ext cx="690113" cy="690113"/>
            <a:chOff x="1660725" y="5803810"/>
            <a:chExt cx="690113" cy="690113"/>
          </a:xfrm>
        </p:grpSpPr>
        <p:sp>
          <p:nvSpPr>
            <p:cNvPr id="19" name="Oval 18">
              <a:extLst>
                <a:ext uri="{FF2B5EF4-FFF2-40B4-BE49-F238E27FC236}">
                  <a16:creationId xmlns:a16="http://schemas.microsoft.com/office/drawing/2014/main" id="{B0CD5362-9795-4B7D-A564-6FF29A24AC01}"/>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B1EF5E4A-1C1D-4409-8974-3A206387B002}"/>
                </a:ext>
              </a:extLst>
            </p:cNvPr>
            <p:cNvSpPr txBox="1"/>
            <p:nvPr/>
          </p:nvSpPr>
          <p:spPr>
            <a:xfrm>
              <a:off x="1839710" y="5964200"/>
              <a:ext cx="312906" cy="369332"/>
            </a:xfrm>
            <a:prstGeom prst="rect">
              <a:avLst/>
            </a:prstGeom>
            <a:noFill/>
          </p:spPr>
          <p:txBody>
            <a:bodyPr wrap="none" rtlCol="0">
              <a:spAutoFit/>
            </a:bodyPr>
            <a:lstStyle/>
            <a:p>
              <a:r>
                <a:rPr lang="en-US" dirty="0"/>
                <a:t>B</a:t>
              </a:r>
            </a:p>
          </p:txBody>
        </p:sp>
      </p:grpSp>
      <p:grpSp>
        <p:nvGrpSpPr>
          <p:cNvPr id="9" name="Group 8">
            <a:extLst>
              <a:ext uri="{FF2B5EF4-FFF2-40B4-BE49-F238E27FC236}">
                <a16:creationId xmlns:a16="http://schemas.microsoft.com/office/drawing/2014/main" id="{0806EF38-E678-4555-B0D7-097CDF40E72F}"/>
              </a:ext>
            </a:extLst>
          </p:cNvPr>
          <p:cNvGrpSpPr/>
          <p:nvPr/>
        </p:nvGrpSpPr>
        <p:grpSpPr>
          <a:xfrm>
            <a:off x="8420032" y="3505909"/>
            <a:ext cx="690113" cy="690113"/>
            <a:chOff x="1660725" y="5803810"/>
            <a:chExt cx="690113" cy="690113"/>
          </a:xfrm>
        </p:grpSpPr>
        <p:sp>
          <p:nvSpPr>
            <p:cNvPr id="17" name="Oval 16">
              <a:extLst>
                <a:ext uri="{FF2B5EF4-FFF2-40B4-BE49-F238E27FC236}">
                  <a16:creationId xmlns:a16="http://schemas.microsoft.com/office/drawing/2014/main" id="{45A095F2-B650-4C6D-8562-4F5F881FDDA7}"/>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8EF67D1-D89E-4BAA-88E6-6D17BF794E78}"/>
                </a:ext>
              </a:extLst>
            </p:cNvPr>
            <p:cNvSpPr txBox="1"/>
            <p:nvPr/>
          </p:nvSpPr>
          <p:spPr>
            <a:xfrm>
              <a:off x="1839710" y="5964200"/>
              <a:ext cx="332142" cy="369332"/>
            </a:xfrm>
            <a:prstGeom prst="rect">
              <a:avLst/>
            </a:prstGeom>
            <a:noFill/>
          </p:spPr>
          <p:txBody>
            <a:bodyPr wrap="none" rtlCol="0">
              <a:spAutoFit/>
            </a:bodyPr>
            <a:lstStyle/>
            <a:p>
              <a:r>
                <a:rPr lang="en-US" dirty="0"/>
                <a:t>C</a:t>
              </a:r>
            </a:p>
          </p:txBody>
        </p:sp>
      </p:grpSp>
      <p:cxnSp>
        <p:nvCxnSpPr>
          <p:cNvPr id="10" name="Straight Connector 9">
            <a:extLst>
              <a:ext uri="{FF2B5EF4-FFF2-40B4-BE49-F238E27FC236}">
                <a16:creationId xmlns:a16="http://schemas.microsoft.com/office/drawing/2014/main" id="{4729C801-1A20-4364-B43C-1D277FBE28A7}"/>
              </a:ext>
            </a:extLst>
          </p:cNvPr>
          <p:cNvCxnSpPr>
            <a:cxnSpLocks/>
            <a:stCxn id="19" idx="6"/>
            <a:endCxn id="17" idx="2"/>
          </p:cNvCxnSpPr>
          <p:nvPr/>
        </p:nvCxnSpPr>
        <p:spPr>
          <a:xfrm>
            <a:off x="7830732" y="3000463"/>
            <a:ext cx="589300" cy="85050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DE2D4C7B-761B-4239-B4FF-DB857EB83783}"/>
              </a:ext>
            </a:extLst>
          </p:cNvPr>
          <p:cNvGrpSpPr/>
          <p:nvPr/>
        </p:nvGrpSpPr>
        <p:grpSpPr>
          <a:xfrm>
            <a:off x="9651602" y="2666038"/>
            <a:ext cx="690113" cy="690113"/>
            <a:chOff x="1660725" y="5803810"/>
            <a:chExt cx="690113" cy="690113"/>
          </a:xfrm>
        </p:grpSpPr>
        <p:sp>
          <p:nvSpPr>
            <p:cNvPr id="15" name="Oval 14">
              <a:extLst>
                <a:ext uri="{FF2B5EF4-FFF2-40B4-BE49-F238E27FC236}">
                  <a16:creationId xmlns:a16="http://schemas.microsoft.com/office/drawing/2014/main" id="{20A9052A-164D-4BD4-A82D-00BBBD40D49E}"/>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A60B3AF-22B2-49C9-8ACC-5D89F55D69AA}"/>
                </a:ext>
              </a:extLst>
            </p:cNvPr>
            <p:cNvSpPr txBox="1"/>
            <p:nvPr/>
          </p:nvSpPr>
          <p:spPr>
            <a:xfrm>
              <a:off x="1839710" y="5964200"/>
              <a:ext cx="343364" cy="369332"/>
            </a:xfrm>
            <a:prstGeom prst="rect">
              <a:avLst/>
            </a:prstGeom>
            <a:noFill/>
          </p:spPr>
          <p:txBody>
            <a:bodyPr wrap="none" rtlCol="0">
              <a:spAutoFit/>
            </a:bodyPr>
            <a:lstStyle/>
            <a:p>
              <a:r>
                <a:rPr lang="en-US" dirty="0"/>
                <a:t>D</a:t>
              </a:r>
            </a:p>
          </p:txBody>
        </p:sp>
      </p:grpSp>
      <p:cxnSp>
        <p:nvCxnSpPr>
          <p:cNvPr id="12" name="Straight Connector 11">
            <a:extLst>
              <a:ext uri="{FF2B5EF4-FFF2-40B4-BE49-F238E27FC236}">
                <a16:creationId xmlns:a16="http://schemas.microsoft.com/office/drawing/2014/main" id="{82EFE5D6-88D3-4936-80A8-A3A53CB4D640}"/>
              </a:ext>
            </a:extLst>
          </p:cNvPr>
          <p:cNvCxnSpPr>
            <a:cxnSpLocks/>
            <a:stCxn id="21" idx="6"/>
            <a:endCxn id="19" idx="2"/>
          </p:cNvCxnSpPr>
          <p:nvPr/>
        </p:nvCxnSpPr>
        <p:spPr>
          <a:xfrm flipV="1">
            <a:off x="6776354" y="3000463"/>
            <a:ext cx="364265" cy="6901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439EE96-8A24-4476-86EC-42C166856683}"/>
              </a:ext>
            </a:extLst>
          </p:cNvPr>
          <p:cNvCxnSpPr>
            <a:cxnSpLocks/>
            <a:stCxn id="17" idx="6"/>
            <a:endCxn id="15" idx="2"/>
          </p:cNvCxnSpPr>
          <p:nvPr/>
        </p:nvCxnSpPr>
        <p:spPr>
          <a:xfrm flipV="1">
            <a:off x="9110145" y="3011095"/>
            <a:ext cx="541457" cy="83987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2EFE5D6-88D3-4936-80A8-A3A53CB4D640}"/>
              </a:ext>
            </a:extLst>
          </p:cNvPr>
          <p:cNvCxnSpPr>
            <a:cxnSpLocks/>
            <a:stCxn id="19" idx="6"/>
            <a:endCxn id="15" idx="2"/>
          </p:cNvCxnSpPr>
          <p:nvPr/>
        </p:nvCxnSpPr>
        <p:spPr>
          <a:xfrm>
            <a:off x="7830732" y="3000463"/>
            <a:ext cx="1820870" cy="106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p:cNvSpPr txBox="1"/>
              <p:nvPr/>
            </p:nvSpPr>
            <p:spPr>
              <a:xfrm>
                <a:off x="4847986" y="4319186"/>
                <a:ext cx="283448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m:t>
                      </m:r>
                      <m:r>
                        <a:rPr lang="en-US" sz="2800" i="1" dirty="0" smtClean="0">
                          <a:latin typeface="Cambria Math" panose="02040503050406030204" pitchFamily="18" charset="0"/>
                        </a:rPr>
                        <m:t>𝐴</m:t>
                      </m:r>
                      <m:r>
                        <a:rPr lang="en-US" sz="2800" i="1" dirty="0" smtClean="0">
                          <a:latin typeface="Cambria Math" panose="02040503050406030204" pitchFamily="18" charset="0"/>
                        </a:rPr>
                        <m:t>,</m:t>
                      </m:r>
                      <m:r>
                        <a:rPr lang="en-US" sz="2800" i="1" dirty="0" smtClean="0">
                          <a:latin typeface="Cambria Math" panose="02040503050406030204" pitchFamily="18" charset="0"/>
                        </a:rPr>
                        <m:t>𝐵</m:t>
                      </m:r>
                      <m:r>
                        <a:rPr lang="en-US" sz="2800" i="1" dirty="0" smtClean="0">
                          <a:latin typeface="Cambria Math" panose="02040503050406030204" pitchFamily="18" charset="0"/>
                        </a:rPr>
                        <m:t>,</m:t>
                      </m:r>
                      <m:r>
                        <a:rPr lang="en-US" sz="2800" i="1" dirty="0" smtClean="0">
                          <a:latin typeface="Cambria Math" panose="02040503050406030204" pitchFamily="18" charset="0"/>
                        </a:rPr>
                        <m:t>𝐶</m:t>
                      </m:r>
                      <m:r>
                        <a:rPr lang="en-US" sz="2800" i="1" dirty="0" smtClean="0">
                          <a:latin typeface="Cambria Math" panose="02040503050406030204" pitchFamily="18" charset="0"/>
                        </a:rPr>
                        <m:t>,</m:t>
                      </m:r>
                      <m:r>
                        <a:rPr lang="en-US" sz="2800" i="1" dirty="0" smtClean="0">
                          <a:latin typeface="Cambria Math" panose="02040503050406030204" pitchFamily="18" charset="0"/>
                        </a:rPr>
                        <m:t>𝐷</m:t>
                      </m:r>
                      <m:r>
                        <a:rPr lang="en-US" sz="2800" i="1" dirty="0" smtClean="0">
                          <a:latin typeface="Cambria Math" panose="02040503050406030204" pitchFamily="18" charset="0"/>
                        </a:rPr>
                        <m:t>}</m:t>
                      </m:r>
                    </m:oMath>
                  </m:oMathPara>
                </a14:m>
                <a:endParaRPr lang="en-US" sz="2800" dirty="0"/>
              </a:p>
            </p:txBody>
          </p:sp>
        </mc:Choice>
        <mc:Fallback xmlns="">
          <p:sp>
            <p:nvSpPr>
              <p:cNvPr id="26" name="TextBox 25"/>
              <p:cNvSpPr txBox="1">
                <a:spLocks noRot="1" noChangeAspect="1" noMove="1" noResize="1" noEditPoints="1" noAdjustHandles="1" noChangeArrowheads="1" noChangeShapeType="1" noTextEdit="1"/>
              </p:cNvSpPr>
              <p:nvPr/>
            </p:nvSpPr>
            <p:spPr>
              <a:xfrm>
                <a:off x="4847986" y="4319186"/>
                <a:ext cx="2834480" cy="523220"/>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5041916" y="4939896"/>
                <a:ext cx="433895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m:t>
                      </m:r>
                      <m:r>
                        <a:rPr lang="en-US" sz="2800" i="1" dirty="0" smtClean="0">
                          <a:latin typeface="Cambria Math" panose="02040503050406030204" pitchFamily="18" charset="0"/>
                        </a:rPr>
                        <m:t>𝐴</m:t>
                      </m:r>
                      <m:r>
                        <a:rPr lang="en-US" sz="2800" i="1" dirty="0" smtClean="0">
                          <a:latin typeface="Cambria Math" panose="02040503050406030204" pitchFamily="18" charset="0"/>
                        </a:rPr>
                        <m:t>,</m:t>
                      </m:r>
                      <m:r>
                        <a:rPr lang="en-US" sz="2800" i="1" dirty="0" smtClean="0">
                          <a:latin typeface="Cambria Math" panose="02040503050406030204" pitchFamily="18" charset="0"/>
                        </a:rPr>
                        <m:t>𝐵</m:t>
                      </m:r>
                      <m:r>
                        <a:rPr lang="en-US" sz="2800" i="1" dirty="0" smtClean="0">
                          <a:latin typeface="Cambria Math" panose="02040503050406030204" pitchFamily="18" charset="0"/>
                        </a:rPr>
                        <m:t>), (</m:t>
                      </m:r>
                      <m:r>
                        <a:rPr lang="en-US" sz="2800" i="1" dirty="0" smtClean="0">
                          <a:latin typeface="Cambria Math" panose="02040503050406030204" pitchFamily="18" charset="0"/>
                        </a:rPr>
                        <m:t>𝐵</m:t>
                      </m:r>
                      <m:r>
                        <a:rPr lang="en-US" sz="2800" i="1" dirty="0" smtClean="0">
                          <a:latin typeface="Cambria Math" panose="02040503050406030204" pitchFamily="18" charset="0"/>
                        </a:rPr>
                        <m:t>,</m:t>
                      </m:r>
                      <m:r>
                        <a:rPr lang="en-US" sz="2800" i="1" dirty="0" smtClean="0">
                          <a:latin typeface="Cambria Math" panose="02040503050406030204" pitchFamily="18" charset="0"/>
                        </a:rPr>
                        <m:t>𝐶</m:t>
                      </m:r>
                      <m:r>
                        <a:rPr lang="en-US" sz="2800" i="1" dirty="0" smtClean="0">
                          <a:latin typeface="Cambria Math" panose="02040503050406030204" pitchFamily="18" charset="0"/>
                        </a:rPr>
                        <m:t>), (</m:t>
                      </m:r>
                      <m:r>
                        <a:rPr lang="en-US" sz="2800" i="1" dirty="0" smtClean="0">
                          <a:latin typeface="Cambria Math" panose="02040503050406030204" pitchFamily="18" charset="0"/>
                        </a:rPr>
                        <m:t>𝐵</m:t>
                      </m:r>
                      <m:r>
                        <a:rPr lang="en-US" sz="2800" i="1" dirty="0" smtClean="0">
                          <a:latin typeface="Cambria Math" panose="02040503050406030204" pitchFamily="18" charset="0"/>
                        </a:rPr>
                        <m:t>,</m:t>
                      </m:r>
                      <m:r>
                        <a:rPr lang="en-US" sz="2800" i="1" dirty="0" smtClean="0">
                          <a:latin typeface="Cambria Math" panose="02040503050406030204" pitchFamily="18" charset="0"/>
                        </a:rPr>
                        <m:t>𝐷</m:t>
                      </m:r>
                      <m:r>
                        <a:rPr lang="en-US" sz="2800" i="1" dirty="0" smtClean="0">
                          <a:latin typeface="Cambria Math" panose="02040503050406030204" pitchFamily="18" charset="0"/>
                        </a:rPr>
                        <m:t>), (</m:t>
                      </m:r>
                      <m:r>
                        <a:rPr lang="en-US" sz="2800" i="1" dirty="0" smtClean="0">
                          <a:latin typeface="Cambria Math" panose="02040503050406030204" pitchFamily="18" charset="0"/>
                        </a:rPr>
                        <m:t>𝐶</m:t>
                      </m:r>
                      <m:r>
                        <a:rPr lang="en-US" sz="2800" i="1" dirty="0" smtClean="0">
                          <a:latin typeface="Cambria Math" panose="02040503050406030204" pitchFamily="18" charset="0"/>
                        </a:rPr>
                        <m:t>,</m:t>
                      </m:r>
                      <m:r>
                        <a:rPr lang="en-US" sz="2800" i="1" dirty="0" smtClean="0">
                          <a:latin typeface="Cambria Math" panose="02040503050406030204" pitchFamily="18" charset="0"/>
                        </a:rPr>
                        <m:t>𝐷</m:t>
                      </m:r>
                      <m:r>
                        <a:rPr lang="en-US" sz="2800" i="1" dirty="0" smtClean="0">
                          <a:latin typeface="Cambria Math" panose="02040503050406030204" pitchFamily="18" charset="0"/>
                        </a:rPr>
                        <m:t>)}</m:t>
                      </m:r>
                    </m:oMath>
                  </m:oMathPara>
                </a14:m>
                <a:endParaRPr lang="en-US" sz="2800" dirty="0"/>
              </a:p>
            </p:txBody>
          </p:sp>
        </mc:Choice>
        <mc:Fallback xmlns="">
          <p:sp>
            <p:nvSpPr>
              <p:cNvPr id="27" name="TextBox 26"/>
              <p:cNvSpPr txBox="1">
                <a:spLocks noRot="1" noChangeAspect="1" noMove="1" noResize="1" noEditPoints="1" noAdjustHandles="1" noChangeArrowheads="1" noChangeShapeType="1" noTextEdit="1"/>
              </p:cNvSpPr>
              <p:nvPr/>
            </p:nvSpPr>
            <p:spPr>
              <a:xfrm>
                <a:off x="5041916" y="4939896"/>
                <a:ext cx="4338957" cy="523220"/>
              </a:xfrm>
              <a:prstGeom prst="rect">
                <a:avLst/>
              </a:prstGeom>
              <a:blipFill rotWithShape="0">
                <a:blip r:embed="rId3"/>
                <a:stretch>
                  <a:fillRect r="-983"/>
                </a:stretch>
              </a:blipFill>
            </p:spPr>
            <p:txBody>
              <a:bodyPr/>
              <a:lstStyle/>
              <a:p>
                <a:r>
                  <a:rPr lang="en-US">
                    <a:noFill/>
                  </a:rPr>
                  <a:t> </a:t>
                </a:r>
              </a:p>
            </p:txBody>
          </p:sp>
        </mc:Fallback>
      </mc:AlternateContent>
    </p:spTree>
    <p:extLst>
      <p:ext uri="{BB962C8B-B14F-4D97-AF65-F5344CB8AC3E}">
        <p14:creationId xmlns:p14="http://schemas.microsoft.com/office/powerpoint/2010/main" val="420103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Arrow Connector 28"/>
          <p:cNvCxnSpPr>
            <a:stCxn id="24" idx="2"/>
          </p:cNvCxnSpPr>
          <p:nvPr/>
        </p:nvCxnSpPr>
        <p:spPr>
          <a:xfrm flipH="1" flipV="1">
            <a:off x="9229060" y="2990262"/>
            <a:ext cx="897904" cy="412162"/>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1023257" y="4288971"/>
            <a:ext cx="1262743" cy="126274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Graph Terms</a:t>
            </a:r>
          </a:p>
        </p:txBody>
      </p:sp>
      <p:sp>
        <p:nvSpPr>
          <p:cNvPr id="3" name="Content Placeholder 2"/>
          <p:cNvSpPr>
            <a:spLocks noGrp="1"/>
          </p:cNvSpPr>
          <p:nvPr>
            <p:ph idx="1"/>
          </p:nvPr>
        </p:nvSpPr>
        <p:spPr>
          <a:xfrm>
            <a:off x="575239" y="1550943"/>
            <a:ext cx="11187258" cy="735057"/>
          </a:xfrm>
        </p:spPr>
        <p:txBody>
          <a:bodyPr>
            <a:normAutofit/>
          </a:bodyPr>
          <a:lstStyle/>
          <a:p>
            <a:r>
              <a:rPr lang="en-US" sz="2800" dirty="0"/>
              <a:t>Graphs can be directed or undirected.</a:t>
            </a:r>
          </a:p>
          <a:p>
            <a:endParaRPr lang="en-US"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9531" y="4575501"/>
            <a:ext cx="1039622" cy="673155"/>
          </a:xfrm>
          <a:prstGeom prst="rect">
            <a:avLst/>
          </a:prstGeom>
        </p:spPr>
      </p:pic>
      <p:sp>
        <p:nvSpPr>
          <p:cNvPr id="6" name="Oval 5"/>
          <p:cNvSpPr/>
          <p:nvPr/>
        </p:nvSpPr>
        <p:spPr>
          <a:xfrm>
            <a:off x="1925465" y="2538122"/>
            <a:ext cx="1262743" cy="126274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t>A</a:t>
            </a:r>
          </a:p>
        </p:txBody>
      </p:sp>
      <p:sp>
        <p:nvSpPr>
          <p:cNvPr id="8" name="Oval 7"/>
          <p:cNvSpPr/>
          <p:nvPr/>
        </p:nvSpPr>
        <p:spPr>
          <a:xfrm>
            <a:off x="3550049" y="3513482"/>
            <a:ext cx="1262743" cy="126274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Robbie</a:t>
            </a:r>
          </a:p>
        </p:txBody>
      </p:sp>
      <p:sp>
        <p:nvSpPr>
          <p:cNvPr id="9" name="Oval 8"/>
          <p:cNvSpPr/>
          <p:nvPr/>
        </p:nvSpPr>
        <p:spPr>
          <a:xfrm>
            <a:off x="2942579" y="5120214"/>
            <a:ext cx="1262743" cy="126274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cxnSp>
        <p:nvCxnSpPr>
          <p:cNvPr id="11" name="Straight Arrow Connector 10"/>
          <p:cNvCxnSpPr>
            <a:stCxn id="6" idx="3"/>
            <a:endCxn id="5" idx="0"/>
          </p:cNvCxnSpPr>
          <p:nvPr/>
        </p:nvCxnSpPr>
        <p:spPr>
          <a:xfrm flipH="1">
            <a:off x="1654629" y="3615941"/>
            <a:ext cx="455760" cy="673030"/>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8" idx="2"/>
            <a:endCxn id="5" idx="7"/>
          </p:cNvCxnSpPr>
          <p:nvPr/>
        </p:nvCxnSpPr>
        <p:spPr>
          <a:xfrm flipH="1">
            <a:off x="2101076" y="4144854"/>
            <a:ext cx="1448973" cy="329041"/>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120528" y="3204278"/>
            <a:ext cx="812494" cy="411663"/>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3019699" y="3615941"/>
            <a:ext cx="631369" cy="336515"/>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7190880" y="3890530"/>
            <a:ext cx="1262743" cy="126274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7154" y="4177060"/>
            <a:ext cx="1039622" cy="673155"/>
          </a:xfrm>
          <a:prstGeom prst="rect">
            <a:avLst/>
          </a:prstGeom>
        </p:spPr>
      </p:pic>
      <p:sp>
        <p:nvSpPr>
          <p:cNvPr id="23" name="Oval 22"/>
          <p:cNvSpPr/>
          <p:nvPr/>
        </p:nvSpPr>
        <p:spPr>
          <a:xfrm>
            <a:off x="8093088" y="2139681"/>
            <a:ext cx="1262743" cy="126274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t>A</a:t>
            </a:r>
          </a:p>
        </p:txBody>
      </p:sp>
      <p:sp>
        <p:nvSpPr>
          <p:cNvPr id="24" name="Oval 23"/>
          <p:cNvSpPr/>
          <p:nvPr/>
        </p:nvSpPr>
        <p:spPr>
          <a:xfrm>
            <a:off x="10126964" y="2771052"/>
            <a:ext cx="1262743" cy="126274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Robbie</a:t>
            </a:r>
          </a:p>
        </p:txBody>
      </p:sp>
      <p:sp>
        <p:nvSpPr>
          <p:cNvPr id="30" name="TextBox 29"/>
          <p:cNvSpPr txBox="1"/>
          <p:nvPr/>
        </p:nvSpPr>
        <p:spPr>
          <a:xfrm>
            <a:off x="7836965" y="1707614"/>
            <a:ext cx="2177368" cy="523220"/>
          </a:xfrm>
          <a:prstGeom prst="rect">
            <a:avLst/>
          </a:prstGeom>
          <a:noFill/>
        </p:spPr>
        <p:txBody>
          <a:bodyPr wrap="square" rtlCol="0">
            <a:spAutoFit/>
          </a:bodyPr>
          <a:lstStyle/>
          <a:p>
            <a:r>
              <a:rPr lang="en-US" sz="2800" dirty="0"/>
              <a:t>Degree: 2</a:t>
            </a:r>
          </a:p>
        </p:txBody>
      </p:sp>
      <p:sp>
        <p:nvSpPr>
          <p:cNvPr id="31" name="TextBox 30"/>
          <p:cNvSpPr txBox="1"/>
          <p:nvPr/>
        </p:nvSpPr>
        <p:spPr>
          <a:xfrm>
            <a:off x="7714585" y="5082700"/>
            <a:ext cx="2177368" cy="523220"/>
          </a:xfrm>
          <a:prstGeom prst="rect">
            <a:avLst/>
          </a:prstGeom>
          <a:noFill/>
        </p:spPr>
        <p:txBody>
          <a:bodyPr wrap="square" rtlCol="0">
            <a:spAutoFit/>
          </a:bodyPr>
          <a:lstStyle/>
          <a:p>
            <a:r>
              <a:rPr lang="en-US" sz="2800" dirty="0"/>
              <a:t>Degree: 0</a:t>
            </a:r>
          </a:p>
        </p:txBody>
      </p:sp>
      <p:sp>
        <p:nvSpPr>
          <p:cNvPr id="32" name="TextBox 31"/>
          <p:cNvSpPr txBox="1"/>
          <p:nvPr/>
        </p:nvSpPr>
        <p:spPr>
          <a:xfrm>
            <a:off x="4011834" y="2990262"/>
            <a:ext cx="2299276" cy="523220"/>
          </a:xfrm>
          <a:prstGeom prst="rect">
            <a:avLst/>
          </a:prstGeom>
          <a:noFill/>
        </p:spPr>
        <p:txBody>
          <a:bodyPr wrap="square" rtlCol="0">
            <a:spAutoFit/>
          </a:bodyPr>
          <a:lstStyle/>
          <a:p>
            <a:r>
              <a:rPr lang="en-US" sz="2800" dirty="0" err="1"/>
              <a:t>Outdegree</a:t>
            </a:r>
            <a:r>
              <a:rPr lang="en-US" sz="2800" dirty="0"/>
              <a:t>: 2</a:t>
            </a:r>
          </a:p>
        </p:txBody>
      </p:sp>
      <p:sp>
        <p:nvSpPr>
          <p:cNvPr id="33" name="TextBox 32"/>
          <p:cNvSpPr txBox="1"/>
          <p:nvPr/>
        </p:nvSpPr>
        <p:spPr>
          <a:xfrm>
            <a:off x="257560" y="5619633"/>
            <a:ext cx="2299276" cy="523220"/>
          </a:xfrm>
          <a:prstGeom prst="rect">
            <a:avLst/>
          </a:prstGeom>
          <a:noFill/>
        </p:spPr>
        <p:txBody>
          <a:bodyPr wrap="square" rtlCol="0">
            <a:spAutoFit/>
          </a:bodyPr>
          <a:lstStyle/>
          <a:p>
            <a:r>
              <a:rPr lang="en-US" sz="2800" dirty="0" err="1"/>
              <a:t>Indegree</a:t>
            </a:r>
            <a:r>
              <a:rPr lang="en-US" sz="2800" dirty="0"/>
              <a:t>: 2</a:t>
            </a:r>
          </a:p>
        </p:txBody>
      </p:sp>
      <p:sp>
        <p:nvSpPr>
          <p:cNvPr id="34" name="TextBox 33"/>
          <p:cNvSpPr txBox="1"/>
          <p:nvPr/>
        </p:nvSpPr>
        <p:spPr>
          <a:xfrm>
            <a:off x="9568937" y="1100264"/>
            <a:ext cx="3563785" cy="954107"/>
          </a:xfrm>
          <a:prstGeom prst="rect">
            <a:avLst/>
          </a:prstGeom>
          <a:noFill/>
        </p:spPr>
        <p:txBody>
          <a:bodyPr wrap="square" rtlCol="0">
            <a:spAutoFit/>
          </a:bodyPr>
          <a:lstStyle/>
          <a:p>
            <a:r>
              <a:rPr lang="en-US" sz="2800" dirty="0"/>
              <a:t>This graph is </a:t>
            </a:r>
            <a:r>
              <a:rPr lang="en-US" sz="2800" b="1" dirty="0"/>
              <a:t>disconnected</a:t>
            </a:r>
            <a:r>
              <a:rPr lang="en-US" sz="2800" dirty="0"/>
              <a:t>.</a:t>
            </a:r>
          </a:p>
        </p:txBody>
      </p:sp>
      <p:sp>
        <p:nvSpPr>
          <p:cNvPr id="35" name="TextBox 34"/>
          <p:cNvSpPr txBox="1"/>
          <p:nvPr/>
        </p:nvSpPr>
        <p:spPr>
          <a:xfrm>
            <a:off x="257560" y="2054371"/>
            <a:ext cx="3895799" cy="523220"/>
          </a:xfrm>
          <a:prstGeom prst="rect">
            <a:avLst/>
          </a:prstGeom>
          <a:noFill/>
        </p:spPr>
        <p:txBody>
          <a:bodyPr wrap="square" rtlCol="0">
            <a:spAutoFit/>
          </a:bodyPr>
          <a:lstStyle/>
          <a:p>
            <a:r>
              <a:rPr lang="en-US" sz="2800" dirty="0"/>
              <a:t>Following on twitter.</a:t>
            </a:r>
          </a:p>
        </p:txBody>
      </p:sp>
      <p:sp>
        <p:nvSpPr>
          <p:cNvPr id="36" name="TextBox 35"/>
          <p:cNvSpPr txBox="1"/>
          <p:nvPr/>
        </p:nvSpPr>
        <p:spPr>
          <a:xfrm>
            <a:off x="7822251" y="5642410"/>
            <a:ext cx="4351176" cy="523220"/>
          </a:xfrm>
          <a:prstGeom prst="rect">
            <a:avLst/>
          </a:prstGeom>
          <a:noFill/>
        </p:spPr>
        <p:txBody>
          <a:bodyPr wrap="square" rtlCol="0">
            <a:spAutoFit/>
          </a:bodyPr>
          <a:lstStyle/>
          <a:p>
            <a:r>
              <a:rPr lang="en-US" sz="2800" dirty="0"/>
              <a:t>Friendships on Facebook.</a:t>
            </a:r>
          </a:p>
        </p:txBody>
      </p:sp>
      <p:sp>
        <p:nvSpPr>
          <p:cNvPr id="25" name="Oval 24"/>
          <p:cNvSpPr/>
          <p:nvPr/>
        </p:nvSpPr>
        <p:spPr>
          <a:xfrm>
            <a:off x="9450508" y="4452221"/>
            <a:ext cx="1262743" cy="126274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cxnSp>
        <p:nvCxnSpPr>
          <p:cNvPr id="27" name="Straight Arrow Connector 26"/>
          <p:cNvCxnSpPr>
            <a:stCxn id="25" idx="1"/>
            <a:endCxn id="23" idx="4"/>
          </p:cNvCxnSpPr>
          <p:nvPr/>
        </p:nvCxnSpPr>
        <p:spPr>
          <a:xfrm flipH="1" flipV="1">
            <a:off x="8724460" y="3402424"/>
            <a:ext cx="910972" cy="1234721"/>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5" idx="7"/>
            <a:endCxn id="24" idx="4"/>
          </p:cNvCxnSpPr>
          <p:nvPr/>
        </p:nvCxnSpPr>
        <p:spPr>
          <a:xfrm flipV="1">
            <a:off x="10528327" y="4033795"/>
            <a:ext cx="230009" cy="603350"/>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554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Graphs</a:t>
            </a:r>
          </a:p>
        </p:txBody>
      </p:sp>
      <p:sp>
        <p:nvSpPr>
          <p:cNvPr id="3" name="Content Placeholder 2"/>
          <p:cNvSpPr>
            <a:spLocks noGrp="1"/>
          </p:cNvSpPr>
          <p:nvPr>
            <p:ph idx="1"/>
          </p:nvPr>
        </p:nvSpPr>
        <p:spPr/>
        <p:txBody>
          <a:bodyPr>
            <a:normAutofit/>
          </a:bodyPr>
          <a:lstStyle/>
          <a:p>
            <a:r>
              <a:rPr lang="en-US" sz="2800" dirty="0"/>
              <a:t>If your problem has </a:t>
            </a:r>
            <a:r>
              <a:rPr lang="en-US" sz="2800" b="1" dirty="0"/>
              <a:t>data </a:t>
            </a:r>
            <a:r>
              <a:rPr lang="en-US" sz="2800" dirty="0"/>
              <a:t>and </a:t>
            </a:r>
            <a:r>
              <a:rPr lang="en-US" sz="2800" b="1" dirty="0"/>
              <a:t>relationships</a:t>
            </a:r>
            <a:r>
              <a:rPr lang="en-US" sz="2800" dirty="0"/>
              <a:t>, you might want to represent it as a graph</a:t>
            </a:r>
          </a:p>
          <a:p>
            <a:r>
              <a:rPr lang="en-US" sz="2800" dirty="0"/>
              <a:t>How do you choose a representation?</a:t>
            </a:r>
          </a:p>
          <a:p>
            <a:endParaRPr lang="en-US" sz="2800" dirty="0"/>
          </a:p>
          <a:p>
            <a:r>
              <a:rPr lang="en-US" sz="2800" dirty="0"/>
              <a:t>Usually:</a:t>
            </a:r>
          </a:p>
          <a:p>
            <a:r>
              <a:rPr lang="en-US" sz="2800" dirty="0"/>
              <a:t>Think about what your “fundamental” objects are</a:t>
            </a:r>
          </a:p>
          <a:p>
            <a:pPr lvl="1"/>
            <a:r>
              <a:rPr lang="en-US" sz="2400" dirty="0"/>
              <a:t>Those become your vertices.</a:t>
            </a:r>
          </a:p>
          <a:p>
            <a:r>
              <a:rPr lang="en-US" sz="2800" dirty="0"/>
              <a:t>Then think about how they’re related</a:t>
            </a:r>
          </a:p>
          <a:p>
            <a:pPr lvl="1"/>
            <a:r>
              <a:rPr lang="en-US" sz="2400" dirty="0"/>
              <a:t>Those become your edges.</a:t>
            </a:r>
          </a:p>
        </p:txBody>
      </p:sp>
    </p:spTree>
    <p:extLst>
      <p:ext uri="{BB962C8B-B14F-4D97-AF65-F5344CB8AC3E}">
        <p14:creationId xmlns:p14="http://schemas.microsoft.com/office/powerpoint/2010/main" val="39917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50728-44A4-43B7-96A2-3BBAE82EF22C}"/>
              </a:ext>
            </a:extLst>
          </p:cNvPr>
          <p:cNvSpPr>
            <a:spLocks noGrp="1"/>
          </p:cNvSpPr>
          <p:nvPr>
            <p:ph type="title"/>
          </p:nvPr>
        </p:nvSpPr>
        <p:spPr/>
        <p:txBody>
          <a:bodyPr/>
          <a:lstStyle/>
          <a:p>
            <a:r>
              <a:rPr lang="en-US" dirty="0"/>
              <a:t>Adjacency Matrix</a:t>
            </a:r>
          </a:p>
        </p:txBody>
      </p:sp>
      <p:graphicFrame>
        <p:nvGraphicFramePr>
          <p:cNvPr id="36" name="Content Placeholder 35">
            <a:extLst>
              <a:ext uri="{FF2B5EF4-FFF2-40B4-BE49-F238E27FC236}">
                <a16:creationId xmlns:a16="http://schemas.microsoft.com/office/drawing/2014/main" id="{CDA7B705-6349-4711-8483-50B9905B4682}"/>
              </a:ext>
            </a:extLst>
          </p:cNvPr>
          <p:cNvGraphicFramePr>
            <a:graphicFrameLocks noGrp="1"/>
          </p:cNvGraphicFramePr>
          <p:nvPr>
            <p:ph idx="1"/>
          </p:nvPr>
        </p:nvGraphicFramePr>
        <p:xfrm>
          <a:off x="6477234" y="2102951"/>
          <a:ext cx="5460536" cy="3768384"/>
        </p:xfrm>
        <a:graphic>
          <a:graphicData uri="http://schemas.openxmlformats.org/drawingml/2006/table">
            <a:tbl>
              <a:tblPr firstRow="1" bandRow="1">
                <a:tableStyleId>{5940675A-B579-460E-94D1-54222C63F5DA}</a:tableStyleId>
              </a:tblPr>
              <a:tblGrid>
                <a:gridCol w="682567">
                  <a:extLst>
                    <a:ext uri="{9D8B030D-6E8A-4147-A177-3AD203B41FA5}">
                      <a16:colId xmlns:a16="http://schemas.microsoft.com/office/drawing/2014/main" val="2433620398"/>
                    </a:ext>
                  </a:extLst>
                </a:gridCol>
                <a:gridCol w="682567">
                  <a:extLst>
                    <a:ext uri="{9D8B030D-6E8A-4147-A177-3AD203B41FA5}">
                      <a16:colId xmlns:a16="http://schemas.microsoft.com/office/drawing/2014/main" val="3266730138"/>
                    </a:ext>
                  </a:extLst>
                </a:gridCol>
                <a:gridCol w="682567">
                  <a:extLst>
                    <a:ext uri="{9D8B030D-6E8A-4147-A177-3AD203B41FA5}">
                      <a16:colId xmlns:a16="http://schemas.microsoft.com/office/drawing/2014/main" val="3703898110"/>
                    </a:ext>
                  </a:extLst>
                </a:gridCol>
                <a:gridCol w="682567">
                  <a:extLst>
                    <a:ext uri="{9D8B030D-6E8A-4147-A177-3AD203B41FA5}">
                      <a16:colId xmlns:a16="http://schemas.microsoft.com/office/drawing/2014/main" val="401438749"/>
                    </a:ext>
                  </a:extLst>
                </a:gridCol>
                <a:gridCol w="682567">
                  <a:extLst>
                    <a:ext uri="{9D8B030D-6E8A-4147-A177-3AD203B41FA5}">
                      <a16:colId xmlns:a16="http://schemas.microsoft.com/office/drawing/2014/main" val="3106380728"/>
                    </a:ext>
                  </a:extLst>
                </a:gridCol>
                <a:gridCol w="682567">
                  <a:extLst>
                    <a:ext uri="{9D8B030D-6E8A-4147-A177-3AD203B41FA5}">
                      <a16:colId xmlns:a16="http://schemas.microsoft.com/office/drawing/2014/main" val="2799085732"/>
                    </a:ext>
                  </a:extLst>
                </a:gridCol>
                <a:gridCol w="682567">
                  <a:extLst>
                    <a:ext uri="{9D8B030D-6E8A-4147-A177-3AD203B41FA5}">
                      <a16:colId xmlns:a16="http://schemas.microsoft.com/office/drawing/2014/main" val="2089397823"/>
                    </a:ext>
                  </a:extLst>
                </a:gridCol>
                <a:gridCol w="682567">
                  <a:extLst>
                    <a:ext uri="{9D8B030D-6E8A-4147-A177-3AD203B41FA5}">
                      <a16:colId xmlns:a16="http://schemas.microsoft.com/office/drawing/2014/main" val="1881925754"/>
                    </a:ext>
                  </a:extLst>
                </a:gridCol>
              </a:tblGrid>
              <a:tr h="426997">
                <a:tc>
                  <a:txBody>
                    <a:bodyPr/>
                    <a:lstStyle/>
                    <a:p>
                      <a:endParaRPr lang="en-US" sz="2400" dirty="0"/>
                    </a:p>
                  </a:txBody>
                  <a:tcPr marL="105287" marR="105287" marT="52644" marB="52644">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0</a:t>
                      </a:r>
                    </a:p>
                  </a:txBody>
                  <a:tcPr marL="105287" marR="105287" marT="52644" marB="52644">
                    <a:lnT w="12700" cap="flat" cmpd="sng" algn="ctr">
                      <a:noFill/>
                      <a:prstDash val="solid"/>
                      <a:round/>
                      <a:headEnd type="none" w="med" len="med"/>
                      <a:tailEnd type="none" w="med" len="med"/>
                    </a:lnT>
                  </a:tcPr>
                </a:tc>
                <a:tc>
                  <a:txBody>
                    <a:bodyPr/>
                    <a:lstStyle/>
                    <a:p>
                      <a:r>
                        <a:rPr lang="en-US" sz="2400" dirty="0"/>
                        <a:t>1</a:t>
                      </a:r>
                    </a:p>
                  </a:txBody>
                  <a:tcPr marL="105287" marR="105287" marT="52644" marB="52644">
                    <a:lnT w="12700" cap="flat" cmpd="sng" algn="ctr">
                      <a:noFill/>
                      <a:prstDash val="solid"/>
                      <a:round/>
                      <a:headEnd type="none" w="med" len="med"/>
                      <a:tailEnd type="none" w="med" len="med"/>
                    </a:lnT>
                  </a:tcPr>
                </a:tc>
                <a:tc>
                  <a:txBody>
                    <a:bodyPr/>
                    <a:lstStyle/>
                    <a:p>
                      <a:r>
                        <a:rPr lang="en-US" sz="2400" dirty="0"/>
                        <a:t>2</a:t>
                      </a:r>
                    </a:p>
                  </a:txBody>
                  <a:tcPr marL="105287" marR="105287" marT="52644" marB="52644">
                    <a:lnT w="12700" cap="flat" cmpd="sng" algn="ctr">
                      <a:noFill/>
                      <a:prstDash val="solid"/>
                      <a:round/>
                      <a:headEnd type="none" w="med" len="med"/>
                      <a:tailEnd type="none" w="med" len="med"/>
                    </a:lnT>
                  </a:tcPr>
                </a:tc>
                <a:tc>
                  <a:txBody>
                    <a:bodyPr/>
                    <a:lstStyle/>
                    <a:p>
                      <a:r>
                        <a:rPr lang="en-US" sz="2400" dirty="0"/>
                        <a:t>3</a:t>
                      </a:r>
                    </a:p>
                  </a:txBody>
                  <a:tcPr marL="105287" marR="105287" marT="52644" marB="52644">
                    <a:lnT w="12700" cap="flat" cmpd="sng" algn="ctr">
                      <a:noFill/>
                      <a:prstDash val="solid"/>
                      <a:round/>
                      <a:headEnd type="none" w="med" len="med"/>
                      <a:tailEnd type="none" w="med" len="med"/>
                    </a:lnT>
                  </a:tcPr>
                </a:tc>
                <a:tc>
                  <a:txBody>
                    <a:bodyPr/>
                    <a:lstStyle/>
                    <a:p>
                      <a:r>
                        <a:rPr lang="en-US" sz="2400" dirty="0"/>
                        <a:t>4</a:t>
                      </a:r>
                    </a:p>
                  </a:txBody>
                  <a:tcPr marL="105287" marR="105287" marT="52644" marB="52644">
                    <a:lnT w="12700" cap="flat" cmpd="sng" algn="ctr">
                      <a:noFill/>
                      <a:prstDash val="solid"/>
                      <a:round/>
                      <a:headEnd type="none" w="med" len="med"/>
                      <a:tailEnd type="none" w="med" len="med"/>
                    </a:lnT>
                  </a:tcPr>
                </a:tc>
                <a:tc>
                  <a:txBody>
                    <a:bodyPr/>
                    <a:lstStyle/>
                    <a:p>
                      <a:r>
                        <a:rPr lang="en-US" sz="2400" dirty="0"/>
                        <a:t>5</a:t>
                      </a:r>
                    </a:p>
                  </a:txBody>
                  <a:tcPr marL="105287" marR="105287" marT="52644" marB="52644">
                    <a:lnT w="12700" cap="flat" cmpd="sng" algn="ctr">
                      <a:noFill/>
                      <a:prstDash val="solid"/>
                      <a:round/>
                      <a:headEnd type="none" w="med" len="med"/>
                      <a:tailEnd type="none" w="med" len="med"/>
                    </a:lnT>
                  </a:tcPr>
                </a:tc>
                <a:tc>
                  <a:txBody>
                    <a:bodyPr/>
                    <a:lstStyle/>
                    <a:p>
                      <a:r>
                        <a:rPr lang="en-US" sz="2400" dirty="0"/>
                        <a:t>6</a:t>
                      </a:r>
                    </a:p>
                  </a:txBody>
                  <a:tcPr marL="105287" marR="105287" marT="52644" marB="52644">
                    <a:lnT w="12700" cap="flat" cmpd="sng" algn="ctr">
                      <a:noFill/>
                      <a:prstDash val="solid"/>
                      <a:round/>
                      <a:headEnd type="none" w="med" len="med"/>
                      <a:tailEnd type="none" w="med" len="med"/>
                    </a:lnT>
                  </a:tcPr>
                </a:tc>
                <a:extLst>
                  <a:ext uri="{0D108BD9-81ED-4DB2-BD59-A6C34878D82A}">
                    <a16:rowId xmlns:a16="http://schemas.microsoft.com/office/drawing/2014/main" val="429028320"/>
                  </a:ext>
                </a:extLst>
              </a:tr>
              <a:tr h="426997">
                <a:tc>
                  <a:txBody>
                    <a:bodyPr/>
                    <a:lstStyle/>
                    <a:p>
                      <a:r>
                        <a:rPr lang="en-US" sz="2400" dirty="0"/>
                        <a:t>0</a:t>
                      </a:r>
                    </a:p>
                  </a:txBody>
                  <a:tcPr marL="105287" marR="105287" marT="52644" marB="52644">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2400" dirty="0"/>
                        <a:t>0</a:t>
                      </a:r>
                    </a:p>
                  </a:txBody>
                  <a:tcPr marL="105287" marR="105287" marT="52644" marB="52644"/>
                </a:tc>
                <a:tc>
                  <a:txBody>
                    <a:bodyPr/>
                    <a:lstStyle/>
                    <a:p>
                      <a:pPr algn="ctr"/>
                      <a:r>
                        <a:rPr lang="en-US" sz="2400" b="1" dirty="0">
                          <a:solidFill>
                            <a:srgbClr val="FF0000"/>
                          </a:solidFill>
                        </a:rPr>
                        <a:t>1</a:t>
                      </a:r>
                    </a:p>
                  </a:txBody>
                  <a:tcPr marL="105287" marR="105287" marT="52644" marB="52644"/>
                </a:tc>
                <a:tc>
                  <a:txBody>
                    <a:bodyPr/>
                    <a:lstStyle/>
                    <a:p>
                      <a:pPr algn="ctr"/>
                      <a:r>
                        <a:rPr lang="en-US" sz="2400" b="1" dirty="0">
                          <a:solidFill>
                            <a:srgbClr val="FF0000"/>
                          </a:solidFill>
                        </a:rPr>
                        <a:t>1</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extLst>
                  <a:ext uri="{0D108BD9-81ED-4DB2-BD59-A6C34878D82A}">
                    <a16:rowId xmlns:a16="http://schemas.microsoft.com/office/drawing/2014/main" val="2046825130"/>
                  </a:ext>
                </a:extLst>
              </a:tr>
              <a:tr h="426997">
                <a:tc>
                  <a:txBody>
                    <a:bodyPr/>
                    <a:lstStyle/>
                    <a:p>
                      <a:r>
                        <a:rPr lang="en-US" sz="2400" dirty="0"/>
                        <a:t>1</a:t>
                      </a:r>
                    </a:p>
                  </a:txBody>
                  <a:tcPr marL="105287" marR="105287" marT="52644" marB="52644">
                    <a:lnL w="12700" cap="flat" cmpd="sng" algn="ctr">
                      <a:noFill/>
                      <a:prstDash val="solid"/>
                      <a:round/>
                      <a:headEnd type="none" w="med" len="med"/>
                      <a:tailEnd type="none" w="med" len="med"/>
                    </a:lnL>
                  </a:tcPr>
                </a:tc>
                <a:tc>
                  <a:txBody>
                    <a:bodyPr/>
                    <a:lstStyle/>
                    <a:p>
                      <a:pPr algn="ctr"/>
                      <a:r>
                        <a:rPr lang="en-US" sz="2400" b="1" dirty="0">
                          <a:solidFill>
                            <a:srgbClr val="FF0000"/>
                          </a:solidFill>
                        </a:rPr>
                        <a:t>1</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b="1" dirty="0">
                          <a:solidFill>
                            <a:srgbClr val="FF0000"/>
                          </a:solidFill>
                        </a:rPr>
                        <a:t>1</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extLst>
                  <a:ext uri="{0D108BD9-81ED-4DB2-BD59-A6C34878D82A}">
                    <a16:rowId xmlns:a16="http://schemas.microsoft.com/office/drawing/2014/main" val="1743430437"/>
                  </a:ext>
                </a:extLst>
              </a:tr>
              <a:tr h="426997">
                <a:tc>
                  <a:txBody>
                    <a:bodyPr/>
                    <a:lstStyle/>
                    <a:p>
                      <a:r>
                        <a:rPr lang="en-US" sz="2400" dirty="0"/>
                        <a:t>2</a:t>
                      </a:r>
                    </a:p>
                  </a:txBody>
                  <a:tcPr marL="105287" marR="105287" marT="52644" marB="52644">
                    <a:lnL w="12700" cap="flat" cmpd="sng" algn="ctr">
                      <a:noFill/>
                      <a:prstDash val="solid"/>
                      <a:round/>
                      <a:headEnd type="none" w="med" len="med"/>
                      <a:tailEnd type="none" w="med" len="med"/>
                    </a:lnL>
                  </a:tcPr>
                </a:tc>
                <a:tc>
                  <a:txBody>
                    <a:bodyPr/>
                    <a:lstStyle/>
                    <a:p>
                      <a:pPr algn="ctr"/>
                      <a:r>
                        <a:rPr lang="en-US" sz="2400" b="1" dirty="0">
                          <a:solidFill>
                            <a:srgbClr val="FF0000"/>
                          </a:solidFill>
                        </a:rPr>
                        <a:t>1</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b="1" dirty="0">
                          <a:solidFill>
                            <a:srgbClr val="FF0000"/>
                          </a:solidFill>
                        </a:rPr>
                        <a:t>1</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extLst>
                  <a:ext uri="{0D108BD9-81ED-4DB2-BD59-A6C34878D82A}">
                    <a16:rowId xmlns:a16="http://schemas.microsoft.com/office/drawing/2014/main" val="2623021980"/>
                  </a:ext>
                </a:extLst>
              </a:tr>
              <a:tr h="426997">
                <a:tc>
                  <a:txBody>
                    <a:bodyPr/>
                    <a:lstStyle/>
                    <a:p>
                      <a:r>
                        <a:rPr lang="en-US" sz="2400" dirty="0"/>
                        <a:t>3</a:t>
                      </a:r>
                    </a:p>
                  </a:txBody>
                  <a:tcPr marL="105287" marR="105287" marT="52644" marB="52644">
                    <a:lnL w="12700" cap="flat" cmpd="sng" algn="ctr">
                      <a:noFill/>
                      <a:prstDash val="solid"/>
                      <a:round/>
                      <a:headEnd type="none" w="med" len="med"/>
                      <a:tailEnd type="none" w="med" len="med"/>
                    </a:lnL>
                  </a:tcPr>
                </a:tc>
                <a:tc>
                  <a:txBody>
                    <a:bodyPr/>
                    <a:lstStyle/>
                    <a:p>
                      <a:pPr algn="ctr"/>
                      <a:r>
                        <a:rPr lang="en-US" sz="2400" dirty="0"/>
                        <a:t>0</a:t>
                      </a:r>
                    </a:p>
                  </a:txBody>
                  <a:tcPr marL="105287" marR="105287" marT="52644" marB="52644"/>
                </a:tc>
                <a:tc>
                  <a:txBody>
                    <a:bodyPr/>
                    <a:lstStyle/>
                    <a:p>
                      <a:pPr algn="ctr"/>
                      <a:r>
                        <a:rPr lang="en-US" sz="2400" b="1" dirty="0">
                          <a:solidFill>
                            <a:srgbClr val="FF0000"/>
                          </a:solidFill>
                        </a:rPr>
                        <a:t>1</a:t>
                      </a:r>
                    </a:p>
                  </a:txBody>
                  <a:tcPr marL="105287" marR="105287" marT="52644" marB="52644"/>
                </a:tc>
                <a:tc>
                  <a:txBody>
                    <a:bodyPr/>
                    <a:lstStyle/>
                    <a:p>
                      <a:pPr algn="ctr"/>
                      <a:r>
                        <a:rPr lang="en-US" sz="2400" b="1" dirty="0">
                          <a:solidFill>
                            <a:srgbClr val="FF0000"/>
                          </a:solidFill>
                        </a:rPr>
                        <a:t>1</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b="1" dirty="0">
                          <a:solidFill>
                            <a:srgbClr val="FF0000"/>
                          </a:solidFill>
                        </a:rPr>
                        <a:t>1</a:t>
                      </a:r>
                    </a:p>
                  </a:txBody>
                  <a:tcPr marL="105287" marR="105287" marT="52644" marB="52644"/>
                </a:tc>
                <a:tc>
                  <a:txBody>
                    <a:bodyPr/>
                    <a:lstStyle/>
                    <a:p>
                      <a:pPr algn="ctr"/>
                      <a:r>
                        <a:rPr lang="en-US" sz="2400" dirty="0"/>
                        <a:t>0</a:t>
                      </a:r>
                    </a:p>
                  </a:txBody>
                  <a:tcPr marL="105287" marR="105287" marT="52644" marB="52644"/>
                </a:tc>
                <a:extLst>
                  <a:ext uri="{0D108BD9-81ED-4DB2-BD59-A6C34878D82A}">
                    <a16:rowId xmlns:a16="http://schemas.microsoft.com/office/drawing/2014/main" val="741938339"/>
                  </a:ext>
                </a:extLst>
              </a:tr>
              <a:tr h="426997">
                <a:tc>
                  <a:txBody>
                    <a:bodyPr/>
                    <a:lstStyle/>
                    <a:p>
                      <a:r>
                        <a:rPr lang="en-US" sz="2400" dirty="0"/>
                        <a:t>4</a:t>
                      </a:r>
                    </a:p>
                  </a:txBody>
                  <a:tcPr marL="105287" marR="105287" marT="52644" marB="52644">
                    <a:lnL w="12700" cap="flat" cmpd="sng" algn="ctr">
                      <a:noFill/>
                      <a:prstDash val="solid"/>
                      <a:round/>
                      <a:headEnd type="none" w="med" len="med"/>
                      <a:tailEnd type="none" w="med" len="med"/>
                    </a:lnL>
                  </a:tcPr>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b="1" dirty="0">
                          <a:solidFill>
                            <a:srgbClr val="FF0000"/>
                          </a:solidFill>
                        </a:rPr>
                        <a:t>1</a:t>
                      </a:r>
                    </a:p>
                  </a:txBody>
                  <a:tcPr marL="105287" marR="105287" marT="52644" marB="52644"/>
                </a:tc>
                <a:tc>
                  <a:txBody>
                    <a:bodyPr/>
                    <a:lstStyle/>
                    <a:p>
                      <a:pPr algn="ctr"/>
                      <a:r>
                        <a:rPr lang="en-US" sz="2400" dirty="0"/>
                        <a:t>0</a:t>
                      </a:r>
                    </a:p>
                  </a:txBody>
                  <a:tcPr marL="105287" marR="105287" marT="52644" marB="52644"/>
                </a:tc>
                <a:extLst>
                  <a:ext uri="{0D108BD9-81ED-4DB2-BD59-A6C34878D82A}">
                    <a16:rowId xmlns:a16="http://schemas.microsoft.com/office/drawing/2014/main" val="1178445184"/>
                  </a:ext>
                </a:extLst>
              </a:tr>
              <a:tr h="426997">
                <a:tc>
                  <a:txBody>
                    <a:bodyPr/>
                    <a:lstStyle/>
                    <a:p>
                      <a:r>
                        <a:rPr lang="en-US" sz="2400" dirty="0"/>
                        <a:t>5</a:t>
                      </a:r>
                    </a:p>
                  </a:txBody>
                  <a:tcPr marL="105287" marR="105287" marT="52644" marB="52644">
                    <a:lnL w="12700" cap="flat" cmpd="sng" algn="ctr">
                      <a:noFill/>
                      <a:prstDash val="solid"/>
                      <a:round/>
                      <a:headEnd type="none" w="med" len="med"/>
                      <a:tailEnd type="none" w="med" len="med"/>
                    </a:lnL>
                  </a:tcPr>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solidFill>
                            <a:srgbClr val="FF0000"/>
                          </a:solidFill>
                        </a:rPr>
                        <a:t>1</a:t>
                      </a:r>
                    </a:p>
                  </a:txBody>
                  <a:tcPr marL="105287" marR="105287" marT="52644" marB="52644"/>
                </a:tc>
                <a:tc>
                  <a:txBody>
                    <a:bodyPr/>
                    <a:lstStyle/>
                    <a:p>
                      <a:pPr algn="ctr"/>
                      <a:r>
                        <a:rPr lang="en-US" sz="2400" dirty="0">
                          <a:solidFill>
                            <a:srgbClr val="FF0000"/>
                          </a:solidFill>
                        </a:rPr>
                        <a:t>1</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extLst>
                  <a:ext uri="{0D108BD9-81ED-4DB2-BD59-A6C34878D82A}">
                    <a16:rowId xmlns:a16="http://schemas.microsoft.com/office/drawing/2014/main" val="2651587359"/>
                  </a:ext>
                </a:extLst>
              </a:tr>
              <a:tr h="426997">
                <a:tc>
                  <a:txBody>
                    <a:bodyPr/>
                    <a:lstStyle/>
                    <a:p>
                      <a:r>
                        <a:rPr lang="en-US" sz="2400" dirty="0"/>
                        <a:t>6</a:t>
                      </a:r>
                    </a:p>
                  </a:txBody>
                  <a:tcPr marL="105287" marR="105287" marT="52644" marB="52644">
                    <a:lnL w="12700" cap="flat" cmpd="sng" algn="ctr">
                      <a:noFill/>
                      <a:prstDash val="solid"/>
                      <a:round/>
                      <a:headEnd type="none" w="med" len="med"/>
                      <a:tailEnd type="none" w="med" len="med"/>
                    </a:lnL>
                  </a:tcPr>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extLst>
                  <a:ext uri="{0D108BD9-81ED-4DB2-BD59-A6C34878D82A}">
                    <a16:rowId xmlns:a16="http://schemas.microsoft.com/office/drawing/2014/main" val="1435938195"/>
                  </a:ext>
                </a:extLst>
              </a:tr>
            </a:tbl>
          </a:graphicData>
        </a:graphic>
      </p:graphicFrame>
      <p:grpSp>
        <p:nvGrpSpPr>
          <p:cNvPr id="6" name="Group 5">
            <a:extLst>
              <a:ext uri="{FF2B5EF4-FFF2-40B4-BE49-F238E27FC236}">
                <a16:creationId xmlns:a16="http://schemas.microsoft.com/office/drawing/2014/main" id="{64592BAB-3A1B-4B05-A271-76692EB8790B}"/>
              </a:ext>
            </a:extLst>
          </p:cNvPr>
          <p:cNvGrpSpPr/>
          <p:nvPr/>
        </p:nvGrpSpPr>
        <p:grpSpPr>
          <a:xfrm>
            <a:off x="7238082" y="143219"/>
            <a:ext cx="4197425" cy="1959734"/>
            <a:chOff x="4202258" y="3421009"/>
            <a:chExt cx="5122837" cy="2194774"/>
          </a:xfrm>
        </p:grpSpPr>
        <p:grpSp>
          <p:nvGrpSpPr>
            <p:cNvPr id="7" name="Group 6">
              <a:extLst>
                <a:ext uri="{FF2B5EF4-FFF2-40B4-BE49-F238E27FC236}">
                  <a16:creationId xmlns:a16="http://schemas.microsoft.com/office/drawing/2014/main" id="{12F8A343-9981-4111-BD50-BBB0D8591020}"/>
                </a:ext>
              </a:extLst>
            </p:cNvPr>
            <p:cNvGrpSpPr/>
            <p:nvPr/>
          </p:nvGrpSpPr>
          <p:grpSpPr>
            <a:xfrm>
              <a:off x="4202258" y="4542602"/>
              <a:ext cx="690113" cy="813463"/>
              <a:chOff x="9831042" y="3675297"/>
              <a:chExt cx="690113" cy="813463"/>
            </a:xfrm>
          </p:grpSpPr>
          <p:sp>
            <p:nvSpPr>
              <p:cNvPr id="34" name="Oval 33">
                <a:extLst>
                  <a:ext uri="{FF2B5EF4-FFF2-40B4-BE49-F238E27FC236}">
                    <a16:creationId xmlns:a16="http://schemas.microsoft.com/office/drawing/2014/main" id="{44A235BE-3CCC-498B-B423-36CDEECC4643}"/>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TextBox 34">
                <a:extLst>
                  <a:ext uri="{FF2B5EF4-FFF2-40B4-BE49-F238E27FC236}">
                    <a16:creationId xmlns:a16="http://schemas.microsoft.com/office/drawing/2014/main" id="{C432EFB7-CCB0-4FC1-A568-AD99A5735B7D}"/>
                  </a:ext>
                </a:extLst>
              </p:cNvPr>
              <p:cNvSpPr txBox="1"/>
              <p:nvPr/>
            </p:nvSpPr>
            <p:spPr>
              <a:xfrm>
                <a:off x="9895648" y="3675297"/>
                <a:ext cx="610662" cy="813463"/>
              </a:xfrm>
              <a:prstGeom prst="rect">
                <a:avLst/>
              </a:prstGeom>
              <a:noFill/>
            </p:spPr>
            <p:txBody>
              <a:bodyPr wrap="none" rtlCol="0">
                <a:spAutoFit/>
              </a:bodyPr>
              <a:lstStyle/>
              <a:p>
                <a:r>
                  <a:rPr lang="en-US" sz="2400" dirty="0"/>
                  <a:t>6</a:t>
                </a:r>
              </a:p>
            </p:txBody>
          </p:sp>
        </p:grpSp>
        <p:grpSp>
          <p:nvGrpSpPr>
            <p:cNvPr id="8" name="Group 7">
              <a:extLst>
                <a:ext uri="{FF2B5EF4-FFF2-40B4-BE49-F238E27FC236}">
                  <a16:creationId xmlns:a16="http://schemas.microsoft.com/office/drawing/2014/main" id="{41362196-C14E-48CB-A01A-617F740520FA}"/>
                </a:ext>
              </a:extLst>
            </p:cNvPr>
            <p:cNvGrpSpPr/>
            <p:nvPr/>
          </p:nvGrpSpPr>
          <p:grpSpPr>
            <a:xfrm>
              <a:off x="5481419" y="4747370"/>
              <a:ext cx="2042568" cy="868413"/>
              <a:chOff x="9076131" y="1419304"/>
              <a:chExt cx="2042568" cy="868413"/>
            </a:xfrm>
          </p:grpSpPr>
          <p:grpSp>
            <p:nvGrpSpPr>
              <p:cNvPr id="27" name="Group 26">
                <a:extLst>
                  <a:ext uri="{FF2B5EF4-FFF2-40B4-BE49-F238E27FC236}">
                    <a16:creationId xmlns:a16="http://schemas.microsoft.com/office/drawing/2014/main" id="{CA7347EE-991A-44A0-BBC4-97686F6756D5}"/>
                  </a:ext>
                </a:extLst>
              </p:cNvPr>
              <p:cNvGrpSpPr/>
              <p:nvPr/>
            </p:nvGrpSpPr>
            <p:grpSpPr>
              <a:xfrm>
                <a:off x="9076131" y="1419304"/>
                <a:ext cx="690193" cy="813465"/>
                <a:chOff x="9831042" y="3601112"/>
                <a:chExt cx="690193" cy="813465"/>
              </a:xfrm>
            </p:grpSpPr>
            <p:sp>
              <p:nvSpPr>
                <p:cNvPr id="32" name="Oval 31">
                  <a:extLst>
                    <a:ext uri="{FF2B5EF4-FFF2-40B4-BE49-F238E27FC236}">
                      <a16:creationId xmlns:a16="http://schemas.microsoft.com/office/drawing/2014/main" id="{48B70330-047D-4B31-BA46-579FFCC649B1}"/>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TextBox 32">
                  <a:extLst>
                    <a:ext uri="{FF2B5EF4-FFF2-40B4-BE49-F238E27FC236}">
                      <a16:creationId xmlns:a16="http://schemas.microsoft.com/office/drawing/2014/main" id="{2DA7DB84-E5B9-4DB4-A55E-75583B4B41C8}"/>
                    </a:ext>
                  </a:extLst>
                </p:cNvPr>
                <p:cNvSpPr txBox="1"/>
                <p:nvPr/>
              </p:nvSpPr>
              <p:spPr>
                <a:xfrm>
                  <a:off x="9910573" y="3601112"/>
                  <a:ext cx="610662" cy="813465"/>
                </a:xfrm>
                <a:prstGeom prst="rect">
                  <a:avLst/>
                </a:prstGeom>
                <a:noFill/>
              </p:spPr>
              <p:txBody>
                <a:bodyPr wrap="none" rtlCol="0">
                  <a:spAutoFit/>
                </a:bodyPr>
                <a:lstStyle/>
                <a:p>
                  <a:r>
                    <a:rPr lang="en-US" sz="2400" dirty="0"/>
                    <a:t>2</a:t>
                  </a:r>
                </a:p>
              </p:txBody>
            </p:sp>
          </p:grpSp>
          <p:grpSp>
            <p:nvGrpSpPr>
              <p:cNvPr id="28" name="Group 27">
                <a:extLst>
                  <a:ext uri="{FF2B5EF4-FFF2-40B4-BE49-F238E27FC236}">
                    <a16:creationId xmlns:a16="http://schemas.microsoft.com/office/drawing/2014/main" id="{71997680-9F18-4A50-879A-C501EC32B8CF}"/>
                  </a:ext>
                </a:extLst>
              </p:cNvPr>
              <p:cNvGrpSpPr/>
              <p:nvPr/>
            </p:nvGrpSpPr>
            <p:grpSpPr>
              <a:xfrm>
                <a:off x="10406967" y="1474252"/>
                <a:ext cx="711732" cy="813465"/>
                <a:chOff x="9831042" y="3656061"/>
                <a:chExt cx="711732" cy="813465"/>
              </a:xfrm>
            </p:grpSpPr>
            <p:sp>
              <p:nvSpPr>
                <p:cNvPr id="30" name="Oval 29">
                  <a:extLst>
                    <a:ext uri="{FF2B5EF4-FFF2-40B4-BE49-F238E27FC236}">
                      <a16:creationId xmlns:a16="http://schemas.microsoft.com/office/drawing/2014/main" id="{F2147EEA-CEC4-4C25-8F47-4020BDA8E774}"/>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TextBox 30">
                  <a:extLst>
                    <a:ext uri="{FF2B5EF4-FFF2-40B4-BE49-F238E27FC236}">
                      <a16:creationId xmlns:a16="http://schemas.microsoft.com/office/drawing/2014/main" id="{C5DECB14-06EC-4844-8890-691FFAB1EF62}"/>
                    </a:ext>
                  </a:extLst>
                </p:cNvPr>
                <p:cNvSpPr txBox="1"/>
                <p:nvPr/>
              </p:nvSpPr>
              <p:spPr>
                <a:xfrm>
                  <a:off x="9932112" y="3656061"/>
                  <a:ext cx="610662" cy="813465"/>
                </a:xfrm>
                <a:prstGeom prst="rect">
                  <a:avLst/>
                </a:prstGeom>
                <a:noFill/>
              </p:spPr>
              <p:txBody>
                <a:bodyPr wrap="none" rtlCol="0">
                  <a:spAutoFit/>
                </a:bodyPr>
                <a:lstStyle/>
                <a:p>
                  <a:r>
                    <a:rPr lang="en-US" sz="2400" dirty="0"/>
                    <a:t>3</a:t>
                  </a:r>
                </a:p>
              </p:txBody>
            </p:sp>
          </p:grpSp>
          <p:cxnSp>
            <p:nvCxnSpPr>
              <p:cNvPr id="29" name="Straight Arrow Connector 28">
                <a:extLst>
                  <a:ext uri="{FF2B5EF4-FFF2-40B4-BE49-F238E27FC236}">
                    <a16:creationId xmlns:a16="http://schemas.microsoft.com/office/drawing/2014/main" id="{93950012-D2E8-4D0C-AF92-AA20AC63FC20}"/>
                  </a:ext>
                </a:extLst>
              </p:cNvPr>
              <p:cNvCxnSpPr>
                <a:cxnSpLocks/>
                <a:endCxn id="30" idx="2"/>
              </p:cNvCxnSpPr>
              <p:nvPr/>
            </p:nvCxnSpPr>
            <p:spPr>
              <a:xfrm>
                <a:off x="9766243" y="1838545"/>
                <a:ext cx="640724" cy="0"/>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0AE2D4B6-F2B6-45D7-8308-217635DEEB4B}"/>
                </a:ext>
              </a:extLst>
            </p:cNvPr>
            <p:cNvGrpSpPr/>
            <p:nvPr/>
          </p:nvGrpSpPr>
          <p:grpSpPr>
            <a:xfrm>
              <a:off x="7318349" y="3421009"/>
              <a:ext cx="724189" cy="860181"/>
              <a:chOff x="9831042" y="3675297"/>
              <a:chExt cx="724189" cy="860181"/>
            </a:xfrm>
          </p:grpSpPr>
          <p:sp>
            <p:nvSpPr>
              <p:cNvPr id="25" name="Oval 24">
                <a:extLst>
                  <a:ext uri="{FF2B5EF4-FFF2-40B4-BE49-F238E27FC236}">
                    <a16:creationId xmlns:a16="http://schemas.microsoft.com/office/drawing/2014/main" id="{FE63141F-8B47-40C3-A17D-ACFF164ACCB5}"/>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extLst>
                  <a:ext uri="{FF2B5EF4-FFF2-40B4-BE49-F238E27FC236}">
                    <a16:creationId xmlns:a16="http://schemas.microsoft.com/office/drawing/2014/main" id="{D6E96029-FB81-437C-97CB-99BB4130A0B8}"/>
                  </a:ext>
                </a:extLst>
              </p:cNvPr>
              <p:cNvSpPr txBox="1"/>
              <p:nvPr/>
            </p:nvSpPr>
            <p:spPr>
              <a:xfrm>
                <a:off x="9933269" y="3722015"/>
                <a:ext cx="621962" cy="813463"/>
              </a:xfrm>
              <a:prstGeom prst="rect">
                <a:avLst/>
              </a:prstGeom>
              <a:noFill/>
            </p:spPr>
            <p:txBody>
              <a:bodyPr wrap="none" rtlCol="0">
                <a:spAutoFit/>
              </a:bodyPr>
              <a:lstStyle/>
              <a:p>
                <a:r>
                  <a:rPr lang="en-US" sz="2400" dirty="0"/>
                  <a:t>4</a:t>
                </a:r>
              </a:p>
            </p:txBody>
          </p:sp>
        </p:grpSp>
        <p:grpSp>
          <p:nvGrpSpPr>
            <p:cNvPr id="10" name="Group 9">
              <a:extLst>
                <a:ext uri="{FF2B5EF4-FFF2-40B4-BE49-F238E27FC236}">
                  <a16:creationId xmlns:a16="http://schemas.microsoft.com/office/drawing/2014/main" id="{50A458B2-37C1-434B-9CCA-389CD8E99749}"/>
                </a:ext>
              </a:extLst>
            </p:cNvPr>
            <p:cNvGrpSpPr/>
            <p:nvPr/>
          </p:nvGrpSpPr>
          <p:grpSpPr>
            <a:xfrm>
              <a:off x="8634982" y="4004709"/>
              <a:ext cx="690113" cy="813462"/>
              <a:chOff x="9831042" y="3641523"/>
              <a:chExt cx="690113" cy="813462"/>
            </a:xfrm>
          </p:grpSpPr>
          <p:sp>
            <p:nvSpPr>
              <p:cNvPr id="23" name="Oval 22">
                <a:extLst>
                  <a:ext uri="{FF2B5EF4-FFF2-40B4-BE49-F238E27FC236}">
                    <a16:creationId xmlns:a16="http://schemas.microsoft.com/office/drawing/2014/main" id="{F0F3D1E5-C744-4405-8733-37621652DCE3}"/>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TextBox 23">
                <a:extLst>
                  <a:ext uri="{FF2B5EF4-FFF2-40B4-BE49-F238E27FC236}">
                    <a16:creationId xmlns:a16="http://schemas.microsoft.com/office/drawing/2014/main" id="{937949F6-3DDD-42F5-967D-6E991464F7E3}"/>
                  </a:ext>
                </a:extLst>
              </p:cNvPr>
              <p:cNvSpPr txBox="1"/>
              <p:nvPr/>
            </p:nvSpPr>
            <p:spPr>
              <a:xfrm>
                <a:off x="9919769" y="3641523"/>
                <a:ext cx="312907" cy="813462"/>
              </a:xfrm>
              <a:prstGeom prst="rect">
                <a:avLst/>
              </a:prstGeom>
              <a:noFill/>
            </p:spPr>
            <p:txBody>
              <a:bodyPr wrap="square" rtlCol="0">
                <a:spAutoFit/>
              </a:bodyPr>
              <a:lstStyle/>
              <a:p>
                <a:r>
                  <a:rPr lang="en-US" sz="2400" dirty="0"/>
                  <a:t>5</a:t>
                </a:r>
              </a:p>
            </p:txBody>
          </p:sp>
        </p:grpSp>
        <p:cxnSp>
          <p:nvCxnSpPr>
            <p:cNvPr id="11" name="Straight Arrow Connector 10">
              <a:extLst>
                <a:ext uri="{FF2B5EF4-FFF2-40B4-BE49-F238E27FC236}">
                  <a16:creationId xmlns:a16="http://schemas.microsoft.com/office/drawing/2014/main" id="{7D0AD190-501D-42DF-B924-FA141AB8B830}"/>
                </a:ext>
              </a:extLst>
            </p:cNvPr>
            <p:cNvCxnSpPr>
              <a:cxnSpLocks/>
              <a:stCxn id="25" idx="5"/>
              <a:endCxn id="23" idx="2"/>
            </p:cNvCxnSpPr>
            <p:nvPr/>
          </p:nvCxnSpPr>
          <p:spPr>
            <a:xfrm>
              <a:off x="7907397" y="4010057"/>
              <a:ext cx="727585" cy="373483"/>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B4DD0E54-24E3-43BE-A6BA-404D2542F04F}"/>
                </a:ext>
              </a:extLst>
            </p:cNvPr>
            <p:cNvGrpSpPr/>
            <p:nvPr/>
          </p:nvGrpSpPr>
          <p:grpSpPr>
            <a:xfrm>
              <a:off x="4452719" y="3569416"/>
              <a:ext cx="2020949" cy="825449"/>
              <a:chOff x="9076131" y="1481504"/>
              <a:chExt cx="2020949" cy="825449"/>
            </a:xfrm>
          </p:grpSpPr>
          <p:grpSp>
            <p:nvGrpSpPr>
              <p:cNvPr id="16" name="Group 15">
                <a:extLst>
                  <a:ext uri="{FF2B5EF4-FFF2-40B4-BE49-F238E27FC236}">
                    <a16:creationId xmlns:a16="http://schemas.microsoft.com/office/drawing/2014/main" id="{45FE3619-A7C4-48CB-8543-F5D949656284}"/>
                  </a:ext>
                </a:extLst>
              </p:cNvPr>
              <p:cNvGrpSpPr/>
              <p:nvPr/>
            </p:nvGrpSpPr>
            <p:grpSpPr>
              <a:xfrm>
                <a:off x="9076131" y="1481504"/>
                <a:ext cx="690175" cy="813465"/>
                <a:chOff x="9831042" y="3663312"/>
                <a:chExt cx="690175" cy="813465"/>
              </a:xfrm>
            </p:grpSpPr>
            <p:sp>
              <p:nvSpPr>
                <p:cNvPr id="21" name="Oval 20">
                  <a:extLst>
                    <a:ext uri="{FF2B5EF4-FFF2-40B4-BE49-F238E27FC236}">
                      <a16:creationId xmlns:a16="http://schemas.microsoft.com/office/drawing/2014/main" id="{1A6D0E7F-2E5D-405E-985B-E471D918DEA0}"/>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TextBox 21">
                  <a:extLst>
                    <a:ext uri="{FF2B5EF4-FFF2-40B4-BE49-F238E27FC236}">
                      <a16:creationId xmlns:a16="http://schemas.microsoft.com/office/drawing/2014/main" id="{86A4DB5C-E231-40DF-A861-3302CC67C96A}"/>
                    </a:ext>
                  </a:extLst>
                </p:cNvPr>
                <p:cNvSpPr txBox="1"/>
                <p:nvPr/>
              </p:nvSpPr>
              <p:spPr>
                <a:xfrm>
                  <a:off x="9910555" y="3663312"/>
                  <a:ext cx="610662" cy="813465"/>
                </a:xfrm>
                <a:prstGeom prst="rect">
                  <a:avLst/>
                </a:prstGeom>
                <a:noFill/>
              </p:spPr>
              <p:txBody>
                <a:bodyPr wrap="none" rtlCol="0">
                  <a:spAutoFit/>
                </a:bodyPr>
                <a:lstStyle/>
                <a:p>
                  <a:r>
                    <a:rPr lang="en-US" sz="2400" dirty="0"/>
                    <a:t>0</a:t>
                  </a:r>
                </a:p>
              </p:txBody>
            </p:sp>
          </p:grpSp>
          <p:grpSp>
            <p:nvGrpSpPr>
              <p:cNvPr id="17" name="Group 16">
                <a:extLst>
                  <a:ext uri="{FF2B5EF4-FFF2-40B4-BE49-F238E27FC236}">
                    <a16:creationId xmlns:a16="http://schemas.microsoft.com/office/drawing/2014/main" id="{85647B03-D697-4824-988A-43C01D5AA90F}"/>
                  </a:ext>
                </a:extLst>
              </p:cNvPr>
              <p:cNvGrpSpPr/>
              <p:nvPr/>
            </p:nvGrpSpPr>
            <p:grpSpPr>
              <a:xfrm>
                <a:off x="10406967" y="1493488"/>
                <a:ext cx="690113" cy="813465"/>
                <a:chOff x="9831042" y="3675297"/>
                <a:chExt cx="690113" cy="813465"/>
              </a:xfrm>
            </p:grpSpPr>
            <p:sp>
              <p:nvSpPr>
                <p:cNvPr id="19" name="Oval 18">
                  <a:extLst>
                    <a:ext uri="{FF2B5EF4-FFF2-40B4-BE49-F238E27FC236}">
                      <a16:creationId xmlns:a16="http://schemas.microsoft.com/office/drawing/2014/main" id="{8CAC5B7F-1D91-468A-A781-C8610FF778C3}"/>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TextBox 19">
                  <a:extLst>
                    <a:ext uri="{FF2B5EF4-FFF2-40B4-BE49-F238E27FC236}">
                      <a16:creationId xmlns:a16="http://schemas.microsoft.com/office/drawing/2014/main" id="{33D96133-1F40-4055-BBD5-DFBB0D558B27}"/>
                    </a:ext>
                  </a:extLst>
                </p:cNvPr>
                <p:cNvSpPr txBox="1"/>
                <p:nvPr/>
              </p:nvSpPr>
              <p:spPr>
                <a:xfrm>
                  <a:off x="9950683" y="3675297"/>
                  <a:ext cx="528751" cy="813465"/>
                </a:xfrm>
                <a:prstGeom prst="rect">
                  <a:avLst/>
                </a:prstGeom>
                <a:noFill/>
              </p:spPr>
              <p:txBody>
                <a:bodyPr wrap="none" rtlCol="0">
                  <a:spAutoFit/>
                </a:bodyPr>
                <a:lstStyle/>
                <a:p>
                  <a:r>
                    <a:rPr lang="en-US" sz="2400" dirty="0"/>
                    <a:t>1</a:t>
                  </a:r>
                </a:p>
              </p:txBody>
            </p:sp>
          </p:grpSp>
          <p:cxnSp>
            <p:nvCxnSpPr>
              <p:cNvPr id="18" name="Straight Arrow Connector 17">
                <a:extLst>
                  <a:ext uri="{FF2B5EF4-FFF2-40B4-BE49-F238E27FC236}">
                    <a16:creationId xmlns:a16="http://schemas.microsoft.com/office/drawing/2014/main" id="{9E84CA2C-0BED-4D37-ADD4-9AC5037140CB}"/>
                  </a:ext>
                </a:extLst>
              </p:cNvPr>
              <p:cNvCxnSpPr>
                <a:cxnSpLocks/>
                <a:endCxn id="19" idx="2"/>
              </p:cNvCxnSpPr>
              <p:nvPr/>
            </p:nvCxnSpPr>
            <p:spPr>
              <a:xfrm>
                <a:off x="9766243" y="1838545"/>
                <a:ext cx="640724" cy="0"/>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3" name="Straight Arrow Connector 12">
              <a:extLst>
                <a:ext uri="{FF2B5EF4-FFF2-40B4-BE49-F238E27FC236}">
                  <a16:creationId xmlns:a16="http://schemas.microsoft.com/office/drawing/2014/main" id="{5259A4B6-2DEB-4E4F-86EF-D8AEC3183841}"/>
                </a:ext>
              </a:extLst>
            </p:cNvPr>
            <p:cNvCxnSpPr>
              <a:cxnSpLocks/>
              <a:stCxn id="21" idx="5"/>
              <a:endCxn id="32" idx="1"/>
            </p:cNvCxnSpPr>
            <p:nvPr/>
          </p:nvCxnSpPr>
          <p:spPr>
            <a:xfrm>
              <a:off x="5041767" y="4170449"/>
              <a:ext cx="540717" cy="752171"/>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A8CD619-A402-4574-92D3-923DB0BC90B8}"/>
                </a:ext>
              </a:extLst>
            </p:cNvPr>
            <p:cNvCxnSpPr>
              <a:cxnSpLocks/>
              <a:stCxn id="30" idx="7"/>
              <a:endCxn id="23" idx="3"/>
            </p:cNvCxnSpPr>
            <p:nvPr/>
          </p:nvCxnSpPr>
          <p:spPr>
            <a:xfrm flipV="1">
              <a:off x="7401303" y="4627531"/>
              <a:ext cx="1334744" cy="295088"/>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04AF993-DBCA-4B3D-92EA-D66743EC51BF}"/>
                </a:ext>
              </a:extLst>
            </p:cNvPr>
            <p:cNvCxnSpPr>
              <a:cxnSpLocks/>
              <a:stCxn id="19" idx="5"/>
              <a:endCxn id="30" idx="1"/>
            </p:cNvCxnSpPr>
            <p:nvPr/>
          </p:nvCxnSpPr>
          <p:spPr>
            <a:xfrm>
              <a:off x="6372603" y="4170448"/>
              <a:ext cx="540717" cy="752171"/>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B6C9AB0F-164E-46F5-A7A6-F2336FB8D1E4}"/>
              </a:ext>
            </a:extLst>
          </p:cNvPr>
          <p:cNvSpPr txBox="1"/>
          <p:nvPr/>
        </p:nvSpPr>
        <p:spPr>
          <a:xfrm>
            <a:off x="657225" y="1505782"/>
            <a:ext cx="5901459" cy="4832092"/>
          </a:xfrm>
          <a:prstGeom prst="rect">
            <a:avLst/>
          </a:prstGeom>
          <a:noFill/>
        </p:spPr>
        <p:txBody>
          <a:bodyPr wrap="square" rtlCol="0">
            <a:spAutoFit/>
          </a:bodyPr>
          <a:lstStyle/>
          <a:p>
            <a:r>
              <a:rPr lang="en-US" sz="2800" dirty="0"/>
              <a:t>In an adjacency matrix a[u][v] is 1 if there is an edge (</a:t>
            </a:r>
            <a:r>
              <a:rPr lang="en-US" sz="2800" dirty="0" err="1"/>
              <a:t>u,v</a:t>
            </a:r>
            <a:r>
              <a:rPr lang="en-US" sz="2800" dirty="0"/>
              <a:t>), and 0 otherwise.</a:t>
            </a:r>
          </a:p>
          <a:p>
            <a:r>
              <a:rPr lang="en-US" sz="2800" dirty="0"/>
              <a:t>Worst-case Time Complexity </a:t>
            </a:r>
            <a:br>
              <a:rPr lang="en-US" sz="2800" dirty="0"/>
            </a:br>
            <a:r>
              <a:rPr lang="en-US" sz="2800" dirty="0"/>
              <a:t>(|V| = n, |E| = m):</a:t>
            </a:r>
          </a:p>
          <a:p>
            <a:pPr lvl="1"/>
            <a:r>
              <a:rPr lang="en-US" sz="2800" dirty="0"/>
              <a:t>Add Edge: </a:t>
            </a:r>
          </a:p>
          <a:p>
            <a:pPr lvl="1"/>
            <a:r>
              <a:rPr lang="en-US" sz="2800" dirty="0"/>
              <a:t>Remove Edge: </a:t>
            </a:r>
          </a:p>
          <a:p>
            <a:pPr lvl="1"/>
            <a:r>
              <a:rPr lang="en-US" sz="2800" dirty="0"/>
              <a:t>Check edge exists from (</a:t>
            </a:r>
            <a:r>
              <a:rPr lang="en-US" sz="2800" dirty="0" err="1"/>
              <a:t>u,v</a:t>
            </a:r>
            <a:r>
              <a:rPr lang="en-US" sz="2800" dirty="0"/>
              <a:t>): </a:t>
            </a:r>
          </a:p>
          <a:p>
            <a:pPr lvl="1"/>
            <a:r>
              <a:rPr lang="en-US" sz="2800" dirty="0"/>
              <a:t>Get </a:t>
            </a:r>
            <a:r>
              <a:rPr lang="en-US" sz="2800" dirty="0" err="1"/>
              <a:t>outneighbors</a:t>
            </a:r>
            <a:r>
              <a:rPr lang="en-US" sz="2800" dirty="0"/>
              <a:t> of u: </a:t>
            </a:r>
          </a:p>
          <a:p>
            <a:pPr lvl="1"/>
            <a:r>
              <a:rPr lang="en-US" sz="2800" dirty="0"/>
              <a:t>Get </a:t>
            </a:r>
            <a:r>
              <a:rPr lang="en-US" sz="2800" dirty="0" err="1"/>
              <a:t>inneighbors</a:t>
            </a:r>
            <a:r>
              <a:rPr lang="en-US" sz="2800" dirty="0"/>
              <a:t> of u:</a:t>
            </a:r>
          </a:p>
          <a:p>
            <a:endParaRPr lang="en-US" sz="2800" dirty="0"/>
          </a:p>
          <a:p>
            <a:r>
              <a:rPr lang="en-US" sz="2800" dirty="0"/>
              <a:t>Space Complexity:</a:t>
            </a:r>
          </a:p>
        </p:txBody>
      </p:sp>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CA842778-2747-46F4-B3A4-9BC47B005F6C}"/>
                  </a:ext>
                </a:extLst>
              </p:cNvPr>
              <p:cNvSpPr/>
              <p:nvPr/>
            </p:nvSpPr>
            <p:spPr>
              <a:xfrm>
                <a:off x="2246485" y="3164877"/>
                <a:ext cx="1476686"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(1)</m:t>
                      </m:r>
                    </m:oMath>
                  </m:oMathPara>
                </a14:m>
                <a:endParaRPr lang="en-US" sz="2800" dirty="0"/>
              </a:p>
            </p:txBody>
          </p:sp>
        </mc:Choice>
        <mc:Fallback xmlns="">
          <p:sp>
            <p:nvSpPr>
              <p:cNvPr id="38" name="Rectangle 37">
                <a:extLst>
                  <a:ext uri="{FF2B5EF4-FFF2-40B4-BE49-F238E27FC236}">
                    <a16:creationId xmlns:a16="http://schemas.microsoft.com/office/drawing/2014/main" id="{CA842778-2747-46F4-B3A4-9BC47B005F6C}"/>
                  </a:ext>
                </a:extLst>
              </p:cNvPr>
              <p:cNvSpPr>
                <a:spLocks noRot="1" noChangeAspect="1" noMove="1" noResize="1" noEditPoints="1" noAdjustHandles="1" noChangeArrowheads="1" noChangeShapeType="1" noTextEdit="1"/>
              </p:cNvSpPr>
              <p:nvPr/>
            </p:nvSpPr>
            <p:spPr>
              <a:xfrm>
                <a:off x="2246485" y="3164877"/>
                <a:ext cx="1476686" cy="5232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6AD11300-528C-4A50-9818-345D75EEC2AB}"/>
                  </a:ext>
                </a:extLst>
              </p:cNvPr>
              <p:cNvSpPr/>
              <p:nvPr/>
            </p:nvSpPr>
            <p:spPr>
              <a:xfrm>
                <a:off x="2796264" y="3654326"/>
                <a:ext cx="1476686"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(1)</m:t>
                      </m:r>
                    </m:oMath>
                  </m:oMathPara>
                </a14:m>
                <a:endParaRPr lang="en-US" sz="2800" dirty="0"/>
              </a:p>
            </p:txBody>
          </p:sp>
        </mc:Choice>
        <mc:Fallback xmlns="">
          <p:sp>
            <p:nvSpPr>
              <p:cNvPr id="39" name="Rectangle 38">
                <a:extLst>
                  <a:ext uri="{FF2B5EF4-FFF2-40B4-BE49-F238E27FC236}">
                    <a16:creationId xmlns:a16="http://schemas.microsoft.com/office/drawing/2014/main" id="{6AD11300-528C-4A50-9818-345D75EEC2AB}"/>
                  </a:ext>
                </a:extLst>
              </p:cNvPr>
              <p:cNvSpPr>
                <a:spLocks noRot="1" noChangeAspect="1" noMove="1" noResize="1" noEditPoints="1" noAdjustHandles="1" noChangeArrowheads="1" noChangeShapeType="1" noTextEdit="1"/>
              </p:cNvSpPr>
              <p:nvPr/>
            </p:nvSpPr>
            <p:spPr>
              <a:xfrm>
                <a:off x="2796264" y="3654326"/>
                <a:ext cx="1476686"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id="{EFBFBF07-3BBD-4C6B-BC30-FB8A3562A386}"/>
                  </a:ext>
                </a:extLst>
              </p:cNvPr>
              <p:cNvSpPr/>
              <p:nvPr/>
            </p:nvSpPr>
            <p:spPr>
              <a:xfrm>
                <a:off x="4786263" y="4128941"/>
                <a:ext cx="1476686"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(1)</m:t>
                      </m:r>
                    </m:oMath>
                  </m:oMathPara>
                </a14:m>
                <a:endParaRPr lang="en-US" sz="2800" dirty="0"/>
              </a:p>
            </p:txBody>
          </p:sp>
        </mc:Choice>
        <mc:Fallback xmlns="">
          <p:sp>
            <p:nvSpPr>
              <p:cNvPr id="40" name="Rectangle 39">
                <a:extLst>
                  <a:ext uri="{FF2B5EF4-FFF2-40B4-BE49-F238E27FC236}">
                    <a16:creationId xmlns:a16="http://schemas.microsoft.com/office/drawing/2014/main" id="{EFBFBF07-3BBD-4C6B-BC30-FB8A3562A386}"/>
                  </a:ext>
                </a:extLst>
              </p:cNvPr>
              <p:cNvSpPr>
                <a:spLocks noRot="1" noChangeAspect="1" noMove="1" noResize="1" noEditPoints="1" noAdjustHandles="1" noChangeArrowheads="1" noChangeShapeType="1" noTextEdit="1"/>
              </p:cNvSpPr>
              <p:nvPr/>
            </p:nvSpPr>
            <p:spPr>
              <a:xfrm>
                <a:off x="4786263" y="4128941"/>
                <a:ext cx="1476686"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B6874907-4D12-4D7A-943E-0338131A5386}"/>
                  </a:ext>
                </a:extLst>
              </p:cNvPr>
              <p:cNvSpPr/>
              <p:nvPr/>
            </p:nvSpPr>
            <p:spPr>
              <a:xfrm>
                <a:off x="4239606" y="4530132"/>
                <a:ext cx="1490857"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m:t>
                      </m:r>
                      <m:r>
                        <a:rPr lang="en-US" sz="2800" i="1" dirty="0" smtClean="0">
                          <a:latin typeface="Cambria Math" panose="02040503050406030204" pitchFamily="18" charset="0"/>
                        </a:rPr>
                        <m:t>𝑛</m:t>
                      </m:r>
                      <m:r>
                        <a:rPr lang="en-US" sz="2800" i="1" dirty="0" smtClean="0">
                          <a:latin typeface="Cambria Math" panose="02040503050406030204" pitchFamily="18" charset="0"/>
                        </a:rPr>
                        <m:t>)</m:t>
                      </m:r>
                    </m:oMath>
                  </m:oMathPara>
                </a14:m>
                <a:endParaRPr lang="en-US" sz="2800" dirty="0"/>
              </a:p>
            </p:txBody>
          </p:sp>
        </mc:Choice>
        <mc:Fallback xmlns="">
          <p:sp>
            <p:nvSpPr>
              <p:cNvPr id="41" name="Rectangle 40">
                <a:extLst>
                  <a:ext uri="{FF2B5EF4-FFF2-40B4-BE49-F238E27FC236}">
                    <a16:creationId xmlns:a16="http://schemas.microsoft.com/office/drawing/2014/main" id="{B6874907-4D12-4D7A-943E-0338131A5386}"/>
                  </a:ext>
                </a:extLst>
              </p:cNvPr>
              <p:cNvSpPr>
                <a:spLocks noRot="1" noChangeAspect="1" noMove="1" noResize="1" noEditPoints="1" noAdjustHandles="1" noChangeArrowheads="1" noChangeShapeType="1" noTextEdit="1"/>
              </p:cNvSpPr>
              <p:nvPr/>
            </p:nvSpPr>
            <p:spPr>
              <a:xfrm>
                <a:off x="4239606" y="4530132"/>
                <a:ext cx="1490857"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32F49931-B997-4CCF-A955-89CEE452D650}"/>
                  </a:ext>
                </a:extLst>
              </p:cNvPr>
              <p:cNvSpPr/>
              <p:nvPr/>
            </p:nvSpPr>
            <p:spPr>
              <a:xfrm>
                <a:off x="3755467" y="4958058"/>
                <a:ext cx="1490857"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m:t>
                      </m:r>
                      <m:r>
                        <a:rPr lang="en-US" sz="2800" i="1" dirty="0" smtClean="0">
                          <a:latin typeface="Cambria Math" panose="02040503050406030204" pitchFamily="18" charset="0"/>
                        </a:rPr>
                        <m:t>𝑛</m:t>
                      </m:r>
                      <m:r>
                        <a:rPr lang="en-US" sz="2800" i="1" dirty="0" smtClean="0">
                          <a:latin typeface="Cambria Math" panose="02040503050406030204" pitchFamily="18" charset="0"/>
                        </a:rPr>
                        <m:t>)</m:t>
                      </m:r>
                    </m:oMath>
                  </m:oMathPara>
                </a14:m>
                <a:endParaRPr lang="en-US" sz="2800" dirty="0"/>
              </a:p>
            </p:txBody>
          </p:sp>
        </mc:Choice>
        <mc:Fallback xmlns="">
          <p:sp>
            <p:nvSpPr>
              <p:cNvPr id="42" name="Rectangle 41">
                <a:extLst>
                  <a:ext uri="{FF2B5EF4-FFF2-40B4-BE49-F238E27FC236}">
                    <a16:creationId xmlns:a16="http://schemas.microsoft.com/office/drawing/2014/main" id="{32F49931-B997-4CCF-A955-89CEE452D650}"/>
                  </a:ext>
                </a:extLst>
              </p:cNvPr>
              <p:cNvSpPr>
                <a:spLocks noRot="1" noChangeAspect="1" noMove="1" noResize="1" noEditPoints="1" noAdjustHandles="1" noChangeArrowheads="1" noChangeShapeType="1" noTextEdit="1"/>
              </p:cNvSpPr>
              <p:nvPr/>
            </p:nvSpPr>
            <p:spPr>
              <a:xfrm>
                <a:off x="3755467" y="4958058"/>
                <a:ext cx="1490857"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27C9A584-C3BE-4DAA-9AC3-AF53ABBAE8A9}"/>
                  </a:ext>
                </a:extLst>
              </p:cNvPr>
              <p:cNvSpPr/>
              <p:nvPr/>
            </p:nvSpPr>
            <p:spPr>
              <a:xfrm>
                <a:off x="3427206" y="5738570"/>
                <a:ext cx="119635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b="0" i="1" dirty="0" smtClean="0">
                          <a:latin typeface="Cambria Math" panose="02040503050406030204" pitchFamily="18" charset="0"/>
                        </a:rPr>
                        <m:t>(</m:t>
                      </m:r>
                      <m:sSup>
                        <m:sSupPr>
                          <m:ctrlPr>
                            <a:rPr lang="en-US" sz="2800" b="0" i="1" dirty="0" smtClean="0">
                              <a:latin typeface="Cambria Math" panose="02040503050406030204" pitchFamily="18" charset="0"/>
                            </a:rPr>
                          </m:ctrlPr>
                        </m:sSupPr>
                        <m:e>
                          <m:r>
                            <a:rPr lang="en-US" sz="2800" b="0" i="1" dirty="0" smtClean="0">
                              <a:latin typeface="Cambria Math" panose="02040503050406030204" pitchFamily="18" charset="0"/>
                            </a:rPr>
                            <m:t>𝑛</m:t>
                          </m:r>
                        </m:e>
                        <m:sup>
                          <m:r>
                            <a:rPr lang="en-US" sz="2800" b="0" i="1" dirty="0" smtClean="0">
                              <a:latin typeface="Cambria Math" panose="02040503050406030204" pitchFamily="18" charset="0"/>
                            </a:rPr>
                            <m:t>2</m:t>
                          </m:r>
                        </m:sup>
                      </m:sSup>
                      <m:r>
                        <a:rPr lang="en-US" sz="2800" b="0" i="1" dirty="0" smtClean="0">
                          <a:latin typeface="Cambria Math" panose="02040503050406030204" pitchFamily="18" charset="0"/>
                        </a:rPr>
                        <m:t>)</m:t>
                      </m:r>
                    </m:oMath>
                  </m:oMathPara>
                </a14:m>
                <a:endParaRPr lang="en-US" sz="2800" dirty="0"/>
              </a:p>
            </p:txBody>
          </p:sp>
        </mc:Choice>
        <mc:Fallback xmlns="">
          <p:sp>
            <p:nvSpPr>
              <p:cNvPr id="43" name="Rectangle 42">
                <a:extLst>
                  <a:ext uri="{FF2B5EF4-FFF2-40B4-BE49-F238E27FC236}">
                    <a16:creationId xmlns:a16="http://schemas.microsoft.com/office/drawing/2014/main" id="{27C9A584-C3BE-4DAA-9AC3-AF53ABBAE8A9}"/>
                  </a:ext>
                </a:extLst>
              </p:cNvPr>
              <p:cNvSpPr>
                <a:spLocks noRot="1" noChangeAspect="1" noMove="1" noResize="1" noEditPoints="1" noAdjustHandles="1" noChangeArrowheads="1" noChangeShapeType="1" noTextEdit="1"/>
              </p:cNvSpPr>
              <p:nvPr/>
            </p:nvSpPr>
            <p:spPr>
              <a:xfrm>
                <a:off x="3427206" y="5738570"/>
                <a:ext cx="1196353" cy="523220"/>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13538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50728-44A4-43B7-96A2-3BBAE82EF22C}"/>
              </a:ext>
            </a:extLst>
          </p:cNvPr>
          <p:cNvSpPr>
            <a:spLocks noGrp="1"/>
          </p:cNvSpPr>
          <p:nvPr>
            <p:ph type="title"/>
          </p:nvPr>
        </p:nvSpPr>
        <p:spPr/>
        <p:txBody>
          <a:bodyPr/>
          <a:lstStyle/>
          <a:p>
            <a:r>
              <a:rPr lang="en-US" dirty="0"/>
              <a:t>Adjacency List</a:t>
            </a:r>
          </a:p>
        </p:txBody>
      </p:sp>
      <p:graphicFrame>
        <p:nvGraphicFramePr>
          <p:cNvPr id="36" name="Content Placeholder 35">
            <a:extLst>
              <a:ext uri="{FF2B5EF4-FFF2-40B4-BE49-F238E27FC236}">
                <a16:creationId xmlns:a16="http://schemas.microsoft.com/office/drawing/2014/main" id="{E41FE2E6-47B5-4C9E-97D9-2BB2F65DC54A}"/>
              </a:ext>
            </a:extLst>
          </p:cNvPr>
          <p:cNvGraphicFramePr>
            <a:graphicFrameLocks noGrp="1"/>
          </p:cNvGraphicFramePr>
          <p:nvPr>
            <p:ph idx="1"/>
          </p:nvPr>
        </p:nvGraphicFramePr>
        <p:xfrm>
          <a:off x="9029935" y="2485689"/>
          <a:ext cx="755290" cy="2595880"/>
        </p:xfrm>
        <a:graphic>
          <a:graphicData uri="http://schemas.openxmlformats.org/drawingml/2006/table">
            <a:tbl>
              <a:tblPr firstRow="1" bandRow="1">
                <a:tableStyleId>{5940675A-B579-460E-94D1-54222C63F5DA}</a:tableStyleId>
              </a:tblPr>
              <a:tblGrid>
                <a:gridCol w="377645">
                  <a:extLst>
                    <a:ext uri="{9D8B030D-6E8A-4147-A177-3AD203B41FA5}">
                      <a16:colId xmlns:a16="http://schemas.microsoft.com/office/drawing/2014/main" val="2272861457"/>
                    </a:ext>
                  </a:extLst>
                </a:gridCol>
                <a:gridCol w="377645">
                  <a:extLst>
                    <a:ext uri="{9D8B030D-6E8A-4147-A177-3AD203B41FA5}">
                      <a16:colId xmlns:a16="http://schemas.microsoft.com/office/drawing/2014/main" val="3819096857"/>
                    </a:ext>
                  </a:extLst>
                </a:gridCol>
              </a:tblGrid>
              <a:tr h="370840">
                <a:tc>
                  <a:txBody>
                    <a:bodyPr/>
                    <a:lstStyle/>
                    <a:p>
                      <a:pPr algn="r"/>
                      <a:r>
                        <a:rPr lang="en-US" dirty="0"/>
                        <a:t>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5244311"/>
                  </a:ext>
                </a:extLst>
              </a:tr>
              <a:tr h="370840">
                <a:tc>
                  <a:txBody>
                    <a:bodyPr/>
                    <a:lstStyle/>
                    <a:p>
                      <a:pPr algn="r"/>
                      <a:r>
                        <a:rPr lang="en-US" dirty="0"/>
                        <a:t>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5716144"/>
                  </a:ext>
                </a:extLst>
              </a:tr>
              <a:tr h="370840">
                <a:tc>
                  <a:txBody>
                    <a:bodyPr/>
                    <a:lstStyle/>
                    <a:p>
                      <a:pPr algn="r"/>
                      <a:r>
                        <a:rPr lang="en-US" dirty="0"/>
                        <a:t>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0619476"/>
                  </a:ext>
                </a:extLst>
              </a:tr>
              <a:tr h="370840">
                <a:tc>
                  <a:txBody>
                    <a:bodyPr/>
                    <a:lstStyle/>
                    <a:p>
                      <a:pPr algn="r"/>
                      <a:r>
                        <a:rPr lang="en-US" dirty="0"/>
                        <a:t>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6951736"/>
                  </a:ext>
                </a:extLst>
              </a:tr>
              <a:tr h="370840">
                <a:tc>
                  <a:txBody>
                    <a:bodyPr/>
                    <a:lstStyle/>
                    <a:p>
                      <a:pPr algn="r"/>
                      <a:r>
                        <a:rPr lang="en-US" dirty="0"/>
                        <a:t>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0036761"/>
                  </a:ext>
                </a:extLst>
              </a:tr>
              <a:tr h="370840">
                <a:tc>
                  <a:txBody>
                    <a:bodyPr/>
                    <a:lstStyle/>
                    <a:p>
                      <a:pPr algn="r"/>
                      <a:r>
                        <a:rPr lang="en-US" dirty="0"/>
                        <a:t>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9177536"/>
                  </a:ext>
                </a:extLst>
              </a:tr>
              <a:tr h="370840">
                <a:tc>
                  <a:txBody>
                    <a:bodyPr/>
                    <a:lstStyle/>
                    <a:p>
                      <a:pPr algn="r"/>
                      <a:r>
                        <a:rPr lang="en-US" dirty="0"/>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0520023"/>
                  </a:ext>
                </a:extLst>
              </a:tr>
            </a:tbl>
          </a:graphicData>
        </a:graphic>
      </p:graphicFrame>
      <p:grpSp>
        <p:nvGrpSpPr>
          <p:cNvPr id="6" name="Group 5">
            <a:extLst>
              <a:ext uri="{FF2B5EF4-FFF2-40B4-BE49-F238E27FC236}">
                <a16:creationId xmlns:a16="http://schemas.microsoft.com/office/drawing/2014/main" id="{64592BAB-3A1B-4B05-A271-76692EB8790B}"/>
              </a:ext>
            </a:extLst>
          </p:cNvPr>
          <p:cNvGrpSpPr/>
          <p:nvPr/>
        </p:nvGrpSpPr>
        <p:grpSpPr>
          <a:xfrm>
            <a:off x="8202395" y="303098"/>
            <a:ext cx="2907362" cy="1186511"/>
            <a:chOff x="4202258" y="3421009"/>
            <a:chExt cx="5122837" cy="2090659"/>
          </a:xfrm>
        </p:grpSpPr>
        <p:grpSp>
          <p:nvGrpSpPr>
            <p:cNvPr id="7" name="Group 6">
              <a:extLst>
                <a:ext uri="{FF2B5EF4-FFF2-40B4-BE49-F238E27FC236}">
                  <a16:creationId xmlns:a16="http://schemas.microsoft.com/office/drawing/2014/main" id="{12F8A343-9981-4111-BD50-BBB0D8591020}"/>
                </a:ext>
              </a:extLst>
            </p:cNvPr>
            <p:cNvGrpSpPr/>
            <p:nvPr/>
          </p:nvGrpSpPr>
          <p:grpSpPr>
            <a:xfrm>
              <a:off x="4202258" y="4542602"/>
              <a:ext cx="690113" cy="690113"/>
              <a:chOff x="9831042" y="3675297"/>
              <a:chExt cx="690113" cy="690113"/>
            </a:xfrm>
          </p:grpSpPr>
          <p:sp>
            <p:nvSpPr>
              <p:cNvPr id="34" name="Oval 33">
                <a:extLst>
                  <a:ext uri="{FF2B5EF4-FFF2-40B4-BE49-F238E27FC236}">
                    <a16:creationId xmlns:a16="http://schemas.microsoft.com/office/drawing/2014/main" id="{44A235BE-3CCC-498B-B423-36CDEECC4643}"/>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C432EFB7-CCB0-4FC1-A568-AD99A5735B7D}"/>
                  </a:ext>
                </a:extLst>
              </p:cNvPr>
              <p:cNvSpPr txBox="1"/>
              <p:nvPr/>
            </p:nvSpPr>
            <p:spPr>
              <a:xfrm>
                <a:off x="10010027" y="3835687"/>
                <a:ext cx="306494" cy="369332"/>
              </a:xfrm>
              <a:prstGeom prst="rect">
                <a:avLst/>
              </a:prstGeom>
              <a:noFill/>
            </p:spPr>
            <p:txBody>
              <a:bodyPr wrap="none" rtlCol="0">
                <a:spAutoFit/>
              </a:bodyPr>
              <a:lstStyle/>
              <a:p>
                <a:r>
                  <a:rPr lang="en-US" dirty="0"/>
                  <a:t>6</a:t>
                </a:r>
              </a:p>
            </p:txBody>
          </p:sp>
        </p:grpSp>
        <p:grpSp>
          <p:nvGrpSpPr>
            <p:cNvPr id="8" name="Group 7">
              <a:extLst>
                <a:ext uri="{FF2B5EF4-FFF2-40B4-BE49-F238E27FC236}">
                  <a16:creationId xmlns:a16="http://schemas.microsoft.com/office/drawing/2014/main" id="{41362196-C14E-48CB-A01A-617F740520FA}"/>
                </a:ext>
              </a:extLst>
            </p:cNvPr>
            <p:cNvGrpSpPr/>
            <p:nvPr/>
          </p:nvGrpSpPr>
          <p:grpSpPr>
            <a:xfrm>
              <a:off x="5481419" y="4821554"/>
              <a:ext cx="2020949" cy="690114"/>
              <a:chOff x="9076131" y="1493488"/>
              <a:chExt cx="2020949" cy="690114"/>
            </a:xfrm>
          </p:grpSpPr>
          <p:grpSp>
            <p:nvGrpSpPr>
              <p:cNvPr id="27" name="Group 26">
                <a:extLst>
                  <a:ext uri="{FF2B5EF4-FFF2-40B4-BE49-F238E27FC236}">
                    <a16:creationId xmlns:a16="http://schemas.microsoft.com/office/drawing/2014/main" id="{CA7347EE-991A-44A0-BBC4-97686F6756D5}"/>
                  </a:ext>
                </a:extLst>
              </p:cNvPr>
              <p:cNvGrpSpPr/>
              <p:nvPr/>
            </p:nvGrpSpPr>
            <p:grpSpPr>
              <a:xfrm>
                <a:off x="9076131" y="1493489"/>
                <a:ext cx="690113" cy="690113"/>
                <a:chOff x="9831042" y="3675297"/>
                <a:chExt cx="690113" cy="690113"/>
              </a:xfrm>
            </p:grpSpPr>
            <p:sp>
              <p:nvSpPr>
                <p:cNvPr id="32" name="Oval 31">
                  <a:extLst>
                    <a:ext uri="{FF2B5EF4-FFF2-40B4-BE49-F238E27FC236}">
                      <a16:creationId xmlns:a16="http://schemas.microsoft.com/office/drawing/2014/main" id="{48B70330-047D-4B31-BA46-579FFCC649B1}"/>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2DA7DB84-E5B9-4DB4-A55E-75583B4B41C8}"/>
                    </a:ext>
                  </a:extLst>
                </p:cNvPr>
                <p:cNvSpPr txBox="1"/>
                <p:nvPr/>
              </p:nvSpPr>
              <p:spPr>
                <a:xfrm>
                  <a:off x="10010027" y="3835687"/>
                  <a:ext cx="306494" cy="369332"/>
                </a:xfrm>
                <a:prstGeom prst="rect">
                  <a:avLst/>
                </a:prstGeom>
                <a:noFill/>
              </p:spPr>
              <p:txBody>
                <a:bodyPr wrap="none" rtlCol="0">
                  <a:spAutoFit/>
                </a:bodyPr>
                <a:lstStyle/>
                <a:p>
                  <a:r>
                    <a:rPr lang="en-US" dirty="0"/>
                    <a:t>2</a:t>
                  </a:r>
                </a:p>
              </p:txBody>
            </p:sp>
          </p:grpSp>
          <p:grpSp>
            <p:nvGrpSpPr>
              <p:cNvPr id="28" name="Group 27">
                <a:extLst>
                  <a:ext uri="{FF2B5EF4-FFF2-40B4-BE49-F238E27FC236}">
                    <a16:creationId xmlns:a16="http://schemas.microsoft.com/office/drawing/2014/main" id="{71997680-9F18-4A50-879A-C501EC32B8CF}"/>
                  </a:ext>
                </a:extLst>
              </p:cNvPr>
              <p:cNvGrpSpPr/>
              <p:nvPr/>
            </p:nvGrpSpPr>
            <p:grpSpPr>
              <a:xfrm>
                <a:off x="10406967" y="1493488"/>
                <a:ext cx="690113" cy="690113"/>
                <a:chOff x="9831042" y="3675297"/>
                <a:chExt cx="690113" cy="690113"/>
              </a:xfrm>
            </p:grpSpPr>
            <p:sp>
              <p:nvSpPr>
                <p:cNvPr id="30" name="Oval 29">
                  <a:extLst>
                    <a:ext uri="{FF2B5EF4-FFF2-40B4-BE49-F238E27FC236}">
                      <a16:creationId xmlns:a16="http://schemas.microsoft.com/office/drawing/2014/main" id="{F2147EEA-CEC4-4C25-8F47-4020BDA8E774}"/>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C5DECB14-06EC-4844-8890-691FFAB1EF62}"/>
                    </a:ext>
                  </a:extLst>
                </p:cNvPr>
                <p:cNvSpPr txBox="1"/>
                <p:nvPr/>
              </p:nvSpPr>
              <p:spPr>
                <a:xfrm>
                  <a:off x="10010027" y="3835687"/>
                  <a:ext cx="312906" cy="369332"/>
                </a:xfrm>
                <a:prstGeom prst="rect">
                  <a:avLst/>
                </a:prstGeom>
                <a:noFill/>
              </p:spPr>
              <p:txBody>
                <a:bodyPr wrap="none" rtlCol="0">
                  <a:spAutoFit/>
                </a:bodyPr>
                <a:lstStyle/>
                <a:p>
                  <a:r>
                    <a:rPr lang="en-US" dirty="0"/>
                    <a:t>3</a:t>
                  </a:r>
                </a:p>
              </p:txBody>
            </p:sp>
          </p:grpSp>
          <p:cxnSp>
            <p:nvCxnSpPr>
              <p:cNvPr id="29" name="Straight Arrow Connector 28">
                <a:extLst>
                  <a:ext uri="{FF2B5EF4-FFF2-40B4-BE49-F238E27FC236}">
                    <a16:creationId xmlns:a16="http://schemas.microsoft.com/office/drawing/2014/main" id="{93950012-D2E8-4D0C-AF92-AA20AC63FC20}"/>
                  </a:ext>
                </a:extLst>
              </p:cNvPr>
              <p:cNvCxnSpPr>
                <a:cxnSpLocks/>
                <a:endCxn id="30" idx="2"/>
              </p:cNvCxnSpPr>
              <p:nvPr/>
            </p:nvCxnSpPr>
            <p:spPr>
              <a:xfrm>
                <a:off x="9766243" y="1838545"/>
                <a:ext cx="640724" cy="0"/>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0AE2D4B6-F2B6-45D7-8308-217635DEEB4B}"/>
                </a:ext>
              </a:extLst>
            </p:cNvPr>
            <p:cNvGrpSpPr/>
            <p:nvPr/>
          </p:nvGrpSpPr>
          <p:grpSpPr>
            <a:xfrm>
              <a:off x="7318349" y="3421009"/>
              <a:ext cx="690113" cy="690113"/>
              <a:chOff x="9831042" y="3675297"/>
              <a:chExt cx="690113" cy="690113"/>
            </a:xfrm>
          </p:grpSpPr>
          <p:sp>
            <p:nvSpPr>
              <p:cNvPr id="25" name="Oval 24">
                <a:extLst>
                  <a:ext uri="{FF2B5EF4-FFF2-40B4-BE49-F238E27FC236}">
                    <a16:creationId xmlns:a16="http://schemas.microsoft.com/office/drawing/2014/main" id="{FE63141F-8B47-40C3-A17D-ACFF164ACCB5}"/>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D6E96029-FB81-437C-97CB-99BB4130A0B8}"/>
                  </a:ext>
                </a:extLst>
              </p:cNvPr>
              <p:cNvSpPr txBox="1"/>
              <p:nvPr/>
            </p:nvSpPr>
            <p:spPr>
              <a:xfrm>
                <a:off x="10010027" y="3835687"/>
                <a:ext cx="311304" cy="369332"/>
              </a:xfrm>
              <a:prstGeom prst="rect">
                <a:avLst/>
              </a:prstGeom>
              <a:noFill/>
            </p:spPr>
            <p:txBody>
              <a:bodyPr wrap="none" rtlCol="0">
                <a:spAutoFit/>
              </a:bodyPr>
              <a:lstStyle/>
              <a:p>
                <a:r>
                  <a:rPr lang="en-US" dirty="0"/>
                  <a:t>4</a:t>
                </a:r>
              </a:p>
            </p:txBody>
          </p:sp>
        </p:grpSp>
        <p:grpSp>
          <p:nvGrpSpPr>
            <p:cNvPr id="10" name="Group 9">
              <a:extLst>
                <a:ext uri="{FF2B5EF4-FFF2-40B4-BE49-F238E27FC236}">
                  <a16:creationId xmlns:a16="http://schemas.microsoft.com/office/drawing/2014/main" id="{50A458B2-37C1-434B-9CCA-389CD8E99749}"/>
                </a:ext>
              </a:extLst>
            </p:cNvPr>
            <p:cNvGrpSpPr/>
            <p:nvPr/>
          </p:nvGrpSpPr>
          <p:grpSpPr>
            <a:xfrm>
              <a:off x="8634982" y="4038483"/>
              <a:ext cx="690113" cy="690113"/>
              <a:chOff x="9831042" y="3675297"/>
              <a:chExt cx="690113" cy="690113"/>
            </a:xfrm>
          </p:grpSpPr>
          <p:sp>
            <p:nvSpPr>
              <p:cNvPr id="23" name="Oval 22">
                <a:extLst>
                  <a:ext uri="{FF2B5EF4-FFF2-40B4-BE49-F238E27FC236}">
                    <a16:creationId xmlns:a16="http://schemas.microsoft.com/office/drawing/2014/main" id="{F0F3D1E5-C744-4405-8733-37621652DCE3}"/>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37949F6-3DDD-42F5-967D-6E991464F7E3}"/>
                  </a:ext>
                </a:extLst>
              </p:cNvPr>
              <p:cNvSpPr txBox="1"/>
              <p:nvPr/>
            </p:nvSpPr>
            <p:spPr>
              <a:xfrm>
                <a:off x="10019645" y="3832010"/>
                <a:ext cx="312906" cy="369332"/>
              </a:xfrm>
              <a:prstGeom prst="rect">
                <a:avLst/>
              </a:prstGeom>
              <a:noFill/>
            </p:spPr>
            <p:txBody>
              <a:bodyPr wrap="square" rtlCol="0">
                <a:spAutoFit/>
              </a:bodyPr>
              <a:lstStyle/>
              <a:p>
                <a:r>
                  <a:rPr lang="en-US" dirty="0"/>
                  <a:t>5</a:t>
                </a:r>
              </a:p>
            </p:txBody>
          </p:sp>
        </p:grpSp>
        <p:cxnSp>
          <p:nvCxnSpPr>
            <p:cNvPr id="11" name="Straight Arrow Connector 10">
              <a:extLst>
                <a:ext uri="{FF2B5EF4-FFF2-40B4-BE49-F238E27FC236}">
                  <a16:creationId xmlns:a16="http://schemas.microsoft.com/office/drawing/2014/main" id="{7D0AD190-501D-42DF-B924-FA141AB8B830}"/>
                </a:ext>
              </a:extLst>
            </p:cNvPr>
            <p:cNvCxnSpPr>
              <a:cxnSpLocks/>
              <a:stCxn id="25" idx="5"/>
              <a:endCxn id="23" idx="2"/>
            </p:cNvCxnSpPr>
            <p:nvPr/>
          </p:nvCxnSpPr>
          <p:spPr>
            <a:xfrm>
              <a:off x="7907397" y="4010057"/>
              <a:ext cx="727585" cy="373483"/>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B4DD0E54-24E3-43BE-A6BA-404D2542F04F}"/>
                </a:ext>
              </a:extLst>
            </p:cNvPr>
            <p:cNvGrpSpPr/>
            <p:nvPr/>
          </p:nvGrpSpPr>
          <p:grpSpPr>
            <a:xfrm>
              <a:off x="4452719" y="3581400"/>
              <a:ext cx="2020949" cy="690114"/>
              <a:chOff x="9076131" y="1493488"/>
              <a:chExt cx="2020949" cy="690114"/>
            </a:xfrm>
          </p:grpSpPr>
          <p:grpSp>
            <p:nvGrpSpPr>
              <p:cNvPr id="16" name="Group 15">
                <a:extLst>
                  <a:ext uri="{FF2B5EF4-FFF2-40B4-BE49-F238E27FC236}">
                    <a16:creationId xmlns:a16="http://schemas.microsoft.com/office/drawing/2014/main" id="{45FE3619-A7C4-48CB-8543-F5D949656284}"/>
                  </a:ext>
                </a:extLst>
              </p:cNvPr>
              <p:cNvGrpSpPr/>
              <p:nvPr/>
            </p:nvGrpSpPr>
            <p:grpSpPr>
              <a:xfrm>
                <a:off x="9076131" y="1493489"/>
                <a:ext cx="690113" cy="690113"/>
                <a:chOff x="9831042" y="3675297"/>
                <a:chExt cx="690113" cy="690113"/>
              </a:xfrm>
            </p:grpSpPr>
            <p:sp>
              <p:nvSpPr>
                <p:cNvPr id="21" name="Oval 20">
                  <a:extLst>
                    <a:ext uri="{FF2B5EF4-FFF2-40B4-BE49-F238E27FC236}">
                      <a16:creationId xmlns:a16="http://schemas.microsoft.com/office/drawing/2014/main" id="{1A6D0E7F-2E5D-405E-985B-E471D918DEA0}"/>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86A4DB5C-E231-40DF-A861-3302CC67C96A}"/>
                    </a:ext>
                  </a:extLst>
                </p:cNvPr>
                <p:cNvSpPr txBox="1"/>
                <p:nvPr/>
              </p:nvSpPr>
              <p:spPr>
                <a:xfrm>
                  <a:off x="10010027" y="3835687"/>
                  <a:ext cx="306494" cy="369332"/>
                </a:xfrm>
                <a:prstGeom prst="rect">
                  <a:avLst/>
                </a:prstGeom>
                <a:noFill/>
              </p:spPr>
              <p:txBody>
                <a:bodyPr wrap="none" rtlCol="0">
                  <a:spAutoFit/>
                </a:bodyPr>
                <a:lstStyle/>
                <a:p>
                  <a:r>
                    <a:rPr lang="en-US" dirty="0"/>
                    <a:t>0</a:t>
                  </a:r>
                </a:p>
              </p:txBody>
            </p:sp>
          </p:grpSp>
          <p:grpSp>
            <p:nvGrpSpPr>
              <p:cNvPr id="17" name="Group 16">
                <a:extLst>
                  <a:ext uri="{FF2B5EF4-FFF2-40B4-BE49-F238E27FC236}">
                    <a16:creationId xmlns:a16="http://schemas.microsoft.com/office/drawing/2014/main" id="{85647B03-D697-4824-988A-43C01D5AA90F}"/>
                  </a:ext>
                </a:extLst>
              </p:cNvPr>
              <p:cNvGrpSpPr/>
              <p:nvPr/>
            </p:nvGrpSpPr>
            <p:grpSpPr>
              <a:xfrm>
                <a:off x="10406967" y="1493488"/>
                <a:ext cx="690113" cy="690113"/>
                <a:chOff x="9831042" y="3675297"/>
                <a:chExt cx="690113" cy="690113"/>
              </a:xfrm>
            </p:grpSpPr>
            <p:sp>
              <p:nvSpPr>
                <p:cNvPr id="19" name="Oval 18">
                  <a:extLst>
                    <a:ext uri="{FF2B5EF4-FFF2-40B4-BE49-F238E27FC236}">
                      <a16:creationId xmlns:a16="http://schemas.microsoft.com/office/drawing/2014/main" id="{8CAC5B7F-1D91-468A-A781-C8610FF778C3}"/>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3D96133-1F40-4055-BBD5-DFBB0D558B27}"/>
                    </a:ext>
                  </a:extLst>
                </p:cNvPr>
                <p:cNvSpPr txBox="1"/>
                <p:nvPr/>
              </p:nvSpPr>
              <p:spPr>
                <a:xfrm>
                  <a:off x="10010027" y="3835687"/>
                  <a:ext cx="271228" cy="369332"/>
                </a:xfrm>
                <a:prstGeom prst="rect">
                  <a:avLst/>
                </a:prstGeom>
                <a:noFill/>
              </p:spPr>
              <p:txBody>
                <a:bodyPr wrap="none" rtlCol="0">
                  <a:spAutoFit/>
                </a:bodyPr>
                <a:lstStyle/>
                <a:p>
                  <a:r>
                    <a:rPr lang="en-US" dirty="0"/>
                    <a:t>1</a:t>
                  </a:r>
                </a:p>
              </p:txBody>
            </p:sp>
          </p:grpSp>
          <p:cxnSp>
            <p:nvCxnSpPr>
              <p:cNvPr id="18" name="Straight Arrow Connector 17">
                <a:extLst>
                  <a:ext uri="{FF2B5EF4-FFF2-40B4-BE49-F238E27FC236}">
                    <a16:creationId xmlns:a16="http://schemas.microsoft.com/office/drawing/2014/main" id="{9E84CA2C-0BED-4D37-ADD4-9AC5037140CB}"/>
                  </a:ext>
                </a:extLst>
              </p:cNvPr>
              <p:cNvCxnSpPr>
                <a:cxnSpLocks/>
                <a:endCxn id="19" idx="2"/>
              </p:cNvCxnSpPr>
              <p:nvPr/>
            </p:nvCxnSpPr>
            <p:spPr>
              <a:xfrm>
                <a:off x="9766243" y="1838545"/>
                <a:ext cx="640724" cy="0"/>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3" name="Straight Arrow Connector 12">
              <a:extLst>
                <a:ext uri="{FF2B5EF4-FFF2-40B4-BE49-F238E27FC236}">
                  <a16:creationId xmlns:a16="http://schemas.microsoft.com/office/drawing/2014/main" id="{5259A4B6-2DEB-4E4F-86EF-D8AEC3183841}"/>
                </a:ext>
              </a:extLst>
            </p:cNvPr>
            <p:cNvCxnSpPr>
              <a:cxnSpLocks/>
              <a:stCxn id="21" idx="5"/>
              <a:endCxn id="32" idx="1"/>
            </p:cNvCxnSpPr>
            <p:nvPr/>
          </p:nvCxnSpPr>
          <p:spPr>
            <a:xfrm>
              <a:off x="5041767" y="4170449"/>
              <a:ext cx="540717" cy="752171"/>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A8CD619-A402-4574-92D3-923DB0BC90B8}"/>
                </a:ext>
              </a:extLst>
            </p:cNvPr>
            <p:cNvCxnSpPr>
              <a:cxnSpLocks/>
              <a:stCxn id="30" idx="7"/>
              <a:endCxn id="23" idx="3"/>
            </p:cNvCxnSpPr>
            <p:nvPr/>
          </p:nvCxnSpPr>
          <p:spPr>
            <a:xfrm flipV="1">
              <a:off x="7401303" y="4627531"/>
              <a:ext cx="1334744" cy="295088"/>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04AF993-DBCA-4B3D-92EA-D66743EC51BF}"/>
                </a:ext>
              </a:extLst>
            </p:cNvPr>
            <p:cNvCxnSpPr>
              <a:cxnSpLocks/>
              <a:stCxn id="19" idx="5"/>
              <a:endCxn id="30" idx="1"/>
            </p:cNvCxnSpPr>
            <p:nvPr/>
          </p:nvCxnSpPr>
          <p:spPr>
            <a:xfrm>
              <a:off x="6372603" y="4170448"/>
              <a:ext cx="540717" cy="752171"/>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6DDE9527-B09B-411A-902B-C72D27FCF103}"/>
              </a:ext>
            </a:extLst>
          </p:cNvPr>
          <p:cNvGrpSpPr/>
          <p:nvPr/>
        </p:nvGrpSpPr>
        <p:grpSpPr>
          <a:xfrm>
            <a:off x="9544563" y="2626875"/>
            <a:ext cx="549945" cy="114300"/>
            <a:chOff x="8517793" y="2660714"/>
            <a:chExt cx="549945" cy="114300"/>
          </a:xfrm>
        </p:grpSpPr>
        <p:cxnSp>
          <p:nvCxnSpPr>
            <p:cNvPr id="38" name="Straight Arrow Connector 37">
              <a:extLst>
                <a:ext uri="{FF2B5EF4-FFF2-40B4-BE49-F238E27FC236}">
                  <a16:creationId xmlns:a16="http://schemas.microsoft.com/office/drawing/2014/main" id="{3C19B5A4-AF31-4FD1-8F77-DDF7B6F51EDE}"/>
                </a:ext>
              </a:extLst>
            </p:cNvPr>
            <p:cNvCxnSpPr/>
            <p:nvPr/>
          </p:nvCxnSpPr>
          <p:spPr>
            <a:xfrm>
              <a:off x="8562913" y="2707204"/>
              <a:ext cx="5048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9" name="Oval 38">
              <a:extLst>
                <a:ext uri="{FF2B5EF4-FFF2-40B4-BE49-F238E27FC236}">
                  <a16:creationId xmlns:a16="http://schemas.microsoft.com/office/drawing/2014/main" id="{F45BDEDA-6A33-4A32-A55C-A35F34B658CA}"/>
                </a:ext>
              </a:extLst>
            </p:cNvPr>
            <p:cNvSpPr/>
            <p:nvPr/>
          </p:nvSpPr>
          <p:spPr>
            <a:xfrm>
              <a:off x="8517793" y="2660714"/>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6ABA12C-5FE2-4D1A-8A22-EF59510D6B53}"/>
              </a:ext>
            </a:extLst>
          </p:cNvPr>
          <p:cNvGrpSpPr/>
          <p:nvPr/>
        </p:nvGrpSpPr>
        <p:grpSpPr>
          <a:xfrm>
            <a:off x="9544563" y="2978846"/>
            <a:ext cx="549945" cy="114300"/>
            <a:chOff x="8517793" y="2660714"/>
            <a:chExt cx="549945" cy="114300"/>
          </a:xfrm>
        </p:grpSpPr>
        <p:cxnSp>
          <p:nvCxnSpPr>
            <p:cNvPr id="42" name="Straight Arrow Connector 41">
              <a:extLst>
                <a:ext uri="{FF2B5EF4-FFF2-40B4-BE49-F238E27FC236}">
                  <a16:creationId xmlns:a16="http://schemas.microsoft.com/office/drawing/2014/main" id="{FF2E3778-4957-4544-BB5E-1399E5C470EC}"/>
                </a:ext>
              </a:extLst>
            </p:cNvPr>
            <p:cNvCxnSpPr/>
            <p:nvPr/>
          </p:nvCxnSpPr>
          <p:spPr>
            <a:xfrm>
              <a:off x="8562913" y="2707204"/>
              <a:ext cx="5048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3" name="Oval 42">
              <a:extLst>
                <a:ext uri="{FF2B5EF4-FFF2-40B4-BE49-F238E27FC236}">
                  <a16:creationId xmlns:a16="http://schemas.microsoft.com/office/drawing/2014/main" id="{34E06CAC-6BC8-491F-A6B4-9ED1E480E2A7}"/>
                </a:ext>
              </a:extLst>
            </p:cNvPr>
            <p:cNvSpPr/>
            <p:nvPr/>
          </p:nvSpPr>
          <p:spPr>
            <a:xfrm>
              <a:off x="8517793" y="2660714"/>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45CA588D-49D7-437C-BBEE-7F226885C1A8}"/>
              </a:ext>
            </a:extLst>
          </p:cNvPr>
          <p:cNvGrpSpPr/>
          <p:nvPr/>
        </p:nvGrpSpPr>
        <p:grpSpPr>
          <a:xfrm>
            <a:off x="9544563" y="3351179"/>
            <a:ext cx="549945" cy="114300"/>
            <a:chOff x="8517793" y="2660714"/>
            <a:chExt cx="549945" cy="114300"/>
          </a:xfrm>
        </p:grpSpPr>
        <p:cxnSp>
          <p:nvCxnSpPr>
            <p:cNvPr id="45" name="Straight Arrow Connector 44">
              <a:extLst>
                <a:ext uri="{FF2B5EF4-FFF2-40B4-BE49-F238E27FC236}">
                  <a16:creationId xmlns:a16="http://schemas.microsoft.com/office/drawing/2014/main" id="{32B88EFA-20AF-467B-86C2-E2B43EDF6C57}"/>
                </a:ext>
              </a:extLst>
            </p:cNvPr>
            <p:cNvCxnSpPr/>
            <p:nvPr/>
          </p:nvCxnSpPr>
          <p:spPr>
            <a:xfrm>
              <a:off x="8562913" y="2707204"/>
              <a:ext cx="5048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6" name="Oval 45">
              <a:extLst>
                <a:ext uri="{FF2B5EF4-FFF2-40B4-BE49-F238E27FC236}">
                  <a16:creationId xmlns:a16="http://schemas.microsoft.com/office/drawing/2014/main" id="{9C998CF8-D807-422E-8E85-5358CF12D103}"/>
                </a:ext>
              </a:extLst>
            </p:cNvPr>
            <p:cNvSpPr/>
            <p:nvPr/>
          </p:nvSpPr>
          <p:spPr>
            <a:xfrm>
              <a:off x="8517793" y="2660714"/>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C81BC2FF-44E1-4013-B1C3-A094F3B0B645}"/>
              </a:ext>
            </a:extLst>
          </p:cNvPr>
          <p:cNvGrpSpPr/>
          <p:nvPr/>
        </p:nvGrpSpPr>
        <p:grpSpPr>
          <a:xfrm>
            <a:off x="9544563" y="3712852"/>
            <a:ext cx="549945" cy="114300"/>
            <a:chOff x="8517793" y="2660714"/>
            <a:chExt cx="549945" cy="114300"/>
          </a:xfrm>
        </p:grpSpPr>
        <p:cxnSp>
          <p:nvCxnSpPr>
            <p:cNvPr id="48" name="Straight Arrow Connector 47">
              <a:extLst>
                <a:ext uri="{FF2B5EF4-FFF2-40B4-BE49-F238E27FC236}">
                  <a16:creationId xmlns:a16="http://schemas.microsoft.com/office/drawing/2014/main" id="{17B3D179-BB36-47A2-AC97-F0A3DE7445DE}"/>
                </a:ext>
              </a:extLst>
            </p:cNvPr>
            <p:cNvCxnSpPr/>
            <p:nvPr/>
          </p:nvCxnSpPr>
          <p:spPr>
            <a:xfrm>
              <a:off x="8562913" y="2707204"/>
              <a:ext cx="5048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9" name="Oval 48">
              <a:extLst>
                <a:ext uri="{FF2B5EF4-FFF2-40B4-BE49-F238E27FC236}">
                  <a16:creationId xmlns:a16="http://schemas.microsoft.com/office/drawing/2014/main" id="{397DDFD6-B395-480B-AF52-829A8ADD2D57}"/>
                </a:ext>
              </a:extLst>
            </p:cNvPr>
            <p:cNvSpPr/>
            <p:nvPr/>
          </p:nvSpPr>
          <p:spPr>
            <a:xfrm>
              <a:off x="8517793" y="2660714"/>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4B869360-992C-4688-BC44-3CA9580EC9C9}"/>
              </a:ext>
            </a:extLst>
          </p:cNvPr>
          <p:cNvGrpSpPr/>
          <p:nvPr/>
        </p:nvGrpSpPr>
        <p:grpSpPr>
          <a:xfrm>
            <a:off x="9544563" y="4064823"/>
            <a:ext cx="549945" cy="114300"/>
            <a:chOff x="8517793" y="2660714"/>
            <a:chExt cx="549945" cy="114300"/>
          </a:xfrm>
        </p:grpSpPr>
        <p:cxnSp>
          <p:nvCxnSpPr>
            <p:cNvPr id="51" name="Straight Arrow Connector 50">
              <a:extLst>
                <a:ext uri="{FF2B5EF4-FFF2-40B4-BE49-F238E27FC236}">
                  <a16:creationId xmlns:a16="http://schemas.microsoft.com/office/drawing/2014/main" id="{8386429A-8B3D-4BD3-A4E3-DF34F2F66328}"/>
                </a:ext>
              </a:extLst>
            </p:cNvPr>
            <p:cNvCxnSpPr/>
            <p:nvPr/>
          </p:nvCxnSpPr>
          <p:spPr>
            <a:xfrm>
              <a:off x="8562913" y="2707204"/>
              <a:ext cx="5048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2" name="Oval 51">
              <a:extLst>
                <a:ext uri="{FF2B5EF4-FFF2-40B4-BE49-F238E27FC236}">
                  <a16:creationId xmlns:a16="http://schemas.microsoft.com/office/drawing/2014/main" id="{390E7119-4E8E-4E05-9A7D-EF8B6946626F}"/>
                </a:ext>
              </a:extLst>
            </p:cNvPr>
            <p:cNvSpPr/>
            <p:nvPr/>
          </p:nvSpPr>
          <p:spPr>
            <a:xfrm>
              <a:off x="8517793" y="2660714"/>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8CF66A50-9CF6-4EF3-8995-77BD4A286DBB}"/>
              </a:ext>
            </a:extLst>
          </p:cNvPr>
          <p:cNvGrpSpPr/>
          <p:nvPr/>
        </p:nvGrpSpPr>
        <p:grpSpPr>
          <a:xfrm>
            <a:off x="9544563" y="4437156"/>
            <a:ext cx="549945" cy="114300"/>
            <a:chOff x="8517793" y="2660714"/>
            <a:chExt cx="549945" cy="114300"/>
          </a:xfrm>
        </p:grpSpPr>
        <p:cxnSp>
          <p:nvCxnSpPr>
            <p:cNvPr id="54" name="Straight Arrow Connector 53">
              <a:extLst>
                <a:ext uri="{FF2B5EF4-FFF2-40B4-BE49-F238E27FC236}">
                  <a16:creationId xmlns:a16="http://schemas.microsoft.com/office/drawing/2014/main" id="{EFF8A98E-757E-4C73-B259-B17FC18D2870}"/>
                </a:ext>
              </a:extLst>
            </p:cNvPr>
            <p:cNvCxnSpPr/>
            <p:nvPr/>
          </p:nvCxnSpPr>
          <p:spPr>
            <a:xfrm>
              <a:off x="8562913" y="2707204"/>
              <a:ext cx="5048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5" name="Oval 54">
              <a:extLst>
                <a:ext uri="{FF2B5EF4-FFF2-40B4-BE49-F238E27FC236}">
                  <a16:creationId xmlns:a16="http://schemas.microsoft.com/office/drawing/2014/main" id="{DACE3BFC-9EA1-4961-8311-B15BAC5A712A}"/>
                </a:ext>
              </a:extLst>
            </p:cNvPr>
            <p:cNvSpPr/>
            <p:nvPr/>
          </p:nvSpPr>
          <p:spPr>
            <a:xfrm>
              <a:off x="8517793" y="2660714"/>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3F8E914A-6D16-4EE1-A9BA-816301941510}"/>
              </a:ext>
            </a:extLst>
          </p:cNvPr>
          <p:cNvGrpSpPr/>
          <p:nvPr/>
        </p:nvGrpSpPr>
        <p:grpSpPr>
          <a:xfrm>
            <a:off x="9544563" y="4847179"/>
            <a:ext cx="549945" cy="114300"/>
            <a:chOff x="8517793" y="2660714"/>
            <a:chExt cx="549945" cy="114300"/>
          </a:xfrm>
        </p:grpSpPr>
        <p:cxnSp>
          <p:nvCxnSpPr>
            <p:cNvPr id="57" name="Straight Arrow Connector 56">
              <a:extLst>
                <a:ext uri="{FF2B5EF4-FFF2-40B4-BE49-F238E27FC236}">
                  <a16:creationId xmlns:a16="http://schemas.microsoft.com/office/drawing/2014/main" id="{A97D50C6-AB0E-4455-855A-F7CEB097D49B}"/>
                </a:ext>
              </a:extLst>
            </p:cNvPr>
            <p:cNvCxnSpPr/>
            <p:nvPr/>
          </p:nvCxnSpPr>
          <p:spPr>
            <a:xfrm>
              <a:off x="8562913" y="2707204"/>
              <a:ext cx="5048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8" name="Oval 57">
              <a:extLst>
                <a:ext uri="{FF2B5EF4-FFF2-40B4-BE49-F238E27FC236}">
                  <a16:creationId xmlns:a16="http://schemas.microsoft.com/office/drawing/2014/main" id="{58188015-7B35-4919-B0C4-E2AB918A0DEB}"/>
                </a:ext>
              </a:extLst>
            </p:cNvPr>
            <p:cNvSpPr/>
            <p:nvPr/>
          </p:nvSpPr>
          <p:spPr>
            <a:xfrm>
              <a:off x="8517793" y="2660714"/>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DCB7BC5D-8BF9-4EC0-87E4-91DF53F07608}"/>
              </a:ext>
            </a:extLst>
          </p:cNvPr>
          <p:cNvSpPr txBox="1"/>
          <p:nvPr/>
        </p:nvSpPr>
        <p:spPr>
          <a:xfrm>
            <a:off x="10098606" y="2465643"/>
            <a:ext cx="716863" cy="369332"/>
          </a:xfrm>
          <a:prstGeom prst="rect">
            <a:avLst/>
          </a:prstGeom>
          <a:noFill/>
        </p:spPr>
        <p:txBody>
          <a:bodyPr wrap="none" rtlCol="0">
            <a:spAutoFit/>
          </a:bodyPr>
          <a:lstStyle/>
          <a:p>
            <a:r>
              <a:rPr lang="en-US" dirty="0"/>
              <a:t>1 → 2</a:t>
            </a:r>
          </a:p>
        </p:txBody>
      </p:sp>
      <p:sp>
        <p:nvSpPr>
          <p:cNvPr id="60" name="TextBox 59">
            <a:extLst>
              <a:ext uri="{FF2B5EF4-FFF2-40B4-BE49-F238E27FC236}">
                <a16:creationId xmlns:a16="http://schemas.microsoft.com/office/drawing/2014/main" id="{7FD5B7B3-0224-4ADA-9E20-0E9E05ACD8A0}"/>
              </a:ext>
            </a:extLst>
          </p:cNvPr>
          <p:cNvSpPr txBox="1"/>
          <p:nvPr/>
        </p:nvSpPr>
        <p:spPr>
          <a:xfrm>
            <a:off x="10098606" y="2837949"/>
            <a:ext cx="752129" cy="369332"/>
          </a:xfrm>
          <a:prstGeom prst="rect">
            <a:avLst/>
          </a:prstGeom>
          <a:noFill/>
        </p:spPr>
        <p:txBody>
          <a:bodyPr wrap="none" rtlCol="0">
            <a:spAutoFit/>
          </a:bodyPr>
          <a:lstStyle/>
          <a:p>
            <a:r>
              <a:rPr lang="en-US" dirty="0"/>
              <a:t>0 → 3</a:t>
            </a:r>
          </a:p>
        </p:txBody>
      </p:sp>
      <p:sp>
        <p:nvSpPr>
          <p:cNvPr id="61" name="TextBox 60">
            <a:extLst>
              <a:ext uri="{FF2B5EF4-FFF2-40B4-BE49-F238E27FC236}">
                <a16:creationId xmlns:a16="http://schemas.microsoft.com/office/drawing/2014/main" id="{CE764959-8801-4BF1-B099-3CE470A972AA}"/>
              </a:ext>
            </a:extLst>
          </p:cNvPr>
          <p:cNvSpPr txBox="1"/>
          <p:nvPr/>
        </p:nvSpPr>
        <p:spPr>
          <a:xfrm>
            <a:off x="10098606" y="3210255"/>
            <a:ext cx="752129" cy="369332"/>
          </a:xfrm>
          <a:prstGeom prst="rect">
            <a:avLst/>
          </a:prstGeom>
          <a:noFill/>
        </p:spPr>
        <p:txBody>
          <a:bodyPr wrap="none" rtlCol="0">
            <a:spAutoFit/>
          </a:bodyPr>
          <a:lstStyle/>
          <a:p>
            <a:r>
              <a:rPr lang="en-US" dirty="0"/>
              <a:t>0 → 3</a:t>
            </a:r>
          </a:p>
        </p:txBody>
      </p:sp>
      <p:sp>
        <p:nvSpPr>
          <p:cNvPr id="63" name="TextBox 62">
            <a:extLst>
              <a:ext uri="{FF2B5EF4-FFF2-40B4-BE49-F238E27FC236}">
                <a16:creationId xmlns:a16="http://schemas.microsoft.com/office/drawing/2014/main" id="{8643C4E2-9901-4012-A230-A0CC7D32962E}"/>
              </a:ext>
            </a:extLst>
          </p:cNvPr>
          <p:cNvSpPr txBox="1"/>
          <p:nvPr/>
        </p:nvSpPr>
        <p:spPr>
          <a:xfrm>
            <a:off x="10098606" y="4327173"/>
            <a:ext cx="756938" cy="369332"/>
          </a:xfrm>
          <a:prstGeom prst="rect">
            <a:avLst/>
          </a:prstGeom>
          <a:noFill/>
        </p:spPr>
        <p:txBody>
          <a:bodyPr wrap="none" rtlCol="0">
            <a:spAutoFit/>
          </a:bodyPr>
          <a:lstStyle/>
          <a:p>
            <a:r>
              <a:rPr lang="en-US" dirty="0"/>
              <a:t>3 → 4</a:t>
            </a:r>
          </a:p>
        </p:txBody>
      </p:sp>
      <p:sp>
        <p:nvSpPr>
          <p:cNvPr id="64" name="TextBox 63">
            <a:extLst>
              <a:ext uri="{FF2B5EF4-FFF2-40B4-BE49-F238E27FC236}">
                <a16:creationId xmlns:a16="http://schemas.microsoft.com/office/drawing/2014/main" id="{99A866C1-B33C-43B9-A8E3-DCD4F9E30A2B}"/>
              </a:ext>
            </a:extLst>
          </p:cNvPr>
          <p:cNvSpPr txBox="1"/>
          <p:nvPr/>
        </p:nvSpPr>
        <p:spPr>
          <a:xfrm>
            <a:off x="10098606" y="3954867"/>
            <a:ext cx="306494" cy="369332"/>
          </a:xfrm>
          <a:prstGeom prst="rect">
            <a:avLst/>
          </a:prstGeom>
          <a:noFill/>
        </p:spPr>
        <p:txBody>
          <a:bodyPr wrap="none" rtlCol="0">
            <a:spAutoFit/>
          </a:bodyPr>
          <a:lstStyle/>
          <a:p>
            <a:r>
              <a:rPr lang="en-US" dirty="0"/>
              <a:t>5</a:t>
            </a:r>
          </a:p>
        </p:txBody>
      </p:sp>
      <p:sp>
        <p:nvSpPr>
          <p:cNvPr id="65" name="TextBox 64">
            <a:extLst>
              <a:ext uri="{FF2B5EF4-FFF2-40B4-BE49-F238E27FC236}">
                <a16:creationId xmlns:a16="http://schemas.microsoft.com/office/drawing/2014/main" id="{81A7110B-D0C7-495B-9E7F-592BAD0132A4}"/>
              </a:ext>
            </a:extLst>
          </p:cNvPr>
          <p:cNvSpPr txBox="1"/>
          <p:nvPr/>
        </p:nvSpPr>
        <p:spPr>
          <a:xfrm>
            <a:off x="10098606" y="3582561"/>
            <a:ext cx="1162498" cy="369332"/>
          </a:xfrm>
          <a:prstGeom prst="rect">
            <a:avLst/>
          </a:prstGeom>
          <a:noFill/>
        </p:spPr>
        <p:txBody>
          <a:bodyPr wrap="none" rtlCol="0">
            <a:spAutoFit/>
          </a:bodyPr>
          <a:lstStyle/>
          <a:p>
            <a:r>
              <a:rPr lang="en-US" dirty="0"/>
              <a:t>1 → 2 → 5</a:t>
            </a:r>
          </a:p>
        </p:txBody>
      </p: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DCC4FA51-F160-47CB-843D-6A01198DED13}"/>
                  </a:ext>
                </a:extLst>
              </p:cNvPr>
              <p:cNvSpPr txBox="1"/>
              <p:nvPr/>
            </p:nvSpPr>
            <p:spPr>
              <a:xfrm>
                <a:off x="657225" y="1505782"/>
                <a:ext cx="8021616" cy="5262979"/>
              </a:xfrm>
              <a:prstGeom prst="rect">
                <a:avLst/>
              </a:prstGeom>
              <a:noFill/>
            </p:spPr>
            <p:txBody>
              <a:bodyPr wrap="square" rtlCol="0">
                <a:spAutoFit/>
              </a:bodyPr>
              <a:lstStyle/>
              <a:p>
                <a:r>
                  <a:rPr lang="en-US" sz="2800" dirty="0"/>
                  <a:t>An array where the </a:t>
                </a:r>
                <a14:m>
                  <m:oMath xmlns:m="http://schemas.openxmlformats.org/officeDocument/2006/math">
                    <m:sSup>
                      <m:sSupPr>
                        <m:ctrlPr>
                          <a:rPr lang="en-US" sz="2800" b="0" i="1" dirty="0" smtClean="0">
                            <a:latin typeface="Cambria Math" panose="02040503050406030204" pitchFamily="18" charset="0"/>
                          </a:rPr>
                        </m:ctrlPr>
                      </m:sSupPr>
                      <m:e>
                        <m:r>
                          <a:rPr lang="en-US" sz="2800" i="1" dirty="0" smtClean="0">
                            <a:latin typeface="Cambria Math" panose="02040503050406030204" pitchFamily="18" charset="0"/>
                          </a:rPr>
                          <m:t>𝑢</m:t>
                        </m:r>
                      </m:e>
                      <m:sup>
                        <m:r>
                          <m:rPr>
                            <m:sty m:val="p"/>
                          </m:rPr>
                          <a:rPr lang="en-US" sz="2800" b="0" i="0" dirty="0" smtClean="0">
                            <a:latin typeface="Cambria Math" panose="02040503050406030204" pitchFamily="18" charset="0"/>
                          </a:rPr>
                          <m:t>th</m:t>
                        </m:r>
                      </m:sup>
                    </m:sSup>
                  </m:oMath>
                </a14:m>
                <a:r>
                  <a:rPr lang="en-US" sz="2800" dirty="0"/>
                  <a:t> element contains a list of neighbors of </a:t>
                </a:r>
                <a14:m>
                  <m:oMath xmlns:m="http://schemas.openxmlformats.org/officeDocument/2006/math">
                    <m:r>
                      <a:rPr lang="en-US" sz="2800" i="1" dirty="0" smtClean="0">
                        <a:latin typeface="Cambria Math" panose="02040503050406030204" pitchFamily="18" charset="0"/>
                      </a:rPr>
                      <m:t>𝑢</m:t>
                    </m:r>
                  </m:oMath>
                </a14:m>
                <a:r>
                  <a:rPr lang="en-US" sz="2800" dirty="0"/>
                  <a:t>.</a:t>
                </a:r>
                <a:endParaRPr lang="en-US" sz="2800" b="1" dirty="0"/>
              </a:p>
              <a:p>
                <a:r>
                  <a:rPr lang="en-US" sz="2800" dirty="0"/>
                  <a:t>Directed graphs: list of out-neighbors (a[u] has v for all (</a:t>
                </a:r>
                <a:r>
                  <a:rPr lang="en-US" sz="2800" dirty="0" err="1"/>
                  <a:t>u,v</a:t>
                </a:r>
                <a:r>
                  <a:rPr lang="en-US" sz="2800" dirty="0"/>
                  <a:t>) in E)</a:t>
                </a:r>
              </a:p>
              <a:p>
                <a:r>
                  <a:rPr lang="en-US" sz="2800" dirty="0"/>
                  <a:t>Time Complexity (|V| = n, |E| = m):</a:t>
                </a:r>
              </a:p>
              <a:p>
                <a:pPr lvl="1"/>
                <a:r>
                  <a:rPr lang="en-US" sz="2800" dirty="0"/>
                  <a:t>Add Edge: </a:t>
                </a:r>
              </a:p>
              <a:p>
                <a:pPr lvl="1"/>
                <a:r>
                  <a:rPr lang="en-US" sz="2800" dirty="0"/>
                  <a:t>Remove Edge: </a:t>
                </a:r>
              </a:p>
              <a:p>
                <a:pPr lvl="1"/>
                <a:r>
                  <a:rPr lang="en-US" sz="2800" dirty="0"/>
                  <a:t>Check edge exists from (</a:t>
                </a:r>
                <a:r>
                  <a:rPr lang="en-US" sz="2800" dirty="0" err="1"/>
                  <a:t>u,v</a:t>
                </a:r>
                <a:r>
                  <a:rPr lang="en-US" sz="2800" dirty="0"/>
                  <a:t>): </a:t>
                </a:r>
              </a:p>
              <a:p>
                <a:pPr lvl="1"/>
                <a:r>
                  <a:rPr lang="en-US" sz="2800" dirty="0"/>
                  <a:t>Get neighbors of u (out):</a:t>
                </a:r>
              </a:p>
              <a:p>
                <a:pPr lvl="1"/>
                <a:r>
                  <a:rPr lang="en-US" sz="2800" dirty="0"/>
                  <a:t>Get neighbors of u (in):</a:t>
                </a:r>
              </a:p>
              <a:p>
                <a:pPr lvl="1"/>
                <a:endParaRPr lang="en-US" sz="2800" dirty="0"/>
              </a:p>
              <a:p>
                <a:r>
                  <a:rPr lang="en-US" sz="2800" dirty="0"/>
                  <a:t>Space Complexity:</a:t>
                </a:r>
              </a:p>
            </p:txBody>
          </p:sp>
        </mc:Choice>
        <mc:Fallback xmlns="">
          <p:sp>
            <p:nvSpPr>
              <p:cNvPr id="66" name="TextBox 65">
                <a:extLst>
                  <a:ext uri="{FF2B5EF4-FFF2-40B4-BE49-F238E27FC236}">
                    <a16:creationId xmlns:a16="http://schemas.microsoft.com/office/drawing/2014/main" id="{DCC4FA51-F160-47CB-843D-6A01198DED13}"/>
                  </a:ext>
                </a:extLst>
              </p:cNvPr>
              <p:cNvSpPr txBox="1">
                <a:spLocks noRot="1" noChangeAspect="1" noMove="1" noResize="1" noEditPoints="1" noAdjustHandles="1" noChangeArrowheads="1" noChangeShapeType="1" noTextEdit="1"/>
              </p:cNvSpPr>
              <p:nvPr/>
            </p:nvSpPr>
            <p:spPr>
              <a:xfrm>
                <a:off x="657225" y="1505782"/>
                <a:ext cx="8021616" cy="5262979"/>
              </a:xfrm>
              <a:prstGeom prst="rect">
                <a:avLst/>
              </a:prstGeom>
              <a:blipFill>
                <a:blip r:embed="rId2"/>
                <a:stretch>
                  <a:fillRect l="-1596" t="-695" r="-1976" b="-26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Rectangle 66">
                <a:extLst>
                  <a:ext uri="{FF2B5EF4-FFF2-40B4-BE49-F238E27FC236}">
                    <a16:creationId xmlns:a16="http://schemas.microsoft.com/office/drawing/2014/main" id="{75BA2393-FB34-4950-AB2F-A19A5C6CC272}"/>
                  </a:ext>
                </a:extLst>
              </p:cNvPr>
              <p:cNvSpPr/>
              <p:nvPr/>
            </p:nvSpPr>
            <p:spPr>
              <a:xfrm>
                <a:off x="2656793" y="3702684"/>
                <a:ext cx="1476686"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(1)</m:t>
                      </m:r>
                    </m:oMath>
                  </m:oMathPara>
                </a14:m>
                <a:endParaRPr lang="en-US" sz="2800" dirty="0"/>
              </a:p>
            </p:txBody>
          </p:sp>
        </mc:Choice>
        <mc:Fallback xmlns="">
          <p:sp>
            <p:nvSpPr>
              <p:cNvPr id="67" name="Rectangle 66">
                <a:extLst>
                  <a:ext uri="{FF2B5EF4-FFF2-40B4-BE49-F238E27FC236}">
                    <a16:creationId xmlns:a16="http://schemas.microsoft.com/office/drawing/2014/main" id="{75BA2393-FB34-4950-AB2F-A19A5C6CC272}"/>
                  </a:ext>
                </a:extLst>
              </p:cNvPr>
              <p:cNvSpPr>
                <a:spLocks noRot="1" noChangeAspect="1" noMove="1" noResize="1" noEditPoints="1" noAdjustHandles="1" noChangeArrowheads="1" noChangeShapeType="1" noTextEdit="1"/>
              </p:cNvSpPr>
              <p:nvPr/>
            </p:nvSpPr>
            <p:spPr>
              <a:xfrm>
                <a:off x="2656793" y="3702684"/>
                <a:ext cx="1476686" cy="5232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Rectangle 67">
                <a:extLst>
                  <a:ext uri="{FF2B5EF4-FFF2-40B4-BE49-F238E27FC236}">
                    <a16:creationId xmlns:a16="http://schemas.microsoft.com/office/drawing/2014/main" id="{61EFFF4B-2CB5-44E1-81C7-B92F9F44EDA5}"/>
                  </a:ext>
                </a:extLst>
              </p:cNvPr>
              <p:cNvSpPr/>
              <p:nvPr/>
            </p:nvSpPr>
            <p:spPr>
              <a:xfrm>
                <a:off x="2956074" y="4105548"/>
                <a:ext cx="1633781"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( 1 </m:t>
                      </m:r>
                      <m:r>
                        <a:rPr lang="en-US" sz="2800" i="1" dirty="0">
                          <a:latin typeface="Cambria Math" panose="02040503050406030204" pitchFamily="18" charset="0"/>
                        </a:rPr>
                        <m:t>)</m:t>
                      </m:r>
                    </m:oMath>
                  </m:oMathPara>
                </a14:m>
                <a:endParaRPr lang="en-US" sz="2800" dirty="0"/>
              </a:p>
            </p:txBody>
          </p:sp>
        </mc:Choice>
        <mc:Fallback xmlns="">
          <p:sp>
            <p:nvSpPr>
              <p:cNvPr id="68" name="Rectangle 67">
                <a:extLst>
                  <a:ext uri="{FF2B5EF4-FFF2-40B4-BE49-F238E27FC236}">
                    <a16:creationId xmlns:a16="http://schemas.microsoft.com/office/drawing/2014/main" id="{61EFFF4B-2CB5-44E1-81C7-B92F9F44EDA5}"/>
                  </a:ext>
                </a:extLst>
              </p:cNvPr>
              <p:cNvSpPr>
                <a:spLocks noRot="1" noChangeAspect="1" noMove="1" noResize="1" noEditPoints="1" noAdjustHandles="1" noChangeArrowheads="1" noChangeShapeType="1" noTextEdit="1"/>
              </p:cNvSpPr>
              <p:nvPr/>
            </p:nvSpPr>
            <p:spPr>
              <a:xfrm>
                <a:off x="2956074" y="4105548"/>
                <a:ext cx="1633781"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Rectangle 68">
                <a:extLst>
                  <a:ext uri="{FF2B5EF4-FFF2-40B4-BE49-F238E27FC236}">
                    <a16:creationId xmlns:a16="http://schemas.microsoft.com/office/drawing/2014/main" id="{F92572B5-642A-4A20-8EAE-B115DC8506A0}"/>
                  </a:ext>
                </a:extLst>
              </p:cNvPr>
              <p:cNvSpPr/>
              <p:nvPr/>
            </p:nvSpPr>
            <p:spPr>
              <a:xfrm>
                <a:off x="5121273" y="4534699"/>
                <a:ext cx="1633781"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( 1 </m:t>
                      </m:r>
                      <m:r>
                        <a:rPr lang="en-US" sz="2800" i="1" dirty="0">
                          <a:latin typeface="Cambria Math" panose="02040503050406030204" pitchFamily="18" charset="0"/>
                        </a:rPr>
                        <m:t>)</m:t>
                      </m:r>
                    </m:oMath>
                  </m:oMathPara>
                </a14:m>
                <a:endParaRPr lang="en-US" sz="2800" dirty="0"/>
              </a:p>
            </p:txBody>
          </p:sp>
        </mc:Choice>
        <mc:Fallback xmlns="">
          <p:sp>
            <p:nvSpPr>
              <p:cNvPr id="69" name="Rectangle 68">
                <a:extLst>
                  <a:ext uri="{FF2B5EF4-FFF2-40B4-BE49-F238E27FC236}">
                    <a16:creationId xmlns:a16="http://schemas.microsoft.com/office/drawing/2014/main" id="{F92572B5-642A-4A20-8EAE-B115DC8506A0}"/>
                  </a:ext>
                </a:extLst>
              </p:cNvPr>
              <p:cNvSpPr>
                <a:spLocks noRot="1" noChangeAspect="1" noMove="1" noResize="1" noEditPoints="1" noAdjustHandles="1" noChangeArrowheads="1" noChangeShapeType="1" noTextEdit="1"/>
              </p:cNvSpPr>
              <p:nvPr/>
            </p:nvSpPr>
            <p:spPr>
              <a:xfrm>
                <a:off x="5121273" y="4534699"/>
                <a:ext cx="1633781"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Rectangle 69">
                <a:extLst>
                  <a:ext uri="{FF2B5EF4-FFF2-40B4-BE49-F238E27FC236}">
                    <a16:creationId xmlns:a16="http://schemas.microsoft.com/office/drawing/2014/main" id="{AFC0505C-A1F0-454C-ABD4-F45ED7921BE0}"/>
                  </a:ext>
                </a:extLst>
              </p:cNvPr>
              <p:cNvSpPr/>
              <p:nvPr/>
            </p:nvSpPr>
            <p:spPr>
              <a:xfrm>
                <a:off x="4668033" y="4982317"/>
                <a:ext cx="2343398" cy="523220"/>
              </a:xfrm>
              <a:prstGeom prst="rect">
                <a:avLst/>
              </a:prstGeom>
            </p:spPr>
            <p:txBody>
              <a:bodyPr wrap="none">
                <a:spAutoFit/>
              </a:bodyPr>
              <a:lstStyle/>
              <a:p>
                <a:pPr lvl="1"/>
                <a:r>
                  <a:rPr lang="en-US" sz="2800" dirty="0"/>
                  <a:t> </a:t>
                </a:r>
                <a14:m>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m:t>
                    </m:r>
                    <m:r>
                      <m:rPr>
                        <m:sty m:val="p"/>
                      </m:rPr>
                      <a:rPr lang="en-US" sz="2800" b="0" i="0" dirty="0" smtClean="0">
                        <a:latin typeface="Cambria Math" panose="02040503050406030204" pitchFamily="18" charset="0"/>
                      </a:rPr>
                      <m:t>deg</m:t>
                    </m:r>
                    <m:r>
                      <a:rPr lang="en-US" sz="2800" b="0" i="1" dirty="0" smtClean="0">
                        <a:latin typeface="Cambria Math" panose="02040503050406030204" pitchFamily="18" charset="0"/>
                      </a:rPr>
                      <m:t>⁡(</m:t>
                    </m:r>
                    <m:r>
                      <a:rPr lang="en-US" sz="2800" b="0" i="1" dirty="0" smtClean="0">
                        <a:latin typeface="Cambria Math" panose="02040503050406030204" pitchFamily="18" charset="0"/>
                      </a:rPr>
                      <m:t>𝑢</m:t>
                    </m:r>
                    <m:r>
                      <a:rPr lang="en-US" sz="2800" b="0" i="1" dirty="0" smtClean="0">
                        <a:latin typeface="Cambria Math" panose="02040503050406030204" pitchFamily="18" charset="0"/>
                      </a:rPr>
                      <m:t>))</m:t>
                    </m:r>
                  </m:oMath>
                </a14:m>
                <a:endParaRPr lang="en-US" sz="2800" dirty="0"/>
              </a:p>
            </p:txBody>
          </p:sp>
        </mc:Choice>
        <mc:Fallback xmlns="">
          <p:sp>
            <p:nvSpPr>
              <p:cNvPr id="70" name="Rectangle 69">
                <a:extLst>
                  <a:ext uri="{FF2B5EF4-FFF2-40B4-BE49-F238E27FC236}">
                    <a16:creationId xmlns:a16="http://schemas.microsoft.com/office/drawing/2014/main" id="{AFC0505C-A1F0-454C-ABD4-F45ED7921BE0}"/>
                  </a:ext>
                </a:extLst>
              </p:cNvPr>
              <p:cNvSpPr>
                <a:spLocks noRot="1" noChangeAspect="1" noMove="1" noResize="1" noEditPoints="1" noAdjustHandles="1" noChangeArrowheads="1" noChangeShapeType="1" noTextEdit="1"/>
              </p:cNvSpPr>
              <p:nvPr/>
            </p:nvSpPr>
            <p:spPr>
              <a:xfrm>
                <a:off x="4668033" y="4982317"/>
                <a:ext cx="2343398"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Rectangle 70">
                <a:extLst>
                  <a:ext uri="{FF2B5EF4-FFF2-40B4-BE49-F238E27FC236}">
                    <a16:creationId xmlns:a16="http://schemas.microsoft.com/office/drawing/2014/main" id="{B968BCFC-DC6C-4C6F-90BB-3471AB233AB1}"/>
                  </a:ext>
                </a:extLst>
              </p:cNvPr>
              <p:cNvSpPr/>
              <p:nvPr/>
            </p:nvSpPr>
            <p:spPr>
              <a:xfrm>
                <a:off x="4710721" y="5441309"/>
                <a:ext cx="1569404"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m:t>
                      </m:r>
                      <m:r>
                        <a:rPr lang="en-US" sz="2800" i="1" dirty="0" smtClean="0">
                          <a:latin typeface="Cambria Math" panose="02040503050406030204" pitchFamily="18" charset="0"/>
                        </a:rPr>
                        <m:t>𝑛</m:t>
                      </m:r>
                      <m:r>
                        <a:rPr lang="en-US" sz="2800" i="1" dirty="0" smtClean="0">
                          <a:latin typeface="Cambria Math" panose="02040503050406030204" pitchFamily="18" charset="0"/>
                        </a:rPr>
                        <m:t> )</m:t>
                      </m:r>
                    </m:oMath>
                  </m:oMathPara>
                </a14:m>
                <a:endParaRPr lang="en-US" sz="2800" dirty="0"/>
              </a:p>
            </p:txBody>
          </p:sp>
        </mc:Choice>
        <mc:Fallback xmlns="">
          <p:sp>
            <p:nvSpPr>
              <p:cNvPr id="71" name="Rectangle 70">
                <a:extLst>
                  <a:ext uri="{FF2B5EF4-FFF2-40B4-BE49-F238E27FC236}">
                    <a16:creationId xmlns:a16="http://schemas.microsoft.com/office/drawing/2014/main" id="{B968BCFC-DC6C-4C6F-90BB-3471AB233AB1}"/>
                  </a:ext>
                </a:extLst>
              </p:cNvPr>
              <p:cNvSpPr>
                <a:spLocks noRot="1" noChangeAspect="1" noMove="1" noResize="1" noEditPoints="1" noAdjustHandles="1" noChangeArrowheads="1" noChangeShapeType="1" noTextEdit="1"/>
              </p:cNvSpPr>
              <p:nvPr/>
            </p:nvSpPr>
            <p:spPr>
              <a:xfrm>
                <a:off x="4710721" y="5441309"/>
                <a:ext cx="1569404"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Rectangle 71">
                <a:extLst>
                  <a:ext uri="{FF2B5EF4-FFF2-40B4-BE49-F238E27FC236}">
                    <a16:creationId xmlns:a16="http://schemas.microsoft.com/office/drawing/2014/main" id="{9233970F-0288-422C-BA4E-AF5EDFEE82FB}"/>
                  </a:ext>
                </a:extLst>
              </p:cNvPr>
              <p:cNvSpPr/>
              <p:nvPr/>
            </p:nvSpPr>
            <p:spPr>
              <a:xfrm>
                <a:off x="3549184" y="6213427"/>
                <a:ext cx="1921039"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m:t>
                      </m:r>
                      <m:r>
                        <a:rPr lang="en-US" sz="2800" i="1" dirty="0" smtClean="0">
                          <a:latin typeface="Cambria Math" panose="02040503050406030204" pitchFamily="18" charset="0"/>
                        </a:rPr>
                        <m:t>𝑛</m:t>
                      </m:r>
                      <m:r>
                        <a:rPr lang="en-US" sz="2800" i="1" dirty="0" smtClean="0">
                          <a:latin typeface="Cambria Math" panose="02040503050406030204" pitchFamily="18" charset="0"/>
                        </a:rPr>
                        <m:t> + </m:t>
                      </m:r>
                      <m:r>
                        <a:rPr lang="en-US" sz="2800" i="1" dirty="0" smtClean="0">
                          <a:latin typeface="Cambria Math" panose="02040503050406030204" pitchFamily="18" charset="0"/>
                        </a:rPr>
                        <m:t>𝑚</m:t>
                      </m:r>
                      <m:r>
                        <a:rPr lang="en-US" sz="2800" i="1" dirty="0" smtClean="0">
                          <a:latin typeface="Cambria Math" panose="02040503050406030204" pitchFamily="18" charset="0"/>
                        </a:rPr>
                        <m:t>)</m:t>
                      </m:r>
                    </m:oMath>
                  </m:oMathPara>
                </a14:m>
                <a:endParaRPr lang="en-US" sz="2800" dirty="0"/>
              </a:p>
            </p:txBody>
          </p:sp>
        </mc:Choice>
        <mc:Fallback xmlns="">
          <p:sp>
            <p:nvSpPr>
              <p:cNvPr id="72" name="Rectangle 71">
                <a:extLst>
                  <a:ext uri="{FF2B5EF4-FFF2-40B4-BE49-F238E27FC236}">
                    <a16:creationId xmlns:a16="http://schemas.microsoft.com/office/drawing/2014/main" id="{9233970F-0288-422C-BA4E-AF5EDFEE82FB}"/>
                  </a:ext>
                </a:extLst>
              </p:cNvPr>
              <p:cNvSpPr>
                <a:spLocks noRot="1" noChangeAspect="1" noMove="1" noResize="1" noEditPoints="1" noAdjustHandles="1" noChangeArrowheads="1" noChangeShapeType="1" noTextEdit="1"/>
              </p:cNvSpPr>
              <p:nvPr/>
            </p:nvSpPr>
            <p:spPr>
              <a:xfrm>
                <a:off x="3549184" y="6213427"/>
                <a:ext cx="1921039" cy="523220"/>
              </a:xfrm>
              <a:prstGeom prst="rect">
                <a:avLst/>
              </a:prstGeom>
              <a:blipFill>
                <a:blip r:embed="rId8"/>
                <a:stretch>
                  <a:fillRect/>
                </a:stretch>
              </a:blipFill>
            </p:spPr>
            <p:txBody>
              <a:bodyPr/>
              <a:lstStyle/>
              <a:p>
                <a:r>
                  <a:rPr lang="en-US">
                    <a:noFill/>
                  </a:rPr>
                  <a:t> </a:t>
                </a:r>
              </a:p>
            </p:txBody>
          </p:sp>
        </mc:Fallback>
      </mc:AlternateContent>
      <p:sp>
        <p:nvSpPr>
          <p:cNvPr id="3" name="TextBox 2"/>
          <p:cNvSpPr txBox="1"/>
          <p:nvPr/>
        </p:nvSpPr>
        <p:spPr>
          <a:xfrm>
            <a:off x="7011431" y="5128059"/>
            <a:ext cx="4131758" cy="954107"/>
          </a:xfrm>
          <a:prstGeom prst="rect">
            <a:avLst/>
          </a:prstGeom>
          <a:noFill/>
        </p:spPr>
        <p:txBody>
          <a:bodyPr wrap="square" rtlCol="0">
            <a:spAutoFit/>
          </a:bodyPr>
          <a:lstStyle/>
          <a:p>
            <a:r>
              <a:rPr lang="en-US" sz="2800" dirty="0"/>
              <a:t>Assume we have hash tables AND linked lists </a:t>
            </a:r>
          </a:p>
        </p:txBody>
      </p:sp>
    </p:spTree>
    <p:extLst>
      <p:ext uri="{BB962C8B-B14F-4D97-AF65-F5344CB8AC3E}">
        <p14:creationId xmlns:p14="http://schemas.microsoft.com/office/powerpoint/2010/main" val="360551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Tradeoffs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63856"/>
                <a:ext cx="11187258" cy="5233505"/>
              </a:xfrm>
            </p:spPr>
            <p:txBody>
              <a:bodyPr>
                <a:normAutofit/>
              </a:bodyPr>
              <a:lstStyle/>
              <a:p>
                <a:r>
                  <a:rPr lang="en-US" dirty="0"/>
                  <a:t>Adjacency Matrices take more space, and have slower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oMath>
                </a14:m>
                <a:r>
                  <a:rPr lang="en-US" dirty="0"/>
                  <a:t> bounds, why would you use them?</a:t>
                </a:r>
              </a:p>
              <a:p>
                <a:pPr lvl="1"/>
                <a:r>
                  <a:rPr lang="en-US" dirty="0"/>
                  <a:t>For </a:t>
                </a:r>
                <a:r>
                  <a:rPr lang="en-US" b="1" dirty="0"/>
                  <a:t>dense</a:t>
                </a:r>
                <a:r>
                  <a:rPr lang="en-US" dirty="0"/>
                  <a:t> graphs (where </a:t>
                </a:r>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 </m:t>
                    </m:r>
                  </m:oMath>
                </a14:m>
                <a:r>
                  <a:rPr lang="en-US" b="0" i="0" dirty="0"/>
                  <a:t>is close to</a:t>
                </a:r>
                <a14:m>
                  <m:oMath xmlns:m="http://schemas.openxmlformats.org/officeDocument/2006/math">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oMath>
                </a14:m>
                <a:r>
                  <a:rPr lang="en-US" dirty="0"/>
                  <a:t>), the running times will be close</a:t>
                </a:r>
              </a:p>
              <a:p>
                <a:pPr lvl="1"/>
                <a:r>
                  <a:rPr lang="en-US" dirty="0"/>
                  <a:t>And the constant factors can be much better for matrices than for lists. </a:t>
                </a:r>
              </a:p>
              <a:p>
                <a:pPr lvl="1"/>
                <a:r>
                  <a:rPr lang="en-US" dirty="0"/>
                  <a:t>Sometimes the matrix itself is useful (“spectral graph theory”)</a:t>
                </a:r>
              </a:p>
              <a:p>
                <a:r>
                  <a:rPr lang="en-US" dirty="0"/>
                  <a:t>For this class, unless we say otherwise, we’ll assume we’re using Adjacency Lists and the following operations are all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(1)</m:t>
                    </m:r>
                  </m:oMath>
                </a14:m>
                <a:endParaRPr lang="en-US" dirty="0"/>
              </a:p>
              <a:p>
                <a:pPr lvl="1"/>
                <a:r>
                  <a:rPr lang="en-US" dirty="0"/>
                  <a:t>Checking if an edge exists.</a:t>
                </a:r>
              </a:p>
              <a:p>
                <a:pPr lvl="1"/>
                <a:r>
                  <a:rPr lang="en-US" dirty="0"/>
                  <a:t>Getting the next edge leaving </a:t>
                </a:r>
                <a14:m>
                  <m:oMath xmlns:m="http://schemas.openxmlformats.org/officeDocument/2006/math">
                    <m:r>
                      <a:rPr lang="en-US" b="0" i="1" smtClean="0">
                        <a:latin typeface="Cambria Math" panose="02040503050406030204" pitchFamily="18" charset="0"/>
                      </a:rPr>
                      <m:t>𝑢</m:t>
                    </m:r>
                  </m:oMath>
                </a14:m>
                <a:r>
                  <a:rPr lang="en-US" dirty="0"/>
                  <a:t> (when iterating over them all)</a:t>
                </a:r>
              </a:p>
              <a:p>
                <a:pPr lvl="1"/>
                <a:r>
                  <a:rPr lang="en-US" dirty="0"/>
                  <a:t>“following” an edge (getting access to the other vertex)</a:t>
                </a:r>
              </a:p>
              <a:p>
                <a:r>
                  <a:rPr lang="en-US" dirty="0"/>
                  <a:t>To make this work, we usually assume the vertices are numbered.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63856"/>
                <a:ext cx="11187258" cy="5233505"/>
              </a:xfrm>
              <a:blipFill>
                <a:blip r:embed="rId2"/>
                <a:stretch>
                  <a:fillRect l="-708" t="-1979" r="-763"/>
                </a:stretch>
              </a:blipFill>
            </p:spPr>
            <p:txBody>
              <a:bodyPr/>
              <a:lstStyle/>
              <a:p>
                <a:r>
                  <a:rPr lang="en-US">
                    <a:noFill/>
                  </a:rPr>
                  <a:t> </a:t>
                </a:r>
              </a:p>
            </p:txBody>
          </p:sp>
        </mc:Fallback>
      </mc:AlternateContent>
    </p:spTree>
    <p:extLst>
      <p:ext uri="{BB962C8B-B14F-4D97-AF65-F5344CB8AC3E}">
        <p14:creationId xmlns:p14="http://schemas.microsoft.com/office/powerpoint/2010/main" val="4210398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98CC7-9518-4534-AC1B-275D21D94077}"/>
              </a:ext>
            </a:extLst>
          </p:cNvPr>
          <p:cNvSpPr>
            <a:spLocks noGrp="1"/>
          </p:cNvSpPr>
          <p:nvPr>
            <p:ph type="title"/>
          </p:nvPr>
        </p:nvSpPr>
        <p:spPr/>
        <p:txBody>
          <a:bodyPr/>
          <a:lstStyle/>
          <a:p>
            <a:r>
              <a:rPr lang="en-US" dirty="0"/>
              <a:t>Proposer-Optimality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D19A618-0C64-470D-A6A0-1496C3053547}"/>
                  </a:ext>
                </a:extLst>
              </p:cNvPr>
              <p:cNvSpPr>
                <a:spLocks noGrp="1"/>
              </p:cNvSpPr>
              <p:nvPr>
                <p:ph idx="1"/>
              </p:nvPr>
            </p:nvSpPr>
            <p:spPr>
              <a:xfrm>
                <a:off x="575240" y="1110343"/>
                <a:ext cx="7575050" cy="5565710"/>
              </a:xfrm>
            </p:spPr>
            <p:txBody>
              <a:bodyPr>
                <a:normAutofit lnSpcReduction="10000"/>
              </a:bodyPr>
              <a:lstStyle/>
              <a:p>
                <a:r>
                  <a:rPr lang="en-US" dirty="0"/>
                  <a:t>Intuition</a:t>
                </a:r>
              </a:p>
              <a:p>
                <a:r>
                  <a:rPr lang="en-US" dirty="0"/>
                  <a:t>This isn’t a full proof (coming in a second)</a:t>
                </a:r>
              </a:p>
              <a:p>
                <a:r>
                  <a:rPr lang="en-US" dirty="0"/>
                  <a:t>Suppose </a:t>
                </a:r>
                <a14:m>
                  <m:oMath xmlns:m="http://schemas.openxmlformats.org/officeDocument/2006/math">
                    <m:r>
                      <a:rPr lang="en-US" b="0" i="1" smtClean="0">
                        <a:latin typeface="Cambria Math" panose="02040503050406030204" pitchFamily="18" charset="0"/>
                      </a:rPr>
                      <m:t>𝑟</m:t>
                    </m:r>
                  </m:oMath>
                </a14:m>
                <a:r>
                  <a:rPr lang="en-US" dirty="0"/>
                  <a:t> is not matched to their favorite feasible partner, </a:t>
                </a:r>
                <a14:m>
                  <m:oMath xmlns:m="http://schemas.openxmlformats.org/officeDocument/2006/math">
                    <m:r>
                      <a:rPr lang="en-US" b="0" i="1" smtClean="0">
                        <a:latin typeface="Cambria Math" panose="02040503050406030204" pitchFamily="18" charset="0"/>
                      </a:rPr>
                      <m:t>h</m:t>
                    </m:r>
                  </m:oMath>
                </a14:m>
                <a:r>
                  <a:rPr lang="en-US" dirty="0"/>
                  <a:t>. It has to be rejected by </a:t>
                </a:r>
                <a14:m>
                  <m:oMath xmlns:m="http://schemas.openxmlformats.org/officeDocument/2006/math">
                    <m:r>
                      <a:rPr lang="en-US" b="0" i="1" smtClean="0">
                        <a:latin typeface="Cambria Math" panose="02040503050406030204" pitchFamily="18" charset="0"/>
                      </a:rPr>
                      <m:t>h</m:t>
                    </m:r>
                  </m:oMath>
                </a14:m>
                <a:r>
                  <a:rPr lang="en-US" dirty="0"/>
                  <a:t> during the algorithm (otherwise </a:t>
                </a:r>
                <a14:m>
                  <m:oMath xmlns:m="http://schemas.openxmlformats.org/officeDocument/2006/math">
                    <m:r>
                      <a:rPr lang="en-US" b="0" i="1" smtClean="0">
                        <a:latin typeface="Cambria Math" panose="02040503050406030204" pitchFamily="18" charset="0"/>
                      </a:rPr>
                      <m:t>𝑟</m:t>
                    </m:r>
                  </m:oMath>
                </a14:m>
                <a:r>
                  <a:rPr lang="en-US" dirty="0"/>
                  <a:t> matched to </a:t>
                </a:r>
                <a14:m>
                  <m:oMath xmlns:m="http://schemas.openxmlformats.org/officeDocument/2006/math">
                    <m:r>
                      <a:rPr lang="en-US" b="0" i="1" smtClean="0">
                        <a:latin typeface="Cambria Math" panose="02040503050406030204" pitchFamily="18" charset="0"/>
                      </a:rPr>
                      <m:t>h</m:t>
                    </m:r>
                  </m:oMath>
                </a14:m>
                <a:r>
                  <a:rPr lang="en-US" dirty="0"/>
                  <a:t> or better). How did that happen? Well </a:t>
                </a:r>
                <a14:m>
                  <m:oMath xmlns:m="http://schemas.openxmlformats.org/officeDocument/2006/math">
                    <m:r>
                      <a:rPr lang="en-US" b="0" i="1" smtClean="0">
                        <a:latin typeface="Cambria Math" panose="02040503050406030204" pitchFamily="18" charset="0"/>
                      </a:rPr>
                      <m:t>h</m:t>
                    </m:r>
                    <m:r>
                      <a:rPr lang="en-US" b="0" i="1" smtClean="0">
                        <a:latin typeface="Cambria Math" panose="02040503050406030204" pitchFamily="18" charset="0"/>
                      </a:rPr>
                      <m:t> </m:t>
                    </m:r>
                  </m:oMath>
                </a14:m>
                <a:r>
                  <a:rPr lang="en-US" dirty="0"/>
                  <a:t>had to have a better offer. But what’s the source of that better offer? Call them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oMath>
                </a14:m>
                <a:r>
                  <a:rPr lang="en-US" dirty="0"/>
                  <a:t>.</a:t>
                </a:r>
              </a:p>
              <a:p>
                <a:r>
                  <a:rPr lang="en-US" dirty="0"/>
                  <a:t>There’s some stable matching where </a:t>
                </a:r>
                <a14:m>
                  <m:oMath xmlns:m="http://schemas.openxmlformats.org/officeDocument/2006/math">
                    <m:r>
                      <a:rPr lang="en-US" b="0" i="0"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h</m:t>
                    </m:r>
                    <m:r>
                      <a:rPr lang="en-US" b="0" i="1" smtClean="0">
                        <a:latin typeface="Cambria Math" panose="02040503050406030204" pitchFamily="18" charset="0"/>
                      </a:rPr>
                      <m:t>)</m:t>
                    </m:r>
                  </m:oMath>
                </a14:m>
                <a:r>
                  <a:rPr lang="en-US" dirty="0"/>
                  <a:t> are matched, and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oMath>
                </a14:m>
                <a:r>
                  <a:rPr lang="en-US" dirty="0"/>
                  <a:t> is matched to some </a:t>
                </a:r>
                <a14:m>
                  <m:oMath xmlns:m="http://schemas.openxmlformats.org/officeDocument/2006/math">
                    <m:r>
                      <a:rPr lang="en-US" b="0" i="1" smtClean="0">
                        <a:latin typeface="Cambria Math" panose="02040503050406030204" pitchFamily="18" charset="0"/>
                      </a:rPr>
                      <m:t>h</m:t>
                    </m:r>
                    <m:r>
                      <a:rPr lang="en-US" b="0" i="1" smtClean="0">
                        <a:latin typeface="Cambria Math" panose="02040503050406030204" pitchFamily="18" charset="0"/>
                      </a:rPr>
                      <m:t>′</m:t>
                    </m:r>
                  </m:oMath>
                </a14:m>
                <a:r>
                  <a:rPr lang="en-US" dirty="0"/>
                  <a:t>. For stability </a:t>
                </a:r>
                <a14:m>
                  <m:oMath xmlns:m="http://schemas.openxmlformats.org/officeDocument/2006/math">
                    <m:r>
                      <a:rPr lang="en-US" b="0" i="1" smtClean="0">
                        <a:latin typeface="Cambria Math" panose="02040503050406030204" pitchFamily="18" charset="0"/>
                      </a:rPr>
                      <m:t>h</m:t>
                    </m:r>
                  </m:oMath>
                </a14:m>
                <a:r>
                  <a:rPr lang="en-US" dirty="0"/>
                  <a:t> prefers </a:t>
                </a:r>
                <a14:m>
                  <m:oMath xmlns:m="http://schemas.openxmlformats.org/officeDocument/2006/math">
                    <m:r>
                      <a:rPr lang="en-US" b="0" i="1" smtClean="0">
                        <a:latin typeface="Cambria Math" panose="02040503050406030204" pitchFamily="18" charset="0"/>
                      </a:rPr>
                      <m:t>𝑟</m:t>
                    </m:r>
                  </m:oMath>
                </a14:m>
                <a:r>
                  <a:rPr lang="en-US" dirty="0"/>
                  <a:t> to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oMath>
                </a14:m>
                <a:r>
                  <a:rPr lang="en-US" dirty="0"/>
                  <a:t> or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oMath>
                </a14:m>
                <a:r>
                  <a:rPr lang="en-US" dirty="0"/>
                  <a:t> prefers </a:t>
                </a:r>
                <a14:m>
                  <m:oMath xmlns:m="http://schemas.openxmlformats.org/officeDocument/2006/math">
                    <m:r>
                      <a:rPr lang="en-US" b="0" i="1" smtClean="0">
                        <a:latin typeface="Cambria Math" panose="02040503050406030204" pitchFamily="18" charset="0"/>
                      </a:rPr>
                      <m:t>h</m:t>
                    </m:r>
                    <m:r>
                      <a:rPr lang="en-US" b="0" i="1" smtClean="0">
                        <a:latin typeface="Cambria Math" panose="02040503050406030204" pitchFamily="18" charset="0"/>
                      </a:rPr>
                      <m:t>′</m:t>
                    </m:r>
                  </m:oMath>
                </a14:m>
                <a:r>
                  <a:rPr lang="en-US" dirty="0"/>
                  <a:t> to </a:t>
                </a:r>
                <a14:m>
                  <m:oMath xmlns:m="http://schemas.openxmlformats.org/officeDocument/2006/math">
                    <m:r>
                      <a:rPr lang="en-US" b="0" i="1" smtClean="0">
                        <a:latin typeface="Cambria Math" panose="02040503050406030204" pitchFamily="18" charset="0"/>
                      </a:rPr>
                      <m:t>h</m:t>
                    </m:r>
                  </m:oMath>
                </a14:m>
                <a:r>
                  <a:rPr lang="en-US" dirty="0"/>
                  <a:t>.</a:t>
                </a:r>
              </a:p>
              <a:p>
                <a:r>
                  <a:rPr lang="en-US" dirty="0"/>
                  <a:t>Must be the second, so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oMath>
                </a14:m>
                <a:r>
                  <a:rPr lang="en-US" dirty="0"/>
                  <a:t> was also already rejected by a feasible partner.</a:t>
                </a:r>
              </a:p>
            </p:txBody>
          </p:sp>
        </mc:Choice>
        <mc:Fallback xmlns="">
          <p:sp>
            <p:nvSpPr>
              <p:cNvPr id="3" name="Content Placeholder 2">
                <a:extLst>
                  <a:ext uri="{FF2B5EF4-FFF2-40B4-BE49-F238E27FC236}">
                    <a16:creationId xmlns:a16="http://schemas.microsoft.com/office/drawing/2014/main" id="{3D19A618-0C64-470D-A6A0-1496C3053547}"/>
                  </a:ext>
                </a:extLst>
              </p:cNvPr>
              <p:cNvSpPr>
                <a:spLocks noGrp="1" noRot="1" noChangeAspect="1" noMove="1" noResize="1" noEditPoints="1" noAdjustHandles="1" noChangeArrowheads="1" noChangeShapeType="1" noTextEdit="1"/>
              </p:cNvSpPr>
              <p:nvPr>
                <p:ph idx="1"/>
              </p:nvPr>
            </p:nvSpPr>
            <p:spPr>
              <a:xfrm>
                <a:off x="575240" y="1110343"/>
                <a:ext cx="7575050" cy="5565710"/>
              </a:xfrm>
              <a:blipFill>
                <a:blip r:embed="rId2"/>
                <a:stretch>
                  <a:fillRect l="-1046" t="-2629" r="-2011"/>
                </a:stretch>
              </a:blipFill>
            </p:spPr>
            <p:txBody>
              <a:bodyPr/>
              <a:lstStyle/>
              <a:p>
                <a:r>
                  <a:rPr lang="en-US">
                    <a:noFill/>
                  </a:rPr>
                  <a:t> </a:t>
                </a:r>
              </a:p>
            </p:txBody>
          </p:sp>
        </mc:Fallback>
      </mc:AlternateContent>
      <p:sp>
        <p:nvSpPr>
          <p:cNvPr id="4" name="Oval 3">
            <a:extLst>
              <a:ext uri="{FF2B5EF4-FFF2-40B4-BE49-F238E27FC236}">
                <a16:creationId xmlns:a16="http://schemas.microsoft.com/office/drawing/2014/main" id="{91129CAE-62F6-4AF5-B0C7-A12981F2991A}"/>
              </a:ext>
            </a:extLst>
          </p:cNvPr>
          <p:cNvSpPr/>
          <p:nvPr/>
        </p:nvSpPr>
        <p:spPr>
          <a:xfrm>
            <a:off x="9168165" y="1170777"/>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a:extLst>
              <a:ext uri="{FF2B5EF4-FFF2-40B4-BE49-F238E27FC236}">
                <a16:creationId xmlns:a16="http://schemas.microsoft.com/office/drawing/2014/main" id="{B32CAE9C-60F3-4D4A-93D4-55CEF6FB1F45}"/>
              </a:ext>
            </a:extLst>
          </p:cNvPr>
          <p:cNvSpPr/>
          <p:nvPr/>
        </p:nvSpPr>
        <p:spPr>
          <a:xfrm>
            <a:off x="9168165" y="2205156"/>
            <a:ext cx="461788" cy="4681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a:extLst>
              <a:ext uri="{FF2B5EF4-FFF2-40B4-BE49-F238E27FC236}">
                <a16:creationId xmlns:a16="http://schemas.microsoft.com/office/drawing/2014/main" id="{3FC82887-1512-47C5-872E-87CDF054CF27}"/>
              </a:ext>
            </a:extLst>
          </p:cNvPr>
          <p:cNvSpPr/>
          <p:nvPr/>
        </p:nvSpPr>
        <p:spPr>
          <a:xfrm>
            <a:off x="10585508" y="1170777"/>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a:extLst>
              <a:ext uri="{FF2B5EF4-FFF2-40B4-BE49-F238E27FC236}">
                <a16:creationId xmlns:a16="http://schemas.microsoft.com/office/drawing/2014/main" id="{B399BC37-F1E1-4EC4-9C82-9DEE0457179A}"/>
              </a:ext>
            </a:extLst>
          </p:cNvPr>
          <p:cNvSpPr/>
          <p:nvPr/>
        </p:nvSpPr>
        <p:spPr>
          <a:xfrm>
            <a:off x="10585508" y="2202677"/>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0E2C35A-CB0B-4183-B2AA-0C16DB808BAA}"/>
                  </a:ext>
                </a:extLst>
              </p:cNvPr>
              <p:cNvSpPr txBox="1"/>
              <p:nvPr/>
            </p:nvSpPr>
            <p:spPr>
              <a:xfrm>
                <a:off x="10556329" y="1157864"/>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h</m:t>
                      </m:r>
                      <m:r>
                        <a:rPr lang="en-US" sz="2400" b="0" i="1" smtClean="0">
                          <a:solidFill>
                            <a:schemeClr val="bg1"/>
                          </a:solidFill>
                          <a:latin typeface="Cambria Math" panose="02040503050406030204" pitchFamily="18" charset="0"/>
                        </a:rPr>
                        <m:t>′</m:t>
                      </m:r>
                    </m:oMath>
                  </m:oMathPara>
                </a14:m>
                <a:endParaRPr lang="en-US" sz="2400" dirty="0">
                  <a:solidFill>
                    <a:schemeClr val="bg1"/>
                  </a:solidFill>
                </a:endParaRPr>
              </a:p>
            </p:txBody>
          </p:sp>
        </mc:Choice>
        <mc:Fallback xmlns="">
          <p:sp>
            <p:nvSpPr>
              <p:cNvPr id="8" name="TextBox 7">
                <a:extLst>
                  <a:ext uri="{FF2B5EF4-FFF2-40B4-BE49-F238E27FC236}">
                    <a16:creationId xmlns:a16="http://schemas.microsoft.com/office/drawing/2014/main" id="{A0E2C35A-CB0B-4183-B2AA-0C16DB808BAA}"/>
                  </a:ext>
                </a:extLst>
              </p:cNvPr>
              <p:cNvSpPr txBox="1">
                <a:spLocks noRot="1" noChangeAspect="1" noMove="1" noResize="1" noEditPoints="1" noAdjustHandles="1" noChangeArrowheads="1" noChangeShapeType="1" noTextEdit="1"/>
              </p:cNvSpPr>
              <p:nvPr/>
            </p:nvSpPr>
            <p:spPr>
              <a:xfrm>
                <a:off x="10556329" y="1157864"/>
                <a:ext cx="454013" cy="461665"/>
              </a:xfrm>
              <a:prstGeom prst="rect">
                <a:avLst/>
              </a:prstGeom>
              <a:blipFill>
                <a:blip r:embed="rId3"/>
                <a:stretch>
                  <a:fillRect l="-4054" r="-40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BD2291C-704F-47A8-96BC-172F421D58D9}"/>
                  </a:ext>
                </a:extLst>
              </p:cNvPr>
              <p:cNvSpPr txBox="1"/>
              <p:nvPr/>
            </p:nvSpPr>
            <p:spPr>
              <a:xfrm>
                <a:off x="9182753" y="1185941"/>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𝑟</m:t>
                      </m:r>
                    </m:oMath>
                  </m:oMathPara>
                </a14:m>
                <a:endParaRPr lang="en-US" sz="2400" dirty="0">
                  <a:solidFill>
                    <a:schemeClr val="bg1"/>
                  </a:solidFill>
                </a:endParaRPr>
              </a:p>
            </p:txBody>
          </p:sp>
        </mc:Choice>
        <mc:Fallback xmlns="">
          <p:sp>
            <p:nvSpPr>
              <p:cNvPr id="9" name="TextBox 8">
                <a:extLst>
                  <a:ext uri="{FF2B5EF4-FFF2-40B4-BE49-F238E27FC236}">
                    <a16:creationId xmlns:a16="http://schemas.microsoft.com/office/drawing/2014/main" id="{ABD2291C-704F-47A8-96BC-172F421D58D9}"/>
                  </a:ext>
                </a:extLst>
              </p:cNvPr>
              <p:cNvSpPr txBox="1">
                <a:spLocks noRot="1" noChangeAspect="1" noMove="1" noResize="1" noEditPoints="1" noAdjustHandles="1" noChangeArrowheads="1" noChangeShapeType="1" noTextEdit="1"/>
              </p:cNvSpPr>
              <p:nvPr/>
            </p:nvSpPr>
            <p:spPr>
              <a:xfrm>
                <a:off x="9182753" y="1185941"/>
                <a:ext cx="454013"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0F98B3E-FCF4-4687-91DB-327E54DCC6DC}"/>
                  </a:ext>
                </a:extLst>
              </p:cNvPr>
              <p:cNvSpPr txBox="1"/>
              <p:nvPr/>
            </p:nvSpPr>
            <p:spPr>
              <a:xfrm>
                <a:off x="9117581" y="2165487"/>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𝑟</m:t>
                      </m:r>
                      <m:r>
                        <a:rPr lang="en-US" sz="2400" b="0" i="1" smtClean="0">
                          <a:solidFill>
                            <a:schemeClr val="bg1"/>
                          </a:solidFill>
                          <a:latin typeface="Cambria Math" panose="02040503050406030204" pitchFamily="18" charset="0"/>
                        </a:rPr>
                        <m:t>′</m:t>
                      </m:r>
                    </m:oMath>
                  </m:oMathPara>
                </a14:m>
                <a:endParaRPr lang="en-US" sz="2400" dirty="0">
                  <a:solidFill>
                    <a:schemeClr val="bg1"/>
                  </a:solidFill>
                </a:endParaRPr>
              </a:p>
            </p:txBody>
          </p:sp>
        </mc:Choice>
        <mc:Fallback xmlns="">
          <p:sp>
            <p:nvSpPr>
              <p:cNvPr id="10" name="TextBox 9">
                <a:extLst>
                  <a:ext uri="{FF2B5EF4-FFF2-40B4-BE49-F238E27FC236}">
                    <a16:creationId xmlns:a16="http://schemas.microsoft.com/office/drawing/2014/main" id="{10F98B3E-FCF4-4687-91DB-327E54DCC6DC}"/>
                  </a:ext>
                </a:extLst>
              </p:cNvPr>
              <p:cNvSpPr txBox="1">
                <a:spLocks noRot="1" noChangeAspect="1" noMove="1" noResize="1" noEditPoints="1" noAdjustHandles="1" noChangeArrowheads="1" noChangeShapeType="1" noTextEdit="1"/>
              </p:cNvSpPr>
              <p:nvPr/>
            </p:nvSpPr>
            <p:spPr>
              <a:xfrm>
                <a:off x="9117581" y="2165487"/>
                <a:ext cx="454013" cy="461665"/>
              </a:xfrm>
              <a:prstGeom prst="rect">
                <a:avLst/>
              </a:prstGeom>
              <a:blipFill>
                <a:blip r:embed="rId5"/>
                <a:stretch>
                  <a:fillRect l="-1351" r="-13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D2E478E-E561-46EE-B004-C9460E8E3B83}"/>
                  </a:ext>
                </a:extLst>
              </p:cNvPr>
              <p:cNvSpPr txBox="1"/>
              <p:nvPr/>
            </p:nvSpPr>
            <p:spPr>
              <a:xfrm>
                <a:off x="10577732" y="2211657"/>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h</m:t>
                      </m:r>
                    </m:oMath>
                  </m:oMathPara>
                </a14:m>
                <a:endParaRPr lang="en-US" sz="2400" dirty="0">
                  <a:solidFill>
                    <a:schemeClr val="bg1"/>
                  </a:solidFill>
                </a:endParaRPr>
              </a:p>
            </p:txBody>
          </p:sp>
        </mc:Choice>
        <mc:Fallback xmlns="">
          <p:sp>
            <p:nvSpPr>
              <p:cNvPr id="11" name="TextBox 10">
                <a:extLst>
                  <a:ext uri="{FF2B5EF4-FFF2-40B4-BE49-F238E27FC236}">
                    <a16:creationId xmlns:a16="http://schemas.microsoft.com/office/drawing/2014/main" id="{DD2E478E-E561-46EE-B004-C9460E8E3B83}"/>
                  </a:ext>
                </a:extLst>
              </p:cNvPr>
              <p:cNvSpPr txBox="1">
                <a:spLocks noRot="1" noChangeAspect="1" noMove="1" noResize="1" noEditPoints="1" noAdjustHandles="1" noChangeArrowheads="1" noChangeShapeType="1" noTextEdit="1"/>
              </p:cNvSpPr>
              <p:nvPr/>
            </p:nvSpPr>
            <p:spPr>
              <a:xfrm>
                <a:off x="10577732" y="2211657"/>
                <a:ext cx="454013" cy="461665"/>
              </a:xfrm>
              <a:prstGeom prst="rect">
                <a:avLst/>
              </a:prstGeom>
              <a:blipFill>
                <a:blip r:embed="rId6"/>
                <a:stretch>
                  <a:fillRect/>
                </a:stretch>
              </a:blipFill>
            </p:spPr>
            <p:txBody>
              <a:bodyPr/>
              <a:lstStyle/>
              <a:p>
                <a:r>
                  <a:rPr lang="en-US">
                    <a:noFill/>
                  </a:rPr>
                  <a:t> </a:t>
                </a:r>
              </a:p>
            </p:txBody>
          </p:sp>
        </mc:Fallback>
      </mc:AlternateContent>
      <p:cxnSp>
        <p:nvCxnSpPr>
          <p:cNvPr id="12" name="Straight Connector 11">
            <a:extLst>
              <a:ext uri="{FF2B5EF4-FFF2-40B4-BE49-F238E27FC236}">
                <a16:creationId xmlns:a16="http://schemas.microsoft.com/office/drawing/2014/main" id="{1CB3C734-E601-4FC2-9833-FC5FBBBA7509}"/>
              </a:ext>
            </a:extLst>
          </p:cNvPr>
          <p:cNvCxnSpPr/>
          <p:nvPr/>
        </p:nvCxnSpPr>
        <p:spPr>
          <a:xfrm flipV="1">
            <a:off x="9622177" y="2432943"/>
            <a:ext cx="955555" cy="1153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CF29F10-C1E2-4988-B846-BDB1F797D8E6}"/>
              </a:ext>
            </a:extLst>
          </p:cNvPr>
          <p:cNvCxnSpPr/>
          <p:nvPr/>
        </p:nvCxnSpPr>
        <p:spPr>
          <a:xfrm>
            <a:off x="9680538" y="1460465"/>
            <a:ext cx="934151" cy="1000784"/>
          </a:xfrm>
          <a:prstGeom prst="line">
            <a:avLst/>
          </a:prstGeom>
          <a:ln w="28575">
            <a:solidFill>
              <a:srgbClr val="00B0F0"/>
            </a:solidFill>
            <a:prstDash val="dash"/>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81CD5D89-D21C-4C50-90D1-D2F9E619BD25}"/>
              </a:ext>
            </a:extLst>
          </p:cNvPr>
          <p:cNvGrpSpPr/>
          <p:nvPr/>
        </p:nvGrpSpPr>
        <p:grpSpPr>
          <a:xfrm>
            <a:off x="9186643" y="3458659"/>
            <a:ext cx="1921939" cy="1515458"/>
            <a:chOff x="9044350" y="5132842"/>
            <a:chExt cx="1921939" cy="1515458"/>
          </a:xfrm>
        </p:grpSpPr>
        <p:sp>
          <p:nvSpPr>
            <p:cNvPr id="15" name="Oval 14">
              <a:extLst>
                <a:ext uri="{FF2B5EF4-FFF2-40B4-BE49-F238E27FC236}">
                  <a16:creationId xmlns:a16="http://schemas.microsoft.com/office/drawing/2014/main" id="{2B512841-B654-4B7E-A66A-FD694445E78C}"/>
                </a:ext>
              </a:extLst>
            </p:cNvPr>
            <p:cNvSpPr/>
            <p:nvPr/>
          </p:nvSpPr>
          <p:spPr>
            <a:xfrm>
              <a:off x="9094934" y="5145755"/>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a:extLst>
                <a:ext uri="{FF2B5EF4-FFF2-40B4-BE49-F238E27FC236}">
                  <a16:creationId xmlns:a16="http://schemas.microsoft.com/office/drawing/2014/main" id="{EE9B552D-9640-442D-BF54-756836561482}"/>
                </a:ext>
              </a:extLst>
            </p:cNvPr>
            <p:cNvSpPr/>
            <p:nvPr/>
          </p:nvSpPr>
          <p:spPr>
            <a:xfrm>
              <a:off x="9094934" y="6180134"/>
              <a:ext cx="461788" cy="4681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a:extLst>
                <a:ext uri="{FF2B5EF4-FFF2-40B4-BE49-F238E27FC236}">
                  <a16:creationId xmlns:a16="http://schemas.microsoft.com/office/drawing/2014/main" id="{77C6244A-0AD2-4467-B511-5CA90B6A7774}"/>
                </a:ext>
              </a:extLst>
            </p:cNvPr>
            <p:cNvSpPr/>
            <p:nvPr/>
          </p:nvSpPr>
          <p:spPr>
            <a:xfrm>
              <a:off x="10512277" y="5145755"/>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Oval 17">
              <a:extLst>
                <a:ext uri="{FF2B5EF4-FFF2-40B4-BE49-F238E27FC236}">
                  <a16:creationId xmlns:a16="http://schemas.microsoft.com/office/drawing/2014/main" id="{0E4E5AC4-4E59-4199-8C8D-4EF72EE8336F}"/>
                </a:ext>
              </a:extLst>
            </p:cNvPr>
            <p:cNvSpPr/>
            <p:nvPr/>
          </p:nvSpPr>
          <p:spPr>
            <a:xfrm>
              <a:off x="10512277" y="6177655"/>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AC4546D-7B16-4228-9C54-900B0B57E187}"/>
                    </a:ext>
                  </a:extLst>
                </p:cNvPr>
                <p:cNvSpPr txBox="1"/>
                <p:nvPr/>
              </p:nvSpPr>
              <p:spPr>
                <a:xfrm>
                  <a:off x="10483098" y="5132842"/>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h</m:t>
                        </m:r>
                        <m:r>
                          <a:rPr lang="en-US" sz="2400" b="0" i="1" smtClean="0">
                            <a:solidFill>
                              <a:schemeClr val="bg1"/>
                            </a:solidFill>
                            <a:latin typeface="Cambria Math" panose="02040503050406030204" pitchFamily="18" charset="0"/>
                          </a:rPr>
                          <m:t>′</m:t>
                        </m:r>
                      </m:oMath>
                    </m:oMathPara>
                  </a14:m>
                  <a:endParaRPr lang="en-US" sz="2400" dirty="0">
                    <a:solidFill>
                      <a:schemeClr val="bg1"/>
                    </a:solidFill>
                  </a:endParaRPr>
                </a:p>
              </p:txBody>
            </p:sp>
          </mc:Choice>
          <mc:Fallback xmlns="">
            <p:sp>
              <p:nvSpPr>
                <p:cNvPr id="24" name="TextBox 23">
                  <a:extLst>
                    <a:ext uri="{FF2B5EF4-FFF2-40B4-BE49-F238E27FC236}">
                      <a16:creationId xmlns:a16="http://schemas.microsoft.com/office/drawing/2014/main" id="{F9984058-141A-46CE-8A6A-80B185EB208B}"/>
                    </a:ext>
                  </a:extLst>
                </p:cNvPr>
                <p:cNvSpPr txBox="1">
                  <a:spLocks noRot="1" noChangeAspect="1" noMove="1" noResize="1" noEditPoints="1" noAdjustHandles="1" noChangeArrowheads="1" noChangeShapeType="1" noTextEdit="1"/>
                </p:cNvSpPr>
                <p:nvPr/>
              </p:nvSpPr>
              <p:spPr>
                <a:xfrm>
                  <a:off x="10483098" y="5132842"/>
                  <a:ext cx="454013" cy="461665"/>
                </a:xfrm>
                <a:prstGeom prst="rect">
                  <a:avLst/>
                </a:prstGeom>
                <a:blipFill>
                  <a:blip r:embed="rId9"/>
                  <a:stretch>
                    <a:fillRect l="-4054" r="-40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9610738F-FBAA-497E-ABB7-F1344C1B7E12}"/>
                    </a:ext>
                  </a:extLst>
                </p:cNvPr>
                <p:cNvSpPr txBox="1"/>
                <p:nvPr/>
              </p:nvSpPr>
              <p:spPr>
                <a:xfrm>
                  <a:off x="9109522" y="5160919"/>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𝑟</m:t>
                        </m:r>
                      </m:oMath>
                    </m:oMathPara>
                  </a14:m>
                  <a:endParaRPr lang="en-US" sz="2400" dirty="0">
                    <a:solidFill>
                      <a:schemeClr val="bg1"/>
                    </a:solidFill>
                  </a:endParaRPr>
                </a:p>
              </p:txBody>
            </p:sp>
          </mc:Choice>
          <mc:Fallback xmlns="">
            <p:sp>
              <p:nvSpPr>
                <p:cNvPr id="25" name="TextBox 24">
                  <a:extLst>
                    <a:ext uri="{FF2B5EF4-FFF2-40B4-BE49-F238E27FC236}">
                      <a16:creationId xmlns:a16="http://schemas.microsoft.com/office/drawing/2014/main" id="{C5D6C008-D6D2-49AA-B4FE-51A8CE577C54}"/>
                    </a:ext>
                  </a:extLst>
                </p:cNvPr>
                <p:cNvSpPr txBox="1">
                  <a:spLocks noRot="1" noChangeAspect="1" noMove="1" noResize="1" noEditPoints="1" noAdjustHandles="1" noChangeArrowheads="1" noChangeShapeType="1" noTextEdit="1"/>
                </p:cNvSpPr>
                <p:nvPr/>
              </p:nvSpPr>
              <p:spPr>
                <a:xfrm>
                  <a:off x="9109522" y="5160919"/>
                  <a:ext cx="454013" cy="46166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98895E0-AD8E-444E-B369-042BAF292066}"/>
                    </a:ext>
                  </a:extLst>
                </p:cNvPr>
                <p:cNvSpPr txBox="1"/>
                <p:nvPr/>
              </p:nvSpPr>
              <p:spPr>
                <a:xfrm>
                  <a:off x="9044350" y="6140465"/>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𝑟</m:t>
                        </m:r>
                        <m:r>
                          <a:rPr lang="en-US" sz="2400" b="0" i="1" smtClean="0">
                            <a:solidFill>
                              <a:schemeClr val="bg1"/>
                            </a:solidFill>
                            <a:latin typeface="Cambria Math" panose="02040503050406030204" pitchFamily="18" charset="0"/>
                          </a:rPr>
                          <m:t>′</m:t>
                        </m:r>
                      </m:oMath>
                    </m:oMathPara>
                  </a14:m>
                  <a:endParaRPr lang="en-US" sz="2400" dirty="0">
                    <a:solidFill>
                      <a:schemeClr val="bg1"/>
                    </a:solidFill>
                  </a:endParaRPr>
                </a:p>
              </p:txBody>
            </p:sp>
          </mc:Choice>
          <mc:Fallback xmlns="">
            <p:sp>
              <p:nvSpPr>
                <p:cNvPr id="26" name="TextBox 25">
                  <a:extLst>
                    <a:ext uri="{FF2B5EF4-FFF2-40B4-BE49-F238E27FC236}">
                      <a16:creationId xmlns:a16="http://schemas.microsoft.com/office/drawing/2014/main" id="{4A4EA554-3FE6-46B4-BAFC-98419DAD1508}"/>
                    </a:ext>
                  </a:extLst>
                </p:cNvPr>
                <p:cNvSpPr txBox="1">
                  <a:spLocks noRot="1" noChangeAspect="1" noMove="1" noResize="1" noEditPoints="1" noAdjustHandles="1" noChangeArrowheads="1" noChangeShapeType="1" noTextEdit="1"/>
                </p:cNvSpPr>
                <p:nvPr/>
              </p:nvSpPr>
              <p:spPr>
                <a:xfrm>
                  <a:off x="9044350" y="6140465"/>
                  <a:ext cx="454013" cy="461665"/>
                </a:xfrm>
                <a:prstGeom prst="rect">
                  <a:avLst/>
                </a:prstGeom>
                <a:blipFill>
                  <a:blip r:embed="rId11"/>
                  <a:stretch>
                    <a:fillRect l="-1351" r="-13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D5A7985-AE28-4F56-ACA1-1B3C67181AF0}"/>
                    </a:ext>
                  </a:extLst>
                </p:cNvPr>
                <p:cNvSpPr txBox="1"/>
                <p:nvPr/>
              </p:nvSpPr>
              <p:spPr>
                <a:xfrm>
                  <a:off x="10504501" y="6186635"/>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h</m:t>
                        </m:r>
                      </m:oMath>
                    </m:oMathPara>
                  </a14:m>
                  <a:endParaRPr lang="en-US" sz="2400" dirty="0">
                    <a:solidFill>
                      <a:schemeClr val="bg1"/>
                    </a:solidFill>
                  </a:endParaRPr>
                </a:p>
              </p:txBody>
            </p:sp>
          </mc:Choice>
          <mc:Fallback xmlns="">
            <p:sp>
              <p:nvSpPr>
                <p:cNvPr id="27" name="TextBox 26">
                  <a:extLst>
                    <a:ext uri="{FF2B5EF4-FFF2-40B4-BE49-F238E27FC236}">
                      <a16:creationId xmlns:a16="http://schemas.microsoft.com/office/drawing/2014/main" id="{2C9A4936-123C-4FF7-ACC6-D24A033D4D63}"/>
                    </a:ext>
                  </a:extLst>
                </p:cNvPr>
                <p:cNvSpPr txBox="1">
                  <a:spLocks noRot="1" noChangeAspect="1" noMove="1" noResize="1" noEditPoints="1" noAdjustHandles="1" noChangeArrowheads="1" noChangeShapeType="1" noTextEdit="1"/>
                </p:cNvSpPr>
                <p:nvPr/>
              </p:nvSpPr>
              <p:spPr>
                <a:xfrm>
                  <a:off x="10504501" y="6186635"/>
                  <a:ext cx="454013" cy="461665"/>
                </a:xfrm>
                <a:prstGeom prst="rect">
                  <a:avLst/>
                </a:prstGeom>
                <a:blipFill>
                  <a:blip r:embed="rId12"/>
                  <a:stretch>
                    <a:fillRect/>
                  </a:stretch>
                </a:blipFill>
              </p:spPr>
              <p:txBody>
                <a:bodyPr/>
                <a:lstStyle/>
                <a:p>
                  <a:r>
                    <a:rPr lang="en-US">
                      <a:noFill/>
                    </a:rPr>
                    <a:t> </a:t>
                  </a:r>
                </a:p>
              </p:txBody>
            </p:sp>
          </mc:Fallback>
        </mc:AlternateContent>
        <p:cxnSp>
          <p:nvCxnSpPr>
            <p:cNvPr id="23" name="Straight Connector 22">
              <a:extLst>
                <a:ext uri="{FF2B5EF4-FFF2-40B4-BE49-F238E27FC236}">
                  <a16:creationId xmlns:a16="http://schemas.microsoft.com/office/drawing/2014/main" id="{D2A28556-69B1-4B91-8E8B-82A1E9A6F3E5}"/>
                </a:ext>
              </a:extLst>
            </p:cNvPr>
            <p:cNvCxnSpPr/>
            <p:nvPr/>
          </p:nvCxnSpPr>
          <p:spPr>
            <a:xfrm flipV="1">
              <a:off x="9548946" y="5391752"/>
              <a:ext cx="1028786" cy="1027701"/>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2B59E36-8867-4AD1-B952-994779CB4EE5}"/>
                </a:ext>
              </a:extLst>
            </p:cNvPr>
            <p:cNvCxnSpPr>
              <a:stCxn id="20" idx="3"/>
            </p:cNvCxnSpPr>
            <p:nvPr/>
          </p:nvCxnSpPr>
          <p:spPr>
            <a:xfrm>
              <a:off x="9563535" y="5391752"/>
              <a:ext cx="977923" cy="1044475"/>
            </a:xfrm>
            <a:prstGeom prst="line">
              <a:avLst/>
            </a:prstGeom>
            <a:ln w="28575">
              <a:solidFill>
                <a:srgbClr val="00B050"/>
              </a:solidFill>
              <a:prstDash val="solid"/>
            </a:ln>
          </p:spPr>
          <p:style>
            <a:lnRef idx="1">
              <a:schemeClr val="accent1"/>
            </a:lnRef>
            <a:fillRef idx="0">
              <a:schemeClr val="accent1"/>
            </a:fillRef>
            <a:effectRef idx="0">
              <a:schemeClr val="accent1"/>
            </a:effectRef>
            <a:fontRef idx="minor">
              <a:schemeClr val="tx1"/>
            </a:fontRef>
          </p:style>
        </p:cxnSp>
      </p:grpSp>
      <p:pic>
        <p:nvPicPr>
          <p:cNvPr id="25" name="Graphic 24" descr="Pause">
            <a:extLst>
              <a:ext uri="{FF2B5EF4-FFF2-40B4-BE49-F238E27FC236}">
                <a16:creationId xmlns:a16="http://schemas.microsoft.com/office/drawing/2014/main" id="{A8D9B2B4-7AB8-44C5-8084-2CB60A8D94B9}"/>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956604" y="1742368"/>
            <a:ext cx="914400" cy="914400"/>
          </a:xfrm>
          <a:prstGeom prst="rect">
            <a:avLst/>
          </a:prstGeom>
        </p:spPr>
      </p:pic>
    </p:spTree>
    <p:extLst>
      <p:ext uri="{BB962C8B-B14F-4D97-AF65-F5344CB8AC3E}">
        <p14:creationId xmlns:p14="http://schemas.microsoft.com/office/powerpoint/2010/main" val="344098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Graph Algorithms</a:t>
            </a:r>
          </a:p>
        </p:txBody>
      </p:sp>
      <p:sp>
        <p:nvSpPr>
          <p:cNvPr id="5" name="Content Placeholder 4"/>
          <p:cNvSpPr>
            <a:spLocks noGrp="1"/>
          </p:cNvSpPr>
          <p:nvPr>
            <p:ph idx="1"/>
          </p:nvPr>
        </p:nvSpPr>
        <p:spPr>
          <a:xfrm>
            <a:off x="575240" y="1463857"/>
            <a:ext cx="11187258" cy="5140790"/>
          </a:xfrm>
        </p:spPr>
        <p:txBody>
          <a:bodyPr>
            <a:normAutofit/>
          </a:bodyPr>
          <a:lstStyle/>
          <a:p>
            <a:r>
              <a:rPr lang="en-US" dirty="0"/>
              <a:t>From 332 you already know:</a:t>
            </a:r>
          </a:p>
          <a:p>
            <a:pPr lvl="1"/>
            <a:r>
              <a:rPr lang="en-US" dirty="0"/>
              <a:t>How to find a topological sort</a:t>
            </a:r>
          </a:p>
          <a:p>
            <a:pPr lvl="1"/>
            <a:r>
              <a:rPr lang="en-US" dirty="0"/>
              <a:t>Use </a:t>
            </a:r>
            <a:r>
              <a:rPr lang="en-US" dirty="0" err="1"/>
              <a:t>Dijkstra’s</a:t>
            </a:r>
            <a:r>
              <a:rPr lang="en-US" dirty="0"/>
              <a:t> Algorithm to find shortest paths in (positively) weighted graphs</a:t>
            </a:r>
          </a:p>
          <a:p>
            <a:pPr lvl="1"/>
            <a:r>
              <a:rPr lang="en-US" dirty="0"/>
              <a:t>Use Prim’s and </a:t>
            </a:r>
            <a:r>
              <a:rPr lang="en-US" dirty="0" err="1"/>
              <a:t>Kruskal’s</a:t>
            </a:r>
            <a:r>
              <a:rPr lang="en-US" dirty="0"/>
              <a:t> Algorithms to find minimum spanning trees.</a:t>
            </a:r>
          </a:p>
          <a:p>
            <a:r>
              <a:rPr lang="en-US" dirty="0"/>
              <a:t>Depending on which quarter you took 332, you also know:</a:t>
            </a:r>
          </a:p>
          <a:p>
            <a:pPr lvl="1"/>
            <a:r>
              <a:rPr lang="en-US" dirty="0"/>
              <a:t>BFS, and at least one application.</a:t>
            </a:r>
          </a:p>
          <a:p>
            <a:pPr lvl="1"/>
            <a:r>
              <a:rPr lang="en-US" dirty="0"/>
              <a:t>That might have been 2-coloring, unweighted shortest paths, or something else.</a:t>
            </a:r>
          </a:p>
          <a:p>
            <a:pPr lvl="1"/>
            <a:r>
              <a:rPr lang="en-US" dirty="0"/>
              <a:t>DFS, and at least one application.</a:t>
            </a:r>
          </a:p>
          <a:p>
            <a:pPr lvl="1"/>
            <a:r>
              <a:rPr lang="en-US" dirty="0"/>
              <a:t>That might have been finding SCCs, a different topo sort algorithm, or something else.</a:t>
            </a:r>
          </a:p>
          <a:p>
            <a:pPr lvl="1"/>
            <a:r>
              <a:rPr lang="en-US" dirty="0"/>
              <a:t>Our goal is </a:t>
            </a:r>
            <a:r>
              <a:rPr lang="en-US" b="1" i="1" dirty="0"/>
              <a:t>not </a:t>
            </a:r>
            <a:r>
              <a:rPr lang="en-US" dirty="0"/>
              <a:t>to memorize algorithms! Our goal is to solve new problems. Even if you’ve seen these applications, we’re coming from a new angle this week.</a:t>
            </a:r>
          </a:p>
        </p:txBody>
      </p:sp>
    </p:spTree>
    <p:extLst>
      <p:ext uri="{BB962C8B-B14F-4D97-AF65-F5344CB8AC3E}">
        <p14:creationId xmlns:p14="http://schemas.microsoft.com/office/powerpoint/2010/main" val="4384852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Traversals</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6446917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Breadth First Search</a:t>
            </a:r>
          </a:p>
        </p:txBody>
      </p:sp>
      <p:sp>
        <p:nvSpPr>
          <p:cNvPr id="3" name="Content Placeholder 2"/>
          <p:cNvSpPr>
            <a:spLocks noGrp="1"/>
          </p:cNvSpPr>
          <p:nvPr>
            <p:ph idx="1"/>
          </p:nvPr>
        </p:nvSpPr>
        <p:spPr>
          <a:xfrm>
            <a:off x="386836" y="5168630"/>
            <a:ext cx="2095829" cy="1406553"/>
          </a:xfrm>
        </p:spPr>
        <p:txBody>
          <a:bodyPr>
            <a:normAutofit fontScale="85000" lnSpcReduction="10000"/>
          </a:bodyPr>
          <a:lstStyle/>
          <a:p>
            <a:r>
              <a:rPr lang="en-US" dirty="0"/>
              <a:t>Current node:</a:t>
            </a:r>
          </a:p>
          <a:p>
            <a:r>
              <a:rPr lang="en-US" dirty="0"/>
              <a:t>Queue:</a:t>
            </a:r>
          </a:p>
          <a:p>
            <a:r>
              <a:rPr lang="en-US" dirty="0"/>
              <a:t>Finished:</a:t>
            </a:r>
          </a:p>
        </p:txBody>
      </p:sp>
      <p:grpSp>
        <p:nvGrpSpPr>
          <p:cNvPr id="6" name="Group 5"/>
          <p:cNvGrpSpPr/>
          <p:nvPr/>
        </p:nvGrpSpPr>
        <p:grpSpPr>
          <a:xfrm>
            <a:off x="8962369" y="2253089"/>
            <a:ext cx="377723" cy="377723"/>
            <a:chOff x="3099278" y="6175971"/>
            <a:chExt cx="377723" cy="377723"/>
          </a:xfrm>
        </p:grpSpPr>
        <p:sp>
          <p:nvSpPr>
            <p:cNvPr id="7" name="Oval 6">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59980D3-EBED-4A96-85AF-943792602410}"/>
                </a:ext>
              </a:extLst>
            </p:cNvPr>
            <p:cNvSpPr txBox="1"/>
            <p:nvPr/>
          </p:nvSpPr>
          <p:spPr>
            <a:xfrm>
              <a:off x="3146914" y="6226333"/>
              <a:ext cx="258404" cy="276999"/>
            </a:xfrm>
            <a:prstGeom prst="rect">
              <a:avLst/>
            </a:prstGeom>
            <a:noFill/>
          </p:spPr>
          <p:txBody>
            <a:bodyPr wrap="none" rtlCol="0">
              <a:spAutoFit/>
            </a:bodyPr>
            <a:lstStyle/>
            <a:p>
              <a:r>
                <a:rPr lang="en-US" sz="1200" dirty="0"/>
                <a:t>F</a:t>
              </a:r>
            </a:p>
          </p:txBody>
        </p:sp>
      </p:grpSp>
      <p:grpSp>
        <p:nvGrpSpPr>
          <p:cNvPr id="9" name="Group 8"/>
          <p:cNvGrpSpPr/>
          <p:nvPr/>
        </p:nvGrpSpPr>
        <p:grpSpPr>
          <a:xfrm>
            <a:off x="11013754" y="4183587"/>
            <a:ext cx="377723" cy="377723"/>
            <a:chOff x="3099278" y="6175971"/>
            <a:chExt cx="377723" cy="377723"/>
          </a:xfrm>
        </p:grpSpPr>
        <p:sp>
          <p:nvSpPr>
            <p:cNvPr id="10" name="Oval 9">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59980D3-EBED-4A96-85AF-943792602410}"/>
                </a:ext>
              </a:extLst>
            </p:cNvPr>
            <p:cNvSpPr txBox="1"/>
            <p:nvPr/>
          </p:nvSpPr>
          <p:spPr>
            <a:xfrm>
              <a:off x="3146914" y="6226333"/>
              <a:ext cx="271228" cy="276999"/>
            </a:xfrm>
            <a:prstGeom prst="rect">
              <a:avLst/>
            </a:prstGeom>
            <a:noFill/>
          </p:spPr>
          <p:txBody>
            <a:bodyPr wrap="none" rtlCol="0">
              <a:spAutoFit/>
            </a:bodyPr>
            <a:lstStyle/>
            <a:p>
              <a:r>
                <a:rPr lang="en-US" sz="1200" dirty="0"/>
                <a:t>B</a:t>
              </a:r>
            </a:p>
          </p:txBody>
        </p:sp>
      </p:grpSp>
      <p:grpSp>
        <p:nvGrpSpPr>
          <p:cNvPr id="12" name="Group 11"/>
          <p:cNvGrpSpPr/>
          <p:nvPr/>
        </p:nvGrpSpPr>
        <p:grpSpPr>
          <a:xfrm>
            <a:off x="10147789" y="4753941"/>
            <a:ext cx="377723" cy="377723"/>
            <a:chOff x="3099278" y="6175971"/>
            <a:chExt cx="377723" cy="377723"/>
          </a:xfrm>
        </p:grpSpPr>
        <p:sp>
          <p:nvSpPr>
            <p:cNvPr id="13" name="Oval 12">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59980D3-EBED-4A96-85AF-943792602410}"/>
                </a:ext>
              </a:extLst>
            </p:cNvPr>
            <p:cNvSpPr txBox="1"/>
            <p:nvPr/>
          </p:nvSpPr>
          <p:spPr>
            <a:xfrm>
              <a:off x="3146914" y="6226333"/>
              <a:ext cx="282450" cy="276999"/>
            </a:xfrm>
            <a:prstGeom prst="rect">
              <a:avLst/>
            </a:prstGeom>
            <a:noFill/>
          </p:spPr>
          <p:txBody>
            <a:bodyPr wrap="none" rtlCol="0">
              <a:spAutoFit/>
            </a:bodyPr>
            <a:lstStyle/>
            <a:p>
              <a:r>
                <a:rPr lang="en-US" sz="1200" dirty="0"/>
                <a:t>C</a:t>
              </a:r>
            </a:p>
          </p:txBody>
        </p:sp>
      </p:grpSp>
      <p:grpSp>
        <p:nvGrpSpPr>
          <p:cNvPr id="15" name="Group 14"/>
          <p:cNvGrpSpPr/>
          <p:nvPr/>
        </p:nvGrpSpPr>
        <p:grpSpPr>
          <a:xfrm>
            <a:off x="9958927" y="2981961"/>
            <a:ext cx="377723" cy="377723"/>
            <a:chOff x="3099278" y="6175971"/>
            <a:chExt cx="377723" cy="377723"/>
          </a:xfrm>
        </p:grpSpPr>
        <p:sp>
          <p:nvSpPr>
            <p:cNvPr id="16" name="Oval 15">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59980D3-EBED-4A96-85AF-943792602410}"/>
                </a:ext>
              </a:extLst>
            </p:cNvPr>
            <p:cNvSpPr txBox="1"/>
            <p:nvPr/>
          </p:nvSpPr>
          <p:spPr>
            <a:xfrm>
              <a:off x="3146914" y="6226333"/>
              <a:ext cx="290464" cy="276999"/>
            </a:xfrm>
            <a:prstGeom prst="rect">
              <a:avLst/>
            </a:prstGeom>
            <a:noFill/>
          </p:spPr>
          <p:txBody>
            <a:bodyPr wrap="none" rtlCol="0">
              <a:spAutoFit/>
            </a:bodyPr>
            <a:lstStyle/>
            <a:p>
              <a:r>
                <a:rPr lang="en-US" sz="1200" dirty="0"/>
                <a:t>D</a:t>
              </a:r>
            </a:p>
          </p:txBody>
        </p:sp>
      </p:grpSp>
      <p:grpSp>
        <p:nvGrpSpPr>
          <p:cNvPr id="18" name="Group 17"/>
          <p:cNvGrpSpPr/>
          <p:nvPr/>
        </p:nvGrpSpPr>
        <p:grpSpPr>
          <a:xfrm>
            <a:off x="11391477" y="3168139"/>
            <a:ext cx="377723" cy="377723"/>
            <a:chOff x="3099278" y="6175971"/>
            <a:chExt cx="377723" cy="377723"/>
          </a:xfrm>
        </p:grpSpPr>
        <p:sp>
          <p:nvSpPr>
            <p:cNvPr id="19" name="Oval 18">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59980D3-EBED-4A96-85AF-943792602410}"/>
                </a:ext>
              </a:extLst>
            </p:cNvPr>
            <p:cNvSpPr txBox="1"/>
            <p:nvPr/>
          </p:nvSpPr>
          <p:spPr>
            <a:xfrm>
              <a:off x="3146914" y="6226333"/>
              <a:ext cx="282450" cy="276999"/>
            </a:xfrm>
            <a:prstGeom prst="rect">
              <a:avLst/>
            </a:prstGeom>
            <a:noFill/>
          </p:spPr>
          <p:txBody>
            <a:bodyPr wrap="none" rtlCol="0">
              <a:spAutoFit/>
            </a:bodyPr>
            <a:lstStyle/>
            <a:p>
              <a:r>
                <a:rPr lang="en-US" sz="1200" dirty="0"/>
                <a:t>A</a:t>
              </a:r>
            </a:p>
          </p:txBody>
        </p:sp>
      </p:grpSp>
      <p:grpSp>
        <p:nvGrpSpPr>
          <p:cNvPr id="21" name="Group 20"/>
          <p:cNvGrpSpPr/>
          <p:nvPr/>
        </p:nvGrpSpPr>
        <p:grpSpPr>
          <a:xfrm>
            <a:off x="9534533" y="3994725"/>
            <a:ext cx="377723" cy="377723"/>
            <a:chOff x="3099278" y="6175971"/>
            <a:chExt cx="377723" cy="377723"/>
          </a:xfrm>
        </p:grpSpPr>
        <p:sp>
          <p:nvSpPr>
            <p:cNvPr id="22" name="Oval 21">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59980D3-EBED-4A96-85AF-943792602410}"/>
                </a:ext>
              </a:extLst>
            </p:cNvPr>
            <p:cNvSpPr txBox="1"/>
            <p:nvPr/>
          </p:nvSpPr>
          <p:spPr>
            <a:xfrm>
              <a:off x="3146914" y="6226333"/>
              <a:ext cx="261610" cy="276999"/>
            </a:xfrm>
            <a:prstGeom prst="rect">
              <a:avLst/>
            </a:prstGeom>
            <a:noFill/>
          </p:spPr>
          <p:txBody>
            <a:bodyPr wrap="none" rtlCol="0">
              <a:spAutoFit/>
            </a:bodyPr>
            <a:lstStyle/>
            <a:p>
              <a:r>
                <a:rPr lang="en-US" sz="1200" dirty="0"/>
                <a:t>E</a:t>
              </a:r>
            </a:p>
          </p:txBody>
        </p:sp>
      </p:grpSp>
      <p:grpSp>
        <p:nvGrpSpPr>
          <p:cNvPr id="24" name="Group 23"/>
          <p:cNvGrpSpPr/>
          <p:nvPr/>
        </p:nvGrpSpPr>
        <p:grpSpPr>
          <a:xfrm>
            <a:off x="8216940" y="2931599"/>
            <a:ext cx="377723" cy="377723"/>
            <a:chOff x="3099278" y="6175971"/>
            <a:chExt cx="377723" cy="377723"/>
          </a:xfrm>
        </p:grpSpPr>
        <p:sp>
          <p:nvSpPr>
            <p:cNvPr id="25" name="Oval 24">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59980D3-EBED-4A96-85AF-943792602410}"/>
                </a:ext>
              </a:extLst>
            </p:cNvPr>
            <p:cNvSpPr txBox="1"/>
            <p:nvPr/>
          </p:nvSpPr>
          <p:spPr>
            <a:xfrm>
              <a:off x="3146914" y="6226333"/>
              <a:ext cx="288862" cy="276999"/>
            </a:xfrm>
            <a:prstGeom prst="rect">
              <a:avLst/>
            </a:prstGeom>
            <a:noFill/>
          </p:spPr>
          <p:txBody>
            <a:bodyPr wrap="none" rtlCol="0">
              <a:spAutoFit/>
            </a:bodyPr>
            <a:lstStyle/>
            <a:p>
              <a:r>
                <a:rPr lang="en-US" sz="1200" dirty="0"/>
                <a:t>G</a:t>
              </a:r>
            </a:p>
          </p:txBody>
        </p:sp>
      </p:grpSp>
      <p:grpSp>
        <p:nvGrpSpPr>
          <p:cNvPr id="27" name="Group 26"/>
          <p:cNvGrpSpPr/>
          <p:nvPr/>
        </p:nvGrpSpPr>
        <p:grpSpPr>
          <a:xfrm>
            <a:off x="8075714" y="3870173"/>
            <a:ext cx="377723" cy="377723"/>
            <a:chOff x="3099278" y="6175971"/>
            <a:chExt cx="377723" cy="377723"/>
          </a:xfrm>
        </p:grpSpPr>
        <p:sp>
          <p:nvSpPr>
            <p:cNvPr id="28" name="Oval 27">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59980D3-EBED-4A96-85AF-943792602410}"/>
                </a:ext>
              </a:extLst>
            </p:cNvPr>
            <p:cNvSpPr txBox="1"/>
            <p:nvPr/>
          </p:nvSpPr>
          <p:spPr>
            <a:xfrm>
              <a:off x="3146914" y="6226333"/>
              <a:ext cx="292068" cy="276999"/>
            </a:xfrm>
            <a:prstGeom prst="rect">
              <a:avLst/>
            </a:prstGeom>
            <a:noFill/>
          </p:spPr>
          <p:txBody>
            <a:bodyPr wrap="none" rtlCol="0">
              <a:spAutoFit/>
            </a:bodyPr>
            <a:lstStyle/>
            <a:p>
              <a:r>
                <a:rPr lang="en-US" sz="1200" dirty="0"/>
                <a:t>H</a:t>
              </a:r>
            </a:p>
          </p:txBody>
        </p:sp>
      </p:grpSp>
      <p:grpSp>
        <p:nvGrpSpPr>
          <p:cNvPr id="30" name="Group 29"/>
          <p:cNvGrpSpPr/>
          <p:nvPr/>
        </p:nvGrpSpPr>
        <p:grpSpPr>
          <a:xfrm>
            <a:off x="7270203" y="3357000"/>
            <a:ext cx="377723" cy="377723"/>
            <a:chOff x="3099278" y="6175971"/>
            <a:chExt cx="377723" cy="377723"/>
          </a:xfrm>
        </p:grpSpPr>
        <p:sp>
          <p:nvSpPr>
            <p:cNvPr id="31" name="Oval 30">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59980D3-EBED-4A96-85AF-943792602410}"/>
                </a:ext>
              </a:extLst>
            </p:cNvPr>
            <p:cNvSpPr txBox="1"/>
            <p:nvPr/>
          </p:nvSpPr>
          <p:spPr>
            <a:xfrm>
              <a:off x="3181701" y="6247297"/>
              <a:ext cx="223138" cy="276999"/>
            </a:xfrm>
            <a:prstGeom prst="rect">
              <a:avLst/>
            </a:prstGeom>
            <a:noFill/>
          </p:spPr>
          <p:txBody>
            <a:bodyPr wrap="none" rtlCol="0">
              <a:spAutoFit/>
            </a:bodyPr>
            <a:lstStyle/>
            <a:p>
              <a:r>
                <a:rPr lang="en-US" sz="1200" dirty="0"/>
                <a:t>I</a:t>
              </a:r>
            </a:p>
          </p:txBody>
        </p:sp>
      </p:grpSp>
      <p:grpSp>
        <p:nvGrpSpPr>
          <p:cNvPr id="33" name="Group 32"/>
          <p:cNvGrpSpPr/>
          <p:nvPr/>
        </p:nvGrpSpPr>
        <p:grpSpPr>
          <a:xfrm>
            <a:off x="11062920" y="2191900"/>
            <a:ext cx="377723" cy="377723"/>
            <a:chOff x="3099278" y="6175971"/>
            <a:chExt cx="377723" cy="377723"/>
          </a:xfrm>
        </p:grpSpPr>
        <p:sp>
          <p:nvSpPr>
            <p:cNvPr id="34" name="Oval 33">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59980D3-EBED-4A96-85AF-943792602410}"/>
                </a:ext>
              </a:extLst>
            </p:cNvPr>
            <p:cNvSpPr txBox="1"/>
            <p:nvPr/>
          </p:nvSpPr>
          <p:spPr>
            <a:xfrm>
              <a:off x="3169356" y="6226332"/>
              <a:ext cx="237566" cy="276999"/>
            </a:xfrm>
            <a:prstGeom prst="rect">
              <a:avLst/>
            </a:prstGeom>
            <a:noFill/>
          </p:spPr>
          <p:txBody>
            <a:bodyPr wrap="none" rtlCol="0">
              <a:spAutoFit/>
            </a:bodyPr>
            <a:lstStyle/>
            <a:p>
              <a:pPr algn="ctr"/>
              <a:r>
                <a:rPr lang="en-US" sz="1200" dirty="0"/>
                <a:t>J</a:t>
              </a:r>
            </a:p>
          </p:txBody>
        </p:sp>
      </p:grpSp>
      <p:cxnSp>
        <p:nvCxnSpPr>
          <p:cNvPr id="36" name="Straight Connector 35">
            <a:extLst>
              <a:ext uri="{FF2B5EF4-FFF2-40B4-BE49-F238E27FC236}">
                <a16:creationId xmlns:a16="http://schemas.microsoft.com/office/drawing/2014/main" id="{5968D3FF-247D-4C9B-A358-154B4727934A}"/>
              </a:ext>
            </a:extLst>
          </p:cNvPr>
          <p:cNvCxnSpPr>
            <a:cxnSpLocks/>
            <a:stCxn id="19" idx="4"/>
            <a:endCxn id="10" idx="7"/>
          </p:cNvCxnSpPr>
          <p:nvPr/>
        </p:nvCxnSpPr>
        <p:spPr>
          <a:xfrm flipH="1">
            <a:off x="11336161" y="3545862"/>
            <a:ext cx="244178" cy="69304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968D3FF-247D-4C9B-A358-154B4727934A}"/>
              </a:ext>
            </a:extLst>
          </p:cNvPr>
          <p:cNvCxnSpPr>
            <a:cxnSpLocks/>
            <a:stCxn id="10" idx="3"/>
            <a:endCxn id="13" idx="6"/>
          </p:cNvCxnSpPr>
          <p:nvPr/>
        </p:nvCxnSpPr>
        <p:spPr>
          <a:xfrm flipH="1">
            <a:off x="10525512" y="4505994"/>
            <a:ext cx="543558" cy="43680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968D3FF-247D-4C9B-A358-154B4727934A}"/>
              </a:ext>
            </a:extLst>
          </p:cNvPr>
          <p:cNvCxnSpPr>
            <a:cxnSpLocks/>
            <a:stCxn id="22" idx="5"/>
            <a:endCxn id="13" idx="1"/>
          </p:cNvCxnSpPr>
          <p:nvPr/>
        </p:nvCxnSpPr>
        <p:spPr>
          <a:xfrm>
            <a:off x="9856940" y="4317132"/>
            <a:ext cx="346165" cy="492125"/>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968D3FF-247D-4C9B-A358-154B4727934A}"/>
              </a:ext>
            </a:extLst>
          </p:cNvPr>
          <p:cNvCxnSpPr>
            <a:cxnSpLocks/>
            <a:stCxn id="10" idx="2"/>
            <a:endCxn id="22" idx="6"/>
          </p:cNvCxnSpPr>
          <p:nvPr/>
        </p:nvCxnSpPr>
        <p:spPr>
          <a:xfrm flipH="1" flipV="1">
            <a:off x="9912256" y="4183587"/>
            <a:ext cx="1101498" cy="18886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968D3FF-247D-4C9B-A358-154B4727934A}"/>
              </a:ext>
            </a:extLst>
          </p:cNvPr>
          <p:cNvCxnSpPr>
            <a:cxnSpLocks/>
            <a:stCxn id="16" idx="4"/>
            <a:endCxn id="22" idx="0"/>
          </p:cNvCxnSpPr>
          <p:nvPr/>
        </p:nvCxnSpPr>
        <p:spPr>
          <a:xfrm flipH="1">
            <a:off x="9723395" y="3359684"/>
            <a:ext cx="424394" cy="63504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968D3FF-247D-4C9B-A358-154B4727934A}"/>
              </a:ext>
            </a:extLst>
          </p:cNvPr>
          <p:cNvCxnSpPr>
            <a:cxnSpLocks/>
            <a:stCxn id="19" idx="2"/>
            <a:endCxn id="16" idx="6"/>
          </p:cNvCxnSpPr>
          <p:nvPr/>
        </p:nvCxnSpPr>
        <p:spPr>
          <a:xfrm flipH="1" flipV="1">
            <a:off x="10336650" y="3170823"/>
            <a:ext cx="1054827" cy="186178"/>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968D3FF-247D-4C9B-A358-154B4727934A}"/>
              </a:ext>
            </a:extLst>
          </p:cNvPr>
          <p:cNvCxnSpPr>
            <a:cxnSpLocks/>
            <a:stCxn id="7" idx="6"/>
            <a:endCxn id="16" idx="1"/>
          </p:cNvCxnSpPr>
          <p:nvPr/>
        </p:nvCxnSpPr>
        <p:spPr>
          <a:xfrm>
            <a:off x="9340092" y="2441951"/>
            <a:ext cx="674151" cy="59532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968D3FF-247D-4C9B-A358-154B4727934A}"/>
              </a:ext>
            </a:extLst>
          </p:cNvPr>
          <p:cNvCxnSpPr>
            <a:cxnSpLocks/>
            <a:stCxn id="16" idx="2"/>
            <a:endCxn id="25" idx="6"/>
          </p:cNvCxnSpPr>
          <p:nvPr/>
        </p:nvCxnSpPr>
        <p:spPr>
          <a:xfrm flipH="1" flipV="1">
            <a:off x="8594663" y="3120461"/>
            <a:ext cx="1364264" cy="5036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968D3FF-247D-4C9B-A358-154B4727934A}"/>
              </a:ext>
            </a:extLst>
          </p:cNvPr>
          <p:cNvCxnSpPr>
            <a:cxnSpLocks/>
            <a:stCxn id="7" idx="3"/>
            <a:endCxn id="25" idx="7"/>
          </p:cNvCxnSpPr>
          <p:nvPr/>
        </p:nvCxnSpPr>
        <p:spPr>
          <a:xfrm flipH="1">
            <a:off x="8539347" y="2575496"/>
            <a:ext cx="478338" cy="41141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968D3FF-247D-4C9B-A358-154B4727934A}"/>
              </a:ext>
            </a:extLst>
          </p:cNvPr>
          <p:cNvCxnSpPr>
            <a:cxnSpLocks/>
            <a:stCxn id="25" idx="4"/>
            <a:endCxn id="28" idx="0"/>
          </p:cNvCxnSpPr>
          <p:nvPr/>
        </p:nvCxnSpPr>
        <p:spPr>
          <a:xfrm flipH="1">
            <a:off x="8264576" y="3309322"/>
            <a:ext cx="141226" cy="56085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5968D3FF-247D-4C9B-A358-154B4727934A}"/>
              </a:ext>
            </a:extLst>
          </p:cNvPr>
          <p:cNvCxnSpPr>
            <a:cxnSpLocks/>
            <a:stCxn id="22" idx="2"/>
            <a:endCxn id="28" idx="6"/>
          </p:cNvCxnSpPr>
          <p:nvPr/>
        </p:nvCxnSpPr>
        <p:spPr>
          <a:xfrm flipH="1" flipV="1">
            <a:off x="8453437" y="4059035"/>
            <a:ext cx="1081096" cy="12455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968D3FF-247D-4C9B-A358-154B4727934A}"/>
              </a:ext>
            </a:extLst>
          </p:cNvPr>
          <p:cNvCxnSpPr>
            <a:cxnSpLocks/>
            <a:stCxn id="25" idx="2"/>
            <a:endCxn id="31" idx="7"/>
          </p:cNvCxnSpPr>
          <p:nvPr/>
        </p:nvCxnSpPr>
        <p:spPr>
          <a:xfrm flipH="1">
            <a:off x="7592610" y="3120461"/>
            <a:ext cx="624330" cy="291855"/>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968D3FF-247D-4C9B-A358-154B4727934A}"/>
              </a:ext>
            </a:extLst>
          </p:cNvPr>
          <p:cNvCxnSpPr>
            <a:cxnSpLocks/>
            <a:stCxn id="31" idx="5"/>
            <a:endCxn id="28" idx="2"/>
          </p:cNvCxnSpPr>
          <p:nvPr/>
        </p:nvCxnSpPr>
        <p:spPr>
          <a:xfrm>
            <a:off x="7592610" y="3679407"/>
            <a:ext cx="483104" cy="379628"/>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1581300" y="6131677"/>
            <a:ext cx="344089" cy="461665"/>
          </a:xfrm>
          <a:prstGeom prst="rect">
            <a:avLst/>
          </a:prstGeom>
          <a:noFill/>
        </p:spPr>
        <p:txBody>
          <a:bodyPr wrap="square" rtlCol="0">
            <a:spAutoFit/>
          </a:bodyPr>
          <a:lstStyle/>
          <a:p>
            <a:r>
              <a:rPr lang="en-US" sz="2400" dirty="0"/>
              <a:t>A</a:t>
            </a:r>
          </a:p>
        </p:txBody>
      </p:sp>
      <p:sp>
        <p:nvSpPr>
          <p:cNvPr id="82" name="TextBox 81"/>
          <p:cNvSpPr txBox="1"/>
          <p:nvPr/>
        </p:nvSpPr>
        <p:spPr>
          <a:xfrm>
            <a:off x="1875465" y="6131677"/>
            <a:ext cx="356188" cy="461665"/>
          </a:xfrm>
          <a:prstGeom prst="rect">
            <a:avLst/>
          </a:prstGeom>
          <a:noFill/>
        </p:spPr>
        <p:txBody>
          <a:bodyPr wrap="none" rtlCol="0">
            <a:spAutoFit/>
          </a:bodyPr>
          <a:lstStyle/>
          <a:p>
            <a:r>
              <a:rPr lang="en-US" sz="2400" dirty="0"/>
              <a:t>B</a:t>
            </a:r>
          </a:p>
        </p:txBody>
      </p:sp>
      <p:sp>
        <p:nvSpPr>
          <p:cNvPr id="84" name="TextBox 83"/>
          <p:cNvSpPr txBox="1"/>
          <p:nvPr/>
        </p:nvSpPr>
        <p:spPr>
          <a:xfrm>
            <a:off x="2364230" y="5178960"/>
            <a:ext cx="380232" cy="461665"/>
          </a:xfrm>
          <a:prstGeom prst="rect">
            <a:avLst/>
          </a:prstGeom>
          <a:noFill/>
        </p:spPr>
        <p:txBody>
          <a:bodyPr wrap="none" rtlCol="0">
            <a:spAutoFit/>
          </a:bodyPr>
          <a:lstStyle/>
          <a:p>
            <a:r>
              <a:rPr lang="en-US" sz="2400" dirty="0"/>
              <a:t>A</a:t>
            </a:r>
          </a:p>
        </p:txBody>
      </p:sp>
      <p:sp>
        <p:nvSpPr>
          <p:cNvPr id="88" name="TextBox 87"/>
          <p:cNvSpPr txBox="1"/>
          <p:nvPr/>
        </p:nvSpPr>
        <p:spPr>
          <a:xfrm>
            <a:off x="1622033" y="5666076"/>
            <a:ext cx="356188" cy="461665"/>
          </a:xfrm>
          <a:prstGeom prst="rect">
            <a:avLst/>
          </a:prstGeom>
          <a:solidFill>
            <a:schemeClr val="bg1"/>
          </a:solidFill>
        </p:spPr>
        <p:txBody>
          <a:bodyPr wrap="none" rtlCol="0">
            <a:spAutoFit/>
          </a:bodyPr>
          <a:lstStyle/>
          <a:p>
            <a:r>
              <a:rPr lang="en-US" sz="2400" dirty="0"/>
              <a:t>B</a:t>
            </a:r>
          </a:p>
        </p:txBody>
      </p:sp>
      <p:sp>
        <p:nvSpPr>
          <p:cNvPr id="93" name="TextBox 92"/>
          <p:cNvSpPr txBox="1"/>
          <p:nvPr/>
        </p:nvSpPr>
        <p:spPr>
          <a:xfrm>
            <a:off x="2196617" y="5666076"/>
            <a:ext cx="304800" cy="461665"/>
          </a:xfrm>
          <a:prstGeom prst="rect">
            <a:avLst/>
          </a:prstGeom>
          <a:noFill/>
        </p:spPr>
        <p:txBody>
          <a:bodyPr wrap="square" rtlCol="0">
            <a:spAutoFit/>
          </a:bodyPr>
          <a:lstStyle/>
          <a:p>
            <a:r>
              <a:rPr lang="en-US" sz="2400" dirty="0"/>
              <a:t>E</a:t>
            </a:r>
          </a:p>
        </p:txBody>
      </p:sp>
      <p:sp>
        <p:nvSpPr>
          <p:cNvPr id="94" name="TextBox 93"/>
          <p:cNvSpPr txBox="1"/>
          <p:nvPr/>
        </p:nvSpPr>
        <p:spPr>
          <a:xfrm>
            <a:off x="2460574" y="5666076"/>
            <a:ext cx="304800" cy="461665"/>
          </a:xfrm>
          <a:prstGeom prst="rect">
            <a:avLst/>
          </a:prstGeom>
          <a:noFill/>
        </p:spPr>
        <p:txBody>
          <a:bodyPr wrap="square" rtlCol="0">
            <a:spAutoFit/>
          </a:bodyPr>
          <a:lstStyle/>
          <a:p>
            <a:r>
              <a:rPr lang="en-US" sz="2400" dirty="0"/>
              <a:t>C</a:t>
            </a:r>
          </a:p>
        </p:txBody>
      </p:sp>
      <p:sp>
        <p:nvSpPr>
          <p:cNvPr id="95" name="TextBox 94"/>
          <p:cNvSpPr txBox="1"/>
          <p:nvPr/>
        </p:nvSpPr>
        <p:spPr>
          <a:xfrm>
            <a:off x="2138447" y="6131677"/>
            <a:ext cx="396262" cy="461665"/>
          </a:xfrm>
          <a:prstGeom prst="rect">
            <a:avLst/>
          </a:prstGeom>
          <a:noFill/>
        </p:spPr>
        <p:txBody>
          <a:bodyPr wrap="none" rtlCol="0">
            <a:spAutoFit/>
          </a:bodyPr>
          <a:lstStyle/>
          <a:p>
            <a:r>
              <a:rPr lang="en-US" sz="2400" dirty="0"/>
              <a:t>D</a:t>
            </a:r>
          </a:p>
        </p:txBody>
      </p:sp>
      <p:sp>
        <p:nvSpPr>
          <p:cNvPr id="96" name="TextBox 95"/>
          <p:cNvSpPr txBox="1"/>
          <p:nvPr/>
        </p:nvSpPr>
        <p:spPr>
          <a:xfrm>
            <a:off x="1894096" y="5666076"/>
            <a:ext cx="396262" cy="461665"/>
          </a:xfrm>
          <a:prstGeom prst="rect">
            <a:avLst/>
          </a:prstGeom>
          <a:solidFill>
            <a:schemeClr val="bg1"/>
          </a:solidFill>
        </p:spPr>
        <p:txBody>
          <a:bodyPr wrap="none" rtlCol="0">
            <a:spAutoFit/>
          </a:bodyPr>
          <a:lstStyle/>
          <a:p>
            <a:r>
              <a:rPr lang="en-US" sz="2400" dirty="0"/>
              <a:t>D</a:t>
            </a:r>
          </a:p>
        </p:txBody>
      </p:sp>
      <p:sp>
        <p:nvSpPr>
          <p:cNvPr id="100" name="TextBox 99"/>
          <p:cNvSpPr txBox="1"/>
          <p:nvPr/>
        </p:nvSpPr>
        <p:spPr>
          <a:xfrm>
            <a:off x="2724531" y="5666076"/>
            <a:ext cx="304800" cy="461665"/>
          </a:xfrm>
          <a:prstGeom prst="rect">
            <a:avLst/>
          </a:prstGeom>
          <a:noFill/>
        </p:spPr>
        <p:txBody>
          <a:bodyPr wrap="square" rtlCol="0">
            <a:spAutoFit/>
          </a:bodyPr>
          <a:lstStyle/>
          <a:p>
            <a:r>
              <a:rPr lang="en-US" sz="2400" dirty="0"/>
              <a:t>F</a:t>
            </a:r>
          </a:p>
        </p:txBody>
      </p:sp>
      <p:sp>
        <p:nvSpPr>
          <p:cNvPr id="101" name="TextBox 100"/>
          <p:cNvSpPr txBox="1"/>
          <p:nvPr/>
        </p:nvSpPr>
        <p:spPr>
          <a:xfrm>
            <a:off x="2988488" y="5666076"/>
            <a:ext cx="304800" cy="461665"/>
          </a:xfrm>
          <a:prstGeom prst="rect">
            <a:avLst/>
          </a:prstGeom>
          <a:noFill/>
        </p:spPr>
        <p:txBody>
          <a:bodyPr wrap="square" rtlCol="0">
            <a:spAutoFit/>
          </a:bodyPr>
          <a:lstStyle/>
          <a:p>
            <a:r>
              <a:rPr lang="en-US" sz="2400" dirty="0"/>
              <a:t>G</a:t>
            </a:r>
          </a:p>
        </p:txBody>
      </p:sp>
      <p:sp>
        <p:nvSpPr>
          <p:cNvPr id="105" name="Oval 104">
            <a:extLst>
              <a:ext uri="{FF2B5EF4-FFF2-40B4-BE49-F238E27FC236}">
                <a16:creationId xmlns:a16="http://schemas.microsoft.com/office/drawing/2014/main" id="{EEFC130C-82B3-4768-95CF-51BB047A2B91}"/>
              </a:ext>
            </a:extLst>
          </p:cNvPr>
          <p:cNvSpPr/>
          <p:nvPr/>
        </p:nvSpPr>
        <p:spPr>
          <a:xfrm>
            <a:off x="9963250" y="2980228"/>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EEFC130C-82B3-4768-95CF-51BB047A2B91}"/>
              </a:ext>
            </a:extLst>
          </p:cNvPr>
          <p:cNvSpPr/>
          <p:nvPr/>
        </p:nvSpPr>
        <p:spPr>
          <a:xfrm>
            <a:off x="11013754" y="4180117"/>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EEFC130C-82B3-4768-95CF-51BB047A2B91}"/>
              </a:ext>
            </a:extLst>
          </p:cNvPr>
          <p:cNvSpPr/>
          <p:nvPr/>
        </p:nvSpPr>
        <p:spPr>
          <a:xfrm>
            <a:off x="11391477" y="3161200"/>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EEFC130C-82B3-4768-95CF-51BB047A2B91}"/>
              </a:ext>
            </a:extLst>
          </p:cNvPr>
          <p:cNvSpPr/>
          <p:nvPr/>
        </p:nvSpPr>
        <p:spPr>
          <a:xfrm>
            <a:off x="11382832" y="3164670"/>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p:cNvSpPr txBox="1"/>
          <p:nvPr/>
        </p:nvSpPr>
        <p:spPr>
          <a:xfrm>
            <a:off x="2383466" y="5189290"/>
            <a:ext cx="356188" cy="461665"/>
          </a:xfrm>
          <a:prstGeom prst="rect">
            <a:avLst/>
          </a:prstGeom>
          <a:solidFill>
            <a:schemeClr val="bg1"/>
          </a:solidFill>
        </p:spPr>
        <p:txBody>
          <a:bodyPr wrap="none" rtlCol="0">
            <a:spAutoFit/>
          </a:bodyPr>
          <a:lstStyle/>
          <a:p>
            <a:r>
              <a:rPr lang="en-US" sz="2400" dirty="0"/>
              <a:t>B</a:t>
            </a:r>
          </a:p>
        </p:txBody>
      </p:sp>
      <p:sp>
        <p:nvSpPr>
          <p:cNvPr id="111" name="Oval 110">
            <a:extLst>
              <a:ext uri="{FF2B5EF4-FFF2-40B4-BE49-F238E27FC236}">
                <a16:creationId xmlns:a16="http://schemas.microsoft.com/office/drawing/2014/main" id="{EEFC130C-82B3-4768-95CF-51BB047A2B91}"/>
              </a:ext>
            </a:extLst>
          </p:cNvPr>
          <p:cNvSpPr/>
          <p:nvPr/>
        </p:nvSpPr>
        <p:spPr>
          <a:xfrm>
            <a:off x="9524112" y="3971481"/>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EEFC130C-82B3-4768-95CF-51BB047A2B91}"/>
              </a:ext>
            </a:extLst>
          </p:cNvPr>
          <p:cNvSpPr/>
          <p:nvPr/>
        </p:nvSpPr>
        <p:spPr>
          <a:xfrm>
            <a:off x="10157433" y="4727077"/>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EEFC130C-82B3-4768-95CF-51BB047A2B91}"/>
              </a:ext>
            </a:extLst>
          </p:cNvPr>
          <p:cNvSpPr/>
          <p:nvPr/>
        </p:nvSpPr>
        <p:spPr>
          <a:xfrm>
            <a:off x="11024175" y="4143579"/>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EEFC130C-82B3-4768-95CF-51BB047A2B91}"/>
              </a:ext>
            </a:extLst>
          </p:cNvPr>
          <p:cNvSpPr/>
          <p:nvPr/>
        </p:nvSpPr>
        <p:spPr>
          <a:xfrm>
            <a:off x="10994793" y="4179093"/>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2362540" y="5189290"/>
            <a:ext cx="304800" cy="461665"/>
          </a:xfrm>
          <a:prstGeom prst="rect">
            <a:avLst/>
          </a:prstGeom>
          <a:solidFill>
            <a:schemeClr val="bg1"/>
          </a:solidFill>
        </p:spPr>
        <p:txBody>
          <a:bodyPr wrap="square" rtlCol="0">
            <a:spAutoFit/>
          </a:bodyPr>
          <a:lstStyle/>
          <a:p>
            <a:r>
              <a:rPr lang="en-US" sz="2400" dirty="0"/>
              <a:t>D</a:t>
            </a:r>
          </a:p>
        </p:txBody>
      </p:sp>
      <p:sp>
        <p:nvSpPr>
          <p:cNvPr id="114" name="Oval 113">
            <a:extLst>
              <a:ext uri="{FF2B5EF4-FFF2-40B4-BE49-F238E27FC236}">
                <a16:creationId xmlns:a16="http://schemas.microsoft.com/office/drawing/2014/main" id="{EEFC130C-82B3-4768-95CF-51BB047A2B91}"/>
              </a:ext>
            </a:extLst>
          </p:cNvPr>
          <p:cNvSpPr/>
          <p:nvPr/>
        </p:nvSpPr>
        <p:spPr>
          <a:xfrm>
            <a:off x="9950138" y="2986158"/>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EEFC130C-82B3-4768-95CF-51BB047A2B91}"/>
              </a:ext>
            </a:extLst>
          </p:cNvPr>
          <p:cNvSpPr/>
          <p:nvPr/>
        </p:nvSpPr>
        <p:spPr>
          <a:xfrm>
            <a:off x="8977037" y="2254580"/>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EEFC130C-82B3-4768-95CF-51BB047A2B91}"/>
              </a:ext>
            </a:extLst>
          </p:cNvPr>
          <p:cNvSpPr/>
          <p:nvPr/>
        </p:nvSpPr>
        <p:spPr>
          <a:xfrm>
            <a:off x="8231729" y="2919004"/>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EEFC130C-82B3-4768-95CF-51BB047A2B91}"/>
              </a:ext>
            </a:extLst>
          </p:cNvPr>
          <p:cNvSpPr/>
          <p:nvPr/>
        </p:nvSpPr>
        <p:spPr>
          <a:xfrm>
            <a:off x="9956666" y="2979958"/>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p:cNvSpPr txBox="1"/>
          <p:nvPr/>
        </p:nvSpPr>
        <p:spPr>
          <a:xfrm>
            <a:off x="2374767" y="5178960"/>
            <a:ext cx="304800" cy="461665"/>
          </a:xfrm>
          <a:prstGeom prst="rect">
            <a:avLst/>
          </a:prstGeom>
          <a:solidFill>
            <a:schemeClr val="bg1"/>
          </a:solidFill>
        </p:spPr>
        <p:txBody>
          <a:bodyPr wrap="square" rtlCol="0">
            <a:spAutoFit/>
          </a:bodyPr>
          <a:lstStyle/>
          <a:p>
            <a:r>
              <a:rPr lang="en-US" sz="2400" dirty="0"/>
              <a:t>E</a:t>
            </a:r>
          </a:p>
        </p:txBody>
      </p:sp>
      <p:sp>
        <p:nvSpPr>
          <p:cNvPr id="121" name="Oval 120">
            <a:extLst>
              <a:ext uri="{FF2B5EF4-FFF2-40B4-BE49-F238E27FC236}">
                <a16:creationId xmlns:a16="http://schemas.microsoft.com/office/drawing/2014/main" id="{EEFC130C-82B3-4768-95CF-51BB047A2B91}"/>
              </a:ext>
            </a:extLst>
          </p:cNvPr>
          <p:cNvSpPr/>
          <p:nvPr/>
        </p:nvSpPr>
        <p:spPr>
          <a:xfrm>
            <a:off x="8084359" y="3860691"/>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p:cNvSpPr txBox="1"/>
          <p:nvPr/>
        </p:nvSpPr>
        <p:spPr>
          <a:xfrm>
            <a:off x="3252445" y="5666076"/>
            <a:ext cx="304800" cy="461665"/>
          </a:xfrm>
          <a:prstGeom prst="rect">
            <a:avLst/>
          </a:prstGeom>
          <a:noFill/>
        </p:spPr>
        <p:txBody>
          <a:bodyPr wrap="square" rtlCol="0">
            <a:spAutoFit/>
          </a:bodyPr>
          <a:lstStyle/>
          <a:p>
            <a:r>
              <a:rPr lang="en-US" sz="2400" dirty="0"/>
              <a:t>H</a:t>
            </a:r>
          </a:p>
        </p:txBody>
      </p:sp>
      <p:sp>
        <p:nvSpPr>
          <p:cNvPr id="123" name="Oval 122">
            <a:extLst>
              <a:ext uri="{FF2B5EF4-FFF2-40B4-BE49-F238E27FC236}">
                <a16:creationId xmlns:a16="http://schemas.microsoft.com/office/drawing/2014/main" id="{EEFC130C-82B3-4768-95CF-51BB047A2B91}"/>
              </a:ext>
            </a:extLst>
          </p:cNvPr>
          <p:cNvSpPr/>
          <p:nvPr/>
        </p:nvSpPr>
        <p:spPr>
          <a:xfrm>
            <a:off x="9563915" y="4021309"/>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xtBox 123"/>
          <p:cNvSpPr txBox="1"/>
          <p:nvPr/>
        </p:nvSpPr>
        <p:spPr>
          <a:xfrm>
            <a:off x="2431887" y="6131677"/>
            <a:ext cx="304800" cy="461665"/>
          </a:xfrm>
          <a:prstGeom prst="rect">
            <a:avLst/>
          </a:prstGeom>
          <a:solidFill>
            <a:schemeClr val="bg1"/>
          </a:solidFill>
        </p:spPr>
        <p:txBody>
          <a:bodyPr wrap="square" rtlCol="0">
            <a:spAutoFit/>
          </a:bodyPr>
          <a:lstStyle/>
          <a:p>
            <a:r>
              <a:rPr lang="en-US" sz="2400" dirty="0"/>
              <a:t>E</a:t>
            </a:r>
          </a:p>
        </p:txBody>
      </p:sp>
      <p:sp>
        <p:nvSpPr>
          <p:cNvPr id="120" name="Oval 119">
            <a:extLst>
              <a:ext uri="{FF2B5EF4-FFF2-40B4-BE49-F238E27FC236}">
                <a16:creationId xmlns:a16="http://schemas.microsoft.com/office/drawing/2014/main" id="{EEFC130C-82B3-4768-95CF-51BB047A2B91}"/>
              </a:ext>
            </a:extLst>
          </p:cNvPr>
          <p:cNvSpPr/>
          <p:nvPr/>
        </p:nvSpPr>
        <p:spPr>
          <a:xfrm>
            <a:off x="9527655" y="4008672"/>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extBox 125"/>
          <p:cNvSpPr txBox="1"/>
          <p:nvPr/>
        </p:nvSpPr>
        <p:spPr>
          <a:xfrm>
            <a:off x="2383466" y="5203787"/>
            <a:ext cx="304800" cy="461665"/>
          </a:xfrm>
          <a:prstGeom prst="rect">
            <a:avLst/>
          </a:prstGeom>
          <a:solidFill>
            <a:schemeClr val="bg1"/>
          </a:solidFill>
        </p:spPr>
        <p:txBody>
          <a:bodyPr wrap="square" rtlCol="0">
            <a:spAutoFit/>
          </a:bodyPr>
          <a:lstStyle/>
          <a:p>
            <a:r>
              <a:rPr lang="en-US" sz="2400" dirty="0"/>
              <a:t>C</a:t>
            </a:r>
          </a:p>
        </p:txBody>
      </p:sp>
      <p:sp>
        <p:nvSpPr>
          <p:cNvPr id="128" name="TextBox 127"/>
          <p:cNvSpPr txBox="1"/>
          <p:nvPr/>
        </p:nvSpPr>
        <p:spPr>
          <a:xfrm>
            <a:off x="2686763" y="6131677"/>
            <a:ext cx="304800" cy="461665"/>
          </a:xfrm>
          <a:prstGeom prst="rect">
            <a:avLst/>
          </a:prstGeom>
          <a:solidFill>
            <a:schemeClr val="bg1"/>
          </a:solidFill>
        </p:spPr>
        <p:txBody>
          <a:bodyPr wrap="square" rtlCol="0">
            <a:spAutoFit/>
          </a:bodyPr>
          <a:lstStyle/>
          <a:p>
            <a:r>
              <a:rPr lang="en-US" sz="2400" dirty="0"/>
              <a:t>C</a:t>
            </a:r>
          </a:p>
        </p:txBody>
      </p:sp>
      <p:sp>
        <p:nvSpPr>
          <p:cNvPr id="129" name="Oval 128">
            <a:extLst>
              <a:ext uri="{FF2B5EF4-FFF2-40B4-BE49-F238E27FC236}">
                <a16:creationId xmlns:a16="http://schemas.microsoft.com/office/drawing/2014/main" id="{EEFC130C-82B3-4768-95CF-51BB047A2B91}"/>
              </a:ext>
            </a:extLst>
          </p:cNvPr>
          <p:cNvSpPr/>
          <p:nvPr/>
        </p:nvSpPr>
        <p:spPr>
          <a:xfrm>
            <a:off x="10165967" y="4748008"/>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p:cNvSpPr txBox="1"/>
          <p:nvPr/>
        </p:nvSpPr>
        <p:spPr>
          <a:xfrm>
            <a:off x="2387951" y="5197276"/>
            <a:ext cx="304800" cy="461665"/>
          </a:xfrm>
          <a:prstGeom prst="rect">
            <a:avLst/>
          </a:prstGeom>
          <a:solidFill>
            <a:schemeClr val="bg1"/>
          </a:solidFill>
        </p:spPr>
        <p:txBody>
          <a:bodyPr wrap="square" rtlCol="0">
            <a:spAutoFit/>
          </a:bodyPr>
          <a:lstStyle/>
          <a:p>
            <a:r>
              <a:rPr lang="en-US" sz="2400" dirty="0"/>
              <a:t>F</a:t>
            </a:r>
          </a:p>
        </p:txBody>
      </p:sp>
      <p:sp>
        <p:nvSpPr>
          <p:cNvPr id="125" name="Oval 124">
            <a:extLst>
              <a:ext uri="{FF2B5EF4-FFF2-40B4-BE49-F238E27FC236}">
                <a16:creationId xmlns:a16="http://schemas.microsoft.com/office/drawing/2014/main" id="{EEFC130C-82B3-4768-95CF-51BB047A2B91}"/>
              </a:ext>
            </a:extLst>
          </p:cNvPr>
          <p:cNvSpPr/>
          <p:nvPr/>
        </p:nvSpPr>
        <p:spPr>
          <a:xfrm>
            <a:off x="10152111" y="4759874"/>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EEFC130C-82B3-4768-95CF-51BB047A2B91}"/>
              </a:ext>
            </a:extLst>
          </p:cNvPr>
          <p:cNvSpPr/>
          <p:nvPr/>
        </p:nvSpPr>
        <p:spPr>
          <a:xfrm>
            <a:off x="8977641" y="2275168"/>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p:cNvSpPr txBox="1"/>
          <p:nvPr/>
        </p:nvSpPr>
        <p:spPr>
          <a:xfrm>
            <a:off x="2941639" y="6131677"/>
            <a:ext cx="304800" cy="461665"/>
          </a:xfrm>
          <a:prstGeom prst="rect">
            <a:avLst/>
          </a:prstGeom>
          <a:solidFill>
            <a:schemeClr val="bg1"/>
          </a:solidFill>
        </p:spPr>
        <p:txBody>
          <a:bodyPr wrap="square" rtlCol="0">
            <a:spAutoFit/>
          </a:bodyPr>
          <a:lstStyle/>
          <a:p>
            <a:r>
              <a:rPr lang="en-US" sz="2400" dirty="0"/>
              <a:t>F</a:t>
            </a:r>
          </a:p>
        </p:txBody>
      </p:sp>
      <p:sp>
        <p:nvSpPr>
          <p:cNvPr id="131" name="Oval 130">
            <a:extLst>
              <a:ext uri="{FF2B5EF4-FFF2-40B4-BE49-F238E27FC236}">
                <a16:creationId xmlns:a16="http://schemas.microsoft.com/office/drawing/2014/main" id="{EEFC130C-82B3-4768-95CF-51BB047A2B91}"/>
              </a:ext>
            </a:extLst>
          </p:cNvPr>
          <p:cNvSpPr/>
          <p:nvPr/>
        </p:nvSpPr>
        <p:spPr>
          <a:xfrm>
            <a:off x="8947701" y="2253089"/>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EEFC130C-82B3-4768-95CF-51BB047A2B91}"/>
              </a:ext>
            </a:extLst>
          </p:cNvPr>
          <p:cNvSpPr/>
          <p:nvPr/>
        </p:nvSpPr>
        <p:spPr>
          <a:xfrm>
            <a:off x="8217710" y="2931699"/>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p:cNvSpPr txBox="1"/>
          <p:nvPr/>
        </p:nvSpPr>
        <p:spPr>
          <a:xfrm>
            <a:off x="2409384" y="5214165"/>
            <a:ext cx="304800" cy="461665"/>
          </a:xfrm>
          <a:prstGeom prst="rect">
            <a:avLst/>
          </a:prstGeom>
          <a:solidFill>
            <a:schemeClr val="bg1"/>
          </a:solidFill>
        </p:spPr>
        <p:txBody>
          <a:bodyPr wrap="square" rtlCol="0">
            <a:spAutoFit/>
          </a:bodyPr>
          <a:lstStyle/>
          <a:p>
            <a:r>
              <a:rPr lang="en-US" sz="2400" dirty="0"/>
              <a:t>G</a:t>
            </a:r>
          </a:p>
        </p:txBody>
      </p:sp>
      <p:sp>
        <p:nvSpPr>
          <p:cNvPr id="136" name="TextBox 135"/>
          <p:cNvSpPr txBox="1"/>
          <p:nvPr/>
        </p:nvSpPr>
        <p:spPr>
          <a:xfrm>
            <a:off x="3196515" y="6131677"/>
            <a:ext cx="304800" cy="461665"/>
          </a:xfrm>
          <a:prstGeom prst="rect">
            <a:avLst/>
          </a:prstGeom>
          <a:solidFill>
            <a:schemeClr val="bg1"/>
          </a:solidFill>
        </p:spPr>
        <p:txBody>
          <a:bodyPr wrap="square" rtlCol="0">
            <a:spAutoFit/>
          </a:bodyPr>
          <a:lstStyle/>
          <a:p>
            <a:r>
              <a:rPr lang="en-US" sz="2400" dirty="0"/>
              <a:t>G</a:t>
            </a:r>
          </a:p>
        </p:txBody>
      </p:sp>
      <p:sp>
        <p:nvSpPr>
          <p:cNvPr id="137" name="Oval 136">
            <a:extLst>
              <a:ext uri="{FF2B5EF4-FFF2-40B4-BE49-F238E27FC236}">
                <a16:creationId xmlns:a16="http://schemas.microsoft.com/office/drawing/2014/main" id="{EEFC130C-82B3-4768-95CF-51BB047A2B91}"/>
              </a:ext>
            </a:extLst>
          </p:cNvPr>
          <p:cNvSpPr/>
          <p:nvPr/>
        </p:nvSpPr>
        <p:spPr>
          <a:xfrm>
            <a:off x="8264575" y="2906309"/>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EEFC130C-82B3-4768-95CF-51BB047A2B91}"/>
              </a:ext>
            </a:extLst>
          </p:cNvPr>
          <p:cNvSpPr/>
          <p:nvPr/>
        </p:nvSpPr>
        <p:spPr>
          <a:xfrm>
            <a:off x="7272464" y="3350061"/>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xtBox 138"/>
          <p:cNvSpPr txBox="1"/>
          <p:nvPr/>
        </p:nvSpPr>
        <p:spPr>
          <a:xfrm>
            <a:off x="3516403" y="5666076"/>
            <a:ext cx="304800" cy="461665"/>
          </a:xfrm>
          <a:prstGeom prst="rect">
            <a:avLst/>
          </a:prstGeom>
          <a:noFill/>
        </p:spPr>
        <p:txBody>
          <a:bodyPr wrap="square" rtlCol="0">
            <a:spAutoFit/>
          </a:bodyPr>
          <a:lstStyle/>
          <a:p>
            <a:r>
              <a:rPr lang="en-US" sz="2400" dirty="0"/>
              <a:t>I</a:t>
            </a:r>
          </a:p>
        </p:txBody>
      </p:sp>
      <p:sp>
        <p:nvSpPr>
          <p:cNvPr id="140" name="TextBox 139"/>
          <p:cNvSpPr txBox="1"/>
          <p:nvPr/>
        </p:nvSpPr>
        <p:spPr>
          <a:xfrm>
            <a:off x="2417287" y="5192458"/>
            <a:ext cx="304800" cy="461665"/>
          </a:xfrm>
          <a:prstGeom prst="rect">
            <a:avLst/>
          </a:prstGeom>
          <a:solidFill>
            <a:schemeClr val="bg1"/>
          </a:solidFill>
        </p:spPr>
        <p:txBody>
          <a:bodyPr wrap="square" rtlCol="0">
            <a:spAutoFit/>
          </a:bodyPr>
          <a:lstStyle/>
          <a:p>
            <a:r>
              <a:rPr lang="en-US" sz="2400" dirty="0"/>
              <a:t>G</a:t>
            </a:r>
          </a:p>
        </p:txBody>
      </p:sp>
      <p:sp>
        <p:nvSpPr>
          <p:cNvPr id="141" name="Oval 140">
            <a:extLst>
              <a:ext uri="{FF2B5EF4-FFF2-40B4-BE49-F238E27FC236}">
                <a16:creationId xmlns:a16="http://schemas.microsoft.com/office/drawing/2014/main" id="{EEFC130C-82B3-4768-95CF-51BB047A2B91}"/>
              </a:ext>
            </a:extLst>
          </p:cNvPr>
          <p:cNvSpPr/>
          <p:nvPr/>
        </p:nvSpPr>
        <p:spPr>
          <a:xfrm>
            <a:off x="8066233" y="3853970"/>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EEFC130C-82B3-4768-95CF-51BB047A2B91}"/>
              </a:ext>
            </a:extLst>
          </p:cNvPr>
          <p:cNvSpPr/>
          <p:nvPr/>
        </p:nvSpPr>
        <p:spPr>
          <a:xfrm>
            <a:off x="8138416" y="3851209"/>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p:cNvSpPr txBox="1"/>
          <p:nvPr/>
        </p:nvSpPr>
        <p:spPr>
          <a:xfrm>
            <a:off x="3451391" y="6131677"/>
            <a:ext cx="304800" cy="461665"/>
          </a:xfrm>
          <a:prstGeom prst="rect">
            <a:avLst/>
          </a:prstGeom>
          <a:solidFill>
            <a:schemeClr val="bg1"/>
          </a:solidFill>
        </p:spPr>
        <p:txBody>
          <a:bodyPr wrap="square" rtlCol="0">
            <a:spAutoFit/>
          </a:bodyPr>
          <a:lstStyle/>
          <a:p>
            <a:r>
              <a:rPr lang="en-US" sz="2400" dirty="0"/>
              <a:t>H</a:t>
            </a:r>
          </a:p>
        </p:txBody>
      </p:sp>
      <p:sp>
        <p:nvSpPr>
          <p:cNvPr id="144" name="TextBox 143"/>
          <p:cNvSpPr txBox="1"/>
          <p:nvPr/>
        </p:nvSpPr>
        <p:spPr>
          <a:xfrm>
            <a:off x="2412663" y="5151176"/>
            <a:ext cx="304800" cy="461665"/>
          </a:xfrm>
          <a:prstGeom prst="rect">
            <a:avLst/>
          </a:prstGeom>
          <a:solidFill>
            <a:schemeClr val="bg1"/>
          </a:solidFill>
        </p:spPr>
        <p:txBody>
          <a:bodyPr wrap="square" rtlCol="0">
            <a:spAutoFit/>
          </a:bodyPr>
          <a:lstStyle/>
          <a:p>
            <a:r>
              <a:rPr lang="en-US" sz="2400" dirty="0"/>
              <a:t>H</a:t>
            </a:r>
          </a:p>
        </p:txBody>
      </p:sp>
      <p:sp>
        <p:nvSpPr>
          <p:cNvPr id="145" name="TextBox 144"/>
          <p:cNvSpPr txBox="1"/>
          <p:nvPr/>
        </p:nvSpPr>
        <p:spPr>
          <a:xfrm>
            <a:off x="2402118" y="5160598"/>
            <a:ext cx="304800" cy="461665"/>
          </a:xfrm>
          <a:prstGeom prst="rect">
            <a:avLst/>
          </a:prstGeom>
          <a:solidFill>
            <a:schemeClr val="bg1"/>
          </a:solidFill>
        </p:spPr>
        <p:txBody>
          <a:bodyPr wrap="square" rtlCol="0">
            <a:spAutoFit/>
          </a:bodyPr>
          <a:lstStyle/>
          <a:p>
            <a:r>
              <a:rPr lang="en-US" sz="2400" dirty="0"/>
              <a:t>I</a:t>
            </a:r>
          </a:p>
        </p:txBody>
      </p:sp>
      <p:sp>
        <p:nvSpPr>
          <p:cNvPr id="146" name="Oval 145">
            <a:extLst>
              <a:ext uri="{FF2B5EF4-FFF2-40B4-BE49-F238E27FC236}">
                <a16:creationId xmlns:a16="http://schemas.microsoft.com/office/drawing/2014/main" id="{EEFC130C-82B3-4768-95CF-51BB047A2B91}"/>
              </a:ext>
            </a:extLst>
          </p:cNvPr>
          <p:cNvSpPr/>
          <p:nvPr/>
        </p:nvSpPr>
        <p:spPr>
          <a:xfrm>
            <a:off x="7272364" y="3355173"/>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EEFC130C-82B3-4768-95CF-51BB047A2B91}"/>
              </a:ext>
            </a:extLst>
          </p:cNvPr>
          <p:cNvSpPr/>
          <p:nvPr/>
        </p:nvSpPr>
        <p:spPr>
          <a:xfrm>
            <a:off x="7265009" y="3357000"/>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extBox 147"/>
          <p:cNvSpPr txBox="1"/>
          <p:nvPr/>
        </p:nvSpPr>
        <p:spPr>
          <a:xfrm>
            <a:off x="3780056" y="6113518"/>
            <a:ext cx="304800" cy="461665"/>
          </a:xfrm>
          <a:prstGeom prst="rect">
            <a:avLst/>
          </a:prstGeom>
          <a:solidFill>
            <a:schemeClr val="bg1"/>
          </a:solidFill>
        </p:spPr>
        <p:txBody>
          <a:bodyPr wrap="square" rtlCol="0">
            <a:spAutoFit/>
          </a:bodyPr>
          <a:lstStyle/>
          <a:p>
            <a:r>
              <a:rPr lang="en-US" sz="2400" dirty="0"/>
              <a:t>I</a:t>
            </a:r>
          </a:p>
        </p:txBody>
      </p:sp>
      <p:sp>
        <p:nvSpPr>
          <p:cNvPr id="149" name="TextBox 148"/>
          <p:cNvSpPr txBox="1"/>
          <p:nvPr/>
        </p:nvSpPr>
        <p:spPr>
          <a:xfrm>
            <a:off x="453641" y="1309803"/>
            <a:ext cx="6636753" cy="4154984"/>
          </a:xfrm>
          <a:prstGeom prst="rect">
            <a:avLst/>
          </a:prstGeom>
          <a:noFill/>
        </p:spPr>
        <p:txBody>
          <a:bodyPr wrap="none" rtlCol="0">
            <a:spAutoFit/>
          </a:bodyPr>
          <a:lstStyle/>
          <a:p>
            <a:r>
              <a:rPr lang="en-US" sz="2400" dirty="0">
                <a:latin typeface="Courier New" panose="02070309020205020404" pitchFamily="49" charset="0"/>
                <a:cs typeface="Courier New" panose="02070309020205020404" pitchFamily="49" charset="0"/>
              </a:rPr>
              <a:t>search(graph)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(first vertex)</a:t>
            </a:r>
          </a:p>
          <a:p>
            <a:r>
              <a:rPr lang="en-US" sz="2400" dirty="0">
                <a:latin typeface="Courier New" panose="02070309020205020404" pitchFamily="49" charset="0"/>
                <a:cs typeface="Courier New" panose="02070309020205020404" pitchFamily="49" charset="0"/>
              </a:rPr>
              <a:t>	mark first vertex as seen</a:t>
            </a:r>
          </a:p>
          <a:p>
            <a:r>
              <a:rPr lang="en-US" sz="2400" dirty="0">
                <a:latin typeface="Courier New" panose="02070309020205020404" pitchFamily="49" charset="0"/>
                <a:cs typeface="Courier New" panose="02070309020205020404" pitchFamily="49" charset="0"/>
              </a:rPr>
              <a:t>   while(</a:t>
            </a:r>
            <a:r>
              <a:rPr lang="en-US" sz="2400" dirty="0" err="1">
                <a:latin typeface="Courier New" panose="02070309020205020404" pitchFamily="49" charset="0"/>
                <a:cs typeface="Courier New" panose="02070309020205020404" pitchFamily="49" charset="0"/>
              </a:rPr>
              <a:t>toVisit</a:t>
            </a:r>
            <a:r>
              <a:rPr lang="en-US" sz="2400" dirty="0">
                <a:latin typeface="Courier New" panose="02070309020205020404" pitchFamily="49" charset="0"/>
                <a:cs typeface="Courier New" panose="02070309020205020404" pitchFamily="49" charset="0"/>
              </a:rPr>
              <a:t> is not empty) </a:t>
            </a:r>
          </a:p>
          <a:p>
            <a:r>
              <a:rPr lang="en-US" sz="2400" dirty="0">
                <a:latin typeface="Courier New" panose="02070309020205020404" pitchFamily="49" charset="0"/>
                <a:cs typeface="Courier New" panose="02070309020205020404" pitchFamily="49" charset="0"/>
              </a:rPr>
              <a:t>      current = </a:t>
            </a:r>
            <a:r>
              <a:rPr lang="en-US" sz="2400" dirty="0" err="1">
                <a:latin typeface="Courier New" panose="02070309020205020404" pitchFamily="49" charset="0"/>
                <a:cs typeface="Courier New" panose="02070309020205020404" pitchFamily="49" charset="0"/>
              </a:rPr>
              <a:t>toVisit.dequeue</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for (v : </a:t>
            </a:r>
            <a:r>
              <a:rPr lang="en-US" sz="2400" dirty="0" err="1">
                <a:latin typeface="Courier New" panose="02070309020205020404" pitchFamily="49" charset="0"/>
                <a:cs typeface="Courier New" panose="02070309020205020404" pitchFamily="49" charset="0"/>
              </a:rPr>
              <a:t>current.neighbors</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if (v is not seen)</a:t>
            </a:r>
          </a:p>
          <a:p>
            <a:r>
              <a:rPr lang="en-US" sz="2400" dirty="0">
                <a:latin typeface="Courier New" panose="02070309020205020404" pitchFamily="49" charset="0"/>
                <a:cs typeface="Courier New" panose="02070309020205020404" pitchFamily="49" charset="0"/>
              </a:rPr>
              <a:t>		  mark v as seen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(v)	</a:t>
            </a:r>
          </a:p>
          <a:p>
            <a:r>
              <a:rPr lang="en-US" sz="2400" dirty="0">
                <a:latin typeface="Courier New" panose="02070309020205020404" pitchFamily="49" charset="0"/>
                <a:cs typeface="Courier New" panose="02070309020205020404" pitchFamily="49" charset="0"/>
              </a:rPr>
              <a:t>      </a:t>
            </a:r>
          </a:p>
          <a:p>
            <a:endParaRPr lang="en-US" sz="2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77602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500"/>
                                        <p:tgtEl>
                                          <p:spTgt spid="10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4"/>
                                        </p:tgtEl>
                                        <p:attrNameLst>
                                          <p:attrName>style.visibility</p:attrName>
                                        </p:attrNameLst>
                                      </p:cBhvr>
                                      <p:to>
                                        <p:strVal val="visible"/>
                                      </p:to>
                                    </p:set>
                                    <p:animEffect transition="in" filter="fade">
                                      <p:cBhvr>
                                        <p:cTn id="10" dur="500"/>
                                        <p:tgtEl>
                                          <p:spTgt spid="8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fade">
                                      <p:cBhvr>
                                        <p:cTn id="15" dur="500"/>
                                        <p:tgtEl>
                                          <p:spTgt spid="10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6"/>
                                        </p:tgtEl>
                                        <p:attrNameLst>
                                          <p:attrName>style.visibility</p:attrName>
                                        </p:attrNameLst>
                                      </p:cBhvr>
                                      <p:to>
                                        <p:strVal val="visible"/>
                                      </p:to>
                                    </p:set>
                                    <p:animEffect transition="in" filter="fade">
                                      <p:cBhvr>
                                        <p:cTn id="18" dur="500"/>
                                        <p:tgtEl>
                                          <p:spTgt spid="10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6"/>
                                        </p:tgtEl>
                                        <p:attrNameLst>
                                          <p:attrName>style.visibility</p:attrName>
                                        </p:attrNameLst>
                                      </p:cBhvr>
                                      <p:to>
                                        <p:strVal val="visible"/>
                                      </p:to>
                                    </p:set>
                                    <p:animEffect transition="in" filter="fade">
                                      <p:cBhvr>
                                        <p:cTn id="21" dur="500"/>
                                        <p:tgtEl>
                                          <p:spTgt spid="9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8"/>
                                        </p:tgtEl>
                                        <p:attrNameLst>
                                          <p:attrName>style.visibility</p:attrName>
                                        </p:attrNameLst>
                                      </p:cBhvr>
                                      <p:to>
                                        <p:strVal val="visible"/>
                                      </p:to>
                                    </p:set>
                                    <p:animEffect transition="in" filter="fade">
                                      <p:cBhvr>
                                        <p:cTn id="24" dur="500"/>
                                        <p:tgtEl>
                                          <p:spTgt spid="8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7"/>
                                        </p:tgtEl>
                                        <p:attrNameLst>
                                          <p:attrName>style.visibility</p:attrName>
                                        </p:attrNameLst>
                                      </p:cBhvr>
                                      <p:to>
                                        <p:strVal val="visible"/>
                                      </p:to>
                                    </p:set>
                                    <p:animEffect transition="in" filter="fade">
                                      <p:cBhvr>
                                        <p:cTn id="29" dur="500"/>
                                        <p:tgtEl>
                                          <p:spTgt spid="10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fade">
                                      <p:cBhvr>
                                        <p:cTn id="32" dur="500"/>
                                        <p:tgtEl>
                                          <p:spTgt spid="8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9"/>
                                        </p:tgtEl>
                                        <p:attrNameLst>
                                          <p:attrName>style.visibility</p:attrName>
                                        </p:attrNameLst>
                                      </p:cBhvr>
                                      <p:to>
                                        <p:strVal val="visible"/>
                                      </p:to>
                                    </p:set>
                                    <p:animEffect transition="in" filter="fade">
                                      <p:cBhvr>
                                        <p:cTn id="37" dur="500"/>
                                        <p:tgtEl>
                                          <p:spTgt spid="109"/>
                                        </p:tgtEl>
                                      </p:cBhvr>
                                    </p:animEffect>
                                  </p:childTnLst>
                                </p:cTn>
                              </p:par>
                              <p:par>
                                <p:cTn id="38" presetID="10" presetClass="exit" presetSubtype="0" fill="hold" grpId="1" nodeType="withEffect">
                                  <p:stCondLst>
                                    <p:cond delay="0"/>
                                  </p:stCondLst>
                                  <p:childTnLst>
                                    <p:animEffect transition="out" filter="fade">
                                      <p:cBhvr>
                                        <p:cTn id="39" dur="500"/>
                                        <p:tgtEl>
                                          <p:spTgt spid="103"/>
                                        </p:tgtEl>
                                      </p:cBhvr>
                                    </p:animEffect>
                                    <p:set>
                                      <p:cBhvr>
                                        <p:cTn id="40" dur="1" fill="hold">
                                          <p:stCondLst>
                                            <p:cond delay="499"/>
                                          </p:stCondLst>
                                        </p:cTn>
                                        <p:tgtEl>
                                          <p:spTgt spid="103"/>
                                        </p:tgtEl>
                                        <p:attrNameLst>
                                          <p:attrName>style.visibility</p:attrName>
                                        </p:attrNameLst>
                                      </p:cBhvr>
                                      <p:to>
                                        <p:strVal val="hidden"/>
                                      </p:to>
                                    </p:set>
                                  </p:childTnLst>
                                </p:cTn>
                              </p:par>
                              <p:par>
                                <p:cTn id="41" presetID="10" presetClass="entr" presetSubtype="0" fill="hold" grpId="0" nodeType="withEffect">
                                  <p:stCondLst>
                                    <p:cond delay="0"/>
                                  </p:stCondLst>
                                  <p:childTnLst>
                                    <p:set>
                                      <p:cBhvr>
                                        <p:cTn id="42" dur="1" fill="hold">
                                          <p:stCondLst>
                                            <p:cond delay="0"/>
                                          </p:stCondLst>
                                        </p:cTn>
                                        <p:tgtEl>
                                          <p:spTgt spid="110"/>
                                        </p:tgtEl>
                                        <p:attrNameLst>
                                          <p:attrName>style.visibility</p:attrName>
                                        </p:attrNameLst>
                                      </p:cBhvr>
                                      <p:to>
                                        <p:strVal val="visible"/>
                                      </p:to>
                                    </p:set>
                                    <p:animEffect transition="in" filter="fade">
                                      <p:cBhvr>
                                        <p:cTn id="43" dur="500"/>
                                        <p:tgtEl>
                                          <p:spTgt spid="110"/>
                                        </p:tgtEl>
                                      </p:cBhvr>
                                    </p:animEffect>
                                  </p:childTnLst>
                                </p:cTn>
                              </p:par>
                              <p:par>
                                <p:cTn id="44" presetID="10" presetClass="exit" presetSubtype="0" fill="hold" grpId="1" nodeType="withEffect">
                                  <p:stCondLst>
                                    <p:cond delay="0"/>
                                  </p:stCondLst>
                                  <p:childTnLst>
                                    <p:animEffect transition="out" filter="fade">
                                      <p:cBhvr>
                                        <p:cTn id="45" dur="500"/>
                                        <p:tgtEl>
                                          <p:spTgt spid="88"/>
                                        </p:tgtEl>
                                      </p:cBhvr>
                                    </p:animEffect>
                                    <p:set>
                                      <p:cBhvr>
                                        <p:cTn id="46" dur="1" fill="hold">
                                          <p:stCondLst>
                                            <p:cond delay="499"/>
                                          </p:stCondLst>
                                        </p:cTn>
                                        <p:tgtEl>
                                          <p:spTgt spid="8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93"/>
                                        </p:tgtEl>
                                        <p:attrNameLst>
                                          <p:attrName>style.visibility</p:attrName>
                                        </p:attrNameLst>
                                      </p:cBhvr>
                                      <p:to>
                                        <p:strVal val="visible"/>
                                      </p:to>
                                    </p:set>
                                    <p:animEffect transition="in" filter="fade">
                                      <p:cBhvr>
                                        <p:cTn id="51" dur="500"/>
                                        <p:tgtEl>
                                          <p:spTgt spid="9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94"/>
                                        </p:tgtEl>
                                        <p:attrNameLst>
                                          <p:attrName>style.visibility</p:attrName>
                                        </p:attrNameLst>
                                      </p:cBhvr>
                                      <p:to>
                                        <p:strVal val="visible"/>
                                      </p:to>
                                    </p:set>
                                    <p:animEffect transition="in" filter="fade">
                                      <p:cBhvr>
                                        <p:cTn id="54" dur="500"/>
                                        <p:tgtEl>
                                          <p:spTgt spid="9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11"/>
                                        </p:tgtEl>
                                        <p:attrNameLst>
                                          <p:attrName>style.visibility</p:attrName>
                                        </p:attrNameLst>
                                      </p:cBhvr>
                                      <p:to>
                                        <p:strVal val="visible"/>
                                      </p:to>
                                    </p:set>
                                    <p:animEffect transition="in" filter="fade">
                                      <p:cBhvr>
                                        <p:cTn id="57" dur="500"/>
                                        <p:tgtEl>
                                          <p:spTgt spid="11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12"/>
                                        </p:tgtEl>
                                        <p:attrNameLst>
                                          <p:attrName>style.visibility</p:attrName>
                                        </p:attrNameLst>
                                      </p:cBhvr>
                                      <p:to>
                                        <p:strVal val="visible"/>
                                      </p:to>
                                    </p:set>
                                    <p:animEffect transition="in" filter="fade">
                                      <p:cBhvr>
                                        <p:cTn id="60" dur="500"/>
                                        <p:tgtEl>
                                          <p:spTgt spid="11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1" nodeType="clickEffect">
                                  <p:stCondLst>
                                    <p:cond delay="0"/>
                                  </p:stCondLst>
                                  <p:childTnLst>
                                    <p:animEffect transition="out" filter="fade">
                                      <p:cBhvr>
                                        <p:cTn id="64" dur="500"/>
                                        <p:tgtEl>
                                          <p:spTgt spid="106"/>
                                        </p:tgtEl>
                                      </p:cBhvr>
                                    </p:animEffect>
                                    <p:set>
                                      <p:cBhvr>
                                        <p:cTn id="65" dur="1" fill="hold">
                                          <p:stCondLst>
                                            <p:cond delay="499"/>
                                          </p:stCondLst>
                                        </p:cTn>
                                        <p:tgtEl>
                                          <p:spTgt spid="106"/>
                                        </p:tgtEl>
                                        <p:attrNameLst>
                                          <p:attrName>style.visibility</p:attrName>
                                        </p:attrNameLst>
                                      </p:cBhvr>
                                      <p:to>
                                        <p:strVal val="hidden"/>
                                      </p:to>
                                    </p:set>
                                  </p:childTnLst>
                                </p:cTn>
                              </p:par>
                              <p:par>
                                <p:cTn id="66" presetID="10" presetClass="entr" presetSubtype="0" fill="hold" grpId="0" nodeType="withEffect">
                                  <p:stCondLst>
                                    <p:cond delay="0"/>
                                  </p:stCondLst>
                                  <p:childTnLst>
                                    <p:set>
                                      <p:cBhvr>
                                        <p:cTn id="67" dur="1" fill="hold">
                                          <p:stCondLst>
                                            <p:cond delay="0"/>
                                          </p:stCondLst>
                                        </p:cTn>
                                        <p:tgtEl>
                                          <p:spTgt spid="113"/>
                                        </p:tgtEl>
                                        <p:attrNameLst>
                                          <p:attrName>style.visibility</p:attrName>
                                        </p:attrNameLst>
                                      </p:cBhvr>
                                      <p:to>
                                        <p:strVal val="visible"/>
                                      </p:to>
                                    </p:set>
                                    <p:animEffect transition="in" filter="fade">
                                      <p:cBhvr>
                                        <p:cTn id="68" dur="500"/>
                                        <p:tgtEl>
                                          <p:spTgt spid="11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82"/>
                                        </p:tgtEl>
                                        <p:attrNameLst>
                                          <p:attrName>style.visibility</p:attrName>
                                        </p:attrNameLst>
                                      </p:cBhvr>
                                      <p:to>
                                        <p:strVal val="visible"/>
                                      </p:to>
                                    </p:set>
                                    <p:animEffect transition="in" filter="fade">
                                      <p:cBhvr>
                                        <p:cTn id="71" dur="500"/>
                                        <p:tgtEl>
                                          <p:spTgt spid="82"/>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96"/>
                                        </p:tgtEl>
                                      </p:cBhvr>
                                    </p:animEffect>
                                    <p:set>
                                      <p:cBhvr>
                                        <p:cTn id="76" dur="1" fill="hold">
                                          <p:stCondLst>
                                            <p:cond delay="499"/>
                                          </p:stCondLst>
                                        </p:cTn>
                                        <p:tgtEl>
                                          <p:spTgt spid="96"/>
                                        </p:tgtEl>
                                        <p:attrNameLst>
                                          <p:attrName>style.visibility</p:attrName>
                                        </p:attrNameLst>
                                      </p:cBhvr>
                                      <p:to>
                                        <p:strVal val="hidden"/>
                                      </p:to>
                                    </p:set>
                                  </p:childTnLst>
                                </p:cTn>
                              </p:par>
                              <p:par>
                                <p:cTn id="77" presetID="10" presetClass="entr" presetSubtype="0" fill="hold" grpId="0" nodeType="withEffect">
                                  <p:stCondLst>
                                    <p:cond delay="0"/>
                                  </p:stCondLst>
                                  <p:childTnLst>
                                    <p:set>
                                      <p:cBhvr>
                                        <p:cTn id="78" dur="1" fill="hold">
                                          <p:stCondLst>
                                            <p:cond delay="0"/>
                                          </p:stCondLst>
                                        </p:cTn>
                                        <p:tgtEl>
                                          <p:spTgt spid="83"/>
                                        </p:tgtEl>
                                        <p:attrNameLst>
                                          <p:attrName>style.visibility</p:attrName>
                                        </p:attrNameLst>
                                      </p:cBhvr>
                                      <p:to>
                                        <p:strVal val="visible"/>
                                      </p:to>
                                    </p:set>
                                    <p:animEffect transition="in" filter="fade">
                                      <p:cBhvr>
                                        <p:cTn id="79" dur="500"/>
                                        <p:tgtEl>
                                          <p:spTgt spid="83"/>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14"/>
                                        </p:tgtEl>
                                        <p:attrNameLst>
                                          <p:attrName>style.visibility</p:attrName>
                                        </p:attrNameLst>
                                      </p:cBhvr>
                                      <p:to>
                                        <p:strVal val="visible"/>
                                      </p:to>
                                    </p:set>
                                    <p:animEffect transition="in" filter="fade">
                                      <p:cBhvr>
                                        <p:cTn id="82" dur="500"/>
                                        <p:tgtEl>
                                          <p:spTgt spid="114"/>
                                        </p:tgtEl>
                                      </p:cBhvr>
                                    </p:animEffect>
                                  </p:childTnLst>
                                </p:cTn>
                              </p:par>
                              <p:par>
                                <p:cTn id="83" presetID="10" presetClass="exit" presetSubtype="0" fill="hold" grpId="1" nodeType="withEffect">
                                  <p:stCondLst>
                                    <p:cond delay="0"/>
                                  </p:stCondLst>
                                  <p:childTnLst>
                                    <p:animEffect transition="out" filter="fade">
                                      <p:cBhvr>
                                        <p:cTn id="84" dur="500"/>
                                        <p:tgtEl>
                                          <p:spTgt spid="109"/>
                                        </p:tgtEl>
                                      </p:cBhvr>
                                    </p:animEffect>
                                    <p:set>
                                      <p:cBhvr>
                                        <p:cTn id="85" dur="1" fill="hold">
                                          <p:stCondLst>
                                            <p:cond delay="499"/>
                                          </p:stCondLst>
                                        </p:cTn>
                                        <p:tgtEl>
                                          <p:spTgt spid="109"/>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00"/>
                                        </p:tgtEl>
                                        <p:attrNameLst>
                                          <p:attrName>style.visibility</p:attrName>
                                        </p:attrNameLst>
                                      </p:cBhvr>
                                      <p:to>
                                        <p:strVal val="visible"/>
                                      </p:to>
                                    </p:set>
                                    <p:animEffect transition="in" filter="fade">
                                      <p:cBhvr>
                                        <p:cTn id="90" dur="500"/>
                                        <p:tgtEl>
                                          <p:spTgt spid="100"/>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01"/>
                                        </p:tgtEl>
                                        <p:attrNameLst>
                                          <p:attrName>style.visibility</p:attrName>
                                        </p:attrNameLst>
                                      </p:cBhvr>
                                      <p:to>
                                        <p:strVal val="visible"/>
                                      </p:to>
                                    </p:set>
                                    <p:animEffect transition="in" filter="fade">
                                      <p:cBhvr>
                                        <p:cTn id="93" dur="500"/>
                                        <p:tgtEl>
                                          <p:spTgt spid="101"/>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15"/>
                                        </p:tgtEl>
                                        <p:attrNameLst>
                                          <p:attrName>style.visibility</p:attrName>
                                        </p:attrNameLst>
                                      </p:cBhvr>
                                      <p:to>
                                        <p:strVal val="visible"/>
                                      </p:to>
                                    </p:set>
                                    <p:animEffect transition="in" filter="fade">
                                      <p:cBhvr>
                                        <p:cTn id="96" dur="500"/>
                                        <p:tgtEl>
                                          <p:spTgt spid="115"/>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Effect transition="in" filter="fade">
                                      <p:cBhvr>
                                        <p:cTn id="99" dur="500"/>
                                        <p:tgtEl>
                                          <p:spTgt spid="116"/>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500"/>
                                        <p:tgtEl>
                                          <p:spTgt spid="118"/>
                                        </p:tgtEl>
                                      </p:cBhvr>
                                    </p:animEffect>
                                  </p:childTnLst>
                                </p:cTn>
                              </p:par>
                              <p:par>
                                <p:cTn id="105" presetID="10" presetClass="exit" presetSubtype="0" fill="hold" grpId="1" nodeType="withEffect">
                                  <p:stCondLst>
                                    <p:cond delay="0"/>
                                  </p:stCondLst>
                                  <p:childTnLst>
                                    <p:animEffect transition="out" filter="fade">
                                      <p:cBhvr>
                                        <p:cTn id="106" dur="500"/>
                                        <p:tgtEl>
                                          <p:spTgt spid="105"/>
                                        </p:tgtEl>
                                      </p:cBhvr>
                                    </p:animEffect>
                                    <p:set>
                                      <p:cBhvr>
                                        <p:cTn id="107" dur="1" fill="hold">
                                          <p:stCondLst>
                                            <p:cond delay="499"/>
                                          </p:stCondLst>
                                        </p:cTn>
                                        <p:tgtEl>
                                          <p:spTgt spid="105"/>
                                        </p:tgtEl>
                                        <p:attrNameLst>
                                          <p:attrName>style.visibility</p:attrName>
                                        </p:attrNameLst>
                                      </p:cBhvr>
                                      <p:to>
                                        <p:strVal val="hidden"/>
                                      </p:to>
                                    </p:set>
                                  </p:childTnLst>
                                </p:cTn>
                              </p:par>
                              <p:par>
                                <p:cTn id="108" presetID="10" presetClass="entr" presetSubtype="0" fill="hold" grpId="0" nodeType="withEffect">
                                  <p:stCondLst>
                                    <p:cond delay="0"/>
                                  </p:stCondLst>
                                  <p:childTnLst>
                                    <p:set>
                                      <p:cBhvr>
                                        <p:cTn id="109" dur="1" fill="hold">
                                          <p:stCondLst>
                                            <p:cond delay="0"/>
                                          </p:stCondLst>
                                        </p:cTn>
                                        <p:tgtEl>
                                          <p:spTgt spid="95"/>
                                        </p:tgtEl>
                                        <p:attrNameLst>
                                          <p:attrName>style.visibility</p:attrName>
                                        </p:attrNameLst>
                                      </p:cBhvr>
                                      <p:to>
                                        <p:strVal val="visible"/>
                                      </p:to>
                                    </p:set>
                                    <p:animEffect transition="in" filter="fade">
                                      <p:cBhvr>
                                        <p:cTn id="110" dur="500"/>
                                        <p:tgtEl>
                                          <p:spTgt spid="95"/>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119"/>
                                        </p:tgtEl>
                                        <p:attrNameLst>
                                          <p:attrName>style.visibility</p:attrName>
                                        </p:attrNameLst>
                                      </p:cBhvr>
                                      <p:to>
                                        <p:strVal val="visible"/>
                                      </p:to>
                                    </p:set>
                                    <p:animEffect transition="in" filter="fade">
                                      <p:cBhvr>
                                        <p:cTn id="115" dur="500"/>
                                        <p:tgtEl>
                                          <p:spTgt spid="119"/>
                                        </p:tgtEl>
                                      </p:cBhvr>
                                    </p:animEffect>
                                  </p:childTnLst>
                                </p:cTn>
                              </p:par>
                              <p:par>
                                <p:cTn id="116" presetID="10" presetClass="exit" presetSubtype="0" fill="hold" grpId="1" nodeType="withEffect">
                                  <p:stCondLst>
                                    <p:cond delay="0"/>
                                  </p:stCondLst>
                                  <p:childTnLst>
                                    <p:animEffect transition="out" filter="fade">
                                      <p:cBhvr>
                                        <p:cTn id="117" dur="500"/>
                                        <p:tgtEl>
                                          <p:spTgt spid="93"/>
                                        </p:tgtEl>
                                      </p:cBhvr>
                                    </p:animEffect>
                                    <p:set>
                                      <p:cBhvr>
                                        <p:cTn id="118" dur="1" fill="hold">
                                          <p:stCondLst>
                                            <p:cond delay="499"/>
                                          </p:stCondLst>
                                        </p:cTn>
                                        <p:tgtEl>
                                          <p:spTgt spid="93"/>
                                        </p:tgtEl>
                                        <p:attrNameLst>
                                          <p:attrName>style.visibility</p:attrName>
                                        </p:attrNameLst>
                                      </p:cBhvr>
                                      <p:to>
                                        <p:strVal val="hidden"/>
                                      </p:to>
                                    </p:set>
                                  </p:childTnLst>
                                </p:cTn>
                              </p:par>
                              <p:par>
                                <p:cTn id="119" presetID="10" presetClass="exit" presetSubtype="0" fill="hold" grpId="1" nodeType="withEffect">
                                  <p:stCondLst>
                                    <p:cond delay="0"/>
                                  </p:stCondLst>
                                  <p:childTnLst>
                                    <p:animEffect transition="out" filter="fade">
                                      <p:cBhvr>
                                        <p:cTn id="120" dur="500"/>
                                        <p:tgtEl>
                                          <p:spTgt spid="114"/>
                                        </p:tgtEl>
                                      </p:cBhvr>
                                    </p:animEffect>
                                    <p:set>
                                      <p:cBhvr>
                                        <p:cTn id="121" dur="1" fill="hold">
                                          <p:stCondLst>
                                            <p:cond delay="499"/>
                                          </p:stCondLst>
                                        </p:cTn>
                                        <p:tgtEl>
                                          <p:spTgt spid="114"/>
                                        </p:tgtEl>
                                        <p:attrNameLst>
                                          <p:attrName>style.visibility</p:attrName>
                                        </p:attrNameLst>
                                      </p:cBhvr>
                                      <p:to>
                                        <p:strVal val="hidden"/>
                                      </p:to>
                                    </p:set>
                                  </p:childTnLst>
                                </p:cTn>
                              </p:par>
                              <p:par>
                                <p:cTn id="122" presetID="10" presetClass="entr" presetSubtype="0" fill="hold" grpId="0" nodeType="withEffect">
                                  <p:stCondLst>
                                    <p:cond delay="0"/>
                                  </p:stCondLst>
                                  <p:childTnLst>
                                    <p:set>
                                      <p:cBhvr>
                                        <p:cTn id="123" dur="1" fill="hold">
                                          <p:stCondLst>
                                            <p:cond delay="0"/>
                                          </p:stCondLst>
                                        </p:cTn>
                                        <p:tgtEl>
                                          <p:spTgt spid="120"/>
                                        </p:tgtEl>
                                        <p:attrNameLst>
                                          <p:attrName>style.visibility</p:attrName>
                                        </p:attrNameLst>
                                      </p:cBhvr>
                                      <p:to>
                                        <p:strVal val="visible"/>
                                      </p:to>
                                    </p:set>
                                    <p:animEffect transition="in" filter="fade">
                                      <p:cBhvr>
                                        <p:cTn id="124" dur="500"/>
                                        <p:tgtEl>
                                          <p:spTgt spid="120"/>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122"/>
                                        </p:tgtEl>
                                        <p:attrNameLst>
                                          <p:attrName>style.visibility</p:attrName>
                                        </p:attrNameLst>
                                      </p:cBhvr>
                                      <p:to>
                                        <p:strVal val="visible"/>
                                      </p:to>
                                    </p:set>
                                    <p:animEffect transition="in" filter="fade">
                                      <p:cBhvr>
                                        <p:cTn id="129" dur="500"/>
                                        <p:tgtEl>
                                          <p:spTgt spid="122"/>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121"/>
                                        </p:tgtEl>
                                        <p:attrNameLst>
                                          <p:attrName>style.visibility</p:attrName>
                                        </p:attrNameLst>
                                      </p:cBhvr>
                                      <p:to>
                                        <p:strVal val="visible"/>
                                      </p:to>
                                    </p:set>
                                    <p:animEffect transition="in" filter="fade">
                                      <p:cBhvr>
                                        <p:cTn id="132" dur="500"/>
                                        <p:tgtEl>
                                          <p:spTgt spid="121"/>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xit" presetSubtype="0" fill="hold" grpId="1" nodeType="clickEffect">
                                  <p:stCondLst>
                                    <p:cond delay="0"/>
                                  </p:stCondLst>
                                  <p:childTnLst>
                                    <p:animEffect transition="out" filter="fade">
                                      <p:cBhvr>
                                        <p:cTn id="136" dur="500"/>
                                        <p:tgtEl>
                                          <p:spTgt spid="111"/>
                                        </p:tgtEl>
                                      </p:cBhvr>
                                    </p:animEffect>
                                    <p:set>
                                      <p:cBhvr>
                                        <p:cTn id="137" dur="1" fill="hold">
                                          <p:stCondLst>
                                            <p:cond delay="499"/>
                                          </p:stCondLst>
                                        </p:cTn>
                                        <p:tgtEl>
                                          <p:spTgt spid="111"/>
                                        </p:tgtEl>
                                        <p:attrNameLst>
                                          <p:attrName>style.visibility</p:attrName>
                                        </p:attrNameLst>
                                      </p:cBhvr>
                                      <p:to>
                                        <p:strVal val="hidden"/>
                                      </p:to>
                                    </p:set>
                                  </p:childTnLst>
                                </p:cTn>
                              </p:par>
                              <p:par>
                                <p:cTn id="138" presetID="10" presetClass="entr" presetSubtype="0" fill="hold" grpId="0" nodeType="withEffect">
                                  <p:stCondLst>
                                    <p:cond delay="0"/>
                                  </p:stCondLst>
                                  <p:childTnLst>
                                    <p:set>
                                      <p:cBhvr>
                                        <p:cTn id="139" dur="1" fill="hold">
                                          <p:stCondLst>
                                            <p:cond delay="0"/>
                                          </p:stCondLst>
                                        </p:cTn>
                                        <p:tgtEl>
                                          <p:spTgt spid="123"/>
                                        </p:tgtEl>
                                        <p:attrNameLst>
                                          <p:attrName>style.visibility</p:attrName>
                                        </p:attrNameLst>
                                      </p:cBhvr>
                                      <p:to>
                                        <p:strVal val="visible"/>
                                      </p:to>
                                    </p:set>
                                    <p:animEffect transition="in" filter="fade">
                                      <p:cBhvr>
                                        <p:cTn id="140" dur="500"/>
                                        <p:tgtEl>
                                          <p:spTgt spid="123"/>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124"/>
                                        </p:tgtEl>
                                        <p:attrNameLst>
                                          <p:attrName>style.visibility</p:attrName>
                                        </p:attrNameLst>
                                      </p:cBhvr>
                                      <p:to>
                                        <p:strVal val="visible"/>
                                      </p:to>
                                    </p:set>
                                    <p:animEffect transition="in" filter="fade">
                                      <p:cBhvr>
                                        <p:cTn id="143" dur="500"/>
                                        <p:tgtEl>
                                          <p:spTgt spid="124"/>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125"/>
                                        </p:tgtEl>
                                        <p:attrNameLst>
                                          <p:attrName>style.visibility</p:attrName>
                                        </p:attrNameLst>
                                      </p:cBhvr>
                                      <p:to>
                                        <p:strVal val="visible"/>
                                      </p:to>
                                    </p:set>
                                    <p:animEffect transition="in" filter="fade">
                                      <p:cBhvr>
                                        <p:cTn id="148" dur="500"/>
                                        <p:tgtEl>
                                          <p:spTgt spid="125"/>
                                        </p:tgtEl>
                                      </p:cBhvr>
                                    </p:animEffect>
                                  </p:childTnLst>
                                </p:cTn>
                              </p:par>
                              <p:par>
                                <p:cTn id="149" presetID="10" presetClass="exit" presetSubtype="0" fill="hold" grpId="1" nodeType="withEffect">
                                  <p:stCondLst>
                                    <p:cond delay="0"/>
                                  </p:stCondLst>
                                  <p:childTnLst>
                                    <p:animEffect transition="out" filter="fade">
                                      <p:cBhvr>
                                        <p:cTn id="150" dur="500"/>
                                        <p:tgtEl>
                                          <p:spTgt spid="94"/>
                                        </p:tgtEl>
                                      </p:cBhvr>
                                    </p:animEffect>
                                    <p:set>
                                      <p:cBhvr>
                                        <p:cTn id="151" dur="1" fill="hold">
                                          <p:stCondLst>
                                            <p:cond delay="499"/>
                                          </p:stCondLst>
                                        </p:cTn>
                                        <p:tgtEl>
                                          <p:spTgt spid="94"/>
                                        </p:tgtEl>
                                        <p:attrNameLst>
                                          <p:attrName>style.visibility</p:attrName>
                                        </p:attrNameLst>
                                      </p:cBhvr>
                                      <p:to>
                                        <p:strVal val="hidden"/>
                                      </p:to>
                                    </p:set>
                                  </p:childTnLst>
                                </p:cTn>
                              </p:par>
                              <p:par>
                                <p:cTn id="152" presetID="10" presetClass="exit" presetSubtype="0" fill="hold" grpId="1" nodeType="withEffect">
                                  <p:stCondLst>
                                    <p:cond delay="0"/>
                                  </p:stCondLst>
                                  <p:childTnLst>
                                    <p:animEffect transition="out" filter="fade">
                                      <p:cBhvr>
                                        <p:cTn id="153" dur="500"/>
                                        <p:tgtEl>
                                          <p:spTgt spid="120"/>
                                        </p:tgtEl>
                                      </p:cBhvr>
                                    </p:animEffect>
                                    <p:set>
                                      <p:cBhvr>
                                        <p:cTn id="154" dur="1" fill="hold">
                                          <p:stCondLst>
                                            <p:cond delay="499"/>
                                          </p:stCondLst>
                                        </p:cTn>
                                        <p:tgtEl>
                                          <p:spTgt spid="120"/>
                                        </p:tgtEl>
                                        <p:attrNameLst>
                                          <p:attrName>style.visibility</p:attrName>
                                        </p:attrNameLst>
                                      </p:cBhvr>
                                      <p:to>
                                        <p:strVal val="hidden"/>
                                      </p:to>
                                    </p:set>
                                  </p:childTnLst>
                                </p:cTn>
                              </p:par>
                              <p:par>
                                <p:cTn id="155" presetID="10" presetClass="entr" presetSubtype="0" fill="hold" grpId="0" nodeType="withEffect">
                                  <p:stCondLst>
                                    <p:cond delay="0"/>
                                  </p:stCondLst>
                                  <p:childTnLst>
                                    <p:set>
                                      <p:cBhvr>
                                        <p:cTn id="156" dur="1" fill="hold">
                                          <p:stCondLst>
                                            <p:cond delay="0"/>
                                          </p:stCondLst>
                                        </p:cTn>
                                        <p:tgtEl>
                                          <p:spTgt spid="126"/>
                                        </p:tgtEl>
                                        <p:attrNameLst>
                                          <p:attrName>style.visibility</p:attrName>
                                        </p:attrNameLst>
                                      </p:cBhvr>
                                      <p:to>
                                        <p:strVal val="visible"/>
                                      </p:to>
                                    </p:set>
                                    <p:animEffect transition="in" filter="fade">
                                      <p:cBhvr>
                                        <p:cTn id="157" dur="500"/>
                                        <p:tgtEl>
                                          <p:spTgt spid="126"/>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128"/>
                                        </p:tgtEl>
                                        <p:attrNameLst>
                                          <p:attrName>style.visibility</p:attrName>
                                        </p:attrNameLst>
                                      </p:cBhvr>
                                      <p:to>
                                        <p:strVal val="visible"/>
                                      </p:to>
                                    </p:set>
                                    <p:animEffect transition="in" filter="fade">
                                      <p:cBhvr>
                                        <p:cTn id="162" dur="500"/>
                                        <p:tgtEl>
                                          <p:spTgt spid="128"/>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129"/>
                                        </p:tgtEl>
                                        <p:attrNameLst>
                                          <p:attrName>style.visibility</p:attrName>
                                        </p:attrNameLst>
                                      </p:cBhvr>
                                      <p:to>
                                        <p:strVal val="visible"/>
                                      </p:to>
                                    </p:set>
                                    <p:animEffect transition="in" filter="fade">
                                      <p:cBhvr>
                                        <p:cTn id="165" dur="500"/>
                                        <p:tgtEl>
                                          <p:spTgt spid="129"/>
                                        </p:tgtEl>
                                      </p:cBhvr>
                                    </p:animEffect>
                                  </p:childTnLst>
                                </p:cTn>
                              </p:par>
                            </p:childTnLst>
                          </p:cTn>
                        </p:par>
                      </p:childTnLst>
                    </p:cTn>
                  </p:par>
                  <p:par>
                    <p:cTn id="166" fill="hold">
                      <p:stCondLst>
                        <p:cond delay="indefinite"/>
                      </p:stCondLst>
                      <p:childTnLst>
                        <p:par>
                          <p:cTn id="167" fill="hold">
                            <p:stCondLst>
                              <p:cond delay="0"/>
                            </p:stCondLst>
                            <p:childTnLst>
                              <p:par>
                                <p:cTn id="168" presetID="10" presetClass="exit" presetSubtype="0" fill="hold" grpId="1" nodeType="clickEffect">
                                  <p:stCondLst>
                                    <p:cond delay="0"/>
                                  </p:stCondLst>
                                  <p:childTnLst>
                                    <p:animEffect transition="out" filter="fade">
                                      <p:cBhvr>
                                        <p:cTn id="169" dur="500"/>
                                        <p:tgtEl>
                                          <p:spTgt spid="100"/>
                                        </p:tgtEl>
                                      </p:cBhvr>
                                    </p:animEffect>
                                    <p:set>
                                      <p:cBhvr>
                                        <p:cTn id="170" dur="1" fill="hold">
                                          <p:stCondLst>
                                            <p:cond delay="499"/>
                                          </p:stCondLst>
                                        </p:cTn>
                                        <p:tgtEl>
                                          <p:spTgt spid="100"/>
                                        </p:tgtEl>
                                        <p:attrNameLst>
                                          <p:attrName>style.visibility</p:attrName>
                                        </p:attrNameLst>
                                      </p:cBhvr>
                                      <p:to>
                                        <p:strVal val="hidden"/>
                                      </p:to>
                                    </p:set>
                                  </p:childTnLst>
                                </p:cTn>
                              </p:par>
                              <p:par>
                                <p:cTn id="171" presetID="10" presetClass="exit" presetSubtype="0" fill="hold" grpId="1" nodeType="withEffect">
                                  <p:stCondLst>
                                    <p:cond delay="0"/>
                                  </p:stCondLst>
                                  <p:childTnLst>
                                    <p:animEffect transition="out" filter="fade">
                                      <p:cBhvr>
                                        <p:cTn id="172" dur="500"/>
                                        <p:tgtEl>
                                          <p:spTgt spid="125"/>
                                        </p:tgtEl>
                                      </p:cBhvr>
                                    </p:animEffect>
                                    <p:set>
                                      <p:cBhvr>
                                        <p:cTn id="173" dur="1" fill="hold">
                                          <p:stCondLst>
                                            <p:cond delay="499"/>
                                          </p:stCondLst>
                                        </p:cTn>
                                        <p:tgtEl>
                                          <p:spTgt spid="125"/>
                                        </p:tgtEl>
                                        <p:attrNameLst>
                                          <p:attrName>style.visibility</p:attrName>
                                        </p:attrNameLst>
                                      </p:cBhvr>
                                      <p:to>
                                        <p:strVal val="hidden"/>
                                      </p:to>
                                    </p:set>
                                  </p:childTnLst>
                                </p:cTn>
                              </p:par>
                              <p:par>
                                <p:cTn id="174" presetID="10" presetClass="entr" presetSubtype="0" fill="hold" grpId="0" nodeType="withEffect">
                                  <p:stCondLst>
                                    <p:cond delay="0"/>
                                  </p:stCondLst>
                                  <p:childTnLst>
                                    <p:set>
                                      <p:cBhvr>
                                        <p:cTn id="175" dur="1" fill="hold">
                                          <p:stCondLst>
                                            <p:cond delay="0"/>
                                          </p:stCondLst>
                                        </p:cTn>
                                        <p:tgtEl>
                                          <p:spTgt spid="130"/>
                                        </p:tgtEl>
                                        <p:attrNameLst>
                                          <p:attrName>style.visibility</p:attrName>
                                        </p:attrNameLst>
                                      </p:cBhvr>
                                      <p:to>
                                        <p:strVal val="visible"/>
                                      </p:to>
                                    </p:set>
                                    <p:animEffect transition="in" filter="fade">
                                      <p:cBhvr>
                                        <p:cTn id="176" dur="500"/>
                                        <p:tgtEl>
                                          <p:spTgt spid="130"/>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Effect transition="in" filter="fade">
                                      <p:cBhvr>
                                        <p:cTn id="179" dur="500"/>
                                        <p:tgtEl>
                                          <p:spTgt spid="131"/>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grpId="0" nodeType="clickEffect">
                                  <p:stCondLst>
                                    <p:cond delay="0"/>
                                  </p:stCondLst>
                                  <p:childTnLst>
                                    <p:set>
                                      <p:cBhvr>
                                        <p:cTn id="183" dur="1" fill="hold">
                                          <p:stCondLst>
                                            <p:cond delay="0"/>
                                          </p:stCondLst>
                                        </p:cTn>
                                        <p:tgtEl>
                                          <p:spTgt spid="133"/>
                                        </p:tgtEl>
                                        <p:attrNameLst>
                                          <p:attrName>style.visibility</p:attrName>
                                        </p:attrNameLst>
                                      </p:cBhvr>
                                      <p:to>
                                        <p:strVal val="visible"/>
                                      </p:to>
                                    </p:set>
                                    <p:animEffect transition="in" filter="fade">
                                      <p:cBhvr>
                                        <p:cTn id="184" dur="500"/>
                                        <p:tgtEl>
                                          <p:spTgt spid="133"/>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132"/>
                                        </p:tgtEl>
                                        <p:attrNameLst>
                                          <p:attrName>style.visibility</p:attrName>
                                        </p:attrNameLst>
                                      </p:cBhvr>
                                      <p:to>
                                        <p:strVal val="visible"/>
                                      </p:to>
                                    </p:set>
                                    <p:animEffect transition="in" filter="fade">
                                      <p:cBhvr>
                                        <p:cTn id="187" dur="500"/>
                                        <p:tgtEl>
                                          <p:spTgt spid="132"/>
                                        </p:tgtEl>
                                      </p:cBhvr>
                                    </p:animEffect>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134"/>
                                        </p:tgtEl>
                                        <p:attrNameLst>
                                          <p:attrName>style.visibility</p:attrName>
                                        </p:attrNameLst>
                                      </p:cBhvr>
                                      <p:to>
                                        <p:strVal val="visible"/>
                                      </p:to>
                                    </p:set>
                                    <p:animEffect transition="in" filter="fade">
                                      <p:cBhvr>
                                        <p:cTn id="192" dur="500"/>
                                        <p:tgtEl>
                                          <p:spTgt spid="134"/>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135"/>
                                        </p:tgtEl>
                                        <p:attrNameLst>
                                          <p:attrName>style.visibility</p:attrName>
                                        </p:attrNameLst>
                                      </p:cBhvr>
                                      <p:to>
                                        <p:strVal val="visible"/>
                                      </p:to>
                                    </p:set>
                                    <p:animEffect transition="in" filter="fade">
                                      <p:cBhvr>
                                        <p:cTn id="195" dur="500"/>
                                        <p:tgtEl>
                                          <p:spTgt spid="135"/>
                                        </p:tgtEl>
                                      </p:cBhvr>
                                    </p:animEffect>
                                  </p:childTnLst>
                                </p:cTn>
                              </p:par>
                              <p:par>
                                <p:cTn id="196" presetID="10" presetClass="exit" presetSubtype="0" fill="hold" grpId="1" nodeType="withEffect">
                                  <p:stCondLst>
                                    <p:cond delay="0"/>
                                  </p:stCondLst>
                                  <p:childTnLst>
                                    <p:animEffect transition="out" filter="fade">
                                      <p:cBhvr>
                                        <p:cTn id="197" dur="500"/>
                                        <p:tgtEl>
                                          <p:spTgt spid="131"/>
                                        </p:tgtEl>
                                      </p:cBhvr>
                                    </p:animEffect>
                                    <p:set>
                                      <p:cBhvr>
                                        <p:cTn id="198" dur="1" fill="hold">
                                          <p:stCondLst>
                                            <p:cond delay="499"/>
                                          </p:stCondLst>
                                        </p:cTn>
                                        <p:tgtEl>
                                          <p:spTgt spid="131"/>
                                        </p:tgtEl>
                                        <p:attrNameLst>
                                          <p:attrName>style.visibility</p:attrName>
                                        </p:attrNameLst>
                                      </p:cBhvr>
                                      <p:to>
                                        <p:strVal val="hidden"/>
                                      </p:to>
                                    </p:set>
                                  </p:childTnLst>
                                </p:cTn>
                              </p:par>
                              <p:par>
                                <p:cTn id="199" presetID="10" presetClass="exit" presetSubtype="0" fill="hold" grpId="1" nodeType="withEffect">
                                  <p:stCondLst>
                                    <p:cond delay="0"/>
                                  </p:stCondLst>
                                  <p:childTnLst>
                                    <p:animEffect transition="out" filter="fade">
                                      <p:cBhvr>
                                        <p:cTn id="200" dur="500"/>
                                        <p:tgtEl>
                                          <p:spTgt spid="101"/>
                                        </p:tgtEl>
                                      </p:cBhvr>
                                    </p:animEffect>
                                    <p:set>
                                      <p:cBhvr>
                                        <p:cTn id="201" dur="1" fill="hold">
                                          <p:stCondLst>
                                            <p:cond delay="499"/>
                                          </p:stCondLst>
                                        </p:cTn>
                                        <p:tgtEl>
                                          <p:spTgt spid="101"/>
                                        </p:tgtEl>
                                        <p:attrNameLst>
                                          <p:attrName>style.visibility</p:attrName>
                                        </p:attrNameLst>
                                      </p:cBhvr>
                                      <p:to>
                                        <p:strVal val="hidden"/>
                                      </p:to>
                                    </p:set>
                                  </p:childTnLst>
                                </p:cTn>
                              </p:par>
                            </p:childTnLst>
                          </p:cTn>
                        </p:par>
                      </p:childTnLst>
                    </p:cTn>
                  </p:par>
                  <p:par>
                    <p:cTn id="202" fill="hold">
                      <p:stCondLst>
                        <p:cond delay="indefinite"/>
                      </p:stCondLst>
                      <p:childTnLst>
                        <p:par>
                          <p:cTn id="203" fill="hold">
                            <p:stCondLst>
                              <p:cond delay="0"/>
                            </p:stCondLst>
                            <p:childTnLst>
                              <p:par>
                                <p:cTn id="204" presetID="10" presetClass="entr" presetSubtype="0" fill="hold" grpId="0" nodeType="clickEffect">
                                  <p:stCondLst>
                                    <p:cond delay="0"/>
                                  </p:stCondLst>
                                  <p:childTnLst>
                                    <p:set>
                                      <p:cBhvr>
                                        <p:cTn id="205" dur="1" fill="hold">
                                          <p:stCondLst>
                                            <p:cond delay="0"/>
                                          </p:stCondLst>
                                        </p:cTn>
                                        <p:tgtEl>
                                          <p:spTgt spid="138"/>
                                        </p:tgtEl>
                                        <p:attrNameLst>
                                          <p:attrName>style.visibility</p:attrName>
                                        </p:attrNameLst>
                                      </p:cBhvr>
                                      <p:to>
                                        <p:strVal val="visible"/>
                                      </p:to>
                                    </p:set>
                                    <p:animEffect transition="in" filter="fade">
                                      <p:cBhvr>
                                        <p:cTn id="206" dur="500"/>
                                        <p:tgtEl>
                                          <p:spTgt spid="138"/>
                                        </p:tgtEl>
                                      </p:cBhvr>
                                    </p:animEffect>
                                  </p:childTnLst>
                                </p:cTn>
                              </p:par>
                              <p:par>
                                <p:cTn id="207" presetID="10" presetClass="entr" presetSubtype="0" fill="hold" grpId="0" nodeType="withEffect">
                                  <p:stCondLst>
                                    <p:cond delay="0"/>
                                  </p:stCondLst>
                                  <p:childTnLst>
                                    <p:set>
                                      <p:cBhvr>
                                        <p:cTn id="208" dur="1" fill="hold">
                                          <p:stCondLst>
                                            <p:cond delay="0"/>
                                          </p:stCondLst>
                                        </p:cTn>
                                        <p:tgtEl>
                                          <p:spTgt spid="139"/>
                                        </p:tgtEl>
                                        <p:attrNameLst>
                                          <p:attrName>style.visibility</p:attrName>
                                        </p:attrNameLst>
                                      </p:cBhvr>
                                      <p:to>
                                        <p:strVal val="visible"/>
                                      </p:to>
                                    </p:set>
                                    <p:animEffect transition="in" filter="fade">
                                      <p:cBhvr>
                                        <p:cTn id="209" dur="500"/>
                                        <p:tgtEl>
                                          <p:spTgt spid="139"/>
                                        </p:tgtEl>
                                      </p:cBhvr>
                                    </p:animEffect>
                                  </p:childTnLst>
                                </p:cTn>
                              </p:par>
                            </p:childTnLst>
                          </p:cTn>
                        </p:par>
                      </p:childTnLst>
                    </p:cTn>
                  </p:par>
                  <p:par>
                    <p:cTn id="210" fill="hold">
                      <p:stCondLst>
                        <p:cond delay="indefinite"/>
                      </p:stCondLst>
                      <p:childTnLst>
                        <p:par>
                          <p:cTn id="211" fill="hold">
                            <p:stCondLst>
                              <p:cond delay="0"/>
                            </p:stCondLst>
                            <p:childTnLst>
                              <p:par>
                                <p:cTn id="212" presetID="10" presetClass="entr" presetSubtype="0" fill="hold" grpId="0" nodeType="clickEffect">
                                  <p:stCondLst>
                                    <p:cond delay="0"/>
                                  </p:stCondLst>
                                  <p:childTnLst>
                                    <p:set>
                                      <p:cBhvr>
                                        <p:cTn id="213" dur="1" fill="hold">
                                          <p:stCondLst>
                                            <p:cond delay="0"/>
                                          </p:stCondLst>
                                        </p:cTn>
                                        <p:tgtEl>
                                          <p:spTgt spid="136"/>
                                        </p:tgtEl>
                                        <p:attrNameLst>
                                          <p:attrName>style.visibility</p:attrName>
                                        </p:attrNameLst>
                                      </p:cBhvr>
                                      <p:to>
                                        <p:strVal val="visible"/>
                                      </p:to>
                                    </p:set>
                                    <p:animEffect transition="in" filter="fade">
                                      <p:cBhvr>
                                        <p:cTn id="214" dur="500"/>
                                        <p:tgtEl>
                                          <p:spTgt spid="136"/>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137"/>
                                        </p:tgtEl>
                                        <p:attrNameLst>
                                          <p:attrName>style.visibility</p:attrName>
                                        </p:attrNameLst>
                                      </p:cBhvr>
                                      <p:to>
                                        <p:strVal val="visible"/>
                                      </p:to>
                                    </p:set>
                                    <p:animEffect transition="in" filter="fade">
                                      <p:cBhvr>
                                        <p:cTn id="217" dur="500"/>
                                        <p:tgtEl>
                                          <p:spTgt spid="137"/>
                                        </p:tgtEl>
                                      </p:cBhvr>
                                    </p:animEffect>
                                  </p:childTnLst>
                                </p:cTn>
                              </p:par>
                            </p:childTnLst>
                          </p:cTn>
                        </p:par>
                      </p:childTnLst>
                    </p:cTn>
                  </p:par>
                  <p:par>
                    <p:cTn id="218" fill="hold">
                      <p:stCondLst>
                        <p:cond delay="indefinite"/>
                      </p:stCondLst>
                      <p:childTnLst>
                        <p:par>
                          <p:cTn id="219" fill="hold">
                            <p:stCondLst>
                              <p:cond delay="0"/>
                            </p:stCondLst>
                            <p:childTnLst>
                              <p:par>
                                <p:cTn id="220" presetID="10" presetClass="exit" presetSubtype="0" fill="hold" grpId="1" nodeType="clickEffect">
                                  <p:stCondLst>
                                    <p:cond delay="0"/>
                                  </p:stCondLst>
                                  <p:childTnLst>
                                    <p:animEffect transition="out" filter="fade">
                                      <p:cBhvr>
                                        <p:cTn id="221" dur="500"/>
                                        <p:tgtEl>
                                          <p:spTgt spid="122"/>
                                        </p:tgtEl>
                                      </p:cBhvr>
                                    </p:animEffect>
                                    <p:set>
                                      <p:cBhvr>
                                        <p:cTn id="222" dur="1" fill="hold">
                                          <p:stCondLst>
                                            <p:cond delay="499"/>
                                          </p:stCondLst>
                                        </p:cTn>
                                        <p:tgtEl>
                                          <p:spTgt spid="122"/>
                                        </p:tgtEl>
                                        <p:attrNameLst>
                                          <p:attrName>style.visibility</p:attrName>
                                        </p:attrNameLst>
                                      </p:cBhvr>
                                      <p:to>
                                        <p:strVal val="hidden"/>
                                      </p:to>
                                    </p:set>
                                  </p:childTnLst>
                                </p:cTn>
                              </p:par>
                              <p:par>
                                <p:cTn id="223" presetID="10" presetClass="entr" presetSubtype="0" fill="hold" grpId="0" nodeType="withEffect">
                                  <p:stCondLst>
                                    <p:cond delay="0"/>
                                  </p:stCondLst>
                                  <p:childTnLst>
                                    <p:set>
                                      <p:cBhvr>
                                        <p:cTn id="224" dur="1" fill="hold">
                                          <p:stCondLst>
                                            <p:cond delay="0"/>
                                          </p:stCondLst>
                                        </p:cTn>
                                        <p:tgtEl>
                                          <p:spTgt spid="140"/>
                                        </p:tgtEl>
                                        <p:attrNameLst>
                                          <p:attrName>style.visibility</p:attrName>
                                        </p:attrNameLst>
                                      </p:cBhvr>
                                      <p:to>
                                        <p:strVal val="visible"/>
                                      </p:to>
                                    </p:set>
                                    <p:animEffect transition="in" filter="fade">
                                      <p:cBhvr>
                                        <p:cTn id="225" dur="500"/>
                                        <p:tgtEl>
                                          <p:spTgt spid="140"/>
                                        </p:tgtEl>
                                      </p:cBhvr>
                                    </p:animEffect>
                                  </p:childTnLst>
                                </p:cTn>
                              </p:par>
                              <p:par>
                                <p:cTn id="226" presetID="10" presetClass="entr" presetSubtype="0" fill="hold" grpId="0" nodeType="withEffect">
                                  <p:stCondLst>
                                    <p:cond delay="0"/>
                                  </p:stCondLst>
                                  <p:childTnLst>
                                    <p:set>
                                      <p:cBhvr>
                                        <p:cTn id="227" dur="1" fill="hold">
                                          <p:stCondLst>
                                            <p:cond delay="0"/>
                                          </p:stCondLst>
                                        </p:cTn>
                                        <p:tgtEl>
                                          <p:spTgt spid="141"/>
                                        </p:tgtEl>
                                        <p:attrNameLst>
                                          <p:attrName>style.visibility</p:attrName>
                                        </p:attrNameLst>
                                      </p:cBhvr>
                                      <p:to>
                                        <p:strVal val="visible"/>
                                      </p:to>
                                    </p:set>
                                    <p:animEffect transition="in" filter="fade">
                                      <p:cBhvr>
                                        <p:cTn id="228" dur="500"/>
                                        <p:tgtEl>
                                          <p:spTgt spid="141"/>
                                        </p:tgtEl>
                                      </p:cBhvr>
                                    </p:animEffect>
                                  </p:childTnLst>
                                </p:cTn>
                              </p:par>
                              <p:par>
                                <p:cTn id="229" presetID="10" presetClass="exit" presetSubtype="0" fill="hold" grpId="1" nodeType="withEffect">
                                  <p:stCondLst>
                                    <p:cond delay="0"/>
                                  </p:stCondLst>
                                  <p:childTnLst>
                                    <p:animEffect transition="out" filter="fade">
                                      <p:cBhvr>
                                        <p:cTn id="230" dur="500"/>
                                        <p:tgtEl>
                                          <p:spTgt spid="134"/>
                                        </p:tgtEl>
                                      </p:cBhvr>
                                    </p:animEffect>
                                    <p:set>
                                      <p:cBhvr>
                                        <p:cTn id="231" dur="1" fill="hold">
                                          <p:stCondLst>
                                            <p:cond delay="499"/>
                                          </p:stCondLst>
                                        </p:cTn>
                                        <p:tgtEl>
                                          <p:spTgt spid="134"/>
                                        </p:tgtEl>
                                        <p:attrNameLst>
                                          <p:attrName>style.visibility</p:attrName>
                                        </p:attrNameLst>
                                      </p:cBhvr>
                                      <p:to>
                                        <p:strVal val="hidden"/>
                                      </p:to>
                                    </p:set>
                                  </p:childTnLst>
                                </p:cTn>
                              </p:par>
                              <p:par>
                                <p:cTn id="232" presetID="10" presetClass="entr" presetSubtype="0" fill="hold" grpId="0" nodeType="withEffect">
                                  <p:stCondLst>
                                    <p:cond delay="0"/>
                                  </p:stCondLst>
                                  <p:childTnLst>
                                    <p:set>
                                      <p:cBhvr>
                                        <p:cTn id="233" dur="1" fill="hold">
                                          <p:stCondLst>
                                            <p:cond delay="0"/>
                                          </p:stCondLst>
                                        </p:cTn>
                                        <p:tgtEl>
                                          <p:spTgt spid="144"/>
                                        </p:tgtEl>
                                        <p:attrNameLst>
                                          <p:attrName>style.visibility</p:attrName>
                                        </p:attrNameLst>
                                      </p:cBhvr>
                                      <p:to>
                                        <p:strVal val="visible"/>
                                      </p:to>
                                    </p:set>
                                    <p:animEffect transition="in" filter="fade">
                                      <p:cBhvr>
                                        <p:cTn id="234" dur="500"/>
                                        <p:tgtEl>
                                          <p:spTgt spid="144"/>
                                        </p:tgtEl>
                                      </p:cBhvr>
                                    </p:animEffect>
                                  </p:childTnLst>
                                </p:cTn>
                              </p:par>
                            </p:childTnLst>
                          </p:cTn>
                        </p:par>
                      </p:childTnLst>
                    </p:cTn>
                  </p:par>
                  <p:par>
                    <p:cTn id="235" fill="hold">
                      <p:stCondLst>
                        <p:cond delay="indefinite"/>
                      </p:stCondLst>
                      <p:childTnLst>
                        <p:par>
                          <p:cTn id="236" fill="hold">
                            <p:stCondLst>
                              <p:cond delay="0"/>
                            </p:stCondLst>
                            <p:childTnLst>
                              <p:par>
                                <p:cTn id="237" presetID="10" presetClass="entr" presetSubtype="0" fill="hold" grpId="0" nodeType="clickEffect">
                                  <p:stCondLst>
                                    <p:cond delay="0"/>
                                  </p:stCondLst>
                                  <p:childTnLst>
                                    <p:set>
                                      <p:cBhvr>
                                        <p:cTn id="238" dur="1" fill="hold">
                                          <p:stCondLst>
                                            <p:cond delay="0"/>
                                          </p:stCondLst>
                                        </p:cTn>
                                        <p:tgtEl>
                                          <p:spTgt spid="142"/>
                                        </p:tgtEl>
                                        <p:attrNameLst>
                                          <p:attrName>style.visibility</p:attrName>
                                        </p:attrNameLst>
                                      </p:cBhvr>
                                      <p:to>
                                        <p:strVal val="visible"/>
                                      </p:to>
                                    </p:set>
                                    <p:animEffect transition="in" filter="fade">
                                      <p:cBhvr>
                                        <p:cTn id="239" dur="500"/>
                                        <p:tgtEl>
                                          <p:spTgt spid="142"/>
                                        </p:tgtEl>
                                      </p:cBhvr>
                                    </p:animEffect>
                                  </p:childTnLst>
                                </p:cTn>
                              </p:par>
                              <p:par>
                                <p:cTn id="240" presetID="10" presetClass="entr" presetSubtype="0" fill="hold" grpId="0" nodeType="withEffect">
                                  <p:stCondLst>
                                    <p:cond delay="0"/>
                                  </p:stCondLst>
                                  <p:childTnLst>
                                    <p:set>
                                      <p:cBhvr>
                                        <p:cTn id="241" dur="1" fill="hold">
                                          <p:stCondLst>
                                            <p:cond delay="0"/>
                                          </p:stCondLst>
                                        </p:cTn>
                                        <p:tgtEl>
                                          <p:spTgt spid="143"/>
                                        </p:tgtEl>
                                        <p:attrNameLst>
                                          <p:attrName>style.visibility</p:attrName>
                                        </p:attrNameLst>
                                      </p:cBhvr>
                                      <p:to>
                                        <p:strVal val="visible"/>
                                      </p:to>
                                    </p:set>
                                    <p:animEffect transition="in" filter="fade">
                                      <p:cBhvr>
                                        <p:cTn id="242" dur="500"/>
                                        <p:tgtEl>
                                          <p:spTgt spid="143"/>
                                        </p:tgtEl>
                                      </p:cBhvr>
                                    </p:animEffect>
                                  </p:childTnLst>
                                </p:cTn>
                              </p:par>
                            </p:childTnLst>
                          </p:cTn>
                        </p:par>
                      </p:childTnLst>
                    </p:cTn>
                  </p:par>
                  <p:par>
                    <p:cTn id="243" fill="hold">
                      <p:stCondLst>
                        <p:cond delay="indefinite"/>
                      </p:stCondLst>
                      <p:childTnLst>
                        <p:par>
                          <p:cTn id="244" fill="hold">
                            <p:stCondLst>
                              <p:cond delay="0"/>
                            </p:stCondLst>
                            <p:childTnLst>
                              <p:par>
                                <p:cTn id="245" presetID="10" presetClass="exit" presetSubtype="0" fill="hold" grpId="1" nodeType="clickEffect">
                                  <p:stCondLst>
                                    <p:cond delay="0"/>
                                  </p:stCondLst>
                                  <p:childTnLst>
                                    <p:animEffect transition="out" filter="fade">
                                      <p:cBhvr>
                                        <p:cTn id="246" dur="500"/>
                                        <p:tgtEl>
                                          <p:spTgt spid="139"/>
                                        </p:tgtEl>
                                      </p:cBhvr>
                                    </p:animEffect>
                                    <p:set>
                                      <p:cBhvr>
                                        <p:cTn id="247" dur="1" fill="hold">
                                          <p:stCondLst>
                                            <p:cond delay="499"/>
                                          </p:stCondLst>
                                        </p:cTn>
                                        <p:tgtEl>
                                          <p:spTgt spid="139"/>
                                        </p:tgtEl>
                                        <p:attrNameLst>
                                          <p:attrName>style.visibility</p:attrName>
                                        </p:attrNameLst>
                                      </p:cBhvr>
                                      <p:to>
                                        <p:strVal val="hidden"/>
                                      </p:to>
                                    </p:set>
                                  </p:childTnLst>
                                </p:cTn>
                              </p:par>
                              <p:par>
                                <p:cTn id="248" presetID="10" presetClass="entr" presetSubtype="0" fill="hold" grpId="0" nodeType="withEffect">
                                  <p:stCondLst>
                                    <p:cond delay="0"/>
                                  </p:stCondLst>
                                  <p:childTnLst>
                                    <p:set>
                                      <p:cBhvr>
                                        <p:cTn id="249" dur="1" fill="hold">
                                          <p:stCondLst>
                                            <p:cond delay="0"/>
                                          </p:stCondLst>
                                        </p:cTn>
                                        <p:tgtEl>
                                          <p:spTgt spid="145"/>
                                        </p:tgtEl>
                                        <p:attrNameLst>
                                          <p:attrName>style.visibility</p:attrName>
                                        </p:attrNameLst>
                                      </p:cBhvr>
                                      <p:to>
                                        <p:strVal val="visible"/>
                                      </p:to>
                                    </p:set>
                                    <p:animEffect transition="in" filter="fade">
                                      <p:cBhvr>
                                        <p:cTn id="250" dur="500"/>
                                        <p:tgtEl>
                                          <p:spTgt spid="145"/>
                                        </p:tgtEl>
                                      </p:cBhvr>
                                    </p:animEffect>
                                  </p:childTnLst>
                                </p:cTn>
                              </p:par>
                              <p:par>
                                <p:cTn id="251" presetID="10" presetClass="entr" presetSubtype="0" fill="hold" grpId="0" nodeType="withEffect">
                                  <p:stCondLst>
                                    <p:cond delay="0"/>
                                  </p:stCondLst>
                                  <p:childTnLst>
                                    <p:set>
                                      <p:cBhvr>
                                        <p:cTn id="252" dur="1" fill="hold">
                                          <p:stCondLst>
                                            <p:cond delay="0"/>
                                          </p:stCondLst>
                                        </p:cTn>
                                        <p:tgtEl>
                                          <p:spTgt spid="146"/>
                                        </p:tgtEl>
                                        <p:attrNameLst>
                                          <p:attrName>style.visibility</p:attrName>
                                        </p:attrNameLst>
                                      </p:cBhvr>
                                      <p:to>
                                        <p:strVal val="visible"/>
                                      </p:to>
                                    </p:set>
                                    <p:animEffect transition="in" filter="fade">
                                      <p:cBhvr>
                                        <p:cTn id="253" dur="500"/>
                                        <p:tgtEl>
                                          <p:spTgt spid="146"/>
                                        </p:tgtEl>
                                      </p:cBhvr>
                                    </p:animEffect>
                                  </p:childTnLst>
                                </p:cTn>
                              </p:par>
                              <p:par>
                                <p:cTn id="254" presetID="10" presetClass="exit" presetSubtype="0" fill="hold" grpId="1" nodeType="withEffect">
                                  <p:stCondLst>
                                    <p:cond delay="0"/>
                                  </p:stCondLst>
                                  <p:childTnLst>
                                    <p:animEffect transition="out" filter="fade">
                                      <p:cBhvr>
                                        <p:cTn id="255" dur="500"/>
                                        <p:tgtEl>
                                          <p:spTgt spid="141"/>
                                        </p:tgtEl>
                                      </p:cBhvr>
                                    </p:animEffect>
                                    <p:set>
                                      <p:cBhvr>
                                        <p:cTn id="256" dur="1" fill="hold">
                                          <p:stCondLst>
                                            <p:cond delay="499"/>
                                          </p:stCondLst>
                                        </p:cTn>
                                        <p:tgtEl>
                                          <p:spTgt spid="141"/>
                                        </p:tgtEl>
                                        <p:attrNameLst>
                                          <p:attrName>style.visibility</p:attrName>
                                        </p:attrNameLst>
                                      </p:cBhvr>
                                      <p:to>
                                        <p:strVal val="hidden"/>
                                      </p:to>
                                    </p:set>
                                  </p:childTnLst>
                                </p:cTn>
                              </p:par>
                            </p:childTnLst>
                          </p:cTn>
                        </p:par>
                      </p:childTnLst>
                    </p:cTn>
                  </p:par>
                  <p:par>
                    <p:cTn id="257" fill="hold">
                      <p:stCondLst>
                        <p:cond delay="indefinite"/>
                      </p:stCondLst>
                      <p:childTnLst>
                        <p:par>
                          <p:cTn id="258" fill="hold">
                            <p:stCondLst>
                              <p:cond delay="0"/>
                            </p:stCondLst>
                            <p:childTnLst>
                              <p:par>
                                <p:cTn id="259" presetID="10" presetClass="entr" presetSubtype="0" fill="hold" grpId="0" nodeType="clickEffect">
                                  <p:stCondLst>
                                    <p:cond delay="0"/>
                                  </p:stCondLst>
                                  <p:childTnLst>
                                    <p:set>
                                      <p:cBhvr>
                                        <p:cTn id="260" dur="1" fill="hold">
                                          <p:stCondLst>
                                            <p:cond delay="0"/>
                                          </p:stCondLst>
                                        </p:cTn>
                                        <p:tgtEl>
                                          <p:spTgt spid="147"/>
                                        </p:tgtEl>
                                        <p:attrNameLst>
                                          <p:attrName>style.visibility</p:attrName>
                                        </p:attrNameLst>
                                      </p:cBhvr>
                                      <p:to>
                                        <p:strVal val="visible"/>
                                      </p:to>
                                    </p:set>
                                    <p:animEffect transition="in" filter="fade">
                                      <p:cBhvr>
                                        <p:cTn id="261" dur="500"/>
                                        <p:tgtEl>
                                          <p:spTgt spid="147"/>
                                        </p:tgtEl>
                                      </p:cBhvr>
                                    </p:animEffect>
                                  </p:childTnLst>
                                </p:cTn>
                              </p:par>
                              <p:par>
                                <p:cTn id="262" presetID="10" presetClass="entr" presetSubtype="0" fill="hold" grpId="0" nodeType="withEffect">
                                  <p:stCondLst>
                                    <p:cond delay="0"/>
                                  </p:stCondLst>
                                  <p:childTnLst>
                                    <p:set>
                                      <p:cBhvr>
                                        <p:cTn id="263" dur="1" fill="hold">
                                          <p:stCondLst>
                                            <p:cond delay="0"/>
                                          </p:stCondLst>
                                        </p:cTn>
                                        <p:tgtEl>
                                          <p:spTgt spid="148"/>
                                        </p:tgtEl>
                                        <p:attrNameLst>
                                          <p:attrName>style.visibility</p:attrName>
                                        </p:attrNameLst>
                                      </p:cBhvr>
                                      <p:to>
                                        <p:strVal val="visible"/>
                                      </p:to>
                                    </p:set>
                                    <p:animEffect transition="in" filter="fade">
                                      <p:cBhvr>
                                        <p:cTn id="264"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p:bldP spid="84" grpId="0"/>
      <p:bldP spid="88" grpId="0" animBg="1"/>
      <p:bldP spid="88" grpId="1" animBg="1"/>
      <p:bldP spid="93" grpId="0"/>
      <p:bldP spid="93" grpId="1"/>
      <p:bldP spid="94" grpId="0"/>
      <p:bldP spid="94" grpId="1"/>
      <p:bldP spid="95" grpId="0"/>
      <p:bldP spid="96" grpId="0" animBg="1"/>
      <p:bldP spid="96" grpId="1" animBg="1"/>
      <p:bldP spid="100" grpId="0"/>
      <p:bldP spid="100" grpId="1"/>
      <p:bldP spid="101" grpId="0"/>
      <p:bldP spid="101" grpId="1"/>
      <p:bldP spid="105" grpId="0" animBg="1"/>
      <p:bldP spid="105" grpId="1" animBg="1"/>
      <p:bldP spid="106" grpId="0" animBg="1"/>
      <p:bldP spid="106" grpId="1" animBg="1"/>
      <p:bldP spid="107" grpId="0" animBg="1"/>
      <p:bldP spid="103" grpId="0" animBg="1"/>
      <p:bldP spid="103" grpId="1" animBg="1"/>
      <p:bldP spid="110" grpId="0" animBg="1"/>
      <p:bldP spid="111" grpId="0" animBg="1"/>
      <p:bldP spid="111" grpId="1" animBg="1"/>
      <p:bldP spid="112" grpId="0" animBg="1"/>
      <p:bldP spid="113" grpId="0" animBg="1"/>
      <p:bldP spid="109" grpId="0" animBg="1"/>
      <p:bldP spid="109" grpId="1" animBg="1"/>
      <p:bldP spid="83" grpId="0" animBg="1"/>
      <p:bldP spid="114" grpId="0" animBg="1"/>
      <p:bldP spid="114" grpId="1" animBg="1"/>
      <p:bldP spid="115" grpId="0" animBg="1"/>
      <p:bldP spid="116" grpId="0" animBg="1"/>
      <p:bldP spid="118" grpId="0" animBg="1"/>
      <p:bldP spid="119" grpId="0" animBg="1"/>
      <p:bldP spid="121" grpId="0" animBg="1"/>
      <p:bldP spid="122" grpId="0"/>
      <p:bldP spid="122" grpId="1"/>
      <p:bldP spid="123" grpId="0" animBg="1"/>
      <p:bldP spid="124" grpId="0" animBg="1"/>
      <p:bldP spid="120" grpId="0" animBg="1"/>
      <p:bldP spid="120" grpId="1" animBg="1"/>
      <p:bldP spid="126" grpId="0" animBg="1"/>
      <p:bldP spid="128" grpId="0" animBg="1"/>
      <p:bldP spid="129" grpId="0" animBg="1"/>
      <p:bldP spid="130" grpId="0" animBg="1"/>
      <p:bldP spid="125" grpId="0" animBg="1"/>
      <p:bldP spid="125" grpId="1" animBg="1"/>
      <p:bldP spid="132" grpId="0" animBg="1"/>
      <p:bldP spid="133" grpId="0" animBg="1"/>
      <p:bldP spid="131" grpId="0" animBg="1"/>
      <p:bldP spid="131" grpId="1" animBg="1"/>
      <p:bldP spid="134" grpId="0" animBg="1"/>
      <p:bldP spid="134" grpId="1" animBg="1"/>
      <p:bldP spid="135" grpId="0" animBg="1"/>
      <p:bldP spid="136" grpId="0" animBg="1"/>
      <p:bldP spid="137" grpId="0" animBg="1"/>
      <p:bldP spid="138" grpId="0" animBg="1"/>
      <p:bldP spid="139" grpId="0"/>
      <p:bldP spid="139" grpId="1"/>
      <p:bldP spid="140" grpId="0" animBg="1"/>
      <p:bldP spid="141" grpId="0" animBg="1"/>
      <p:bldP spid="141" grpId="1" animBg="1"/>
      <p:bldP spid="142" grpId="0" animBg="1"/>
      <p:bldP spid="143" grpId="0" animBg="1"/>
      <p:bldP spid="144" grpId="0" animBg="1"/>
      <p:bldP spid="145" grpId="0" animBg="1"/>
      <p:bldP spid="146" grpId="0" animBg="1"/>
      <p:bldP spid="147" grpId="0" animBg="1"/>
      <p:bldP spid="14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Breadth First Search</a:t>
            </a:r>
          </a:p>
        </p:txBody>
      </p:sp>
      <p:grpSp>
        <p:nvGrpSpPr>
          <p:cNvPr id="6" name="Group 5"/>
          <p:cNvGrpSpPr/>
          <p:nvPr/>
        </p:nvGrpSpPr>
        <p:grpSpPr>
          <a:xfrm>
            <a:off x="8962369" y="2253089"/>
            <a:ext cx="377723" cy="377723"/>
            <a:chOff x="3099278" y="6175971"/>
            <a:chExt cx="377723" cy="377723"/>
          </a:xfrm>
        </p:grpSpPr>
        <p:sp>
          <p:nvSpPr>
            <p:cNvPr id="7" name="Oval 6">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59980D3-EBED-4A96-85AF-943792602410}"/>
                </a:ext>
              </a:extLst>
            </p:cNvPr>
            <p:cNvSpPr txBox="1"/>
            <p:nvPr/>
          </p:nvSpPr>
          <p:spPr>
            <a:xfrm>
              <a:off x="3146914" y="6226333"/>
              <a:ext cx="258404" cy="276999"/>
            </a:xfrm>
            <a:prstGeom prst="rect">
              <a:avLst/>
            </a:prstGeom>
            <a:noFill/>
          </p:spPr>
          <p:txBody>
            <a:bodyPr wrap="none" rtlCol="0">
              <a:spAutoFit/>
            </a:bodyPr>
            <a:lstStyle/>
            <a:p>
              <a:r>
                <a:rPr lang="en-US" sz="1200" dirty="0"/>
                <a:t>F</a:t>
              </a:r>
            </a:p>
          </p:txBody>
        </p:sp>
      </p:grpSp>
      <p:grpSp>
        <p:nvGrpSpPr>
          <p:cNvPr id="9" name="Group 8"/>
          <p:cNvGrpSpPr/>
          <p:nvPr/>
        </p:nvGrpSpPr>
        <p:grpSpPr>
          <a:xfrm>
            <a:off x="11013754" y="4183587"/>
            <a:ext cx="377723" cy="377723"/>
            <a:chOff x="3099278" y="6175971"/>
            <a:chExt cx="377723" cy="377723"/>
          </a:xfrm>
        </p:grpSpPr>
        <p:sp>
          <p:nvSpPr>
            <p:cNvPr id="10" name="Oval 9">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59980D3-EBED-4A96-85AF-943792602410}"/>
                </a:ext>
              </a:extLst>
            </p:cNvPr>
            <p:cNvSpPr txBox="1"/>
            <p:nvPr/>
          </p:nvSpPr>
          <p:spPr>
            <a:xfrm>
              <a:off x="3146914" y="6226333"/>
              <a:ext cx="271228" cy="276999"/>
            </a:xfrm>
            <a:prstGeom prst="rect">
              <a:avLst/>
            </a:prstGeom>
            <a:noFill/>
          </p:spPr>
          <p:txBody>
            <a:bodyPr wrap="none" rtlCol="0">
              <a:spAutoFit/>
            </a:bodyPr>
            <a:lstStyle/>
            <a:p>
              <a:r>
                <a:rPr lang="en-US" sz="1200" dirty="0"/>
                <a:t>B</a:t>
              </a:r>
            </a:p>
          </p:txBody>
        </p:sp>
      </p:grpSp>
      <p:grpSp>
        <p:nvGrpSpPr>
          <p:cNvPr id="12" name="Group 11"/>
          <p:cNvGrpSpPr/>
          <p:nvPr/>
        </p:nvGrpSpPr>
        <p:grpSpPr>
          <a:xfrm>
            <a:off x="10147789" y="4753941"/>
            <a:ext cx="377723" cy="377723"/>
            <a:chOff x="3099278" y="6175971"/>
            <a:chExt cx="377723" cy="377723"/>
          </a:xfrm>
        </p:grpSpPr>
        <p:sp>
          <p:nvSpPr>
            <p:cNvPr id="13" name="Oval 12">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59980D3-EBED-4A96-85AF-943792602410}"/>
                </a:ext>
              </a:extLst>
            </p:cNvPr>
            <p:cNvSpPr txBox="1"/>
            <p:nvPr/>
          </p:nvSpPr>
          <p:spPr>
            <a:xfrm>
              <a:off x="3146914" y="6226333"/>
              <a:ext cx="282450" cy="276999"/>
            </a:xfrm>
            <a:prstGeom prst="rect">
              <a:avLst/>
            </a:prstGeom>
            <a:noFill/>
          </p:spPr>
          <p:txBody>
            <a:bodyPr wrap="none" rtlCol="0">
              <a:spAutoFit/>
            </a:bodyPr>
            <a:lstStyle/>
            <a:p>
              <a:r>
                <a:rPr lang="en-US" sz="1200" dirty="0"/>
                <a:t>C</a:t>
              </a:r>
            </a:p>
          </p:txBody>
        </p:sp>
      </p:grpSp>
      <p:grpSp>
        <p:nvGrpSpPr>
          <p:cNvPr id="15" name="Group 14"/>
          <p:cNvGrpSpPr/>
          <p:nvPr/>
        </p:nvGrpSpPr>
        <p:grpSpPr>
          <a:xfrm>
            <a:off x="9958927" y="2981961"/>
            <a:ext cx="377723" cy="377723"/>
            <a:chOff x="3099278" y="6175971"/>
            <a:chExt cx="377723" cy="377723"/>
          </a:xfrm>
        </p:grpSpPr>
        <p:sp>
          <p:nvSpPr>
            <p:cNvPr id="16" name="Oval 15">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59980D3-EBED-4A96-85AF-943792602410}"/>
                </a:ext>
              </a:extLst>
            </p:cNvPr>
            <p:cNvSpPr txBox="1"/>
            <p:nvPr/>
          </p:nvSpPr>
          <p:spPr>
            <a:xfrm>
              <a:off x="3146914" y="6226333"/>
              <a:ext cx="290464" cy="276999"/>
            </a:xfrm>
            <a:prstGeom prst="rect">
              <a:avLst/>
            </a:prstGeom>
            <a:noFill/>
          </p:spPr>
          <p:txBody>
            <a:bodyPr wrap="none" rtlCol="0">
              <a:spAutoFit/>
            </a:bodyPr>
            <a:lstStyle/>
            <a:p>
              <a:r>
                <a:rPr lang="en-US" sz="1200" dirty="0"/>
                <a:t>D</a:t>
              </a:r>
            </a:p>
          </p:txBody>
        </p:sp>
      </p:grpSp>
      <p:grpSp>
        <p:nvGrpSpPr>
          <p:cNvPr id="18" name="Group 17"/>
          <p:cNvGrpSpPr/>
          <p:nvPr/>
        </p:nvGrpSpPr>
        <p:grpSpPr>
          <a:xfrm>
            <a:off x="11391477" y="3168139"/>
            <a:ext cx="377723" cy="377723"/>
            <a:chOff x="3099278" y="6175971"/>
            <a:chExt cx="377723" cy="377723"/>
          </a:xfrm>
        </p:grpSpPr>
        <p:sp>
          <p:nvSpPr>
            <p:cNvPr id="19" name="Oval 18">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59980D3-EBED-4A96-85AF-943792602410}"/>
                </a:ext>
              </a:extLst>
            </p:cNvPr>
            <p:cNvSpPr txBox="1"/>
            <p:nvPr/>
          </p:nvSpPr>
          <p:spPr>
            <a:xfrm>
              <a:off x="3146914" y="6226333"/>
              <a:ext cx="282450" cy="276999"/>
            </a:xfrm>
            <a:prstGeom prst="rect">
              <a:avLst/>
            </a:prstGeom>
            <a:noFill/>
          </p:spPr>
          <p:txBody>
            <a:bodyPr wrap="none" rtlCol="0">
              <a:spAutoFit/>
            </a:bodyPr>
            <a:lstStyle/>
            <a:p>
              <a:r>
                <a:rPr lang="en-US" sz="1200" dirty="0"/>
                <a:t>A</a:t>
              </a:r>
            </a:p>
          </p:txBody>
        </p:sp>
      </p:grpSp>
      <p:grpSp>
        <p:nvGrpSpPr>
          <p:cNvPr id="21" name="Group 20"/>
          <p:cNvGrpSpPr/>
          <p:nvPr/>
        </p:nvGrpSpPr>
        <p:grpSpPr>
          <a:xfrm>
            <a:off x="9534533" y="3994725"/>
            <a:ext cx="377723" cy="377723"/>
            <a:chOff x="3099278" y="6175971"/>
            <a:chExt cx="377723" cy="377723"/>
          </a:xfrm>
        </p:grpSpPr>
        <p:sp>
          <p:nvSpPr>
            <p:cNvPr id="22" name="Oval 21">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59980D3-EBED-4A96-85AF-943792602410}"/>
                </a:ext>
              </a:extLst>
            </p:cNvPr>
            <p:cNvSpPr txBox="1"/>
            <p:nvPr/>
          </p:nvSpPr>
          <p:spPr>
            <a:xfrm>
              <a:off x="3146914" y="6226333"/>
              <a:ext cx="261610" cy="276999"/>
            </a:xfrm>
            <a:prstGeom prst="rect">
              <a:avLst/>
            </a:prstGeom>
            <a:noFill/>
          </p:spPr>
          <p:txBody>
            <a:bodyPr wrap="none" rtlCol="0">
              <a:spAutoFit/>
            </a:bodyPr>
            <a:lstStyle/>
            <a:p>
              <a:r>
                <a:rPr lang="en-US" sz="1200" dirty="0"/>
                <a:t>E</a:t>
              </a:r>
            </a:p>
          </p:txBody>
        </p:sp>
      </p:grpSp>
      <p:grpSp>
        <p:nvGrpSpPr>
          <p:cNvPr id="24" name="Group 23"/>
          <p:cNvGrpSpPr/>
          <p:nvPr/>
        </p:nvGrpSpPr>
        <p:grpSpPr>
          <a:xfrm>
            <a:off x="8216940" y="2931599"/>
            <a:ext cx="377723" cy="377723"/>
            <a:chOff x="3099278" y="6175971"/>
            <a:chExt cx="377723" cy="377723"/>
          </a:xfrm>
        </p:grpSpPr>
        <p:sp>
          <p:nvSpPr>
            <p:cNvPr id="25" name="Oval 24">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59980D3-EBED-4A96-85AF-943792602410}"/>
                </a:ext>
              </a:extLst>
            </p:cNvPr>
            <p:cNvSpPr txBox="1"/>
            <p:nvPr/>
          </p:nvSpPr>
          <p:spPr>
            <a:xfrm>
              <a:off x="3146914" y="6226333"/>
              <a:ext cx="288862" cy="276999"/>
            </a:xfrm>
            <a:prstGeom prst="rect">
              <a:avLst/>
            </a:prstGeom>
            <a:noFill/>
          </p:spPr>
          <p:txBody>
            <a:bodyPr wrap="none" rtlCol="0">
              <a:spAutoFit/>
            </a:bodyPr>
            <a:lstStyle/>
            <a:p>
              <a:r>
                <a:rPr lang="en-US" sz="1200" dirty="0"/>
                <a:t>G</a:t>
              </a:r>
            </a:p>
          </p:txBody>
        </p:sp>
      </p:grpSp>
      <p:grpSp>
        <p:nvGrpSpPr>
          <p:cNvPr id="27" name="Group 26"/>
          <p:cNvGrpSpPr/>
          <p:nvPr/>
        </p:nvGrpSpPr>
        <p:grpSpPr>
          <a:xfrm>
            <a:off x="8075714" y="3870173"/>
            <a:ext cx="377723" cy="377723"/>
            <a:chOff x="3099278" y="6175971"/>
            <a:chExt cx="377723" cy="377723"/>
          </a:xfrm>
        </p:grpSpPr>
        <p:sp>
          <p:nvSpPr>
            <p:cNvPr id="28" name="Oval 27">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59980D3-EBED-4A96-85AF-943792602410}"/>
                </a:ext>
              </a:extLst>
            </p:cNvPr>
            <p:cNvSpPr txBox="1"/>
            <p:nvPr/>
          </p:nvSpPr>
          <p:spPr>
            <a:xfrm>
              <a:off x="3146914" y="6226333"/>
              <a:ext cx="292068" cy="276999"/>
            </a:xfrm>
            <a:prstGeom prst="rect">
              <a:avLst/>
            </a:prstGeom>
            <a:noFill/>
          </p:spPr>
          <p:txBody>
            <a:bodyPr wrap="none" rtlCol="0">
              <a:spAutoFit/>
            </a:bodyPr>
            <a:lstStyle/>
            <a:p>
              <a:r>
                <a:rPr lang="en-US" sz="1200" dirty="0"/>
                <a:t>H</a:t>
              </a:r>
            </a:p>
          </p:txBody>
        </p:sp>
      </p:grpSp>
      <p:grpSp>
        <p:nvGrpSpPr>
          <p:cNvPr id="30" name="Group 29"/>
          <p:cNvGrpSpPr/>
          <p:nvPr/>
        </p:nvGrpSpPr>
        <p:grpSpPr>
          <a:xfrm>
            <a:off x="7270203" y="3357000"/>
            <a:ext cx="377723" cy="377723"/>
            <a:chOff x="3099278" y="6175971"/>
            <a:chExt cx="377723" cy="377723"/>
          </a:xfrm>
        </p:grpSpPr>
        <p:sp>
          <p:nvSpPr>
            <p:cNvPr id="31" name="Oval 30">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59980D3-EBED-4A96-85AF-943792602410}"/>
                </a:ext>
              </a:extLst>
            </p:cNvPr>
            <p:cNvSpPr txBox="1"/>
            <p:nvPr/>
          </p:nvSpPr>
          <p:spPr>
            <a:xfrm>
              <a:off x="3181701" y="6247297"/>
              <a:ext cx="223138" cy="276999"/>
            </a:xfrm>
            <a:prstGeom prst="rect">
              <a:avLst/>
            </a:prstGeom>
            <a:noFill/>
          </p:spPr>
          <p:txBody>
            <a:bodyPr wrap="none" rtlCol="0">
              <a:spAutoFit/>
            </a:bodyPr>
            <a:lstStyle/>
            <a:p>
              <a:r>
                <a:rPr lang="en-US" sz="1200" dirty="0"/>
                <a:t>I</a:t>
              </a:r>
            </a:p>
          </p:txBody>
        </p:sp>
      </p:grpSp>
      <p:grpSp>
        <p:nvGrpSpPr>
          <p:cNvPr id="33" name="Group 32"/>
          <p:cNvGrpSpPr/>
          <p:nvPr/>
        </p:nvGrpSpPr>
        <p:grpSpPr>
          <a:xfrm>
            <a:off x="11062920" y="2191900"/>
            <a:ext cx="377723" cy="377723"/>
            <a:chOff x="3099278" y="6175971"/>
            <a:chExt cx="377723" cy="377723"/>
          </a:xfrm>
        </p:grpSpPr>
        <p:sp>
          <p:nvSpPr>
            <p:cNvPr id="34" name="Oval 33">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59980D3-EBED-4A96-85AF-943792602410}"/>
                </a:ext>
              </a:extLst>
            </p:cNvPr>
            <p:cNvSpPr txBox="1"/>
            <p:nvPr/>
          </p:nvSpPr>
          <p:spPr>
            <a:xfrm>
              <a:off x="3169356" y="6226332"/>
              <a:ext cx="237566" cy="276999"/>
            </a:xfrm>
            <a:prstGeom prst="rect">
              <a:avLst/>
            </a:prstGeom>
            <a:noFill/>
          </p:spPr>
          <p:txBody>
            <a:bodyPr wrap="none" rtlCol="0">
              <a:spAutoFit/>
            </a:bodyPr>
            <a:lstStyle/>
            <a:p>
              <a:pPr algn="ctr"/>
              <a:r>
                <a:rPr lang="en-US" sz="1200" dirty="0"/>
                <a:t>J</a:t>
              </a:r>
            </a:p>
          </p:txBody>
        </p:sp>
      </p:grpSp>
      <p:cxnSp>
        <p:nvCxnSpPr>
          <p:cNvPr id="36" name="Straight Connector 35">
            <a:extLst>
              <a:ext uri="{FF2B5EF4-FFF2-40B4-BE49-F238E27FC236}">
                <a16:creationId xmlns:a16="http://schemas.microsoft.com/office/drawing/2014/main" id="{5968D3FF-247D-4C9B-A358-154B4727934A}"/>
              </a:ext>
            </a:extLst>
          </p:cNvPr>
          <p:cNvCxnSpPr>
            <a:cxnSpLocks/>
            <a:stCxn id="19" idx="4"/>
            <a:endCxn id="10" idx="7"/>
          </p:cNvCxnSpPr>
          <p:nvPr/>
        </p:nvCxnSpPr>
        <p:spPr>
          <a:xfrm flipH="1">
            <a:off x="11336161" y="3545862"/>
            <a:ext cx="244178" cy="69304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968D3FF-247D-4C9B-A358-154B4727934A}"/>
              </a:ext>
            </a:extLst>
          </p:cNvPr>
          <p:cNvCxnSpPr>
            <a:cxnSpLocks/>
            <a:stCxn id="10" idx="3"/>
            <a:endCxn id="13" idx="6"/>
          </p:cNvCxnSpPr>
          <p:nvPr/>
        </p:nvCxnSpPr>
        <p:spPr>
          <a:xfrm flipH="1">
            <a:off x="10525512" y="4505994"/>
            <a:ext cx="543558" cy="43680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968D3FF-247D-4C9B-A358-154B4727934A}"/>
              </a:ext>
            </a:extLst>
          </p:cNvPr>
          <p:cNvCxnSpPr>
            <a:cxnSpLocks/>
            <a:stCxn id="22" idx="5"/>
            <a:endCxn id="13" idx="1"/>
          </p:cNvCxnSpPr>
          <p:nvPr/>
        </p:nvCxnSpPr>
        <p:spPr>
          <a:xfrm>
            <a:off x="9856940" y="4317132"/>
            <a:ext cx="346165" cy="492125"/>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968D3FF-247D-4C9B-A358-154B4727934A}"/>
              </a:ext>
            </a:extLst>
          </p:cNvPr>
          <p:cNvCxnSpPr>
            <a:cxnSpLocks/>
            <a:stCxn id="10" idx="2"/>
            <a:endCxn id="22" idx="6"/>
          </p:cNvCxnSpPr>
          <p:nvPr/>
        </p:nvCxnSpPr>
        <p:spPr>
          <a:xfrm flipH="1" flipV="1">
            <a:off x="9912256" y="4183587"/>
            <a:ext cx="1101498" cy="18886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968D3FF-247D-4C9B-A358-154B4727934A}"/>
              </a:ext>
            </a:extLst>
          </p:cNvPr>
          <p:cNvCxnSpPr>
            <a:cxnSpLocks/>
            <a:stCxn id="16" idx="4"/>
            <a:endCxn id="22" idx="0"/>
          </p:cNvCxnSpPr>
          <p:nvPr/>
        </p:nvCxnSpPr>
        <p:spPr>
          <a:xfrm flipH="1">
            <a:off x="9723395" y="3359684"/>
            <a:ext cx="424394" cy="63504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968D3FF-247D-4C9B-A358-154B4727934A}"/>
              </a:ext>
            </a:extLst>
          </p:cNvPr>
          <p:cNvCxnSpPr>
            <a:cxnSpLocks/>
            <a:stCxn id="19" idx="2"/>
            <a:endCxn id="16" idx="6"/>
          </p:cNvCxnSpPr>
          <p:nvPr/>
        </p:nvCxnSpPr>
        <p:spPr>
          <a:xfrm flipH="1" flipV="1">
            <a:off x="10336650" y="3170823"/>
            <a:ext cx="1054827" cy="186178"/>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968D3FF-247D-4C9B-A358-154B4727934A}"/>
              </a:ext>
            </a:extLst>
          </p:cNvPr>
          <p:cNvCxnSpPr>
            <a:cxnSpLocks/>
            <a:stCxn id="7" idx="6"/>
            <a:endCxn id="16" idx="1"/>
          </p:cNvCxnSpPr>
          <p:nvPr/>
        </p:nvCxnSpPr>
        <p:spPr>
          <a:xfrm>
            <a:off x="9340092" y="2441951"/>
            <a:ext cx="674151" cy="59532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968D3FF-247D-4C9B-A358-154B4727934A}"/>
              </a:ext>
            </a:extLst>
          </p:cNvPr>
          <p:cNvCxnSpPr>
            <a:cxnSpLocks/>
            <a:stCxn id="16" idx="2"/>
            <a:endCxn id="25" idx="6"/>
          </p:cNvCxnSpPr>
          <p:nvPr/>
        </p:nvCxnSpPr>
        <p:spPr>
          <a:xfrm flipH="1" flipV="1">
            <a:off x="8594663" y="3120461"/>
            <a:ext cx="1364264" cy="5036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968D3FF-247D-4C9B-A358-154B4727934A}"/>
              </a:ext>
            </a:extLst>
          </p:cNvPr>
          <p:cNvCxnSpPr>
            <a:cxnSpLocks/>
            <a:stCxn id="7" idx="3"/>
            <a:endCxn id="25" idx="7"/>
          </p:cNvCxnSpPr>
          <p:nvPr/>
        </p:nvCxnSpPr>
        <p:spPr>
          <a:xfrm flipH="1">
            <a:off x="8539347" y="2575496"/>
            <a:ext cx="478338" cy="41141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968D3FF-247D-4C9B-A358-154B4727934A}"/>
              </a:ext>
            </a:extLst>
          </p:cNvPr>
          <p:cNvCxnSpPr>
            <a:cxnSpLocks/>
            <a:stCxn id="25" idx="4"/>
            <a:endCxn id="28" idx="0"/>
          </p:cNvCxnSpPr>
          <p:nvPr/>
        </p:nvCxnSpPr>
        <p:spPr>
          <a:xfrm flipH="1">
            <a:off x="8264576" y="3309322"/>
            <a:ext cx="141226" cy="56085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5968D3FF-247D-4C9B-A358-154B4727934A}"/>
              </a:ext>
            </a:extLst>
          </p:cNvPr>
          <p:cNvCxnSpPr>
            <a:cxnSpLocks/>
            <a:stCxn id="22" idx="2"/>
            <a:endCxn id="28" idx="6"/>
          </p:cNvCxnSpPr>
          <p:nvPr/>
        </p:nvCxnSpPr>
        <p:spPr>
          <a:xfrm flipH="1" flipV="1">
            <a:off x="8453437" y="4059035"/>
            <a:ext cx="1081096" cy="12455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968D3FF-247D-4C9B-A358-154B4727934A}"/>
              </a:ext>
            </a:extLst>
          </p:cNvPr>
          <p:cNvCxnSpPr>
            <a:cxnSpLocks/>
            <a:stCxn id="25" idx="2"/>
            <a:endCxn id="31" idx="7"/>
          </p:cNvCxnSpPr>
          <p:nvPr/>
        </p:nvCxnSpPr>
        <p:spPr>
          <a:xfrm flipH="1">
            <a:off x="7592610" y="3120461"/>
            <a:ext cx="624330" cy="291855"/>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968D3FF-247D-4C9B-A358-154B4727934A}"/>
              </a:ext>
            </a:extLst>
          </p:cNvPr>
          <p:cNvCxnSpPr>
            <a:cxnSpLocks/>
            <a:stCxn id="31" idx="5"/>
            <a:endCxn id="28" idx="2"/>
          </p:cNvCxnSpPr>
          <p:nvPr/>
        </p:nvCxnSpPr>
        <p:spPr>
          <a:xfrm>
            <a:off x="7592610" y="3679407"/>
            <a:ext cx="483104" cy="379628"/>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EEFC130C-82B3-4768-95CF-51BB047A2B91}"/>
              </a:ext>
            </a:extLst>
          </p:cNvPr>
          <p:cNvSpPr/>
          <p:nvPr/>
        </p:nvSpPr>
        <p:spPr>
          <a:xfrm>
            <a:off x="9963250" y="2980228"/>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EEFC130C-82B3-4768-95CF-51BB047A2B91}"/>
              </a:ext>
            </a:extLst>
          </p:cNvPr>
          <p:cNvSpPr/>
          <p:nvPr/>
        </p:nvSpPr>
        <p:spPr>
          <a:xfrm>
            <a:off x="11013754" y="4180117"/>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EEFC130C-82B3-4768-95CF-51BB047A2B91}"/>
              </a:ext>
            </a:extLst>
          </p:cNvPr>
          <p:cNvSpPr/>
          <p:nvPr/>
        </p:nvSpPr>
        <p:spPr>
          <a:xfrm>
            <a:off x="11391477" y="3161200"/>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EEFC130C-82B3-4768-95CF-51BB047A2B91}"/>
              </a:ext>
            </a:extLst>
          </p:cNvPr>
          <p:cNvSpPr/>
          <p:nvPr/>
        </p:nvSpPr>
        <p:spPr>
          <a:xfrm>
            <a:off x="11382832" y="3164670"/>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EEFC130C-82B3-4768-95CF-51BB047A2B91}"/>
              </a:ext>
            </a:extLst>
          </p:cNvPr>
          <p:cNvSpPr/>
          <p:nvPr/>
        </p:nvSpPr>
        <p:spPr>
          <a:xfrm>
            <a:off x="9524112" y="3971481"/>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EEFC130C-82B3-4768-95CF-51BB047A2B91}"/>
              </a:ext>
            </a:extLst>
          </p:cNvPr>
          <p:cNvSpPr/>
          <p:nvPr/>
        </p:nvSpPr>
        <p:spPr>
          <a:xfrm>
            <a:off x="10157433" y="4727077"/>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EEFC130C-82B3-4768-95CF-51BB047A2B91}"/>
              </a:ext>
            </a:extLst>
          </p:cNvPr>
          <p:cNvSpPr/>
          <p:nvPr/>
        </p:nvSpPr>
        <p:spPr>
          <a:xfrm>
            <a:off x="11024175" y="4143579"/>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EEFC130C-82B3-4768-95CF-51BB047A2B91}"/>
              </a:ext>
            </a:extLst>
          </p:cNvPr>
          <p:cNvSpPr/>
          <p:nvPr/>
        </p:nvSpPr>
        <p:spPr>
          <a:xfrm>
            <a:off x="10994793" y="4179093"/>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EEFC130C-82B3-4768-95CF-51BB047A2B91}"/>
              </a:ext>
            </a:extLst>
          </p:cNvPr>
          <p:cNvSpPr/>
          <p:nvPr/>
        </p:nvSpPr>
        <p:spPr>
          <a:xfrm>
            <a:off x="9950138" y="2986158"/>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EEFC130C-82B3-4768-95CF-51BB047A2B91}"/>
              </a:ext>
            </a:extLst>
          </p:cNvPr>
          <p:cNvSpPr/>
          <p:nvPr/>
        </p:nvSpPr>
        <p:spPr>
          <a:xfrm>
            <a:off x="8977037" y="2254580"/>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EEFC130C-82B3-4768-95CF-51BB047A2B91}"/>
              </a:ext>
            </a:extLst>
          </p:cNvPr>
          <p:cNvSpPr/>
          <p:nvPr/>
        </p:nvSpPr>
        <p:spPr>
          <a:xfrm>
            <a:off x="8231729" y="2919004"/>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EEFC130C-82B3-4768-95CF-51BB047A2B91}"/>
              </a:ext>
            </a:extLst>
          </p:cNvPr>
          <p:cNvSpPr/>
          <p:nvPr/>
        </p:nvSpPr>
        <p:spPr>
          <a:xfrm>
            <a:off x="9956666" y="2979958"/>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EEFC130C-82B3-4768-95CF-51BB047A2B91}"/>
              </a:ext>
            </a:extLst>
          </p:cNvPr>
          <p:cNvSpPr/>
          <p:nvPr/>
        </p:nvSpPr>
        <p:spPr>
          <a:xfrm>
            <a:off x="8084359" y="3860691"/>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EEFC130C-82B3-4768-95CF-51BB047A2B91}"/>
              </a:ext>
            </a:extLst>
          </p:cNvPr>
          <p:cNvSpPr/>
          <p:nvPr/>
        </p:nvSpPr>
        <p:spPr>
          <a:xfrm>
            <a:off x="9563915" y="4021309"/>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EEFC130C-82B3-4768-95CF-51BB047A2B91}"/>
              </a:ext>
            </a:extLst>
          </p:cNvPr>
          <p:cNvSpPr/>
          <p:nvPr/>
        </p:nvSpPr>
        <p:spPr>
          <a:xfrm>
            <a:off x="9527655" y="4008672"/>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EEFC130C-82B3-4768-95CF-51BB047A2B91}"/>
              </a:ext>
            </a:extLst>
          </p:cNvPr>
          <p:cNvSpPr/>
          <p:nvPr/>
        </p:nvSpPr>
        <p:spPr>
          <a:xfrm>
            <a:off x="10165967" y="4748008"/>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EEFC130C-82B3-4768-95CF-51BB047A2B91}"/>
              </a:ext>
            </a:extLst>
          </p:cNvPr>
          <p:cNvSpPr/>
          <p:nvPr/>
        </p:nvSpPr>
        <p:spPr>
          <a:xfrm>
            <a:off x="10152111" y="4759874"/>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EEFC130C-82B3-4768-95CF-51BB047A2B91}"/>
              </a:ext>
            </a:extLst>
          </p:cNvPr>
          <p:cNvSpPr/>
          <p:nvPr/>
        </p:nvSpPr>
        <p:spPr>
          <a:xfrm>
            <a:off x="8977641" y="2275168"/>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EEFC130C-82B3-4768-95CF-51BB047A2B91}"/>
              </a:ext>
            </a:extLst>
          </p:cNvPr>
          <p:cNvSpPr/>
          <p:nvPr/>
        </p:nvSpPr>
        <p:spPr>
          <a:xfrm>
            <a:off x="8947701" y="2253089"/>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EEFC130C-82B3-4768-95CF-51BB047A2B91}"/>
              </a:ext>
            </a:extLst>
          </p:cNvPr>
          <p:cNvSpPr/>
          <p:nvPr/>
        </p:nvSpPr>
        <p:spPr>
          <a:xfrm>
            <a:off x="8217710" y="2931699"/>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EEFC130C-82B3-4768-95CF-51BB047A2B91}"/>
              </a:ext>
            </a:extLst>
          </p:cNvPr>
          <p:cNvSpPr/>
          <p:nvPr/>
        </p:nvSpPr>
        <p:spPr>
          <a:xfrm>
            <a:off x="8264575" y="2906309"/>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EEFC130C-82B3-4768-95CF-51BB047A2B91}"/>
              </a:ext>
            </a:extLst>
          </p:cNvPr>
          <p:cNvSpPr/>
          <p:nvPr/>
        </p:nvSpPr>
        <p:spPr>
          <a:xfrm>
            <a:off x="7272464" y="3350061"/>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EEFC130C-82B3-4768-95CF-51BB047A2B91}"/>
              </a:ext>
            </a:extLst>
          </p:cNvPr>
          <p:cNvSpPr/>
          <p:nvPr/>
        </p:nvSpPr>
        <p:spPr>
          <a:xfrm>
            <a:off x="8066233" y="3853970"/>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EEFC130C-82B3-4768-95CF-51BB047A2B91}"/>
              </a:ext>
            </a:extLst>
          </p:cNvPr>
          <p:cNvSpPr/>
          <p:nvPr/>
        </p:nvSpPr>
        <p:spPr>
          <a:xfrm>
            <a:off x="8138416" y="3851209"/>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EEFC130C-82B3-4768-95CF-51BB047A2B91}"/>
              </a:ext>
            </a:extLst>
          </p:cNvPr>
          <p:cNvSpPr/>
          <p:nvPr/>
        </p:nvSpPr>
        <p:spPr>
          <a:xfrm>
            <a:off x="7272364" y="3355173"/>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EEFC130C-82B3-4768-95CF-51BB047A2B91}"/>
              </a:ext>
            </a:extLst>
          </p:cNvPr>
          <p:cNvSpPr/>
          <p:nvPr/>
        </p:nvSpPr>
        <p:spPr>
          <a:xfrm>
            <a:off x="7265009" y="3357000"/>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ontent Placeholder 36"/>
          <p:cNvSpPr>
            <a:spLocks noGrp="1"/>
          </p:cNvSpPr>
          <p:nvPr>
            <p:ph idx="1"/>
          </p:nvPr>
        </p:nvSpPr>
        <p:spPr>
          <a:xfrm>
            <a:off x="575240" y="5174035"/>
            <a:ext cx="11187258" cy="1454760"/>
          </a:xfrm>
        </p:spPr>
        <p:txBody>
          <a:bodyPr>
            <a:normAutofit fontScale="77500" lnSpcReduction="20000"/>
          </a:bodyPr>
          <a:lstStyle/>
          <a:p>
            <a:r>
              <a:rPr lang="en-US" dirty="0"/>
              <a:t>Hey we missed something…</a:t>
            </a:r>
          </a:p>
          <a:p>
            <a:r>
              <a:rPr lang="en-US" dirty="0"/>
              <a:t>We’re only going to find vertices we can “reach” from our starting point.</a:t>
            </a:r>
          </a:p>
          <a:p>
            <a:r>
              <a:rPr lang="en-US" dirty="0"/>
              <a:t>If you need to visit everything, just start BFS again somewhere you haven’t visited until you’ve found everything.</a:t>
            </a:r>
          </a:p>
        </p:txBody>
      </p:sp>
      <p:sp>
        <p:nvSpPr>
          <p:cNvPr id="74" name="TextBox 73"/>
          <p:cNvSpPr txBox="1"/>
          <p:nvPr/>
        </p:nvSpPr>
        <p:spPr>
          <a:xfrm>
            <a:off x="453641" y="1309803"/>
            <a:ext cx="6636753" cy="4154984"/>
          </a:xfrm>
          <a:prstGeom prst="rect">
            <a:avLst/>
          </a:prstGeom>
          <a:noFill/>
        </p:spPr>
        <p:txBody>
          <a:bodyPr wrap="none" rtlCol="0">
            <a:spAutoFit/>
          </a:bodyPr>
          <a:lstStyle/>
          <a:p>
            <a:r>
              <a:rPr lang="en-US" sz="2400" dirty="0">
                <a:latin typeface="Courier New" panose="02070309020205020404" pitchFamily="49" charset="0"/>
                <a:cs typeface="Courier New" panose="02070309020205020404" pitchFamily="49" charset="0"/>
              </a:rPr>
              <a:t>search(graph)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(first vertex)</a:t>
            </a:r>
          </a:p>
          <a:p>
            <a:r>
              <a:rPr lang="en-US" sz="2400" dirty="0">
                <a:latin typeface="Courier New" panose="02070309020205020404" pitchFamily="49" charset="0"/>
                <a:cs typeface="Courier New" panose="02070309020205020404" pitchFamily="49" charset="0"/>
              </a:rPr>
              <a:t>	mark first vertex as seen</a:t>
            </a:r>
          </a:p>
          <a:p>
            <a:r>
              <a:rPr lang="en-US" sz="2400" dirty="0">
                <a:latin typeface="Courier New" panose="02070309020205020404" pitchFamily="49" charset="0"/>
                <a:cs typeface="Courier New" panose="02070309020205020404" pitchFamily="49" charset="0"/>
              </a:rPr>
              <a:t>   while(</a:t>
            </a:r>
            <a:r>
              <a:rPr lang="en-US" sz="2400" dirty="0" err="1">
                <a:latin typeface="Courier New" panose="02070309020205020404" pitchFamily="49" charset="0"/>
                <a:cs typeface="Courier New" panose="02070309020205020404" pitchFamily="49" charset="0"/>
              </a:rPr>
              <a:t>toVisit</a:t>
            </a:r>
            <a:r>
              <a:rPr lang="en-US" sz="2400" dirty="0">
                <a:latin typeface="Courier New" panose="02070309020205020404" pitchFamily="49" charset="0"/>
                <a:cs typeface="Courier New" panose="02070309020205020404" pitchFamily="49" charset="0"/>
              </a:rPr>
              <a:t> is not empty) </a:t>
            </a:r>
          </a:p>
          <a:p>
            <a:r>
              <a:rPr lang="en-US" sz="2400" dirty="0">
                <a:latin typeface="Courier New" panose="02070309020205020404" pitchFamily="49" charset="0"/>
                <a:cs typeface="Courier New" panose="02070309020205020404" pitchFamily="49" charset="0"/>
              </a:rPr>
              <a:t>      current = </a:t>
            </a:r>
            <a:r>
              <a:rPr lang="en-US" sz="2400" dirty="0" err="1">
                <a:latin typeface="Courier New" panose="02070309020205020404" pitchFamily="49" charset="0"/>
                <a:cs typeface="Courier New" panose="02070309020205020404" pitchFamily="49" charset="0"/>
              </a:rPr>
              <a:t>toVisit.dequeue</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for (v : </a:t>
            </a:r>
            <a:r>
              <a:rPr lang="en-US" sz="2400" dirty="0" err="1">
                <a:latin typeface="Courier New" panose="02070309020205020404" pitchFamily="49" charset="0"/>
                <a:cs typeface="Courier New" panose="02070309020205020404" pitchFamily="49" charset="0"/>
              </a:rPr>
              <a:t>current.neighbors</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if (v is not seen)</a:t>
            </a:r>
          </a:p>
          <a:p>
            <a:r>
              <a:rPr lang="en-US" sz="2400" dirty="0">
                <a:latin typeface="Courier New" panose="02070309020205020404" pitchFamily="49" charset="0"/>
                <a:cs typeface="Courier New" panose="02070309020205020404" pitchFamily="49" charset="0"/>
              </a:rPr>
              <a:t>		  mark v as seen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(v)	</a:t>
            </a:r>
          </a:p>
          <a:p>
            <a:r>
              <a:rPr lang="en-US" sz="2400" dirty="0">
                <a:latin typeface="Courier New" panose="02070309020205020404" pitchFamily="49" charset="0"/>
                <a:cs typeface="Courier New" panose="02070309020205020404" pitchFamily="49" charset="0"/>
              </a:rPr>
              <a:t>      </a:t>
            </a:r>
          </a:p>
          <a:p>
            <a:endParaRPr lang="en-US" sz="2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0641108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Running Time</a:t>
            </a:r>
          </a:p>
        </p:txBody>
      </p:sp>
      <p:sp>
        <p:nvSpPr>
          <p:cNvPr id="4" name="TextBox 3"/>
          <p:cNvSpPr txBox="1"/>
          <p:nvPr/>
        </p:nvSpPr>
        <p:spPr>
          <a:xfrm>
            <a:off x="453641" y="1309803"/>
            <a:ext cx="6636753" cy="4154984"/>
          </a:xfrm>
          <a:prstGeom prst="rect">
            <a:avLst/>
          </a:prstGeom>
          <a:noFill/>
        </p:spPr>
        <p:txBody>
          <a:bodyPr wrap="none" rtlCol="0">
            <a:spAutoFit/>
          </a:bodyPr>
          <a:lstStyle/>
          <a:p>
            <a:r>
              <a:rPr lang="en-US" sz="2400" dirty="0">
                <a:latin typeface="Courier New" panose="02070309020205020404" pitchFamily="49" charset="0"/>
                <a:cs typeface="Courier New" panose="02070309020205020404" pitchFamily="49" charset="0"/>
              </a:rPr>
              <a:t>search(graph)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(first vertex)</a:t>
            </a:r>
          </a:p>
          <a:p>
            <a:r>
              <a:rPr lang="en-US" sz="2400" dirty="0">
                <a:latin typeface="Courier New" panose="02070309020205020404" pitchFamily="49" charset="0"/>
                <a:cs typeface="Courier New" panose="02070309020205020404" pitchFamily="49" charset="0"/>
              </a:rPr>
              <a:t>	mark first vertex as seen</a:t>
            </a:r>
          </a:p>
          <a:p>
            <a:r>
              <a:rPr lang="en-US" sz="2400" dirty="0">
                <a:latin typeface="Courier New" panose="02070309020205020404" pitchFamily="49" charset="0"/>
                <a:cs typeface="Courier New" panose="02070309020205020404" pitchFamily="49" charset="0"/>
              </a:rPr>
              <a:t>   while(</a:t>
            </a:r>
            <a:r>
              <a:rPr lang="en-US" sz="2400" dirty="0" err="1">
                <a:latin typeface="Courier New" panose="02070309020205020404" pitchFamily="49" charset="0"/>
                <a:cs typeface="Courier New" panose="02070309020205020404" pitchFamily="49" charset="0"/>
              </a:rPr>
              <a:t>toVisit</a:t>
            </a:r>
            <a:r>
              <a:rPr lang="en-US" sz="2400" dirty="0">
                <a:latin typeface="Courier New" panose="02070309020205020404" pitchFamily="49" charset="0"/>
                <a:cs typeface="Courier New" panose="02070309020205020404" pitchFamily="49" charset="0"/>
              </a:rPr>
              <a:t> is not empty) </a:t>
            </a:r>
          </a:p>
          <a:p>
            <a:r>
              <a:rPr lang="en-US" sz="2400" dirty="0">
                <a:latin typeface="Courier New" panose="02070309020205020404" pitchFamily="49" charset="0"/>
                <a:cs typeface="Courier New" panose="02070309020205020404" pitchFamily="49" charset="0"/>
              </a:rPr>
              <a:t>      current = </a:t>
            </a:r>
            <a:r>
              <a:rPr lang="en-US" sz="2400" dirty="0" err="1">
                <a:latin typeface="Courier New" panose="02070309020205020404" pitchFamily="49" charset="0"/>
                <a:cs typeface="Courier New" panose="02070309020205020404" pitchFamily="49" charset="0"/>
              </a:rPr>
              <a:t>toVisit.dequeue</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for (v : </a:t>
            </a:r>
            <a:r>
              <a:rPr lang="en-US" sz="2400" dirty="0" err="1">
                <a:latin typeface="Courier New" panose="02070309020205020404" pitchFamily="49" charset="0"/>
                <a:cs typeface="Courier New" panose="02070309020205020404" pitchFamily="49" charset="0"/>
              </a:rPr>
              <a:t>current.neighbors</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if (v is not seen)</a:t>
            </a:r>
          </a:p>
          <a:p>
            <a:r>
              <a:rPr lang="en-US" sz="2400" dirty="0">
                <a:latin typeface="Courier New" panose="02070309020205020404" pitchFamily="49" charset="0"/>
                <a:cs typeface="Courier New" panose="02070309020205020404" pitchFamily="49" charset="0"/>
              </a:rPr>
              <a:t>		  mark v as seen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(v)	</a:t>
            </a:r>
          </a:p>
          <a:p>
            <a:r>
              <a:rPr lang="en-US" sz="2400" dirty="0">
                <a:latin typeface="Courier New" panose="02070309020205020404" pitchFamily="49" charset="0"/>
                <a:cs typeface="Courier New" panose="02070309020205020404" pitchFamily="49" charset="0"/>
              </a:rPr>
              <a:t>      </a:t>
            </a:r>
          </a:p>
          <a:p>
            <a:endParaRPr lang="en-US" sz="2400" dirty="0">
              <a:latin typeface="Courier New" panose="02070309020205020404" pitchFamily="49" charset="0"/>
              <a:cs typeface="Courier New" panose="02070309020205020404" pitchFamily="49" charset="0"/>
            </a:endParaRPr>
          </a:p>
        </p:txBody>
      </p:sp>
      <mc:AlternateContent xmlns:mc="http://schemas.openxmlformats.org/markup-compatibility/2006" xmlns:a14="http://schemas.microsoft.com/office/drawing/2010/main">
        <mc:Choice Requires="a14">
          <p:sp>
            <p:nvSpPr>
              <p:cNvPr id="5" name="Rectangle 4"/>
              <p:cNvSpPr/>
              <p:nvPr/>
            </p:nvSpPr>
            <p:spPr>
              <a:xfrm>
                <a:off x="575239" y="5642847"/>
                <a:ext cx="9770032" cy="430887"/>
              </a:xfrm>
              <a:prstGeom prst="rect">
                <a:avLst/>
              </a:prstGeom>
            </p:spPr>
            <p:txBody>
              <a:bodyPr wrap="square">
                <a:spAutoFit/>
              </a:bodyPr>
              <a:lstStyle/>
              <a:p>
                <a:r>
                  <a:rPr lang="en-US" sz="2200" dirty="0">
                    <a:latin typeface="Segoe UI Semilight" panose="020B0402040204020203" pitchFamily="34" charset="0"/>
                    <a:cs typeface="Segoe UI Semilight" panose="020B0402040204020203" pitchFamily="34" charset="0"/>
                  </a:rPr>
                  <a:t>We visit each vertex at most twice, and each edge at most once: </a:t>
                </a:r>
                <a14:m>
                  <m:oMath xmlns:m="http://schemas.openxmlformats.org/officeDocument/2006/math">
                    <m:r>
                      <m:rPr>
                        <m:sty m:val="p"/>
                      </m:rPr>
                      <a:rPr lang="en-US" sz="2200" b="0" i="0" dirty="0" smtClean="0">
                        <a:latin typeface="Cambria Math" panose="02040503050406030204" pitchFamily="18" charset="0"/>
                      </a:rPr>
                      <m:t>Θ</m:t>
                    </m:r>
                    <m:r>
                      <a:rPr lang="en-US" sz="2200" i="1" dirty="0" smtClean="0">
                        <a:latin typeface="Cambria Math" panose="02040503050406030204" pitchFamily="18" charset="0"/>
                      </a:rPr>
                      <m:t>(|</m:t>
                    </m:r>
                    <m:r>
                      <a:rPr lang="en-US" sz="2200" i="1" dirty="0" smtClean="0">
                        <a:latin typeface="Cambria Math" panose="02040503050406030204" pitchFamily="18" charset="0"/>
                      </a:rPr>
                      <m:t>𝑉</m:t>
                    </m:r>
                    <m:r>
                      <a:rPr lang="en-US" sz="2200" i="1" dirty="0" smtClean="0">
                        <a:latin typeface="Cambria Math" panose="02040503050406030204" pitchFamily="18" charset="0"/>
                      </a:rPr>
                      <m:t>| + |</m:t>
                    </m:r>
                    <m:r>
                      <a:rPr lang="en-US" sz="2200" i="1" dirty="0" smtClean="0">
                        <a:latin typeface="Cambria Math" panose="02040503050406030204" pitchFamily="18" charset="0"/>
                      </a:rPr>
                      <m:t>𝐸</m:t>
                    </m:r>
                    <m:r>
                      <a:rPr lang="en-US" sz="2200" i="1" dirty="0" smtClean="0">
                        <a:latin typeface="Cambria Math" panose="02040503050406030204" pitchFamily="18" charset="0"/>
                      </a:rPr>
                      <m:t>|)</m:t>
                    </m:r>
                  </m:oMath>
                </a14:m>
                <a:endParaRPr lang="en-US" sz="2200" dirty="0">
                  <a:latin typeface="Segoe UI Semilight" panose="020B0402040204020203" pitchFamily="34" charset="0"/>
                  <a:cs typeface="Segoe UI Semilight" panose="020B0402040204020203"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75239" y="5642847"/>
                <a:ext cx="9770032" cy="430887"/>
              </a:xfrm>
              <a:prstGeom prst="rect">
                <a:avLst/>
              </a:prstGeom>
              <a:blipFill>
                <a:blip r:embed="rId2"/>
                <a:stretch>
                  <a:fillRect l="-811" t="-8571" b="-3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7611035" y="1416424"/>
                <a:ext cx="4151463" cy="3139321"/>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This code might look like:</a:t>
                </a:r>
                <a:br>
                  <a:rPr lang="en-US" dirty="0">
                    <a:latin typeface="Segoe UI Semilight" panose="020B0402040204020203" pitchFamily="34" charset="0"/>
                    <a:cs typeface="Segoe UI Semilight" panose="020B0402040204020203" pitchFamily="34" charset="0"/>
                  </a:rPr>
                </a:br>
                <a:r>
                  <a:rPr lang="en-US" dirty="0">
                    <a:latin typeface="Segoe UI Semilight" panose="020B0402040204020203" pitchFamily="34" charset="0"/>
                    <a:cs typeface="Segoe UI Semilight" panose="020B0402040204020203" pitchFamily="34" charset="0"/>
                  </a:rPr>
                  <a:t>a loop that goes around </a:t>
                </a:r>
                <a14:m>
                  <m:oMath xmlns:m="http://schemas.openxmlformats.org/officeDocument/2006/math">
                    <m:r>
                      <a:rPr lang="en-US" b="0" i="1" smtClean="0">
                        <a:latin typeface="Cambria Math" panose="02040503050406030204" pitchFamily="18" charset="0"/>
                      </a:rPr>
                      <m:t>𝑚</m:t>
                    </m:r>
                  </m:oMath>
                </a14:m>
                <a:r>
                  <a:rPr lang="en-US" dirty="0">
                    <a:latin typeface="Segoe UI Semilight" panose="020B0402040204020203" pitchFamily="34" charset="0"/>
                    <a:cs typeface="Segoe UI Semilight" panose="020B0402040204020203" pitchFamily="34" charset="0"/>
                  </a:rPr>
                  <a:t> times</a:t>
                </a:r>
              </a:p>
              <a:p>
                <a:r>
                  <a:rPr lang="en-US" dirty="0">
                    <a:latin typeface="Segoe UI Semilight" panose="020B0402040204020203" pitchFamily="34" charset="0"/>
                    <a:cs typeface="Segoe UI Semilight" panose="020B0402040204020203" pitchFamily="34" charset="0"/>
                  </a:rPr>
                  <a:t>Inside a loop that goes around </a:t>
                </a:r>
                <a14:m>
                  <m:oMath xmlns:m="http://schemas.openxmlformats.org/officeDocument/2006/math">
                    <m:r>
                      <a:rPr lang="en-US" b="0" i="1" smtClean="0">
                        <a:latin typeface="Cambria Math" panose="02040503050406030204" pitchFamily="18" charset="0"/>
                      </a:rPr>
                      <m:t>𝑛</m:t>
                    </m:r>
                  </m:oMath>
                </a14:m>
                <a:r>
                  <a:rPr lang="en-US" dirty="0">
                    <a:latin typeface="Segoe UI Semilight" panose="020B0402040204020203" pitchFamily="34" charset="0"/>
                    <a:cs typeface="Segoe UI Semilight" panose="020B0402040204020203" pitchFamily="34" charset="0"/>
                  </a:rPr>
                  <a:t> times,</a:t>
                </a:r>
              </a:p>
              <a:p>
                <a:r>
                  <a:rPr lang="en-US" dirty="0">
                    <a:latin typeface="Segoe UI Semilight" panose="020B0402040204020203" pitchFamily="34" charset="0"/>
                    <a:cs typeface="Segoe UI Semilight" panose="020B0402040204020203" pitchFamily="34" charset="0"/>
                  </a:rPr>
                  <a:t>So you might say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𝑚𝑛</m:t>
                        </m:r>
                      </m:e>
                    </m:d>
                    <m:r>
                      <a:rPr lang="en-US" b="0" i="1" smtClean="0">
                        <a:latin typeface="Cambria Math" panose="02040503050406030204" pitchFamily="18" charset="0"/>
                      </a:rPr>
                      <m:t>.</m:t>
                    </m:r>
                  </m:oMath>
                </a14:m>
                <a:endParaRPr lang="en-US" b="0" dirty="0">
                  <a:latin typeface="Segoe UI Semilight" panose="020B0402040204020203" pitchFamily="34" charset="0"/>
                  <a:cs typeface="Segoe UI Semilight" panose="020B0402040204020203" pitchFamily="34" charset="0"/>
                </a:endParaRPr>
              </a:p>
              <a:p>
                <a:br>
                  <a:rPr lang="en-US" dirty="0">
                    <a:latin typeface="Segoe UI Semilight" panose="020B0402040204020203" pitchFamily="34" charset="0"/>
                    <a:cs typeface="Segoe UI Semilight" panose="020B0402040204020203" pitchFamily="34" charset="0"/>
                  </a:rPr>
                </a:br>
                <a:r>
                  <a:rPr lang="en-US" dirty="0">
                    <a:latin typeface="Segoe UI Semilight" panose="020B0402040204020203" pitchFamily="34" charset="0"/>
                    <a:cs typeface="Segoe UI Semilight" panose="020B0402040204020203" pitchFamily="34" charset="0"/>
                  </a:rPr>
                  <a:t>That bound is not tight, </a:t>
                </a:r>
              </a:p>
              <a:p>
                <a:r>
                  <a:rPr lang="en-US" dirty="0">
                    <a:latin typeface="Segoe UI Semilight" panose="020B0402040204020203" pitchFamily="34" charset="0"/>
                    <a:cs typeface="Segoe UI Semilight" panose="020B0402040204020203" pitchFamily="34" charset="0"/>
                  </a:rPr>
                  <a:t>Don’t think about the loops, think about what happens overall. </a:t>
                </a:r>
                <a:br>
                  <a:rPr lang="en-US" dirty="0">
                    <a:latin typeface="Segoe UI Semilight" panose="020B0402040204020203" pitchFamily="34" charset="0"/>
                    <a:cs typeface="Segoe UI Semilight" panose="020B0402040204020203" pitchFamily="34" charset="0"/>
                  </a:rPr>
                </a:br>
                <a:r>
                  <a:rPr lang="en-US" dirty="0">
                    <a:latin typeface="Segoe UI Semilight" panose="020B0402040204020203" pitchFamily="34" charset="0"/>
                    <a:cs typeface="Segoe UI Semilight" panose="020B0402040204020203" pitchFamily="34" charset="0"/>
                  </a:rPr>
                  <a:t>How many times is </a:t>
                </a:r>
                <a:r>
                  <a:rPr lang="en-US" dirty="0">
                    <a:latin typeface="Courier New" panose="02070309020205020404" pitchFamily="49" charset="0"/>
                    <a:cs typeface="Courier New" panose="02070309020205020404" pitchFamily="49" charset="0"/>
                  </a:rPr>
                  <a:t>current </a:t>
                </a:r>
                <a:r>
                  <a:rPr lang="en-US" dirty="0">
                    <a:latin typeface="Segoe UI Semilight" panose="020B0402040204020203" pitchFamily="34" charset="0"/>
                    <a:cs typeface="Segoe UI Semilight" panose="020B0402040204020203" pitchFamily="34" charset="0"/>
                  </a:rPr>
                  <a:t>changed? How many times does an edge get used to define </a:t>
                </a:r>
                <a:r>
                  <a:rPr lang="en-US" dirty="0" err="1">
                    <a:latin typeface="Courier New" panose="02070309020205020404" pitchFamily="49" charset="0"/>
                    <a:cs typeface="Courier New" panose="02070309020205020404" pitchFamily="49" charset="0"/>
                  </a:rPr>
                  <a:t>current.neighbors</a:t>
                </a:r>
                <a:r>
                  <a:rPr lang="en-US" dirty="0">
                    <a:latin typeface="Courier New" panose="02070309020205020404" pitchFamily="49" charset="0"/>
                    <a:cs typeface="Courier New" panose="02070309020205020404" pitchFamily="49" charset="0"/>
                  </a:rPr>
                  <a:t>?</a:t>
                </a:r>
              </a:p>
            </p:txBody>
          </p:sp>
        </mc:Choice>
        <mc:Fallback xmlns="">
          <p:sp>
            <p:nvSpPr>
              <p:cNvPr id="6" name="TextBox 5"/>
              <p:cNvSpPr txBox="1">
                <a:spLocks noRot="1" noChangeAspect="1" noMove="1" noResize="1" noEditPoints="1" noAdjustHandles="1" noChangeArrowheads="1" noChangeShapeType="1" noTextEdit="1"/>
              </p:cNvSpPr>
              <p:nvPr/>
            </p:nvSpPr>
            <p:spPr>
              <a:xfrm>
                <a:off x="7611035" y="1416424"/>
                <a:ext cx="4151463" cy="3139321"/>
              </a:xfrm>
              <a:prstGeom prst="rect">
                <a:avLst/>
              </a:prstGeom>
              <a:blipFill>
                <a:blip r:embed="rId3"/>
                <a:stretch>
                  <a:fillRect l="-1322" t="-777" r="-2349" b="-2330"/>
                </a:stretch>
              </a:blipFill>
            </p:spPr>
            <p:txBody>
              <a:bodyPr/>
              <a:lstStyle/>
              <a:p>
                <a:r>
                  <a:rPr lang="en-US">
                    <a:noFill/>
                  </a:rPr>
                  <a:t> </a:t>
                </a:r>
              </a:p>
            </p:txBody>
          </p:sp>
        </mc:Fallback>
      </mc:AlternateContent>
    </p:spTree>
    <p:extLst>
      <p:ext uri="{BB962C8B-B14F-4D97-AF65-F5344CB8AC3E}">
        <p14:creationId xmlns:p14="http://schemas.microsoft.com/office/powerpoint/2010/main" val="102676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C0661-E58D-4C34-8B8A-39AAC4F324D6}"/>
              </a:ext>
            </a:extLst>
          </p:cNvPr>
          <p:cNvSpPr>
            <a:spLocks noGrp="1"/>
          </p:cNvSpPr>
          <p:nvPr>
            <p:ph type="title"/>
          </p:nvPr>
        </p:nvSpPr>
        <p:spPr/>
        <p:txBody>
          <a:bodyPr/>
          <a:lstStyle/>
          <a:p>
            <a:r>
              <a:rPr lang="en-US" dirty="0"/>
              <a:t>Old Breadth-First Search Application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E610FB3-29AE-449B-AAC3-EB5CC8040F65}"/>
                  </a:ext>
                </a:extLst>
              </p:cNvPr>
              <p:cNvSpPr>
                <a:spLocks noGrp="1"/>
              </p:cNvSpPr>
              <p:nvPr>
                <p:ph idx="1"/>
              </p:nvPr>
            </p:nvSpPr>
            <p:spPr/>
            <p:txBody>
              <a:bodyPr/>
              <a:lstStyle/>
              <a:p>
                <a:r>
                  <a:rPr lang="en-US" dirty="0"/>
                  <a:t>Shortest paths in an </a:t>
                </a:r>
                <a:r>
                  <a:rPr lang="en-US" b="1" dirty="0"/>
                  <a:t>unweighted</a:t>
                </a:r>
                <a:r>
                  <a:rPr lang="en-US" dirty="0"/>
                  <a:t> graph.</a:t>
                </a:r>
              </a:p>
              <a:p>
                <a:r>
                  <a:rPr lang="en-US" dirty="0"/>
                  <a:t>Finding the connected components of an </a:t>
                </a:r>
                <a:r>
                  <a:rPr lang="en-US" b="1" dirty="0"/>
                  <a:t>undirected </a:t>
                </a:r>
                <a:r>
                  <a:rPr lang="en-US" dirty="0"/>
                  <a:t>graph.</a:t>
                </a:r>
              </a:p>
              <a:p>
                <a:endParaRPr lang="en-US" b="1" dirty="0"/>
              </a:p>
              <a:p>
                <a:r>
                  <a:rPr lang="en-US" dirty="0"/>
                  <a:t>Both run in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time, </a:t>
                </a:r>
              </a:p>
              <a:p>
                <a:r>
                  <a:rPr lang="en-US" dirty="0"/>
                  <a:t>where </a:t>
                </a:r>
                <a14:m>
                  <m:oMath xmlns:m="http://schemas.openxmlformats.org/officeDocument/2006/math">
                    <m:r>
                      <a:rPr lang="en-US" b="0" i="1" smtClean="0">
                        <a:latin typeface="Cambria Math" panose="02040503050406030204" pitchFamily="18" charset="0"/>
                      </a:rPr>
                      <m:t>𝑚</m:t>
                    </m:r>
                  </m:oMath>
                </a14:m>
                <a:r>
                  <a:rPr lang="en-US" dirty="0"/>
                  <a:t> is the number of edges (also written </a:t>
                </a:r>
                <a14:m>
                  <m:oMath xmlns:m="http://schemas.openxmlformats.org/officeDocument/2006/math">
                    <m:r>
                      <a:rPr lang="en-US" b="0" i="1" smtClean="0">
                        <a:latin typeface="Cambria Math" panose="02040503050406030204" pitchFamily="18" charset="0"/>
                      </a:rPr>
                      <m:t>𝐸</m:t>
                    </m:r>
                  </m:oMath>
                </a14:m>
                <a:r>
                  <a:rPr lang="en-US" dirty="0"/>
                  <a:t> or</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oMath>
                </a14:m>
                <a:endParaRPr lang="en-US" dirty="0"/>
              </a:p>
              <a:p>
                <a:r>
                  <a:rPr lang="en-US" dirty="0"/>
                  <a:t>And </a:t>
                </a:r>
                <a14:m>
                  <m:oMath xmlns:m="http://schemas.openxmlformats.org/officeDocument/2006/math">
                    <m:r>
                      <a:rPr lang="en-US" b="0" i="1" smtClean="0">
                        <a:latin typeface="Cambria Math" panose="02040503050406030204" pitchFamily="18" charset="0"/>
                      </a:rPr>
                      <m:t>𝑛</m:t>
                    </m:r>
                  </m:oMath>
                </a14:m>
                <a:r>
                  <a:rPr lang="en-US" dirty="0"/>
                  <a:t> is the number of vertices (also written </a:t>
                </a:r>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 </m:t>
                    </m:r>
                  </m:oMath>
                </a14:m>
                <a:r>
                  <a:rPr lang="en-US" dirty="0"/>
                  <a:t>or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oMath>
                </a14:m>
                <a:r>
                  <a:rPr lang="en-US" dirty="0"/>
                  <a:t>)</a:t>
                </a:r>
              </a:p>
            </p:txBody>
          </p:sp>
        </mc:Choice>
        <mc:Fallback xmlns="">
          <p:sp>
            <p:nvSpPr>
              <p:cNvPr id="3" name="Content Placeholder 2">
                <a:extLst>
                  <a:ext uri="{FF2B5EF4-FFF2-40B4-BE49-F238E27FC236}">
                    <a16:creationId xmlns:a16="http://schemas.microsoft.com/office/drawing/2014/main" id="{CE610FB3-29AE-449B-AAC3-EB5CC8040F65}"/>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37489984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Unweighted Graphs</a:t>
            </a:r>
          </a:p>
        </p:txBody>
      </p:sp>
      <p:sp>
        <p:nvSpPr>
          <p:cNvPr id="3" name="Content Placeholder 2"/>
          <p:cNvSpPr>
            <a:spLocks noGrp="1"/>
          </p:cNvSpPr>
          <p:nvPr>
            <p:ph idx="1"/>
          </p:nvPr>
        </p:nvSpPr>
        <p:spPr/>
        <p:txBody>
          <a:bodyPr>
            <a:normAutofit fontScale="85000" lnSpcReduction="20000"/>
          </a:bodyPr>
          <a:lstStyle/>
          <a:p>
            <a:r>
              <a:rPr lang="en-US" dirty="0"/>
              <a:t>If the graph is unweighted, how do we find a shortest paths?</a:t>
            </a:r>
          </a:p>
          <a:p>
            <a:endParaRPr lang="en-US" b="1" dirty="0"/>
          </a:p>
          <a:p>
            <a:endParaRPr lang="en-US" dirty="0"/>
          </a:p>
          <a:p>
            <a:endParaRPr lang="en-US" dirty="0"/>
          </a:p>
          <a:p>
            <a:endParaRPr lang="en-US" dirty="0"/>
          </a:p>
          <a:p>
            <a:endParaRPr lang="en-US" dirty="0"/>
          </a:p>
          <a:p>
            <a:r>
              <a:rPr lang="en-US" dirty="0"/>
              <a:t>What’s the shortest path from s to s? </a:t>
            </a:r>
          </a:p>
          <a:p>
            <a:pPr lvl="1"/>
            <a:r>
              <a:rPr lang="en-US" dirty="0"/>
              <a:t>Well….we’re already there.</a:t>
            </a:r>
          </a:p>
          <a:p>
            <a:r>
              <a:rPr lang="en-US" dirty="0"/>
              <a:t>What’s the shortest path from s to u or v?</a:t>
            </a:r>
          </a:p>
          <a:p>
            <a:pPr lvl="1"/>
            <a:r>
              <a:rPr lang="en-US" dirty="0"/>
              <a:t>Just go on the edge from s</a:t>
            </a:r>
          </a:p>
          <a:p>
            <a:r>
              <a:rPr lang="en-US" dirty="0"/>
              <a:t>From s to </a:t>
            </a:r>
            <a:r>
              <a:rPr lang="en-US" dirty="0" err="1"/>
              <a:t>w,x</a:t>
            </a:r>
            <a:r>
              <a:rPr lang="en-US" dirty="0"/>
              <a:t>, or y?</a:t>
            </a:r>
          </a:p>
          <a:p>
            <a:pPr lvl="1"/>
            <a:r>
              <a:rPr lang="en-US" dirty="0"/>
              <a:t>Can’t get there directly from s, if we want a length 2 path, have to go through u or v.</a:t>
            </a:r>
          </a:p>
          <a:p>
            <a:endParaRPr lang="en-US" dirty="0"/>
          </a:p>
        </p:txBody>
      </p:sp>
      <p:sp>
        <p:nvSpPr>
          <p:cNvPr id="5" name="Slide Number Placeholder 4"/>
          <p:cNvSpPr>
            <a:spLocks noGrp="1"/>
          </p:cNvSpPr>
          <p:nvPr>
            <p:ph type="sldNum" sz="quarter" idx="12"/>
          </p:nvPr>
        </p:nvSpPr>
        <p:spPr/>
        <p:txBody>
          <a:bodyPr/>
          <a:lstStyle/>
          <a:p>
            <a:fld id="{659665DE-58FC-41F4-AC58-2C90A5E00527}" type="slidenum">
              <a:rPr lang="en-US" smtClean="0"/>
              <a:t>36</a:t>
            </a:fld>
            <a:endParaRPr lang="en-US"/>
          </a:p>
        </p:txBody>
      </p:sp>
      <p:sp>
        <p:nvSpPr>
          <p:cNvPr id="6" name="Oval 5"/>
          <p:cNvSpPr/>
          <p:nvPr/>
        </p:nvSpPr>
        <p:spPr>
          <a:xfrm>
            <a:off x="2505075" y="270510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t>
            </a:r>
          </a:p>
        </p:txBody>
      </p:sp>
      <p:sp>
        <p:nvSpPr>
          <p:cNvPr id="7" name="Oval 6"/>
          <p:cNvSpPr/>
          <p:nvPr/>
        </p:nvSpPr>
        <p:spPr>
          <a:xfrm>
            <a:off x="7991475" y="270510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t>
            </a:r>
          </a:p>
        </p:txBody>
      </p:sp>
      <p:sp>
        <p:nvSpPr>
          <p:cNvPr id="8" name="Oval 7"/>
          <p:cNvSpPr/>
          <p:nvPr/>
        </p:nvSpPr>
        <p:spPr>
          <a:xfrm>
            <a:off x="3448049" y="333375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t>
            </a:r>
          </a:p>
        </p:txBody>
      </p:sp>
      <p:sp>
        <p:nvSpPr>
          <p:cNvPr id="9" name="Oval 8"/>
          <p:cNvSpPr/>
          <p:nvPr/>
        </p:nvSpPr>
        <p:spPr>
          <a:xfrm>
            <a:off x="3448050" y="204787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a:t>
            </a:r>
          </a:p>
        </p:txBody>
      </p:sp>
      <p:sp>
        <p:nvSpPr>
          <p:cNvPr id="11" name="Oval 10"/>
          <p:cNvSpPr/>
          <p:nvPr/>
        </p:nvSpPr>
        <p:spPr>
          <a:xfrm>
            <a:off x="6421890" y="2705099"/>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a:t>
            </a:r>
          </a:p>
        </p:txBody>
      </p:sp>
      <p:sp>
        <p:nvSpPr>
          <p:cNvPr id="12" name="Oval 11"/>
          <p:cNvSpPr/>
          <p:nvPr/>
        </p:nvSpPr>
        <p:spPr>
          <a:xfrm>
            <a:off x="5181600" y="204787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a:t>
            </a:r>
          </a:p>
        </p:txBody>
      </p:sp>
      <p:sp>
        <p:nvSpPr>
          <p:cNvPr id="13" name="Oval 12"/>
          <p:cNvSpPr/>
          <p:nvPr/>
        </p:nvSpPr>
        <p:spPr>
          <a:xfrm>
            <a:off x="5181600" y="333375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x</a:t>
            </a:r>
          </a:p>
        </p:txBody>
      </p:sp>
      <p:cxnSp>
        <p:nvCxnSpPr>
          <p:cNvPr id="15" name="Straight Arrow Connector 14"/>
          <p:cNvCxnSpPr>
            <a:stCxn id="6" idx="7"/>
            <a:endCxn id="9" idx="3"/>
          </p:cNvCxnSpPr>
          <p:nvPr/>
        </p:nvCxnSpPr>
        <p:spPr>
          <a:xfrm flipV="1">
            <a:off x="2773368" y="2316168"/>
            <a:ext cx="720714" cy="43496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8" idx="0"/>
          </p:cNvCxnSpPr>
          <p:nvPr/>
        </p:nvCxnSpPr>
        <p:spPr>
          <a:xfrm>
            <a:off x="3605211" y="2391104"/>
            <a:ext cx="1" cy="94264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5"/>
            <a:endCxn id="8" idx="1"/>
          </p:cNvCxnSpPr>
          <p:nvPr/>
        </p:nvCxnSpPr>
        <p:spPr>
          <a:xfrm>
            <a:off x="2773368" y="2973393"/>
            <a:ext cx="720713" cy="406389"/>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6"/>
            <a:endCxn id="13" idx="1"/>
          </p:cNvCxnSpPr>
          <p:nvPr/>
        </p:nvCxnSpPr>
        <p:spPr>
          <a:xfrm>
            <a:off x="3762375" y="2205038"/>
            <a:ext cx="1465257" cy="117474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8" idx="6"/>
          </p:cNvCxnSpPr>
          <p:nvPr/>
        </p:nvCxnSpPr>
        <p:spPr>
          <a:xfrm flipV="1">
            <a:off x="3762374" y="3490912"/>
            <a:ext cx="1404256" cy="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8" idx="7"/>
          </p:cNvCxnSpPr>
          <p:nvPr/>
        </p:nvCxnSpPr>
        <p:spPr>
          <a:xfrm flipV="1">
            <a:off x="3716342" y="2870990"/>
            <a:ext cx="2705548" cy="50879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9" idx="6"/>
            <a:endCxn id="12" idx="2"/>
          </p:cNvCxnSpPr>
          <p:nvPr/>
        </p:nvCxnSpPr>
        <p:spPr>
          <a:xfrm>
            <a:off x="3762375" y="2205038"/>
            <a:ext cx="1419225"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2" idx="6"/>
            <a:endCxn id="7" idx="1"/>
          </p:cNvCxnSpPr>
          <p:nvPr/>
        </p:nvCxnSpPr>
        <p:spPr>
          <a:xfrm>
            <a:off x="5495925" y="2205038"/>
            <a:ext cx="2541582" cy="54609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1" idx="6"/>
          </p:cNvCxnSpPr>
          <p:nvPr/>
        </p:nvCxnSpPr>
        <p:spPr>
          <a:xfrm>
            <a:off x="6736215" y="2862262"/>
            <a:ext cx="1255260" cy="8728"/>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1" idx="3"/>
            <a:endCxn id="13" idx="7"/>
          </p:cNvCxnSpPr>
          <p:nvPr/>
        </p:nvCxnSpPr>
        <p:spPr>
          <a:xfrm flipH="1">
            <a:off x="5449893" y="2973392"/>
            <a:ext cx="1018029" cy="40639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7" idx="4"/>
            <a:endCxn id="13" idx="6"/>
          </p:cNvCxnSpPr>
          <p:nvPr/>
        </p:nvCxnSpPr>
        <p:spPr>
          <a:xfrm flipH="1">
            <a:off x="5495925" y="3019425"/>
            <a:ext cx="2652713" cy="471488"/>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24" name="Footer Placeholder 3">
            <a:extLst>
              <a:ext uri="{FF2B5EF4-FFF2-40B4-BE49-F238E27FC236}">
                <a16:creationId xmlns:a16="http://schemas.microsoft.com/office/drawing/2014/main" id="{6D3E6199-D84D-FE4B-ABFC-0942973FC842}"/>
              </a:ext>
            </a:extLst>
          </p:cNvPr>
          <p:cNvSpPr>
            <a:spLocks noGrp="1"/>
          </p:cNvSpPr>
          <p:nvPr>
            <p:ph type="ftr" sz="quarter" idx="11"/>
          </p:nvPr>
        </p:nvSpPr>
        <p:spPr>
          <a:xfrm>
            <a:off x="5715301" y="6521027"/>
            <a:ext cx="5901459" cy="274320"/>
          </a:xfrm>
        </p:spPr>
        <p:txBody>
          <a:bodyPr/>
          <a:lstStyle/>
          <a:p>
            <a:r>
              <a:rPr lang="es-ES"/>
              <a:t>CSE 373 19 SU - Robbie Weber</a:t>
            </a:r>
            <a:endParaRPr lang="en-US" dirty="0"/>
          </a:p>
        </p:txBody>
      </p:sp>
    </p:spTree>
    <p:extLst>
      <p:ext uri="{BB962C8B-B14F-4D97-AF65-F5344CB8AC3E}">
        <p14:creationId xmlns:p14="http://schemas.microsoft.com/office/powerpoint/2010/main" val="58552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2" grpId="0" animBg="1"/>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09C25-9D67-4976-A33D-383575F7EB65}"/>
              </a:ext>
            </a:extLst>
          </p:cNvPr>
          <p:cNvSpPr>
            <a:spLocks noGrp="1"/>
          </p:cNvSpPr>
          <p:nvPr>
            <p:ph type="title"/>
          </p:nvPr>
        </p:nvSpPr>
        <p:spPr/>
        <p:txBody>
          <a:bodyPr/>
          <a:lstStyle/>
          <a:p>
            <a:r>
              <a:rPr lang="en-US" dirty="0"/>
              <a:t>A detailed application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D6DBEAD-6571-4C22-B63C-8A1A13B4765F}"/>
                  </a:ext>
                </a:extLst>
              </p:cNvPr>
              <p:cNvSpPr>
                <a:spLocks noGrp="1"/>
              </p:cNvSpPr>
              <p:nvPr>
                <p:ph idx="1"/>
              </p:nvPr>
            </p:nvSpPr>
            <p:spPr>
              <a:xfrm>
                <a:off x="575240" y="2935941"/>
                <a:ext cx="11187258" cy="3373420"/>
              </a:xfrm>
            </p:spPr>
            <p:txBody>
              <a:bodyPr/>
              <a:lstStyle/>
              <a:p>
                <a:r>
                  <a:rPr lang="en-US" dirty="0"/>
                  <a:t>Called “2-colorable” because you can “color”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1</m:t>
                        </m:r>
                      </m:sub>
                    </m:sSub>
                  </m:oMath>
                </a14:m>
                <a:r>
                  <a:rPr lang="en-US" dirty="0"/>
                  <a:t> red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2</m:t>
                        </m:r>
                      </m:sub>
                    </m:sSub>
                  </m:oMath>
                </a14:m>
                <a:r>
                  <a:rPr lang="en-US" dirty="0"/>
                  <a:t> blue, and no edge connects vertices of the same color.</a:t>
                </a:r>
              </a:p>
              <a:p>
                <a:endParaRPr lang="en-US" dirty="0"/>
              </a:p>
              <a:p>
                <a:r>
                  <a:rPr lang="en-US" dirty="0"/>
                  <a:t>We’ll adapt BFS to find if a graph is bipartite</a:t>
                </a:r>
              </a:p>
              <a:p>
                <a:r>
                  <a:rPr lang="en-US" dirty="0"/>
                  <a:t>And prove a graph theory result along the way.</a:t>
                </a:r>
              </a:p>
            </p:txBody>
          </p:sp>
        </mc:Choice>
        <mc:Fallback xmlns="">
          <p:sp>
            <p:nvSpPr>
              <p:cNvPr id="3" name="Content Placeholder 2">
                <a:extLst>
                  <a:ext uri="{FF2B5EF4-FFF2-40B4-BE49-F238E27FC236}">
                    <a16:creationId xmlns:a16="http://schemas.microsoft.com/office/drawing/2014/main" id="{5D6DBEAD-6571-4C22-B63C-8A1A13B4765F}"/>
                  </a:ext>
                </a:extLst>
              </p:cNvPr>
              <p:cNvSpPr>
                <a:spLocks noGrp="1" noRot="1" noChangeAspect="1" noMove="1" noResize="1" noEditPoints="1" noAdjustHandles="1" noChangeArrowheads="1" noChangeShapeType="1" noTextEdit="1"/>
              </p:cNvSpPr>
              <p:nvPr>
                <p:ph idx="1"/>
              </p:nvPr>
            </p:nvSpPr>
            <p:spPr>
              <a:xfrm>
                <a:off x="575240" y="2935941"/>
                <a:ext cx="11187258" cy="3373420"/>
              </a:xfrm>
              <a:blipFill>
                <a:blip r:embed="rId2"/>
                <a:stretch>
                  <a:fillRect l="-708" t="-3255" r="-1797"/>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58E85982-517B-45F6-8E2F-8EC0785E14D9}"/>
              </a:ext>
            </a:extLst>
          </p:cNvPr>
          <p:cNvGrpSpPr/>
          <p:nvPr/>
        </p:nvGrpSpPr>
        <p:grpSpPr>
          <a:xfrm>
            <a:off x="683369" y="1419020"/>
            <a:ext cx="10661465" cy="1516921"/>
            <a:chOff x="677852" y="1580757"/>
            <a:chExt cx="4703420" cy="1516921"/>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3B696094-38D4-4A43-B913-41DD3B6E83A6}"/>
                    </a:ext>
                  </a:extLst>
                </p:cNvPr>
                <p:cNvSpPr/>
                <p:nvPr/>
              </p:nvSpPr>
              <p:spPr>
                <a:xfrm>
                  <a:off x="677852" y="1580757"/>
                  <a:ext cx="4703420" cy="151692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egoe UI Semibold" panose="020B0702040204020203" pitchFamily="34" charset="0"/>
                    <a:cs typeface="Segoe UI Semibold" panose="020B0702040204020203" pitchFamily="34" charset="0"/>
                  </a:endParaRPr>
                </a:p>
                <a:p>
                  <a:pPr algn="ctr"/>
                  <a:r>
                    <a:rPr lang="en-US" sz="2400" dirty="0">
                      <a:latin typeface="Segoe UI Semibold" panose="020B0702040204020203" pitchFamily="34" charset="0"/>
                      <a:cs typeface="Segoe UI Semibold" panose="020B0702040204020203" pitchFamily="34" charset="0"/>
                    </a:rPr>
                    <a:t>A graph is bipartite (also called 2-colorable) if the vertex set can be divided into two sets </a:t>
                  </a:r>
                  <a14:m>
                    <m:oMath xmlns:m="http://schemas.openxmlformats.org/officeDocument/2006/math">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1</m:t>
                          </m:r>
                        </m:sub>
                      </m:sSub>
                      <m:r>
                        <a:rPr lang="en-US" sz="2400" b="0" i="1" smtClean="0">
                          <a:latin typeface="Cambria Math" panose="02040503050406030204" pitchFamily="18" charset="0"/>
                          <a:cs typeface="Segoe UI Semibold" panose="020B0702040204020203" pitchFamily="34" charset="0"/>
                        </a:rPr>
                        <m:t>,</m:t>
                      </m:r>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2</m:t>
                          </m:r>
                        </m:sub>
                      </m:sSub>
                    </m:oMath>
                  </a14:m>
                  <a:r>
                    <a:rPr lang="en-US" sz="2400" dirty="0">
                      <a:latin typeface="Segoe UI Semibold" panose="020B0702040204020203" pitchFamily="34" charset="0"/>
                      <a:cs typeface="Segoe UI Semibold" panose="020B0702040204020203" pitchFamily="34" charset="0"/>
                    </a:rPr>
                    <a:t> such that the only edges go between </a:t>
                  </a:r>
                  <a14:m>
                    <m:oMath xmlns:m="http://schemas.openxmlformats.org/officeDocument/2006/math">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1</m:t>
                          </m:r>
                        </m:sub>
                      </m:sSub>
                    </m:oMath>
                  </a14:m>
                  <a:r>
                    <a:rPr lang="en-US" sz="2400" dirty="0">
                      <a:latin typeface="Segoe UI Semibold" panose="020B0702040204020203" pitchFamily="34" charset="0"/>
                      <a:cs typeface="Segoe UI Semibold" panose="020B0702040204020203" pitchFamily="34" charset="0"/>
                    </a:rPr>
                    <a:t> and </a:t>
                  </a:r>
                  <a14:m>
                    <m:oMath xmlns:m="http://schemas.openxmlformats.org/officeDocument/2006/math">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2</m:t>
                          </m:r>
                        </m:sub>
                      </m:sSub>
                    </m:oMath>
                  </a14:m>
                  <a:r>
                    <a:rPr lang="en-US" sz="2400" dirty="0">
                      <a:latin typeface="Segoe UI Semibold" panose="020B0702040204020203" pitchFamily="34" charset="0"/>
                      <a:cs typeface="Segoe UI Semibold" panose="020B0702040204020203" pitchFamily="34" charset="0"/>
                    </a:rPr>
                    <a:t>.</a:t>
                  </a:r>
                </a:p>
              </p:txBody>
            </p:sp>
          </mc:Choice>
          <mc:Fallback xmlns="">
            <p:sp>
              <p:nvSpPr>
                <p:cNvPr id="5" name="Rectangle 4">
                  <a:extLst>
                    <a:ext uri="{FF2B5EF4-FFF2-40B4-BE49-F238E27FC236}">
                      <a16:creationId xmlns:a16="http://schemas.microsoft.com/office/drawing/2014/main" id="{3B696094-38D4-4A43-B913-41DD3B6E83A6}"/>
                    </a:ext>
                  </a:extLst>
                </p:cNvPr>
                <p:cNvSpPr>
                  <a:spLocks noRot="1" noChangeAspect="1" noMove="1" noResize="1" noEditPoints="1" noAdjustHandles="1" noChangeArrowheads="1" noChangeShapeType="1" noTextEdit="1"/>
                </p:cNvSpPr>
                <p:nvPr/>
              </p:nvSpPr>
              <p:spPr>
                <a:xfrm>
                  <a:off x="677852" y="1580757"/>
                  <a:ext cx="4703420" cy="1516921"/>
                </a:xfrm>
                <a:prstGeom prst="rect">
                  <a:avLst/>
                </a:prstGeom>
                <a:blipFill>
                  <a:blip r:embed="rId3"/>
                  <a:stretch>
                    <a:fillRect l="-457" r="-515"/>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EADA2960-EB0B-4118-BCBE-EB6E3ABD63DE}"/>
                </a:ext>
              </a:extLst>
            </p:cNvPr>
            <p:cNvSpPr/>
            <p:nvPr/>
          </p:nvSpPr>
          <p:spPr>
            <a:xfrm>
              <a:off x="677853" y="1580758"/>
              <a:ext cx="4703419" cy="55143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atin typeface="Segoe UI Historic" panose="020B0502040204020203" pitchFamily="34" charset="0"/>
                  <a:ea typeface="Segoe UI Historic" panose="020B0502040204020203" pitchFamily="34" charset="0"/>
                  <a:cs typeface="Segoe UI Historic" panose="020B0502040204020203" pitchFamily="34" charset="0"/>
                </a:rPr>
                <a:t>Bipartite (also called “2-colorable”)</a:t>
              </a:r>
            </a:p>
          </p:txBody>
        </p:sp>
      </p:grpSp>
    </p:spTree>
    <p:extLst>
      <p:ext uri="{BB962C8B-B14F-4D97-AF65-F5344CB8AC3E}">
        <p14:creationId xmlns:p14="http://schemas.microsoft.com/office/powerpoint/2010/main" val="3597588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09C25-9D67-4976-A33D-383575F7EB65}"/>
              </a:ext>
            </a:extLst>
          </p:cNvPr>
          <p:cNvSpPr>
            <a:spLocks noGrp="1"/>
          </p:cNvSpPr>
          <p:nvPr>
            <p:ph type="title"/>
          </p:nvPr>
        </p:nvSpPr>
        <p:spPr/>
        <p:txBody>
          <a:bodyPr/>
          <a:lstStyle/>
          <a:p>
            <a:r>
              <a:rPr lang="en-US" dirty="0"/>
              <a:t>A detailed application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D6DBEAD-6571-4C22-B63C-8A1A13B4765F}"/>
                  </a:ext>
                </a:extLst>
              </p:cNvPr>
              <p:cNvSpPr>
                <a:spLocks noGrp="1"/>
              </p:cNvSpPr>
              <p:nvPr>
                <p:ph idx="1"/>
              </p:nvPr>
            </p:nvSpPr>
            <p:spPr>
              <a:xfrm>
                <a:off x="575240" y="2935941"/>
                <a:ext cx="11187258" cy="936812"/>
              </a:xfrm>
            </p:spPr>
            <p:txBody>
              <a:bodyPr/>
              <a:lstStyle/>
              <a:p>
                <a:r>
                  <a:rPr lang="en-US" dirty="0"/>
                  <a:t>Called “2-colorable” because you can “color”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1</m:t>
                        </m:r>
                      </m:sub>
                    </m:sSub>
                  </m:oMath>
                </a14:m>
                <a:r>
                  <a:rPr lang="en-US" dirty="0"/>
                  <a:t> red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2</m:t>
                        </m:r>
                      </m:sub>
                    </m:sSub>
                  </m:oMath>
                </a14:m>
                <a:r>
                  <a:rPr lang="en-US" dirty="0"/>
                  <a:t> blue, and no edge connects vertices of the same color.</a:t>
                </a:r>
              </a:p>
              <a:p>
                <a:endParaRPr lang="en-US" dirty="0"/>
              </a:p>
            </p:txBody>
          </p:sp>
        </mc:Choice>
        <mc:Fallback xmlns="">
          <p:sp>
            <p:nvSpPr>
              <p:cNvPr id="3" name="Content Placeholder 2">
                <a:extLst>
                  <a:ext uri="{FF2B5EF4-FFF2-40B4-BE49-F238E27FC236}">
                    <a16:creationId xmlns:a16="http://schemas.microsoft.com/office/drawing/2014/main" id="{5D6DBEAD-6571-4C22-B63C-8A1A13B4765F}"/>
                  </a:ext>
                </a:extLst>
              </p:cNvPr>
              <p:cNvSpPr>
                <a:spLocks noGrp="1" noRot="1" noChangeAspect="1" noMove="1" noResize="1" noEditPoints="1" noAdjustHandles="1" noChangeArrowheads="1" noChangeShapeType="1" noTextEdit="1"/>
              </p:cNvSpPr>
              <p:nvPr>
                <p:ph idx="1"/>
              </p:nvPr>
            </p:nvSpPr>
            <p:spPr>
              <a:xfrm>
                <a:off x="575240" y="2935941"/>
                <a:ext cx="11187258" cy="936812"/>
              </a:xfrm>
              <a:blipFill>
                <a:blip r:embed="rId2"/>
                <a:stretch>
                  <a:fillRect l="-708" t="-11765" r="-1797" b="-10458"/>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58E85982-517B-45F6-8E2F-8EC0785E14D9}"/>
              </a:ext>
            </a:extLst>
          </p:cNvPr>
          <p:cNvGrpSpPr/>
          <p:nvPr/>
        </p:nvGrpSpPr>
        <p:grpSpPr>
          <a:xfrm>
            <a:off x="683369" y="1419020"/>
            <a:ext cx="10661465" cy="1516921"/>
            <a:chOff x="677852" y="1580757"/>
            <a:chExt cx="4703420" cy="1516921"/>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3B696094-38D4-4A43-B913-41DD3B6E83A6}"/>
                    </a:ext>
                  </a:extLst>
                </p:cNvPr>
                <p:cNvSpPr/>
                <p:nvPr/>
              </p:nvSpPr>
              <p:spPr>
                <a:xfrm>
                  <a:off x="677852" y="1580757"/>
                  <a:ext cx="4703420" cy="151692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egoe UI Semibold" panose="020B0702040204020203" pitchFamily="34" charset="0"/>
                    <a:cs typeface="Segoe UI Semibold" panose="020B0702040204020203" pitchFamily="34" charset="0"/>
                  </a:endParaRPr>
                </a:p>
                <a:p>
                  <a:pPr algn="ctr"/>
                  <a:r>
                    <a:rPr lang="en-US" sz="2400" dirty="0">
                      <a:latin typeface="Segoe UI Semibold" panose="020B0702040204020203" pitchFamily="34" charset="0"/>
                      <a:cs typeface="Segoe UI Semibold" panose="020B0702040204020203" pitchFamily="34" charset="0"/>
                    </a:rPr>
                    <a:t>A graph is bipartite (also called 2-colorable) if the vertex set can be divided into two sets </a:t>
                  </a:r>
                  <a14:m>
                    <m:oMath xmlns:m="http://schemas.openxmlformats.org/officeDocument/2006/math">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1</m:t>
                          </m:r>
                        </m:sub>
                      </m:sSub>
                      <m:r>
                        <a:rPr lang="en-US" sz="2400" b="0" i="1" smtClean="0">
                          <a:latin typeface="Cambria Math" panose="02040503050406030204" pitchFamily="18" charset="0"/>
                          <a:cs typeface="Segoe UI Semibold" panose="020B0702040204020203" pitchFamily="34" charset="0"/>
                        </a:rPr>
                        <m:t>,</m:t>
                      </m:r>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2</m:t>
                          </m:r>
                        </m:sub>
                      </m:sSub>
                    </m:oMath>
                  </a14:m>
                  <a:r>
                    <a:rPr lang="en-US" sz="2400" dirty="0">
                      <a:latin typeface="Segoe UI Semibold" panose="020B0702040204020203" pitchFamily="34" charset="0"/>
                      <a:cs typeface="Segoe UI Semibold" panose="020B0702040204020203" pitchFamily="34" charset="0"/>
                    </a:rPr>
                    <a:t> such that the only edges go between </a:t>
                  </a:r>
                  <a14:m>
                    <m:oMath xmlns:m="http://schemas.openxmlformats.org/officeDocument/2006/math">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1</m:t>
                          </m:r>
                        </m:sub>
                      </m:sSub>
                    </m:oMath>
                  </a14:m>
                  <a:r>
                    <a:rPr lang="en-US" sz="2400" dirty="0">
                      <a:latin typeface="Segoe UI Semibold" panose="020B0702040204020203" pitchFamily="34" charset="0"/>
                      <a:cs typeface="Segoe UI Semibold" panose="020B0702040204020203" pitchFamily="34" charset="0"/>
                    </a:rPr>
                    <a:t> and </a:t>
                  </a:r>
                  <a14:m>
                    <m:oMath xmlns:m="http://schemas.openxmlformats.org/officeDocument/2006/math">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2</m:t>
                          </m:r>
                        </m:sub>
                      </m:sSub>
                    </m:oMath>
                  </a14:m>
                  <a:r>
                    <a:rPr lang="en-US" sz="2400" dirty="0">
                      <a:latin typeface="Segoe UI Semibold" panose="020B0702040204020203" pitchFamily="34" charset="0"/>
                      <a:cs typeface="Segoe UI Semibold" panose="020B0702040204020203" pitchFamily="34" charset="0"/>
                    </a:rPr>
                    <a:t>.</a:t>
                  </a:r>
                </a:p>
              </p:txBody>
            </p:sp>
          </mc:Choice>
          <mc:Fallback xmlns="">
            <p:sp>
              <p:nvSpPr>
                <p:cNvPr id="5" name="Rectangle 4">
                  <a:extLst>
                    <a:ext uri="{FF2B5EF4-FFF2-40B4-BE49-F238E27FC236}">
                      <a16:creationId xmlns:a16="http://schemas.microsoft.com/office/drawing/2014/main" id="{3B696094-38D4-4A43-B913-41DD3B6E83A6}"/>
                    </a:ext>
                  </a:extLst>
                </p:cNvPr>
                <p:cNvSpPr>
                  <a:spLocks noRot="1" noChangeAspect="1" noMove="1" noResize="1" noEditPoints="1" noAdjustHandles="1" noChangeArrowheads="1" noChangeShapeType="1" noTextEdit="1"/>
                </p:cNvSpPr>
                <p:nvPr/>
              </p:nvSpPr>
              <p:spPr>
                <a:xfrm>
                  <a:off x="677852" y="1580757"/>
                  <a:ext cx="4703420" cy="1516921"/>
                </a:xfrm>
                <a:prstGeom prst="rect">
                  <a:avLst/>
                </a:prstGeom>
                <a:blipFill>
                  <a:blip r:embed="rId3"/>
                  <a:stretch>
                    <a:fillRect l="-457" r="-515"/>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EADA2960-EB0B-4118-BCBE-EB6E3ABD63DE}"/>
                </a:ext>
              </a:extLst>
            </p:cNvPr>
            <p:cNvSpPr/>
            <p:nvPr/>
          </p:nvSpPr>
          <p:spPr>
            <a:xfrm>
              <a:off x="677853" y="1580758"/>
              <a:ext cx="4703419" cy="55143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atin typeface="Segoe UI Historic" panose="020B0502040204020203" pitchFamily="34" charset="0"/>
                  <a:ea typeface="Segoe UI Historic" panose="020B0502040204020203" pitchFamily="34" charset="0"/>
                  <a:cs typeface="Segoe UI Historic" panose="020B0502040204020203" pitchFamily="34" charset="0"/>
                </a:rPr>
                <a:t>Bipartite (also called “2-colorable”)</a:t>
              </a:r>
            </a:p>
          </p:txBody>
        </p:sp>
      </p:grpSp>
      <p:grpSp>
        <p:nvGrpSpPr>
          <p:cNvPr id="27" name="Group 26">
            <a:extLst>
              <a:ext uri="{FF2B5EF4-FFF2-40B4-BE49-F238E27FC236}">
                <a16:creationId xmlns:a16="http://schemas.microsoft.com/office/drawing/2014/main" id="{B1E8E0AD-F3B4-4114-93A1-AB1034C71868}"/>
              </a:ext>
            </a:extLst>
          </p:cNvPr>
          <p:cNvGrpSpPr/>
          <p:nvPr/>
        </p:nvGrpSpPr>
        <p:grpSpPr>
          <a:xfrm>
            <a:off x="330347" y="4068929"/>
            <a:ext cx="2242868" cy="2082193"/>
            <a:chOff x="998217" y="4042035"/>
            <a:chExt cx="2242868" cy="2082193"/>
          </a:xfrm>
        </p:grpSpPr>
        <p:grpSp>
          <p:nvGrpSpPr>
            <p:cNvPr id="7" name="Group 6">
              <a:extLst>
                <a:ext uri="{FF2B5EF4-FFF2-40B4-BE49-F238E27FC236}">
                  <a16:creationId xmlns:a16="http://schemas.microsoft.com/office/drawing/2014/main" id="{BA190C3F-59B4-4E36-AD5E-B2A215FDB252}"/>
                </a:ext>
              </a:extLst>
            </p:cNvPr>
            <p:cNvGrpSpPr/>
            <p:nvPr/>
          </p:nvGrpSpPr>
          <p:grpSpPr>
            <a:xfrm>
              <a:off x="2863362" y="4733741"/>
              <a:ext cx="377723" cy="377723"/>
              <a:chOff x="3099278" y="6175971"/>
              <a:chExt cx="377723" cy="377723"/>
            </a:xfrm>
          </p:grpSpPr>
          <p:sp>
            <p:nvSpPr>
              <p:cNvPr id="8" name="Oval 7">
                <a:extLst>
                  <a:ext uri="{FF2B5EF4-FFF2-40B4-BE49-F238E27FC236}">
                    <a16:creationId xmlns:a16="http://schemas.microsoft.com/office/drawing/2014/main" id="{27DFA133-15A1-406F-9B5E-7CDDD2613A8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42B69C8-9517-42EF-986E-9F772CF74104}"/>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nvGrpSpPr>
            <p:cNvPr id="10" name="Group 9">
              <a:extLst>
                <a:ext uri="{FF2B5EF4-FFF2-40B4-BE49-F238E27FC236}">
                  <a16:creationId xmlns:a16="http://schemas.microsoft.com/office/drawing/2014/main" id="{A358C0D4-EB92-4246-BDF7-28C2EAA0A3C7}"/>
                </a:ext>
              </a:extLst>
            </p:cNvPr>
            <p:cNvGrpSpPr/>
            <p:nvPr/>
          </p:nvGrpSpPr>
          <p:grpSpPr>
            <a:xfrm>
              <a:off x="2438968" y="5746505"/>
              <a:ext cx="377723" cy="377723"/>
              <a:chOff x="3099278" y="6175971"/>
              <a:chExt cx="377723" cy="377723"/>
            </a:xfrm>
          </p:grpSpPr>
          <p:sp>
            <p:nvSpPr>
              <p:cNvPr id="11" name="Oval 10">
                <a:extLst>
                  <a:ext uri="{FF2B5EF4-FFF2-40B4-BE49-F238E27FC236}">
                    <a16:creationId xmlns:a16="http://schemas.microsoft.com/office/drawing/2014/main" id="{EDD9435C-F915-4380-A142-3F876706A60B}"/>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9F6B8B2-5A72-4BBF-ACB4-66BE79802252}"/>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nvGrpSpPr>
            <p:cNvPr id="13" name="Group 12">
              <a:extLst>
                <a:ext uri="{FF2B5EF4-FFF2-40B4-BE49-F238E27FC236}">
                  <a16:creationId xmlns:a16="http://schemas.microsoft.com/office/drawing/2014/main" id="{284891DD-6871-481A-9535-7CFB6C70B4F4}"/>
                </a:ext>
              </a:extLst>
            </p:cNvPr>
            <p:cNvGrpSpPr/>
            <p:nvPr/>
          </p:nvGrpSpPr>
          <p:grpSpPr>
            <a:xfrm>
              <a:off x="1121375" y="4683379"/>
              <a:ext cx="377723" cy="377723"/>
              <a:chOff x="3099278" y="6175971"/>
              <a:chExt cx="377723" cy="377723"/>
            </a:xfrm>
          </p:grpSpPr>
          <p:sp>
            <p:nvSpPr>
              <p:cNvPr id="14" name="Oval 13">
                <a:extLst>
                  <a:ext uri="{FF2B5EF4-FFF2-40B4-BE49-F238E27FC236}">
                    <a16:creationId xmlns:a16="http://schemas.microsoft.com/office/drawing/2014/main" id="{B54B2DA9-9E2B-4FCC-B357-67DAF7EAE9AA}"/>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A784F3D-43C3-4565-AB3E-1FA51ED7CD86}"/>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cxnSp>
          <p:nvCxnSpPr>
            <p:cNvPr id="16" name="Straight Connector 15">
              <a:extLst>
                <a:ext uri="{FF2B5EF4-FFF2-40B4-BE49-F238E27FC236}">
                  <a16:creationId xmlns:a16="http://schemas.microsoft.com/office/drawing/2014/main" id="{1A0CD8E9-2857-424F-AC4E-049359FDEEA9}"/>
                </a:ext>
              </a:extLst>
            </p:cNvPr>
            <p:cNvCxnSpPr>
              <a:cxnSpLocks/>
              <a:stCxn id="8" idx="4"/>
              <a:endCxn id="11" idx="0"/>
            </p:cNvCxnSpPr>
            <p:nvPr/>
          </p:nvCxnSpPr>
          <p:spPr>
            <a:xfrm flipH="1">
              <a:off x="2627830" y="5111464"/>
              <a:ext cx="424394" cy="63504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E8E0C54-4D69-41E4-BFFB-1269F02DD1C2}"/>
                </a:ext>
              </a:extLst>
            </p:cNvPr>
            <p:cNvCxnSpPr>
              <a:cxnSpLocks/>
              <a:endCxn id="8" idx="1"/>
            </p:cNvCxnSpPr>
            <p:nvPr/>
          </p:nvCxnSpPr>
          <p:spPr>
            <a:xfrm>
              <a:off x="2244527" y="4193731"/>
              <a:ext cx="674151" cy="59532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F8B71C7-8B13-4B34-B740-2A8B4C83760E}"/>
                </a:ext>
              </a:extLst>
            </p:cNvPr>
            <p:cNvCxnSpPr>
              <a:cxnSpLocks/>
              <a:endCxn id="14" idx="7"/>
            </p:cNvCxnSpPr>
            <p:nvPr/>
          </p:nvCxnSpPr>
          <p:spPr>
            <a:xfrm flipH="1">
              <a:off x="1443782" y="4327276"/>
              <a:ext cx="478338" cy="41141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6E9CC8F-159A-49BD-A62D-DF1EE9403B28}"/>
                </a:ext>
              </a:extLst>
            </p:cNvPr>
            <p:cNvCxnSpPr>
              <a:cxnSpLocks/>
              <a:stCxn id="14" idx="4"/>
            </p:cNvCxnSpPr>
            <p:nvPr/>
          </p:nvCxnSpPr>
          <p:spPr>
            <a:xfrm flipH="1">
              <a:off x="1169011" y="5061102"/>
              <a:ext cx="141226" cy="56085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E47069-552C-46B4-99A3-324CEF4BD190}"/>
                </a:ext>
              </a:extLst>
            </p:cNvPr>
            <p:cNvCxnSpPr>
              <a:cxnSpLocks/>
              <a:stCxn id="11" idx="2"/>
            </p:cNvCxnSpPr>
            <p:nvPr/>
          </p:nvCxnSpPr>
          <p:spPr>
            <a:xfrm flipH="1" flipV="1">
              <a:off x="1357872" y="5810815"/>
              <a:ext cx="1081096" cy="12455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69BB5AE8-43D3-4185-948A-13C6A153B7A6}"/>
                </a:ext>
              </a:extLst>
            </p:cNvPr>
            <p:cNvGrpSpPr/>
            <p:nvPr/>
          </p:nvGrpSpPr>
          <p:grpSpPr>
            <a:xfrm>
              <a:off x="998217" y="5621953"/>
              <a:ext cx="377723" cy="377723"/>
              <a:chOff x="3099278" y="6175971"/>
              <a:chExt cx="377723" cy="377723"/>
            </a:xfrm>
          </p:grpSpPr>
          <p:sp>
            <p:nvSpPr>
              <p:cNvPr id="22" name="Oval 21">
                <a:extLst>
                  <a:ext uri="{FF2B5EF4-FFF2-40B4-BE49-F238E27FC236}">
                    <a16:creationId xmlns:a16="http://schemas.microsoft.com/office/drawing/2014/main" id="{AA01B7CB-2C1A-4FDF-8D67-485E0240ECED}"/>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BE48263-F4B5-4AB5-97DA-2FC2A81626CD}"/>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nvGrpSpPr>
            <p:cNvPr id="24" name="Group 23">
              <a:extLst>
                <a:ext uri="{FF2B5EF4-FFF2-40B4-BE49-F238E27FC236}">
                  <a16:creationId xmlns:a16="http://schemas.microsoft.com/office/drawing/2014/main" id="{2BBAE9E1-59F8-4DD4-A696-0E2E02F05291}"/>
                </a:ext>
              </a:extLst>
            </p:cNvPr>
            <p:cNvGrpSpPr/>
            <p:nvPr/>
          </p:nvGrpSpPr>
          <p:grpSpPr>
            <a:xfrm>
              <a:off x="1869709" y="4042035"/>
              <a:ext cx="377723" cy="377723"/>
              <a:chOff x="3099278" y="6175971"/>
              <a:chExt cx="377723" cy="377723"/>
            </a:xfrm>
          </p:grpSpPr>
          <p:sp>
            <p:nvSpPr>
              <p:cNvPr id="25" name="Oval 24">
                <a:extLst>
                  <a:ext uri="{FF2B5EF4-FFF2-40B4-BE49-F238E27FC236}">
                    <a16:creationId xmlns:a16="http://schemas.microsoft.com/office/drawing/2014/main" id="{84B7C751-4D1C-4260-9100-83E05A60F9DE}"/>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28BB342F-FF78-406A-96F7-B8E0E02226A5}"/>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sp>
        <p:nvSpPr>
          <p:cNvPr id="28" name="Rectangle 27">
            <a:extLst>
              <a:ext uri="{FF2B5EF4-FFF2-40B4-BE49-F238E27FC236}">
                <a16:creationId xmlns:a16="http://schemas.microsoft.com/office/drawing/2014/main" id="{782501AF-BB22-41FB-9534-8B71B1DF0952}"/>
              </a:ext>
            </a:extLst>
          </p:cNvPr>
          <p:cNvSpPr/>
          <p:nvPr/>
        </p:nvSpPr>
        <p:spPr>
          <a:xfrm>
            <a:off x="2573215" y="3965494"/>
            <a:ext cx="9330208" cy="58459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Segoe UI Semibold" panose="020B0702040204020203" pitchFamily="34" charset="0"/>
                <a:cs typeface="Segoe UI Semibold" panose="020B0702040204020203" pitchFamily="34" charset="0"/>
              </a:rPr>
              <a:t>If a graph contains an odd cycle, then it is not bipartite.</a:t>
            </a:r>
          </a:p>
        </p:txBody>
      </p:sp>
      <p:sp>
        <p:nvSpPr>
          <p:cNvPr id="29" name="TextBox 28">
            <a:extLst>
              <a:ext uri="{FF2B5EF4-FFF2-40B4-BE49-F238E27FC236}">
                <a16:creationId xmlns:a16="http://schemas.microsoft.com/office/drawing/2014/main" id="{1DAFB291-861D-4C8C-A2C3-7CB261D50A36}"/>
              </a:ext>
            </a:extLst>
          </p:cNvPr>
          <p:cNvSpPr txBox="1"/>
          <p:nvPr/>
        </p:nvSpPr>
        <p:spPr>
          <a:xfrm>
            <a:off x="2658035" y="4760635"/>
            <a:ext cx="4216102" cy="1569660"/>
          </a:xfrm>
          <a:prstGeom prst="rect">
            <a:avLst/>
          </a:prstGeom>
          <a:noFill/>
          <a:ln>
            <a:solidFill>
              <a:schemeClr val="accent4"/>
            </a:solidFill>
          </a:ln>
        </p:spPr>
        <p:txBody>
          <a:bodyPr wrap="square" rtlCol="0">
            <a:spAutoFit/>
          </a:bodyPr>
          <a:lstStyle/>
          <a:p>
            <a:r>
              <a:rPr lang="en-US" sz="2400" dirty="0">
                <a:latin typeface="Segoe UI Semilight" panose="020B0402040204020203" pitchFamily="34" charset="0"/>
                <a:cs typeface="Segoe UI Semilight" panose="020B0402040204020203" pitchFamily="34" charset="0"/>
              </a:rPr>
              <a:t>Try the example on the right, then proving the general theorem in the light purple box.</a:t>
            </a:r>
          </a:p>
        </p:txBody>
      </p:sp>
      <p:sp>
        <p:nvSpPr>
          <p:cNvPr id="30" name="Rounded Rectangle 4">
            <a:extLst>
              <a:ext uri="{FF2B5EF4-FFF2-40B4-BE49-F238E27FC236}">
                <a16:creationId xmlns:a16="http://schemas.microsoft.com/office/drawing/2014/main" id="{BA34AFA5-8E9A-404D-AEAC-B80BDFC6A781}"/>
              </a:ext>
            </a:extLst>
          </p:cNvPr>
          <p:cNvSpPr/>
          <p:nvPr/>
        </p:nvSpPr>
        <p:spPr>
          <a:xfrm>
            <a:off x="7007683" y="4800258"/>
            <a:ext cx="5001009" cy="16345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Help Robbie figure out how long to make the explanation</a:t>
            </a:r>
          </a:p>
          <a:p>
            <a:pPr algn="ctr"/>
            <a:r>
              <a:rPr lang="en-US" sz="2400" dirty="0"/>
              <a:t>Pollev.com/</a:t>
            </a:r>
            <a:r>
              <a:rPr lang="en-US" sz="2400" dirty="0" err="1"/>
              <a:t>robbie</a:t>
            </a:r>
            <a:endParaRPr lang="en-US" sz="2400" dirty="0"/>
          </a:p>
        </p:txBody>
      </p:sp>
    </p:spTree>
    <p:extLst>
      <p:ext uri="{BB962C8B-B14F-4D97-AF65-F5344CB8AC3E}">
        <p14:creationId xmlns:p14="http://schemas.microsoft.com/office/powerpoint/2010/main" val="383956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FD668-BBF8-49FF-9A83-32C6894DF9A3}"/>
              </a:ext>
            </a:extLst>
          </p:cNvPr>
          <p:cNvSpPr>
            <a:spLocks noGrp="1"/>
          </p:cNvSpPr>
          <p:nvPr>
            <p:ph type="title"/>
          </p:nvPr>
        </p:nvSpPr>
        <p:spPr/>
        <p:txBody>
          <a:bodyPr/>
          <a:lstStyle/>
          <a:p>
            <a:r>
              <a:rPr lang="en-US" dirty="0"/>
              <a:t>Lemma 1</a:t>
            </a:r>
          </a:p>
        </p:txBody>
      </p:sp>
      <p:sp>
        <p:nvSpPr>
          <p:cNvPr id="5" name="Rectangle 4">
            <a:extLst>
              <a:ext uri="{FF2B5EF4-FFF2-40B4-BE49-F238E27FC236}">
                <a16:creationId xmlns:a16="http://schemas.microsoft.com/office/drawing/2014/main" id="{FEC18359-4B03-4164-88F8-9B5AF8BCFA1F}"/>
              </a:ext>
            </a:extLst>
          </p:cNvPr>
          <p:cNvSpPr/>
          <p:nvPr/>
        </p:nvSpPr>
        <p:spPr>
          <a:xfrm>
            <a:off x="575239" y="1661068"/>
            <a:ext cx="9330208" cy="58459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Segoe UI Semibold" panose="020B0702040204020203" pitchFamily="34" charset="0"/>
                <a:cs typeface="Segoe UI Semibold" panose="020B0702040204020203" pitchFamily="34" charset="0"/>
              </a:rPr>
              <a:t>If a graph contains an odd cycle, then it is not bipartite.</a:t>
            </a:r>
          </a:p>
        </p:txBody>
      </p:sp>
      <p:grpSp>
        <p:nvGrpSpPr>
          <p:cNvPr id="12" name="Group 11">
            <a:extLst>
              <a:ext uri="{FF2B5EF4-FFF2-40B4-BE49-F238E27FC236}">
                <a16:creationId xmlns:a16="http://schemas.microsoft.com/office/drawing/2014/main" id="{53AFC690-0A3D-4CAA-9210-7B9420EF7283}"/>
              </a:ext>
            </a:extLst>
          </p:cNvPr>
          <p:cNvGrpSpPr/>
          <p:nvPr/>
        </p:nvGrpSpPr>
        <p:grpSpPr>
          <a:xfrm>
            <a:off x="2863362" y="3357657"/>
            <a:ext cx="377723" cy="377723"/>
            <a:chOff x="3099278" y="6175971"/>
            <a:chExt cx="377723" cy="377723"/>
          </a:xfrm>
        </p:grpSpPr>
        <p:sp>
          <p:nvSpPr>
            <p:cNvPr id="13" name="Oval 12">
              <a:extLst>
                <a:ext uri="{FF2B5EF4-FFF2-40B4-BE49-F238E27FC236}">
                  <a16:creationId xmlns:a16="http://schemas.microsoft.com/office/drawing/2014/main" id="{A1833DF7-7027-4868-8C1C-58401C3EA2BA}"/>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C159C1E-8AFD-455E-806F-BAA5111E1229}"/>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nvGrpSpPr>
          <p:cNvPr id="15" name="Group 14">
            <a:extLst>
              <a:ext uri="{FF2B5EF4-FFF2-40B4-BE49-F238E27FC236}">
                <a16:creationId xmlns:a16="http://schemas.microsoft.com/office/drawing/2014/main" id="{34AECF3D-94F7-4BD0-AD0E-2DEEDCE89CFD}"/>
              </a:ext>
            </a:extLst>
          </p:cNvPr>
          <p:cNvGrpSpPr/>
          <p:nvPr/>
        </p:nvGrpSpPr>
        <p:grpSpPr>
          <a:xfrm>
            <a:off x="2438968" y="4370421"/>
            <a:ext cx="377723" cy="377723"/>
            <a:chOff x="3099278" y="6175971"/>
            <a:chExt cx="377723" cy="377723"/>
          </a:xfrm>
        </p:grpSpPr>
        <p:sp>
          <p:nvSpPr>
            <p:cNvPr id="16" name="Oval 15">
              <a:extLst>
                <a:ext uri="{FF2B5EF4-FFF2-40B4-BE49-F238E27FC236}">
                  <a16:creationId xmlns:a16="http://schemas.microsoft.com/office/drawing/2014/main" id="{DCA63519-F9F1-4BBC-B575-C5A80432ED0D}"/>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138613F-A1D1-475E-BC17-46FA6921BD0A}"/>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nvGrpSpPr>
          <p:cNvPr id="18" name="Group 17">
            <a:extLst>
              <a:ext uri="{FF2B5EF4-FFF2-40B4-BE49-F238E27FC236}">
                <a16:creationId xmlns:a16="http://schemas.microsoft.com/office/drawing/2014/main" id="{6AF7BD08-44B7-4F9A-9AF4-4EF93CC71E05}"/>
              </a:ext>
            </a:extLst>
          </p:cNvPr>
          <p:cNvGrpSpPr/>
          <p:nvPr/>
        </p:nvGrpSpPr>
        <p:grpSpPr>
          <a:xfrm>
            <a:off x="1121375" y="3307295"/>
            <a:ext cx="377723" cy="377723"/>
            <a:chOff x="3099278" y="6175971"/>
            <a:chExt cx="377723" cy="377723"/>
          </a:xfrm>
        </p:grpSpPr>
        <p:sp>
          <p:nvSpPr>
            <p:cNvPr id="19" name="Oval 18">
              <a:extLst>
                <a:ext uri="{FF2B5EF4-FFF2-40B4-BE49-F238E27FC236}">
                  <a16:creationId xmlns:a16="http://schemas.microsoft.com/office/drawing/2014/main" id="{C7BCE9D5-7F24-41B3-81C1-82767D36B064}"/>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54934DD-01D7-452D-9F23-519F48B233A9}"/>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cxnSp>
        <p:nvCxnSpPr>
          <p:cNvPr id="24" name="Straight Connector 23">
            <a:extLst>
              <a:ext uri="{FF2B5EF4-FFF2-40B4-BE49-F238E27FC236}">
                <a16:creationId xmlns:a16="http://schemas.microsoft.com/office/drawing/2014/main" id="{D8B9670D-AF2F-49C5-85BC-C04D60F5D116}"/>
              </a:ext>
            </a:extLst>
          </p:cNvPr>
          <p:cNvCxnSpPr>
            <a:cxnSpLocks/>
            <a:stCxn id="13" idx="4"/>
            <a:endCxn id="16" idx="0"/>
          </p:cNvCxnSpPr>
          <p:nvPr/>
        </p:nvCxnSpPr>
        <p:spPr>
          <a:xfrm flipH="1">
            <a:off x="2627830" y="3735380"/>
            <a:ext cx="424394" cy="63504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790B7AF-621B-48BF-B890-1CE052B33052}"/>
              </a:ext>
            </a:extLst>
          </p:cNvPr>
          <p:cNvCxnSpPr>
            <a:cxnSpLocks/>
            <a:endCxn id="13" idx="1"/>
          </p:cNvCxnSpPr>
          <p:nvPr/>
        </p:nvCxnSpPr>
        <p:spPr>
          <a:xfrm>
            <a:off x="2244527" y="2817647"/>
            <a:ext cx="674151" cy="59532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D55FE30-DE16-4395-A9D2-C04249D8DC6D}"/>
              </a:ext>
            </a:extLst>
          </p:cNvPr>
          <p:cNvCxnSpPr>
            <a:cxnSpLocks/>
            <a:endCxn id="19" idx="7"/>
          </p:cNvCxnSpPr>
          <p:nvPr/>
        </p:nvCxnSpPr>
        <p:spPr>
          <a:xfrm flipH="1">
            <a:off x="1443782" y="2951192"/>
            <a:ext cx="478338" cy="41141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934A87D-FC1C-47ED-8FA4-052BCCA7E0F7}"/>
              </a:ext>
            </a:extLst>
          </p:cNvPr>
          <p:cNvCxnSpPr>
            <a:cxnSpLocks/>
            <a:stCxn id="19" idx="4"/>
          </p:cNvCxnSpPr>
          <p:nvPr/>
        </p:nvCxnSpPr>
        <p:spPr>
          <a:xfrm flipH="1">
            <a:off x="1169011" y="3685018"/>
            <a:ext cx="141226" cy="56085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A8DA5D8-7804-464A-90DC-14D6E1822F41}"/>
              </a:ext>
            </a:extLst>
          </p:cNvPr>
          <p:cNvCxnSpPr>
            <a:cxnSpLocks/>
            <a:stCxn id="16" idx="2"/>
          </p:cNvCxnSpPr>
          <p:nvPr/>
        </p:nvCxnSpPr>
        <p:spPr>
          <a:xfrm flipH="1" flipV="1">
            <a:off x="1357872" y="4434731"/>
            <a:ext cx="1081096" cy="12455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985B9488-B59F-41AA-A1A0-469D3D5BE97A}"/>
              </a:ext>
            </a:extLst>
          </p:cNvPr>
          <p:cNvGrpSpPr/>
          <p:nvPr/>
        </p:nvGrpSpPr>
        <p:grpSpPr>
          <a:xfrm>
            <a:off x="998217" y="4245869"/>
            <a:ext cx="377723" cy="377723"/>
            <a:chOff x="3099278" y="6175971"/>
            <a:chExt cx="377723" cy="377723"/>
          </a:xfrm>
        </p:grpSpPr>
        <p:sp>
          <p:nvSpPr>
            <p:cNvPr id="46" name="Oval 45">
              <a:extLst>
                <a:ext uri="{FF2B5EF4-FFF2-40B4-BE49-F238E27FC236}">
                  <a16:creationId xmlns:a16="http://schemas.microsoft.com/office/drawing/2014/main" id="{69D87633-5B63-4EC2-AF21-D2734E5886B7}"/>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73DC3A6B-AA95-43D9-954A-589FFD11A408}"/>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nvGrpSpPr>
          <p:cNvPr id="48" name="Group 47">
            <a:extLst>
              <a:ext uri="{FF2B5EF4-FFF2-40B4-BE49-F238E27FC236}">
                <a16:creationId xmlns:a16="http://schemas.microsoft.com/office/drawing/2014/main" id="{76A83622-CC01-413E-8C2F-3D42F0F094EE}"/>
              </a:ext>
            </a:extLst>
          </p:cNvPr>
          <p:cNvGrpSpPr/>
          <p:nvPr/>
        </p:nvGrpSpPr>
        <p:grpSpPr>
          <a:xfrm>
            <a:off x="1869709" y="2665951"/>
            <a:ext cx="377723" cy="377723"/>
            <a:chOff x="3099278" y="6175971"/>
            <a:chExt cx="377723" cy="377723"/>
          </a:xfrm>
        </p:grpSpPr>
        <p:sp>
          <p:nvSpPr>
            <p:cNvPr id="49" name="Oval 48">
              <a:extLst>
                <a:ext uri="{FF2B5EF4-FFF2-40B4-BE49-F238E27FC236}">
                  <a16:creationId xmlns:a16="http://schemas.microsoft.com/office/drawing/2014/main" id="{EB858896-F25F-4515-9136-A8F14335A3A5}"/>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AAC1DF6-B647-40C1-8BC4-D25F8EB2BAAA}"/>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sp>
        <p:nvSpPr>
          <p:cNvPr id="51" name="TextBox 50">
            <a:extLst>
              <a:ext uri="{FF2B5EF4-FFF2-40B4-BE49-F238E27FC236}">
                <a16:creationId xmlns:a16="http://schemas.microsoft.com/office/drawing/2014/main" id="{4A3DB1BC-4796-4238-99EA-8F6123150BDC}"/>
              </a:ext>
            </a:extLst>
          </p:cNvPr>
          <p:cNvSpPr txBox="1"/>
          <p:nvPr/>
        </p:nvSpPr>
        <p:spPr>
          <a:xfrm>
            <a:off x="4092388" y="2817647"/>
            <a:ext cx="5813059" cy="3046988"/>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Start from any vertex, and give it either color.</a:t>
            </a:r>
          </a:p>
          <a:p>
            <a:r>
              <a:rPr lang="en-US" sz="2400" dirty="0">
                <a:latin typeface="Segoe UI Semilight" panose="020B0402040204020203" pitchFamily="34" charset="0"/>
                <a:cs typeface="Segoe UI Semilight" panose="020B0402040204020203" pitchFamily="34" charset="0"/>
              </a:rPr>
              <a:t>Its neighbors </a:t>
            </a:r>
            <a:r>
              <a:rPr lang="en-US" sz="2400" b="1" dirty="0">
                <a:latin typeface="Segoe UI Semilight" panose="020B0402040204020203" pitchFamily="34" charset="0"/>
                <a:cs typeface="Segoe UI Semilight" panose="020B0402040204020203" pitchFamily="34" charset="0"/>
              </a:rPr>
              <a:t>must </a:t>
            </a:r>
            <a:r>
              <a:rPr lang="en-US" sz="2400" dirty="0">
                <a:latin typeface="Segoe UI Semilight" panose="020B0402040204020203" pitchFamily="34" charset="0"/>
                <a:cs typeface="Segoe UI Semilight" panose="020B0402040204020203" pitchFamily="34" charset="0"/>
              </a:rPr>
              <a:t>be the other color.</a:t>
            </a:r>
          </a:p>
          <a:p>
            <a:r>
              <a:rPr lang="en-US" sz="2400" dirty="0">
                <a:latin typeface="Segoe UI Semilight" panose="020B0402040204020203" pitchFamily="34" charset="0"/>
                <a:cs typeface="Segoe UI Semilight" panose="020B0402040204020203" pitchFamily="34" charset="0"/>
              </a:rPr>
              <a:t>Their neighbors must be the first color</a:t>
            </a:r>
          </a:p>
          <a:p>
            <a:r>
              <a:rPr lang="en-US" sz="2400" dirty="0">
                <a:latin typeface="Segoe UI Semilight" panose="020B0402040204020203" pitchFamily="34" charset="0"/>
                <a:cs typeface="Segoe UI Semilight" panose="020B0402040204020203" pitchFamily="34" charset="0"/>
              </a:rPr>
              <a:t>…</a:t>
            </a:r>
          </a:p>
          <a:p>
            <a:r>
              <a:rPr lang="en-US" sz="2400" dirty="0">
                <a:latin typeface="Segoe UI Semilight" panose="020B0402040204020203" pitchFamily="34" charset="0"/>
                <a:cs typeface="Segoe UI Semilight" panose="020B0402040204020203" pitchFamily="34" charset="0"/>
              </a:rPr>
              <a:t>The last two vertices (which are adjacent) must be the same color.</a:t>
            </a:r>
          </a:p>
          <a:p>
            <a:r>
              <a:rPr lang="en-US" sz="2400" dirty="0">
                <a:latin typeface="Segoe UI Semilight" panose="020B0402040204020203" pitchFamily="34" charset="0"/>
                <a:cs typeface="Segoe UI Semilight" panose="020B0402040204020203" pitchFamily="34" charset="0"/>
              </a:rPr>
              <a:t>Uh-oh. </a:t>
            </a:r>
          </a:p>
        </p:txBody>
      </p:sp>
    </p:spTree>
    <p:extLst>
      <p:ext uri="{BB962C8B-B14F-4D97-AF65-F5344CB8AC3E}">
        <p14:creationId xmlns:p14="http://schemas.microsoft.com/office/powerpoint/2010/main" val="2604452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Proposer-Optimality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950042"/>
                <a:ext cx="11349318" cy="4665911"/>
              </a:xfrm>
            </p:spPr>
            <p:txBody>
              <a:bodyPr>
                <a:normAutofit/>
              </a:bodyPr>
              <a:lstStyle/>
              <a:p>
                <a:r>
                  <a:rPr lang="en-US" dirty="0"/>
                  <a:t>Intuition:</a:t>
                </a:r>
              </a:p>
              <a:p>
                <a:r>
                  <a:rPr lang="en-US" dirty="0"/>
                  <a:t>The riders start at the top of their lists. For the claim to be false, some rider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 </m:t>
                    </m:r>
                  </m:oMath>
                </a14:m>
                <a:r>
                  <a:rPr lang="en-US" dirty="0"/>
                  <a:t>has to be the first to be rejected by their favorite feasible horse, </a:t>
                </a:r>
                <a14:m>
                  <m:oMath xmlns:m="http://schemas.openxmlformats.org/officeDocument/2006/math">
                    <m:r>
                      <a:rPr lang="en-US" b="0" i="1" smtClean="0">
                        <a:latin typeface="Cambria Math" panose="02040503050406030204" pitchFamily="18" charset="0"/>
                      </a:rPr>
                      <m:t>h</m:t>
                    </m:r>
                  </m:oMath>
                </a14:m>
                <a:r>
                  <a:rPr lang="en-US" dirty="0"/>
                  <a:t>.</a:t>
                </a:r>
              </a:p>
              <a:p>
                <a:r>
                  <a:rPr lang="en-US" dirty="0"/>
                  <a:t>When that happens, </a:t>
                </a:r>
                <a14:m>
                  <m:oMath xmlns:m="http://schemas.openxmlformats.org/officeDocument/2006/math">
                    <m:r>
                      <a:rPr lang="en-US" b="0" i="1" smtClean="0">
                        <a:latin typeface="Cambria Math" panose="02040503050406030204" pitchFamily="18" charset="0"/>
                      </a:rPr>
                      <m:t>h</m:t>
                    </m:r>
                  </m:oMath>
                </a14:m>
                <a:r>
                  <a:rPr lang="en-US" dirty="0"/>
                  <a:t> says it prefers some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oMath>
                </a14:m>
                <a:r>
                  <a:rPr lang="en-US" dirty="0"/>
                  <a:t> (and it does that while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oMath>
                </a14:m>
                <a:r>
                  <a:rPr lang="en-US" dirty="0"/>
                  <a:t> is still in the “favorite feasible partner” or “too good for you” sections of their list). So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h</m:t>
                    </m:r>
                  </m:oMath>
                </a14:m>
                <a:r>
                  <a:rPr lang="en-US" dirty="0"/>
                  <a:t> would block any matching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950042"/>
                <a:ext cx="11349318" cy="4665911"/>
              </a:xfrm>
              <a:blipFill>
                <a:blip r:embed="rId2"/>
                <a:stretch>
                  <a:fillRect l="-698" t="-2353" r="-806"/>
                </a:stretch>
              </a:blipFill>
            </p:spPr>
            <p:txBody>
              <a:bodyPr/>
              <a:lstStyle/>
              <a:p>
                <a:r>
                  <a:rPr lang="en-US">
                    <a:noFill/>
                  </a:rPr>
                  <a:t> </a:t>
                </a:r>
              </a:p>
            </p:txBody>
          </p:sp>
        </mc:Fallback>
      </mc:AlternateContent>
      <p:sp>
        <p:nvSpPr>
          <p:cNvPr id="4" name="Rectangle 3"/>
          <p:cNvSpPr/>
          <p:nvPr/>
        </p:nvSpPr>
        <p:spPr>
          <a:xfrm>
            <a:off x="529726" y="149054"/>
            <a:ext cx="7652033" cy="1584917"/>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endParaRPr lang="en-US" altLang="en-US" sz="2800" b="1" dirty="0"/>
          </a:p>
          <a:p>
            <a:pPr>
              <a:lnSpc>
                <a:spcPct val="80000"/>
              </a:lnSpc>
            </a:pPr>
            <a:r>
              <a:rPr lang="en-US" altLang="en-US" sz="2800" dirty="0"/>
              <a:t>Every member of the proposing side is matched to the favorite of their feasible partners.</a:t>
            </a:r>
            <a:endParaRPr lang="en-US" altLang="en-US" sz="2800" dirty="0">
              <a:solidFill>
                <a:schemeClr val="hlink"/>
              </a:solidFill>
            </a:endParaRPr>
          </a:p>
        </p:txBody>
      </p:sp>
      <p:sp>
        <p:nvSpPr>
          <p:cNvPr id="5" name="Rectangle 4"/>
          <p:cNvSpPr/>
          <p:nvPr/>
        </p:nvSpPr>
        <p:spPr>
          <a:xfrm>
            <a:off x="550041" y="162547"/>
            <a:ext cx="7652032" cy="564776"/>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bg1"/>
                </a:solidFill>
              </a:rPr>
              <a:t>Proposer-Optimality</a:t>
            </a:r>
          </a:p>
        </p:txBody>
      </p:sp>
      <p:sp>
        <p:nvSpPr>
          <p:cNvPr id="6" name="Oval 5">
            <a:extLst>
              <a:ext uri="{FF2B5EF4-FFF2-40B4-BE49-F238E27FC236}">
                <a16:creationId xmlns:a16="http://schemas.microsoft.com/office/drawing/2014/main" id="{CBD57144-63A2-43EB-9176-9452AEFC66BA}"/>
              </a:ext>
            </a:extLst>
          </p:cNvPr>
          <p:cNvSpPr/>
          <p:nvPr/>
        </p:nvSpPr>
        <p:spPr>
          <a:xfrm>
            <a:off x="9168165" y="326358"/>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a:extLst>
              <a:ext uri="{FF2B5EF4-FFF2-40B4-BE49-F238E27FC236}">
                <a16:creationId xmlns:a16="http://schemas.microsoft.com/office/drawing/2014/main" id="{12B469E9-330A-4F6F-8D86-AB9F3DAB6633}"/>
              </a:ext>
            </a:extLst>
          </p:cNvPr>
          <p:cNvSpPr/>
          <p:nvPr/>
        </p:nvSpPr>
        <p:spPr>
          <a:xfrm>
            <a:off x="9168165" y="1360737"/>
            <a:ext cx="461788" cy="4681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a:extLst>
              <a:ext uri="{FF2B5EF4-FFF2-40B4-BE49-F238E27FC236}">
                <a16:creationId xmlns:a16="http://schemas.microsoft.com/office/drawing/2014/main" id="{D2651468-8E02-4F11-9ECE-B327980C4A34}"/>
              </a:ext>
            </a:extLst>
          </p:cNvPr>
          <p:cNvSpPr/>
          <p:nvPr/>
        </p:nvSpPr>
        <p:spPr>
          <a:xfrm>
            <a:off x="10585508" y="326358"/>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a:extLst>
              <a:ext uri="{FF2B5EF4-FFF2-40B4-BE49-F238E27FC236}">
                <a16:creationId xmlns:a16="http://schemas.microsoft.com/office/drawing/2014/main" id="{76F03BFC-60A3-45CB-977A-90D8647BBD27}"/>
              </a:ext>
            </a:extLst>
          </p:cNvPr>
          <p:cNvSpPr/>
          <p:nvPr/>
        </p:nvSpPr>
        <p:spPr>
          <a:xfrm>
            <a:off x="10585508" y="1358258"/>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9984058-141A-46CE-8A6A-80B185EB208B}"/>
                  </a:ext>
                </a:extLst>
              </p:cNvPr>
              <p:cNvSpPr txBox="1"/>
              <p:nvPr/>
            </p:nvSpPr>
            <p:spPr>
              <a:xfrm>
                <a:off x="10556329" y="313445"/>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h</m:t>
                      </m:r>
                      <m:r>
                        <a:rPr lang="en-US" sz="2400" b="0" i="1" smtClean="0">
                          <a:solidFill>
                            <a:schemeClr val="bg1"/>
                          </a:solidFill>
                          <a:latin typeface="Cambria Math" panose="02040503050406030204" pitchFamily="18" charset="0"/>
                        </a:rPr>
                        <m:t>′</m:t>
                      </m:r>
                    </m:oMath>
                  </m:oMathPara>
                </a14:m>
                <a:endParaRPr lang="en-US" sz="2400" dirty="0">
                  <a:solidFill>
                    <a:schemeClr val="bg1"/>
                  </a:solidFill>
                </a:endParaRPr>
              </a:p>
            </p:txBody>
          </p:sp>
        </mc:Choice>
        <mc:Fallback xmlns="">
          <p:sp>
            <p:nvSpPr>
              <p:cNvPr id="11" name="TextBox 10">
                <a:extLst>
                  <a:ext uri="{FF2B5EF4-FFF2-40B4-BE49-F238E27FC236}">
                    <a16:creationId xmlns:a16="http://schemas.microsoft.com/office/drawing/2014/main" id="{F9984058-141A-46CE-8A6A-80B185EB208B}"/>
                  </a:ext>
                </a:extLst>
              </p:cNvPr>
              <p:cNvSpPr txBox="1">
                <a:spLocks noRot="1" noChangeAspect="1" noMove="1" noResize="1" noEditPoints="1" noAdjustHandles="1" noChangeArrowheads="1" noChangeShapeType="1" noTextEdit="1"/>
              </p:cNvSpPr>
              <p:nvPr/>
            </p:nvSpPr>
            <p:spPr>
              <a:xfrm>
                <a:off x="10556329" y="313445"/>
                <a:ext cx="454013" cy="461665"/>
              </a:xfrm>
              <a:prstGeom prst="rect">
                <a:avLst/>
              </a:prstGeom>
              <a:blipFill>
                <a:blip r:embed="rId3"/>
                <a:stretch>
                  <a:fillRect l="-4054" r="-40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5D6C008-D6D2-49AA-B4FE-51A8CE577C54}"/>
                  </a:ext>
                </a:extLst>
              </p:cNvPr>
              <p:cNvSpPr txBox="1"/>
              <p:nvPr/>
            </p:nvSpPr>
            <p:spPr>
              <a:xfrm>
                <a:off x="9182753" y="341522"/>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𝑟</m:t>
                      </m:r>
                    </m:oMath>
                  </m:oMathPara>
                </a14:m>
                <a:endParaRPr lang="en-US" sz="2400" dirty="0">
                  <a:solidFill>
                    <a:schemeClr val="bg1"/>
                  </a:solidFill>
                </a:endParaRPr>
              </a:p>
            </p:txBody>
          </p:sp>
        </mc:Choice>
        <mc:Fallback xmlns="">
          <p:sp>
            <p:nvSpPr>
              <p:cNvPr id="12" name="TextBox 11">
                <a:extLst>
                  <a:ext uri="{FF2B5EF4-FFF2-40B4-BE49-F238E27FC236}">
                    <a16:creationId xmlns:a16="http://schemas.microsoft.com/office/drawing/2014/main" id="{C5D6C008-D6D2-49AA-B4FE-51A8CE577C54}"/>
                  </a:ext>
                </a:extLst>
              </p:cNvPr>
              <p:cNvSpPr txBox="1">
                <a:spLocks noRot="1" noChangeAspect="1" noMove="1" noResize="1" noEditPoints="1" noAdjustHandles="1" noChangeArrowheads="1" noChangeShapeType="1" noTextEdit="1"/>
              </p:cNvSpPr>
              <p:nvPr/>
            </p:nvSpPr>
            <p:spPr>
              <a:xfrm>
                <a:off x="9182753" y="341522"/>
                <a:ext cx="454013"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A4EA554-3FE6-46B4-BAFC-98419DAD1508}"/>
                  </a:ext>
                </a:extLst>
              </p:cNvPr>
              <p:cNvSpPr txBox="1"/>
              <p:nvPr/>
            </p:nvSpPr>
            <p:spPr>
              <a:xfrm>
                <a:off x="9117581" y="1321068"/>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𝑟</m:t>
                      </m:r>
                      <m:r>
                        <a:rPr lang="en-US" sz="2400" b="0" i="1" smtClean="0">
                          <a:solidFill>
                            <a:schemeClr val="bg1"/>
                          </a:solidFill>
                          <a:latin typeface="Cambria Math" panose="02040503050406030204" pitchFamily="18" charset="0"/>
                        </a:rPr>
                        <m:t>′</m:t>
                      </m:r>
                    </m:oMath>
                  </m:oMathPara>
                </a14:m>
                <a:endParaRPr lang="en-US" sz="2400" dirty="0">
                  <a:solidFill>
                    <a:schemeClr val="bg1"/>
                  </a:solidFill>
                </a:endParaRPr>
              </a:p>
            </p:txBody>
          </p:sp>
        </mc:Choice>
        <mc:Fallback xmlns="">
          <p:sp>
            <p:nvSpPr>
              <p:cNvPr id="13" name="TextBox 12">
                <a:extLst>
                  <a:ext uri="{FF2B5EF4-FFF2-40B4-BE49-F238E27FC236}">
                    <a16:creationId xmlns:a16="http://schemas.microsoft.com/office/drawing/2014/main" id="{4A4EA554-3FE6-46B4-BAFC-98419DAD1508}"/>
                  </a:ext>
                </a:extLst>
              </p:cNvPr>
              <p:cNvSpPr txBox="1">
                <a:spLocks noRot="1" noChangeAspect="1" noMove="1" noResize="1" noEditPoints="1" noAdjustHandles="1" noChangeArrowheads="1" noChangeShapeType="1" noTextEdit="1"/>
              </p:cNvSpPr>
              <p:nvPr/>
            </p:nvSpPr>
            <p:spPr>
              <a:xfrm>
                <a:off x="9117581" y="1321068"/>
                <a:ext cx="454013" cy="461665"/>
              </a:xfrm>
              <a:prstGeom prst="rect">
                <a:avLst/>
              </a:prstGeom>
              <a:blipFill>
                <a:blip r:embed="rId5"/>
                <a:stretch>
                  <a:fillRect l="-1351" r="-13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C9A4936-123C-4FF7-ACC6-D24A033D4D63}"/>
                  </a:ext>
                </a:extLst>
              </p:cNvPr>
              <p:cNvSpPr txBox="1"/>
              <p:nvPr/>
            </p:nvSpPr>
            <p:spPr>
              <a:xfrm>
                <a:off x="10577732" y="1367238"/>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h</m:t>
                      </m:r>
                    </m:oMath>
                  </m:oMathPara>
                </a14:m>
                <a:endParaRPr lang="en-US" sz="2400" dirty="0">
                  <a:solidFill>
                    <a:schemeClr val="bg1"/>
                  </a:solidFill>
                </a:endParaRPr>
              </a:p>
            </p:txBody>
          </p:sp>
        </mc:Choice>
        <mc:Fallback xmlns="">
          <p:sp>
            <p:nvSpPr>
              <p:cNvPr id="14" name="TextBox 13">
                <a:extLst>
                  <a:ext uri="{FF2B5EF4-FFF2-40B4-BE49-F238E27FC236}">
                    <a16:creationId xmlns:a16="http://schemas.microsoft.com/office/drawing/2014/main" id="{2C9A4936-123C-4FF7-ACC6-D24A033D4D63}"/>
                  </a:ext>
                </a:extLst>
              </p:cNvPr>
              <p:cNvSpPr txBox="1">
                <a:spLocks noRot="1" noChangeAspect="1" noMove="1" noResize="1" noEditPoints="1" noAdjustHandles="1" noChangeArrowheads="1" noChangeShapeType="1" noTextEdit="1"/>
              </p:cNvSpPr>
              <p:nvPr/>
            </p:nvSpPr>
            <p:spPr>
              <a:xfrm>
                <a:off x="10577732" y="1367238"/>
                <a:ext cx="454013" cy="461665"/>
              </a:xfrm>
              <a:prstGeom prst="rect">
                <a:avLst/>
              </a:prstGeom>
              <a:blipFill>
                <a:blip r:embed="rId6"/>
                <a:stretch>
                  <a:fillRect/>
                </a:stretch>
              </a:blipFill>
            </p:spPr>
            <p:txBody>
              <a:bodyPr/>
              <a:lstStyle/>
              <a:p>
                <a:r>
                  <a:rPr lang="en-US">
                    <a:noFill/>
                  </a:rPr>
                  <a:t> </a:t>
                </a:r>
              </a:p>
            </p:txBody>
          </p:sp>
        </mc:Fallback>
      </mc:AlternateContent>
      <p:cxnSp>
        <p:nvCxnSpPr>
          <p:cNvPr id="17" name="Straight Connector 16">
            <a:extLst>
              <a:ext uri="{FF2B5EF4-FFF2-40B4-BE49-F238E27FC236}">
                <a16:creationId xmlns:a16="http://schemas.microsoft.com/office/drawing/2014/main" id="{0F53A3C6-4352-4824-8A00-526DF4EE1101}"/>
              </a:ext>
            </a:extLst>
          </p:cNvPr>
          <p:cNvCxnSpPr/>
          <p:nvPr/>
        </p:nvCxnSpPr>
        <p:spPr>
          <a:xfrm flipV="1">
            <a:off x="9622177" y="1588524"/>
            <a:ext cx="955555" cy="1153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B5F8188-0F29-47BE-B703-668D86762AAE}"/>
              </a:ext>
            </a:extLst>
          </p:cNvPr>
          <p:cNvCxnSpPr/>
          <p:nvPr/>
        </p:nvCxnSpPr>
        <p:spPr>
          <a:xfrm>
            <a:off x="9680538" y="616046"/>
            <a:ext cx="934151" cy="1000784"/>
          </a:xfrm>
          <a:prstGeom prst="line">
            <a:avLst/>
          </a:prstGeom>
          <a:ln w="28575">
            <a:solidFill>
              <a:srgbClr val="00B0F0"/>
            </a:solidFill>
            <a:prstDash val="dash"/>
          </a:ln>
        </p:spPr>
        <p:style>
          <a:lnRef idx="1">
            <a:schemeClr val="accent1"/>
          </a:lnRef>
          <a:fillRef idx="0">
            <a:schemeClr val="accent1"/>
          </a:fillRef>
          <a:effectRef idx="0">
            <a:schemeClr val="accent1"/>
          </a:effectRef>
          <a:fontRef idx="minor">
            <a:schemeClr val="tx1"/>
          </a:fontRef>
        </p:style>
      </p:cxnSp>
      <p:pic>
        <p:nvPicPr>
          <p:cNvPr id="20" name="Graphic 19" descr="Pause">
            <a:extLst>
              <a:ext uri="{FF2B5EF4-FFF2-40B4-BE49-F238E27FC236}">
                <a16:creationId xmlns:a16="http://schemas.microsoft.com/office/drawing/2014/main" id="{6962E414-A09A-470F-8CEE-E919D025EB4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956604" y="1742368"/>
            <a:ext cx="914400" cy="914400"/>
          </a:xfrm>
          <a:prstGeom prst="rect">
            <a:avLst/>
          </a:prstGeom>
        </p:spPr>
      </p:pic>
      <p:grpSp>
        <p:nvGrpSpPr>
          <p:cNvPr id="8" name="Group 7">
            <a:extLst>
              <a:ext uri="{FF2B5EF4-FFF2-40B4-BE49-F238E27FC236}">
                <a16:creationId xmlns:a16="http://schemas.microsoft.com/office/drawing/2014/main" id="{02B59B88-92BB-45BC-8BD3-76B321FD7F56}"/>
              </a:ext>
            </a:extLst>
          </p:cNvPr>
          <p:cNvGrpSpPr/>
          <p:nvPr/>
        </p:nvGrpSpPr>
        <p:grpSpPr>
          <a:xfrm>
            <a:off x="9044350" y="5132842"/>
            <a:ext cx="1921939" cy="1515458"/>
            <a:chOff x="9044350" y="5132842"/>
            <a:chExt cx="1921939" cy="1515458"/>
          </a:xfrm>
        </p:grpSpPr>
        <p:sp>
          <p:nvSpPr>
            <p:cNvPr id="19" name="Oval 18">
              <a:extLst>
                <a:ext uri="{FF2B5EF4-FFF2-40B4-BE49-F238E27FC236}">
                  <a16:creationId xmlns:a16="http://schemas.microsoft.com/office/drawing/2014/main" id="{CBD57144-63A2-43EB-9176-9452AEFC66BA}"/>
                </a:ext>
              </a:extLst>
            </p:cNvPr>
            <p:cNvSpPr/>
            <p:nvPr/>
          </p:nvSpPr>
          <p:spPr>
            <a:xfrm>
              <a:off x="9094934" y="5145755"/>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Oval 20">
              <a:extLst>
                <a:ext uri="{FF2B5EF4-FFF2-40B4-BE49-F238E27FC236}">
                  <a16:creationId xmlns:a16="http://schemas.microsoft.com/office/drawing/2014/main" id="{12B469E9-330A-4F6F-8D86-AB9F3DAB6633}"/>
                </a:ext>
              </a:extLst>
            </p:cNvPr>
            <p:cNvSpPr/>
            <p:nvPr/>
          </p:nvSpPr>
          <p:spPr>
            <a:xfrm>
              <a:off x="9094934" y="6180134"/>
              <a:ext cx="461788" cy="4681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a:extLst>
                <a:ext uri="{FF2B5EF4-FFF2-40B4-BE49-F238E27FC236}">
                  <a16:creationId xmlns:a16="http://schemas.microsoft.com/office/drawing/2014/main" id="{D2651468-8E02-4F11-9ECE-B327980C4A34}"/>
                </a:ext>
              </a:extLst>
            </p:cNvPr>
            <p:cNvSpPr/>
            <p:nvPr/>
          </p:nvSpPr>
          <p:spPr>
            <a:xfrm>
              <a:off x="10512277" y="5145755"/>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Oval 22">
              <a:extLst>
                <a:ext uri="{FF2B5EF4-FFF2-40B4-BE49-F238E27FC236}">
                  <a16:creationId xmlns:a16="http://schemas.microsoft.com/office/drawing/2014/main" id="{76F03BFC-60A3-45CB-977A-90D8647BBD27}"/>
                </a:ext>
              </a:extLst>
            </p:cNvPr>
            <p:cNvSpPr/>
            <p:nvPr/>
          </p:nvSpPr>
          <p:spPr>
            <a:xfrm>
              <a:off x="10512277" y="6177655"/>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F9984058-141A-46CE-8A6A-80B185EB208B}"/>
                    </a:ext>
                  </a:extLst>
                </p:cNvPr>
                <p:cNvSpPr txBox="1"/>
                <p:nvPr/>
              </p:nvSpPr>
              <p:spPr>
                <a:xfrm>
                  <a:off x="10483098" y="5132842"/>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h</m:t>
                        </m:r>
                        <m:r>
                          <a:rPr lang="en-US" sz="2400" b="0" i="1" smtClean="0">
                            <a:solidFill>
                              <a:schemeClr val="bg1"/>
                            </a:solidFill>
                            <a:latin typeface="Cambria Math" panose="02040503050406030204" pitchFamily="18" charset="0"/>
                          </a:rPr>
                          <m:t>′</m:t>
                        </m:r>
                      </m:oMath>
                    </m:oMathPara>
                  </a14:m>
                  <a:endParaRPr lang="en-US" sz="2400" dirty="0">
                    <a:solidFill>
                      <a:schemeClr val="bg1"/>
                    </a:solidFill>
                  </a:endParaRPr>
                </a:p>
              </p:txBody>
            </p:sp>
          </mc:Choice>
          <mc:Fallback xmlns="">
            <p:sp>
              <p:nvSpPr>
                <p:cNvPr id="24" name="TextBox 23">
                  <a:extLst>
                    <a:ext uri="{FF2B5EF4-FFF2-40B4-BE49-F238E27FC236}">
                      <a16:creationId xmlns:a16="http://schemas.microsoft.com/office/drawing/2014/main" id="{F9984058-141A-46CE-8A6A-80B185EB208B}"/>
                    </a:ext>
                  </a:extLst>
                </p:cNvPr>
                <p:cNvSpPr txBox="1">
                  <a:spLocks noRot="1" noChangeAspect="1" noMove="1" noResize="1" noEditPoints="1" noAdjustHandles="1" noChangeArrowheads="1" noChangeShapeType="1" noTextEdit="1"/>
                </p:cNvSpPr>
                <p:nvPr/>
              </p:nvSpPr>
              <p:spPr>
                <a:xfrm>
                  <a:off x="10483098" y="5132842"/>
                  <a:ext cx="454013" cy="461665"/>
                </a:xfrm>
                <a:prstGeom prst="rect">
                  <a:avLst/>
                </a:prstGeom>
                <a:blipFill>
                  <a:blip r:embed="rId9"/>
                  <a:stretch>
                    <a:fillRect l="-4054" r="-40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C5D6C008-D6D2-49AA-B4FE-51A8CE577C54}"/>
                    </a:ext>
                  </a:extLst>
                </p:cNvPr>
                <p:cNvSpPr txBox="1"/>
                <p:nvPr/>
              </p:nvSpPr>
              <p:spPr>
                <a:xfrm>
                  <a:off x="9109522" y="5160919"/>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𝑟</m:t>
                        </m:r>
                      </m:oMath>
                    </m:oMathPara>
                  </a14:m>
                  <a:endParaRPr lang="en-US" sz="2400" dirty="0">
                    <a:solidFill>
                      <a:schemeClr val="bg1"/>
                    </a:solidFill>
                  </a:endParaRPr>
                </a:p>
              </p:txBody>
            </p:sp>
          </mc:Choice>
          <mc:Fallback xmlns="">
            <p:sp>
              <p:nvSpPr>
                <p:cNvPr id="25" name="TextBox 24">
                  <a:extLst>
                    <a:ext uri="{FF2B5EF4-FFF2-40B4-BE49-F238E27FC236}">
                      <a16:creationId xmlns:a16="http://schemas.microsoft.com/office/drawing/2014/main" id="{C5D6C008-D6D2-49AA-B4FE-51A8CE577C54}"/>
                    </a:ext>
                  </a:extLst>
                </p:cNvPr>
                <p:cNvSpPr txBox="1">
                  <a:spLocks noRot="1" noChangeAspect="1" noMove="1" noResize="1" noEditPoints="1" noAdjustHandles="1" noChangeArrowheads="1" noChangeShapeType="1" noTextEdit="1"/>
                </p:cNvSpPr>
                <p:nvPr/>
              </p:nvSpPr>
              <p:spPr>
                <a:xfrm>
                  <a:off x="9109522" y="5160919"/>
                  <a:ext cx="454013" cy="46166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4A4EA554-3FE6-46B4-BAFC-98419DAD1508}"/>
                    </a:ext>
                  </a:extLst>
                </p:cNvPr>
                <p:cNvSpPr txBox="1"/>
                <p:nvPr/>
              </p:nvSpPr>
              <p:spPr>
                <a:xfrm>
                  <a:off x="9044350" y="6140465"/>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𝑟</m:t>
                        </m:r>
                        <m:r>
                          <a:rPr lang="en-US" sz="2400" b="0" i="1" smtClean="0">
                            <a:solidFill>
                              <a:schemeClr val="bg1"/>
                            </a:solidFill>
                            <a:latin typeface="Cambria Math" panose="02040503050406030204" pitchFamily="18" charset="0"/>
                          </a:rPr>
                          <m:t>′</m:t>
                        </m:r>
                      </m:oMath>
                    </m:oMathPara>
                  </a14:m>
                  <a:endParaRPr lang="en-US" sz="2400" dirty="0">
                    <a:solidFill>
                      <a:schemeClr val="bg1"/>
                    </a:solidFill>
                  </a:endParaRPr>
                </a:p>
              </p:txBody>
            </p:sp>
          </mc:Choice>
          <mc:Fallback xmlns="">
            <p:sp>
              <p:nvSpPr>
                <p:cNvPr id="26" name="TextBox 25">
                  <a:extLst>
                    <a:ext uri="{FF2B5EF4-FFF2-40B4-BE49-F238E27FC236}">
                      <a16:creationId xmlns:a16="http://schemas.microsoft.com/office/drawing/2014/main" id="{4A4EA554-3FE6-46B4-BAFC-98419DAD1508}"/>
                    </a:ext>
                  </a:extLst>
                </p:cNvPr>
                <p:cNvSpPr txBox="1">
                  <a:spLocks noRot="1" noChangeAspect="1" noMove="1" noResize="1" noEditPoints="1" noAdjustHandles="1" noChangeArrowheads="1" noChangeShapeType="1" noTextEdit="1"/>
                </p:cNvSpPr>
                <p:nvPr/>
              </p:nvSpPr>
              <p:spPr>
                <a:xfrm>
                  <a:off x="9044350" y="6140465"/>
                  <a:ext cx="454013" cy="461665"/>
                </a:xfrm>
                <a:prstGeom prst="rect">
                  <a:avLst/>
                </a:prstGeom>
                <a:blipFill>
                  <a:blip r:embed="rId11"/>
                  <a:stretch>
                    <a:fillRect l="-1351" r="-13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2C9A4936-123C-4FF7-ACC6-D24A033D4D63}"/>
                    </a:ext>
                  </a:extLst>
                </p:cNvPr>
                <p:cNvSpPr txBox="1"/>
                <p:nvPr/>
              </p:nvSpPr>
              <p:spPr>
                <a:xfrm>
                  <a:off x="10504501" y="6186635"/>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h</m:t>
                        </m:r>
                      </m:oMath>
                    </m:oMathPara>
                  </a14:m>
                  <a:endParaRPr lang="en-US" sz="2400" dirty="0">
                    <a:solidFill>
                      <a:schemeClr val="bg1"/>
                    </a:solidFill>
                  </a:endParaRPr>
                </a:p>
              </p:txBody>
            </p:sp>
          </mc:Choice>
          <mc:Fallback xmlns="">
            <p:sp>
              <p:nvSpPr>
                <p:cNvPr id="27" name="TextBox 26">
                  <a:extLst>
                    <a:ext uri="{FF2B5EF4-FFF2-40B4-BE49-F238E27FC236}">
                      <a16:creationId xmlns:a16="http://schemas.microsoft.com/office/drawing/2014/main" id="{2C9A4936-123C-4FF7-ACC6-D24A033D4D63}"/>
                    </a:ext>
                  </a:extLst>
                </p:cNvPr>
                <p:cNvSpPr txBox="1">
                  <a:spLocks noRot="1" noChangeAspect="1" noMove="1" noResize="1" noEditPoints="1" noAdjustHandles="1" noChangeArrowheads="1" noChangeShapeType="1" noTextEdit="1"/>
                </p:cNvSpPr>
                <p:nvPr/>
              </p:nvSpPr>
              <p:spPr>
                <a:xfrm>
                  <a:off x="10504501" y="6186635"/>
                  <a:ext cx="454013" cy="461665"/>
                </a:xfrm>
                <a:prstGeom prst="rect">
                  <a:avLst/>
                </a:prstGeom>
                <a:blipFill>
                  <a:blip r:embed="rId12"/>
                  <a:stretch>
                    <a:fillRect/>
                  </a:stretch>
                </a:blipFill>
              </p:spPr>
              <p:txBody>
                <a:bodyPr/>
                <a:lstStyle/>
                <a:p>
                  <a:r>
                    <a:rPr lang="en-US">
                      <a:noFill/>
                    </a:rPr>
                    <a:t> </a:t>
                  </a:r>
                </a:p>
              </p:txBody>
            </p:sp>
          </mc:Fallback>
        </mc:AlternateContent>
        <p:cxnSp>
          <p:nvCxnSpPr>
            <p:cNvPr id="28" name="Straight Connector 27">
              <a:extLst>
                <a:ext uri="{FF2B5EF4-FFF2-40B4-BE49-F238E27FC236}">
                  <a16:creationId xmlns:a16="http://schemas.microsoft.com/office/drawing/2014/main" id="{0F53A3C6-4352-4824-8A00-526DF4EE1101}"/>
                </a:ext>
              </a:extLst>
            </p:cNvPr>
            <p:cNvCxnSpPr/>
            <p:nvPr/>
          </p:nvCxnSpPr>
          <p:spPr>
            <a:xfrm flipV="1">
              <a:off x="9548946" y="5391752"/>
              <a:ext cx="1028786" cy="1027701"/>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B5F8188-0F29-47BE-B703-668D86762AAE}"/>
                </a:ext>
              </a:extLst>
            </p:cNvPr>
            <p:cNvCxnSpPr>
              <a:stCxn id="25" idx="3"/>
            </p:cNvCxnSpPr>
            <p:nvPr/>
          </p:nvCxnSpPr>
          <p:spPr>
            <a:xfrm>
              <a:off x="9563535" y="5391752"/>
              <a:ext cx="977923" cy="1044475"/>
            </a:xfrm>
            <a:prstGeom prst="line">
              <a:avLst/>
            </a:prstGeom>
            <a:ln w="28575">
              <a:solidFill>
                <a:srgbClr val="00B050"/>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0761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ED69F-49BD-4022-B2C2-936BB17F3F2B}"/>
              </a:ext>
            </a:extLst>
          </p:cNvPr>
          <p:cNvSpPr>
            <a:spLocks noGrp="1"/>
          </p:cNvSpPr>
          <p:nvPr>
            <p:ph type="title"/>
          </p:nvPr>
        </p:nvSpPr>
        <p:spPr/>
        <p:txBody>
          <a:bodyPr/>
          <a:lstStyle/>
          <a:p>
            <a:r>
              <a:rPr lang="en-US" dirty="0"/>
              <a:t>BFS with Layers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EFC266C-6FC0-41DB-9895-936B4D1E24B8}"/>
                  </a:ext>
                </a:extLst>
              </p:cNvPr>
              <p:cNvSpPr>
                <a:spLocks noGrp="1"/>
              </p:cNvSpPr>
              <p:nvPr>
                <p:ph idx="1"/>
              </p:nvPr>
            </p:nvSpPr>
            <p:spPr/>
            <p:txBody>
              <a:bodyPr/>
              <a:lstStyle/>
              <a:p>
                <a:r>
                  <a:rPr lang="en-US" dirty="0"/>
                  <a:t>Why did BFS find distances in unweighted graphs?</a:t>
                </a:r>
              </a:p>
              <a:p>
                <a:endParaRPr lang="en-US" dirty="0"/>
              </a:p>
              <a:p>
                <a:r>
                  <a:rPr lang="en-US" dirty="0"/>
                  <a:t>You started from </a:t>
                </a:r>
                <a14:m>
                  <m:oMath xmlns:m="http://schemas.openxmlformats.org/officeDocument/2006/math">
                    <m:r>
                      <a:rPr lang="en-US" b="0" i="1" smtClean="0">
                        <a:latin typeface="Cambria Math" panose="02040503050406030204" pitchFamily="18" charset="0"/>
                      </a:rPr>
                      <m:t>𝑢</m:t>
                    </m:r>
                  </m:oMath>
                </a14:m>
                <a:r>
                  <a:rPr lang="en-US" dirty="0"/>
                  <a:t> (“layer 0”)</a:t>
                </a:r>
              </a:p>
              <a:p>
                <a:r>
                  <a:rPr lang="en-US" dirty="0"/>
                  <a:t>Then you visited the neighbors of </a:t>
                </a:r>
                <a14:m>
                  <m:oMath xmlns:m="http://schemas.openxmlformats.org/officeDocument/2006/math">
                    <m:r>
                      <a:rPr lang="en-US" b="0" i="1" smtClean="0">
                        <a:latin typeface="Cambria Math" panose="02040503050406030204" pitchFamily="18" charset="0"/>
                      </a:rPr>
                      <m:t>𝑢</m:t>
                    </m:r>
                  </m:oMath>
                </a14:m>
                <a:r>
                  <a:rPr lang="en-US" dirty="0"/>
                  <a:t> (“layer 1”)</a:t>
                </a:r>
              </a:p>
              <a:p>
                <a:r>
                  <a:rPr lang="en-US" dirty="0"/>
                  <a:t>Then the neighbors of the neighbors of </a:t>
                </a:r>
                <a14:m>
                  <m:oMath xmlns:m="http://schemas.openxmlformats.org/officeDocument/2006/math">
                    <m:r>
                      <a:rPr lang="en-US" b="0" i="1" smtClean="0">
                        <a:latin typeface="Cambria Math" panose="02040503050406030204" pitchFamily="18" charset="0"/>
                      </a:rPr>
                      <m:t>𝑢</m:t>
                    </m:r>
                  </m:oMath>
                </a14:m>
                <a:r>
                  <a:rPr lang="en-US" dirty="0"/>
                  <a:t>, that weren’t already visited (“layer 2”)</a:t>
                </a:r>
              </a:p>
              <a:p>
                <a:r>
                  <a:rPr lang="en-US" dirty="0"/>
                  <a:t>...</a:t>
                </a:r>
              </a:p>
              <a:p>
                <a:r>
                  <a:rPr lang="en-US" dirty="0"/>
                  <a:t>The neighbors of layer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oMath>
                </a14:m>
                <a:r>
                  <a:rPr lang="en-US" dirty="0"/>
                  <a:t>, that weren’t already visited (“layer </a:t>
                </a:r>
                <a14:m>
                  <m:oMath xmlns:m="http://schemas.openxmlformats.org/officeDocument/2006/math">
                    <m:r>
                      <a:rPr lang="en-US" b="0" i="1" smtClean="0">
                        <a:latin typeface="Cambria Math" panose="02040503050406030204" pitchFamily="18" charset="0"/>
                      </a:rPr>
                      <m:t>𝑖</m:t>
                    </m:r>
                  </m:oMath>
                </a14:m>
                <a:r>
                  <a:rPr lang="en-US" dirty="0"/>
                  <a:t>”)</a:t>
                </a:r>
              </a:p>
            </p:txBody>
          </p:sp>
        </mc:Choice>
        <mc:Fallback xmlns="">
          <p:sp>
            <p:nvSpPr>
              <p:cNvPr id="3" name="Content Placeholder 2">
                <a:extLst>
                  <a:ext uri="{FF2B5EF4-FFF2-40B4-BE49-F238E27FC236}">
                    <a16:creationId xmlns:a16="http://schemas.microsoft.com/office/drawing/2014/main" id="{FEFC266C-6FC0-41DB-9895-936B4D1E24B8}"/>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0068039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Unweighted Graphs</a:t>
            </a:r>
          </a:p>
        </p:txBody>
      </p:sp>
      <p:sp>
        <p:nvSpPr>
          <p:cNvPr id="3" name="Content Placeholder 2"/>
          <p:cNvSpPr>
            <a:spLocks noGrp="1"/>
          </p:cNvSpPr>
          <p:nvPr>
            <p:ph idx="1"/>
          </p:nvPr>
        </p:nvSpPr>
        <p:spPr/>
        <p:txBody>
          <a:bodyPr>
            <a:normAutofit fontScale="85000" lnSpcReduction="20000"/>
          </a:bodyPr>
          <a:lstStyle/>
          <a:p>
            <a:r>
              <a:rPr lang="en-US" dirty="0"/>
              <a:t>If the graph is unweighted, how do we find a shortest paths?</a:t>
            </a:r>
          </a:p>
          <a:p>
            <a:endParaRPr lang="en-US" b="1" dirty="0"/>
          </a:p>
          <a:p>
            <a:endParaRPr lang="en-US" dirty="0"/>
          </a:p>
          <a:p>
            <a:endParaRPr lang="en-US" dirty="0"/>
          </a:p>
          <a:p>
            <a:endParaRPr lang="en-US" dirty="0"/>
          </a:p>
          <a:p>
            <a:endParaRPr lang="en-US" dirty="0"/>
          </a:p>
          <a:p>
            <a:r>
              <a:rPr lang="en-US" dirty="0"/>
              <a:t>What’s the shortest path from s to s? </a:t>
            </a:r>
          </a:p>
          <a:p>
            <a:pPr lvl="1"/>
            <a:r>
              <a:rPr lang="en-US" dirty="0"/>
              <a:t>Well….we’re already there.</a:t>
            </a:r>
          </a:p>
          <a:p>
            <a:r>
              <a:rPr lang="en-US" dirty="0"/>
              <a:t>What’s the shortest path from s to u or v?</a:t>
            </a:r>
          </a:p>
          <a:p>
            <a:pPr lvl="1"/>
            <a:r>
              <a:rPr lang="en-US" dirty="0"/>
              <a:t>Just go on the edge from s</a:t>
            </a:r>
          </a:p>
          <a:p>
            <a:r>
              <a:rPr lang="en-US" dirty="0"/>
              <a:t>From s to </a:t>
            </a:r>
            <a:r>
              <a:rPr lang="en-US" dirty="0" err="1"/>
              <a:t>w,x</a:t>
            </a:r>
            <a:r>
              <a:rPr lang="en-US" dirty="0"/>
              <a:t>, or y?</a:t>
            </a:r>
          </a:p>
          <a:p>
            <a:pPr lvl="1"/>
            <a:r>
              <a:rPr lang="en-US" dirty="0"/>
              <a:t>Can’t get there directly from s, if we want a length 2 path, have to go through u or v.</a:t>
            </a:r>
          </a:p>
          <a:p>
            <a:endParaRPr lang="en-US" dirty="0"/>
          </a:p>
        </p:txBody>
      </p:sp>
      <p:sp>
        <p:nvSpPr>
          <p:cNvPr id="5" name="Slide Number Placeholder 4"/>
          <p:cNvSpPr>
            <a:spLocks noGrp="1"/>
          </p:cNvSpPr>
          <p:nvPr>
            <p:ph type="sldNum" sz="quarter" idx="12"/>
          </p:nvPr>
        </p:nvSpPr>
        <p:spPr/>
        <p:txBody>
          <a:bodyPr/>
          <a:lstStyle/>
          <a:p>
            <a:fld id="{659665DE-58FC-41F4-AC58-2C90A5E00527}" type="slidenum">
              <a:rPr lang="en-US" smtClean="0"/>
              <a:t>41</a:t>
            </a:fld>
            <a:endParaRPr lang="en-US"/>
          </a:p>
        </p:txBody>
      </p:sp>
      <p:sp>
        <p:nvSpPr>
          <p:cNvPr id="6" name="Oval 5"/>
          <p:cNvSpPr/>
          <p:nvPr/>
        </p:nvSpPr>
        <p:spPr>
          <a:xfrm>
            <a:off x="2505075" y="270510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t>
            </a:r>
          </a:p>
        </p:txBody>
      </p:sp>
      <p:sp>
        <p:nvSpPr>
          <p:cNvPr id="7" name="Oval 6"/>
          <p:cNvSpPr/>
          <p:nvPr/>
        </p:nvSpPr>
        <p:spPr>
          <a:xfrm>
            <a:off x="7991475" y="270510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t>
            </a:r>
          </a:p>
        </p:txBody>
      </p:sp>
      <p:sp>
        <p:nvSpPr>
          <p:cNvPr id="8" name="Oval 7"/>
          <p:cNvSpPr/>
          <p:nvPr/>
        </p:nvSpPr>
        <p:spPr>
          <a:xfrm>
            <a:off x="3448049" y="333375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t>
            </a:r>
          </a:p>
        </p:txBody>
      </p:sp>
      <p:sp>
        <p:nvSpPr>
          <p:cNvPr id="9" name="Oval 8"/>
          <p:cNvSpPr/>
          <p:nvPr/>
        </p:nvSpPr>
        <p:spPr>
          <a:xfrm>
            <a:off x="3448050" y="204787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a:t>
            </a:r>
          </a:p>
        </p:txBody>
      </p:sp>
      <p:sp>
        <p:nvSpPr>
          <p:cNvPr id="11" name="Oval 10"/>
          <p:cNvSpPr/>
          <p:nvPr/>
        </p:nvSpPr>
        <p:spPr>
          <a:xfrm>
            <a:off x="6421890" y="2705099"/>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a:t>
            </a:r>
          </a:p>
        </p:txBody>
      </p:sp>
      <p:sp>
        <p:nvSpPr>
          <p:cNvPr id="12" name="Oval 11"/>
          <p:cNvSpPr/>
          <p:nvPr/>
        </p:nvSpPr>
        <p:spPr>
          <a:xfrm>
            <a:off x="5181600" y="204787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a:t>
            </a:r>
          </a:p>
        </p:txBody>
      </p:sp>
      <p:sp>
        <p:nvSpPr>
          <p:cNvPr id="13" name="Oval 12"/>
          <p:cNvSpPr/>
          <p:nvPr/>
        </p:nvSpPr>
        <p:spPr>
          <a:xfrm>
            <a:off x="5181600" y="333375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x</a:t>
            </a:r>
          </a:p>
        </p:txBody>
      </p:sp>
      <p:cxnSp>
        <p:nvCxnSpPr>
          <p:cNvPr id="15" name="Straight Arrow Connector 14"/>
          <p:cNvCxnSpPr>
            <a:stCxn id="6" idx="7"/>
            <a:endCxn id="9" idx="3"/>
          </p:cNvCxnSpPr>
          <p:nvPr/>
        </p:nvCxnSpPr>
        <p:spPr>
          <a:xfrm flipV="1">
            <a:off x="2773368" y="2316168"/>
            <a:ext cx="720714" cy="43496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8" idx="0"/>
          </p:cNvCxnSpPr>
          <p:nvPr/>
        </p:nvCxnSpPr>
        <p:spPr>
          <a:xfrm>
            <a:off x="3605211" y="2391104"/>
            <a:ext cx="1" cy="94264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5"/>
            <a:endCxn id="8" idx="1"/>
          </p:cNvCxnSpPr>
          <p:nvPr/>
        </p:nvCxnSpPr>
        <p:spPr>
          <a:xfrm>
            <a:off x="2773368" y="2973393"/>
            <a:ext cx="720713" cy="406389"/>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6"/>
            <a:endCxn id="13" idx="1"/>
          </p:cNvCxnSpPr>
          <p:nvPr/>
        </p:nvCxnSpPr>
        <p:spPr>
          <a:xfrm>
            <a:off x="3762375" y="2205038"/>
            <a:ext cx="1465257" cy="117474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8" idx="6"/>
          </p:cNvCxnSpPr>
          <p:nvPr/>
        </p:nvCxnSpPr>
        <p:spPr>
          <a:xfrm flipV="1">
            <a:off x="3762374" y="3490912"/>
            <a:ext cx="1404256" cy="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8" idx="7"/>
          </p:cNvCxnSpPr>
          <p:nvPr/>
        </p:nvCxnSpPr>
        <p:spPr>
          <a:xfrm flipV="1">
            <a:off x="3716342" y="2870990"/>
            <a:ext cx="2705548" cy="50879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9" idx="6"/>
            <a:endCxn id="12" idx="2"/>
          </p:cNvCxnSpPr>
          <p:nvPr/>
        </p:nvCxnSpPr>
        <p:spPr>
          <a:xfrm>
            <a:off x="3762375" y="2205038"/>
            <a:ext cx="1419225"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2" idx="6"/>
            <a:endCxn id="7" idx="1"/>
          </p:cNvCxnSpPr>
          <p:nvPr/>
        </p:nvCxnSpPr>
        <p:spPr>
          <a:xfrm>
            <a:off x="5495925" y="2205038"/>
            <a:ext cx="2541582" cy="54609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1" idx="6"/>
          </p:cNvCxnSpPr>
          <p:nvPr/>
        </p:nvCxnSpPr>
        <p:spPr>
          <a:xfrm>
            <a:off x="6736215" y="2862262"/>
            <a:ext cx="1255260" cy="8728"/>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1" idx="3"/>
            <a:endCxn id="13" idx="7"/>
          </p:cNvCxnSpPr>
          <p:nvPr/>
        </p:nvCxnSpPr>
        <p:spPr>
          <a:xfrm flipH="1">
            <a:off x="5449893" y="2973392"/>
            <a:ext cx="1018029" cy="40639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7" idx="4"/>
            <a:endCxn id="13" idx="6"/>
          </p:cNvCxnSpPr>
          <p:nvPr/>
        </p:nvCxnSpPr>
        <p:spPr>
          <a:xfrm flipH="1">
            <a:off x="5495925" y="3019425"/>
            <a:ext cx="2652713" cy="471488"/>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24" name="Footer Placeholder 3">
            <a:extLst>
              <a:ext uri="{FF2B5EF4-FFF2-40B4-BE49-F238E27FC236}">
                <a16:creationId xmlns:a16="http://schemas.microsoft.com/office/drawing/2014/main" id="{6D3E6199-D84D-FE4B-ABFC-0942973FC842}"/>
              </a:ext>
            </a:extLst>
          </p:cNvPr>
          <p:cNvSpPr>
            <a:spLocks noGrp="1"/>
          </p:cNvSpPr>
          <p:nvPr>
            <p:ph type="ftr" sz="quarter" idx="11"/>
          </p:nvPr>
        </p:nvSpPr>
        <p:spPr>
          <a:xfrm>
            <a:off x="5715301" y="6521027"/>
            <a:ext cx="5901459" cy="274320"/>
          </a:xfrm>
        </p:spPr>
        <p:txBody>
          <a:bodyPr/>
          <a:lstStyle/>
          <a:p>
            <a:r>
              <a:rPr lang="es-ES"/>
              <a:t>CSE 373 19 SU - Robbie Weber</a:t>
            </a:r>
            <a:endParaRPr lang="en-US" dirty="0"/>
          </a:p>
        </p:txBody>
      </p:sp>
    </p:spTree>
    <p:extLst>
      <p:ext uri="{BB962C8B-B14F-4D97-AF65-F5344CB8AC3E}">
        <p14:creationId xmlns:p14="http://schemas.microsoft.com/office/powerpoint/2010/main" val="180000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2" grpId="0" animBg="1"/>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8524E-27C3-47E3-A601-CBB6A23B837E}"/>
              </a:ext>
            </a:extLst>
          </p:cNvPr>
          <p:cNvSpPr>
            <a:spLocks noGrp="1"/>
          </p:cNvSpPr>
          <p:nvPr>
            <p:ph type="title"/>
          </p:nvPr>
        </p:nvSpPr>
        <p:spPr>
          <a:xfrm>
            <a:off x="575239" y="200523"/>
            <a:ext cx="11187259" cy="1014667"/>
          </a:xfrm>
        </p:spPr>
        <p:txBody>
          <a:bodyPr/>
          <a:lstStyle/>
          <a:p>
            <a:r>
              <a:rPr lang="en-US" dirty="0"/>
              <a:t>BFS With Layers</a:t>
            </a:r>
          </a:p>
        </p:txBody>
      </p:sp>
      <p:sp>
        <p:nvSpPr>
          <p:cNvPr id="3" name="Content Placeholder 2">
            <a:extLst>
              <a:ext uri="{FF2B5EF4-FFF2-40B4-BE49-F238E27FC236}">
                <a16:creationId xmlns:a16="http://schemas.microsoft.com/office/drawing/2014/main" id="{0D70766B-099D-4A77-A790-B5831B3C5D70}"/>
              </a:ext>
            </a:extLst>
          </p:cNvPr>
          <p:cNvSpPr>
            <a:spLocks noGrp="1"/>
          </p:cNvSpPr>
          <p:nvPr>
            <p:ph idx="1"/>
          </p:nvPr>
        </p:nvSpPr>
        <p:spPr>
          <a:xfrm>
            <a:off x="9112624" y="1463857"/>
            <a:ext cx="2649874" cy="4845504"/>
          </a:xfrm>
        </p:spPr>
        <p:txBody>
          <a:bodyPr/>
          <a:lstStyle/>
          <a:p>
            <a:r>
              <a:rPr lang="en-US" dirty="0"/>
              <a:t>It’s just BFS!</a:t>
            </a:r>
          </a:p>
          <a:p>
            <a:r>
              <a:rPr lang="en-US" dirty="0"/>
              <a:t>With some extra bells and whistles.</a:t>
            </a:r>
          </a:p>
        </p:txBody>
      </p:sp>
      <p:sp>
        <p:nvSpPr>
          <p:cNvPr id="4" name="TextBox 3">
            <a:extLst>
              <a:ext uri="{FF2B5EF4-FFF2-40B4-BE49-F238E27FC236}">
                <a16:creationId xmlns:a16="http://schemas.microsoft.com/office/drawing/2014/main" id="{64769FEE-640B-49D8-B5AB-54B283E30A48}"/>
              </a:ext>
            </a:extLst>
          </p:cNvPr>
          <p:cNvSpPr txBox="1"/>
          <p:nvPr/>
        </p:nvSpPr>
        <p:spPr>
          <a:xfrm>
            <a:off x="521451" y="1073892"/>
            <a:ext cx="8664551" cy="6001643"/>
          </a:xfrm>
          <a:prstGeom prst="rect">
            <a:avLst/>
          </a:prstGeom>
          <a:noFill/>
        </p:spPr>
        <p:txBody>
          <a:bodyPr wrap="none" rtlCol="0">
            <a:spAutoFit/>
          </a:bodyPr>
          <a:lstStyle/>
          <a:p>
            <a:r>
              <a:rPr lang="en-US" sz="2400" dirty="0">
                <a:latin typeface="Courier New" panose="02070309020205020404" pitchFamily="49" charset="0"/>
                <a:cs typeface="Courier New" panose="02070309020205020404" pitchFamily="49" charset="0"/>
              </a:rPr>
              <a:t>search(graph)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(first vertex)</a:t>
            </a:r>
          </a:p>
          <a:p>
            <a:r>
              <a:rPr lang="en-US" sz="2400" dirty="0">
                <a:latin typeface="Courier New" panose="02070309020205020404" pitchFamily="49" charset="0"/>
                <a:cs typeface="Courier New" panose="02070309020205020404" pitchFamily="49" charset="0"/>
              </a:rPr>
              <a:t>   mark first vertex as seen</a:t>
            </a:r>
          </a:p>
          <a:p>
            <a:r>
              <a:rPr lang="en-US" sz="2400" dirty="0">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toVisit.enqueue</a:t>
            </a:r>
            <a:r>
              <a:rPr lang="en-US" sz="2400" dirty="0">
                <a:solidFill>
                  <a:srgbClr val="FF0000"/>
                </a:solidFill>
                <a:latin typeface="Courier New" panose="02070309020205020404" pitchFamily="49" charset="0"/>
                <a:cs typeface="Courier New" panose="02070309020205020404" pitchFamily="49" charset="0"/>
              </a:rPr>
              <a:t>(end-of-layer-marker)</a:t>
            </a:r>
          </a:p>
          <a:p>
            <a:r>
              <a:rPr lang="en-US" sz="2400" dirty="0">
                <a:solidFill>
                  <a:srgbClr val="FF0000"/>
                </a:solidFill>
                <a:latin typeface="Courier New" panose="02070309020205020404" pitchFamily="49" charset="0"/>
                <a:cs typeface="Courier New" panose="02070309020205020404" pitchFamily="49" charset="0"/>
              </a:rPr>
              <a:t>   l=1</a:t>
            </a:r>
          </a:p>
          <a:p>
            <a:r>
              <a:rPr lang="en-US" sz="2400" dirty="0">
                <a:latin typeface="Courier New" panose="02070309020205020404" pitchFamily="49" charset="0"/>
                <a:cs typeface="Courier New" panose="02070309020205020404" pitchFamily="49" charset="0"/>
              </a:rPr>
              <a:t>   while(</a:t>
            </a:r>
            <a:r>
              <a:rPr lang="en-US" sz="2400" dirty="0" err="1">
                <a:latin typeface="Courier New" panose="02070309020205020404" pitchFamily="49" charset="0"/>
                <a:cs typeface="Courier New" panose="02070309020205020404" pitchFamily="49" charset="0"/>
              </a:rPr>
              <a:t>toVisit</a:t>
            </a:r>
            <a:r>
              <a:rPr lang="en-US" sz="2400" dirty="0">
                <a:latin typeface="Courier New" panose="02070309020205020404" pitchFamily="49" charset="0"/>
                <a:cs typeface="Courier New" panose="02070309020205020404" pitchFamily="49" charset="0"/>
              </a:rPr>
              <a:t> is not empty) </a:t>
            </a:r>
          </a:p>
          <a:p>
            <a:r>
              <a:rPr lang="en-US" sz="2400" dirty="0">
                <a:latin typeface="Courier New" panose="02070309020205020404" pitchFamily="49" charset="0"/>
                <a:cs typeface="Courier New" panose="02070309020205020404" pitchFamily="49" charset="0"/>
              </a:rPr>
              <a:t>      </a:t>
            </a:r>
            <a:r>
              <a:rPr lang="en-US" sz="2400" dirty="0">
                <a:solidFill>
                  <a:srgbClr val="FF0000"/>
                </a:solidFill>
                <a:latin typeface="Courier New" panose="02070309020205020404" pitchFamily="49" charset="0"/>
                <a:cs typeface="Courier New" panose="02070309020205020404" pitchFamily="49" charset="0"/>
              </a:rPr>
              <a:t>current = </a:t>
            </a:r>
            <a:r>
              <a:rPr lang="en-US" sz="2400" dirty="0" err="1">
                <a:solidFill>
                  <a:srgbClr val="FF0000"/>
                </a:solidFill>
                <a:latin typeface="Courier New" panose="02070309020205020404" pitchFamily="49" charset="0"/>
                <a:cs typeface="Courier New" panose="02070309020205020404" pitchFamily="49" charset="0"/>
              </a:rPr>
              <a:t>toVisit.dequeue</a:t>
            </a:r>
            <a:r>
              <a:rPr lang="en-US" sz="2400" dirty="0">
                <a:solidFill>
                  <a:srgbClr val="FF0000"/>
                </a:solidFill>
                <a:latin typeface="Courier New" panose="02070309020205020404" pitchFamily="49" charset="0"/>
                <a:cs typeface="Courier New" panose="02070309020205020404" pitchFamily="49" charset="0"/>
              </a:rPr>
              <a:t>()</a:t>
            </a:r>
          </a:p>
          <a:p>
            <a:r>
              <a:rPr lang="en-US" sz="2400" dirty="0">
                <a:solidFill>
                  <a:srgbClr val="FF0000"/>
                </a:solidFill>
                <a:latin typeface="Courier New" panose="02070309020205020404" pitchFamily="49" charset="0"/>
                <a:cs typeface="Courier New" panose="02070309020205020404" pitchFamily="49" charset="0"/>
              </a:rPr>
              <a:t>	 if(current == end-of-layer-marker)</a:t>
            </a:r>
          </a:p>
          <a:p>
            <a:r>
              <a:rPr lang="en-US" sz="2400" dirty="0">
                <a:solidFill>
                  <a:srgbClr val="FF0000"/>
                </a:solidFill>
                <a:latin typeface="Courier New" panose="02070309020205020404" pitchFamily="49" charset="0"/>
                <a:cs typeface="Courier New" panose="02070309020205020404" pitchFamily="49" charset="0"/>
              </a:rPr>
              <a:t>		l++</a:t>
            </a:r>
          </a:p>
          <a:p>
            <a:r>
              <a:rPr lang="en-US" sz="2400" dirty="0">
                <a:solidFill>
                  <a:srgbClr val="FF0000"/>
                </a:solidFill>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toVisit.enqueue</a:t>
            </a:r>
            <a:r>
              <a:rPr lang="en-US" sz="2400" dirty="0">
                <a:solidFill>
                  <a:srgbClr val="FF0000"/>
                </a:solidFill>
                <a:latin typeface="Courier New" panose="02070309020205020404" pitchFamily="49" charset="0"/>
                <a:cs typeface="Courier New" panose="02070309020205020404" pitchFamily="49" charset="0"/>
              </a:rPr>
              <a:t>(end-of-layer-marker)</a:t>
            </a:r>
          </a:p>
          <a:p>
            <a:r>
              <a:rPr lang="en-US" sz="2400" dirty="0">
                <a:solidFill>
                  <a:srgbClr val="FF0000"/>
                </a:solidFill>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current.layer</a:t>
            </a:r>
            <a:r>
              <a:rPr lang="en-US" sz="2400" dirty="0">
                <a:solidFill>
                  <a:srgbClr val="FF0000"/>
                </a:solidFill>
                <a:latin typeface="Courier New" panose="02070309020205020404" pitchFamily="49" charset="0"/>
                <a:cs typeface="Courier New" panose="02070309020205020404" pitchFamily="49" charset="0"/>
              </a:rPr>
              <a:t> = l</a:t>
            </a:r>
          </a:p>
          <a:p>
            <a:r>
              <a:rPr lang="en-US" sz="2400" dirty="0">
                <a:latin typeface="Courier New" panose="02070309020205020404" pitchFamily="49" charset="0"/>
                <a:cs typeface="Courier New" panose="02070309020205020404" pitchFamily="49" charset="0"/>
              </a:rPr>
              <a:t>      for (v : </a:t>
            </a:r>
            <a:r>
              <a:rPr lang="en-US" sz="2400" dirty="0" err="1">
                <a:latin typeface="Courier New" panose="02070309020205020404" pitchFamily="49" charset="0"/>
                <a:cs typeface="Courier New" panose="02070309020205020404" pitchFamily="49" charset="0"/>
              </a:rPr>
              <a:t>current.neighbors</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if (v is not seen)</a:t>
            </a:r>
          </a:p>
          <a:p>
            <a:r>
              <a:rPr lang="en-US" sz="2400" dirty="0">
                <a:latin typeface="Courier New" panose="02070309020205020404" pitchFamily="49" charset="0"/>
                <a:cs typeface="Courier New" panose="02070309020205020404" pitchFamily="49" charset="0"/>
              </a:rPr>
              <a:t>		  mark v as seen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(v)	</a:t>
            </a:r>
          </a:p>
          <a:p>
            <a:endParaRPr lang="en-US" sz="2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928297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EB6A8-8353-43A3-B3DB-735291651162}"/>
              </a:ext>
            </a:extLst>
          </p:cNvPr>
          <p:cNvSpPr>
            <a:spLocks noGrp="1"/>
          </p:cNvSpPr>
          <p:nvPr>
            <p:ph type="title"/>
          </p:nvPr>
        </p:nvSpPr>
        <p:spPr/>
        <p:txBody>
          <a:bodyPr/>
          <a:lstStyle/>
          <a:p>
            <a:r>
              <a:rPr lang="en-US" dirty="0"/>
              <a:t>Layers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4A4ADED-E949-47D2-80F5-8497F0BFBD6E}"/>
                  </a:ext>
                </a:extLst>
              </p:cNvPr>
              <p:cNvSpPr>
                <a:spLocks noGrp="1"/>
              </p:cNvSpPr>
              <p:nvPr>
                <p:ph idx="1"/>
              </p:nvPr>
            </p:nvSpPr>
            <p:spPr/>
            <p:txBody>
              <a:bodyPr/>
              <a:lstStyle/>
              <a:p>
                <a:r>
                  <a:rPr lang="en-US" dirty="0"/>
                  <a:t>Can we have an edge that goes from layer </a:t>
                </a:r>
                <a14:m>
                  <m:oMath xmlns:m="http://schemas.openxmlformats.org/officeDocument/2006/math">
                    <m:r>
                      <a:rPr lang="en-US" b="0" i="1" smtClean="0">
                        <a:latin typeface="Cambria Math" panose="02040503050406030204" pitchFamily="18" charset="0"/>
                      </a:rPr>
                      <m:t>𝑖</m:t>
                    </m:r>
                  </m:oMath>
                </a14:m>
                <a:r>
                  <a:rPr lang="en-US" dirty="0"/>
                  <a:t> to layer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+2</m:t>
                    </m:r>
                  </m:oMath>
                </a14:m>
                <a:r>
                  <a:rPr lang="en-US" dirty="0"/>
                  <a:t> (or lower)?</a:t>
                </a:r>
              </a:p>
              <a:p>
                <a:r>
                  <a:rPr lang="en-US" dirty="0"/>
                  <a:t>No! If </a:t>
                </a:r>
                <a14:m>
                  <m:oMath xmlns:m="http://schemas.openxmlformats.org/officeDocument/2006/math">
                    <m:r>
                      <a:rPr lang="en-US" b="0" i="1" smtClean="0">
                        <a:latin typeface="Cambria Math" panose="02040503050406030204" pitchFamily="18" charset="0"/>
                      </a:rPr>
                      <m:t>𝑢</m:t>
                    </m:r>
                  </m:oMath>
                </a14:m>
                <a:r>
                  <a:rPr lang="en-US" dirty="0"/>
                  <a:t> is in layer </a:t>
                </a:r>
                <a14:m>
                  <m:oMath xmlns:m="http://schemas.openxmlformats.org/officeDocument/2006/math">
                    <m:r>
                      <a:rPr lang="en-US" b="0" i="1" smtClean="0">
                        <a:latin typeface="Cambria Math" panose="02040503050406030204" pitchFamily="18" charset="0"/>
                      </a:rPr>
                      <m:t>𝑖</m:t>
                    </m:r>
                    <m:r>
                      <a:rPr lang="en-US" b="0" i="0" smtClean="0">
                        <a:latin typeface="Cambria Math" panose="02040503050406030204" pitchFamily="18" charset="0"/>
                      </a:rPr>
                      <m:t>,</m:t>
                    </m:r>
                  </m:oMath>
                </a14:m>
                <a:r>
                  <a:rPr lang="en-US" dirty="0"/>
                  <a:t> then we processed its edge while building layer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oMath>
                </a14:m>
                <a:r>
                  <a:rPr lang="en-US" dirty="0"/>
                  <a:t>, so the neighbor is no lower than layer </a:t>
                </a:r>
                <a14:m>
                  <m:oMath xmlns:m="http://schemas.openxmlformats.org/officeDocument/2006/math">
                    <m:r>
                      <a:rPr lang="en-US" b="0" i="1" smtClean="0">
                        <a:latin typeface="Cambria Math" panose="02040503050406030204" pitchFamily="18" charset="0"/>
                      </a:rPr>
                      <m:t>𝑖</m:t>
                    </m:r>
                  </m:oMath>
                </a14:m>
                <a:r>
                  <a:rPr lang="en-US" dirty="0"/>
                  <a:t>.</a:t>
                </a:r>
              </a:p>
              <a:p>
                <a:endParaRPr lang="en-US" dirty="0"/>
              </a:p>
              <a:p>
                <a:r>
                  <a:rPr lang="en-US" dirty="0"/>
                  <a:t>Can you have an edge within a layer?</a:t>
                </a:r>
              </a:p>
              <a:p>
                <a:r>
                  <a:rPr lang="en-US" dirty="0"/>
                  <a:t>Yes! If </a:t>
                </a:r>
                <a14:m>
                  <m:oMath xmlns:m="http://schemas.openxmlformats.org/officeDocument/2006/math">
                    <m:r>
                      <a:rPr lang="en-US" b="0" i="1" smtClean="0">
                        <a:latin typeface="Cambria Math" panose="02040503050406030204" pitchFamily="18" charset="0"/>
                      </a:rPr>
                      <m:t>𝑢</m:t>
                    </m:r>
                  </m:oMath>
                </a14:m>
                <a:r>
                  <a:rPr lang="en-US" dirty="0"/>
                  <a:t> and </a:t>
                </a:r>
                <a14:m>
                  <m:oMath xmlns:m="http://schemas.openxmlformats.org/officeDocument/2006/math">
                    <m:r>
                      <a:rPr lang="en-US" b="0" i="1" smtClean="0">
                        <a:latin typeface="Cambria Math" panose="02040503050406030204" pitchFamily="18" charset="0"/>
                      </a:rPr>
                      <m:t>𝑣</m:t>
                    </m:r>
                  </m:oMath>
                </a14:m>
                <a:r>
                  <a:rPr lang="en-US" dirty="0"/>
                  <a:t> are neighbors and both have a neighbor in layer </a:t>
                </a:r>
                <a14:m>
                  <m:oMath xmlns:m="http://schemas.openxmlformats.org/officeDocument/2006/math">
                    <m:r>
                      <a:rPr lang="en-US" b="0" i="1" smtClean="0">
                        <a:latin typeface="Cambria Math" panose="02040503050406030204" pitchFamily="18" charset="0"/>
                      </a:rPr>
                      <m:t>𝑖</m:t>
                    </m:r>
                  </m:oMath>
                </a14:m>
                <a:r>
                  <a:rPr lang="en-US" dirty="0"/>
                  <a:t>, they both end up in layer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oMath>
                </a14:m>
                <a:r>
                  <a:rPr lang="en-US" dirty="0"/>
                  <a:t> (from their other neighbor) before the edge between them can be processed.</a:t>
                </a:r>
              </a:p>
            </p:txBody>
          </p:sp>
        </mc:Choice>
        <mc:Fallback xmlns="">
          <p:sp>
            <p:nvSpPr>
              <p:cNvPr id="3" name="Content Placeholder 2">
                <a:extLst>
                  <a:ext uri="{FF2B5EF4-FFF2-40B4-BE49-F238E27FC236}">
                    <a16:creationId xmlns:a16="http://schemas.microsoft.com/office/drawing/2014/main" id="{14A4ADED-E949-47D2-80F5-8497F0BFBD6E}"/>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4980056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8EB99-E5C3-4A66-ABC0-50D621BB45C6}"/>
              </a:ext>
            </a:extLst>
          </p:cNvPr>
          <p:cNvSpPr>
            <a:spLocks noGrp="1"/>
          </p:cNvSpPr>
          <p:nvPr>
            <p:ph type="title"/>
          </p:nvPr>
        </p:nvSpPr>
        <p:spPr/>
        <p:txBody>
          <a:bodyPr/>
          <a:lstStyle/>
          <a:p>
            <a:r>
              <a:rPr lang="en-US" dirty="0"/>
              <a:t>Testing Bipartiteness</a:t>
            </a:r>
          </a:p>
        </p:txBody>
      </p:sp>
      <p:sp>
        <p:nvSpPr>
          <p:cNvPr id="3" name="Content Placeholder 2">
            <a:extLst>
              <a:ext uri="{FF2B5EF4-FFF2-40B4-BE49-F238E27FC236}">
                <a16:creationId xmlns:a16="http://schemas.microsoft.com/office/drawing/2014/main" id="{B8E9062D-05A8-4937-9E36-E531FA95391C}"/>
              </a:ext>
            </a:extLst>
          </p:cNvPr>
          <p:cNvSpPr>
            <a:spLocks noGrp="1"/>
          </p:cNvSpPr>
          <p:nvPr>
            <p:ph idx="1"/>
          </p:nvPr>
        </p:nvSpPr>
        <p:spPr/>
        <p:txBody>
          <a:bodyPr/>
          <a:lstStyle/>
          <a:p>
            <a:r>
              <a:rPr lang="en-US" dirty="0"/>
              <a:t>How can we use BFS with layers to check if a graph is 2-colorable?</a:t>
            </a:r>
          </a:p>
          <a:p>
            <a:endParaRPr lang="en-US" dirty="0"/>
          </a:p>
          <a:p>
            <a:r>
              <a:rPr lang="en-US" dirty="0"/>
              <a:t>Well, neighbors have to be “the other color”</a:t>
            </a:r>
          </a:p>
          <a:p>
            <a:r>
              <a:rPr lang="en-US" dirty="0"/>
              <a:t>Where are your neighbors?</a:t>
            </a:r>
          </a:p>
          <a:p>
            <a:r>
              <a:rPr lang="en-US" dirty="0"/>
              <a:t>Hopefully in the next layer or previous layer…</a:t>
            </a:r>
          </a:p>
          <a:p>
            <a:r>
              <a:rPr lang="en-US" dirty="0"/>
              <a:t>Color all the odd layers red and even layers blue.</a:t>
            </a:r>
          </a:p>
          <a:p>
            <a:endParaRPr lang="en-US" dirty="0"/>
          </a:p>
          <a:p>
            <a:r>
              <a:rPr lang="en-US" dirty="0"/>
              <a:t>Does this work? </a:t>
            </a:r>
          </a:p>
        </p:txBody>
      </p:sp>
    </p:spTree>
    <p:extLst>
      <p:ext uri="{BB962C8B-B14F-4D97-AF65-F5344CB8AC3E}">
        <p14:creationId xmlns:p14="http://schemas.microsoft.com/office/powerpoint/2010/main" val="36936262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945B9-762F-4133-A068-7C145CDC08AD}"/>
              </a:ext>
            </a:extLst>
          </p:cNvPr>
          <p:cNvSpPr>
            <a:spLocks noGrp="1"/>
          </p:cNvSpPr>
          <p:nvPr>
            <p:ph type="title"/>
          </p:nvPr>
        </p:nvSpPr>
        <p:spPr/>
        <p:txBody>
          <a:bodyPr/>
          <a:lstStyle/>
          <a:p>
            <a:r>
              <a:rPr lang="en-US" dirty="0"/>
              <a:t>Lemma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3DB0FC1-1A8A-47D5-8C53-7289052935EB}"/>
                  </a:ext>
                </a:extLst>
              </p:cNvPr>
              <p:cNvSpPr>
                <a:spLocks noGrp="1"/>
              </p:cNvSpPr>
              <p:nvPr>
                <p:ph idx="1"/>
              </p:nvPr>
            </p:nvSpPr>
            <p:spPr>
              <a:xfrm>
                <a:off x="575240" y="2720787"/>
                <a:ext cx="11187258" cy="3588573"/>
              </a:xfrm>
            </p:spPr>
            <p:txBody>
              <a:bodyPr/>
              <a:lstStyle/>
              <a:p>
                <a:r>
                  <a:rPr lang="en-US" dirty="0"/>
                  <a:t>An “intra-layer” edge is an edge “within” a layer.</a:t>
                </a:r>
              </a:p>
              <a:p>
                <a:endParaRPr lang="en-US" dirty="0"/>
              </a:p>
              <a:p>
                <a:r>
                  <a:rPr lang="en-US" dirty="0"/>
                  <a:t>Follow the “predecessors” back up, layer by layer. </a:t>
                </a:r>
              </a:p>
              <a:p>
                <a:r>
                  <a:rPr lang="en-US" dirty="0"/>
                  <a:t>Eventually we end up with the two vertices having the same predecessor in some level (when you hit layer 1, there’s only one vertex)</a:t>
                </a:r>
              </a:p>
              <a:p>
                <a:r>
                  <a:rPr lang="en-US" dirty="0"/>
                  <a:t>Since we had two vertices per layer until we found the common vertex, we have </a:t>
                </a:r>
                <a14:m>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vertices – that’s an odd number!</a:t>
                </a:r>
              </a:p>
            </p:txBody>
          </p:sp>
        </mc:Choice>
        <mc:Fallback xmlns="">
          <p:sp>
            <p:nvSpPr>
              <p:cNvPr id="3" name="Content Placeholder 2">
                <a:extLst>
                  <a:ext uri="{FF2B5EF4-FFF2-40B4-BE49-F238E27FC236}">
                    <a16:creationId xmlns:a16="http://schemas.microsoft.com/office/drawing/2014/main" id="{E3DB0FC1-1A8A-47D5-8C53-7289052935EB}"/>
                  </a:ext>
                </a:extLst>
              </p:cNvPr>
              <p:cNvSpPr>
                <a:spLocks noGrp="1" noRot="1" noChangeAspect="1" noMove="1" noResize="1" noEditPoints="1" noAdjustHandles="1" noChangeArrowheads="1" noChangeShapeType="1" noTextEdit="1"/>
              </p:cNvSpPr>
              <p:nvPr>
                <p:ph idx="1"/>
              </p:nvPr>
            </p:nvSpPr>
            <p:spPr>
              <a:xfrm>
                <a:off x="575240" y="2720787"/>
                <a:ext cx="11187258" cy="3588573"/>
              </a:xfrm>
              <a:blipFill>
                <a:blip r:embed="rId2"/>
                <a:stretch>
                  <a:fillRect l="-708" t="-2886" r="-327" b="-1868"/>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75664127-977D-4135-A2E0-ECA0DFED92AC}"/>
              </a:ext>
            </a:extLst>
          </p:cNvPr>
          <p:cNvSpPr/>
          <p:nvPr/>
        </p:nvSpPr>
        <p:spPr>
          <a:xfrm>
            <a:off x="575239" y="1463857"/>
            <a:ext cx="9617632" cy="102645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Segoe UI Semibold" panose="020B0702040204020203" pitchFamily="34" charset="0"/>
                <a:cs typeface="Segoe UI Semibold" panose="020B0702040204020203" pitchFamily="34" charset="0"/>
              </a:rPr>
              <a:t>If BFS has an intra-layer edge, then the graph has an odd-length cycle.</a:t>
            </a:r>
          </a:p>
        </p:txBody>
      </p:sp>
    </p:spTree>
    <p:extLst>
      <p:ext uri="{BB962C8B-B14F-4D97-AF65-F5344CB8AC3E}">
        <p14:creationId xmlns:p14="http://schemas.microsoft.com/office/powerpoint/2010/main" val="14065077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9E606-FFFA-49ED-B070-FF25ACA55715}"/>
              </a:ext>
            </a:extLst>
          </p:cNvPr>
          <p:cNvSpPr>
            <a:spLocks noGrp="1"/>
          </p:cNvSpPr>
          <p:nvPr>
            <p:ph type="title"/>
          </p:nvPr>
        </p:nvSpPr>
        <p:spPr/>
        <p:txBody>
          <a:bodyPr/>
          <a:lstStyle/>
          <a:p>
            <a:r>
              <a:rPr lang="en-US" dirty="0"/>
              <a:t>Lemma 3</a:t>
            </a:r>
          </a:p>
        </p:txBody>
      </p:sp>
      <p:sp>
        <p:nvSpPr>
          <p:cNvPr id="4" name="Rectangle 3">
            <a:extLst>
              <a:ext uri="{FF2B5EF4-FFF2-40B4-BE49-F238E27FC236}">
                <a16:creationId xmlns:a16="http://schemas.microsoft.com/office/drawing/2014/main" id="{78E0E305-8FD2-4684-B807-BA5CCC6E1311}"/>
              </a:ext>
            </a:extLst>
          </p:cNvPr>
          <p:cNvSpPr/>
          <p:nvPr/>
        </p:nvSpPr>
        <p:spPr>
          <a:xfrm>
            <a:off x="575239" y="1400035"/>
            <a:ext cx="9617632" cy="62491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Segoe UI Semibold" panose="020B0702040204020203" pitchFamily="34" charset="0"/>
                <a:cs typeface="Segoe UI Semibold" panose="020B0702040204020203" pitchFamily="34" charset="0"/>
              </a:rPr>
              <a:t>If a graph has no odd-length cycles, then it is bipartite.       </a:t>
            </a:r>
          </a:p>
        </p:txBody>
      </p:sp>
    </p:spTree>
    <p:extLst>
      <p:ext uri="{BB962C8B-B14F-4D97-AF65-F5344CB8AC3E}">
        <p14:creationId xmlns:p14="http://schemas.microsoft.com/office/powerpoint/2010/main" val="21923694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9E606-FFFA-49ED-B070-FF25ACA55715}"/>
              </a:ext>
            </a:extLst>
          </p:cNvPr>
          <p:cNvSpPr>
            <a:spLocks noGrp="1"/>
          </p:cNvSpPr>
          <p:nvPr>
            <p:ph type="title"/>
          </p:nvPr>
        </p:nvSpPr>
        <p:spPr/>
        <p:txBody>
          <a:bodyPr/>
          <a:lstStyle/>
          <a:p>
            <a:r>
              <a:rPr lang="en-US" dirty="0"/>
              <a:t>Lemma 3</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CE39B99-8CD1-43C6-BD06-044A6D057BB3}"/>
                  </a:ext>
                </a:extLst>
              </p:cNvPr>
              <p:cNvSpPr>
                <a:spLocks noGrp="1"/>
              </p:cNvSpPr>
              <p:nvPr>
                <p:ph idx="1"/>
              </p:nvPr>
            </p:nvSpPr>
            <p:spPr>
              <a:xfrm>
                <a:off x="575240" y="2147047"/>
                <a:ext cx="11187258" cy="4162314"/>
              </a:xfrm>
            </p:spPr>
            <p:txBody>
              <a:bodyPr/>
              <a:lstStyle/>
              <a:p>
                <a:r>
                  <a:rPr lang="en-US" dirty="0"/>
                  <a:t>Prove it by </a:t>
                </a:r>
                <a:r>
                  <a:rPr lang="en-US" b="1" dirty="0"/>
                  <a:t>contrapositive</a:t>
                </a:r>
                <a:endParaRPr lang="en-US" dirty="0"/>
              </a:p>
              <a:p>
                <a:r>
                  <a:rPr lang="en-US" dirty="0"/>
                  <a:t>We want to show “if a graph is not bipartite, then it has an odd-length cycle.</a:t>
                </a:r>
              </a:p>
              <a:p>
                <a:r>
                  <a:rPr lang="en-US" dirty="0"/>
                  <a:t>Suppose </a:t>
                </a:r>
                <a14:m>
                  <m:oMath xmlns:m="http://schemas.openxmlformats.org/officeDocument/2006/math">
                    <m:r>
                      <a:rPr lang="en-US" b="0" i="1" smtClean="0">
                        <a:latin typeface="Cambria Math" panose="02040503050406030204" pitchFamily="18" charset="0"/>
                      </a:rPr>
                      <m:t>𝐺</m:t>
                    </m:r>
                  </m:oMath>
                </a14:m>
                <a:r>
                  <a:rPr lang="en-US" dirty="0"/>
                  <a:t> is not bipartite. Then the coloring attempt by BFS-coloring must fail. </a:t>
                </a:r>
              </a:p>
              <a:p>
                <a:r>
                  <a:rPr lang="en-US" dirty="0"/>
                  <a:t>Edges between layers can’t cause failure – there must be an intra-level edge causing failure. By Lemma 2, we have an odd cycle.</a:t>
                </a:r>
              </a:p>
            </p:txBody>
          </p:sp>
        </mc:Choice>
        <mc:Fallback>
          <p:sp>
            <p:nvSpPr>
              <p:cNvPr id="3" name="Content Placeholder 2">
                <a:extLst>
                  <a:ext uri="{FF2B5EF4-FFF2-40B4-BE49-F238E27FC236}">
                    <a16:creationId xmlns:a16="http://schemas.microsoft.com/office/drawing/2014/main" id="{ECE39B99-8CD1-43C6-BD06-044A6D057BB3}"/>
                  </a:ext>
                </a:extLst>
              </p:cNvPr>
              <p:cNvSpPr>
                <a:spLocks noGrp="1" noRot="1" noChangeAspect="1" noMove="1" noResize="1" noEditPoints="1" noAdjustHandles="1" noChangeArrowheads="1" noChangeShapeType="1" noTextEdit="1"/>
              </p:cNvSpPr>
              <p:nvPr>
                <p:ph idx="1"/>
              </p:nvPr>
            </p:nvSpPr>
            <p:spPr>
              <a:xfrm>
                <a:off x="575240" y="2147047"/>
                <a:ext cx="11187258" cy="4162314"/>
              </a:xfrm>
              <a:blipFill>
                <a:blip r:embed="rId2"/>
                <a:stretch>
                  <a:fillRect l="-708" t="-2489"/>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78E0E305-8FD2-4684-B807-BA5CCC6E1311}"/>
              </a:ext>
            </a:extLst>
          </p:cNvPr>
          <p:cNvSpPr/>
          <p:nvPr/>
        </p:nvSpPr>
        <p:spPr>
          <a:xfrm>
            <a:off x="575239" y="1400035"/>
            <a:ext cx="9617632" cy="62491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Segoe UI Semibold" panose="020B0702040204020203" pitchFamily="34" charset="0"/>
                <a:cs typeface="Segoe UI Semibold" panose="020B0702040204020203" pitchFamily="34" charset="0"/>
              </a:rPr>
              <a:t>If a graph has no odd-length cycles, then it is bipartite.       </a:t>
            </a:r>
          </a:p>
        </p:txBody>
      </p:sp>
    </p:spTree>
    <p:extLst>
      <p:ext uri="{BB962C8B-B14F-4D97-AF65-F5344CB8AC3E}">
        <p14:creationId xmlns:p14="http://schemas.microsoft.com/office/powerpoint/2010/main" val="21893996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2EDA2-DFBD-4DA1-A494-49ED0F89899B}"/>
              </a:ext>
            </a:extLst>
          </p:cNvPr>
          <p:cNvSpPr>
            <a:spLocks noGrp="1"/>
          </p:cNvSpPr>
          <p:nvPr>
            <p:ph type="title"/>
          </p:nvPr>
        </p:nvSpPr>
        <p:spPr/>
        <p:txBody>
          <a:bodyPr/>
          <a:lstStyle/>
          <a:p>
            <a:r>
              <a:rPr lang="en-US" dirty="0"/>
              <a:t>The big result</a:t>
            </a:r>
          </a:p>
        </p:txBody>
      </p:sp>
      <p:sp>
        <p:nvSpPr>
          <p:cNvPr id="3" name="Content Placeholder 2">
            <a:extLst>
              <a:ext uri="{FF2B5EF4-FFF2-40B4-BE49-F238E27FC236}">
                <a16:creationId xmlns:a16="http://schemas.microsoft.com/office/drawing/2014/main" id="{B97700E5-D063-4BED-9C4A-E654CFA76DFA}"/>
              </a:ext>
            </a:extLst>
          </p:cNvPr>
          <p:cNvSpPr>
            <a:spLocks noGrp="1"/>
          </p:cNvSpPr>
          <p:nvPr>
            <p:ph idx="1"/>
          </p:nvPr>
        </p:nvSpPr>
        <p:spPr>
          <a:xfrm>
            <a:off x="575240" y="2962835"/>
            <a:ext cx="11187258" cy="3346526"/>
          </a:xfrm>
        </p:spPr>
        <p:txBody>
          <a:bodyPr/>
          <a:lstStyle/>
          <a:p>
            <a:r>
              <a:rPr lang="en-US" dirty="0"/>
              <a:t>Proof:</a:t>
            </a:r>
            <a:br>
              <a:rPr lang="en-US" dirty="0"/>
            </a:br>
            <a:r>
              <a:rPr lang="en-US" dirty="0"/>
              <a:t>Lemma 1 says if a graph has an odd cycle, then it’s not bipartite (or in contrapositive form, if a graph is bipartite, then it has no odd cycles)</a:t>
            </a:r>
          </a:p>
          <a:p>
            <a:r>
              <a:rPr lang="en-US" dirty="0"/>
              <a:t>Lemma 3 says if a graph has no odd cycles then it is bipartite.</a:t>
            </a:r>
          </a:p>
          <a:p>
            <a:endParaRPr lang="en-US" dirty="0"/>
          </a:p>
          <a:p>
            <a:endParaRPr lang="en-US" dirty="0"/>
          </a:p>
        </p:txBody>
      </p:sp>
      <p:grpSp>
        <p:nvGrpSpPr>
          <p:cNvPr id="4" name="Group 3">
            <a:extLst>
              <a:ext uri="{FF2B5EF4-FFF2-40B4-BE49-F238E27FC236}">
                <a16:creationId xmlns:a16="http://schemas.microsoft.com/office/drawing/2014/main" id="{8A629D33-FBEB-4217-8245-46C31E1992DF}"/>
              </a:ext>
            </a:extLst>
          </p:cNvPr>
          <p:cNvGrpSpPr/>
          <p:nvPr/>
        </p:nvGrpSpPr>
        <p:grpSpPr>
          <a:xfrm>
            <a:off x="683369" y="1419020"/>
            <a:ext cx="10661465" cy="1516921"/>
            <a:chOff x="677852" y="1580757"/>
            <a:chExt cx="4703420" cy="1516921"/>
          </a:xfrm>
        </p:grpSpPr>
        <p:sp>
          <p:nvSpPr>
            <p:cNvPr id="5" name="Rectangle 4">
              <a:extLst>
                <a:ext uri="{FF2B5EF4-FFF2-40B4-BE49-F238E27FC236}">
                  <a16:creationId xmlns:a16="http://schemas.microsoft.com/office/drawing/2014/main" id="{608DBFFD-26D1-4AA1-8878-F222E12596B9}"/>
                </a:ext>
              </a:extLst>
            </p:cNvPr>
            <p:cNvSpPr/>
            <p:nvPr/>
          </p:nvSpPr>
          <p:spPr>
            <a:xfrm>
              <a:off x="677852" y="1580757"/>
              <a:ext cx="4703420" cy="151692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egoe UI Semibold" panose="020B0702040204020203" pitchFamily="34" charset="0"/>
                <a:cs typeface="Segoe UI Semibold" panose="020B0702040204020203" pitchFamily="34" charset="0"/>
              </a:endParaRPr>
            </a:p>
            <a:p>
              <a:pPr algn="ctr"/>
              <a:r>
                <a:rPr lang="en-US" sz="2400" dirty="0">
                  <a:latin typeface="Segoe UI Semibold" panose="020B0702040204020203" pitchFamily="34" charset="0"/>
                  <a:cs typeface="Segoe UI Semibold" panose="020B0702040204020203" pitchFamily="34" charset="0"/>
                </a:rPr>
                <a:t>A graph is bipartite if and only if it has no odd cycles.</a:t>
              </a:r>
            </a:p>
          </p:txBody>
        </p:sp>
        <p:sp>
          <p:nvSpPr>
            <p:cNvPr id="6" name="Rectangle 5">
              <a:extLst>
                <a:ext uri="{FF2B5EF4-FFF2-40B4-BE49-F238E27FC236}">
                  <a16:creationId xmlns:a16="http://schemas.microsoft.com/office/drawing/2014/main" id="{C0C707DF-0990-4336-A672-A3D9F02231AA}"/>
                </a:ext>
              </a:extLst>
            </p:cNvPr>
            <p:cNvSpPr/>
            <p:nvPr/>
          </p:nvSpPr>
          <p:spPr>
            <a:xfrm>
              <a:off x="677853" y="1580758"/>
              <a:ext cx="4703419" cy="55143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atin typeface="Segoe UI Historic" panose="020B0502040204020203" pitchFamily="34" charset="0"/>
                  <a:ea typeface="Segoe UI Historic" panose="020B0502040204020203" pitchFamily="34" charset="0"/>
                  <a:cs typeface="Segoe UI Historic" panose="020B0502040204020203" pitchFamily="34" charset="0"/>
                </a:rPr>
                <a:t>Bipartite (also called “2-colorable”)</a:t>
              </a:r>
            </a:p>
          </p:txBody>
        </p:sp>
      </p:grpSp>
    </p:spTree>
    <p:extLst>
      <p:ext uri="{BB962C8B-B14F-4D97-AF65-F5344CB8AC3E}">
        <p14:creationId xmlns:p14="http://schemas.microsoft.com/office/powerpoint/2010/main" val="7231952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44123-EDA7-4272-B987-8A779E9883EE}"/>
              </a:ext>
            </a:extLst>
          </p:cNvPr>
          <p:cNvSpPr>
            <a:spLocks noGrp="1"/>
          </p:cNvSpPr>
          <p:nvPr>
            <p:ph type="title"/>
          </p:nvPr>
        </p:nvSpPr>
        <p:spPr/>
        <p:txBody>
          <a:bodyPr/>
          <a:lstStyle/>
          <a:p>
            <a:r>
              <a:rPr lang="en-US" dirty="0"/>
              <a:t>The Big Result</a:t>
            </a:r>
          </a:p>
        </p:txBody>
      </p:sp>
      <p:sp>
        <p:nvSpPr>
          <p:cNvPr id="3" name="Content Placeholder 2">
            <a:extLst>
              <a:ext uri="{FF2B5EF4-FFF2-40B4-BE49-F238E27FC236}">
                <a16:creationId xmlns:a16="http://schemas.microsoft.com/office/drawing/2014/main" id="{119E98EC-224D-4E9B-B4C3-999DD4B7EAEE}"/>
              </a:ext>
            </a:extLst>
          </p:cNvPr>
          <p:cNvSpPr>
            <a:spLocks noGrp="1"/>
          </p:cNvSpPr>
          <p:nvPr>
            <p:ph idx="1"/>
          </p:nvPr>
        </p:nvSpPr>
        <p:spPr/>
        <p:txBody>
          <a:bodyPr/>
          <a:lstStyle/>
          <a:p>
            <a:r>
              <a:rPr lang="en-US" dirty="0"/>
              <a:t>The final theorem statement doesn’t know about the algorithm – we used the algorithm to prove a graph theory fact!</a:t>
            </a:r>
          </a:p>
        </p:txBody>
      </p:sp>
    </p:spTree>
    <p:extLst>
      <p:ext uri="{BB962C8B-B14F-4D97-AF65-F5344CB8AC3E}">
        <p14:creationId xmlns:p14="http://schemas.microsoft.com/office/powerpoint/2010/main" val="893490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Proposer-Optimality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950042"/>
                <a:ext cx="11349318" cy="4665911"/>
              </a:xfrm>
            </p:spPr>
            <p:txBody>
              <a:bodyPr>
                <a:normAutofit fontScale="85000" lnSpcReduction="20000"/>
              </a:bodyPr>
              <a:lstStyle/>
              <a:p>
                <a:r>
                  <a:rPr lang="en-US" dirty="0"/>
                  <a:t>Let’s prove it – again by contradiction</a:t>
                </a:r>
              </a:p>
              <a:p>
                <a:pPr marL="0" indent="0">
                  <a:buNone/>
                </a:pPr>
                <a:r>
                  <a:rPr lang="en-US" dirty="0"/>
                  <a:t>Suppose some rider is not matched to their favorite feasible partner.</a:t>
                </a:r>
                <a:br>
                  <a:rPr lang="en-US" dirty="0"/>
                </a:br>
                <a:r>
                  <a:rPr lang="en-US" dirty="0"/>
                  <a:t>Then some </a:t>
                </a:r>
                <a14:m>
                  <m:oMath xmlns:m="http://schemas.openxmlformats.org/officeDocument/2006/math">
                    <m:r>
                      <a:rPr lang="en-US" b="0" i="1" smtClean="0">
                        <a:latin typeface="Cambria Math" panose="02040503050406030204" pitchFamily="18" charset="0"/>
                      </a:rPr>
                      <m:t>𝑟</m:t>
                    </m:r>
                  </m:oMath>
                </a14:m>
                <a:r>
                  <a:rPr lang="en-US" dirty="0"/>
                  <a:t> must have been the </a:t>
                </a:r>
                <a:r>
                  <a:rPr lang="en-US" b="1" dirty="0"/>
                  <a:t>first </a:t>
                </a:r>
                <a:r>
                  <a:rPr lang="en-US" dirty="0"/>
                  <a:t>to be rejected by their favorite feasible partner, </a:t>
                </a:r>
                <a14:m>
                  <m:oMath xmlns:m="http://schemas.openxmlformats.org/officeDocument/2006/math">
                    <m:r>
                      <a:rPr lang="en-US" b="0" i="1" smtClean="0">
                        <a:latin typeface="Cambria Math" panose="02040503050406030204" pitchFamily="18" charset="0"/>
                      </a:rPr>
                      <m:t>h</m:t>
                    </m:r>
                  </m:oMath>
                </a14:m>
                <a:r>
                  <a:rPr lang="en-US" dirty="0"/>
                  <a:t>. (</a:t>
                </a:r>
                <a:r>
                  <a:rPr lang="en-US" dirty="0">
                    <a:solidFill>
                      <a:schemeClr val="accent1"/>
                    </a:solidFill>
                  </a:rPr>
                  <a:t>Observation A</a:t>
                </a:r>
                <a:r>
                  <a:rPr lang="en-US" dirty="0"/>
                  <a:t>)</a:t>
                </a:r>
                <a:br>
                  <a:rPr lang="en-US" dirty="0"/>
                </a:br>
                <a:r>
                  <a:rPr lang="en-US" dirty="0"/>
                  <a:t>And there is an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oMath>
                </a14:m>
                <a:r>
                  <a:rPr lang="en-US" dirty="0"/>
                  <a:t> that </a:t>
                </a:r>
                <a14:m>
                  <m:oMath xmlns:m="http://schemas.openxmlformats.org/officeDocument/2006/math">
                    <m:r>
                      <a:rPr lang="en-US" b="0" i="1" smtClean="0">
                        <a:latin typeface="Cambria Math" panose="02040503050406030204" pitchFamily="18" charset="0"/>
                      </a:rPr>
                      <m:t>h</m:t>
                    </m:r>
                  </m:oMath>
                </a14:m>
                <a:r>
                  <a:rPr lang="en-US" dirty="0"/>
                  <a:t> (temporarily) matched to causing that rejection.</a:t>
                </a:r>
              </a:p>
              <a:p>
                <a:pPr marL="0" indent="0">
                  <a:buNone/>
                </a:pPr>
                <a:endParaRPr lang="en-US" dirty="0"/>
              </a:p>
              <a:p>
                <a:pPr marL="0" indent="0">
                  <a:buNone/>
                </a:pPr>
                <a:r>
                  <a:rPr lang="en-US" dirty="0"/>
                  <a:t>Since </a:t>
                </a:r>
                <a14:m>
                  <m:oMath xmlns:m="http://schemas.openxmlformats.org/officeDocument/2006/math">
                    <m:r>
                      <a:rPr lang="en-US" b="0" i="1" smtClean="0">
                        <a:latin typeface="Cambria Math" panose="02040503050406030204" pitchFamily="18" charset="0"/>
                      </a:rPr>
                      <m:t>𝑟</m:t>
                    </m:r>
                  </m:oMath>
                </a14:m>
                <a:r>
                  <a:rPr lang="en-US" dirty="0"/>
                  <a:t> and </a:t>
                </a:r>
                <a14:m>
                  <m:oMath xmlns:m="http://schemas.openxmlformats.org/officeDocument/2006/math">
                    <m:r>
                      <a:rPr lang="en-US" b="0" i="1" smtClean="0">
                        <a:latin typeface="Cambria Math" panose="02040503050406030204" pitchFamily="18" charset="0"/>
                      </a:rPr>
                      <m:t>h</m:t>
                    </m:r>
                  </m:oMath>
                </a14:m>
                <a:r>
                  <a:rPr lang="en-US" dirty="0"/>
                  <a:t> are feasible for each other, there is some stable matching (call it </a:t>
                </a:r>
                <a14:m>
                  <m:oMath xmlns:m="http://schemas.openxmlformats.org/officeDocument/2006/math">
                    <m:r>
                      <a:rPr lang="en-US" b="0" i="1" smtClean="0">
                        <a:solidFill>
                          <a:srgbClr val="00B050"/>
                        </a:solidFill>
                        <a:latin typeface="Cambria Math" panose="02040503050406030204" pitchFamily="18" charset="0"/>
                      </a:rPr>
                      <m:t>𝑀</m:t>
                    </m:r>
                    <m:r>
                      <a:rPr lang="en-US" b="0" i="1" smtClean="0">
                        <a:solidFill>
                          <a:srgbClr val="00B050"/>
                        </a:solidFill>
                        <a:latin typeface="Cambria Math" panose="02040503050406030204" pitchFamily="18" charset="0"/>
                      </a:rPr>
                      <m:t>′</m:t>
                    </m:r>
                  </m:oMath>
                </a14:m>
                <a:r>
                  <a:rPr lang="en-US" dirty="0"/>
                  <a:t>) where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h</m:t>
                        </m:r>
                      </m:e>
                    </m:d>
                    <m:r>
                      <a:rPr lang="en-US" b="0" i="0" smtClean="0">
                        <a:latin typeface="Cambria Math" panose="02040503050406030204" pitchFamily="18" charset="0"/>
                      </a:rPr>
                      <m:t> </m:t>
                    </m:r>
                  </m:oMath>
                </a14:m>
                <a:r>
                  <a:rPr lang="en-US" dirty="0"/>
                  <a:t>are matched. The rider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oMath>
                </a14:m>
                <a:r>
                  <a:rPr lang="en-US" dirty="0"/>
                  <a:t> is matched to some horse </a:t>
                </a:r>
                <a14:m>
                  <m:oMath xmlns:m="http://schemas.openxmlformats.org/officeDocument/2006/math">
                    <m:r>
                      <a:rPr lang="en-US" b="0" i="1" smtClean="0">
                        <a:latin typeface="Cambria Math" panose="02040503050406030204" pitchFamily="18" charset="0"/>
                      </a:rPr>
                      <m:t>h</m:t>
                    </m:r>
                    <m:r>
                      <a:rPr lang="en-US" b="0" i="1" smtClean="0">
                        <a:latin typeface="Cambria Math" panose="02040503050406030204" pitchFamily="18" charset="0"/>
                      </a:rPr>
                      <m:t>′</m:t>
                    </m:r>
                  </m:oMath>
                </a14:m>
                <a:r>
                  <a:rPr lang="en-US" dirty="0"/>
                  <a:t>. </a:t>
                </a:r>
              </a:p>
              <a:p>
                <a:pPr marL="0" indent="0">
                  <a:buNone/>
                </a:pPr>
                <a:r>
                  <a:rPr lang="en-US" dirty="0"/>
                  <a:t>What can we say about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oMath>
                </a14:m>
                <a:r>
                  <a:rPr lang="en-US" dirty="0"/>
                  <a:t>? They had never been rejected by a feasible partner. So they prefer </a:t>
                </a:r>
                <a14:m>
                  <m:oMath xmlns:m="http://schemas.openxmlformats.org/officeDocument/2006/math">
                    <m:r>
                      <a:rPr lang="en-US" b="0" i="1" smtClean="0">
                        <a:latin typeface="Cambria Math" panose="02040503050406030204" pitchFamily="18" charset="0"/>
                      </a:rPr>
                      <m:t>h</m:t>
                    </m:r>
                  </m:oMath>
                </a14:m>
                <a:r>
                  <a:rPr lang="en-US" dirty="0"/>
                  <a:t> to </a:t>
                </a:r>
                <a14:m>
                  <m:oMath xmlns:m="http://schemas.openxmlformats.org/officeDocument/2006/math">
                    <m:r>
                      <a:rPr lang="en-US" b="0" i="1" smtClean="0">
                        <a:latin typeface="Cambria Math" panose="02040503050406030204" pitchFamily="18" charset="0"/>
                      </a:rPr>
                      <m:t>h</m:t>
                    </m:r>
                    <m:r>
                      <a:rPr lang="en-US" b="0" i="1" smtClean="0">
                        <a:latin typeface="Cambria Math" panose="02040503050406030204" pitchFamily="18" charset="0"/>
                      </a:rPr>
                      <m:t>′</m:t>
                    </m:r>
                  </m:oMath>
                </a14:m>
                <a:r>
                  <a:rPr lang="en-US" dirty="0"/>
                  <a:t>. </a:t>
                </a:r>
              </a:p>
              <a:p>
                <a:pPr marL="0" indent="0">
                  <a:buNone/>
                </a:pPr>
                <a:r>
                  <a:rPr lang="en-US" dirty="0"/>
                  <a:t>And </a:t>
                </a:r>
                <a14:m>
                  <m:oMath xmlns:m="http://schemas.openxmlformats.org/officeDocument/2006/math">
                    <m:r>
                      <a:rPr lang="en-US" b="0" i="1" smtClean="0">
                        <a:latin typeface="Cambria Math" panose="02040503050406030204" pitchFamily="18" charset="0"/>
                      </a:rPr>
                      <m:t>h</m:t>
                    </m:r>
                  </m:oMath>
                </a14:m>
                <a:r>
                  <a:rPr lang="en-US" dirty="0"/>
                  <a:t> prefers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oMath>
                </a14:m>
                <a:r>
                  <a:rPr lang="en-US" dirty="0"/>
                  <a:t> to </a:t>
                </a:r>
                <a14:m>
                  <m:oMath xmlns:m="http://schemas.openxmlformats.org/officeDocument/2006/math">
                    <m:r>
                      <a:rPr lang="en-US" b="0" i="1" smtClean="0">
                        <a:latin typeface="Cambria Math" panose="02040503050406030204" pitchFamily="18" charset="0"/>
                      </a:rPr>
                      <m:t>𝑟</m:t>
                    </m:r>
                  </m:oMath>
                </a14:m>
                <a:r>
                  <a:rPr lang="en-US" dirty="0"/>
                  <a:t> (by the run of the algorithm). </a:t>
                </a:r>
              </a:p>
              <a:p>
                <a:pPr marL="0" indent="0">
                  <a:buNone/>
                </a:pPr>
                <a:r>
                  <a:rPr lang="en-US" dirty="0"/>
                  <a:t>But then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h</m:t>
                    </m:r>
                    <m:r>
                      <a:rPr lang="en-US" b="0" i="1" smtClean="0">
                        <a:latin typeface="Cambria Math" panose="02040503050406030204" pitchFamily="18" charset="0"/>
                      </a:rPr>
                      <m:t>)</m:t>
                    </m:r>
                  </m:oMath>
                </a14:m>
                <a:r>
                  <a:rPr lang="en-US" dirty="0"/>
                  <a:t> are a blocking pair in </a:t>
                </a:r>
                <a14:m>
                  <m:oMath xmlns:m="http://schemas.openxmlformats.org/officeDocument/2006/math">
                    <m:sSup>
                      <m:sSupPr>
                        <m:ctrlPr>
                          <a:rPr lang="en-US" b="0" i="1" smtClean="0">
                            <a:solidFill>
                              <a:srgbClr val="00B050"/>
                            </a:solidFill>
                            <a:latin typeface="Cambria Math" panose="02040503050406030204" pitchFamily="18" charset="0"/>
                          </a:rPr>
                        </m:ctrlPr>
                      </m:sSupPr>
                      <m:e>
                        <m:r>
                          <a:rPr lang="en-US" b="0" i="1" smtClean="0">
                            <a:solidFill>
                              <a:srgbClr val="00B050"/>
                            </a:solidFill>
                            <a:latin typeface="Cambria Math" panose="02040503050406030204" pitchFamily="18" charset="0"/>
                          </a:rPr>
                          <m:t>𝑀</m:t>
                        </m:r>
                      </m:e>
                      <m:sup>
                        <m:r>
                          <a:rPr lang="en-US" b="0" i="1" smtClean="0">
                            <a:solidFill>
                              <a:srgbClr val="00B050"/>
                            </a:solidFill>
                            <a:latin typeface="Cambria Math" panose="02040503050406030204" pitchFamily="18" charset="0"/>
                          </a:rPr>
                          <m:t>′</m:t>
                        </m:r>
                      </m:sup>
                    </m:sSup>
                    <m:r>
                      <a:rPr lang="en-US" b="0" i="1" smtClean="0">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950042"/>
                <a:ext cx="11349318" cy="4665911"/>
              </a:xfrm>
              <a:blipFill>
                <a:blip r:embed="rId2"/>
                <a:stretch>
                  <a:fillRect l="-1235" t="-3137" r="-913"/>
                </a:stretch>
              </a:blipFill>
            </p:spPr>
            <p:txBody>
              <a:bodyPr/>
              <a:lstStyle/>
              <a:p>
                <a:r>
                  <a:rPr lang="en-US">
                    <a:noFill/>
                  </a:rPr>
                  <a:t> </a:t>
                </a:r>
              </a:p>
            </p:txBody>
          </p:sp>
        </mc:Fallback>
      </mc:AlternateContent>
      <p:sp>
        <p:nvSpPr>
          <p:cNvPr id="4" name="Rectangle 3"/>
          <p:cNvSpPr/>
          <p:nvPr/>
        </p:nvSpPr>
        <p:spPr>
          <a:xfrm>
            <a:off x="529726" y="149054"/>
            <a:ext cx="7652033" cy="1584917"/>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endParaRPr lang="en-US" altLang="en-US" sz="2800" b="1" dirty="0"/>
          </a:p>
          <a:p>
            <a:pPr>
              <a:lnSpc>
                <a:spcPct val="80000"/>
              </a:lnSpc>
            </a:pPr>
            <a:r>
              <a:rPr lang="en-US" altLang="en-US" sz="2800" dirty="0"/>
              <a:t>Every member of the proposing side is matched to the favorite of their feasible partners.</a:t>
            </a:r>
            <a:endParaRPr lang="en-US" altLang="en-US" sz="2800" dirty="0">
              <a:solidFill>
                <a:schemeClr val="hlink"/>
              </a:solidFill>
            </a:endParaRPr>
          </a:p>
        </p:txBody>
      </p:sp>
      <p:sp>
        <p:nvSpPr>
          <p:cNvPr id="5" name="Rectangle 4"/>
          <p:cNvSpPr/>
          <p:nvPr/>
        </p:nvSpPr>
        <p:spPr>
          <a:xfrm>
            <a:off x="550041" y="162547"/>
            <a:ext cx="7652032" cy="564776"/>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bg1"/>
                </a:solidFill>
              </a:rPr>
              <a:t>Proposer-Optimality</a:t>
            </a:r>
          </a:p>
        </p:txBody>
      </p:sp>
      <p:sp>
        <p:nvSpPr>
          <p:cNvPr id="6" name="Oval 5">
            <a:extLst>
              <a:ext uri="{FF2B5EF4-FFF2-40B4-BE49-F238E27FC236}">
                <a16:creationId xmlns:a16="http://schemas.microsoft.com/office/drawing/2014/main" id="{CBD57144-63A2-43EB-9176-9452AEFC66BA}"/>
              </a:ext>
            </a:extLst>
          </p:cNvPr>
          <p:cNvSpPr/>
          <p:nvPr/>
        </p:nvSpPr>
        <p:spPr>
          <a:xfrm>
            <a:off x="9168165" y="326358"/>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a:extLst>
              <a:ext uri="{FF2B5EF4-FFF2-40B4-BE49-F238E27FC236}">
                <a16:creationId xmlns:a16="http://schemas.microsoft.com/office/drawing/2014/main" id="{12B469E9-330A-4F6F-8D86-AB9F3DAB6633}"/>
              </a:ext>
            </a:extLst>
          </p:cNvPr>
          <p:cNvSpPr/>
          <p:nvPr/>
        </p:nvSpPr>
        <p:spPr>
          <a:xfrm>
            <a:off x="9168165" y="1360737"/>
            <a:ext cx="461788" cy="4681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a:extLst>
              <a:ext uri="{FF2B5EF4-FFF2-40B4-BE49-F238E27FC236}">
                <a16:creationId xmlns:a16="http://schemas.microsoft.com/office/drawing/2014/main" id="{D2651468-8E02-4F11-9ECE-B327980C4A34}"/>
              </a:ext>
            </a:extLst>
          </p:cNvPr>
          <p:cNvSpPr/>
          <p:nvPr/>
        </p:nvSpPr>
        <p:spPr>
          <a:xfrm>
            <a:off x="10585508" y="326358"/>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a:extLst>
              <a:ext uri="{FF2B5EF4-FFF2-40B4-BE49-F238E27FC236}">
                <a16:creationId xmlns:a16="http://schemas.microsoft.com/office/drawing/2014/main" id="{76F03BFC-60A3-45CB-977A-90D8647BBD27}"/>
              </a:ext>
            </a:extLst>
          </p:cNvPr>
          <p:cNvSpPr/>
          <p:nvPr/>
        </p:nvSpPr>
        <p:spPr>
          <a:xfrm>
            <a:off x="10585508" y="1358258"/>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9984058-141A-46CE-8A6A-80B185EB208B}"/>
                  </a:ext>
                </a:extLst>
              </p:cNvPr>
              <p:cNvSpPr txBox="1"/>
              <p:nvPr/>
            </p:nvSpPr>
            <p:spPr>
              <a:xfrm>
                <a:off x="10556329" y="313445"/>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h</m:t>
                      </m:r>
                      <m:r>
                        <a:rPr lang="en-US" sz="2400" b="0" i="1" smtClean="0">
                          <a:solidFill>
                            <a:schemeClr val="bg1"/>
                          </a:solidFill>
                          <a:latin typeface="Cambria Math" panose="02040503050406030204" pitchFamily="18" charset="0"/>
                        </a:rPr>
                        <m:t>′</m:t>
                      </m:r>
                    </m:oMath>
                  </m:oMathPara>
                </a14:m>
                <a:endParaRPr lang="en-US" sz="2400" dirty="0">
                  <a:solidFill>
                    <a:schemeClr val="bg1"/>
                  </a:solidFill>
                </a:endParaRPr>
              </a:p>
            </p:txBody>
          </p:sp>
        </mc:Choice>
        <mc:Fallback xmlns="">
          <p:sp>
            <p:nvSpPr>
              <p:cNvPr id="11" name="TextBox 10">
                <a:extLst>
                  <a:ext uri="{FF2B5EF4-FFF2-40B4-BE49-F238E27FC236}">
                    <a16:creationId xmlns:a16="http://schemas.microsoft.com/office/drawing/2014/main" id="{F9984058-141A-46CE-8A6A-80B185EB208B}"/>
                  </a:ext>
                </a:extLst>
              </p:cNvPr>
              <p:cNvSpPr txBox="1">
                <a:spLocks noRot="1" noChangeAspect="1" noMove="1" noResize="1" noEditPoints="1" noAdjustHandles="1" noChangeArrowheads="1" noChangeShapeType="1" noTextEdit="1"/>
              </p:cNvSpPr>
              <p:nvPr/>
            </p:nvSpPr>
            <p:spPr>
              <a:xfrm>
                <a:off x="10556329" y="313445"/>
                <a:ext cx="454013" cy="461665"/>
              </a:xfrm>
              <a:prstGeom prst="rect">
                <a:avLst/>
              </a:prstGeom>
              <a:blipFill>
                <a:blip r:embed="rId3"/>
                <a:stretch>
                  <a:fillRect l="-4054" r="-40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5D6C008-D6D2-49AA-B4FE-51A8CE577C54}"/>
                  </a:ext>
                </a:extLst>
              </p:cNvPr>
              <p:cNvSpPr txBox="1"/>
              <p:nvPr/>
            </p:nvSpPr>
            <p:spPr>
              <a:xfrm>
                <a:off x="9182753" y="341522"/>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𝑟</m:t>
                      </m:r>
                    </m:oMath>
                  </m:oMathPara>
                </a14:m>
                <a:endParaRPr lang="en-US" sz="2400" dirty="0">
                  <a:solidFill>
                    <a:schemeClr val="bg1"/>
                  </a:solidFill>
                </a:endParaRPr>
              </a:p>
            </p:txBody>
          </p:sp>
        </mc:Choice>
        <mc:Fallback xmlns="">
          <p:sp>
            <p:nvSpPr>
              <p:cNvPr id="12" name="TextBox 11">
                <a:extLst>
                  <a:ext uri="{FF2B5EF4-FFF2-40B4-BE49-F238E27FC236}">
                    <a16:creationId xmlns:a16="http://schemas.microsoft.com/office/drawing/2014/main" id="{C5D6C008-D6D2-49AA-B4FE-51A8CE577C54}"/>
                  </a:ext>
                </a:extLst>
              </p:cNvPr>
              <p:cNvSpPr txBox="1">
                <a:spLocks noRot="1" noChangeAspect="1" noMove="1" noResize="1" noEditPoints="1" noAdjustHandles="1" noChangeArrowheads="1" noChangeShapeType="1" noTextEdit="1"/>
              </p:cNvSpPr>
              <p:nvPr/>
            </p:nvSpPr>
            <p:spPr>
              <a:xfrm>
                <a:off x="9182753" y="341522"/>
                <a:ext cx="454013"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A4EA554-3FE6-46B4-BAFC-98419DAD1508}"/>
                  </a:ext>
                </a:extLst>
              </p:cNvPr>
              <p:cNvSpPr txBox="1"/>
              <p:nvPr/>
            </p:nvSpPr>
            <p:spPr>
              <a:xfrm>
                <a:off x="9117581" y="1321068"/>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𝑟</m:t>
                      </m:r>
                      <m:r>
                        <a:rPr lang="en-US" sz="2400" b="0" i="1" smtClean="0">
                          <a:solidFill>
                            <a:schemeClr val="bg1"/>
                          </a:solidFill>
                          <a:latin typeface="Cambria Math" panose="02040503050406030204" pitchFamily="18" charset="0"/>
                        </a:rPr>
                        <m:t>′</m:t>
                      </m:r>
                    </m:oMath>
                  </m:oMathPara>
                </a14:m>
                <a:endParaRPr lang="en-US" sz="2400" dirty="0">
                  <a:solidFill>
                    <a:schemeClr val="bg1"/>
                  </a:solidFill>
                </a:endParaRPr>
              </a:p>
            </p:txBody>
          </p:sp>
        </mc:Choice>
        <mc:Fallback xmlns="">
          <p:sp>
            <p:nvSpPr>
              <p:cNvPr id="13" name="TextBox 12">
                <a:extLst>
                  <a:ext uri="{FF2B5EF4-FFF2-40B4-BE49-F238E27FC236}">
                    <a16:creationId xmlns:a16="http://schemas.microsoft.com/office/drawing/2014/main" id="{4A4EA554-3FE6-46B4-BAFC-98419DAD1508}"/>
                  </a:ext>
                </a:extLst>
              </p:cNvPr>
              <p:cNvSpPr txBox="1">
                <a:spLocks noRot="1" noChangeAspect="1" noMove="1" noResize="1" noEditPoints="1" noAdjustHandles="1" noChangeArrowheads="1" noChangeShapeType="1" noTextEdit="1"/>
              </p:cNvSpPr>
              <p:nvPr/>
            </p:nvSpPr>
            <p:spPr>
              <a:xfrm>
                <a:off x="9117581" y="1321068"/>
                <a:ext cx="454013" cy="461665"/>
              </a:xfrm>
              <a:prstGeom prst="rect">
                <a:avLst/>
              </a:prstGeom>
              <a:blipFill>
                <a:blip r:embed="rId5"/>
                <a:stretch>
                  <a:fillRect l="-1351" r="-13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C9A4936-123C-4FF7-ACC6-D24A033D4D63}"/>
                  </a:ext>
                </a:extLst>
              </p:cNvPr>
              <p:cNvSpPr txBox="1"/>
              <p:nvPr/>
            </p:nvSpPr>
            <p:spPr>
              <a:xfrm>
                <a:off x="10577732" y="1367238"/>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h</m:t>
                      </m:r>
                    </m:oMath>
                  </m:oMathPara>
                </a14:m>
                <a:endParaRPr lang="en-US" sz="2400" dirty="0">
                  <a:solidFill>
                    <a:schemeClr val="bg1"/>
                  </a:solidFill>
                </a:endParaRPr>
              </a:p>
            </p:txBody>
          </p:sp>
        </mc:Choice>
        <mc:Fallback xmlns="">
          <p:sp>
            <p:nvSpPr>
              <p:cNvPr id="14" name="TextBox 13">
                <a:extLst>
                  <a:ext uri="{FF2B5EF4-FFF2-40B4-BE49-F238E27FC236}">
                    <a16:creationId xmlns:a16="http://schemas.microsoft.com/office/drawing/2014/main" id="{2C9A4936-123C-4FF7-ACC6-D24A033D4D63}"/>
                  </a:ext>
                </a:extLst>
              </p:cNvPr>
              <p:cNvSpPr txBox="1">
                <a:spLocks noRot="1" noChangeAspect="1" noMove="1" noResize="1" noEditPoints="1" noAdjustHandles="1" noChangeArrowheads="1" noChangeShapeType="1" noTextEdit="1"/>
              </p:cNvSpPr>
              <p:nvPr/>
            </p:nvSpPr>
            <p:spPr>
              <a:xfrm>
                <a:off x="10577732" y="1367238"/>
                <a:ext cx="454013" cy="461665"/>
              </a:xfrm>
              <a:prstGeom prst="rect">
                <a:avLst/>
              </a:prstGeom>
              <a:blipFill>
                <a:blip r:embed="rId6"/>
                <a:stretch>
                  <a:fillRect/>
                </a:stretch>
              </a:blipFill>
            </p:spPr>
            <p:txBody>
              <a:bodyPr/>
              <a:lstStyle/>
              <a:p>
                <a:r>
                  <a:rPr lang="en-US">
                    <a:noFill/>
                  </a:rPr>
                  <a:t> </a:t>
                </a:r>
              </a:p>
            </p:txBody>
          </p:sp>
        </mc:Fallback>
      </mc:AlternateContent>
      <p:cxnSp>
        <p:nvCxnSpPr>
          <p:cNvPr id="17" name="Straight Connector 16">
            <a:extLst>
              <a:ext uri="{FF2B5EF4-FFF2-40B4-BE49-F238E27FC236}">
                <a16:creationId xmlns:a16="http://schemas.microsoft.com/office/drawing/2014/main" id="{0F53A3C6-4352-4824-8A00-526DF4EE1101}"/>
              </a:ext>
            </a:extLst>
          </p:cNvPr>
          <p:cNvCxnSpPr/>
          <p:nvPr/>
        </p:nvCxnSpPr>
        <p:spPr>
          <a:xfrm flipV="1">
            <a:off x="9622177" y="1588524"/>
            <a:ext cx="955555" cy="1153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B5F8188-0F29-47BE-B703-668D86762AAE}"/>
              </a:ext>
            </a:extLst>
          </p:cNvPr>
          <p:cNvCxnSpPr/>
          <p:nvPr/>
        </p:nvCxnSpPr>
        <p:spPr>
          <a:xfrm>
            <a:off x="9680538" y="616046"/>
            <a:ext cx="934151" cy="1000784"/>
          </a:xfrm>
          <a:prstGeom prst="line">
            <a:avLst/>
          </a:prstGeom>
          <a:ln w="28575">
            <a:solidFill>
              <a:srgbClr val="00B0F0"/>
            </a:solidFill>
            <a:prstDash val="dash"/>
          </a:ln>
        </p:spPr>
        <p:style>
          <a:lnRef idx="1">
            <a:schemeClr val="accent1"/>
          </a:lnRef>
          <a:fillRef idx="0">
            <a:schemeClr val="accent1"/>
          </a:fillRef>
          <a:effectRef idx="0">
            <a:schemeClr val="accent1"/>
          </a:effectRef>
          <a:fontRef idx="minor">
            <a:schemeClr val="tx1"/>
          </a:fontRef>
        </p:style>
      </p:cxnSp>
      <p:pic>
        <p:nvPicPr>
          <p:cNvPr id="20" name="Graphic 19" descr="Pause">
            <a:extLst>
              <a:ext uri="{FF2B5EF4-FFF2-40B4-BE49-F238E27FC236}">
                <a16:creationId xmlns:a16="http://schemas.microsoft.com/office/drawing/2014/main" id="{6962E414-A09A-470F-8CEE-E919D025EB4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956604" y="1742368"/>
            <a:ext cx="914400" cy="914400"/>
          </a:xfrm>
          <a:prstGeom prst="rect">
            <a:avLst/>
          </a:prstGeom>
        </p:spPr>
      </p:pic>
      <p:grpSp>
        <p:nvGrpSpPr>
          <p:cNvPr id="8" name="Group 7">
            <a:extLst>
              <a:ext uri="{FF2B5EF4-FFF2-40B4-BE49-F238E27FC236}">
                <a16:creationId xmlns:a16="http://schemas.microsoft.com/office/drawing/2014/main" id="{02B59B88-92BB-45BC-8BD3-76B321FD7F56}"/>
              </a:ext>
            </a:extLst>
          </p:cNvPr>
          <p:cNvGrpSpPr/>
          <p:nvPr/>
        </p:nvGrpSpPr>
        <p:grpSpPr>
          <a:xfrm>
            <a:off x="9044350" y="5132842"/>
            <a:ext cx="1921939" cy="1515458"/>
            <a:chOff x="9044350" y="5132842"/>
            <a:chExt cx="1921939" cy="1515458"/>
          </a:xfrm>
        </p:grpSpPr>
        <p:sp>
          <p:nvSpPr>
            <p:cNvPr id="19" name="Oval 18">
              <a:extLst>
                <a:ext uri="{FF2B5EF4-FFF2-40B4-BE49-F238E27FC236}">
                  <a16:creationId xmlns:a16="http://schemas.microsoft.com/office/drawing/2014/main" id="{CBD57144-63A2-43EB-9176-9452AEFC66BA}"/>
                </a:ext>
              </a:extLst>
            </p:cNvPr>
            <p:cNvSpPr/>
            <p:nvPr/>
          </p:nvSpPr>
          <p:spPr>
            <a:xfrm>
              <a:off x="9094934" y="5145755"/>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Oval 20">
              <a:extLst>
                <a:ext uri="{FF2B5EF4-FFF2-40B4-BE49-F238E27FC236}">
                  <a16:creationId xmlns:a16="http://schemas.microsoft.com/office/drawing/2014/main" id="{12B469E9-330A-4F6F-8D86-AB9F3DAB6633}"/>
                </a:ext>
              </a:extLst>
            </p:cNvPr>
            <p:cNvSpPr/>
            <p:nvPr/>
          </p:nvSpPr>
          <p:spPr>
            <a:xfrm>
              <a:off x="9094934" y="6180134"/>
              <a:ext cx="461788" cy="4681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a:extLst>
                <a:ext uri="{FF2B5EF4-FFF2-40B4-BE49-F238E27FC236}">
                  <a16:creationId xmlns:a16="http://schemas.microsoft.com/office/drawing/2014/main" id="{D2651468-8E02-4F11-9ECE-B327980C4A34}"/>
                </a:ext>
              </a:extLst>
            </p:cNvPr>
            <p:cNvSpPr/>
            <p:nvPr/>
          </p:nvSpPr>
          <p:spPr>
            <a:xfrm>
              <a:off x="10512277" y="5145755"/>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Oval 22">
              <a:extLst>
                <a:ext uri="{FF2B5EF4-FFF2-40B4-BE49-F238E27FC236}">
                  <a16:creationId xmlns:a16="http://schemas.microsoft.com/office/drawing/2014/main" id="{76F03BFC-60A3-45CB-977A-90D8647BBD27}"/>
                </a:ext>
              </a:extLst>
            </p:cNvPr>
            <p:cNvSpPr/>
            <p:nvPr/>
          </p:nvSpPr>
          <p:spPr>
            <a:xfrm>
              <a:off x="10512277" y="6177655"/>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F9984058-141A-46CE-8A6A-80B185EB208B}"/>
                    </a:ext>
                  </a:extLst>
                </p:cNvPr>
                <p:cNvSpPr txBox="1"/>
                <p:nvPr/>
              </p:nvSpPr>
              <p:spPr>
                <a:xfrm>
                  <a:off x="10483098" y="5132842"/>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h</m:t>
                        </m:r>
                        <m:r>
                          <a:rPr lang="en-US" sz="2400" b="0" i="1" smtClean="0">
                            <a:solidFill>
                              <a:schemeClr val="bg1"/>
                            </a:solidFill>
                            <a:latin typeface="Cambria Math" panose="02040503050406030204" pitchFamily="18" charset="0"/>
                          </a:rPr>
                          <m:t>′</m:t>
                        </m:r>
                      </m:oMath>
                    </m:oMathPara>
                  </a14:m>
                  <a:endParaRPr lang="en-US" sz="2400" dirty="0">
                    <a:solidFill>
                      <a:schemeClr val="bg1"/>
                    </a:solidFill>
                  </a:endParaRPr>
                </a:p>
              </p:txBody>
            </p:sp>
          </mc:Choice>
          <mc:Fallback xmlns="">
            <p:sp>
              <p:nvSpPr>
                <p:cNvPr id="24" name="TextBox 23">
                  <a:extLst>
                    <a:ext uri="{FF2B5EF4-FFF2-40B4-BE49-F238E27FC236}">
                      <a16:creationId xmlns:a16="http://schemas.microsoft.com/office/drawing/2014/main" id="{F9984058-141A-46CE-8A6A-80B185EB208B}"/>
                    </a:ext>
                  </a:extLst>
                </p:cNvPr>
                <p:cNvSpPr txBox="1">
                  <a:spLocks noRot="1" noChangeAspect="1" noMove="1" noResize="1" noEditPoints="1" noAdjustHandles="1" noChangeArrowheads="1" noChangeShapeType="1" noTextEdit="1"/>
                </p:cNvSpPr>
                <p:nvPr/>
              </p:nvSpPr>
              <p:spPr>
                <a:xfrm>
                  <a:off x="10483098" y="5132842"/>
                  <a:ext cx="454013" cy="461665"/>
                </a:xfrm>
                <a:prstGeom prst="rect">
                  <a:avLst/>
                </a:prstGeom>
                <a:blipFill>
                  <a:blip r:embed="rId9"/>
                  <a:stretch>
                    <a:fillRect l="-4054" r="-40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C5D6C008-D6D2-49AA-B4FE-51A8CE577C54}"/>
                    </a:ext>
                  </a:extLst>
                </p:cNvPr>
                <p:cNvSpPr txBox="1"/>
                <p:nvPr/>
              </p:nvSpPr>
              <p:spPr>
                <a:xfrm>
                  <a:off x="9109522" y="5160919"/>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𝑟</m:t>
                        </m:r>
                      </m:oMath>
                    </m:oMathPara>
                  </a14:m>
                  <a:endParaRPr lang="en-US" sz="2400" dirty="0">
                    <a:solidFill>
                      <a:schemeClr val="bg1"/>
                    </a:solidFill>
                  </a:endParaRPr>
                </a:p>
              </p:txBody>
            </p:sp>
          </mc:Choice>
          <mc:Fallback xmlns="">
            <p:sp>
              <p:nvSpPr>
                <p:cNvPr id="25" name="TextBox 24">
                  <a:extLst>
                    <a:ext uri="{FF2B5EF4-FFF2-40B4-BE49-F238E27FC236}">
                      <a16:creationId xmlns:a16="http://schemas.microsoft.com/office/drawing/2014/main" id="{C5D6C008-D6D2-49AA-B4FE-51A8CE577C54}"/>
                    </a:ext>
                  </a:extLst>
                </p:cNvPr>
                <p:cNvSpPr txBox="1">
                  <a:spLocks noRot="1" noChangeAspect="1" noMove="1" noResize="1" noEditPoints="1" noAdjustHandles="1" noChangeArrowheads="1" noChangeShapeType="1" noTextEdit="1"/>
                </p:cNvSpPr>
                <p:nvPr/>
              </p:nvSpPr>
              <p:spPr>
                <a:xfrm>
                  <a:off x="9109522" y="5160919"/>
                  <a:ext cx="454013" cy="46166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4A4EA554-3FE6-46B4-BAFC-98419DAD1508}"/>
                    </a:ext>
                  </a:extLst>
                </p:cNvPr>
                <p:cNvSpPr txBox="1"/>
                <p:nvPr/>
              </p:nvSpPr>
              <p:spPr>
                <a:xfrm>
                  <a:off x="9044350" y="6140465"/>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𝑟</m:t>
                        </m:r>
                        <m:r>
                          <a:rPr lang="en-US" sz="2400" b="0" i="1" smtClean="0">
                            <a:solidFill>
                              <a:schemeClr val="bg1"/>
                            </a:solidFill>
                            <a:latin typeface="Cambria Math" panose="02040503050406030204" pitchFamily="18" charset="0"/>
                          </a:rPr>
                          <m:t>′</m:t>
                        </m:r>
                      </m:oMath>
                    </m:oMathPara>
                  </a14:m>
                  <a:endParaRPr lang="en-US" sz="2400" dirty="0">
                    <a:solidFill>
                      <a:schemeClr val="bg1"/>
                    </a:solidFill>
                  </a:endParaRPr>
                </a:p>
              </p:txBody>
            </p:sp>
          </mc:Choice>
          <mc:Fallback xmlns="">
            <p:sp>
              <p:nvSpPr>
                <p:cNvPr id="26" name="TextBox 25">
                  <a:extLst>
                    <a:ext uri="{FF2B5EF4-FFF2-40B4-BE49-F238E27FC236}">
                      <a16:creationId xmlns:a16="http://schemas.microsoft.com/office/drawing/2014/main" id="{4A4EA554-3FE6-46B4-BAFC-98419DAD1508}"/>
                    </a:ext>
                  </a:extLst>
                </p:cNvPr>
                <p:cNvSpPr txBox="1">
                  <a:spLocks noRot="1" noChangeAspect="1" noMove="1" noResize="1" noEditPoints="1" noAdjustHandles="1" noChangeArrowheads="1" noChangeShapeType="1" noTextEdit="1"/>
                </p:cNvSpPr>
                <p:nvPr/>
              </p:nvSpPr>
              <p:spPr>
                <a:xfrm>
                  <a:off x="9044350" y="6140465"/>
                  <a:ext cx="454013" cy="461665"/>
                </a:xfrm>
                <a:prstGeom prst="rect">
                  <a:avLst/>
                </a:prstGeom>
                <a:blipFill>
                  <a:blip r:embed="rId11"/>
                  <a:stretch>
                    <a:fillRect l="-1351" r="-13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2C9A4936-123C-4FF7-ACC6-D24A033D4D63}"/>
                    </a:ext>
                  </a:extLst>
                </p:cNvPr>
                <p:cNvSpPr txBox="1"/>
                <p:nvPr/>
              </p:nvSpPr>
              <p:spPr>
                <a:xfrm>
                  <a:off x="10504501" y="6186635"/>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h</m:t>
                        </m:r>
                      </m:oMath>
                    </m:oMathPara>
                  </a14:m>
                  <a:endParaRPr lang="en-US" sz="2400" dirty="0">
                    <a:solidFill>
                      <a:schemeClr val="bg1"/>
                    </a:solidFill>
                  </a:endParaRPr>
                </a:p>
              </p:txBody>
            </p:sp>
          </mc:Choice>
          <mc:Fallback xmlns="">
            <p:sp>
              <p:nvSpPr>
                <p:cNvPr id="27" name="TextBox 26">
                  <a:extLst>
                    <a:ext uri="{FF2B5EF4-FFF2-40B4-BE49-F238E27FC236}">
                      <a16:creationId xmlns:a16="http://schemas.microsoft.com/office/drawing/2014/main" id="{2C9A4936-123C-4FF7-ACC6-D24A033D4D63}"/>
                    </a:ext>
                  </a:extLst>
                </p:cNvPr>
                <p:cNvSpPr txBox="1">
                  <a:spLocks noRot="1" noChangeAspect="1" noMove="1" noResize="1" noEditPoints="1" noAdjustHandles="1" noChangeArrowheads="1" noChangeShapeType="1" noTextEdit="1"/>
                </p:cNvSpPr>
                <p:nvPr/>
              </p:nvSpPr>
              <p:spPr>
                <a:xfrm>
                  <a:off x="10504501" y="6186635"/>
                  <a:ext cx="454013" cy="461665"/>
                </a:xfrm>
                <a:prstGeom prst="rect">
                  <a:avLst/>
                </a:prstGeom>
                <a:blipFill>
                  <a:blip r:embed="rId12"/>
                  <a:stretch>
                    <a:fillRect/>
                  </a:stretch>
                </a:blipFill>
              </p:spPr>
              <p:txBody>
                <a:bodyPr/>
                <a:lstStyle/>
                <a:p>
                  <a:r>
                    <a:rPr lang="en-US">
                      <a:noFill/>
                    </a:rPr>
                    <a:t> </a:t>
                  </a:r>
                </a:p>
              </p:txBody>
            </p:sp>
          </mc:Fallback>
        </mc:AlternateContent>
        <p:cxnSp>
          <p:nvCxnSpPr>
            <p:cNvPr id="28" name="Straight Connector 27">
              <a:extLst>
                <a:ext uri="{FF2B5EF4-FFF2-40B4-BE49-F238E27FC236}">
                  <a16:creationId xmlns:a16="http://schemas.microsoft.com/office/drawing/2014/main" id="{0F53A3C6-4352-4824-8A00-526DF4EE1101}"/>
                </a:ext>
              </a:extLst>
            </p:cNvPr>
            <p:cNvCxnSpPr/>
            <p:nvPr/>
          </p:nvCxnSpPr>
          <p:spPr>
            <a:xfrm flipV="1">
              <a:off x="9548946" y="5391752"/>
              <a:ext cx="1028786" cy="1027701"/>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B5F8188-0F29-47BE-B703-668D86762AAE}"/>
                </a:ext>
              </a:extLst>
            </p:cNvPr>
            <p:cNvCxnSpPr>
              <a:stCxn id="25" idx="3"/>
            </p:cNvCxnSpPr>
            <p:nvPr/>
          </p:nvCxnSpPr>
          <p:spPr>
            <a:xfrm>
              <a:off x="9563535" y="5391752"/>
              <a:ext cx="977923" cy="1044475"/>
            </a:xfrm>
            <a:prstGeom prst="line">
              <a:avLst/>
            </a:prstGeom>
            <a:ln w="28575">
              <a:solidFill>
                <a:srgbClr val="00B050"/>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2699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05494-186F-46F7-A7DF-1A89DE760BCC}"/>
              </a:ext>
            </a:extLst>
          </p:cNvPr>
          <p:cNvSpPr>
            <a:spLocks noGrp="1"/>
          </p:cNvSpPr>
          <p:nvPr>
            <p:ph type="title"/>
          </p:nvPr>
        </p:nvSpPr>
        <p:spPr/>
        <p:txBody>
          <a:bodyPr/>
          <a:lstStyle/>
          <a:p>
            <a:r>
              <a:rPr lang="en-US" dirty="0"/>
              <a:t>Wrapping it up</a:t>
            </a:r>
          </a:p>
        </p:txBody>
      </p:sp>
      <p:sp>
        <p:nvSpPr>
          <p:cNvPr id="5" name="TextBox 4">
            <a:extLst>
              <a:ext uri="{FF2B5EF4-FFF2-40B4-BE49-F238E27FC236}">
                <a16:creationId xmlns:a16="http://schemas.microsoft.com/office/drawing/2014/main" id="{BF264E70-5920-4BA2-800A-208E153B6CA7}"/>
              </a:ext>
            </a:extLst>
          </p:cNvPr>
          <p:cNvSpPr txBox="1"/>
          <p:nvPr/>
        </p:nvSpPr>
        <p:spPr>
          <a:xfrm>
            <a:off x="521452" y="1073892"/>
            <a:ext cx="8662890" cy="5632311"/>
          </a:xfrm>
          <a:prstGeom prst="rect">
            <a:avLst/>
          </a:prstGeom>
          <a:noFill/>
        </p:spPr>
        <p:txBody>
          <a:bodyPr wrap="square" rtlCol="0">
            <a:spAutoFit/>
          </a:bodyPr>
          <a:lstStyle/>
          <a:p>
            <a:r>
              <a:rPr lang="en-US" dirty="0" err="1">
                <a:latin typeface="Courier New" panose="02070309020205020404" pitchFamily="49" charset="0"/>
                <a:cs typeface="Courier New" panose="02070309020205020404" pitchFamily="49" charset="0"/>
              </a:rPr>
              <a:t>BipartiteCheck</a:t>
            </a:r>
            <a:r>
              <a:rPr lang="en-US" dirty="0">
                <a:latin typeface="Courier New" panose="02070309020205020404" pitchFamily="49" charset="0"/>
                <a:cs typeface="Courier New" panose="02070309020205020404" pitchFamily="49" charset="0"/>
              </a:rPr>
              <a:t>(graph) //assumes graph is connected! </a:t>
            </a: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toVisit.enqueue</a:t>
            </a:r>
            <a:r>
              <a:rPr lang="en-US" dirty="0">
                <a:latin typeface="Courier New" panose="02070309020205020404" pitchFamily="49" charset="0"/>
                <a:cs typeface="Courier New" panose="02070309020205020404" pitchFamily="49" charset="0"/>
              </a:rPr>
              <a:t>(first vertex)</a:t>
            </a:r>
          </a:p>
          <a:p>
            <a:r>
              <a:rPr lang="en-US" dirty="0">
                <a:latin typeface="Courier New" panose="02070309020205020404" pitchFamily="49" charset="0"/>
                <a:cs typeface="Courier New" panose="02070309020205020404" pitchFamily="49" charset="0"/>
              </a:rPr>
              <a:t>   mark first vertex as seen</a:t>
            </a:r>
          </a:p>
          <a:p>
            <a:r>
              <a:rPr lang="en-US" dirty="0">
                <a:latin typeface="Courier New" panose="02070309020205020404" pitchFamily="49" charset="0"/>
                <a:cs typeface="Courier New" panose="02070309020205020404" pitchFamily="49" charset="0"/>
              </a:rPr>
              <a:t>   </a:t>
            </a:r>
            <a:r>
              <a:rPr lang="en-US" dirty="0" err="1">
                <a:solidFill>
                  <a:srgbClr val="FF0000"/>
                </a:solidFill>
                <a:latin typeface="Courier New" panose="02070309020205020404" pitchFamily="49" charset="0"/>
                <a:cs typeface="Courier New" panose="02070309020205020404" pitchFamily="49" charset="0"/>
              </a:rPr>
              <a:t>toVisit.enqueue</a:t>
            </a:r>
            <a:r>
              <a:rPr lang="en-US" dirty="0">
                <a:solidFill>
                  <a:srgbClr val="FF0000"/>
                </a:solidFill>
                <a:latin typeface="Courier New" panose="02070309020205020404" pitchFamily="49" charset="0"/>
                <a:cs typeface="Courier New" panose="02070309020205020404" pitchFamily="49" charset="0"/>
              </a:rPr>
              <a:t>(end-of-layer-marker)</a:t>
            </a:r>
          </a:p>
          <a:p>
            <a:r>
              <a:rPr lang="en-US" dirty="0">
                <a:solidFill>
                  <a:srgbClr val="FF0000"/>
                </a:solidFill>
                <a:latin typeface="Courier New" panose="02070309020205020404" pitchFamily="49" charset="0"/>
                <a:cs typeface="Courier New" panose="02070309020205020404" pitchFamily="49" charset="0"/>
              </a:rPr>
              <a:t>   l=“odd”</a:t>
            </a:r>
          </a:p>
          <a:p>
            <a:r>
              <a:rPr lang="en-US" dirty="0">
                <a:latin typeface="Courier New" panose="02070309020205020404" pitchFamily="49" charset="0"/>
                <a:cs typeface="Courier New" panose="02070309020205020404" pitchFamily="49" charset="0"/>
              </a:rPr>
              <a:t>   while(</a:t>
            </a:r>
            <a:r>
              <a:rPr lang="en-US" dirty="0" err="1">
                <a:latin typeface="Courier New" panose="02070309020205020404" pitchFamily="49" charset="0"/>
                <a:cs typeface="Courier New" panose="02070309020205020404" pitchFamily="49" charset="0"/>
              </a:rPr>
              <a:t>toVisit</a:t>
            </a:r>
            <a:r>
              <a:rPr lang="en-US" dirty="0">
                <a:latin typeface="Courier New" panose="02070309020205020404" pitchFamily="49" charset="0"/>
                <a:cs typeface="Courier New" panose="02070309020205020404" pitchFamily="49" charset="0"/>
              </a:rPr>
              <a:t> is not empty) </a:t>
            </a:r>
          </a:p>
          <a:p>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current = </a:t>
            </a:r>
            <a:r>
              <a:rPr lang="en-US" dirty="0" err="1">
                <a:solidFill>
                  <a:srgbClr val="FF0000"/>
                </a:solidFill>
                <a:latin typeface="Courier New" panose="02070309020205020404" pitchFamily="49" charset="0"/>
                <a:cs typeface="Courier New" panose="02070309020205020404" pitchFamily="49" charset="0"/>
              </a:rPr>
              <a:t>toVisit.dequeue</a:t>
            </a:r>
            <a:r>
              <a:rPr lang="en-US" dirty="0">
                <a:solidFill>
                  <a:srgbClr val="FF0000"/>
                </a:solidFill>
                <a:latin typeface="Courier New" panose="02070309020205020404" pitchFamily="49" charset="0"/>
                <a:cs typeface="Courier New" panose="02070309020205020404" pitchFamily="49" charset="0"/>
              </a:rPr>
              <a:t>()</a:t>
            </a:r>
          </a:p>
          <a:p>
            <a:r>
              <a:rPr lang="en-US" dirty="0">
                <a:solidFill>
                  <a:srgbClr val="FF0000"/>
                </a:solidFill>
                <a:latin typeface="Courier New" panose="02070309020205020404" pitchFamily="49" charset="0"/>
                <a:cs typeface="Courier New" panose="02070309020205020404" pitchFamily="49" charset="0"/>
              </a:rPr>
              <a:t>	 if(current == end-of-layer-marker)</a:t>
            </a:r>
          </a:p>
          <a:p>
            <a:r>
              <a:rPr lang="en-US" dirty="0">
                <a:solidFill>
                  <a:srgbClr val="FF0000"/>
                </a:solidFill>
                <a:latin typeface="Courier New" panose="02070309020205020404" pitchFamily="49" charset="0"/>
                <a:cs typeface="Courier New" panose="02070309020205020404" pitchFamily="49" charset="0"/>
              </a:rPr>
              <a:t>		l++</a:t>
            </a:r>
          </a:p>
          <a:p>
            <a:r>
              <a:rPr lang="en-US" dirty="0">
                <a:solidFill>
                  <a:srgbClr val="FF0000"/>
                </a:solidFill>
                <a:latin typeface="Courier New" panose="02070309020205020404" pitchFamily="49" charset="0"/>
                <a:cs typeface="Courier New" panose="02070309020205020404" pitchFamily="49" charset="0"/>
              </a:rPr>
              <a:t>          </a:t>
            </a:r>
            <a:r>
              <a:rPr lang="en-US" dirty="0" err="1">
                <a:solidFill>
                  <a:srgbClr val="FF0000"/>
                </a:solidFill>
                <a:latin typeface="Courier New" panose="02070309020205020404" pitchFamily="49" charset="0"/>
                <a:cs typeface="Courier New" panose="02070309020205020404" pitchFamily="49" charset="0"/>
              </a:rPr>
              <a:t>toVisit.enqueue</a:t>
            </a:r>
            <a:r>
              <a:rPr lang="en-US" dirty="0">
                <a:solidFill>
                  <a:srgbClr val="FF0000"/>
                </a:solidFill>
                <a:latin typeface="Courier New" panose="02070309020205020404" pitchFamily="49" charset="0"/>
                <a:cs typeface="Courier New" panose="02070309020205020404" pitchFamily="49" charset="0"/>
              </a:rPr>
              <a:t>(end-of-layer-marker)</a:t>
            </a:r>
          </a:p>
          <a:p>
            <a:r>
              <a:rPr lang="en-US" dirty="0">
                <a:solidFill>
                  <a:srgbClr val="FF0000"/>
                </a:solidFill>
                <a:latin typeface="Courier New" panose="02070309020205020404" pitchFamily="49" charset="0"/>
                <a:cs typeface="Courier New" panose="02070309020205020404" pitchFamily="49" charset="0"/>
              </a:rPr>
              <a:t>      </a:t>
            </a:r>
            <a:r>
              <a:rPr lang="en-US" dirty="0" err="1">
                <a:solidFill>
                  <a:srgbClr val="FF0000"/>
                </a:solidFill>
                <a:latin typeface="Courier New" panose="02070309020205020404" pitchFamily="49" charset="0"/>
                <a:cs typeface="Courier New" panose="02070309020205020404" pitchFamily="49" charset="0"/>
              </a:rPr>
              <a:t>current.layer</a:t>
            </a:r>
            <a:r>
              <a:rPr lang="en-US" dirty="0">
                <a:solidFill>
                  <a:srgbClr val="FF0000"/>
                </a:solidFill>
                <a:latin typeface="Courier New" panose="02070309020205020404" pitchFamily="49" charset="0"/>
                <a:cs typeface="Courier New" panose="02070309020205020404" pitchFamily="49" charset="0"/>
              </a:rPr>
              <a:t> = l</a:t>
            </a:r>
          </a:p>
          <a:p>
            <a:r>
              <a:rPr lang="en-US" dirty="0">
                <a:latin typeface="Courier New" panose="02070309020205020404" pitchFamily="49" charset="0"/>
                <a:cs typeface="Courier New" panose="02070309020205020404" pitchFamily="49" charset="0"/>
              </a:rPr>
              <a:t>      for (v : </a:t>
            </a:r>
            <a:r>
              <a:rPr lang="en-US" dirty="0" err="1">
                <a:latin typeface="Courier New" panose="02070309020205020404" pitchFamily="49" charset="0"/>
                <a:cs typeface="Courier New" panose="02070309020205020404" pitchFamily="49" charset="0"/>
              </a:rPr>
              <a:t>current.neighbors</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         if (v is not seen)</a:t>
            </a:r>
          </a:p>
          <a:p>
            <a:r>
              <a:rPr lang="en-US" dirty="0">
                <a:latin typeface="Courier New" panose="02070309020205020404" pitchFamily="49" charset="0"/>
                <a:cs typeface="Courier New" panose="02070309020205020404" pitchFamily="49" charset="0"/>
              </a:rPr>
              <a:t>		  mark v as seen </a:t>
            </a: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toVisit.enqueue</a:t>
            </a:r>
            <a:r>
              <a:rPr lang="en-US" dirty="0">
                <a:latin typeface="Courier New" panose="02070309020205020404" pitchFamily="49" charset="0"/>
                <a:cs typeface="Courier New" panose="02070309020205020404" pitchFamily="49" charset="0"/>
              </a:rPr>
              <a:t>(v)	</a:t>
            </a:r>
          </a:p>
          <a:p>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else //v is seen</a:t>
            </a:r>
          </a:p>
          <a:p>
            <a:r>
              <a:rPr lang="en-US" dirty="0">
                <a:solidFill>
                  <a:srgbClr val="FF0000"/>
                </a:solidFill>
                <a:latin typeface="Courier New" panose="02070309020205020404" pitchFamily="49" charset="0"/>
                <a:cs typeface="Courier New" panose="02070309020205020404" pitchFamily="49" charset="0"/>
              </a:rPr>
              <a:t>            if(</a:t>
            </a:r>
            <a:r>
              <a:rPr lang="en-US" dirty="0" err="1">
                <a:solidFill>
                  <a:srgbClr val="FF0000"/>
                </a:solidFill>
                <a:latin typeface="Courier New" panose="02070309020205020404" pitchFamily="49" charset="0"/>
                <a:cs typeface="Courier New" panose="02070309020205020404" pitchFamily="49" charset="0"/>
              </a:rPr>
              <a:t>v.layer</a:t>
            </a:r>
            <a:r>
              <a:rPr lang="en-US" dirty="0">
                <a:solidFill>
                  <a:srgbClr val="FF0000"/>
                </a:solidFill>
                <a:latin typeface="Courier New" panose="02070309020205020404" pitchFamily="49" charset="0"/>
                <a:cs typeface="Courier New" panose="02070309020205020404" pitchFamily="49" charset="0"/>
              </a:rPr>
              <a:t> == </a:t>
            </a:r>
            <a:r>
              <a:rPr lang="en-US" dirty="0" err="1">
                <a:solidFill>
                  <a:srgbClr val="FF0000"/>
                </a:solidFill>
                <a:latin typeface="Courier New" panose="02070309020205020404" pitchFamily="49" charset="0"/>
                <a:cs typeface="Courier New" panose="02070309020205020404" pitchFamily="49" charset="0"/>
              </a:rPr>
              <a:t>current.layer</a:t>
            </a:r>
            <a:r>
              <a:rPr lang="en-US" dirty="0">
                <a:solidFill>
                  <a:srgbClr val="FF0000"/>
                </a:solidFill>
                <a:latin typeface="Courier New" panose="02070309020205020404" pitchFamily="49" charset="0"/>
                <a:cs typeface="Courier New" panose="02070309020205020404" pitchFamily="49" charset="0"/>
              </a:rPr>
              <a:t>)</a:t>
            </a:r>
          </a:p>
          <a:p>
            <a:r>
              <a:rPr lang="en-US" dirty="0">
                <a:solidFill>
                  <a:srgbClr val="FF0000"/>
                </a:solidFill>
                <a:latin typeface="Courier New" panose="02070309020205020404" pitchFamily="49" charset="0"/>
                <a:cs typeface="Courier New" panose="02070309020205020404" pitchFamily="49" charset="0"/>
              </a:rPr>
              <a:t>                 return “not bipartite” //intra-level edge</a:t>
            </a:r>
          </a:p>
          <a:p>
            <a:r>
              <a:rPr lang="en-US" dirty="0">
                <a:solidFill>
                  <a:srgbClr val="FF0000"/>
                </a:solidFill>
                <a:latin typeface="Courier New" panose="02070309020205020404" pitchFamily="49" charset="0"/>
                <a:cs typeface="Courier New" panose="02070309020205020404" pitchFamily="49" charset="0"/>
              </a:rPr>
              <a:t>  return “bipartite” //no intra-level edges</a:t>
            </a:r>
          </a:p>
          <a:p>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0446533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77878-370D-44EA-948D-3945A0FDCFC4}"/>
              </a:ext>
            </a:extLst>
          </p:cNvPr>
          <p:cNvSpPr>
            <a:spLocks noGrp="1"/>
          </p:cNvSpPr>
          <p:nvPr>
            <p:ph type="title"/>
          </p:nvPr>
        </p:nvSpPr>
        <p:spPr/>
        <p:txBody>
          <a:bodyPr/>
          <a:lstStyle/>
          <a:p>
            <a:r>
              <a:rPr lang="en-US" dirty="0"/>
              <a:t>Testing Bipartiteness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6882717-974A-48B0-B5B4-50935319768C}"/>
                  </a:ext>
                </a:extLst>
              </p:cNvPr>
              <p:cNvSpPr>
                <a:spLocks noGrp="1"/>
              </p:cNvSpPr>
              <p:nvPr>
                <p:ph idx="1"/>
              </p:nvPr>
            </p:nvSpPr>
            <p:spPr/>
            <p:txBody>
              <a:bodyPr/>
              <a:lstStyle/>
              <a:p>
                <a:r>
                  <a:rPr lang="en-US" dirty="0"/>
                  <a:t>Our algorithm should answer “yes” or “no”</a:t>
                </a:r>
              </a:p>
              <a:p>
                <a:r>
                  <a:rPr lang="en-US" dirty="0"/>
                  <a:t>“yes </a:t>
                </a:r>
                <a14:m>
                  <m:oMath xmlns:m="http://schemas.openxmlformats.org/officeDocument/2006/math">
                    <m:r>
                      <a:rPr lang="en-US" b="0" i="1" smtClean="0">
                        <a:latin typeface="Cambria Math" panose="02040503050406030204" pitchFamily="18" charset="0"/>
                      </a:rPr>
                      <m:t>𝐺</m:t>
                    </m:r>
                  </m:oMath>
                </a14:m>
                <a:r>
                  <a:rPr lang="en-US" dirty="0"/>
                  <a:t> is bipartite” or “no </a:t>
                </a:r>
                <a14:m>
                  <m:oMath xmlns:m="http://schemas.openxmlformats.org/officeDocument/2006/math">
                    <m:r>
                      <a:rPr lang="en-US" b="0" i="1" smtClean="0">
                        <a:latin typeface="Cambria Math" panose="02040503050406030204" pitchFamily="18" charset="0"/>
                      </a:rPr>
                      <m:t>𝐺</m:t>
                    </m:r>
                  </m:oMath>
                </a14:m>
                <a:r>
                  <a:rPr lang="en-US" dirty="0"/>
                  <a:t> isn’t bipartite”</a:t>
                </a:r>
              </a:p>
              <a:p>
                <a:r>
                  <a:rPr lang="en-US" dirty="0"/>
                  <a:t>We need to show an if-and-only-if</a:t>
                </a:r>
              </a:p>
              <a:p>
                <a:r>
                  <a:rPr lang="en-US" dirty="0"/>
                  <a:t>“Our algorithm outputs </a:t>
                </a:r>
                <a:r>
                  <a:rPr lang="en-US" dirty="0">
                    <a:latin typeface="Courier New" panose="02070309020205020404" pitchFamily="49" charset="0"/>
                    <a:cs typeface="Courier New" panose="02070309020205020404" pitchFamily="49" charset="0"/>
                  </a:rPr>
                  <a:t>true</a:t>
                </a:r>
                <a:r>
                  <a:rPr lang="en-US" dirty="0"/>
                  <a:t> if and only if </a:t>
                </a:r>
                <a14:m>
                  <m:oMath xmlns:m="http://schemas.openxmlformats.org/officeDocument/2006/math">
                    <m:r>
                      <a:rPr lang="en-US" b="0" i="1" smtClean="0">
                        <a:latin typeface="Cambria Math" panose="02040503050406030204" pitchFamily="18" charset="0"/>
                      </a:rPr>
                      <m:t>𝐺</m:t>
                    </m:r>
                  </m:oMath>
                </a14:m>
                <a:r>
                  <a:rPr lang="en-US" dirty="0"/>
                  <a:t> is bipartite”</a:t>
                </a:r>
              </a:p>
              <a:p>
                <a:r>
                  <a:rPr lang="en-US" dirty="0"/>
                  <a:t>There are </a:t>
                </a:r>
                <a:r>
                  <a:rPr lang="en-US" b="1" i="1" dirty="0"/>
                  <a:t>two </a:t>
                </a:r>
                <a:r>
                  <a:rPr lang="en-US" dirty="0"/>
                  <a:t>implications to prove!</a:t>
                </a:r>
              </a:p>
              <a:p>
                <a:r>
                  <a:rPr lang="en-US" dirty="0"/>
                  <a:t>If we output </a:t>
                </a:r>
                <a:r>
                  <a:rPr lang="en-US" dirty="0">
                    <a:latin typeface="Courier New" panose="02070309020205020404" pitchFamily="49" charset="0"/>
                    <a:cs typeface="Courier New" panose="02070309020205020404" pitchFamily="49" charset="0"/>
                  </a:rPr>
                  <a:t>true</a:t>
                </a:r>
                <a:r>
                  <a:rPr lang="en-US" dirty="0"/>
                  <a:t> then </a:t>
                </a:r>
                <a14:m>
                  <m:oMath xmlns:m="http://schemas.openxmlformats.org/officeDocument/2006/math">
                    <m:r>
                      <a:rPr lang="en-US" b="0" i="1" smtClean="0">
                        <a:latin typeface="Cambria Math" panose="02040503050406030204" pitchFamily="18" charset="0"/>
                      </a:rPr>
                      <m:t>𝐺</m:t>
                    </m:r>
                  </m:oMath>
                </a14:m>
                <a:r>
                  <a:rPr lang="en-US" dirty="0"/>
                  <a:t> really is bipartite.</a:t>
                </a:r>
              </a:p>
              <a:p>
                <a:r>
                  <a:rPr lang="en-US" dirty="0"/>
                  <a:t>If </a:t>
                </a:r>
                <a14:m>
                  <m:oMath xmlns:m="http://schemas.openxmlformats.org/officeDocument/2006/math">
                    <m:r>
                      <a:rPr lang="en-US" b="0" i="1" smtClean="0">
                        <a:latin typeface="Cambria Math" panose="02040503050406030204" pitchFamily="18" charset="0"/>
                      </a:rPr>
                      <m:t>𝐺</m:t>
                    </m:r>
                  </m:oMath>
                </a14:m>
                <a:r>
                  <a:rPr lang="en-US" dirty="0"/>
                  <a:t> is bipartite then our algorithm outputs </a:t>
                </a:r>
                <a:r>
                  <a:rPr lang="en-US" dirty="0">
                    <a:latin typeface="Courier New" panose="02070309020205020404" pitchFamily="49" charset="0"/>
                    <a:cs typeface="Courier New" panose="02070309020205020404" pitchFamily="49" charset="0"/>
                  </a:rPr>
                  <a:t>true</a:t>
                </a:r>
                <a:r>
                  <a:rPr lang="en-US" dirty="0"/>
                  <a:t>.</a:t>
                </a:r>
              </a:p>
              <a:p>
                <a:pPr marL="0" indent="0">
                  <a:buNone/>
                </a:pPr>
                <a:endParaRPr lang="en-US" b="1" i="1" dirty="0"/>
              </a:p>
            </p:txBody>
          </p:sp>
        </mc:Choice>
        <mc:Fallback xmlns="">
          <p:sp>
            <p:nvSpPr>
              <p:cNvPr id="3" name="Content Placeholder 2">
                <a:extLst>
                  <a:ext uri="{FF2B5EF4-FFF2-40B4-BE49-F238E27FC236}">
                    <a16:creationId xmlns:a16="http://schemas.microsoft.com/office/drawing/2014/main" id="{A6882717-974A-48B0-B5B4-50935319768C}"/>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8533460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5AD41-51F7-40F4-9FAF-29CCD2C551A8}"/>
              </a:ext>
            </a:extLst>
          </p:cNvPr>
          <p:cNvSpPr>
            <a:spLocks noGrp="1"/>
          </p:cNvSpPr>
          <p:nvPr>
            <p:ph type="title"/>
          </p:nvPr>
        </p:nvSpPr>
        <p:spPr/>
        <p:txBody>
          <a:bodyPr/>
          <a:lstStyle/>
          <a:p>
            <a:r>
              <a:rPr lang="en-US" dirty="0"/>
              <a:t>Proving Algorithm Correct</a:t>
            </a:r>
          </a:p>
        </p:txBody>
      </p:sp>
      <p:sp>
        <p:nvSpPr>
          <p:cNvPr id="3" name="Content Placeholder 2">
            <a:extLst>
              <a:ext uri="{FF2B5EF4-FFF2-40B4-BE49-F238E27FC236}">
                <a16:creationId xmlns:a16="http://schemas.microsoft.com/office/drawing/2014/main" id="{53F725E8-BEFE-4ACE-BA9E-0748C9800A02}"/>
              </a:ext>
            </a:extLst>
          </p:cNvPr>
          <p:cNvSpPr>
            <a:spLocks noGrp="1"/>
          </p:cNvSpPr>
          <p:nvPr>
            <p:ph idx="1"/>
          </p:nvPr>
        </p:nvSpPr>
        <p:spPr/>
        <p:txBody>
          <a:bodyPr/>
          <a:lstStyle/>
          <a:p>
            <a:r>
              <a:rPr lang="en-US" dirty="0"/>
              <a:t>If the graph is bipartite, then by Lemma 1 there is no odd cycle. So by the contrapositive of lemma 2, we get no intra-level edges when we run BFS, thus the algorithm (correctly) returns the graph is bipartite.</a:t>
            </a:r>
          </a:p>
          <a:p>
            <a:endParaRPr lang="en-US" dirty="0"/>
          </a:p>
          <a:p>
            <a:r>
              <a:rPr lang="en-US" dirty="0"/>
              <a:t>If the algorithm returns that the graph is bipartite, then we have found a bipartition. We cannot have any intra-level edges (since we check every edge in the course of the algorithm). We proved earlier that there are no edges skipping more than one level. So if we assign odd levels to “red” and even levels to “blue” the algorithm has verified that there are no edges between vertices of the same color.</a:t>
            </a:r>
          </a:p>
        </p:txBody>
      </p:sp>
    </p:spTree>
    <p:extLst>
      <p:ext uri="{BB962C8B-B14F-4D97-AF65-F5344CB8AC3E}">
        <p14:creationId xmlns:p14="http://schemas.microsoft.com/office/powerpoint/2010/main" val="110760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Contradiction With </a:t>
            </a:r>
            <a:r>
              <a:rPr lang="en-US" dirty="0" err="1"/>
              <a:t>Extremality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We used a trick to make the proof nicer.</a:t>
                </a:r>
              </a:p>
              <a:p>
                <a:endParaRPr lang="en-US" dirty="0"/>
              </a:p>
              <a:p>
                <a:r>
                  <a:rPr lang="en-US" dirty="0"/>
                  <a:t>Instead of saying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oMath>
                </a14:m>
                <a:r>
                  <a:rPr lang="en-US" dirty="0"/>
                  <a:t> was already rejected by a feasible partner, let’s go back and analyze </a:t>
                </a:r>
                <a:r>
                  <a:rPr lang="en-US" b="1" dirty="0"/>
                  <a:t>that </a:t>
                </a:r>
                <a:r>
                  <a:rPr lang="en-US" dirty="0"/>
                  <a:t>rejection.” And repeat the argument over and over, we jump straight back to the first rejection.</a:t>
                </a:r>
              </a:p>
              <a:p>
                <a:endParaRPr lang="en-US" dirty="0"/>
              </a:p>
              <a:p>
                <a:r>
                  <a:rPr lang="en-US" dirty="0"/>
                  <a:t>If in your proofs, you’re saying “repeat this step until…” you can probably make a cleaner proof with this trick.</a:t>
                </a:r>
              </a:p>
              <a:p>
                <a:r>
                  <a:rPr lang="en-US" dirty="0"/>
                  <a:t>Another example of this trick is in section 1.</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419816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6DB7C-E5F7-44AF-B438-40FCC3F0358F}"/>
              </a:ext>
            </a:extLst>
          </p:cNvPr>
          <p:cNvSpPr>
            <a:spLocks noGrp="1"/>
          </p:cNvSpPr>
          <p:nvPr>
            <p:ph type="title"/>
          </p:nvPr>
        </p:nvSpPr>
        <p:spPr/>
        <p:txBody>
          <a:bodyPr/>
          <a:lstStyle/>
          <a:p>
            <a:r>
              <a:rPr lang="en-US" dirty="0"/>
              <a:t>Implications of Proposer Optimality</a:t>
            </a:r>
          </a:p>
        </p:txBody>
      </p:sp>
      <p:sp>
        <p:nvSpPr>
          <p:cNvPr id="3" name="Content Placeholder 2">
            <a:extLst>
              <a:ext uri="{FF2B5EF4-FFF2-40B4-BE49-F238E27FC236}">
                <a16:creationId xmlns:a16="http://schemas.microsoft.com/office/drawing/2014/main" id="{AA5B2D77-E7B2-43BB-BD99-DA325E609D04}"/>
              </a:ext>
            </a:extLst>
          </p:cNvPr>
          <p:cNvSpPr>
            <a:spLocks noGrp="1"/>
          </p:cNvSpPr>
          <p:nvPr>
            <p:ph idx="1"/>
          </p:nvPr>
        </p:nvSpPr>
        <p:spPr>
          <a:xfrm>
            <a:off x="575240" y="3177987"/>
            <a:ext cx="11187258" cy="3131373"/>
          </a:xfrm>
        </p:spPr>
        <p:txBody>
          <a:bodyPr/>
          <a:lstStyle/>
          <a:p>
            <a:r>
              <a:rPr lang="en-US" dirty="0"/>
              <a:t>We didn’t specify which rider proposes when more than one is free</a:t>
            </a:r>
          </a:p>
          <a:p>
            <a:pPr lvl="1"/>
            <a:r>
              <a:rPr lang="en-US" dirty="0"/>
              <a:t>Proposer-optimality says it doesn’t matter! You always get the proposer-optimal matching.</a:t>
            </a:r>
          </a:p>
          <a:p>
            <a:endParaRPr lang="en-US" dirty="0"/>
          </a:p>
          <a:p>
            <a:r>
              <a:rPr lang="en-US" dirty="0"/>
              <a:t>So what happens to the other side?</a:t>
            </a:r>
          </a:p>
        </p:txBody>
      </p:sp>
      <p:sp>
        <p:nvSpPr>
          <p:cNvPr id="6" name="Rectangle 5">
            <a:extLst>
              <a:ext uri="{FF2B5EF4-FFF2-40B4-BE49-F238E27FC236}">
                <a16:creationId xmlns:a16="http://schemas.microsoft.com/office/drawing/2014/main" id="{ECF17CF1-BC05-4BDE-96CA-4AC0643FC2F1}"/>
              </a:ext>
            </a:extLst>
          </p:cNvPr>
          <p:cNvSpPr/>
          <p:nvPr/>
        </p:nvSpPr>
        <p:spPr>
          <a:xfrm>
            <a:off x="575238" y="1435506"/>
            <a:ext cx="7652033" cy="1584917"/>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endParaRPr lang="en-US" altLang="en-US" sz="2800" b="1" dirty="0"/>
          </a:p>
          <a:p>
            <a:pPr>
              <a:lnSpc>
                <a:spcPct val="80000"/>
              </a:lnSpc>
            </a:pPr>
            <a:r>
              <a:rPr lang="en-US" altLang="en-US" sz="2800" dirty="0"/>
              <a:t>Every member of the proposing side is matched to their favorite of their feasible partners.</a:t>
            </a:r>
            <a:endParaRPr lang="en-US" altLang="en-US" sz="2800" dirty="0">
              <a:solidFill>
                <a:schemeClr val="hlink"/>
              </a:solidFill>
            </a:endParaRPr>
          </a:p>
        </p:txBody>
      </p:sp>
      <p:sp>
        <p:nvSpPr>
          <p:cNvPr id="7" name="Rectangle 6">
            <a:extLst>
              <a:ext uri="{FF2B5EF4-FFF2-40B4-BE49-F238E27FC236}">
                <a16:creationId xmlns:a16="http://schemas.microsoft.com/office/drawing/2014/main" id="{D2E48ED5-3A40-4547-80C4-D94789AB5E5C}"/>
              </a:ext>
            </a:extLst>
          </p:cNvPr>
          <p:cNvSpPr/>
          <p:nvPr/>
        </p:nvSpPr>
        <p:spPr>
          <a:xfrm>
            <a:off x="575239" y="1435506"/>
            <a:ext cx="7652032" cy="564776"/>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bg1"/>
                </a:solidFill>
              </a:rPr>
              <a:t>Proposer-Optimality</a:t>
            </a:r>
          </a:p>
        </p:txBody>
      </p:sp>
    </p:spTree>
    <p:extLst>
      <p:ext uri="{BB962C8B-B14F-4D97-AF65-F5344CB8AC3E}">
        <p14:creationId xmlns:p14="http://schemas.microsoft.com/office/powerpoint/2010/main" val="4045780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Chooser-</a:t>
            </a:r>
            <a:r>
              <a:rPr lang="en-US" dirty="0" err="1"/>
              <a:t>Pessimality</a:t>
            </a:r>
            <a:endParaRPr lang="en-US" dirty="0"/>
          </a:p>
        </p:txBody>
      </p:sp>
      <p:sp>
        <p:nvSpPr>
          <p:cNvPr id="3" name="Content Placeholder 2"/>
          <p:cNvSpPr>
            <a:spLocks noGrp="1"/>
          </p:cNvSpPr>
          <p:nvPr>
            <p:ph idx="1"/>
          </p:nvPr>
        </p:nvSpPr>
        <p:spPr/>
        <p:txBody>
          <a:bodyPr/>
          <a:lstStyle/>
          <a:p>
            <a:r>
              <a:rPr lang="en-US" dirty="0"/>
              <a:t>A similar argument (it’s a quite tricky proof-by-contradiction, but very similar to proposer-optimality), will show that choosing among proposals is a much worse position to be in.</a:t>
            </a:r>
          </a:p>
        </p:txBody>
      </p:sp>
      <p:sp>
        <p:nvSpPr>
          <p:cNvPr id="7" name="Rectangle 6"/>
          <p:cNvSpPr/>
          <p:nvPr/>
        </p:nvSpPr>
        <p:spPr>
          <a:xfrm>
            <a:off x="1524000" y="3094380"/>
            <a:ext cx="8356269" cy="1584917"/>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endParaRPr lang="en-US" altLang="en-US" sz="2800" b="1" dirty="0"/>
          </a:p>
          <a:p>
            <a:pPr>
              <a:lnSpc>
                <a:spcPct val="80000"/>
              </a:lnSpc>
            </a:pPr>
            <a:r>
              <a:rPr lang="en-US" altLang="en-US" sz="2800" dirty="0"/>
              <a:t>Every member of the choosing (non-proposing) side is matched to their least favorite of their feasible partners.</a:t>
            </a:r>
            <a:endParaRPr lang="en-US" altLang="en-US" sz="2800" dirty="0">
              <a:solidFill>
                <a:schemeClr val="hlink"/>
              </a:solidFill>
            </a:endParaRPr>
          </a:p>
        </p:txBody>
      </p:sp>
      <p:sp>
        <p:nvSpPr>
          <p:cNvPr id="8" name="Rectangle 7"/>
          <p:cNvSpPr/>
          <p:nvPr/>
        </p:nvSpPr>
        <p:spPr>
          <a:xfrm>
            <a:off x="1524001" y="3094380"/>
            <a:ext cx="8356268" cy="564776"/>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bg1"/>
                </a:solidFill>
              </a:rPr>
              <a:t>Chooser-</a:t>
            </a:r>
            <a:r>
              <a:rPr lang="en-US" sz="2800" b="1" dirty="0" err="1">
                <a:solidFill>
                  <a:schemeClr val="bg1"/>
                </a:solidFill>
              </a:rPr>
              <a:t>Pessimality</a:t>
            </a:r>
            <a:endParaRPr lang="en-US" sz="2800" b="1" dirty="0">
              <a:solidFill>
                <a:schemeClr val="bg1"/>
              </a:solidFill>
            </a:endParaRPr>
          </a:p>
        </p:txBody>
      </p:sp>
    </p:spTree>
    <p:extLst>
      <p:ext uri="{BB962C8B-B14F-4D97-AF65-F5344CB8AC3E}">
        <p14:creationId xmlns:p14="http://schemas.microsoft.com/office/powerpoint/2010/main" val="195498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More Context and Takeaways</a:t>
            </a:r>
          </a:p>
        </p:txBody>
      </p:sp>
      <p:sp>
        <p:nvSpPr>
          <p:cNvPr id="3" name="Content Placeholder 2"/>
          <p:cNvSpPr>
            <a:spLocks noGrp="1"/>
          </p:cNvSpPr>
          <p:nvPr>
            <p:ph idx="1"/>
          </p:nvPr>
        </p:nvSpPr>
        <p:spPr/>
        <p:txBody>
          <a:bodyPr>
            <a:normAutofit/>
          </a:bodyPr>
          <a:lstStyle/>
          <a:p>
            <a:r>
              <a:rPr lang="en-US" dirty="0"/>
              <a:t>Stable Matching has another common name: “Stable Marriage”</a:t>
            </a:r>
          </a:p>
          <a:p>
            <a:r>
              <a:rPr lang="en-US" dirty="0"/>
              <a:t>The metaphor used there is “men” and “women” getting married.</a:t>
            </a:r>
          </a:p>
          <a:p>
            <a:endParaRPr lang="en-US" dirty="0"/>
          </a:p>
          <a:p>
            <a:r>
              <a:rPr lang="en-US" dirty="0"/>
              <a:t>When choosing or analyzing an algorithm, or choosing which parts of a problem to model and which ones to ignore, think about everyone involved, not just the people you’re optimizing for; you might not be able to have it all.</a:t>
            </a:r>
          </a:p>
        </p:txBody>
      </p:sp>
    </p:spTree>
    <p:extLst>
      <p:ext uri="{BB962C8B-B14F-4D97-AF65-F5344CB8AC3E}">
        <p14:creationId xmlns:p14="http://schemas.microsoft.com/office/powerpoint/2010/main" val="37467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CF2E33B2-997D-4F55-9C04-23BC94CAE906}" vid="{863C565C-B775-42FC-8F75-344706EF3A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417_template</Template>
  <TotalTime>8880</TotalTime>
  <Words>4477</Words>
  <Application>Microsoft Office PowerPoint</Application>
  <PresentationFormat>Widescreen</PresentationFormat>
  <Paragraphs>643</Paragraphs>
  <Slides>52</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52</vt:i4>
      </vt:variant>
    </vt:vector>
  </HeadingPairs>
  <TitlesOfParts>
    <vt:vector size="63" baseType="lpstr">
      <vt:lpstr>Calibri</vt:lpstr>
      <vt:lpstr>Cambria Math</vt:lpstr>
      <vt:lpstr>Courier New</vt:lpstr>
      <vt:lpstr>Segoe UI</vt:lpstr>
      <vt:lpstr>Segoe UI Historic</vt:lpstr>
      <vt:lpstr>Segoe UI Light</vt:lpstr>
      <vt:lpstr>Segoe UI Semibold</vt:lpstr>
      <vt:lpstr>Segoe UI Semilight</vt:lpstr>
      <vt:lpstr>Tw Cen MT</vt:lpstr>
      <vt:lpstr>Wingdings 3</vt:lpstr>
      <vt:lpstr>Integral</vt:lpstr>
      <vt:lpstr>Running Times, BFS</vt:lpstr>
      <vt:lpstr>Proposer-Optimality</vt:lpstr>
      <vt:lpstr>Proposer-Optimality</vt:lpstr>
      <vt:lpstr>Proposer-Optimality</vt:lpstr>
      <vt:lpstr>Proposer-Optimality</vt:lpstr>
      <vt:lpstr>Contradiction With Extremality</vt:lpstr>
      <vt:lpstr>Implications of Proposer Optimality</vt:lpstr>
      <vt:lpstr>Chooser-Pessimality</vt:lpstr>
      <vt:lpstr>Some More Context and Takeaways</vt:lpstr>
      <vt:lpstr>Takeaways</vt:lpstr>
      <vt:lpstr>Where Are We?</vt:lpstr>
      <vt:lpstr>Today</vt:lpstr>
      <vt:lpstr>Running Times</vt:lpstr>
      <vt:lpstr>What don’t we care about?</vt:lpstr>
      <vt:lpstr>Big-O isn’t perfect!</vt:lpstr>
      <vt:lpstr>Polynomial vs. Exponential</vt:lpstr>
      <vt:lpstr>Why Polynomial Time?</vt:lpstr>
      <vt:lpstr>Polynomial vs. Exponential</vt:lpstr>
      <vt:lpstr>Polynomial vs. Exponential</vt:lpstr>
      <vt:lpstr>Polynomial Time isn’t perfect.</vt:lpstr>
      <vt:lpstr>Tools for running time analysis</vt:lpstr>
      <vt:lpstr>Be Careful with hash tables</vt:lpstr>
      <vt:lpstr>Graphs</vt:lpstr>
      <vt:lpstr>Graphs</vt:lpstr>
      <vt:lpstr>Graph Terms</vt:lpstr>
      <vt:lpstr>Making Graphs</vt:lpstr>
      <vt:lpstr>Adjacency Matrix</vt:lpstr>
      <vt:lpstr>Adjacency List</vt:lpstr>
      <vt:lpstr>Tradeoffs</vt:lpstr>
      <vt:lpstr>Graph Algorithms</vt:lpstr>
      <vt:lpstr>Traversals</vt:lpstr>
      <vt:lpstr>Breadth First Search</vt:lpstr>
      <vt:lpstr>Breadth First Search</vt:lpstr>
      <vt:lpstr>Running Time</vt:lpstr>
      <vt:lpstr>Old Breadth-First Search Application</vt:lpstr>
      <vt:lpstr>Unweighted Graphs</vt:lpstr>
      <vt:lpstr>A detailed application</vt:lpstr>
      <vt:lpstr>A detailed application</vt:lpstr>
      <vt:lpstr>Lemma 1</vt:lpstr>
      <vt:lpstr>BFS with Layers</vt:lpstr>
      <vt:lpstr>Unweighted Graphs</vt:lpstr>
      <vt:lpstr>BFS With Layers</vt:lpstr>
      <vt:lpstr>Layers</vt:lpstr>
      <vt:lpstr>Testing Bipartiteness</vt:lpstr>
      <vt:lpstr>Lemma 2</vt:lpstr>
      <vt:lpstr>Lemma 3</vt:lpstr>
      <vt:lpstr>Lemma 3</vt:lpstr>
      <vt:lpstr>The big result</vt:lpstr>
      <vt:lpstr>The Big Result</vt:lpstr>
      <vt:lpstr>Wrapping it up</vt:lpstr>
      <vt:lpstr>Testing Bipartiteness</vt:lpstr>
      <vt:lpstr>Proving Algorithm Correct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Running Times, BFS</dc:title>
  <dc:creator>rtweber2</dc:creator>
  <cp:lastModifiedBy>Robert Weber</cp:lastModifiedBy>
  <cp:revision>52</cp:revision>
  <cp:lastPrinted>2022-10-03T03:29:38Z</cp:lastPrinted>
  <dcterms:created xsi:type="dcterms:W3CDTF">2021-01-08T20:51:35Z</dcterms:created>
  <dcterms:modified xsi:type="dcterms:W3CDTF">2022-10-03T03:30:07Z</dcterms:modified>
</cp:coreProperties>
</file>