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445" r:id="rId3"/>
    <p:sldId id="391" r:id="rId4"/>
    <p:sldId id="447" r:id="rId5"/>
    <p:sldId id="446" r:id="rId6"/>
    <p:sldId id="448" r:id="rId7"/>
    <p:sldId id="441" r:id="rId8"/>
    <p:sldId id="410" r:id="rId9"/>
    <p:sldId id="412" r:id="rId10"/>
    <p:sldId id="449" r:id="rId11"/>
    <p:sldId id="442" r:id="rId12"/>
    <p:sldId id="421" r:id="rId13"/>
    <p:sldId id="418" r:id="rId14"/>
    <p:sldId id="419" r:id="rId15"/>
    <p:sldId id="420" r:id="rId16"/>
    <p:sldId id="423" r:id="rId17"/>
    <p:sldId id="424" r:id="rId18"/>
    <p:sldId id="425" r:id="rId19"/>
    <p:sldId id="426" r:id="rId20"/>
    <p:sldId id="427" r:id="rId21"/>
    <p:sldId id="428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66"/>
    <a:srgbClr val="CC9900"/>
    <a:srgbClr val="FF0066"/>
    <a:srgbClr val="FFFF99"/>
    <a:srgbClr val="CCFF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8" d="100"/>
          <a:sy n="118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298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E403-62CD-4F2A-8021-32D0B016C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5C82-07EC-4172-9623-16FAA4CBF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5D98-5423-41D1-B584-B31729E1F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aArqRTQsQOL3gM&amp;tbnid=xQczNBBVHrD51M:&amp;ved=0CAUQjRw&amp;url=http://www.alaska-in-pictures.com/alaska-pipeline-in-winter-5499-pictures.htm&amp;ei=-XMuUeLSO9DPiwKRoYG4AQ&amp;bvm=bv.42965579,d.cGE&amp;psig=AFQjCNGFDYvCDlQnYjvGNP3DpgCFwX85vg&amp;ust=1362085219957660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google.com/url?sa=i&amp;rct=j&amp;q=&amp;esrc=s&amp;frm=1&amp;source=images&amp;cd=&amp;cad=rja&amp;docid=yP4C-NneRENWmM&amp;tbnid=gHDIwxwnhAbRkM:&amp;ved=0CAUQjRw&amp;url=http://www.mlive.com/news/bay-city/index.ssf/2009/07/bay_city_cant_afford_wastewate.html&amp;ei=PXMuUYyqNci6iwL2pYGgCA&amp;bvm=bv.42965579,d.cGE&amp;psig=AFQjCNFde12At6CRDFJLSXBgiYWLeH8lzQ&amp;ust=1362085038068038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&amp;esrc=s&amp;frm=1&amp;source=images&amp;cd=&amp;cad=rja&amp;docid=B6etRZMHm5SjcM&amp;tbnid=7_Ln5CZf67rE8M:&amp;ved=0CAUQjRw&amp;url=http://miraimages.photoshelter.com/image/I00003zY0KuN5ZiY&amp;ei=DnMuUa6BNaa0igKBj4C4DA&amp;bvm=bv.42965579,d.cGE&amp;psig=AFQjCNGIT0YFPvLK9miBN_x3ptMwGbGMfw&amp;ust=1362084988000859" TargetMode="Externa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10" Type="http://schemas.openxmlformats.org/officeDocument/2006/relationships/tags" Target="../tags/tag158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7" Type="http://schemas.openxmlformats.org/officeDocument/2006/relationships/image" Target="../media/image6.jpeg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7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186.xml"/><Relationship Id="rId18" Type="http://schemas.openxmlformats.org/officeDocument/2006/relationships/tags" Target="../tags/tag191.xml"/><Relationship Id="rId26" Type="http://schemas.openxmlformats.org/officeDocument/2006/relationships/tags" Target="../tags/tag199.xml"/><Relationship Id="rId39" Type="http://schemas.openxmlformats.org/officeDocument/2006/relationships/tags" Target="../tags/tag212.xml"/><Relationship Id="rId21" Type="http://schemas.openxmlformats.org/officeDocument/2006/relationships/tags" Target="../tags/tag194.xml"/><Relationship Id="rId34" Type="http://schemas.openxmlformats.org/officeDocument/2006/relationships/tags" Target="../tags/tag207.xml"/><Relationship Id="rId42" Type="http://schemas.openxmlformats.org/officeDocument/2006/relationships/tags" Target="../tags/tag215.xml"/><Relationship Id="rId7" Type="http://schemas.openxmlformats.org/officeDocument/2006/relationships/tags" Target="../tags/tag180.xml"/><Relationship Id="rId2" Type="http://schemas.openxmlformats.org/officeDocument/2006/relationships/tags" Target="../tags/tag175.xml"/><Relationship Id="rId16" Type="http://schemas.openxmlformats.org/officeDocument/2006/relationships/tags" Target="../tags/tag189.xml"/><Relationship Id="rId29" Type="http://schemas.openxmlformats.org/officeDocument/2006/relationships/tags" Target="../tags/tag202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11" Type="http://schemas.openxmlformats.org/officeDocument/2006/relationships/tags" Target="../tags/tag184.xml"/><Relationship Id="rId24" Type="http://schemas.openxmlformats.org/officeDocument/2006/relationships/tags" Target="../tags/tag197.xml"/><Relationship Id="rId32" Type="http://schemas.openxmlformats.org/officeDocument/2006/relationships/tags" Target="../tags/tag205.xml"/><Relationship Id="rId37" Type="http://schemas.openxmlformats.org/officeDocument/2006/relationships/tags" Target="../tags/tag210.xml"/><Relationship Id="rId40" Type="http://schemas.openxmlformats.org/officeDocument/2006/relationships/tags" Target="../tags/tag213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78.xml"/><Relationship Id="rId15" Type="http://schemas.openxmlformats.org/officeDocument/2006/relationships/tags" Target="../tags/tag188.xml"/><Relationship Id="rId23" Type="http://schemas.openxmlformats.org/officeDocument/2006/relationships/tags" Target="../tags/tag196.xml"/><Relationship Id="rId28" Type="http://schemas.openxmlformats.org/officeDocument/2006/relationships/tags" Target="../tags/tag201.xml"/><Relationship Id="rId36" Type="http://schemas.openxmlformats.org/officeDocument/2006/relationships/tags" Target="../tags/tag209.xml"/><Relationship Id="rId10" Type="http://schemas.openxmlformats.org/officeDocument/2006/relationships/tags" Target="../tags/tag183.xml"/><Relationship Id="rId19" Type="http://schemas.openxmlformats.org/officeDocument/2006/relationships/tags" Target="../tags/tag192.xml"/><Relationship Id="rId31" Type="http://schemas.openxmlformats.org/officeDocument/2006/relationships/tags" Target="../tags/tag204.xml"/><Relationship Id="rId44" Type="http://schemas.openxmlformats.org/officeDocument/2006/relationships/tags" Target="../tags/tag217.xml"/><Relationship Id="rId4" Type="http://schemas.openxmlformats.org/officeDocument/2006/relationships/tags" Target="../tags/tag177.xml"/><Relationship Id="rId9" Type="http://schemas.openxmlformats.org/officeDocument/2006/relationships/tags" Target="../tags/tag182.xml"/><Relationship Id="rId14" Type="http://schemas.openxmlformats.org/officeDocument/2006/relationships/tags" Target="../tags/tag187.xml"/><Relationship Id="rId22" Type="http://schemas.openxmlformats.org/officeDocument/2006/relationships/tags" Target="../tags/tag195.xml"/><Relationship Id="rId27" Type="http://schemas.openxmlformats.org/officeDocument/2006/relationships/tags" Target="../tags/tag200.xml"/><Relationship Id="rId30" Type="http://schemas.openxmlformats.org/officeDocument/2006/relationships/tags" Target="../tags/tag203.xml"/><Relationship Id="rId35" Type="http://schemas.openxmlformats.org/officeDocument/2006/relationships/tags" Target="../tags/tag208.xml"/><Relationship Id="rId43" Type="http://schemas.openxmlformats.org/officeDocument/2006/relationships/tags" Target="../tags/tag216.xml"/><Relationship Id="rId8" Type="http://schemas.openxmlformats.org/officeDocument/2006/relationships/tags" Target="../tags/tag181.xml"/><Relationship Id="rId3" Type="http://schemas.openxmlformats.org/officeDocument/2006/relationships/tags" Target="../tags/tag176.xml"/><Relationship Id="rId12" Type="http://schemas.openxmlformats.org/officeDocument/2006/relationships/tags" Target="../tags/tag185.xml"/><Relationship Id="rId17" Type="http://schemas.openxmlformats.org/officeDocument/2006/relationships/tags" Target="../tags/tag190.xml"/><Relationship Id="rId25" Type="http://schemas.openxmlformats.org/officeDocument/2006/relationships/tags" Target="../tags/tag198.xml"/><Relationship Id="rId33" Type="http://schemas.openxmlformats.org/officeDocument/2006/relationships/tags" Target="../tags/tag206.xml"/><Relationship Id="rId38" Type="http://schemas.openxmlformats.org/officeDocument/2006/relationships/tags" Target="../tags/tag211.xml"/><Relationship Id="rId20" Type="http://schemas.openxmlformats.org/officeDocument/2006/relationships/tags" Target="../tags/tag193.xml"/><Relationship Id="rId41" Type="http://schemas.openxmlformats.org/officeDocument/2006/relationships/tags" Target="../tags/tag2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50" Type="http://schemas.openxmlformats.org/officeDocument/2006/relationships/tags" Target="../tags/tag57.xml"/><Relationship Id="rId55" Type="http://schemas.openxmlformats.org/officeDocument/2006/relationships/tags" Target="../tags/tag62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8" Type="http://schemas.openxmlformats.org/officeDocument/2006/relationships/tags" Target="../tags/tag65.xml"/><Relationship Id="rId5" Type="http://schemas.openxmlformats.org/officeDocument/2006/relationships/tags" Target="../tags/tag12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tags" Target="../tags/tag63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59" Type="http://schemas.openxmlformats.org/officeDocument/2006/relationships/tags" Target="../tags/tag66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62" Type="http://schemas.openxmlformats.org/officeDocument/2006/relationships/notesSlide" Target="../notesSlides/notesSlide2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Relationship Id="rId57" Type="http://schemas.openxmlformats.org/officeDocument/2006/relationships/tags" Target="../tags/tag6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60" Type="http://schemas.openxmlformats.org/officeDocument/2006/relationships/tags" Target="../tags/tag6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9" Type="http://schemas.openxmlformats.org/officeDocument/2006/relationships/tags" Target="../tags/tag108.xml"/><Relationship Id="rId21" Type="http://schemas.openxmlformats.org/officeDocument/2006/relationships/tags" Target="../tags/tag90.xml"/><Relationship Id="rId34" Type="http://schemas.openxmlformats.org/officeDocument/2006/relationships/tags" Target="../tags/tag103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0" Type="http://schemas.openxmlformats.org/officeDocument/2006/relationships/tags" Target="../tags/tag89.xml"/><Relationship Id="rId29" Type="http://schemas.openxmlformats.org/officeDocument/2006/relationships/tags" Target="../tags/tag98.xml"/><Relationship Id="rId41" Type="http://schemas.openxmlformats.org/officeDocument/2006/relationships/tags" Target="../tags/tag110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32" Type="http://schemas.openxmlformats.org/officeDocument/2006/relationships/tags" Target="../tags/tag101.xml"/><Relationship Id="rId37" Type="http://schemas.openxmlformats.org/officeDocument/2006/relationships/tags" Target="../tags/tag106.xml"/><Relationship Id="rId40" Type="http://schemas.openxmlformats.org/officeDocument/2006/relationships/tags" Target="../tags/tag109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36" Type="http://schemas.openxmlformats.org/officeDocument/2006/relationships/tags" Target="../tags/tag105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tags" Target="../tags/tag100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tags" Target="../tags/tag99.xml"/><Relationship Id="rId35" Type="http://schemas.openxmlformats.org/officeDocument/2006/relationships/tags" Target="../tags/tag104.xml"/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33" Type="http://schemas.openxmlformats.org/officeDocument/2006/relationships/tags" Target="../tags/tag102.xml"/><Relationship Id="rId38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23</a:t>
            </a:r>
          </a:p>
          <a:p>
            <a:pPr eaLnBrk="1" hangingPunct="1"/>
            <a:r>
              <a:rPr lang="en-US" altLang="en-US" dirty="0" smtClean="0"/>
              <a:t>Network Flow Applications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4" name="Picture 4" descr="http://cdn.c.photoshelter.com/img-get/I00003zY0KuN5ZiY/s/860/860/Water-Treatment-Plant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1" y="220836"/>
            <a:ext cx="2563716" cy="169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blog.mlive.com/news/baycity_impact/2009/07/large_baycitywwPT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205" y="123591"/>
            <a:ext cx="2993088" cy="198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www.alaska-in-pictures.com/data/media/17/alaska-pipeline-in-winter_5499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90" y="190853"/>
            <a:ext cx="2771482" cy="18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Integrality Theorem</a:t>
            </a:r>
            <a:endParaRPr lang="en-US" dirty="0"/>
          </a:p>
        </p:txBody>
      </p:sp>
      <p:sp>
        <p:nvSpPr>
          <p:cNvPr id="3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536700" y="3201194"/>
            <a:ext cx="985838" cy="67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28575">
            <a:solidFill>
              <a:schemeClr val="accent3">
                <a:lumMod val="6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Line 1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536700" y="2442490"/>
            <a:ext cx="985838" cy="683297"/>
          </a:xfrm>
          <a:prstGeom prst="line">
            <a:avLst/>
          </a:prstGeom>
          <a:noFill/>
          <a:ln w="28575">
            <a:solidFill>
              <a:schemeClr val="accent3">
                <a:lumMod val="65000"/>
              </a:schemeClr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51348" y="2079724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7175" y="238750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7175" y="286999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1185" y="325329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258" y="2632532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s</a:t>
            </a:r>
            <a:endParaRPr lang="en-US" altLang="en-US" dirty="0"/>
          </a:p>
        </p:txBody>
      </p:sp>
      <p:sp>
        <p:nvSpPr>
          <p:cNvPr id="18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69311" y="2624917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t</a:t>
            </a:r>
            <a:endParaRPr lang="en-US" altLang="en-US" dirty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32301" y="2435211"/>
            <a:ext cx="637010" cy="26006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832301" y="2821841"/>
            <a:ext cx="637010" cy="36282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44809" y="2435210"/>
            <a:ext cx="482128" cy="26006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23271" y="2884983"/>
            <a:ext cx="503666" cy="29278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983003" y="228132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8748" y="3020871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5871" y="303137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4816" y="2273825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09205" y="2197074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09205" y="3032099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Line 1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6014005" y="3183705"/>
            <a:ext cx="985838" cy="673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014005" y="2349474"/>
            <a:ext cx="985838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014005" y="2425674"/>
            <a:ext cx="985838" cy="68262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Oval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999843" y="2197074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3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99843" y="3032099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Line 1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14005" y="2425001"/>
            <a:ext cx="985838" cy="683297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28653" y="2062235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0.5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94480" y="237001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0.5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94480" y="285250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0.5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08490" y="3235806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0.5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9" name="Oval 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19563" y="261504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s</a:t>
            </a:r>
            <a:endParaRPr lang="en-US" altLang="en-US" dirty="0"/>
          </a:p>
        </p:txBody>
      </p:sp>
      <p:sp>
        <p:nvSpPr>
          <p:cNvPr id="40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46616" y="260742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t</a:t>
            </a:r>
            <a:endParaRPr lang="en-US" altLang="en-US" dirty="0"/>
          </a:p>
        </p:txBody>
      </p:sp>
      <p:sp>
        <p:nvSpPr>
          <p:cNvPr id="41" name="Line 1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309606" y="2417722"/>
            <a:ext cx="637010" cy="26006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7309606" y="2804352"/>
            <a:ext cx="637010" cy="36282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6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5222114" y="2417721"/>
            <a:ext cx="482128" cy="26006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200576" y="2867494"/>
            <a:ext cx="503666" cy="29278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460308" y="226383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46053" y="300338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73176" y="3013886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32121" y="2256336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53145" y="4263845"/>
            <a:ext cx="7665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Theorem:  If all capacities are integers,  then there exists a maximum flow where all edges are assigned integer valued flows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129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Allocation:  Assignment of reviewers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82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set of papers P</a:t>
            </a:r>
            <a:r>
              <a:rPr lang="en-US" baseline="-25000" dirty="0" smtClean="0"/>
              <a:t>1</a:t>
            </a:r>
            <a:r>
              <a:rPr lang="en-US" dirty="0" smtClean="0"/>
              <a:t>, . . .,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A set of reviewers R</a:t>
            </a:r>
            <a:r>
              <a:rPr lang="en-US" baseline="-25000" dirty="0" smtClean="0"/>
              <a:t>1</a:t>
            </a:r>
            <a:r>
              <a:rPr lang="en-US" dirty="0" smtClean="0"/>
              <a:t>, . . ., R</a:t>
            </a:r>
            <a:r>
              <a:rPr lang="en-US" baseline="-25000" dirty="0" smtClean="0"/>
              <a:t>m</a:t>
            </a:r>
          </a:p>
          <a:p>
            <a:r>
              <a:rPr lang="en-US" dirty="0" smtClean="0"/>
              <a:t>Paper P</a:t>
            </a:r>
            <a:r>
              <a:rPr lang="en-US" baseline="-25000" dirty="0" smtClean="0"/>
              <a:t>i</a:t>
            </a:r>
            <a:r>
              <a:rPr lang="en-US" dirty="0" smtClean="0"/>
              <a:t> requires A</a:t>
            </a:r>
            <a:r>
              <a:rPr lang="en-US" baseline="-25000" dirty="0" smtClean="0"/>
              <a:t>i</a:t>
            </a:r>
            <a:r>
              <a:rPr lang="en-US" dirty="0" smtClean="0"/>
              <a:t> reviewers</a:t>
            </a:r>
          </a:p>
          <a:p>
            <a:r>
              <a:rPr lang="en-US" dirty="0" smtClean="0"/>
              <a:t>Reviewer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can review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papers</a:t>
            </a:r>
          </a:p>
          <a:p>
            <a:r>
              <a:rPr lang="en-US" dirty="0" smtClean="0"/>
              <a:t>For each reviewer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, there is a list of paper L</a:t>
            </a:r>
            <a:r>
              <a:rPr lang="en-US" baseline="-25000" dirty="0" smtClean="0"/>
              <a:t>j1</a:t>
            </a:r>
            <a:r>
              <a:rPr lang="en-US" dirty="0" smtClean="0"/>
              <a:t>, . . .,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jk</a:t>
            </a:r>
            <a:r>
              <a:rPr lang="en-US" dirty="0" smtClean="0"/>
              <a:t> that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is qualified to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Baseball elimination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Can the Dinosaurs win the league?</a:t>
            </a:r>
          </a:p>
          <a:p>
            <a:pPr eaLnBrk="1" hangingPunct="1"/>
            <a:r>
              <a:rPr lang="en-US" altLang="en-US" sz="2800" smtClean="0"/>
              <a:t>Remaining games:</a:t>
            </a:r>
          </a:p>
          <a:p>
            <a:pPr lvl="1" eaLnBrk="1" hangingPunct="1"/>
            <a:r>
              <a:rPr lang="en-US" altLang="en-US" sz="2400" smtClean="0"/>
              <a:t>AB, AC, AD, AD, AD, BC, BC, BC, BD, CD</a:t>
            </a:r>
          </a:p>
        </p:txBody>
      </p:sp>
      <p:graphicFrame>
        <p:nvGraphicFramePr>
          <p:cNvPr id="325675" name="Group 43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2590800"/>
        </p:xfrm>
        <a:graphic>
          <a:graphicData uri="http://schemas.openxmlformats.org/drawingml/2006/table">
            <a:tbl>
              <a:tblPr/>
              <a:tblGrid>
                <a:gridCol w="279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0" name="Text Box 4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788" y="5461000"/>
            <a:ext cx="8870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wins</a:t>
            </a:r>
            <a:r>
              <a:rPr lang="en-US" altLang="en-US"/>
              <a:t> the league if it has strictly more wins than any other team at the end of the season</a:t>
            </a:r>
          </a:p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ties</a:t>
            </a:r>
            <a:r>
              <a:rPr lang="en-US" altLang="en-US"/>
              <a:t> for first place if no team has more wins, and there is some other team with the same </a:t>
            </a:r>
          </a:p>
          <a:p>
            <a:pPr eaLnBrk="1" hangingPunct="1"/>
            <a:r>
              <a:rPr lang="en-US" altLang="en-US"/>
              <a:t>number of wins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Baseball elimination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Can the Fruit Flies win or tie the league?</a:t>
            </a:r>
          </a:p>
          <a:p>
            <a:pPr eaLnBrk="1" hangingPunct="1"/>
            <a:r>
              <a:rPr lang="en-US" altLang="en-US" sz="2800" smtClean="0"/>
              <a:t>Remaining games:</a:t>
            </a:r>
          </a:p>
          <a:p>
            <a:pPr lvl="1" eaLnBrk="1" hangingPunct="1"/>
            <a:r>
              <a:rPr lang="en-US" altLang="en-US" sz="2400" smtClean="0"/>
              <a:t>AC, AD, AD, AD, AF, BC, BC, BC, BC, BC, BD, BE, BE, BE, BE, BF, CE, CE, CE, CF, CF, DE, DF, EF, EF</a:t>
            </a:r>
          </a:p>
        </p:txBody>
      </p:sp>
      <p:graphicFrame>
        <p:nvGraphicFramePr>
          <p:cNvPr id="327752" name="Group 72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3627435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Assume Fruit Flies win remaining games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Fruit Flies are tied for first place if no team wins more than 19 games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Allowable wins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Ants (2)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Bees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Cockroaches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Dinosaurs (5)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Earthworms (5)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18 games to 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AC, AD, AD, AD, BC, BC, BC, BC, BC, BD, BE, BE, BE, BE, CE, CE, CE, DE</a:t>
            </a:r>
          </a:p>
        </p:txBody>
      </p:sp>
      <p:graphicFrame>
        <p:nvGraphicFramePr>
          <p:cNvPr id="328710" name="Group 6"/>
          <p:cNvGraphicFramePr>
            <a:graphicFrameLocks noGrp="1"/>
          </p:cNvGraphicFramePr>
          <p:nvPr>
            <p:ph sz="half" idx="2"/>
            <p:custDataLst>
              <p:tags r:id="rId3"/>
            </p:custDataLst>
          </p:nvPr>
        </p:nvGraphicFramePr>
        <p:xfrm>
          <a:off x="4648200" y="1600200"/>
          <a:ext cx="4038600" cy="4105277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Remaining games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1379538"/>
            <a:ext cx="8897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en-US" sz="1800"/>
              <a:t>AC, AD, AD, AD, BC, BC, BC, BC, BC, BD, BE, BE, BE, BE, CE, CE, CE, DE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244316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43125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AD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BC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BD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263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BE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77075" y="37322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CE</a:t>
            </a:r>
          </a:p>
        </p:txBody>
      </p:sp>
      <p:sp>
        <p:nvSpPr>
          <p:cNvPr id="1844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25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4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4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46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862638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7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51688" y="48704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8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6161088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62913" y="37322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Minimum Cut Applications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Image Segmentation</a:t>
            </a:r>
          </a:p>
          <a:p>
            <a:pPr eaLnBrk="1" hangingPunct="1"/>
            <a:r>
              <a:rPr lang="en-US" altLang="en-US" smtClean="0"/>
              <a:t>Open Pit Mining / Task Selection Problem</a:t>
            </a:r>
          </a:p>
          <a:p>
            <a:pPr eaLnBrk="1" hangingPunct="1"/>
            <a:r>
              <a:rPr lang="en-US" altLang="en-US" smtClean="0"/>
              <a:t>Reduction to Min Cut problem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1975" y="4202113"/>
            <a:ext cx="7905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S, T is a cut if S, T is a partition of the vertices with </a:t>
            </a:r>
          </a:p>
          <a:p>
            <a:pPr eaLnBrk="1" hangingPunct="1"/>
            <a:r>
              <a:rPr lang="en-US" altLang="en-US" sz="2400"/>
              <a:t>s in S and t in T</a:t>
            </a:r>
          </a:p>
          <a:p>
            <a:pPr eaLnBrk="1" hangingPunct="1"/>
            <a:r>
              <a:rPr lang="en-US" altLang="en-US" sz="2400"/>
              <a:t>The capacity of an S, T cut is the sum of the capacities of</a:t>
            </a:r>
          </a:p>
          <a:p>
            <a:pPr eaLnBrk="1" hangingPunct="1"/>
            <a:r>
              <a:rPr lang="en-US" altLang="en-US" sz="2400"/>
              <a:t>all edges going from S to T</a:t>
            </a:r>
          </a:p>
        </p:txBody>
      </p:sp>
    </p:spTree>
    <p:extLst>
      <p:ext uri="{BB962C8B-B14F-4D97-AF65-F5344CB8AC3E}">
        <p14:creationId xmlns:p14="http://schemas.microsoft.com/office/powerpoint/2010/main" val="19240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Image Segmentation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Separate foreground from background</a:t>
            </a:r>
          </a:p>
        </p:txBody>
      </p:sp>
      <p:pic>
        <p:nvPicPr>
          <p:cNvPr id="5124" name="Picture 6" descr="lion-big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16200"/>
            <a:ext cx="4038600" cy="2492375"/>
          </a:xfrm>
          <a:noFill/>
          <a:ln w="31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50" y="2897735"/>
            <a:ext cx="1331212" cy="182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512" y="2897734"/>
            <a:ext cx="1331212" cy="182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ion"/>
          <p:cNvPicPr>
            <a:picLocks noGrp="1" noChangeAspect="1" noChangeArrowheads="1"/>
          </p:cNvPicPr>
          <p:nvPr>
            <p:ph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6037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Image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: value of assigning pixel i to the foreground</a:t>
            </a:r>
          </a:p>
          <a:p>
            <a:pPr eaLnBrk="1" hangingPunct="1"/>
            <a:r>
              <a:rPr lang="en-US" altLang="en-US" sz="2800" smtClean="0"/>
              <a:t>b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: value of assigning pixel i to the background</a:t>
            </a:r>
          </a:p>
          <a:p>
            <a:pPr eaLnBrk="1" hangingPunct="1"/>
            <a:r>
              <a:rPr lang="en-US" altLang="en-US" sz="2800" smtClean="0"/>
              <a:t>p</a:t>
            </a:r>
            <a:r>
              <a:rPr lang="en-US" altLang="en-US" sz="2800" baseline="-25000" smtClean="0"/>
              <a:t>ij</a:t>
            </a:r>
            <a:r>
              <a:rPr lang="en-US" altLang="en-US" sz="2800" smtClean="0"/>
              <a:t>: penalty for assigning i to the foreground, j to the background or vice versa</a:t>
            </a:r>
          </a:p>
          <a:p>
            <a:pPr eaLnBrk="1" hangingPunct="1"/>
            <a:r>
              <a:rPr lang="en-US" altLang="en-US" sz="2800" smtClean="0"/>
              <a:t>A: foreground, B: background</a:t>
            </a:r>
          </a:p>
          <a:p>
            <a:pPr eaLnBrk="1" hangingPunct="1"/>
            <a:r>
              <a:rPr lang="en-US" altLang="en-US" sz="2800" smtClean="0"/>
              <a:t>Q(A,B) = </a:t>
            </a:r>
            <a:r>
              <a:rPr lang="en-US" altLang="en-US" sz="2800" smtClean="0">
                <a:latin typeface="Symbol" pitchFamily="18" charset="2"/>
              </a:rPr>
              <a:t>S</a:t>
            </a:r>
            <a:r>
              <a:rPr lang="en-US" altLang="en-US" sz="2800" baseline="-25000" smtClean="0"/>
              <a:t>{i in A}</a:t>
            </a:r>
            <a:r>
              <a:rPr lang="en-US" altLang="en-US" sz="2800" smtClean="0"/>
              <a:t>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+ </a:t>
            </a:r>
            <a:r>
              <a:rPr lang="en-US" altLang="en-US" sz="2800" smtClean="0">
                <a:latin typeface="Symbol" pitchFamily="18" charset="2"/>
              </a:rPr>
              <a:t>S</a:t>
            </a:r>
            <a:r>
              <a:rPr lang="en-US" altLang="en-US" sz="2800" baseline="-25000" smtClean="0"/>
              <a:t>{j in B}</a:t>
            </a:r>
            <a:r>
              <a:rPr lang="en-US" altLang="en-US" sz="2800" smtClean="0"/>
              <a:t>b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 - </a:t>
            </a:r>
            <a:r>
              <a:rPr lang="en-US" altLang="en-US" sz="2800" smtClean="0">
                <a:latin typeface="Symbol" pitchFamily="18" charset="2"/>
              </a:rPr>
              <a:t>S</a:t>
            </a:r>
            <a:r>
              <a:rPr lang="en-US" altLang="en-US" sz="2800" baseline="-25000" smtClean="0"/>
              <a:t>{(i,j) in E, i in A, j in</a:t>
            </a:r>
            <a:r>
              <a:rPr lang="en-US" altLang="en-US" sz="2800" smtClean="0"/>
              <a:t> </a:t>
            </a:r>
            <a:r>
              <a:rPr lang="en-US" altLang="en-US" sz="2800" baseline="-25000" smtClean="0"/>
              <a:t>B}</a:t>
            </a:r>
            <a:r>
              <a:rPr lang="en-US" altLang="en-US" sz="2800" smtClean="0"/>
              <a:t>p</a:t>
            </a:r>
            <a:r>
              <a:rPr lang="en-US" altLang="en-US" sz="2800" baseline="-25000" smtClean="0"/>
              <a:t>ij</a:t>
            </a:r>
          </a:p>
          <a:p>
            <a:pPr eaLnBrk="1" hangingPunct="1"/>
            <a:endParaRPr lang="en-US" altLang="en-US" sz="2800" baseline="-250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lvl="1" eaLnBrk="1" hangingPunct="1">
              <a:buFontTx/>
              <a:buNone/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7997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21640"/>
          </a:xfrm>
        </p:spPr>
        <p:txBody>
          <a:bodyPr/>
          <a:lstStyle/>
          <a:p>
            <a:r>
              <a:rPr lang="en-US" dirty="0" smtClean="0"/>
              <a:t>Final Exam,  March 18, 2:30-4:20 pm</a:t>
            </a:r>
          </a:p>
          <a:p>
            <a:r>
              <a:rPr lang="en-US" dirty="0" smtClean="0"/>
              <a:t>Practice Exams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Pixel graph to flow graph</a:t>
            </a:r>
          </a:p>
        </p:txBody>
      </p:sp>
      <p:sp>
        <p:nvSpPr>
          <p:cNvPr id="8195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928688" y="251777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28688" y="3429000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28688" y="5249863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28688" y="434022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92868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9913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5113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30825" y="236696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9766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6291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557838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7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000875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8" name="Freeform 18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10800000">
            <a:off x="7000875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Freeform 19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10800000">
            <a:off x="5557838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0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373221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1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9766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Freeform 23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557838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Freeform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7000875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4" name="Freeform 25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7000875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Freeform 2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>
            <a:off x="5557838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Oval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30825" y="5099050"/>
            <a:ext cx="303213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Oval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9766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8" name="Freeform 30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57838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Freeform 31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7000875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0" name="Freeform 32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0800000">
            <a:off x="7000875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1" name="Freeform 33"/>
          <p:cNvSpPr>
            <a:spLocks/>
          </p:cNvSpPr>
          <p:nvPr>
            <p:custDataLst>
              <p:tags r:id="rId28"/>
            </p:custDataLst>
          </p:nvPr>
        </p:nvSpPr>
        <p:spPr bwMode="auto">
          <a:xfrm rot="10800000">
            <a:off x="5557838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2" name="Freeform 43"/>
          <p:cNvSpPr>
            <a:spLocks/>
          </p:cNvSpPr>
          <p:nvPr>
            <p:custDataLst>
              <p:tags r:id="rId29"/>
            </p:custDataLst>
          </p:nvPr>
        </p:nvSpPr>
        <p:spPr bwMode="auto">
          <a:xfrm rot="-5400000">
            <a:off x="4763294" y="3161506"/>
            <a:ext cx="1063625" cy="80963"/>
          </a:xfrm>
          <a:custGeom>
            <a:avLst/>
            <a:gdLst>
              <a:gd name="T0" fmla="*/ 0 w 718"/>
              <a:gd name="T1" fmla="*/ 80963 h 168"/>
              <a:gd name="T2" fmla="*/ 355529 w 718"/>
              <a:gd name="T3" fmla="*/ 11566 h 168"/>
              <a:gd name="T4" fmla="*/ 638471 w 718"/>
              <a:gd name="T5" fmla="*/ 11566 h 168"/>
              <a:gd name="T6" fmla="*/ 1063625 w 718"/>
              <a:gd name="T7" fmla="*/ 80963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Freeform 44"/>
          <p:cNvSpPr>
            <a:spLocks/>
          </p:cNvSpPr>
          <p:nvPr>
            <p:custDataLst>
              <p:tags r:id="rId30"/>
            </p:custDataLst>
          </p:nvPr>
        </p:nvSpPr>
        <p:spPr bwMode="auto">
          <a:xfrm rot="5619133">
            <a:off x="5064919" y="3163094"/>
            <a:ext cx="1062038" cy="76200"/>
          </a:xfrm>
          <a:custGeom>
            <a:avLst/>
            <a:gdLst>
              <a:gd name="T0" fmla="*/ 0 w 718"/>
              <a:gd name="T1" fmla="*/ 76200 h 168"/>
              <a:gd name="T2" fmla="*/ 354999 w 718"/>
              <a:gd name="T3" fmla="*/ 10886 h 168"/>
              <a:gd name="T4" fmla="*/ 637519 w 718"/>
              <a:gd name="T5" fmla="*/ 10886 h 168"/>
              <a:gd name="T6" fmla="*/ 1062038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Freeform 47"/>
          <p:cNvSpPr>
            <a:spLocks/>
          </p:cNvSpPr>
          <p:nvPr>
            <p:custDataLst>
              <p:tags r:id="rId31"/>
            </p:custDataLst>
          </p:nvPr>
        </p:nvSpPr>
        <p:spPr bwMode="auto">
          <a:xfrm rot="-5400000">
            <a:off x="4762500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5" name="Freeform 48"/>
          <p:cNvSpPr>
            <a:spLocks/>
          </p:cNvSpPr>
          <p:nvPr>
            <p:custDataLst>
              <p:tags r:id="rId32"/>
            </p:custDataLst>
          </p:nvPr>
        </p:nvSpPr>
        <p:spPr bwMode="auto">
          <a:xfrm rot="5619133">
            <a:off x="5064919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6" name="Freeform 49"/>
          <p:cNvSpPr>
            <a:spLocks/>
          </p:cNvSpPr>
          <p:nvPr>
            <p:custDataLst>
              <p:tags r:id="rId33"/>
            </p:custDataLst>
          </p:nvPr>
        </p:nvSpPr>
        <p:spPr bwMode="auto">
          <a:xfrm rot="-5400000">
            <a:off x="612933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7" name="Freeform 50"/>
          <p:cNvSpPr>
            <a:spLocks/>
          </p:cNvSpPr>
          <p:nvPr>
            <p:custDataLst>
              <p:tags r:id="rId34"/>
            </p:custDataLst>
          </p:nvPr>
        </p:nvSpPr>
        <p:spPr bwMode="auto">
          <a:xfrm rot="5619133">
            <a:off x="643175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8" name="Freeform 51"/>
          <p:cNvSpPr>
            <a:spLocks/>
          </p:cNvSpPr>
          <p:nvPr>
            <p:custDataLst>
              <p:tags r:id="rId35"/>
            </p:custDataLst>
          </p:nvPr>
        </p:nvSpPr>
        <p:spPr bwMode="auto">
          <a:xfrm rot="-5400000">
            <a:off x="757078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9" name="Freeform 52"/>
          <p:cNvSpPr>
            <a:spLocks/>
          </p:cNvSpPr>
          <p:nvPr>
            <p:custDataLst>
              <p:tags r:id="rId36"/>
            </p:custDataLst>
          </p:nvPr>
        </p:nvSpPr>
        <p:spPr bwMode="auto">
          <a:xfrm rot="5619133">
            <a:off x="787320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0" name="Freeform 53"/>
          <p:cNvSpPr>
            <a:spLocks/>
          </p:cNvSpPr>
          <p:nvPr>
            <p:custDataLst>
              <p:tags r:id="rId37"/>
            </p:custDataLst>
          </p:nvPr>
        </p:nvSpPr>
        <p:spPr bwMode="auto">
          <a:xfrm rot="-5400000">
            <a:off x="612933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1" name="Freeform 54"/>
          <p:cNvSpPr>
            <a:spLocks/>
          </p:cNvSpPr>
          <p:nvPr>
            <p:custDataLst>
              <p:tags r:id="rId38"/>
            </p:custDataLst>
          </p:nvPr>
        </p:nvSpPr>
        <p:spPr bwMode="auto">
          <a:xfrm rot="5619133">
            <a:off x="643175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Freeform 55"/>
          <p:cNvSpPr>
            <a:spLocks/>
          </p:cNvSpPr>
          <p:nvPr>
            <p:custDataLst>
              <p:tags r:id="rId39"/>
            </p:custDataLst>
          </p:nvPr>
        </p:nvSpPr>
        <p:spPr bwMode="auto">
          <a:xfrm rot="-5400000">
            <a:off x="757078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3" name="Freeform 56"/>
          <p:cNvSpPr>
            <a:spLocks/>
          </p:cNvSpPr>
          <p:nvPr>
            <p:custDataLst>
              <p:tags r:id="rId40"/>
            </p:custDataLst>
          </p:nvPr>
        </p:nvSpPr>
        <p:spPr bwMode="auto">
          <a:xfrm rot="5619133">
            <a:off x="787320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4" name="Oval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697663" y="1228725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235" name="Oval 6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697663" y="6237288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236" name="Oval 2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7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6291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3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Mincut Construction</a:t>
            </a:r>
          </a:p>
        </p:txBody>
      </p:sp>
      <p:sp>
        <p:nvSpPr>
          <p:cNvPr id="921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9963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0825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1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0825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23669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1688" y="60086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2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3528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517525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13175" y="5326063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813175" y="35052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86163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57838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0702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16113" y="2670175"/>
            <a:ext cx="1593850" cy="2505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992313" y="2517775"/>
            <a:ext cx="3338512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92313" y="2670175"/>
            <a:ext cx="3262312" cy="2428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92313" y="2593975"/>
            <a:ext cx="1517650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736975" y="5402263"/>
            <a:ext cx="334010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3175" y="3581400"/>
            <a:ext cx="3414713" cy="2427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57838" y="3505200"/>
            <a:ext cx="1670050" cy="24288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4038" y="5326063"/>
            <a:ext cx="151765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18250" y="4414838"/>
            <a:ext cx="531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b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5163" y="2517775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3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95800" y="3429000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uv</a:t>
            </a:r>
          </a:p>
        </p:txBody>
      </p:sp>
      <p:sp>
        <p:nvSpPr>
          <p:cNvPr id="9244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5575" y="2973388"/>
            <a:ext cx="684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vu</a:t>
            </a:r>
          </a:p>
        </p:txBody>
      </p:sp>
    </p:spTree>
    <p:extLst>
      <p:ext uri="{BB962C8B-B14F-4D97-AF65-F5344CB8AC3E}">
        <p14:creationId xmlns:p14="http://schemas.microsoft.com/office/powerpoint/2010/main" val="10320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Today’s 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Network flow reductions</a:t>
            </a:r>
          </a:p>
          <a:p>
            <a:pPr lvl="1" eaLnBrk="1" hangingPunct="1"/>
            <a:r>
              <a:rPr lang="en-US" altLang="en-US" dirty="0" smtClean="0"/>
              <a:t>Multi source flow</a:t>
            </a:r>
          </a:p>
          <a:p>
            <a:pPr lvl="1" eaLnBrk="1" hangingPunct="1"/>
            <a:r>
              <a:rPr lang="en-US" altLang="en-US" dirty="0" smtClean="0"/>
              <a:t>Reviewer Assignment</a:t>
            </a:r>
          </a:p>
          <a:p>
            <a:pPr eaLnBrk="1" hangingPunct="1"/>
            <a:r>
              <a:rPr lang="en-US" altLang="en-US" dirty="0" smtClean="0"/>
              <a:t>Baseball Scheduling</a:t>
            </a:r>
          </a:p>
          <a:p>
            <a:pPr eaLnBrk="1" hangingPunct="1"/>
            <a:r>
              <a:rPr lang="en-US" altLang="en-US" dirty="0" smtClean="0"/>
              <a:t>Image Segmentation</a:t>
            </a:r>
          </a:p>
          <a:p>
            <a:pPr eaLnBrk="1" hangingPunct="1"/>
            <a:r>
              <a:rPr lang="en-US" altLang="en-US" dirty="0" smtClean="0"/>
              <a:t>Reading: 7.5, 7.6, 7.10-7.12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 smtClean="0"/>
              <a:t>Flowgraph</a:t>
            </a:r>
            <a:r>
              <a:rPr lang="en-US" altLang="en-US" sz="2800" dirty="0" smtClean="0"/>
              <a:t>:  Directed graph with distinguished vertices s (source) and t (sink)</a:t>
            </a:r>
          </a:p>
          <a:p>
            <a:pPr eaLnBrk="1" hangingPunct="1"/>
            <a:r>
              <a:rPr lang="en-US" altLang="en-US" sz="2800" dirty="0" smtClean="0"/>
              <a:t>Capacities on the edges,  c(e) &gt;= 0</a:t>
            </a:r>
          </a:p>
          <a:p>
            <a:pPr eaLnBrk="1" hangingPunct="1"/>
            <a:r>
              <a:rPr lang="en-US" altLang="en-US" sz="2800" dirty="0" smtClean="0"/>
              <a:t>Problem,  assign flows f(e) to the edges such that:</a:t>
            </a:r>
          </a:p>
          <a:p>
            <a:pPr lvl="1" eaLnBrk="1" hangingPunct="1"/>
            <a:r>
              <a:rPr lang="en-US" altLang="en-US" sz="2400" dirty="0" smtClean="0"/>
              <a:t>0 &lt;= f(e) &lt;= c(e)</a:t>
            </a:r>
          </a:p>
          <a:p>
            <a:pPr lvl="1" eaLnBrk="1" hangingPunct="1"/>
            <a:r>
              <a:rPr lang="en-US" altLang="en-US" sz="2400" dirty="0" smtClean="0"/>
              <a:t>Flow is conserved at vertices other than s and t</a:t>
            </a:r>
          </a:p>
          <a:p>
            <a:pPr lvl="2" eaLnBrk="1" hangingPunct="1"/>
            <a:r>
              <a:rPr lang="en-US" altLang="en-US" sz="2000" dirty="0" smtClean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dirty="0" smtClean="0"/>
              <a:t>The flow leaving the source is a large as possible</a:t>
            </a:r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for Network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Residual Graph for a Flow</a:t>
            </a:r>
          </a:p>
          <a:p>
            <a:r>
              <a:rPr lang="en-US" dirty="0" smtClean="0"/>
              <a:t>Augmenting a flow</a:t>
            </a:r>
          </a:p>
          <a:p>
            <a:r>
              <a:rPr lang="en-US" dirty="0" smtClean="0"/>
              <a:t>Ford Fulkerson Algorithm</a:t>
            </a:r>
          </a:p>
          <a:p>
            <a:r>
              <a:rPr lang="en-US" dirty="0" smtClean="0"/>
              <a:t>Max Flow / Min Cut Theorem</a:t>
            </a:r>
          </a:p>
          <a:p>
            <a:r>
              <a:rPr lang="en-US" dirty="0" smtClean="0"/>
              <a:t>Practical Flow Algorithms</a:t>
            </a:r>
          </a:p>
          <a:p>
            <a:r>
              <a:rPr lang="en-US" dirty="0" smtClean="0"/>
              <a:t>Modelling problems as Network Flow or Minimum Cut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Max Flow / Min Cut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/>
              <a:t>/30</a:t>
            </a:r>
            <a:endParaRPr lang="en-US" altLang="en-US" b="1" dirty="0"/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/>
              <a:t>/25</a:t>
            </a:r>
            <a:endParaRPr lang="en-US" altLang="en-US" b="1" dirty="0"/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799810" y="476214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7226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  <a:r>
              <a:rPr lang="en-US" altLang="en-US" b="1" dirty="0" smtClean="0"/>
              <a:t>/30</a:t>
            </a:r>
            <a:endParaRPr lang="en-US" altLang="en-US" b="1" dirty="0"/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8309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2" name="Freeform 1"/>
          <p:cNvSpPr/>
          <p:nvPr/>
        </p:nvSpPr>
        <p:spPr>
          <a:xfrm>
            <a:off x="2833370" y="2022764"/>
            <a:ext cx="1286659" cy="4296339"/>
          </a:xfrm>
          <a:custGeom>
            <a:avLst/>
            <a:gdLst>
              <a:gd name="connsiteX0" fmla="*/ 648739 w 1286659"/>
              <a:gd name="connsiteY0" fmla="*/ 0 h 4296339"/>
              <a:gd name="connsiteX1" fmla="*/ 741103 w 1286659"/>
              <a:gd name="connsiteY1" fmla="*/ 1136072 h 4296339"/>
              <a:gd name="connsiteX2" fmla="*/ 1249103 w 1286659"/>
              <a:gd name="connsiteY2" fmla="*/ 1745672 h 4296339"/>
              <a:gd name="connsiteX3" fmla="*/ 1129030 w 1286659"/>
              <a:gd name="connsiteY3" fmla="*/ 3048000 h 4296339"/>
              <a:gd name="connsiteX4" fmla="*/ 177685 w 1286659"/>
              <a:gd name="connsiteY4" fmla="*/ 4128654 h 4296339"/>
              <a:gd name="connsiteX5" fmla="*/ 2194 w 1286659"/>
              <a:gd name="connsiteY5" fmla="*/ 4276436 h 429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59" h="4296339">
                <a:moveTo>
                  <a:pt x="648739" y="0"/>
                </a:moveTo>
                <a:cubicBezTo>
                  <a:pt x="644890" y="422563"/>
                  <a:pt x="641042" y="845127"/>
                  <a:pt x="741103" y="1136072"/>
                </a:cubicBezTo>
                <a:cubicBezTo>
                  <a:pt x="841164" y="1427017"/>
                  <a:pt x="1184449" y="1427017"/>
                  <a:pt x="1249103" y="1745672"/>
                </a:cubicBezTo>
                <a:cubicBezTo>
                  <a:pt x="1313757" y="2064327"/>
                  <a:pt x="1307600" y="2650836"/>
                  <a:pt x="1129030" y="3048000"/>
                </a:cubicBezTo>
                <a:cubicBezTo>
                  <a:pt x="950460" y="3445164"/>
                  <a:pt x="365491" y="3923915"/>
                  <a:pt x="177685" y="4128654"/>
                </a:cubicBezTo>
                <a:cubicBezTo>
                  <a:pt x="-10121" y="4333393"/>
                  <a:pt x="-3964" y="4304914"/>
                  <a:pt x="2194" y="4276436"/>
                </a:cubicBezTo>
              </a:path>
            </a:pathLst>
          </a:custGeom>
          <a:noFill/>
          <a:ln w="571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Multi-source network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Multi-source network flow</a:t>
            </a:r>
          </a:p>
          <a:p>
            <a:pPr lvl="1"/>
            <a:r>
              <a:rPr lang="en-US" dirty="0" smtClean="0"/>
              <a:t>Sources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. . .,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pPr lvl="1"/>
            <a:r>
              <a:rPr lang="en-US" dirty="0" smtClean="0"/>
              <a:t>Sinks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. . . 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Solve with Single source network flow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992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graph G=(V,E) is bipartite if the vertices can be partitioned into disjoints sets X,Y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 matching M is a subset of the edges that does not share any vertices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Find a matching as large as possible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Review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10040</TotalTime>
  <Words>872</Words>
  <Application>Microsoft Office PowerPoint</Application>
  <PresentationFormat>On-screen Show (4:3)</PresentationFormat>
  <Paragraphs>235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1_Default Design</vt:lpstr>
      <vt:lpstr>CSE 421 Algorithms</vt:lpstr>
      <vt:lpstr>Announcements</vt:lpstr>
      <vt:lpstr>Today’s topics</vt:lpstr>
      <vt:lpstr>Network Flow Definitions</vt:lpstr>
      <vt:lpstr>Key Ideas for Network Flow</vt:lpstr>
      <vt:lpstr>Max Flow / Min Cut</vt:lpstr>
      <vt:lpstr>Multi-source network flow</vt:lpstr>
      <vt:lpstr>Bipartite Matching</vt:lpstr>
      <vt:lpstr>Converting Matching to Network Flow</vt:lpstr>
      <vt:lpstr>Integrality Theorem</vt:lpstr>
      <vt:lpstr>Resource Allocation:  Assignment of reviewers</vt:lpstr>
      <vt:lpstr>Baseball elimination</vt:lpstr>
      <vt:lpstr>Baseball elimination</vt:lpstr>
      <vt:lpstr>Assume Fruit Flies win remaining games</vt:lpstr>
      <vt:lpstr>Remaining games</vt:lpstr>
      <vt:lpstr>Minimum Cut Applications</vt:lpstr>
      <vt:lpstr>Image Segmentation</vt:lpstr>
      <vt:lpstr>PowerPoint Presentation</vt:lpstr>
      <vt:lpstr>Image analysis</vt:lpstr>
      <vt:lpstr>Pixel graph to flow graph</vt:lpstr>
      <vt:lpstr>Mincut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106</cp:revision>
  <dcterms:created xsi:type="dcterms:W3CDTF">1601-01-01T00:00:00Z</dcterms:created>
  <dcterms:modified xsi:type="dcterms:W3CDTF">2019-03-13T18:03:28Z</dcterms:modified>
</cp:coreProperties>
</file>