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420" r:id="rId3"/>
    <p:sldId id="407" r:id="rId4"/>
    <p:sldId id="415" r:id="rId5"/>
    <p:sldId id="418" r:id="rId6"/>
    <p:sldId id="419" r:id="rId7"/>
    <p:sldId id="380" r:id="rId8"/>
    <p:sldId id="381" r:id="rId9"/>
    <p:sldId id="386" r:id="rId10"/>
    <p:sldId id="382" r:id="rId11"/>
    <p:sldId id="383" r:id="rId12"/>
    <p:sldId id="385" r:id="rId13"/>
    <p:sldId id="384" r:id="rId14"/>
    <p:sldId id="387" r:id="rId15"/>
    <p:sldId id="390" r:id="rId16"/>
    <p:sldId id="391" r:id="rId17"/>
    <p:sldId id="392" r:id="rId18"/>
    <p:sldId id="393" r:id="rId19"/>
    <p:sldId id="394" r:id="rId20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00"/>
    <a:srgbClr val="CC9900"/>
    <a:srgbClr val="66FF66"/>
    <a:srgbClr val="FFFF99"/>
    <a:srgbClr val="CC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86475" autoAdjust="0"/>
  </p:normalViewPr>
  <p:slideViewPr>
    <p:cSldViewPr>
      <p:cViewPr varScale="1">
        <p:scale>
          <a:sx n="108" d="100"/>
          <a:sy n="108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A75E96A-3C78-4023-BC1B-EEC0A1A7B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49491B-4F4F-4D5C-9A7E-8501A1075B1B}" type="datetimeFigureOut">
              <a:rPr lang="en-US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8844FD-279B-4DAE-B01B-4F59DBABA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41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DE73A3-77F2-4CCD-8089-F7418EDB5A5B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30F9F1-477F-446E-8452-D5B7BD75A574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5ECE53-4F44-47B8-8A39-A701AB3BBBF8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64113-103E-49D7-A81F-E994C003F41F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70E7FE-EF11-4790-A58C-2C19B7D7FD9B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0708B3-4FB4-4FC6-AC06-B2EE3DFD6E76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8AA69-1F3A-4A34-8411-1FAD6816B6D1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7FCEE-0EA7-4136-A141-FCD26E65CD19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7BDEC0-EF4D-438C-A424-2513BD214BDC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9641A-DA82-41E0-BED0-4419124E120B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29A658-488D-42AF-8D10-03A09608662C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9AFAC-7B96-41D3-95FF-EC7F48AFC518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A3CA46-BB08-4F87-8D74-587BBAF9D8FB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6BDA3-52A0-492F-9496-A0EFBA6079D3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7057-270E-4A7E-91BE-8F83FCB0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A82F-F1C8-4139-9B37-BD69D38F9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E8DA-45B7-45A9-ABCC-612B12D19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00C5-C3E3-4566-ADF0-3B3B20F8C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9BBE-C362-43E2-B75E-EB688227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5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370-03CE-4061-8A92-47B53A4B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E81F-2978-4E37-A89C-03507705E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57F80-2A86-4FAE-8013-BED2FF160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7DAE-8F20-49FA-ABAD-7BF780B23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17DEF-5A92-4BD8-9A2E-70D157FEC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15CE-92CC-4D71-B680-AB671456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B5DB5E-1AD6-4409-9DAE-601E8DFB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CSE 421</a:t>
            </a:r>
            <a:br>
              <a:rPr lang="en-US" altLang="en-US" smtClean="0"/>
            </a:br>
            <a:r>
              <a:rPr lang="en-US" altLang="en-US" smtClean="0"/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Richard Anderson</a:t>
            </a:r>
          </a:p>
          <a:p>
            <a:pPr eaLnBrk="1" hangingPunct="1"/>
            <a:r>
              <a:rPr lang="en-US" altLang="en-US" dirty="0" smtClean="0"/>
              <a:t>Lecture </a:t>
            </a:r>
            <a:r>
              <a:rPr lang="en-US" altLang="en-US" dirty="0" smtClean="0"/>
              <a:t>17, Winter 2019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Subset Sum Grid</a:t>
            </a:r>
          </a:p>
        </p:txBody>
      </p:sp>
      <p:graphicFrame>
        <p:nvGraphicFramePr>
          <p:cNvPr id="301192" name="Group 136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42900" y="2514600"/>
          <a:ext cx="8458200" cy="25908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335" name="Text Box 1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57150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{2, 4, 7, 10}</a:t>
            </a:r>
          </a:p>
        </p:txBody>
      </p:sp>
      <p:sp>
        <p:nvSpPr>
          <p:cNvPr id="9336" name="Text Box 1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3716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Opt[ j, K] = max(Opt[ j – 1, K], Opt[ j – 1, K – w</a:t>
            </a:r>
            <a:r>
              <a:rPr lang="en-US" altLang="en-US" sz="2400" baseline="-25000"/>
              <a:t>j</a:t>
            </a:r>
            <a:r>
              <a:rPr lang="en-US" altLang="en-US" sz="2400"/>
              <a:t>] + w</a:t>
            </a:r>
            <a:r>
              <a:rPr lang="en-US" altLang="en-US" sz="2400" baseline="-25000"/>
              <a:t>j</a:t>
            </a:r>
            <a:r>
              <a:rPr lang="en-US" alt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Subset Sum Code</a:t>
            </a:r>
          </a:p>
        </p:txBody>
      </p:sp>
      <p:sp>
        <p:nvSpPr>
          <p:cNvPr id="10243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6248400"/>
            <a:ext cx="73914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Opt[ j, K] = max(Opt[ j – 1, K], Opt[ j – 1, K –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]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244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7526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for j = 1 to n</a:t>
            </a:r>
          </a:p>
          <a:p>
            <a:pPr eaLnBrk="1" hangingPunct="1"/>
            <a:r>
              <a:rPr lang="en-US" altLang="en-US" sz="2400"/>
              <a:t>      for k = 1 to W</a:t>
            </a:r>
          </a:p>
          <a:p>
            <a:pPr eaLnBrk="1" hangingPunct="1"/>
            <a:r>
              <a:rPr lang="en-US" altLang="en-US" sz="2400"/>
              <a:t>             Opt[j, k] = max(Opt[j-1, k], Opt[j-1, k-w</a:t>
            </a:r>
            <a:r>
              <a:rPr lang="en-US" altLang="en-US" sz="2400" baseline="-25000"/>
              <a:t>j</a:t>
            </a:r>
            <a:r>
              <a:rPr lang="en-US" altLang="en-US" sz="2400"/>
              <a:t>] + w</a:t>
            </a:r>
            <a:r>
              <a:rPr lang="en-US" altLang="en-US" sz="2400" baseline="-25000"/>
              <a:t>j</a:t>
            </a:r>
            <a:r>
              <a:rPr lang="en-US" alt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Knapsack Problem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Items have weights and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problem is to maximize total value subject to a bound on weght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Items {I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I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… I</a:t>
            </a:r>
            <a:r>
              <a:rPr lang="en-US" altLang="en-US" sz="2800" baseline="-25000" smtClean="0"/>
              <a:t>n</a:t>
            </a:r>
            <a:r>
              <a:rPr lang="en-US" altLang="en-US" sz="28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Weights {w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w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, …,w</a:t>
            </a:r>
            <a:r>
              <a:rPr lang="en-US" altLang="en-US" sz="2400" baseline="-25000" smtClean="0"/>
              <a:t>n</a:t>
            </a:r>
            <a:r>
              <a:rPr lang="en-US" altLang="en-US" sz="24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Values {v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v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, …, v</a:t>
            </a:r>
            <a:r>
              <a:rPr lang="en-US" altLang="en-US" sz="2400" baseline="-25000" smtClean="0"/>
              <a:t>n</a:t>
            </a:r>
            <a:r>
              <a:rPr lang="en-US" altLang="en-US" sz="24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Bound 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Find set S of indices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Maximize </a:t>
            </a:r>
            <a:r>
              <a:rPr lang="en-US" altLang="en-US" sz="4000" smtClean="0">
                <a:latin typeface="Symbol" pitchFamily="18" charset="2"/>
              </a:rPr>
              <a:t>S</a:t>
            </a:r>
            <a:r>
              <a:rPr lang="en-US" altLang="en-US" sz="2400" baseline="-25000" smtClean="0"/>
              <a:t>i</a:t>
            </a:r>
            <a:r>
              <a:rPr lang="en-US" altLang="en-US" sz="2400" baseline="-25000" smtClean="0">
                <a:latin typeface="Symbol" pitchFamily="18" charset="2"/>
              </a:rPr>
              <a:t>e</a:t>
            </a:r>
            <a:r>
              <a:rPr lang="en-US" altLang="en-US" sz="2400" baseline="-25000" smtClean="0"/>
              <a:t>S</a:t>
            </a:r>
            <a:r>
              <a:rPr lang="en-US" altLang="en-US" sz="2400" smtClean="0"/>
              <a:t>v</a:t>
            </a:r>
            <a:r>
              <a:rPr lang="en-US" altLang="en-US" sz="2400" baseline="-25000" smtClean="0"/>
              <a:t>i</a:t>
            </a:r>
            <a:r>
              <a:rPr lang="en-US" altLang="en-US" sz="2400" smtClean="0"/>
              <a:t> such that </a:t>
            </a:r>
            <a:r>
              <a:rPr lang="en-US" altLang="en-US" sz="4000" smtClean="0">
                <a:latin typeface="Symbol" pitchFamily="18" charset="2"/>
              </a:rPr>
              <a:t>S</a:t>
            </a:r>
            <a:r>
              <a:rPr lang="en-US" altLang="en-US" sz="2400" baseline="-25000" smtClean="0"/>
              <a:t>i</a:t>
            </a:r>
            <a:r>
              <a:rPr lang="en-US" altLang="en-US" sz="2400" baseline="-25000" smtClean="0">
                <a:latin typeface="Symbol" pitchFamily="18" charset="2"/>
              </a:rPr>
              <a:t>e</a:t>
            </a:r>
            <a:r>
              <a:rPr lang="en-US" altLang="en-US" sz="2400" baseline="-25000" smtClean="0"/>
              <a:t>S</a:t>
            </a:r>
            <a:r>
              <a:rPr lang="en-US" altLang="en-US" sz="2400" smtClean="0"/>
              <a:t>w</a:t>
            </a:r>
            <a:r>
              <a:rPr lang="en-US" altLang="en-US" sz="2400" baseline="-25000" smtClean="0"/>
              <a:t>i</a:t>
            </a:r>
            <a:r>
              <a:rPr lang="en-US" altLang="en-US" sz="2400" smtClean="0"/>
              <a:t> &lt;=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Knapsack Recurrence</a:t>
            </a:r>
          </a:p>
        </p:txBody>
      </p:sp>
      <p:sp>
        <p:nvSpPr>
          <p:cNvPr id="1229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133600"/>
            <a:ext cx="8450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Opt[ j, K] = max(Opt[ j – 1, K], Opt[ j – 1, K – w</a:t>
            </a:r>
            <a:r>
              <a:rPr lang="en-US" altLang="en-US" sz="2800" baseline="-25000"/>
              <a:t>j</a:t>
            </a:r>
            <a:r>
              <a:rPr lang="en-US" altLang="en-US" sz="2800"/>
              <a:t>] + w</a:t>
            </a:r>
            <a:r>
              <a:rPr lang="en-US" altLang="en-US" sz="2800" baseline="-25000"/>
              <a:t>j</a:t>
            </a:r>
            <a:r>
              <a:rPr lang="en-US" altLang="en-US" sz="2800"/>
              <a:t>)</a:t>
            </a:r>
          </a:p>
        </p:txBody>
      </p:sp>
      <p:sp>
        <p:nvSpPr>
          <p:cNvPr id="1229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9575" y="1447800"/>
            <a:ext cx="4162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Subset Sum Recurrence:</a:t>
            </a:r>
          </a:p>
        </p:txBody>
      </p:sp>
      <p:sp>
        <p:nvSpPr>
          <p:cNvPr id="122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9575" y="3168650"/>
            <a:ext cx="3787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Knapsack Recurrence: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Knapsack Grid</a:t>
            </a:r>
          </a:p>
        </p:txBody>
      </p:sp>
      <p:graphicFrame>
        <p:nvGraphicFramePr>
          <p:cNvPr id="313467" name="Group 123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533400" y="2438400"/>
          <a:ext cx="8077200" cy="2590800"/>
        </p:xfrm>
        <a:graphic>
          <a:graphicData uri="http://schemas.openxmlformats.org/drawingml/2006/table">
            <a:tbl>
              <a:tblPr/>
              <a:tblGrid>
                <a:gridCol w="44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431" name="Text Box 1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6388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Weights {2, 4, 7, 10}  Values: {3, 5, 9, 16}</a:t>
            </a:r>
          </a:p>
        </p:txBody>
      </p:sp>
      <p:sp>
        <p:nvSpPr>
          <p:cNvPr id="13432" name="Text Box 1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3716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Opt[ j, K] = max(Opt[ j – 1, K], Opt[ j – 1, K – w</a:t>
            </a:r>
            <a:r>
              <a:rPr lang="en-US" altLang="en-US" sz="2400" baseline="-25000"/>
              <a:t>j</a:t>
            </a:r>
            <a:r>
              <a:rPr lang="en-US" altLang="en-US" sz="2400"/>
              <a:t>] + v</a:t>
            </a:r>
            <a:r>
              <a:rPr lang="en-US" altLang="en-US" sz="2400" baseline="-25000"/>
              <a:t>j</a:t>
            </a:r>
            <a:r>
              <a:rPr lang="en-US" alt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 Programming Examples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  <a:p>
            <a:pPr lvl="1" eaLnBrk="1" hangingPunct="1"/>
            <a:r>
              <a:rPr lang="en-US" altLang="en-US" smtClean="0"/>
              <a:t>Optimal Billboard Placement</a:t>
            </a:r>
          </a:p>
          <a:p>
            <a:pPr lvl="2" eaLnBrk="1" hangingPunct="1"/>
            <a:r>
              <a:rPr lang="en-US" altLang="en-US" smtClean="0"/>
              <a:t>Text, Solved Exercise, Pg 307</a:t>
            </a:r>
          </a:p>
          <a:p>
            <a:pPr lvl="1" eaLnBrk="1" hangingPunct="1"/>
            <a:r>
              <a:rPr lang="en-US" altLang="en-US" smtClean="0"/>
              <a:t>Linebreaking with hyphenation</a:t>
            </a:r>
          </a:p>
          <a:p>
            <a:pPr lvl="2" eaLnBrk="1" hangingPunct="1"/>
            <a:r>
              <a:rPr lang="en-US" altLang="en-US" smtClean="0"/>
              <a:t>Compare with HW problem 6, Pg 317</a:t>
            </a:r>
          </a:p>
          <a:p>
            <a:pPr lvl="1" eaLnBrk="1" hangingPunct="1"/>
            <a:r>
              <a:rPr lang="en-US" altLang="en-US" smtClean="0"/>
              <a:t>String approximation</a:t>
            </a:r>
          </a:p>
          <a:p>
            <a:pPr lvl="2" eaLnBrk="1" hangingPunct="1"/>
            <a:r>
              <a:rPr lang="en-US" altLang="en-US" smtClean="0"/>
              <a:t>Text, Solved Exercise, Page 309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Billboard Placement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Maximize income in placing billboards</a:t>
            </a:r>
          </a:p>
          <a:p>
            <a:pPr lvl="1" eaLnBrk="1" hangingPunct="1"/>
            <a:r>
              <a:rPr lang="en-US" altLang="en-US" smtClean="0"/>
              <a:t>b</a:t>
            </a:r>
            <a:r>
              <a:rPr lang="en-US" altLang="en-US" baseline="-25000" smtClean="0"/>
              <a:t>i</a:t>
            </a:r>
            <a:r>
              <a:rPr lang="en-US" altLang="en-US" smtClean="0"/>
              <a:t> = (p</a:t>
            </a:r>
            <a:r>
              <a:rPr lang="en-US" altLang="en-US" baseline="-25000" smtClean="0"/>
              <a:t>i</a:t>
            </a:r>
            <a:r>
              <a:rPr lang="en-US" altLang="en-US" smtClean="0"/>
              <a:t>, v</a:t>
            </a:r>
            <a:r>
              <a:rPr lang="en-US" altLang="en-US" baseline="-25000" smtClean="0"/>
              <a:t>i</a:t>
            </a:r>
            <a:r>
              <a:rPr lang="en-US" altLang="en-US" smtClean="0"/>
              <a:t>),  v</a:t>
            </a:r>
            <a:r>
              <a:rPr lang="en-US" altLang="en-US" baseline="-25000" smtClean="0"/>
              <a:t>i</a:t>
            </a:r>
            <a:r>
              <a:rPr lang="en-US" altLang="en-US" smtClean="0"/>
              <a:t>: value of placing billboard at  position p</a:t>
            </a:r>
            <a:r>
              <a:rPr lang="en-US" altLang="en-US" baseline="-25000" smtClean="0"/>
              <a:t>i</a:t>
            </a:r>
          </a:p>
          <a:p>
            <a:pPr eaLnBrk="1" hangingPunct="1"/>
            <a:r>
              <a:rPr lang="en-US" altLang="en-US" smtClean="0"/>
              <a:t>Constraint:</a:t>
            </a:r>
          </a:p>
          <a:p>
            <a:pPr lvl="1" eaLnBrk="1" hangingPunct="1"/>
            <a:r>
              <a:rPr lang="en-US" altLang="en-US" smtClean="0"/>
              <a:t>At most one billboard every five miles</a:t>
            </a:r>
          </a:p>
          <a:p>
            <a:pPr eaLnBrk="1" hangingPunct="1"/>
            <a:r>
              <a:rPr lang="en-US" altLang="en-US" smtClean="0"/>
              <a:t>Example</a:t>
            </a:r>
          </a:p>
          <a:p>
            <a:pPr lvl="1" eaLnBrk="1" hangingPunct="1"/>
            <a:r>
              <a:rPr lang="en-US" altLang="en-US" smtClean="0"/>
              <a:t>{(6,5), (8,6), (12, 5), (14, 1)}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Design a Dynamic Programming  Algorithm for Billboard Placement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Compute Opt[1], Opt[2], . . ., Opt[n]</a:t>
            </a:r>
          </a:p>
          <a:p>
            <a:pPr eaLnBrk="1" hangingPunct="1"/>
            <a:r>
              <a:rPr lang="en-US" altLang="en-US" smtClean="0"/>
              <a:t>What is Opt[k]?</a:t>
            </a:r>
          </a:p>
        </p:txBody>
      </p:sp>
      <p:sp>
        <p:nvSpPr>
          <p:cNvPr id="1638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1722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Input b</a:t>
            </a:r>
            <a:r>
              <a:rPr lang="en-US" altLang="en-US" baseline="-25000"/>
              <a:t>1</a:t>
            </a:r>
            <a:r>
              <a:rPr lang="en-US" altLang="en-US"/>
              <a:t>, …, b</a:t>
            </a:r>
            <a:r>
              <a:rPr lang="en-US" altLang="en-US" baseline="-25000"/>
              <a:t>n</a:t>
            </a:r>
            <a:r>
              <a:rPr lang="en-US" altLang="en-US"/>
              <a:t>, where b</a:t>
            </a:r>
            <a:r>
              <a:rPr lang="en-US" altLang="en-US" baseline="-25000"/>
              <a:t>i</a:t>
            </a:r>
            <a:r>
              <a:rPr lang="en-US" altLang="en-US"/>
              <a:t> = (p</a:t>
            </a:r>
            <a:r>
              <a:rPr lang="en-US" altLang="en-US" baseline="-25000"/>
              <a:t>i</a:t>
            </a:r>
            <a:r>
              <a:rPr lang="en-US" altLang="en-US"/>
              <a:t>, v</a:t>
            </a:r>
            <a:r>
              <a:rPr lang="en-US" altLang="en-US" baseline="-25000"/>
              <a:t>i</a:t>
            </a:r>
            <a:r>
              <a:rPr lang="en-US" altLang="en-US"/>
              <a:t>), position and value of billboard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Opt[k] = fun(Opt[0],…,Opt[k-1])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is the solution determined from sub problems?</a:t>
            </a:r>
          </a:p>
        </p:txBody>
      </p:sp>
      <p:sp>
        <p:nvSpPr>
          <p:cNvPr id="1741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172200"/>
            <a:ext cx="701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Input b</a:t>
            </a:r>
            <a:r>
              <a:rPr lang="en-US" altLang="en-US" baseline="-25000"/>
              <a:t>1</a:t>
            </a:r>
            <a:r>
              <a:rPr lang="en-US" altLang="en-US"/>
              <a:t>, …, b</a:t>
            </a:r>
            <a:r>
              <a:rPr lang="en-US" altLang="en-US" baseline="-25000"/>
              <a:t>n</a:t>
            </a:r>
            <a:r>
              <a:rPr lang="en-US" altLang="en-US"/>
              <a:t>, where b</a:t>
            </a:r>
            <a:r>
              <a:rPr lang="en-US" altLang="en-US" baseline="-25000"/>
              <a:t>i</a:t>
            </a:r>
            <a:r>
              <a:rPr lang="en-US" altLang="en-US"/>
              <a:t> = (p</a:t>
            </a:r>
            <a:r>
              <a:rPr lang="en-US" altLang="en-US" baseline="-25000"/>
              <a:t>i</a:t>
            </a:r>
            <a:r>
              <a:rPr lang="en-US" altLang="en-US"/>
              <a:t>, v</a:t>
            </a:r>
            <a:r>
              <a:rPr lang="en-US" altLang="en-US" baseline="-25000"/>
              <a:t>i</a:t>
            </a:r>
            <a:r>
              <a:rPr lang="en-US" altLang="en-US"/>
              <a:t>), position and value of billboard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Solution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828800"/>
            <a:ext cx="78486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j = 0;                // j is five miles behind the current position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       // the last valid location for a billboard, if one placed at P[k]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for k := 1 to 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	while (P[ j ] &lt; P[ k ] – 5)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		j := j + 1;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	j := j – 1;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	Opt[ k]  = Max(Opt[ k-1] , V[ k ] + Opt[ j ]);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7.  Partially Posted</a:t>
            </a:r>
          </a:p>
          <a:p>
            <a:r>
              <a:rPr lang="en-US" dirty="0" smtClean="0"/>
              <a:t>I’ve moved</a:t>
            </a:r>
          </a:p>
          <a:p>
            <a:pPr lvl="1"/>
            <a:r>
              <a:rPr lang="en-US" dirty="0" smtClean="0"/>
              <a:t>My new office:  CSE2 344</a:t>
            </a:r>
            <a:endParaRPr lang="en-US" dirty="0"/>
          </a:p>
        </p:txBody>
      </p:sp>
      <p:pic>
        <p:nvPicPr>
          <p:cNvPr id="1026" name="Picture 2" descr="https://news.cs.washington.edu/wp-content/uploads/2019/02/Gates-Center-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8" y="35814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90800"/>
            <a:ext cx="2428014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Optimal linear interpolation   </a:t>
            </a:r>
          </a:p>
        </p:txBody>
      </p:sp>
      <p:sp>
        <p:nvSpPr>
          <p:cNvPr id="1126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42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624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294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056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67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486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958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610600" y="137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912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5105400"/>
            <a:ext cx="4592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Error = </a:t>
            </a:r>
            <a:r>
              <a:rPr lang="en-US" altLang="en-US" sz="5400">
                <a:latin typeface="Symbol" panose="05050102010706020507" pitchFamily="18" charset="2"/>
              </a:rPr>
              <a:t>S</a:t>
            </a:r>
            <a:r>
              <a:rPr lang="en-US" altLang="en-US" sz="3600"/>
              <a:t>(y</a:t>
            </a:r>
            <a:r>
              <a:rPr lang="en-US" altLang="en-US" sz="3600" baseline="-25000"/>
              <a:t>i</a:t>
            </a:r>
            <a:r>
              <a:rPr lang="en-US" altLang="en-US" sz="3600"/>
              <a:t> –ax</a:t>
            </a:r>
            <a:r>
              <a:rPr lang="en-US" altLang="en-US" sz="3600" baseline="-25000"/>
              <a:t>i</a:t>
            </a:r>
            <a:r>
              <a:rPr lang="en-US" altLang="en-US" sz="3600"/>
              <a:t> – b)</a:t>
            </a:r>
            <a:r>
              <a:rPr lang="en-US" altLang="en-US" sz="3600" baseline="30000"/>
              <a:t>2</a:t>
            </a:r>
          </a:p>
        </p:txBody>
      </p:sp>
      <p:sp>
        <p:nvSpPr>
          <p:cNvPr id="11284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28600" y="1371600"/>
            <a:ext cx="8763000" cy="426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014" y="17907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Optimal linear interpolation with K segments</a:t>
            </a:r>
            <a:endParaRPr lang="en-US" sz="2000" dirty="0"/>
          </a:p>
        </p:txBody>
      </p:sp>
      <p:cxnSp>
        <p:nvCxnSpPr>
          <p:cNvPr id="4" name="Straight Connector 3"/>
          <p:cNvCxnSpPr>
            <a:stCxn id="11272" idx="7"/>
            <a:endCxn id="11269" idx="3"/>
          </p:cNvCxnSpPr>
          <p:nvPr/>
        </p:nvCxnSpPr>
        <p:spPr>
          <a:xfrm flipV="1">
            <a:off x="1261922" y="3395522"/>
            <a:ext cx="1895756" cy="20481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1269" idx="6"/>
          </p:cNvCxnSpPr>
          <p:nvPr/>
        </p:nvCxnSpPr>
        <p:spPr>
          <a:xfrm flipV="1">
            <a:off x="3352800" y="3276600"/>
            <a:ext cx="3352800" cy="381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05600" y="1485900"/>
            <a:ext cx="2001838" cy="13335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19472" idx="7"/>
            <a:endCxn id="19473" idx="3"/>
          </p:cNvCxnSpPr>
          <p:nvPr/>
        </p:nvCxnSpPr>
        <p:spPr>
          <a:xfrm flipV="1">
            <a:off x="4690922" y="1566722"/>
            <a:ext cx="3953156" cy="166715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463" idx="7"/>
            <a:endCxn id="19473" idx="3"/>
          </p:cNvCxnSpPr>
          <p:nvPr/>
        </p:nvCxnSpPr>
        <p:spPr>
          <a:xfrm flipV="1">
            <a:off x="5148122" y="1566722"/>
            <a:ext cx="3495956" cy="174335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474" idx="6"/>
            <a:endCxn id="19473" idx="3"/>
          </p:cNvCxnSpPr>
          <p:nvPr/>
        </p:nvCxnSpPr>
        <p:spPr>
          <a:xfrm flipV="1">
            <a:off x="6019800" y="1566722"/>
            <a:ext cx="2624278" cy="16717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9468" idx="7"/>
          </p:cNvCxnSpPr>
          <p:nvPr/>
        </p:nvCxnSpPr>
        <p:spPr>
          <a:xfrm flipV="1">
            <a:off x="6824522" y="1600200"/>
            <a:ext cx="1786078" cy="14050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9464" idx="2"/>
            <a:endCxn id="19472" idx="3"/>
          </p:cNvCxnSpPr>
          <p:nvPr/>
        </p:nvCxnSpPr>
        <p:spPr>
          <a:xfrm flipV="1">
            <a:off x="1066800" y="3395522"/>
            <a:ext cx="3462478" cy="212897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9464" idx="2"/>
            <a:endCxn id="19463" idx="3"/>
          </p:cNvCxnSpPr>
          <p:nvPr/>
        </p:nvCxnSpPr>
        <p:spPr>
          <a:xfrm flipV="1">
            <a:off x="1066800" y="3471722"/>
            <a:ext cx="3919678" cy="205277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9464" idx="3"/>
            <a:endCxn id="19474" idx="6"/>
          </p:cNvCxnSpPr>
          <p:nvPr/>
        </p:nvCxnSpPr>
        <p:spPr>
          <a:xfrm flipV="1">
            <a:off x="1100278" y="3238500"/>
            <a:ext cx="4919522" cy="236682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9464" idx="3"/>
            <a:endCxn id="19468" idx="3"/>
          </p:cNvCxnSpPr>
          <p:nvPr/>
        </p:nvCxnSpPr>
        <p:spPr>
          <a:xfrm flipV="1">
            <a:off x="1100278" y="3166922"/>
            <a:ext cx="5562600" cy="243840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dirty="0" err="1"/>
              <a:t>Opt</a:t>
            </a:r>
            <a:r>
              <a:rPr lang="en-US" sz="3200" baseline="-25000" dirty="0" err="1"/>
              <a:t>k</a:t>
            </a:r>
            <a:r>
              <a:rPr lang="en-US" sz="3200" dirty="0"/>
              <a:t>[ j ] = min </a:t>
            </a:r>
            <a:r>
              <a:rPr lang="en-US" sz="3200" baseline="-25000" dirty="0" err="1"/>
              <a:t>i</a:t>
            </a:r>
            <a:r>
              <a:rPr lang="en-US" sz="3200" dirty="0"/>
              <a:t> { Opt</a:t>
            </a:r>
            <a:r>
              <a:rPr lang="en-US" sz="3200" baseline="-25000" dirty="0"/>
              <a:t>k-1</a:t>
            </a:r>
            <a:r>
              <a:rPr lang="en-US" sz="3200" dirty="0"/>
              <a:t>[ </a:t>
            </a:r>
            <a:r>
              <a:rPr lang="en-US" sz="3200" dirty="0" err="1"/>
              <a:t>i</a:t>
            </a:r>
            <a:r>
              <a:rPr lang="en-US" sz="3200" dirty="0"/>
              <a:t> ] + </a:t>
            </a:r>
            <a:r>
              <a:rPr lang="en-US" sz="3200" dirty="0" err="1"/>
              <a:t>E</a:t>
            </a:r>
            <a:r>
              <a:rPr lang="en-US" sz="3200" baseline="-25000" dirty="0" err="1"/>
              <a:t>i,j</a:t>
            </a:r>
            <a:r>
              <a:rPr lang="en-US" sz="3200" dirty="0"/>
              <a:t> } for 0 &lt; </a:t>
            </a:r>
            <a:r>
              <a:rPr lang="en-US" sz="3200" dirty="0" err="1"/>
              <a:t>i</a:t>
            </a:r>
            <a:r>
              <a:rPr lang="en-US" sz="3200" dirty="0"/>
              <a:t> &lt; j</a:t>
            </a:r>
            <a:endParaRPr lang="en-US" sz="3200" dirty="0"/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42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624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0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294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9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056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67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1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486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958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3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610600" y="137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7912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7525" y="1411288"/>
            <a:ext cx="5959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Optimal solution with k segments extends an optimal solution of k-1 segments on a smaller problem</a:t>
            </a:r>
          </a:p>
        </p:txBody>
      </p:sp>
    </p:spTree>
    <p:extLst>
      <p:ext uri="{BB962C8B-B14F-4D97-AF65-F5344CB8AC3E}">
        <p14:creationId xmlns:p14="http://schemas.microsoft.com/office/powerpoint/2010/main" val="13957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Variable number of segments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Segments not specified in advance</a:t>
            </a:r>
          </a:p>
          <a:p>
            <a:pPr eaLnBrk="1" hangingPunct="1"/>
            <a:r>
              <a:rPr lang="en-US" altLang="en-US" smtClean="0"/>
              <a:t>Penalty function associated with segments</a:t>
            </a:r>
          </a:p>
          <a:p>
            <a:pPr eaLnBrk="1" hangingPunct="1"/>
            <a:r>
              <a:rPr lang="en-US" altLang="en-US" smtClean="0"/>
              <a:t>Cost = Interpolation error + C x #Segments</a:t>
            </a:r>
          </a:p>
        </p:txBody>
      </p:sp>
      <p:sp>
        <p:nvSpPr>
          <p:cNvPr id="2253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586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81400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1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2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4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152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5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48600" y="601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Penalty cost measure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Opt[ j ] = min(E</a:t>
            </a:r>
            <a:r>
              <a:rPr lang="en-US" altLang="en-US" baseline="-25000" smtClean="0"/>
              <a:t>1,j</a:t>
            </a:r>
            <a:r>
              <a:rPr lang="en-US" altLang="en-US" smtClean="0"/>
              <a:t>, min</a:t>
            </a:r>
            <a:r>
              <a:rPr lang="en-US" altLang="en-US" baseline="-25000" smtClean="0"/>
              <a:t>i</a:t>
            </a:r>
            <a:r>
              <a:rPr lang="en-US" altLang="en-US" smtClean="0"/>
              <a:t>(Opt[ i ] + E</a:t>
            </a:r>
            <a:r>
              <a:rPr lang="en-US" altLang="en-US" baseline="-25000" smtClean="0"/>
              <a:t>i,j</a:t>
            </a:r>
            <a:r>
              <a:rPr lang="en-US" altLang="en-US" smtClean="0"/>
              <a:t> + P))</a:t>
            </a:r>
          </a:p>
        </p:txBody>
      </p:sp>
    </p:spTree>
    <p:extLst>
      <p:ext uri="{BB962C8B-B14F-4D97-AF65-F5344CB8AC3E}">
        <p14:creationId xmlns:p14="http://schemas.microsoft.com/office/powerpoint/2010/main" val="17603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Subset Sum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 w</a:t>
            </a:r>
            <a:r>
              <a:rPr lang="en-US" altLang="en-US" baseline="-25000" smtClean="0"/>
              <a:t>1</a:t>
            </a:r>
            <a:r>
              <a:rPr lang="en-US" altLang="en-US" smtClean="0"/>
              <a:t>,…,w</a:t>
            </a:r>
            <a:r>
              <a:rPr lang="en-US" altLang="en-US" baseline="-25000" smtClean="0"/>
              <a:t>n</a:t>
            </a:r>
            <a:r>
              <a:rPr lang="en-US" altLang="en-US" smtClean="0"/>
              <a:t> = {6, 8, 9, 11, 13, 16, 18, 24}</a:t>
            </a:r>
          </a:p>
          <a:p>
            <a:pPr eaLnBrk="1" hangingPunct="1"/>
            <a:r>
              <a:rPr lang="en-US" altLang="en-US" smtClean="0"/>
              <a:t>Find a subset that has as large a sum as possible, without exceeding 50</a:t>
            </a:r>
          </a:p>
        </p:txBody>
      </p:sp>
      <p:sp>
        <p:nvSpPr>
          <p:cNvPr id="6148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5867400"/>
            <a:ext cx="1427163" cy="3381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6, 8, 9, 11, 16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Adding a variable for Weight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Opt[ j, K ] the largest subset of {w</a:t>
            </a:r>
            <a:r>
              <a:rPr lang="en-US" altLang="en-US" baseline="-25000" smtClean="0"/>
              <a:t>1</a:t>
            </a:r>
            <a:r>
              <a:rPr lang="en-US" altLang="en-US" smtClean="0"/>
              <a:t>, …, w</a:t>
            </a:r>
            <a:r>
              <a:rPr lang="en-US" altLang="en-US" baseline="-25000" smtClean="0"/>
              <a:t>j</a:t>
            </a:r>
            <a:r>
              <a:rPr lang="en-US" altLang="en-US" smtClean="0"/>
              <a:t>} that sums to at most K</a:t>
            </a:r>
          </a:p>
          <a:p>
            <a:pPr eaLnBrk="1" hangingPunct="1"/>
            <a:r>
              <a:rPr lang="en-US" altLang="en-US" smtClean="0"/>
              <a:t>{2, 4, 7, 10}</a:t>
            </a:r>
          </a:p>
          <a:p>
            <a:pPr lvl="1" eaLnBrk="1" hangingPunct="1"/>
            <a:r>
              <a:rPr lang="en-US" altLang="en-US" smtClean="0"/>
              <a:t>Opt[2, 7] =</a:t>
            </a:r>
          </a:p>
          <a:p>
            <a:pPr lvl="1" eaLnBrk="1" hangingPunct="1"/>
            <a:r>
              <a:rPr lang="en-US" altLang="en-US" smtClean="0"/>
              <a:t>Opt[3, 7] =</a:t>
            </a:r>
          </a:p>
          <a:p>
            <a:pPr lvl="1" eaLnBrk="1" hangingPunct="1"/>
            <a:r>
              <a:rPr lang="en-US" altLang="en-US" smtClean="0"/>
              <a:t>Opt[3,12] =</a:t>
            </a:r>
          </a:p>
          <a:p>
            <a:pPr lvl="1" eaLnBrk="1" hangingPunct="1"/>
            <a:r>
              <a:rPr lang="en-US" altLang="en-US" smtClean="0"/>
              <a:t>Opt[4,12]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Subset Sum Recurrence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Opt[ j, K ] the largest subset of {w</a:t>
            </a:r>
            <a:r>
              <a:rPr lang="en-US" altLang="en-US" baseline="-25000" smtClean="0"/>
              <a:t>1</a:t>
            </a:r>
            <a:r>
              <a:rPr lang="en-US" altLang="en-US" smtClean="0"/>
              <a:t>, …, w</a:t>
            </a:r>
            <a:r>
              <a:rPr lang="en-US" altLang="en-US" baseline="-25000" smtClean="0"/>
              <a:t>j</a:t>
            </a:r>
            <a:r>
              <a:rPr lang="en-US" altLang="en-US" smtClean="0"/>
              <a:t>} that sums to at most K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8196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096000"/>
            <a:ext cx="73914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Opt[ j, K] = max(Opt[ j – 1, K], Opt[ j – 1, K –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]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9471</TotalTime>
  <Words>779</Words>
  <Application>Microsoft Office PowerPoint</Application>
  <PresentationFormat>On-screen Show (4:3)</PresentationFormat>
  <Paragraphs>143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1_Default Design</vt:lpstr>
      <vt:lpstr>CSE 421 Algorithms</vt:lpstr>
      <vt:lpstr>Announcements</vt:lpstr>
      <vt:lpstr>Optimal linear interpolation   </vt:lpstr>
      <vt:lpstr>Optk[ j ] = min i { Optk-1[ i ] + Ei,j } for 0 &lt; i &lt; j</vt:lpstr>
      <vt:lpstr>Variable number of segments</vt:lpstr>
      <vt:lpstr>Penalty cost measure</vt:lpstr>
      <vt:lpstr>Subset Sum Problem</vt:lpstr>
      <vt:lpstr>Adding a variable for Weight</vt:lpstr>
      <vt:lpstr>Subset Sum Recurrence</vt:lpstr>
      <vt:lpstr>Subset Sum Grid</vt:lpstr>
      <vt:lpstr>Subset Sum Code</vt:lpstr>
      <vt:lpstr>Knapsack Problem</vt:lpstr>
      <vt:lpstr>Knapsack Recurrence</vt:lpstr>
      <vt:lpstr>Knapsack Grid</vt:lpstr>
      <vt:lpstr>Dynamic Programming Examples</vt:lpstr>
      <vt:lpstr>Billboard Placement</vt:lpstr>
      <vt:lpstr>Design a Dynamic Programming  Algorithm for Billboard Placement</vt:lpstr>
      <vt:lpstr>Opt[k] = fun(Opt[0],…,Opt[k-1])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90</cp:revision>
  <dcterms:created xsi:type="dcterms:W3CDTF">1601-01-01T00:00:00Z</dcterms:created>
  <dcterms:modified xsi:type="dcterms:W3CDTF">2019-02-27T20:27:13Z</dcterms:modified>
</cp:coreProperties>
</file>