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4"/>
  </p:handoutMasterIdLst>
  <p:sldIdLst>
    <p:sldId id="256" r:id="rId2"/>
    <p:sldId id="357" r:id="rId3"/>
    <p:sldId id="359" r:id="rId4"/>
    <p:sldId id="360" r:id="rId5"/>
    <p:sldId id="362" r:id="rId6"/>
    <p:sldId id="363" r:id="rId7"/>
    <p:sldId id="380" r:id="rId8"/>
    <p:sldId id="364" r:id="rId9"/>
    <p:sldId id="365" r:id="rId10"/>
    <p:sldId id="367" r:id="rId11"/>
    <p:sldId id="368" r:id="rId12"/>
    <p:sldId id="369" r:id="rId13"/>
    <p:sldId id="371" r:id="rId14"/>
    <p:sldId id="370" r:id="rId15"/>
    <p:sldId id="372" r:id="rId16"/>
    <p:sldId id="375" r:id="rId17"/>
    <p:sldId id="373" r:id="rId18"/>
    <p:sldId id="374" r:id="rId19"/>
    <p:sldId id="376" r:id="rId20"/>
    <p:sldId id="378" r:id="rId21"/>
    <p:sldId id="377" r:id="rId22"/>
    <p:sldId id="379" r:id="rId23"/>
  </p:sldIdLst>
  <p:sldSz cx="9144000" cy="6858000" type="screen4x3"/>
  <p:notesSz cx="7315200" cy="96012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  <a:srgbClr val="CC9900"/>
    <a:srgbClr val="FF0066"/>
    <a:srgbClr val="66FF66"/>
    <a:srgbClr val="FFFF99"/>
    <a:srgbClr val="CC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6AB9BE-0BC6-472A-9FF9-678E3E157E18}" v="4" dt="2019-02-24T21:29:32.7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2" autoAdjust="0"/>
    <p:restoredTop sz="86475" autoAdjust="0"/>
  </p:normalViewPr>
  <p:slideViewPr>
    <p:cSldViewPr>
      <p:cViewPr varScale="1">
        <p:scale>
          <a:sx n="107" d="100"/>
          <a:sy n="107" d="100"/>
        </p:scale>
        <p:origin x="25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FF6AB9BE-0BC6-472A-9FF9-678E3E157E18}"/>
    <pc:docChg chg="modSld">
      <pc:chgData name="Richard Anderson" userId="4654cc452026b74c" providerId="LiveId" clId="{FF6AB9BE-0BC6-472A-9FF9-678E3E157E18}" dt="2019-02-24T21:29:32.785" v="51"/>
      <pc:docMkLst>
        <pc:docMk/>
      </pc:docMkLst>
      <pc:sldChg chg="modSp">
        <pc:chgData name="Richard Anderson" userId="4654cc452026b74c" providerId="LiveId" clId="{FF6AB9BE-0BC6-472A-9FF9-678E3E157E18}" dt="2019-02-23T20:43:06.541" v="13" actId="20577"/>
        <pc:sldMkLst>
          <pc:docMk/>
          <pc:sldMk cId="0" sldId="256"/>
        </pc:sldMkLst>
        <pc:spChg chg="mod">
          <ac:chgData name="Richard Anderson" userId="4654cc452026b74c" providerId="LiveId" clId="{FF6AB9BE-0BC6-472A-9FF9-678E3E157E18}" dt="2019-02-23T20:43:06.541" v="1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modSp">
        <pc:chgData name="Richard Anderson" userId="4654cc452026b74c" providerId="LiveId" clId="{FF6AB9BE-0BC6-472A-9FF9-678E3E157E18}" dt="2019-02-24T21:29:18.330" v="50" actId="1076"/>
        <pc:sldMkLst>
          <pc:docMk/>
          <pc:sldMk cId="0" sldId="357"/>
        </pc:sldMkLst>
        <pc:spChg chg="add mod">
          <ac:chgData name="Richard Anderson" userId="4654cc452026b74c" providerId="LiveId" clId="{FF6AB9BE-0BC6-472A-9FF9-678E3E157E18}" dt="2019-02-24T21:29:18.330" v="50" actId="1076"/>
          <ac:spMkLst>
            <pc:docMk/>
            <pc:sldMk cId="0" sldId="357"/>
            <ac:spMk id="2" creationId="{C6020F46-F7AD-4059-9B5D-0943F75A1C7D}"/>
          </ac:spMkLst>
        </pc:spChg>
      </pc:sldChg>
      <pc:sldChg chg="addSp">
        <pc:chgData name="Richard Anderson" userId="4654cc452026b74c" providerId="LiveId" clId="{FF6AB9BE-0BC6-472A-9FF9-678E3E157E18}" dt="2019-02-24T21:29:32.785" v="51"/>
        <pc:sldMkLst>
          <pc:docMk/>
          <pc:sldMk cId="0" sldId="359"/>
        </pc:sldMkLst>
        <pc:spChg chg="add">
          <ac:chgData name="Richard Anderson" userId="4654cc452026b74c" providerId="LiveId" clId="{FF6AB9BE-0BC6-472A-9FF9-678E3E157E18}" dt="2019-02-24T21:29:32.785" v="51"/>
          <ac:spMkLst>
            <pc:docMk/>
            <pc:sldMk cId="0" sldId="359"/>
            <ac:spMk id="4" creationId="{096D793E-4C32-440F-BB5C-C41AA460FFA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83062AF-47E0-449B-88CB-84BB32358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48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D62F5-6D00-41CF-AEB8-F6FD7B840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4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D7531-870A-4EBC-B5C0-B537445B5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44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E0871-6D0C-4161-8377-9810C5F49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86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5F694-B374-4EF2-BC32-32E090093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86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89360-7087-43F6-B782-BFF49D461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54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467E1-3485-44FA-BAFF-694FF46DE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7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1925-FE64-4891-94AC-32E99FB7D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85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EB321-1184-4081-90F5-4FC760AE0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5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8591E-A20D-47D2-B434-2B0253283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77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A28C5-E4C5-4CE5-AD5D-783B0EA7B6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43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AF513-22A1-4050-857F-AE7CE19A5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15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6E9B5C-577F-4DE3-B181-4A7BBB0E7A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slideLayout" Target="../slideLayouts/slideLayout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10" Type="http://schemas.openxmlformats.org/officeDocument/2006/relationships/tags" Target="../tags/tag9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13" Type="http://schemas.openxmlformats.org/officeDocument/2006/relationships/tags" Target="../tags/tag114.xml"/><Relationship Id="rId18" Type="http://schemas.openxmlformats.org/officeDocument/2006/relationships/tags" Target="../tags/tag119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12" Type="http://schemas.openxmlformats.org/officeDocument/2006/relationships/tags" Target="../tags/tag113.xml"/><Relationship Id="rId17" Type="http://schemas.openxmlformats.org/officeDocument/2006/relationships/tags" Target="../tags/tag118.xml"/><Relationship Id="rId2" Type="http://schemas.openxmlformats.org/officeDocument/2006/relationships/tags" Target="../tags/tag103.xml"/><Relationship Id="rId16" Type="http://schemas.openxmlformats.org/officeDocument/2006/relationships/tags" Target="../tags/tag117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5" Type="http://schemas.openxmlformats.org/officeDocument/2006/relationships/tags" Target="../tags/tag106.xml"/><Relationship Id="rId15" Type="http://schemas.openxmlformats.org/officeDocument/2006/relationships/tags" Target="../tags/tag116.xml"/><Relationship Id="rId10" Type="http://schemas.openxmlformats.org/officeDocument/2006/relationships/tags" Target="../tags/tag11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05.xml"/><Relationship Id="rId9" Type="http://schemas.openxmlformats.org/officeDocument/2006/relationships/tags" Target="../tags/tag110.xml"/><Relationship Id="rId14" Type="http://schemas.openxmlformats.org/officeDocument/2006/relationships/tags" Target="../tags/tag11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27.xml"/><Relationship Id="rId13" Type="http://schemas.openxmlformats.org/officeDocument/2006/relationships/tags" Target="../tags/tag132.xml"/><Relationship Id="rId18" Type="http://schemas.openxmlformats.org/officeDocument/2006/relationships/tags" Target="../tags/tag137.xml"/><Relationship Id="rId3" Type="http://schemas.openxmlformats.org/officeDocument/2006/relationships/tags" Target="../tags/tag122.xml"/><Relationship Id="rId7" Type="http://schemas.openxmlformats.org/officeDocument/2006/relationships/tags" Target="../tags/tag126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2" Type="http://schemas.openxmlformats.org/officeDocument/2006/relationships/tags" Target="../tags/tag121.xml"/><Relationship Id="rId16" Type="http://schemas.openxmlformats.org/officeDocument/2006/relationships/tags" Target="../tags/tag135.xml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11" Type="http://schemas.openxmlformats.org/officeDocument/2006/relationships/tags" Target="../tags/tag130.xml"/><Relationship Id="rId5" Type="http://schemas.openxmlformats.org/officeDocument/2006/relationships/tags" Target="../tags/tag124.xml"/><Relationship Id="rId15" Type="http://schemas.openxmlformats.org/officeDocument/2006/relationships/tags" Target="../tags/tag134.xml"/><Relationship Id="rId10" Type="http://schemas.openxmlformats.org/officeDocument/2006/relationships/tags" Target="../tags/tag12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tags" Target="../tags/tag13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13" Type="http://schemas.openxmlformats.org/officeDocument/2006/relationships/tags" Target="../tags/tag150.xml"/><Relationship Id="rId3" Type="http://schemas.openxmlformats.org/officeDocument/2006/relationships/tags" Target="../tags/tag140.xml"/><Relationship Id="rId7" Type="http://schemas.openxmlformats.org/officeDocument/2006/relationships/tags" Target="../tags/tag144.xml"/><Relationship Id="rId12" Type="http://schemas.openxmlformats.org/officeDocument/2006/relationships/tags" Target="../tags/tag149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tags" Target="../tags/tag148.xml"/><Relationship Id="rId5" Type="http://schemas.openxmlformats.org/officeDocument/2006/relationships/tags" Target="../tags/tag142.xml"/><Relationship Id="rId10" Type="http://schemas.openxmlformats.org/officeDocument/2006/relationships/tags" Target="../tags/tag147.xml"/><Relationship Id="rId4" Type="http://schemas.openxmlformats.org/officeDocument/2006/relationships/tags" Target="../tags/tag141.xml"/><Relationship Id="rId9" Type="http://schemas.openxmlformats.org/officeDocument/2006/relationships/tags" Target="../tags/tag146.xml"/><Relationship Id="rId1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2.xml"/><Relationship Id="rId1" Type="http://schemas.openxmlformats.org/officeDocument/2006/relationships/tags" Target="../tags/tag15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4.xml"/><Relationship Id="rId1" Type="http://schemas.openxmlformats.org/officeDocument/2006/relationships/tags" Target="../tags/tag15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56.xml"/><Relationship Id="rId1" Type="http://schemas.openxmlformats.org/officeDocument/2006/relationships/tags" Target="../tags/tag15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64.xml"/><Relationship Id="rId13" Type="http://schemas.openxmlformats.org/officeDocument/2006/relationships/tags" Target="../tags/tag169.xml"/><Relationship Id="rId18" Type="http://schemas.openxmlformats.org/officeDocument/2006/relationships/tags" Target="../tags/tag174.xml"/><Relationship Id="rId3" Type="http://schemas.openxmlformats.org/officeDocument/2006/relationships/tags" Target="../tags/tag159.xml"/><Relationship Id="rId7" Type="http://schemas.openxmlformats.org/officeDocument/2006/relationships/tags" Target="../tags/tag163.xml"/><Relationship Id="rId12" Type="http://schemas.openxmlformats.org/officeDocument/2006/relationships/tags" Target="../tags/tag168.xml"/><Relationship Id="rId17" Type="http://schemas.openxmlformats.org/officeDocument/2006/relationships/tags" Target="../tags/tag173.xml"/><Relationship Id="rId2" Type="http://schemas.openxmlformats.org/officeDocument/2006/relationships/tags" Target="../tags/tag158.xml"/><Relationship Id="rId16" Type="http://schemas.openxmlformats.org/officeDocument/2006/relationships/tags" Target="../tags/tag172.xml"/><Relationship Id="rId1" Type="http://schemas.openxmlformats.org/officeDocument/2006/relationships/tags" Target="../tags/tag157.xml"/><Relationship Id="rId6" Type="http://schemas.openxmlformats.org/officeDocument/2006/relationships/tags" Target="../tags/tag162.xml"/><Relationship Id="rId11" Type="http://schemas.openxmlformats.org/officeDocument/2006/relationships/tags" Target="../tags/tag167.xml"/><Relationship Id="rId5" Type="http://schemas.openxmlformats.org/officeDocument/2006/relationships/tags" Target="../tags/tag161.xml"/><Relationship Id="rId15" Type="http://schemas.openxmlformats.org/officeDocument/2006/relationships/tags" Target="../tags/tag171.xml"/><Relationship Id="rId10" Type="http://schemas.openxmlformats.org/officeDocument/2006/relationships/tags" Target="../tags/tag16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60.xml"/><Relationship Id="rId9" Type="http://schemas.openxmlformats.org/officeDocument/2006/relationships/tags" Target="../tags/tag165.xml"/><Relationship Id="rId14" Type="http://schemas.openxmlformats.org/officeDocument/2006/relationships/tags" Target="../tags/tag17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6.xml"/><Relationship Id="rId1" Type="http://schemas.openxmlformats.org/officeDocument/2006/relationships/tags" Target="../tags/tag17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2" Type="http://schemas.openxmlformats.org/officeDocument/2006/relationships/tags" Target="../tags/tag5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8.xml"/><Relationship Id="rId1" Type="http://schemas.openxmlformats.org/officeDocument/2006/relationships/tags" Target="../tags/tag17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86.xml"/><Relationship Id="rId13" Type="http://schemas.openxmlformats.org/officeDocument/2006/relationships/tags" Target="../tags/tag191.xml"/><Relationship Id="rId18" Type="http://schemas.openxmlformats.org/officeDocument/2006/relationships/tags" Target="../tags/tag196.xml"/><Relationship Id="rId3" Type="http://schemas.openxmlformats.org/officeDocument/2006/relationships/tags" Target="../tags/tag181.xml"/><Relationship Id="rId7" Type="http://schemas.openxmlformats.org/officeDocument/2006/relationships/tags" Target="../tags/tag185.xml"/><Relationship Id="rId12" Type="http://schemas.openxmlformats.org/officeDocument/2006/relationships/tags" Target="../tags/tag190.xml"/><Relationship Id="rId17" Type="http://schemas.openxmlformats.org/officeDocument/2006/relationships/tags" Target="../tags/tag195.xml"/><Relationship Id="rId2" Type="http://schemas.openxmlformats.org/officeDocument/2006/relationships/tags" Target="../tags/tag180.xml"/><Relationship Id="rId16" Type="http://schemas.openxmlformats.org/officeDocument/2006/relationships/tags" Target="../tags/tag194.xml"/><Relationship Id="rId1" Type="http://schemas.openxmlformats.org/officeDocument/2006/relationships/tags" Target="../tags/tag179.xml"/><Relationship Id="rId6" Type="http://schemas.openxmlformats.org/officeDocument/2006/relationships/tags" Target="../tags/tag184.xml"/><Relationship Id="rId11" Type="http://schemas.openxmlformats.org/officeDocument/2006/relationships/tags" Target="../tags/tag189.xml"/><Relationship Id="rId5" Type="http://schemas.openxmlformats.org/officeDocument/2006/relationships/tags" Target="../tags/tag183.xml"/><Relationship Id="rId15" Type="http://schemas.openxmlformats.org/officeDocument/2006/relationships/tags" Target="../tags/tag193.xml"/><Relationship Id="rId10" Type="http://schemas.openxmlformats.org/officeDocument/2006/relationships/tags" Target="../tags/tag188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82.xml"/><Relationship Id="rId9" Type="http://schemas.openxmlformats.org/officeDocument/2006/relationships/tags" Target="../tags/tag187.xml"/><Relationship Id="rId14" Type="http://schemas.openxmlformats.org/officeDocument/2006/relationships/tags" Target="../tags/tag19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8.xml"/><Relationship Id="rId1" Type="http://schemas.openxmlformats.org/officeDocument/2006/relationships/tags" Target="../tags/tag19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10" Type="http://schemas.openxmlformats.org/officeDocument/2006/relationships/tags" Target="../tags/tag37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18" Type="http://schemas.openxmlformats.org/officeDocument/2006/relationships/tags" Target="../tags/tag62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17" Type="http://schemas.openxmlformats.org/officeDocument/2006/relationships/tags" Target="../tags/tag61.xml"/><Relationship Id="rId2" Type="http://schemas.openxmlformats.org/officeDocument/2006/relationships/tags" Target="../tags/tag46.xml"/><Relationship Id="rId16" Type="http://schemas.openxmlformats.org/officeDocument/2006/relationships/tags" Target="../tags/tag60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10" Type="http://schemas.openxmlformats.org/officeDocument/2006/relationships/tags" Target="../tags/tag5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tags" Target="../tags/tag5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421</a:t>
            </a:r>
            <a:br>
              <a:rPr lang="en-US" altLang="en-US"/>
            </a:br>
            <a:r>
              <a:rPr lang="en-US" altLang="en-US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/>
              <a:t>Lecture 16</a:t>
            </a:r>
            <a:r>
              <a:rPr lang="en-US" altLang="en-US"/>
              <a:t>,  Winter 2019</a:t>
            </a:r>
            <a:endParaRPr lang="en-US" altLang="en-US" dirty="0"/>
          </a:p>
          <a:p>
            <a:pPr eaLnBrk="1" hangingPunct="1"/>
            <a:r>
              <a:rPr lang="en-US" altLang="en-US" dirty="0"/>
              <a:t>Dynamic Programming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linear interpolation   </a:t>
            </a:r>
          </a:p>
        </p:txBody>
      </p:sp>
      <p:sp>
        <p:nvSpPr>
          <p:cNvPr id="1126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9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114800" y="5105400"/>
            <a:ext cx="45926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Error = </a:t>
            </a:r>
            <a:r>
              <a:rPr lang="en-US" altLang="en-US" sz="5400">
                <a:latin typeface="Symbol" panose="05050102010706020507" pitchFamily="18" charset="2"/>
              </a:rPr>
              <a:t>S</a:t>
            </a:r>
            <a:r>
              <a:rPr lang="en-US" altLang="en-US" sz="3600"/>
              <a:t>(y</a:t>
            </a:r>
            <a:r>
              <a:rPr lang="en-US" altLang="en-US" sz="3600" baseline="-25000"/>
              <a:t>i</a:t>
            </a:r>
            <a:r>
              <a:rPr lang="en-US" altLang="en-US" sz="3600"/>
              <a:t> –ax</a:t>
            </a:r>
            <a:r>
              <a:rPr lang="en-US" altLang="en-US" sz="3600" baseline="-25000"/>
              <a:t>i</a:t>
            </a:r>
            <a:r>
              <a:rPr lang="en-US" altLang="en-US" sz="3600"/>
              <a:t> – b)</a:t>
            </a:r>
            <a:r>
              <a:rPr lang="en-US" altLang="en-US" sz="3600" baseline="30000"/>
              <a:t>2</a:t>
            </a:r>
          </a:p>
        </p:txBody>
      </p:sp>
      <p:sp>
        <p:nvSpPr>
          <p:cNvPr id="1128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28600" y="1371600"/>
            <a:ext cx="8763000" cy="426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What is the optimal linear interpolation with three line segments</a:t>
            </a:r>
          </a:p>
        </p:txBody>
      </p:sp>
      <p:sp>
        <p:nvSpPr>
          <p:cNvPr id="12291" name="Oval 2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Oval 2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2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2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2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Oval 2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7" name="Oval 2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8" name="Oval 2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9" name="Oval 2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0" name="Oval 3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1" name="Oval 3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2" name="Oval 3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Oval 3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4" name="Oval 3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5" name="Oval 3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Oval 3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is the optimal linear interpolation with two line segments</a:t>
            </a:r>
          </a:p>
        </p:txBody>
      </p:sp>
      <p:sp>
        <p:nvSpPr>
          <p:cNvPr id="13315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6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7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9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1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is the optimal linear interpolation with n line segments</a:t>
            </a:r>
          </a:p>
        </p:txBody>
      </p:sp>
      <p:sp>
        <p:nvSpPr>
          <p:cNvPr id="1433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5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Points p</a:t>
            </a:r>
            <a:r>
              <a:rPr lang="en-US" altLang="en-US" baseline="-25000"/>
              <a:t>1</a:t>
            </a:r>
            <a:r>
              <a:rPr lang="en-US" altLang="en-US"/>
              <a:t>, p</a:t>
            </a:r>
            <a:r>
              <a:rPr lang="en-US" altLang="en-US" baseline="-25000"/>
              <a:t>2</a:t>
            </a:r>
            <a:r>
              <a:rPr lang="en-US" altLang="en-US"/>
              <a:t>, . . ., p</a:t>
            </a:r>
            <a:r>
              <a:rPr lang="en-US" altLang="en-US" baseline="-25000"/>
              <a:t>n</a:t>
            </a:r>
            <a:r>
              <a:rPr lang="en-US" altLang="en-US"/>
              <a:t> ordered by                x-coordinate (p</a:t>
            </a:r>
            <a:r>
              <a:rPr lang="en-US" altLang="en-US" baseline="-25000"/>
              <a:t>i</a:t>
            </a:r>
            <a:r>
              <a:rPr lang="en-US" altLang="en-US"/>
              <a:t> = (x</a:t>
            </a:r>
            <a:r>
              <a:rPr lang="en-US" altLang="en-US" baseline="-25000"/>
              <a:t>i</a:t>
            </a:r>
            <a:r>
              <a:rPr lang="en-US" altLang="en-US"/>
              <a:t>, y</a:t>
            </a:r>
            <a:r>
              <a:rPr lang="en-US" altLang="en-US" baseline="-25000"/>
              <a:t>i</a:t>
            </a:r>
            <a:r>
              <a:rPr lang="en-US" altLang="en-US"/>
              <a:t>))</a:t>
            </a:r>
          </a:p>
          <a:p>
            <a:pPr eaLnBrk="1" hangingPunct="1"/>
            <a:r>
              <a:rPr lang="en-US" altLang="en-US"/>
              <a:t>E</a:t>
            </a:r>
            <a:r>
              <a:rPr lang="en-US" altLang="en-US" baseline="-25000"/>
              <a:t>i,j</a:t>
            </a:r>
            <a:r>
              <a:rPr lang="en-US" altLang="en-US"/>
              <a:t> is the least squares error for the optimal line interpolating p</a:t>
            </a:r>
            <a:r>
              <a:rPr lang="en-US" altLang="en-US" baseline="-25000"/>
              <a:t>i</a:t>
            </a:r>
            <a:r>
              <a:rPr lang="en-US" altLang="en-US"/>
              <a:t>, . . . p</a:t>
            </a:r>
            <a:r>
              <a:rPr lang="en-US" altLang="en-US" baseline="-25000"/>
              <a:t>j</a:t>
            </a:r>
          </a:p>
        </p:txBody>
      </p:sp>
      <p:sp>
        <p:nvSpPr>
          <p:cNvPr id="153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47244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6294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00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48200" y="46482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76800" y="41148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2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05200" y="51816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3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86400" y="43434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4" name="Text Box 14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38400" y="6096000"/>
            <a:ext cx="633095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Comment:  E</a:t>
            </a:r>
            <a:r>
              <a:rPr lang="en-US" altLang="en-US" sz="2400" baseline="-25000">
                <a:solidFill>
                  <a:srgbClr val="FF0000"/>
                </a:solidFill>
              </a:rPr>
              <a:t>i,j</a:t>
            </a:r>
            <a:r>
              <a:rPr lang="en-US" altLang="en-US" sz="2400">
                <a:solidFill>
                  <a:srgbClr val="FF0000"/>
                </a:solidFill>
              </a:rPr>
              <a:t> can be computed in O(n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) time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Optimal interpolation with two segments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Give an equation for the optimal interpolation of p</a:t>
            </a:r>
            <a:r>
              <a:rPr lang="en-US" altLang="en-US" sz="2800" baseline="-25000"/>
              <a:t>1</a:t>
            </a:r>
            <a:r>
              <a:rPr lang="en-US" altLang="en-US" sz="2800"/>
              <a:t>,…,p</a:t>
            </a:r>
            <a:r>
              <a:rPr lang="en-US" altLang="en-US" sz="2800" baseline="-25000"/>
              <a:t>n</a:t>
            </a:r>
            <a:r>
              <a:rPr lang="en-US" altLang="en-US" sz="2800"/>
              <a:t> with two line segments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E</a:t>
            </a:r>
            <a:r>
              <a:rPr lang="en-US" altLang="en-US" sz="2800" baseline="-25000"/>
              <a:t>i,j</a:t>
            </a:r>
            <a:r>
              <a:rPr lang="en-US" altLang="en-US" sz="2800"/>
              <a:t> is the least squares error for the optimal line interpolating p</a:t>
            </a:r>
            <a:r>
              <a:rPr lang="en-US" altLang="en-US" sz="2800" baseline="-25000"/>
              <a:t>i</a:t>
            </a:r>
            <a:r>
              <a:rPr lang="en-US" altLang="en-US" sz="2800"/>
              <a:t>, . . . p</a:t>
            </a:r>
            <a:r>
              <a:rPr lang="en-US" altLang="en-US" sz="2800" baseline="-25000"/>
              <a:t>j</a:t>
            </a: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Optimal interpolation with k segments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segmentation with three segments</a:t>
            </a:r>
          </a:p>
          <a:p>
            <a:pPr lvl="1" eaLnBrk="1" hangingPunct="1"/>
            <a:r>
              <a:rPr lang="en-US" altLang="en-US"/>
              <a:t>Min</a:t>
            </a:r>
            <a:r>
              <a:rPr lang="en-US" altLang="en-US" baseline="-25000"/>
              <a:t>i,j</a:t>
            </a:r>
            <a:r>
              <a:rPr lang="en-US" altLang="en-US"/>
              <a:t>{E</a:t>
            </a:r>
            <a:r>
              <a:rPr lang="en-US" altLang="en-US" baseline="-25000"/>
              <a:t>1,i</a:t>
            </a:r>
            <a:r>
              <a:rPr lang="en-US" altLang="en-US"/>
              <a:t> + E</a:t>
            </a:r>
            <a:r>
              <a:rPr lang="en-US" altLang="en-US" baseline="-25000"/>
              <a:t>i,j</a:t>
            </a:r>
            <a:r>
              <a:rPr lang="en-US" altLang="en-US"/>
              <a:t> + E</a:t>
            </a:r>
            <a:r>
              <a:rPr lang="en-US" altLang="en-US" baseline="-25000"/>
              <a:t>j,n</a:t>
            </a:r>
            <a:r>
              <a:rPr lang="en-US" altLang="en-US"/>
              <a:t>}</a:t>
            </a:r>
          </a:p>
          <a:p>
            <a:pPr lvl="1" eaLnBrk="1" hangingPunct="1"/>
            <a:r>
              <a:rPr lang="en-US" altLang="en-US"/>
              <a:t>O(n</a:t>
            </a:r>
            <a:r>
              <a:rPr lang="en-US" altLang="en-US" baseline="30000"/>
              <a:t>2</a:t>
            </a:r>
            <a:r>
              <a:rPr lang="en-US" altLang="en-US"/>
              <a:t>) combinations considered</a:t>
            </a:r>
          </a:p>
          <a:p>
            <a:pPr eaLnBrk="1" hangingPunct="1"/>
            <a:r>
              <a:rPr lang="en-US" altLang="en-US"/>
              <a:t>Generalization to k segments leads to considering O(n</a:t>
            </a:r>
            <a:r>
              <a:rPr lang="en-US" altLang="en-US" baseline="30000"/>
              <a:t>k-1</a:t>
            </a:r>
            <a:r>
              <a:rPr lang="en-US" altLang="en-US"/>
              <a:t>) combinations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err="1"/>
              <a:t>Opt</a:t>
            </a:r>
            <a:r>
              <a:rPr lang="en-US" altLang="en-US" sz="4000" baseline="-25000" dirty="0" err="1"/>
              <a:t>k</a:t>
            </a:r>
            <a:r>
              <a:rPr lang="en-US" altLang="en-US" sz="4000" dirty="0"/>
              <a:t>[ j ] : Minimum error approximating p</a:t>
            </a:r>
            <a:r>
              <a:rPr lang="en-US" altLang="en-US" sz="4000" baseline="-25000" dirty="0"/>
              <a:t>1</a:t>
            </a:r>
            <a:r>
              <a:rPr lang="en-US" altLang="en-US" sz="4000" dirty="0"/>
              <a:t>…</a:t>
            </a:r>
            <a:r>
              <a:rPr lang="en-US" altLang="en-US" sz="4000" dirty="0" err="1"/>
              <a:t>p</a:t>
            </a:r>
            <a:r>
              <a:rPr lang="en-US" altLang="en-US" sz="4000" baseline="-25000" dirty="0" err="1"/>
              <a:t>j</a:t>
            </a:r>
            <a:r>
              <a:rPr lang="en-US" altLang="en-US" sz="4000" dirty="0"/>
              <a:t> with k segments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725" y="1768475"/>
            <a:ext cx="74215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/>
              <a:t>How do you express Opt</a:t>
            </a:r>
            <a:r>
              <a:rPr lang="en-US" altLang="en-US" sz="3200" baseline="-25000"/>
              <a:t>k</a:t>
            </a:r>
            <a:r>
              <a:rPr lang="en-US" altLang="en-US" sz="3200"/>
              <a:t>[ j ] in terms of </a:t>
            </a:r>
          </a:p>
          <a:p>
            <a:pPr eaLnBrk="1" hangingPunct="1"/>
            <a:r>
              <a:rPr lang="en-US" altLang="en-US" sz="3200"/>
              <a:t>Opt</a:t>
            </a:r>
            <a:r>
              <a:rPr lang="en-US" altLang="en-US" sz="3200" baseline="-25000"/>
              <a:t>k-1</a:t>
            </a:r>
            <a:r>
              <a:rPr lang="en-US" altLang="en-US" sz="3200"/>
              <a:t>[1],…,Opt</a:t>
            </a:r>
            <a:r>
              <a:rPr lang="en-US" altLang="en-US" sz="3200" baseline="-25000"/>
              <a:t>k-1</a:t>
            </a:r>
            <a:r>
              <a:rPr lang="en-US" altLang="en-US" sz="3200"/>
              <a:t>[ j ]?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sub-solution property</a:t>
            </a:r>
          </a:p>
        </p:txBody>
      </p:sp>
      <p:sp>
        <p:nvSpPr>
          <p:cNvPr id="1945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5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7525" y="1411288"/>
            <a:ext cx="5959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Optimal solution with k segments extends an optimal solution of k-1 segments on a smaller problem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Optimal multi-segment interpolation</a:t>
            </a:r>
          </a:p>
        </p:txBody>
      </p:sp>
      <p:sp>
        <p:nvSpPr>
          <p:cNvPr id="2048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50925" y="1436688"/>
            <a:ext cx="565785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Compute Opt[ k, j ] for 0 &lt; k &lt; j &lt; n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for j := 1 to n</a:t>
            </a:r>
          </a:p>
          <a:p>
            <a:pPr eaLnBrk="1" hangingPunct="1"/>
            <a:r>
              <a:rPr lang="en-US" altLang="en-US" sz="2800"/>
              <a:t>    Opt[ 1, j] = E</a:t>
            </a:r>
            <a:r>
              <a:rPr lang="en-US" altLang="en-US" sz="2800" baseline="-25000"/>
              <a:t>1,j</a:t>
            </a:r>
            <a:r>
              <a:rPr lang="en-US" altLang="en-US" sz="2800"/>
              <a:t>;</a:t>
            </a:r>
          </a:p>
          <a:p>
            <a:pPr eaLnBrk="1" hangingPunct="1"/>
            <a:r>
              <a:rPr lang="en-US" altLang="en-US" sz="2800"/>
              <a:t>for k := 2 to n-1</a:t>
            </a:r>
          </a:p>
          <a:p>
            <a:pPr eaLnBrk="1" hangingPunct="1"/>
            <a:r>
              <a:rPr lang="en-US" altLang="en-US" sz="2800"/>
              <a:t>    for j := 2 to n</a:t>
            </a:r>
          </a:p>
          <a:p>
            <a:pPr eaLnBrk="1" hangingPunct="1"/>
            <a:r>
              <a:rPr lang="en-US" altLang="en-US" sz="2800"/>
              <a:t>	t := E</a:t>
            </a:r>
            <a:r>
              <a:rPr lang="en-US" altLang="en-US" sz="2800" baseline="-25000"/>
              <a:t>1,j</a:t>
            </a:r>
          </a:p>
          <a:p>
            <a:pPr eaLnBrk="1" hangingPunct="1"/>
            <a:r>
              <a:rPr lang="en-US" altLang="en-US" sz="2800"/>
              <a:t>	for i := 1 to j -1</a:t>
            </a:r>
          </a:p>
          <a:p>
            <a:pPr eaLnBrk="1" hangingPunct="1"/>
            <a:r>
              <a:rPr lang="en-US" altLang="en-US" sz="2800"/>
              <a:t>	    t = min (t, Opt[k-1, i ] + E</a:t>
            </a:r>
            <a:r>
              <a:rPr lang="en-US" altLang="en-US" sz="2800" baseline="-25000"/>
              <a:t>i,j</a:t>
            </a:r>
            <a:r>
              <a:rPr lang="en-US" altLang="en-US" sz="2800"/>
              <a:t>)</a:t>
            </a:r>
          </a:p>
          <a:p>
            <a:pPr eaLnBrk="1" hangingPunct="1"/>
            <a:r>
              <a:rPr lang="en-US" altLang="en-US" sz="2800"/>
              <a:t>	Opt[k, j] = 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Weighted Interval Scheduling</a:t>
            </a:r>
          </a:p>
          <a:p>
            <a:pPr eaLnBrk="1" hangingPunct="1"/>
            <a:r>
              <a:rPr lang="en-US" altLang="en-US"/>
              <a:t>Given a collection of intervals I</a:t>
            </a:r>
            <a:r>
              <a:rPr lang="en-US" altLang="en-US" baseline="-25000"/>
              <a:t>1</a:t>
            </a:r>
            <a:r>
              <a:rPr lang="en-US" altLang="en-US"/>
              <a:t>,…,I</a:t>
            </a:r>
            <a:r>
              <a:rPr lang="en-US" altLang="en-US" baseline="-25000"/>
              <a:t>n</a:t>
            </a:r>
            <a:r>
              <a:rPr lang="en-US" altLang="en-US"/>
              <a:t> with weights w</a:t>
            </a:r>
            <a:r>
              <a:rPr lang="en-US" altLang="en-US" baseline="-25000"/>
              <a:t>1</a:t>
            </a:r>
            <a:r>
              <a:rPr lang="en-US" altLang="en-US"/>
              <a:t>,…,w</a:t>
            </a:r>
            <a:r>
              <a:rPr lang="en-US" altLang="en-US" baseline="-25000"/>
              <a:t>n</a:t>
            </a:r>
            <a:r>
              <a:rPr lang="en-US" altLang="en-US"/>
              <a:t>, choose a maximum weight set of non-overlapping intervals</a:t>
            </a:r>
          </a:p>
        </p:txBody>
      </p:sp>
      <p:sp>
        <p:nvSpPr>
          <p:cNvPr id="307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600200" y="4876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0400" y="61722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Text Box 10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400800" y="3962400"/>
            <a:ext cx="2378075" cy="376238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Sorted by finish times</a:t>
            </a:r>
          </a:p>
        </p:txBody>
      </p:sp>
      <p:sp>
        <p:nvSpPr>
          <p:cNvPr id="308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08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08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08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08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08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020F46-F7AD-4059-9B5D-0943F75A1C7D}"/>
              </a:ext>
            </a:extLst>
          </p:cNvPr>
          <p:cNvSpPr txBox="1"/>
          <p:nvPr/>
        </p:nvSpPr>
        <p:spPr>
          <a:xfrm>
            <a:off x="215153" y="82829"/>
            <a:ext cx="3048000" cy="369332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Intervals sorted by end time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Determining the solution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Opt[k,j] is computed, record the value of i that minimized the sum</a:t>
            </a:r>
          </a:p>
          <a:p>
            <a:pPr eaLnBrk="1" hangingPunct="1"/>
            <a:r>
              <a:rPr lang="en-US" altLang="en-US"/>
              <a:t>Store this value in a auxiliary array</a:t>
            </a:r>
          </a:p>
          <a:p>
            <a:pPr eaLnBrk="1" hangingPunct="1"/>
            <a:r>
              <a:rPr lang="en-US" altLang="en-US"/>
              <a:t>Use to reconstruct solution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 number of segments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/>
              <a:t>Segments not specified in advance</a:t>
            </a:r>
          </a:p>
          <a:p>
            <a:pPr eaLnBrk="1" hangingPunct="1"/>
            <a:r>
              <a:rPr lang="en-US" altLang="en-US"/>
              <a:t>Penalty function associated with segments</a:t>
            </a:r>
          </a:p>
          <a:p>
            <a:pPr eaLnBrk="1" hangingPunct="1"/>
            <a:r>
              <a:rPr lang="en-US" altLang="en-US"/>
              <a:t>Cost = Interpolation error + C x #Segments</a:t>
            </a:r>
          </a:p>
        </p:txBody>
      </p:sp>
      <p:sp>
        <p:nvSpPr>
          <p:cNvPr id="225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720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" y="586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0480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09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1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960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2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3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580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4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3152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5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848600" y="601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578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Penalty cost measure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Opt[ j ] = min(E</a:t>
            </a:r>
            <a:r>
              <a:rPr lang="en-US" altLang="en-US" baseline="-25000"/>
              <a:t>1,j</a:t>
            </a:r>
            <a:r>
              <a:rPr lang="en-US" altLang="en-US"/>
              <a:t>, min</a:t>
            </a:r>
            <a:r>
              <a:rPr lang="en-US" altLang="en-US" baseline="-25000"/>
              <a:t>i</a:t>
            </a:r>
            <a:r>
              <a:rPr lang="en-US" altLang="en-US"/>
              <a:t>(Opt[ i ] + E</a:t>
            </a:r>
            <a:r>
              <a:rPr lang="en-US" altLang="en-US" baseline="-25000"/>
              <a:t>i,j</a:t>
            </a:r>
            <a:r>
              <a:rPr lang="en-US" altLang="en-US"/>
              <a:t> + P))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Optimality Condition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Opt[ j ] is the maximum weight independent set of intervals I</a:t>
            </a:r>
            <a:r>
              <a:rPr lang="en-US" altLang="en-US" baseline="-25000"/>
              <a:t>1</a:t>
            </a:r>
            <a:r>
              <a:rPr lang="en-US" altLang="en-US"/>
              <a:t>, I</a:t>
            </a:r>
            <a:r>
              <a:rPr lang="en-US" altLang="en-US" baseline="-25000"/>
              <a:t>2</a:t>
            </a:r>
            <a:r>
              <a:rPr lang="en-US" altLang="en-US"/>
              <a:t>, . . ., I</a:t>
            </a:r>
            <a:r>
              <a:rPr lang="en-US" altLang="en-US" baseline="-25000"/>
              <a:t>j</a:t>
            </a:r>
          </a:p>
          <a:p>
            <a:pPr eaLnBrk="1" hangingPunct="1"/>
            <a:r>
              <a:rPr lang="en-US" altLang="en-US"/>
              <a:t>Opt[ j ] = max( Opt[ j – 1], w</a:t>
            </a:r>
            <a:r>
              <a:rPr lang="en-US" altLang="en-US" baseline="-25000"/>
              <a:t>j</a:t>
            </a:r>
            <a:r>
              <a:rPr lang="en-US" altLang="en-US"/>
              <a:t> + Opt[ p[ j ] ])</a:t>
            </a:r>
          </a:p>
          <a:p>
            <a:pPr lvl="1" eaLnBrk="1" hangingPunct="1"/>
            <a:r>
              <a:rPr lang="en-US" altLang="en-US"/>
              <a:t>Where p[ j ] is the index of the last interval which finishes before I</a:t>
            </a:r>
            <a:r>
              <a:rPr lang="en-US" altLang="en-US" baseline="-25000"/>
              <a:t>j</a:t>
            </a:r>
            <a:r>
              <a:rPr lang="en-US" altLang="en-US"/>
              <a:t> starts</a:t>
            </a:r>
          </a:p>
          <a:p>
            <a:pPr eaLnBrk="1" hangingPunct="1"/>
            <a:endParaRPr lang="en-US" altLang="en-US" baseline="-25000"/>
          </a:p>
          <a:p>
            <a:pPr eaLnBrk="1" hangingPunct="1"/>
            <a:endParaRPr lang="en-US" altLang="en-US" baseline="-25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6D793E-4C32-440F-BB5C-C41AA460FFA8}"/>
              </a:ext>
            </a:extLst>
          </p:cNvPr>
          <p:cNvSpPr txBox="1"/>
          <p:nvPr/>
        </p:nvSpPr>
        <p:spPr>
          <a:xfrm>
            <a:off x="215153" y="82829"/>
            <a:ext cx="3048000" cy="369332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Intervals sorted by end time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MaxValue(j) =</a:t>
            </a:r>
          </a:p>
          <a:p>
            <a:pPr eaLnBrk="1" hangingPunct="1">
              <a:buFontTx/>
              <a:buNone/>
            </a:pPr>
            <a:r>
              <a:rPr lang="en-US" altLang="en-US"/>
              <a:t>	if j = 0 return 0</a:t>
            </a:r>
          </a:p>
          <a:p>
            <a:pPr eaLnBrk="1" hangingPunct="1">
              <a:buFontTx/>
              <a:buNone/>
            </a:pPr>
            <a:r>
              <a:rPr lang="en-US" altLang="en-US"/>
              <a:t>   else</a:t>
            </a:r>
          </a:p>
          <a:p>
            <a:pPr eaLnBrk="1" hangingPunct="1">
              <a:buFontTx/>
              <a:buNone/>
            </a:pPr>
            <a:r>
              <a:rPr lang="en-US" altLang="en-US"/>
              <a:t>		return max( MaxValue(j-1),                                                               		           w</a:t>
            </a:r>
            <a:r>
              <a:rPr lang="en-US" altLang="en-US" baseline="-25000"/>
              <a:t>j</a:t>
            </a:r>
            <a:r>
              <a:rPr lang="en-US" altLang="en-US"/>
              <a:t> + MaxValue(p[ j ]))</a:t>
            </a:r>
          </a:p>
          <a:p>
            <a:pPr lvl="1" eaLnBrk="1" hangingPunct="1">
              <a:buFontTx/>
              <a:buNone/>
            </a:pPr>
            <a:endParaRPr lang="en-US" altLang="en-US"/>
          </a:p>
        </p:txBody>
      </p:sp>
      <p:sp>
        <p:nvSpPr>
          <p:cNvPr id="512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65788"/>
            <a:ext cx="4391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/>
              <a:t>Worst case run time: 2</a:t>
            </a:r>
            <a:r>
              <a:rPr lang="en-US" altLang="en-US" sz="3200" baseline="30000"/>
              <a:t>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better algorithm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M[ j ] initialized to -1 before the first recursive call for all j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400"/>
              <a:t>MaxValue(j) =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if j = 0 return 0;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	else if M[ j ] != -1 return M[ j ];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	else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M[ j ] = max(MaxValue(j-1), w</a:t>
            </a:r>
            <a:r>
              <a:rPr lang="en-US" altLang="en-US" sz="2400" baseline="-25000"/>
              <a:t>j</a:t>
            </a:r>
            <a:r>
              <a:rPr lang="en-US" altLang="en-US" sz="2400"/>
              <a:t> + MaxValue(p[ j ]));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return M[ j ];</a:t>
            </a:r>
            <a:r>
              <a:rPr lang="en-US" altLang="en-US" sz="2800"/>
              <a:t>                                                       	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Iterative Algorithm</a:t>
            </a:r>
          </a:p>
        </p:txBody>
      </p:sp>
      <p:sp>
        <p:nvSpPr>
          <p:cNvPr id="7171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22325" y="1436688"/>
            <a:ext cx="6380163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Express the MaxValue algorithm as an </a:t>
            </a:r>
          </a:p>
          <a:p>
            <a:pPr eaLnBrk="1" hangingPunct="1"/>
            <a:r>
              <a:rPr lang="en-US" altLang="en-US" sz="2800"/>
              <a:t>iterative algorithm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MaxValue {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Fill in the array with the Opt values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Opt[ j ] = max (Opt[ j – 1], w</a:t>
            </a:r>
            <a:r>
              <a:rPr lang="en-US" altLang="en-US" baseline="-25000"/>
              <a:t>j</a:t>
            </a:r>
            <a:r>
              <a:rPr lang="en-US" altLang="en-US"/>
              <a:t> + Opt[ p[ j ] ]) </a:t>
            </a:r>
          </a:p>
        </p:txBody>
      </p:sp>
      <p:sp>
        <p:nvSpPr>
          <p:cNvPr id="819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820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820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820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820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820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820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graphicFrame>
        <p:nvGraphicFramePr>
          <p:cNvPr id="293907" name="Group 19"/>
          <p:cNvGraphicFramePr>
            <a:graphicFrameLocks noGrp="1"/>
          </p:cNvGraphicFramePr>
          <p:nvPr>
            <p:ph sz="half" idx="4294967295"/>
            <p:custDataLst>
              <p:tags r:id="rId17"/>
            </p:custDataLst>
          </p:nvPr>
        </p:nvGraphicFramePr>
        <p:xfrm>
          <a:off x="2590800" y="27432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Computing the solution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Opt[ j ] = max (Opt[ j – 1], w</a:t>
            </a:r>
            <a:r>
              <a:rPr lang="en-US" altLang="en-US" sz="2800" baseline="-25000"/>
              <a:t>j</a:t>
            </a:r>
            <a:r>
              <a:rPr lang="en-US" altLang="en-US" sz="2800"/>
              <a:t> + Opt[ p[ j ] ])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Record which case is used in Opt computation</a:t>
            </a:r>
          </a:p>
        </p:txBody>
      </p:sp>
      <p:sp>
        <p:nvSpPr>
          <p:cNvPr id="9220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2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28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2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graphicFrame>
        <p:nvGraphicFramePr>
          <p:cNvPr id="266278" name="Group 38"/>
          <p:cNvGraphicFramePr>
            <a:graphicFrameLocks noGrp="1"/>
          </p:cNvGraphicFramePr>
          <p:nvPr>
            <p:ph sz="half" idx="4294967295"/>
            <p:custDataLst>
              <p:tags r:id="rId17"/>
            </p:custDataLst>
          </p:nvPr>
        </p:nvGraphicFramePr>
        <p:xfrm>
          <a:off x="4572000" y="28956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6283" name="Group 43"/>
          <p:cNvGraphicFramePr>
            <a:graphicFrameLocks noGrp="1"/>
          </p:cNvGraphicFramePr>
          <p:nvPr>
            <p:ph sz="half" idx="4294967295"/>
            <p:custDataLst>
              <p:tags r:id="rId18"/>
            </p:custDataLst>
          </p:nvPr>
        </p:nvGraphicFramePr>
        <p:xfrm>
          <a:off x="4572000" y="38100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most important algorithmic technique covered in CSE 421</a:t>
            </a:r>
          </a:p>
          <a:p>
            <a:pPr eaLnBrk="1" hangingPunct="1"/>
            <a:r>
              <a:rPr lang="en-US" altLang="en-US"/>
              <a:t>Key ideas</a:t>
            </a:r>
          </a:p>
          <a:p>
            <a:pPr lvl="1" eaLnBrk="1" hangingPunct="1"/>
            <a:r>
              <a:rPr lang="en-US" altLang="en-US"/>
              <a:t>Express solution in terms of a polynomial number of sub problems</a:t>
            </a:r>
          </a:p>
          <a:p>
            <a:pPr lvl="1" eaLnBrk="1" hangingPunct="1"/>
            <a:r>
              <a:rPr lang="en-US" altLang="en-US"/>
              <a:t>Order sub problems to avoid recomputation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11126</TotalTime>
  <Words>638</Words>
  <Application>Microsoft Office PowerPoint</Application>
  <PresentationFormat>On-screen Show (4:3)</PresentationFormat>
  <Paragraphs>120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Symbol</vt:lpstr>
      <vt:lpstr>Times New Roman</vt:lpstr>
      <vt:lpstr>1_Default Design</vt:lpstr>
      <vt:lpstr>CSE 421 Algorithms</vt:lpstr>
      <vt:lpstr>Dynamic Programming</vt:lpstr>
      <vt:lpstr>Optimality Condition</vt:lpstr>
      <vt:lpstr>Algorithm</vt:lpstr>
      <vt:lpstr>A better algorithm</vt:lpstr>
      <vt:lpstr>Iterative Algorithm</vt:lpstr>
      <vt:lpstr>Fill in the array with the Opt values</vt:lpstr>
      <vt:lpstr>Computing the solution</vt:lpstr>
      <vt:lpstr>Dynamic Programming</vt:lpstr>
      <vt:lpstr>Optimal linear interpolation   </vt:lpstr>
      <vt:lpstr>What is the optimal linear interpolation with three line segments</vt:lpstr>
      <vt:lpstr>What is the optimal linear interpolation with two line segments</vt:lpstr>
      <vt:lpstr>What is the optimal linear interpolation with n line segments</vt:lpstr>
      <vt:lpstr>Notation</vt:lpstr>
      <vt:lpstr>Optimal interpolation with two segments</vt:lpstr>
      <vt:lpstr>Optimal interpolation with k segments</vt:lpstr>
      <vt:lpstr>Optk[ j ] : Minimum error approximating p1…pj with k segments</vt:lpstr>
      <vt:lpstr>Optimal sub-solution property</vt:lpstr>
      <vt:lpstr>Optimal multi-segment interpolation</vt:lpstr>
      <vt:lpstr>Determining the solution</vt:lpstr>
      <vt:lpstr>Variable number of segments</vt:lpstr>
      <vt:lpstr>Penalty cost measure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75</cp:revision>
  <dcterms:created xsi:type="dcterms:W3CDTF">1601-01-01T00:00:00Z</dcterms:created>
  <dcterms:modified xsi:type="dcterms:W3CDTF">2019-02-24T21:29:41Z</dcterms:modified>
</cp:coreProperties>
</file>