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1"/>
  </p:handoutMasterIdLst>
  <p:sldIdLst>
    <p:sldId id="256" r:id="rId2"/>
    <p:sldId id="356" r:id="rId3"/>
    <p:sldId id="335" r:id="rId4"/>
    <p:sldId id="354" r:id="rId5"/>
    <p:sldId id="355" r:id="rId6"/>
    <p:sldId id="357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37" r:id="rId16"/>
    <p:sldId id="338" r:id="rId17"/>
    <p:sldId id="339" r:id="rId18"/>
    <p:sldId id="340" r:id="rId19"/>
    <p:sldId id="358" r:id="rId20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66"/>
    <a:srgbClr val="CC9900"/>
    <a:srgbClr val="FF0066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264A3-29DA-4E45-92AE-2FBA37293ACE}" v="3" dt="2019-02-21T16:44:1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4660"/>
  </p:normalViewPr>
  <p:slideViewPr>
    <p:cSldViewPr>
      <p:cViewPr varScale="1">
        <p:scale>
          <a:sx n="118" d="100"/>
          <a:sy n="118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B4264A3-29DA-4E45-92AE-2FBA37293ACE}"/>
    <pc:docChg chg="custSel modSld">
      <pc:chgData name="Richard Anderson" userId="4654cc452026b74c" providerId="LiveId" clId="{CB4264A3-29DA-4E45-92AE-2FBA37293ACE}" dt="2019-02-21T16:44:13.461" v="65"/>
      <pc:docMkLst>
        <pc:docMk/>
      </pc:docMkLst>
      <pc:sldChg chg="modSp">
        <pc:chgData name="Richard Anderson" userId="4654cc452026b74c" providerId="LiveId" clId="{CB4264A3-29DA-4E45-92AE-2FBA37293ACE}" dt="2019-02-21T16:37:51.269" v="0" actId="207"/>
        <pc:sldMkLst>
          <pc:docMk/>
          <pc:sldMk cId="0" sldId="335"/>
        </pc:sldMkLst>
        <pc:spChg chg="mod">
          <ac:chgData name="Richard Anderson" userId="4654cc452026b74c" providerId="LiveId" clId="{CB4264A3-29DA-4E45-92AE-2FBA37293ACE}" dt="2019-02-21T16:37:51.269" v="0" actId="207"/>
          <ac:spMkLst>
            <pc:docMk/>
            <pc:sldMk cId="0" sldId="335"/>
            <ac:spMk id="3075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3:52.633" v="64"/>
        <pc:sldMkLst>
          <pc:docMk/>
          <pc:sldMk cId="0" sldId="337"/>
        </pc:sldMkLst>
        <pc:spChg chg="del">
          <ac:chgData name="Richard Anderson" userId="4654cc452026b74c" providerId="LiveId" clId="{CB4264A3-29DA-4E45-92AE-2FBA37293ACE}" dt="2019-02-21T16:43:52.633" v="64"/>
          <ac:spMkLst>
            <pc:docMk/>
            <pc:sldMk cId="0" sldId="337"/>
            <ac:spMk id="12297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4:13.461" v="65"/>
        <pc:sldMkLst>
          <pc:docMk/>
          <pc:sldMk cId="0" sldId="338"/>
        </pc:sldMkLst>
        <pc:spChg chg="del">
          <ac:chgData name="Richard Anderson" userId="4654cc452026b74c" providerId="LiveId" clId="{CB4264A3-29DA-4E45-92AE-2FBA37293ACE}" dt="2019-02-21T16:44:13.461" v="65"/>
          <ac:spMkLst>
            <pc:docMk/>
            <pc:sldMk cId="0" sldId="338"/>
            <ac:spMk id="13316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2:07.725" v="63" actId="20577"/>
        <pc:sldMkLst>
          <pc:docMk/>
          <pc:sldMk cId="0" sldId="345"/>
        </pc:sldMkLst>
        <pc:spChg chg="mod">
          <ac:chgData name="Richard Anderson" userId="4654cc452026b74c" providerId="LiveId" clId="{CB4264A3-29DA-4E45-92AE-2FBA37293ACE}" dt="2019-02-21T16:42:07.725" v="63" actId="20577"/>
          <ac:spMkLst>
            <pc:docMk/>
            <pc:sldMk cId="0" sldId="345"/>
            <ac:spMk id="4098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39:12.382" v="17" actId="20577"/>
        <pc:sldMkLst>
          <pc:docMk/>
          <pc:sldMk cId="1884547749" sldId="354"/>
        </pc:sldMkLst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5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6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7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04.367" v="12" actId="20577"/>
          <ac:spMkLst>
            <pc:docMk/>
            <pc:sldMk cId="1884547749" sldId="354"/>
            <ac:spMk id="8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12.382" v="17" actId="20577"/>
          <ac:spMkLst>
            <pc:docMk/>
            <pc:sldMk cId="1884547749" sldId="354"/>
            <ac:spMk id="17411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1:13.988" v="58" actId="27636"/>
        <pc:sldMkLst>
          <pc:docMk/>
          <pc:sldMk cId="512303382" sldId="357"/>
        </pc:sldMkLst>
        <pc:spChg chg="mod">
          <ac:chgData name="Richard Anderson" userId="4654cc452026b74c" providerId="LiveId" clId="{CB4264A3-29DA-4E45-92AE-2FBA37293ACE}" dt="2019-02-21T16:41:13.988" v="58" actId="27636"/>
          <ac:spMkLst>
            <pc:docMk/>
            <pc:sldMk cId="512303382" sldId="357"/>
            <ac:spMk id="4" creationId="{00000000-0000-0000-0000-000000000000}"/>
          </ac:spMkLst>
        </pc:spChg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nderson\Downloads\2019-02-20T1112_Grades-CSE_421_A.csv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Sheet1!$A$1:$A$111</cx:f>
        <cx:lvl ptCount="111" formatCode="General">
          <cx:pt idx="0">23</cx:pt>
          <cx:pt idx="1">76</cx:pt>
          <cx:pt idx="2">53</cx:pt>
          <cx:pt idx="3">71</cx:pt>
          <cx:pt idx="4">52</cx:pt>
          <cx:pt idx="5">79</cx:pt>
          <cx:pt idx="6">47</cx:pt>
          <cx:pt idx="7">73</cx:pt>
          <cx:pt idx="8">56</cx:pt>
          <cx:pt idx="9">30</cx:pt>
          <cx:pt idx="10">46</cx:pt>
          <cx:pt idx="11">56</cx:pt>
          <cx:pt idx="12">56</cx:pt>
          <cx:pt idx="13">42</cx:pt>
          <cx:pt idx="14">80</cx:pt>
          <cx:pt idx="15">34</cx:pt>
          <cx:pt idx="16">71</cx:pt>
          <cx:pt idx="17">27</cx:pt>
          <cx:pt idx="18">38</cx:pt>
          <cx:pt idx="19">52</cx:pt>
          <cx:pt idx="20">35</cx:pt>
          <cx:pt idx="21">56</cx:pt>
          <cx:pt idx="22">38</cx:pt>
          <cx:pt idx="23">47</cx:pt>
          <cx:pt idx="24">60</cx:pt>
          <cx:pt idx="25">63</cx:pt>
          <cx:pt idx="26">68</cx:pt>
          <cx:pt idx="27">56</cx:pt>
          <cx:pt idx="28">75</cx:pt>
          <cx:pt idx="29">47</cx:pt>
          <cx:pt idx="30">48</cx:pt>
          <cx:pt idx="31">72</cx:pt>
          <cx:pt idx="32">40</cx:pt>
          <cx:pt idx="33">60</cx:pt>
          <cx:pt idx="34">29</cx:pt>
          <cx:pt idx="35">37</cx:pt>
          <cx:pt idx="36">58</cx:pt>
          <cx:pt idx="37">55</cx:pt>
          <cx:pt idx="38">43</cx:pt>
          <cx:pt idx="39">29</cx:pt>
          <cx:pt idx="40">80</cx:pt>
          <cx:pt idx="41">37</cx:pt>
          <cx:pt idx="42">45</cx:pt>
          <cx:pt idx="43">29</cx:pt>
          <cx:pt idx="44">55</cx:pt>
          <cx:pt idx="45">50</cx:pt>
          <cx:pt idx="46">50</cx:pt>
          <cx:pt idx="47">50</cx:pt>
          <cx:pt idx="48">62</cx:pt>
          <cx:pt idx="49">61</cx:pt>
          <cx:pt idx="50">53</cx:pt>
          <cx:pt idx="51">35</cx:pt>
          <cx:pt idx="52">56</cx:pt>
          <cx:pt idx="53">48</cx:pt>
          <cx:pt idx="54">56</cx:pt>
          <cx:pt idx="55">51</cx:pt>
          <cx:pt idx="56">33</cx:pt>
          <cx:pt idx="57">29</cx:pt>
          <cx:pt idx="58">51</cx:pt>
          <cx:pt idx="59">29</cx:pt>
          <cx:pt idx="60">39</cx:pt>
          <cx:pt idx="61">47</cx:pt>
          <cx:pt idx="62">41</cx:pt>
          <cx:pt idx="63">48</cx:pt>
          <cx:pt idx="64">34</cx:pt>
          <cx:pt idx="65">47</cx:pt>
          <cx:pt idx="66">65</cx:pt>
          <cx:pt idx="67">58</cx:pt>
          <cx:pt idx="68">54</cx:pt>
          <cx:pt idx="69">68</cx:pt>
          <cx:pt idx="70">71</cx:pt>
          <cx:pt idx="71">43</cx:pt>
          <cx:pt idx="72">73</cx:pt>
          <cx:pt idx="73">45</cx:pt>
          <cx:pt idx="74">76</cx:pt>
          <cx:pt idx="75">70</cx:pt>
          <cx:pt idx="76">65</cx:pt>
          <cx:pt idx="77">51</cx:pt>
          <cx:pt idx="78">66</cx:pt>
          <cx:pt idx="79">50</cx:pt>
          <cx:pt idx="80">53</cx:pt>
          <cx:pt idx="81">37</cx:pt>
          <cx:pt idx="82">54</cx:pt>
          <cx:pt idx="83">55</cx:pt>
          <cx:pt idx="84">30</cx:pt>
          <cx:pt idx="85">75</cx:pt>
          <cx:pt idx="86">27</cx:pt>
          <cx:pt idx="87">57</cx:pt>
          <cx:pt idx="88">48</cx:pt>
          <cx:pt idx="89">45</cx:pt>
          <cx:pt idx="90">49</cx:pt>
          <cx:pt idx="91">51</cx:pt>
          <cx:pt idx="92">50</cx:pt>
          <cx:pt idx="93">49</cx:pt>
          <cx:pt idx="94">45</cx:pt>
          <cx:pt idx="95">41</cx:pt>
          <cx:pt idx="96">66</cx:pt>
          <cx:pt idx="97">26</cx:pt>
          <cx:pt idx="98">48</cx:pt>
          <cx:pt idx="99">44</cx:pt>
          <cx:pt idx="100">37</cx:pt>
          <cx:pt idx="101">39</cx:pt>
          <cx:pt idx="102">38</cx:pt>
          <cx:pt idx="103">63</cx:pt>
          <cx:pt idx="104">47</cx:pt>
          <cx:pt idx="105">47</cx:pt>
          <cx:pt idx="106">38</cx:pt>
          <cx:pt idx="107">45</cx:pt>
          <cx:pt idx="108">80</cx:pt>
          <cx:pt idx="109">36</cx:pt>
          <cx:pt idx="110">41</cx:pt>
        </cx:lvl>
      </cx:numDim>
    </cx:data>
  </cx:chartData>
  <cx:chart>
    <cx:title pos="t" align="ctr" overlay="0">
      <cx:tx>
        <cx:txData>
          <cx:v>Midterm Scores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Midterm Scores</a:t>
          </a:r>
        </a:p>
      </cx:txPr>
    </cx:title>
    <cx:plotArea>
      <cx:plotAreaRegion>
        <cx:series layoutId="clusteredColumn" uniqueId="{50C40788-3D9E-4CCA-A375-079C6F7D1071}">
          <cx:spPr>
            <a:solidFill>
              <a:schemeClr val="accent2">
                <a:lumMod val="50000"/>
              </a:schemeClr>
            </a:solidFill>
          </cx:spPr>
          <cx:dataId val="0"/>
          <cx:layoutPr>
            <cx:binning intervalClosed="r">
              <cx:binSize val="3"/>
            </cx:binning>
          </cx:layoutPr>
        </cx:series>
      </cx:plotAreaRegion>
      <cx:axis id="0">
        <cx:catScaling gapWidth="0.629999995"/>
        <cx:tickLabels/>
      </cx:axis>
      <cx:axis id="1">
        <cx:valScaling/>
        <cx:majorGridlines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1558213-7DC6-4D6A-A18D-1F8D0F85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BD4F-6D32-4158-BEEC-0114D75D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BC4-0025-490F-86DF-86D24627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A8B7-339B-49FC-BC66-989AF7A1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E0D-5A32-4C7B-912A-C0D8E6E2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F5CC-D05C-48CC-9B39-21E1228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C3102-0AA5-443B-8955-2D7412F1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7008-4F2D-43B1-B1D4-F37804DC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13AE-E7D4-477F-8079-BF0ACDF4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4027-2529-46DE-B191-7985C043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CD66-5ECD-440D-99A6-2CADF6675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E2F-56F2-4697-A180-D2CFAF4B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963D-C2C8-4EF1-9BAD-B07413A0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1D01DBA2-F09F-4900-B6D8-D30B3F7D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22.xml"/><Relationship Id="rId7" Type="http://schemas.openxmlformats.org/officeDocument/2006/relationships/tags" Target="../tags/tag126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15, Winter 2019</a:t>
            </a:r>
          </a:p>
          <a:p>
            <a:pPr eaLnBrk="1" hangingPunct="1"/>
            <a:r>
              <a:rPr lang="en-US" altLang="en-US" dirty="0"/>
              <a:t>Closest Pair, Multiplication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Midterm returned with solution set</a:t>
            </a:r>
          </a:p>
          <a:p>
            <a:r>
              <a:rPr lang="en-US" dirty="0" smtClean="0"/>
              <a:t>Next week,  Dynamic Programming</a:t>
            </a:r>
          </a:p>
          <a:p>
            <a:pPr lvl="1"/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019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Midterm Average: 50.5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2157806095"/>
                  </p:ext>
                </p:extLst>
              </p:nvPr>
            </p:nvGraphicFramePr>
            <p:xfrm>
              <a:off x="442365" y="4161148"/>
              <a:ext cx="4572000" cy="276747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365" y="4161148"/>
                <a:ext cx="4572000" cy="27674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84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Mergesort</a:t>
            </a:r>
            <a:r>
              <a:rPr lang="en-US" altLang="en-US" sz="2800" dirty="0"/>
              <a:t>, Quicksort</a:t>
            </a:r>
          </a:p>
          <a:p>
            <a:pPr eaLnBrk="1" hangingPunct="1"/>
            <a:r>
              <a:rPr lang="en-US" altLang="en-US" sz="2800" dirty="0"/>
              <a:t>Strassen’s Algorithm</a:t>
            </a:r>
          </a:p>
          <a:p>
            <a:pPr eaLnBrk="1" hangingPunct="1"/>
            <a:r>
              <a:rPr lang="en-US" altLang="en-US" sz="2800" dirty="0"/>
              <a:t>Inversion counting</a:t>
            </a:r>
          </a:p>
          <a:p>
            <a:pPr eaLnBrk="1" hangingPunct="1"/>
            <a:r>
              <a:rPr lang="en-US" altLang="en-US" sz="2800" dirty="0">
                <a:solidFill>
                  <a:srgbClr val="00B050"/>
                </a:solidFill>
              </a:rPr>
              <a:t>Median</a:t>
            </a:r>
          </a:p>
          <a:p>
            <a:pPr eaLnBrk="1" hangingPunct="1"/>
            <a:r>
              <a:rPr lang="en-US" altLang="en-US" sz="2800" dirty="0">
                <a:solidFill>
                  <a:srgbClr val="C00000"/>
                </a:solidFill>
              </a:rPr>
              <a:t>Closest Pair Algorithm (2d)</a:t>
            </a:r>
          </a:p>
          <a:p>
            <a:pPr eaLnBrk="1" hangingPunct="1"/>
            <a:r>
              <a:rPr lang="en-US" altLang="en-US" sz="2800" dirty="0">
                <a:solidFill>
                  <a:srgbClr val="C00000"/>
                </a:solidFill>
              </a:rPr>
              <a:t>Integer Multiplication (Karatsuba’s Algorithm)</a:t>
            </a:r>
          </a:p>
          <a:p>
            <a:pPr eaLnBrk="1" hangingPunct="1"/>
            <a:r>
              <a:rPr lang="en-US" altLang="en-US" sz="2800" dirty="0"/>
              <a:t>FFT</a:t>
            </a:r>
          </a:p>
          <a:p>
            <a:pPr lvl="1" eaLnBrk="1" hangingPunct="1"/>
            <a:r>
              <a:rPr lang="en-US" altLang="en-US" sz="2400" dirty="0"/>
              <a:t>Polynomial Multiplication</a:t>
            </a:r>
          </a:p>
          <a:p>
            <a:pPr lvl="1" eaLnBrk="1" hangingPunct="1"/>
            <a:r>
              <a:rPr lang="en-US" altLang="en-US" sz="2400" dirty="0"/>
              <a:t>Convolution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Median:  BFPRT Algorithm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239560"/>
            <a:ext cx="7315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Select(A, k){</a:t>
            </a:r>
          </a:p>
          <a:p>
            <a:pPr eaLnBrk="1" hangingPunct="1"/>
            <a:r>
              <a:rPr lang="en-US" altLang="en-US" dirty="0"/>
              <a:t>	x = BFPRT(A)  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x}; 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x}; 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if (|S</a:t>
            </a:r>
            <a:r>
              <a:rPr lang="en-US" altLang="en-US" baseline="-25000" dirty="0"/>
              <a:t>2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2</a:t>
            </a:r>
            <a:r>
              <a:rPr lang="en-US" altLang="en-US" dirty="0"/>
              <a:t>, k)</a:t>
            </a:r>
          </a:p>
          <a:p>
            <a:pPr eaLnBrk="1" hangingPunct="1"/>
            <a:r>
              <a:rPr lang="en-US" altLang="en-US" dirty="0"/>
              <a:t>	else if (|S</a:t>
            </a:r>
            <a:r>
              <a:rPr lang="en-US" altLang="en-US" baseline="-25000" dirty="0"/>
              <a:t>2</a:t>
            </a:r>
            <a:r>
              <a:rPr lang="en-US" altLang="en-US" dirty="0"/>
              <a:t>| + |S</a:t>
            </a:r>
            <a:r>
              <a:rPr lang="en-US" altLang="en-US" baseline="-25000" dirty="0"/>
              <a:t>3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x</a:t>
            </a:r>
          </a:p>
          <a:p>
            <a:pPr eaLnBrk="1" hangingPunct="1"/>
            <a:r>
              <a:rPr lang="en-US" altLang="en-US" dirty="0"/>
              <a:t>	else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1</a:t>
            </a:r>
            <a:r>
              <a:rPr lang="en-US" altLang="en-US" dirty="0"/>
              <a:t>, k - |S</a:t>
            </a:r>
            <a:r>
              <a:rPr lang="en-US" altLang="en-US" baseline="-25000" dirty="0"/>
              <a:t>2</a:t>
            </a:r>
            <a:r>
              <a:rPr lang="en-US" altLang="en-US" dirty="0"/>
              <a:t>| - |S</a:t>
            </a:r>
            <a:r>
              <a:rPr lang="en-US" altLang="en-US" baseline="-25000" dirty="0"/>
              <a:t>3</a:t>
            </a:r>
            <a:r>
              <a:rPr lang="en-US" altLang="en-US" dirty="0"/>
              <a:t>|)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41148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41148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41148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9971" y="4731875"/>
            <a:ext cx="7315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BFPRT(A){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	n = |A|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	Split A into n/5 sets of size 5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	M be the set of medians of these sets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	x = Select(M, n/10)    /* x is the median of M */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	return x</a:t>
            </a:r>
          </a:p>
          <a:p>
            <a:pPr>
              <a:defRPr/>
            </a:pPr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454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1722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Prove that T(n) &lt;= 20 c 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00200"/>
            <a:ext cx="693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T(n) &lt;= T(3n/4) + T(n/5) + c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9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practice,  select the pivot by choosing </a:t>
            </a:r>
            <a:r>
              <a:rPr lang="en-US" dirty="0" smtClean="0"/>
              <a:t>an </a:t>
            </a:r>
            <a:r>
              <a:rPr lang="en-US" dirty="0"/>
              <a:t>element at random</a:t>
            </a:r>
          </a:p>
          <a:p>
            <a:r>
              <a:rPr lang="en-US" dirty="0"/>
              <a:t>Heuristics such as median-of-three gives improved performance</a:t>
            </a:r>
          </a:p>
          <a:p>
            <a:r>
              <a:rPr lang="en-US" dirty="0"/>
              <a:t>BFPRT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practical algorithm</a:t>
            </a:r>
          </a:p>
          <a:p>
            <a:r>
              <a:rPr lang="en-US" dirty="0"/>
              <a:t>Why groups of five?</a:t>
            </a:r>
          </a:p>
          <a:p>
            <a:pPr lvl="1"/>
            <a:r>
              <a:rPr lang="en-US" dirty="0"/>
              <a:t>Odd number</a:t>
            </a:r>
          </a:p>
          <a:p>
            <a:pPr lvl="1"/>
            <a:r>
              <a:rPr lang="en-US" dirty="0"/>
              <a:t>Three does not allow linear bound to be proven</a:t>
            </a:r>
          </a:p>
          <a:p>
            <a:pPr lvl="1"/>
            <a:r>
              <a:rPr lang="en-US" dirty="0"/>
              <a:t>Seven gives a worse constant factor</a:t>
            </a:r>
          </a:p>
        </p:txBody>
      </p:sp>
    </p:spTree>
    <p:extLst>
      <p:ext uri="{BB962C8B-B14F-4D97-AF65-F5344CB8AC3E}">
        <p14:creationId xmlns:p14="http://schemas.microsoft.com/office/powerpoint/2010/main" val="51230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7123</TotalTime>
  <Words>508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Symbol</vt:lpstr>
      <vt:lpstr>Times New Roman</vt:lpstr>
      <vt:lpstr>1_Default Design</vt:lpstr>
      <vt:lpstr>CSE 421 Algorithms</vt:lpstr>
      <vt:lpstr>Announcements</vt:lpstr>
      <vt:lpstr>Divide and Conquer Algorithms</vt:lpstr>
      <vt:lpstr>Median:  BFPRT Algorithm</vt:lpstr>
      <vt:lpstr>BFPRT Recurrence</vt:lpstr>
      <vt:lpstr>Median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Multiplication Algorithm (First attempt)</vt:lpstr>
      <vt:lpstr>Simple algebra</vt:lpstr>
      <vt:lpstr>Karatsuba’s Algorithm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63</cp:revision>
  <dcterms:created xsi:type="dcterms:W3CDTF">1601-01-01T00:00:00Z</dcterms:created>
  <dcterms:modified xsi:type="dcterms:W3CDTF">2019-02-22T20:51:44Z</dcterms:modified>
</cp:coreProperties>
</file>