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6" r:id="rId2"/>
    <p:sldId id="302" r:id="rId3"/>
    <p:sldId id="285" r:id="rId4"/>
    <p:sldId id="286" r:id="rId5"/>
    <p:sldId id="287" r:id="rId6"/>
    <p:sldId id="288" r:id="rId7"/>
    <p:sldId id="289" r:id="rId8"/>
    <p:sldId id="299" r:id="rId9"/>
    <p:sldId id="290" r:id="rId10"/>
    <p:sldId id="291" r:id="rId11"/>
    <p:sldId id="292" r:id="rId12"/>
    <p:sldId id="293" r:id="rId13"/>
    <p:sldId id="294" r:id="rId14"/>
    <p:sldId id="301" r:id="rId15"/>
    <p:sldId id="296" r:id="rId16"/>
    <p:sldId id="297" r:id="rId17"/>
    <p:sldId id="298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smtClean="0"/>
              <a:t>Winter </a:t>
            </a:r>
            <a:r>
              <a:rPr lang="en-US" altLang="en-US" dirty="0"/>
              <a:t>2019</a:t>
            </a:r>
          </a:p>
          <a:p>
            <a:pPr eaLnBrk="1" hangingPunct="1"/>
            <a:r>
              <a:rPr lang="en-US" alt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factors are arbitrary</a:t>
            </a:r>
          </a:p>
          <a:p>
            <a:pPr lvl="1" eaLnBrk="1" hangingPunct="1"/>
            <a:r>
              <a:rPr lang="en-US" altLang="en-US"/>
              <a:t>Depend on the implementation</a:t>
            </a:r>
          </a:p>
          <a:p>
            <a:pPr lvl="1" eaLnBrk="1" hangingPunct="1"/>
            <a:r>
              <a:rPr lang="en-US" altLang="en-US"/>
              <a:t>Depend on the details of the model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Determining the constant factors is tedious and provides little insight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growth rate often requires new techniques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lim (f(n) / g(n)) = c for c &gt; 0 then           f(n) =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(g(n))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O(g(n)) and g(n) is O(h(n)) then     f(n) is O(h(n))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O(h(n)) and g(n) is O(h(n)) then f(n) + g(n) is O(h(n))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Chapter 2.1, 2.2</a:t>
            </a:r>
          </a:p>
          <a:p>
            <a:pPr lvl="1">
              <a:defRPr/>
            </a:pPr>
            <a:r>
              <a:rPr lang="en-US" dirty="0"/>
              <a:t>Chapter 3 (Mostly review)</a:t>
            </a:r>
          </a:p>
          <a:p>
            <a:pPr lvl="1">
              <a:defRPr/>
            </a:pPr>
            <a:r>
              <a:rPr lang="en-US" dirty="0"/>
              <a:t>Start on Chapter </a:t>
            </a:r>
            <a:r>
              <a:rPr lang="en-US" dirty="0" smtClean="0"/>
              <a:t>4</a:t>
            </a:r>
            <a:endParaRPr lang="en-US" dirty="0"/>
          </a:p>
          <a:p>
            <a:pPr>
              <a:defRPr/>
            </a:pPr>
            <a:r>
              <a:rPr lang="en-US" dirty="0"/>
              <a:t>Homework Guidelines</a:t>
            </a:r>
          </a:p>
          <a:p>
            <a:pPr lvl="1">
              <a:defRPr/>
            </a:pPr>
            <a:r>
              <a:rPr lang="en-US" dirty="0"/>
              <a:t>Submit homework with Canvas</a:t>
            </a:r>
          </a:p>
          <a:p>
            <a:pPr lvl="2">
              <a:defRPr/>
            </a:pPr>
            <a:r>
              <a:rPr lang="en-US" dirty="0"/>
              <a:t>Submit problems </a:t>
            </a:r>
            <a:r>
              <a:rPr lang="en-US" dirty="0" smtClean="0"/>
              <a:t>separately</a:t>
            </a:r>
          </a:p>
          <a:p>
            <a:pPr lvl="2">
              <a:defRPr/>
            </a:pPr>
            <a:r>
              <a:rPr lang="en-US" dirty="0" smtClean="0"/>
              <a:t>Deadline is 1:29 PM on Wednesday</a:t>
            </a:r>
          </a:p>
          <a:p>
            <a:pPr lvl="1">
              <a:defRPr/>
            </a:pPr>
            <a:r>
              <a:rPr lang="en-US" dirty="0" smtClean="0"/>
              <a:t>Describing an algorithm</a:t>
            </a:r>
          </a:p>
          <a:p>
            <a:pPr lvl="2">
              <a:defRPr/>
            </a:pPr>
            <a:r>
              <a:rPr lang="en-US" dirty="0" smtClean="0"/>
              <a:t>Clarity is most important</a:t>
            </a:r>
          </a:p>
          <a:p>
            <a:pPr lvl="2">
              <a:defRPr/>
            </a:pPr>
            <a:r>
              <a:rPr lang="en-US" dirty="0" smtClean="0"/>
              <a:t>Pseudocode generally preferable to just English</a:t>
            </a:r>
          </a:p>
          <a:p>
            <a:pPr lvl="3">
              <a:defRPr/>
            </a:pPr>
            <a:r>
              <a:rPr lang="en-US" dirty="0" smtClean="0"/>
              <a:t>But sometimes both methods combined work best</a:t>
            </a:r>
            <a:endParaRPr lang="en-US" dirty="0"/>
          </a:p>
          <a:p>
            <a:pPr lvl="1">
              <a:defRPr/>
            </a:pPr>
            <a:r>
              <a:rPr lang="en-US" dirty="0"/>
              <a:t>Prove that your algorithm works</a:t>
            </a:r>
          </a:p>
          <a:p>
            <a:pPr lvl="2">
              <a:defRPr/>
            </a:pPr>
            <a:r>
              <a:rPr lang="en-US" dirty="0"/>
              <a:t>A proof is a “convincing argument”</a:t>
            </a:r>
          </a:p>
          <a:p>
            <a:pPr lvl="1">
              <a:defRPr/>
            </a:pPr>
            <a:r>
              <a:rPr lang="en-US" dirty="0"/>
              <a:t>Give the run time for you algorithm</a:t>
            </a:r>
          </a:p>
          <a:p>
            <a:pPr lvl="2">
              <a:defRPr/>
            </a:pPr>
            <a:r>
              <a:rPr lang="en-US" dirty="0"/>
              <a:t>Justify that the algorithm satisfies the runtime bound</a:t>
            </a:r>
          </a:p>
          <a:p>
            <a:pPr lvl="1">
              <a:defRPr/>
            </a:pPr>
            <a:r>
              <a:rPr lang="en-US" dirty="0"/>
              <a:t>You may lose points for style</a:t>
            </a:r>
          </a:p>
          <a:p>
            <a:pPr lvl="1">
              <a:defRPr/>
            </a:pPr>
            <a:r>
              <a:rPr lang="en-US" dirty="0"/>
              <a:t>Homework assignments will (probably) be worth the same amount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Qualitatively better worst case performance than a brute force algorithm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efficient if it has a polynomial run time</a:t>
            </a:r>
          </a:p>
          <a:p>
            <a:pPr eaLnBrk="1" hangingPunct="1"/>
            <a:r>
              <a:rPr lang="en-US" altLang="en-US"/>
              <a:t>Run time as a function of problem size</a:t>
            </a:r>
          </a:p>
          <a:p>
            <a:pPr lvl="1" eaLnBrk="1" hangingPunct="1"/>
            <a:r>
              <a:rPr lang="en-US" altLang="en-US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/>
              <a:t>T(n): maximum run time for all problems of size at most 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Generally, polynomial time seems to capture the algorithms which are efficient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class of polynomial time algorithms has many good, mathematical properties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 run time as O(f(n))</a:t>
            </a:r>
          </a:p>
          <a:p>
            <a:pPr eaLnBrk="1" hangingPunct="1"/>
            <a:r>
              <a:rPr lang="en-US" altLang="en-US"/>
              <a:t>Emphasize algorithms with slower growth rates</a:t>
            </a:r>
          </a:p>
          <a:p>
            <a:pPr eaLnBrk="1" hangingPunct="1"/>
            <a:r>
              <a:rPr lang="en-US" altLang="en-US"/>
              <a:t>Fundamental idea in the study of algorithms</a:t>
            </a:r>
          </a:p>
          <a:p>
            <a:pPr eaLnBrk="1" hangingPunct="1"/>
            <a:r>
              <a:rPr lang="en-US" altLang="en-US"/>
              <a:t>Basis of Tarjan/Hopcroft Turing Award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738</Words>
  <Application>Microsoft Office PowerPoint</Application>
  <PresentationFormat>On-screen Show (4:3)</PresentationFormat>
  <Paragraphs>124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1_Default Design</vt:lpstr>
      <vt:lpstr>CSE 421 Algorithms</vt:lpstr>
      <vt:lpstr>Announcements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32</cp:revision>
  <dcterms:created xsi:type="dcterms:W3CDTF">1601-01-01T00:00:00Z</dcterms:created>
  <dcterms:modified xsi:type="dcterms:W3CDTF">2019-01-30T00:45:11Z</dcterms:modified>
</cp:coreProperties>
</file>