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3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490" y="-10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E84318A-6C28-4ADE-AAD7-F05BD8FD1B3D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2DBD8ED-E973-4250-AAB4-5FC19DCC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03EED08-B8BF-475C-81A7-A3B2E972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C75D8-D73F-4806-A642-D15035F28FAC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1026-11D5-4537-95A3-C59546F6D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701D2-01A6-4F87-AF52-C643586E0472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DEF1-EF35-44D7-869B-3A62B883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EEC0-4797-4696-9691-5C4CF0082ACA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75F05-A8E5-442F-8D03-D0AE9A32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0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FC1D2-5360-457F-B77B-267761536B15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422E-E402-4287-8846-24CFB5E9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9342-F069-47F6-8C68-EFE663D18CFB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80C9-B4A2-4127-89D5-18AFB11E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C86F-90D7-40B5-984F-A076B71CAC7A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1DF8-9ED6-4DED-9CF9-CBDB46C5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82A3-975A-4C34-80EB-940722A496CE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D3EB-4E47-472B-960E-128914E2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2605-3A73-47FE-8AE9-EF49454F7FB6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BD29-35FE-4711-9E2A-4BF5C8FED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DAFD-0A4C-4BB8-B341-302FC84E25C2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046D-3BD6-4CFC-B2F8-66947C09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1B95-787F-450F-AA5B-FD8F9F2E4747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128F-91AE-473A-8E01-6108DE0B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9F854-9467-4C45-A664-BB08277B0EC4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FE27C-28AB-4DE3-8C01-24B3E9F4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F59B-3EF0-4F38-BF34-D827F0977F63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DF8A-D193-4717-8B7A-2A15D9C3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457200" y="6400800"/>
            <a:ext cx="2233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C84272C-A1BF-42FA-BBE5-561D4B127887}" type="datetime4">
              <a:rPr lang="en-US"/>
              <a:pPr>
                <a:defRPr/>
              </a:pPr>
              <a:t>January 29, 2019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2728913" y="6400800"/>
            <a:ext cx="42433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7620000" y="6400800"/>
            <a:ext cx="106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9A4BB-7B51-432D-9294-8231A435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tags" Target="../tags/tag211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9" Type="http://schemas.openxmlformats.org/officeDocument/2006/relationships/tags" Target="../tags/tag190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8" Type="http://schemas.openxmlformats.org/officeDocument/2006/relationships/tags" Target="../tags/tag169.xml"/><Relationship Id="rId51" Type="http://schemas.openxmlformats.org/officeDocument/2006/relationships/tags" Target="../tags/tag212.xml"/><Relationship Id="rId3" Type="http://schemas.openxmlformats.org/officeDocument/2006/relationships/tags" Target="../tags/tag164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20" Type="http://schemas.openxmlformats.org/officeDocument/2006/relationships/tags" Target="../tags/tag181.xml"/><Relationship Id="rId41" Type="http://schemas.openxmlformats.org/officeDocument/2006/relationships/tags" Target="../tags/tag202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tags" Target="../tags/tag255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9" Type="http://schemas.openxmlformats.org/officeDocument/2006/relationships/tags" Target="../tags/tag242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4" Type="http://schemas.openxmlformats.org/officeDocument/2006/relationships/tags" Target="../tags/tag257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tags" Target="../tags/tag256.xml"/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20" Type="http://schemas.openxmlformats.org/officeDocument/2006/relationships/tags" Target="../tags/tag233.xml"/><Relationship Id="rId41" Type="http://schemas.openxmlformats.org/officeDocument/2006/relationships/tags" Target="../tags/tag25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39" Type="http://schemas.openxmlformats.org/officeDocument/2006/relationships/tags" Target="../tags/tag296.xml"/><Relationship Id="rId21" Type="http://schemas.openxmlformats.org/officeDocument/2006/relationships/tags" Target="../tags/tag278.xml"/><Relationship Id="rId34" Type="http://schemas.openxmlformats.org/officeDocument/2006/relationships/tags" Target="../tags/tag291.xml"/><Relationship Id="rId42" Type="http://schemas.openxmlformats.org/officeDocument/2006/relationships/tags" Target="../tags/tag299.xml"/><Relationship Id="rId47" Type="http://schemas.openxmlformats.org/officeDocument/2006/relationships/tags" Target="../tags/tag304.xml"/><Relationship Id="rId50" Type="http://schemas.openxmlformats.org/officeDocument/2006/relationships/tags" Target="../tags/tag307.xml"/><Relationship Id="rId55" Type="http://schemas.openxmlformats.org/officeDocument/2006/relationships/tags" Target="../tags/tag312.xml"/><Relationship Id="rId7" Type="http://schemas.openxmlformats.org/officeDocument/2006/relationships/tags" Target="../tags/tag264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9" Type="http://schemas.openxmlformats.org/officeDocument/2006/relationships/tags" Target="../tags/tag286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32" Type="http://schemas.openxmlformats.org/officeDocument/2006/relationships/tags" Target="../tags/tag289.xml"/><Relationship Id="rId37" Type="http://schemas.openxmlformats.org/officeDocument/2006/relationships/tags" Target="../tags/tag294.xml"/><Relationship Id="rId40" Type="http://schemas.openxmlformats.org/officeDocument/2006/relationships/tags" Target="../tags/tag297.xml"/><Relationship Id="rId45" Type="http://schemas.openxmlformats.org/officeDocument/2006/relationships/tags" Target="../tags/tag302.xml"/><Relationship Id="rId53" Type="http://schemas.openxmlformats.org/officeDocument/2006/relationships/tags" Target="../tags/tag310.xml"/><Relationship Id="rId58" Type="http://schemas.openxmlformats.org/officeDocument/2006/relationships/slideLayout" Target="../slideLayouts/slideLayout12.xml"/><Relationship Id="rId5" Type="http://schemas.openxmlformats.org/officeDocument/2006/relationships/tags" Target="../tags/tag262.xml"/><Relationship Id="rId19" Type="http://schemas.openxmlformats.org/officeDocument/2006/relationships/tags" Target="../tags/tag276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tags" Target="../tags/tag284.xml"/><Relationship Id="rId30" Type="http://schemas.openxmlformats.org/officeDocument/2006/relationships/tags" Target="../tags/tag287.xml"/><Relationship Id="rId35" Type="http://schemas.openxmlformats.org/officeDocument/2006/relationships/tags" Target="../tags/tag292.xml"/><Relationship Id="rId43" Type="http://schemas.openxmlformats.org/officeDocument/2006/relationships/tags" Target="../tags/tag300.xml"/><Relationship Id="rId48" Type="http://schemas.openxmlformats.org/officeDocument/2006/relationships/tags" Target="../tags/tag305.xml"/><Relationship Id="rId56" Type="http://schemas.openxmlformats.org/officeDocument/2006/relationships/tags" Target="../tags/tag313.xml"/><Relationship Id="rId8" Type="http://schemas.openxmlformats.org/officeDocument/2006/relationships/tags" Target="../tags/tag265.xml"/><Relationship Id="rId51" Type="http://schemas.openxmlformats.org/officeDocument/2006/relationships/tags" Target="../tags/tag308.xml"/><Relationship Id="rId3" Type="http://schemas.openxmlformats.org/officeDocument/2006/relationships/tags" Target="../tags/tag260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33" Type="http://schemas.openxmlformats.org/officeDocument/2006/relationships/tags" Target="../tags/tag290.xml"/><Relationship Id="rId38" Type="http://schemas.openxmlformats.org/officeDocument/2006/relationships/tags" Target="../tags/tag295.xml"/><Relationship Id="rId46" Type="http://schemas.openxmlformats.org/officeDocument/2006/relationships/tags" Target="../tags/tag303.xml"/><Relationship Id="rId20" Type="http://schemas.openxmlformats.org/officeDocument/2006/relationships/tags" Target="../tags/tag277.xml"/><Relationship Id="rId41" Type="http://schemas.openxmlformats.org/officeDocument/2006/relationships/tags" Target="../tags/tag298.xml"/><Relationship Id="rId54" Type="http://schemas.openxmlformats.org/officeDocument/2006/relationships/tags" Target="../tags/tag311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tags" Target="../tags/tag285.xml"/><Relationship Id="rId36" Type="http://schemas.openxmlformats.org/officeDocument/2006/relationships/tags" Target="../tags/tag293.xml"/><Relationship Id="rId49" Type="http://schemas.openxmlformats.org/officeDocument/2006/relationships/tags" Target="../tags/tag306.xml"/><Relationship Id="rId57" Type="http://schemas.openxmlformats.org/officeDocument/2006/relationships/tags" Target="../tags/tag314.xml"/><Relationship Id="rId10" Type="http://schemas.openxmlformats.org/officeDocument/2006/relationships/tags" Target="../tags/tag267.xml"/><Relationship Id="rId31" Type="http://schemas.openxmlformats.org/officeDocument/2006/relationships/tags" Target="../tags/tag288.xml"/><Relationship Id="rId44" Type="http://schemas.openxmlformats.org/officeDocument/2006/relationships/tags" Target="../tags/tag301.xml"/><Relationship Id="rId52" Type="http://schemas.openxmlformats.org/officeDocument/2006/relationships/tags" Target="../tags/tag30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" Type="http://schemas.openxmlformats.org/officeDocument/2006/relationships/tags" Target="../tags/tag317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20" Type="http://schemas.openxmlformats.org/officeDocument/2006/relationships/tags" Target="../tags/tag334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tags" Target="../tags/tag333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360.xml"/><Relationship Id="rId21" Type="http://schemas.openxmlformats.org/officeDocument/2006/relationships/tags" Target="../tags/tag355.xml"/><Relationship Id="rId42" Type="http://schemas.openxmlformats.org/officeDocument/2006/relationships/tags" Target="../tags/tag376.xml"/><Relationship Id="rId47" Type="http://schemas.openxmlformats.org/officeDocument/2006/relationships/tags" Target="../tags/tag381.xml"/><Relationship Id="rId63" Type="http://schemas.openxmlformats.org/officeDocument/2006/relationships/tags" Target="../tags/tag397.xml"/><Relationship Id="rId68" Type="http://schemas.openxmlformats.org/officeDocument/2006/relationships/tags" Target="../tags/tag402.xml"/><Relationship Id="rId84" Type="http://schemas.openxmlformats.org/officeDocument/2006/relationships/tags" Target="../tags/tag418.xml"/><Relationship Id="rId89" Type="http://schemas.openxmlformats.org/officeDocument/2006/relationships/tags" Target="../tags/tag423.xml"/><Relationship Id="rId16" Type="http://schemas.openxmlformats.org/officeDocument/2006/relationships/tags" Target="../tags/tag350.xml"/><Relationship Id="rId11" Type="http://schemas.openxmlformats.org/officeDocument/2006/relationships/tags" Target="../tags/tag345.xml"/><Relationship Id="rId32" Type="http://schemas.openxmlformats.org/officeDocument/2006/relationships/tags" Target="../tags/tag366.xml"/><Relationship Id="rId37" Type="http://schemas.openxmlformats.org/officeDocument/2006/relationships/tags" Target="../tags/tag371.xml"/><Relationship Id="rId53" Type="http://schemas.openxmlformats.org/officeDocument/2006/relationships/tags" Target="../tags/tag387.xml"/><Relationship Id="rId58" Type="http://schemas.openxmlformats.org/officeDocument/2006/relationships/tags" Target="../tags/tag392.xml"/><Relationship Id="rId74" Type="http://schemas.openxmlformats.org/officeDocument/2006/relationships/tags" Target="../tags/tag408.xml"/><Relationship Id="rId79" Type="http://schemas.openxmlformats.org/officeDocument/2006/relationships/tags" Target="../tags/tag413.xml"/><Relationship Id="rId5" Type="http://schemas.openxmlformats.org/officeDocument/2006/relationships/tags" Target="../tags/tag339.xml"/><Relationship Id="rId90" Type="http://schemas.openxmlformats.org/officeDocument/2006/relationships/tags" Target="../tags/tag424.xml"/><Relationship Id="rId22" Type="http://schemas.openxmlformats.org/officeDocument/2006/relationships/tags" Target="../tags/tag356.xml"/><Relationship Id="rId27" Type="http://schemas.openxmlformats.org/officeDocument/2006/relationships/tags" Target="../tags/tag361.xml"/><Relationship Id="rId43" Type="http://schemas.openxmlformats.org/officeDocument/2006/relationships/tags" Target="../tags/tag377.xml"/><Relationship Id="rId48" Type="http://schemas.openxmlformats.org/officeDocument/2006/relationships/tags" Target="../tags/tag382.xml"/><Relationship Id="rId64" Type="http://schemas.openxmlformats.org/officeDocument/2006/relationships/tags" Target="../tags/tag398.xml"/><Relationship Id="rId69" Type="http://schemas.openxmlformats.org/officeDocument/2006/relationships/tags" Target="../tags/tag403.xml"/><Relationship Id="rId8" Type="http://schemas.openxmlformats.org/officeDocument/2006/relationships/tags" Target="../tags/tag342.xml"/><Relationship Id="rId51" Type="http://schemas.openxmlformats.org/officeDocument/2006/relationships/tags" Target="../tags/tag385.xml"/><Relationship Id="rId72" Type="http://schemas.openxmlformats.org/officeDocument/2006/relationships/tags" Target="../tags/tag406.xml"/><Relationship Id="rId80" Type="http://schemas.openxmlformats.org/officeDocument/2006/relationships/tags" Target="../tags/tag414.xml"/><Relationship Id="rId85" Type="http://schemas.openxmlformats.org/officeDocument/2006/relationships/tags" Target="../tags/tag419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337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tags" Target="../tags/tag359.xml"/><Relationship Id="rId33" Type="http://schemas.openxmlformats.org/officeDocument/2006/relationships/tags" Target="../tags/tag367.xml"/><Relationship Id="rId38" Type="http://schemas.openxmlformats.org/officeDocument/2006/relationships/tags" Target="../tags/tag372.xml"/><Relationship Id="rId46" Type="http://schemas.openxmlformats.org/officeDocument/2006/relationships/tags" Target="../tags/tag380.xml"/><Relationship Id="rId59" Type="http://schemas.openxmlformats.org/officeDocument/2006/relationships/tags" Target="../tags/tag393.xml"/><Relationship Id="rId67" Type="http://schemas.openxmlformats.org/officeDocument/2006/relationships/tags" Target="../tags/tag401.xml"/><Relationship Id="rId20" Type="http://schemas.openxmlformats.org/officeDocument/2006/relationships/tags" Target="../tags/tag354.xml"/><Relationship Id="rId41" Type="http://schemas.openxmlformats.org/officeDocument/2006/relationships/tags" Target="../tags/tag375.xml"/><Relationship Id="rId54" Type="http://schemas.openxmlformats.org/officeDocument/2006/relationships/tags" Target="../tags/tag388.xml"/><Relationship Id="rId62" Type="http://schemas.openxmlformats.org/officeDocument/2006/relationships/tags" Target="../tags/tag396.xml"/><Relationship Id="rId70" Type="http://schemas.openxmlformats.org/officeDocument/2006/relationships/tags" Target="../tags/tag404.xml"/><Relationship Id="rId75" Type="http://schemas.openxmlformats.org/officeDocument/2006/relationships/tags" Target="../tags/tag409.xml"/><Relationship Id="rId83" Type="http://schemas.openxmlformats.org/officeDocument/2006/relationships/tags" Target="../tags/tag417.xml"/><Relationship Id="rId88" Type="http://schemas.openxmlformats.org/officeDocument/2006/relationships/tags" Target="../tags/tag422.xml"/><Relationship Id="rId91" Type="http://schemas.openxmlformats.org/officeDocument/2006/relationships/tags" Target="../tags/tag425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28" Type="http://schemas.openxmlformats.org/officeDocument/2006/relationships/tags" Target="../tags/tag362.xml"/><Relationship Id="rId36" Type="http://schemas.openxmlformats.org/officeDocument/2006/relationships/tags" Target="../tags/tag370.xml"/><Relationship Id="rId49" Type="http://schemas.openxmlformats.org/officeDocument/2006/relationships/tags" Target="../tags/tag383.xml"/><Relationship Id="rId57" Type="http://schemas.openxmlformats.org/officeDocument/2006/relationships/tags" Target="../tags/tag391.xml"/><Relationship Id="rId10" Type="http://schemas.openxmlformats.org/officeDocument/2006/relationships/tags" Target="../tags/tag344.xml"/><Relationship Id="rId31" Type="http://schemas.openxmlformats.org/officeDocument/2006/relationships/tags" Target="../tags/tag365.xml"/><Relationship Id="rId44" Type="http://schemas.openxmlformats.org/officeDocument/2006/relationships/tags" Target="../tags/tag378.xml"/><Relationship Id="rId52" Type="http://schemas.openxmlformats.org/officeDocument/2006/relationships/tags" Target="../tags/tag386.xml"/><Relationship Id="rId60" Type="http://schemas.openxmlformats.org/officeDocument/2006/relationships/tags" Target="../tags/tag394.xml"/><Relationship Id="rId65" Type="http://schemas.openxmlformats.org/officeDocument/2006/relationships/tags" Target="../tags/tag399.xml"/><Relationship Id="rId73" Type="http://schemas.openxmlformats.org/officeDocument/2006/relationships/tags" Target="../tags/tag407.xml"/><Relationship Id="rId78" Type="http://schemas.openxmlformats.org/officeDocument/2006/relationships/tags" Target="../tags/tag412.xml"/><Relationship Id="rId81" Type="http://schemas.openxmlformats.org/officeDocument/2006/relationships/tags" Target="../tags/tag415.xml"/><Relationship Id="rId86" Type="http://schemas.openxmlformats.org/officeDocument/2006/relationships/tags" Target="../tags/tag420.xml"/><Relationship Id="rId4" Type="http://schemas.openxmlformats.org/officeDocument/2006/relationships/tags" Target="../tags/tag338.xml"/><Relationship Id="rId9" Type="http://schemas.openxmlformats.org/officeDocument/2006/relationships/tags" Target="../tags/tag343.xml"/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39" Type="http://schemas.openxmlformats.org/officeDocument/2006/relationships/tags" Target="../tags/tag373.xml"/><Relationship Id="rId34" Type="http://schemas.openxmlformats.org/officeDocument/2006/relationships/tags" Target="../tags/tag368.xml"/><Relationship Id="rId50" Type="http://schemas.openxmlformats.org/officeDocument/2006/relationships/tags" Target="../tags/tag384.xml"/><Relationship Id="rId55" Type="http://schemas.openxmlformats.org/officeDocument/2006/relationships/tags" Target="../tags/tag389.xml"/><Relationship Id="rId76" Type="http://schemas.openxmlformats.org/officeDocument/2006/relationships/tags" Target="../tags/tag410.xml"/><Relationship Id="rId7" Type="http://schemas.openxmlformats.org/officeDocument/2006/relationships/tags" Target="../tags/tag341.xml"/><Relationship Id="rId71" Type="http://schemas.openxmlformats.org/officeDocument/2006/relationships/tags" Target="../tags/tag405.xml"/><Relationship Id="rId92" Type="http://schemas.openxmlformats.org/officeDocument/2006/relationships/tags" Target="../tags/tag426.xml"/><Relationship Id="rId2" Type="http://schemas.openxmlformats.org/officeDocument/2006/relationships/tags" Target="../tags/tag336.xml"/><Relationship Id="rId29" Type="http://schemas.openxmlformats.org/officeDocument/2006/relationships/tags" Target="../tags/tag363.xml"/><Relationship Id="rId24" Type="http://schemas.openxmlformats.org/officeDocument/2006/relationships/tags" Target="../tags/tag358.xml"/><Relationship Id="rId40" Type="http://schemas.openxmlformats.org/officeDocument/2006/relationships/tags" Target="../tags/tag374.xml"/><Relationship Id="rId45" Type="http://schemas.openxmlformats.org/officeDocument/2006/relationships/tags" Target="../tags/tag379.xml"/><Relationship Id="rId66" Type="http://schemas.openxmlformats.org/officeDocument/2006/relationships/tags" Target="../tags/tag400.xml"/><Relationship Id="rId87" Type="http://schemas.openxmlformats.org/officeDocument/2006/relationships/tags" Target="../tags/tag421.xml"/><Relationship Id="rId61" Type="http://schemas.openxmlformats.org/officeDocument/2006/relationships/tags" Target="../tags/tag395.xml"/><Relationship Id="rId82" Type="http://schemas.openxmlformats.org/officeDocument/2006/relationships/tags" Target="../tags/tag416.xml"/><Relationship Id="rId19" Type="http://schemas.openxmlformats.org/officeDocument/2006/relationships/tags" Target="../tags/tag353.xml"/><Relationship Id="rId14" Type="http://schemas.openxmlformats.org/officeDocument/2006/relationships/tags" Target="../tags/tag348.xml"/><Relationship Id="rId30" Type="http://schemas.openxmlformats.org/officeDocument/2006/relationships/tags" Target="../tags/tag364.xml"/><Relationship Id="rId35" Type="http://schemas.openxmlformats.org/officeDocument/2006/relationships/tags" Target="../tags/tag369.xml"/><Relationship Id="rId56" Type="http://schemas.openxmlformats.org/officeDocument/2006/relationships/tags" Target="../tags/tag390.xml"/><Relationship Id="rId77" Type="http://schemas.openxmlformats.org/officeDocument/2006/relationships/tags" Target="../tags/tag411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9" Type="http://schemas.openxmlformats.org/officeDocument/2006/relationships/tags" Target="../tags/tag465.xml"/><Relationship Id="rId21" Type="http://schemas.openxmlformats.org/officeDocument/2006/relationships/tags" Target="../tags/tag447.xml"/><Relationship Id="rId34" Type="http://schemas.openxmlformats.org/officeDocument/2006/relationships/tags" Target="../tags/tag460.xml"/><Relationship Id="rId42" Type="http://schemas.openxmlformats.org/officeDocument/2006/relationships/tags" Target="../tags/tag468.xml"/><Relationship Id="rId47" Type="http://schemas.openxmlformats.org/officeDocument/2006/relationships/tags" Target="../tags/tag473.xml"/><Relationship Id="rId50" Type="http://schemas.openxmlformats.org/officeDocument/2006/relationships/tags" Target="../tags/tag476.xml"/><Relationship Id="rId55" Type="http://schemas.openxmlformats.org/officeDocument/2006/relationships/tags" Target="../tags/tag481.xml"/><Relationship Id="rId7" Type="http://schemas.openxmlformats.org/officeDocument/2006/relationships/tags" Target="../tags/tag433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9" Type="http://schemas.openxmlformats.org/officeDocument/2006/relationships/tags" Target="../tags/tag455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32" Type="http://schemas.openxmlformats.org/officeDocument/2006/relationships/tags" Target="../tags/tag458.xml"/><Relationship Id="rId37" Type="http://schemas.openxmlformats.org/officeDocument/2006/relationships/tags" Target="../tags/tag463.xml"/><Relationship Id="rId40" Type="http://schemas.openxmlformats.org/officeDocument/2006/relationships/tags" Target="../tags/tag466.xml"/><Relationship Id="rId45" Type="http://schemas.openxmlformats.org/officeDocument/2006/relationships/tags" Target="../tags/tag471.xml"/><Relationship Id="rId53" Type="http://schemas.openxmlformats.org/officeDocument/2006/relationships/tags" Target="../tags/tag479.xml"/><Relationship Id="rId58" Type="http://schemas.openxmlformats.org/officeDocument/2006/relationships/tags" Target="../tags/tag484.xml"/><Relationship Id="rId5" Type="http://schemas.openxmlformats.org/officeDocument/2006/relationships/tags" Target="../tags/tag431.xml"/><Relationship Id="rId61" Type="http://schemas.openxmlformats.org/officeDocument/2006/relationships/tags" Target="../tags/tag487.xml"/><Relationship Id="rId19" Type="http://schemas.openxmlformats.org/officeDocument/2006/relationships/tags" Target="../tags/tag44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tags" Target="../tags/tag453.xml"/><Relationship Id="rId30" Type="http://schemas.openxmlformats.org/officeDocument/2006/relationships/tags" Target="../tags/tag456.xml"/><Relationship Id="rId35" Type="http://schemas.openxmlformats.org/officeDocument/2006/relationships/tags" Target="../tags/tag461.xml"/><Relationship Id="rId43" Type="http://schemas.openxmlformats.org/officeDocument/2006/relationships/tags" Target="../tags/tag469.xml"/><Relationship Id="rId48" Type="http://schemas.openxmlformats.org/officeDocument/2006/relationships/tags" Target="../tags/tag474.xml"/><Relationship Id="rId56" Type="http://schemas.openxmlformats.org/officeDocument/2006/relationships/tags" Target="../tags/tag482.xml"/><Relationship Id="rId8" Type="http://schemas.openxmlformats.org/officeDocument/2006/relationships/tags" Target="../tags/tag434.xml"/><Relationship Id="rId51" Type="http://schemas.openxmlformats.org/officeDocument/2006/relationships/tags" Target="../tags/tag477.xml"/><Relationship Id="rId3" Type="http://schemas.openxmlformats.org/officeDocument/2006/relationships/tags" Target="../tags/tag429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33" Type="http://schemas.openxmlformats.org/officeDocument/2006/relationships/tags" Target="../tags/tag459.xml"/><Relationship Id="rId38" Type="http://schemas.openxmlformats.org/officeDocument/2006/relationships/tags" Target="../tags/tag464.xml"/><Relationship Id="rId46" Type="http://schemas.openxmlformats.org/officeDocument/2006/relationships/tags" Target="../tags/tag472.xml"/><Relationship Id="rId59" Type="http://schemas.openxmlformats.org/officeDocument/2006/relationships/tags" Target="../tags/tag485.xml"/><Relationship Id="rId20" Type="http://schemas.openxmlformats.org/officeDocument/2006/relationships/tags" Target="../tags/tag446.xml"/><Relationship Id="rId41" Type="http://schemas.openxmlformats.org/officeDocument/2006/relationships/tags" Target="../tags/tag467.xml"/><Relationship Id="rId54" Type="http://schemas.openxmlformats.org/officeDocument/2006/relationships/tags" Target="../tags/tag480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28" Type="http://schemas.openxmlformats.org/officeDocument/2006/relationships/tags" Target="../tags/tag454.xml"/><Relationship Id="rId36" Type="http://schemas.openxmlformats.org/officeDocument/2006/relationships/tags" Target="../tags/tag462.xml"/><Relationship Id="rId49" Type="http://schemas.openxmlformats.org/officeDocument/2006/relationships/tags" Target="../tags/tag475.xml"/><Relationship Id="rId57" Type="http://schemas.openxmlformats.org/officeDocument/2006/relationships/tags" Target="../tags/tag483.xml"/><Relationship Id="rId10" Type="http://schemas.openxmlformats.org/officeDocument/2006/relationships/tags" Target="../tags/tag436.xml"/><Relationship Id="rId31" Type="http://schemas.openxmlformats.org/officeDocument/2006/relationships/tags" Target="../tags/tag457.xml"/><Relationship Id="rId44" Type="http://schemas.openxmlformats.org/officeDocument/2006/relationships/tags" Target="../tags/tag470.xml"/><Relationship Id="rId52" Type="http://schemas.openxmlformats.org/officeDocument/2006/relationships/tags" Target="../tags/tag478.xml"/><Relationship Id="rId60" Type="http://schemas.openxmlformats.org/officeDocument/2006/relationships/tags" Target="../tags/tag486.xml"/><Relationship Id="rId4" Type="http://schemas.openxmlformats.org/officeDocument/2006/relationships/tags" Target="../tags/tag430.xml"/><Relationship Id="rId9" Type="http://schemas.openxmlformats.org/officeDocument/2006/relationships/tags" Target="../tags/tag4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9.xml"/><Relationship Id="rId1" Type="http://schemas.openxmlformats.org/officeDocument/2006/relationships/tags" Target="../tags/tag48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1.xml"/><Relationship Id="rId1" Type="http://schemas.openxmlformats.org/officeDocument/2006/relationships/tags" Target="../tags/tag49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13" Type="http://schemas.openxmlformats.org/officeDocument/2006/relationships/tags" Target="../tags/tag504.xml"/><Relationship Id="rId18" Type="http://schemas.openxmlformats.org/officeDocument/2006/relationships/tags" Target="../tags/tag509.xml"/><Relationship Id="rId3" Type="http://schemas.openxmlformats.org/officeDocument/2006/relationships/tags" Target="../tags/tag494.xml"/><Relationship Id="rId7" Type="http://schemas.openxmlformats.org/officeDocument/2006/relationships/tags" Target="../tags/tag498.xml"/><Relationship Id="rId12" Type="http://schemas.openxmlformats.org/officeDocument/2006/relationships/tags" Target="../tags/tag503.xml"/><Relationship Id="rId17" Type="http://schemas.openxmlformats.org/officeDocument/2006/relationships/tags" Target="../tags/tag508.xml"/><Relationship Id="rId2" Type="http://schemas.openxmlformats.org/officeDocument/2006/relationships/tags" Target="../tags/tag493.xml"/><Relationship Id="rId16" Type="http://schemas.openxmlformats.org/officeDocument/2006/relationships/tags" Target="../tags/tag50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5" Type="http://schemas.openxmlformats.org/officeDocument/2006/relationships/tags" Target="../tags/tag496.xml"/><Relationship Id="rId15" Type="http://schemas.openxmlformats.org/officeDocument/2006/relationships/tags" Target="../tags/tag506.xml"/><Relationship Id="rId10" Type="http://schemas.openxmlformats.org/officeDocument/2006/relationships/tags" Target="../tags/tag501.xml"/><Relationship Id="rId19" Type="http://schemas.openxmlformats.org/officeDocument/2006/relationships/tags" Target="../tags/tag510.xml"/><Relationship Id="rId4" Type="http://schemas.openxmlformats.org/officeDocument/2006/relationships/tags" Target="../tags/tag495.xml"/><Relationship Id="rId9" Type="http://schemas.openxmlformats.org/officeDocument/2006/relationships/tags" Target="../tags/tag500.xml"/><Relationship Id="rId14" Type="http://schemas.openxmlformats.org/officeDocument/2006/relationships/tags" Target="../tags/tag505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523.xml"/><Relationship Id="rId18" Type="http://schemas.openxmlformats.org/officeDocument/2006/relationships/tags" Target="../tags/tag528.xml"/><Relationship Id="rId26" Type="http://schemas.openxmlformats.org/officeDocument/2006/relationships/tags" Target="../tags/tag536.xml"/><Relationship Id="rId21" Type="http://schemas.openxmlformats.org/officeDocument/2006/relationships/tags" Target="../tags/tag531.xml"/><Relationship Id="rId34" Type="http://schemas.openxmlformats.org/officeDocument/2006/relationships/tags" Target="../tags/tag544.xml"/><Relationship Id="rId7" Type="http://schemas.openxmlformats.org/officeDocument/2006/relationships/tags" Target="../tags/tag517.xml"/><Relationship Id="rId12" Type="http://schemas.openxmlformats.org/officeDocument/2006/relationships/tags" Target="../tags/tag522.xml"/><Relationship Id="rId17" Type="http://schemas.openxmlformats.org/officeDocument/2006/relationships/tags" Target="../tags/tag527.xml"/><Relationship Id="rId25" Type="http://schemas.openxmlformats.org/officeDocument/2006/relationships/tags" Target="../tags/tag535.xml"/><Relationship Id="rId33" Type="http://schemas.openxmlformats.org/officeDocument/2006/relationships/tags" Target="../tags/tag543.xml"/><Relationship Id="rId2" Type="http://schemas.openxmlformats.org/officeDocument/2006/relationships/tags" Target="../tags/tag512.xml"/><Relationship Id="rId16" Type="http://schemas.openxmlformats.org/officeDocument/2006/relationships/tags" Target="../tags/tag526.xml"/><Relationship Id="rId20" Type="http://schemas.openxmlformats.org/officeDocument/2006/relationships/tags" Target="../tags/tag530.xml"/><Relationship Id="rId29" Type="http://schemas.openxmlformats.org/officeDocument/2006/relationships/tags" Target="../tags/tag539.xml"/><Relationship Id="rId1" Type="http://schemas.openxmlformats.org/officeDocument/2006/relationships/tags" Target="../tags/tag511.xml"/><Relationship Id="rId6" Type="http://schemas.openxmlformats.org/officeDocument/2006/relationships/tags" Target="../tags/tag516.xml"/><Relationship Id="rId11" Type="http://schemas.openxmlformats.org/officeDocument/2006/relationships/tags" Target="../tags/tag521.xml"/><Relationship Id="rId24" Type="http://schemas.openxmlformats.org/officeDocument/2006/relationships/tags" Target="../tags/tag534.xml"/><Relationship Id="rId32" Type="http://schemas.openxmlformats.org/officeDocument/2006/relationships/tags" Target="../tags/tag542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15.xml"/><Relationship Id="rId15" Type="http://schemas.openxmlformats.org/officeDocument/2006/relationships/tags" Target="../tags/tag525.xml"/><Relationship Id="rId23" Type="http://schemas.openxmlformats.org/officeDocument/2006/relationships/tags" Target="../tags/tag533.xml"/><Relationship Id="rId28" Type="http://schemas.openxmlformats.org/officeDocument/2006/relationships/tags" Target="../tags/tag538.xml"/><Relationship Id="rId36" Type="http://schemas.openxmlformats.org/officeDocument/2006/relationships/tags" Target="../tags/tag546.xml"/><Relationship Id="rId10" Type="http://schemas.openxmlformats.org/officeDocument/2006/relationships/tags" Target="../tags/tag520.xml"/><Relationship Id="rId19" Type="http://schemas.openxmlformats.org/officeDocument/2006/relationships/tags" Target="../tags/tag529.xml"/><Relationship Id="rId31" Type="http://schemas.openxmlformats.org/officeDocument/2006/relationships/tags" Target="../tags/tag541.xml"/><Relationship Id="rId4" Type="http://schemas.openxmlformats.org/officeDocument/2006/relationships/tags" Target="../tags/tag514.xml"/><Relationship Id="rId9" Type="http://schemas.openxmlformats.org/officeDocument/2006/relationships/tags" Target="../tags/tag519.xml"/><Relationship Id="rId14" Type="http://schemas.openxmlformats.org/officeDocument/2006/relationships/tags" Target="../tags/tag524.xml"/><Relationship Id="rId22" Type="http://schemas.openxmlformats.org/officeDocument/2006/relationships/tags" Target="../tags/tag532.xml"/><Relationship Id="rId27" Type="http://schemas.openxmlformats.org/officeDocument/2006/relationships/tags" Target="../tags/tag537.xml"/><Relationship Id="rId30" Type="http://schemas.openxmlformats.org/officeDocument/2006/relationships/tags" Target="../tags/tag540.xml"/><Relationship Id="rId35" Type="http://schemas.openxmlformats.org/officeDocument/2006/relationships/tags" Target="../tags/tag545.xml"/><Relationship Id="rId8" Type="http://schemas.openxmlformats.org/officeDocument/2006/relationships/tags" Target="../tags/tag518.xml"/><Relationship Id="rId3" Type="http://schemas.openxmlformats.org/officeDocument/2006/relationships/tags" Target="../tags/tag5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8.xml"/><Relationship Id="rId1" Type="http://schemas.openxmlformats.org/officeDocument/2006/relationships/tags" Target="../tags/tag54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0.xml"/><Relationship Id="rId1" Type="http://schemas.openxmlformats.org/officeDocument/2006/relationships/tags" Target="../tags/tag5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2.xml"/><Relationship Id="rId1" Type="http://schemas.openxmlformats.org/officeDocument/2006/relationships/tags" Target="../tags/tag5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421</a:t>
            </a:r>
          </a:p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smtClean="0"/>
              <a:t>Winter </a:t>
            </a:r>
            <a:r>
              <a:rPr lang="en-US" altLang="en-US" dirty="0" smtClean="0"/>
              <a:t>2019, Lecture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Earliest finish time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Maximum value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Give counter examples to show these algorithms don’t find the maximum value solution</a:t>
            </a:r>
          </a:p>
        </p:txBody>
      </p:sp>
      <p:sp>
        <p:nvSpPr>
          <p:cNvPr id="10244" name="Line 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494338" y="1585913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992813" y="2084388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54713" y="1163638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7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69075" y="162401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48" name="Line 9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494338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992813" y="4349750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54713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5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92875" y="392906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252" name="Line 13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15150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75525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Requests R</a:t>
            </a:r>
            <a:r>
              <a:rPr lang="en-US" altLang="en-US" baseline="-25000" smtClean="0"/>
              <a:t>1</a:t>
            </a:r>
            <a:r>
              <a:rPr lang="en-US" altLang="en-US" smtClean="0"/>
              <a:t>, R</a:t>
            </a:r>
            <a:r>
              <a:rPr lang="en-US" altLang="en-US" baseline="-25000" smtClean="0"/>
              <a:t>2</a:t>
            </a:r>
            <a:r>
              <a:rPr lang="en-US" altLang="en-US" smtClean="0"/>
              <a:t>, R</a:t>
            </a:r>
            <a:r>
              <a:rPr lang="en-US" altLang="en-US" baseline="-25000" smtClean="0"/>
              <a:t>3</a:t>
            </a:r>
            <a:r>
              <a:rPr lang="en-US" altLang="en-US" smtClean="0"/>
              <a:t>, . . .</a:t>
            </a:r>
          </a:p>
          <a:p>
            <a:pPr eaLnBrk="1" hangingPunct="1"/>
            <a:r>
              <a:rPr lang="en-US" altLang="en-US" smtClean="0"/>
              <a:t>Assume requests are in increasing order of finish time (f</a:t>
            </a:r>
            <a:r>
              <a:rPr lang="en-US" altLang="en-US" baseline="-25000" smtClean="0"/>
              <a:t>1</a:t>
            </a:r>
            <a:r>
              <a:rPr lang="en-US" altLang="en-US" smtClean="0"/>
              <a:t> &lt; f</a:t>
            </a:r>
            <a:r>
              <a:rPr lang="en-US" altLang="en-US" baseline="-25000" smtClean="0"/>
              <a:t>2</a:t>
            </a:r>
            <a:r>
              <a:rPr lang="en-US" altLang="en-US" smtClean="0"/>
              <a:t> &lt; f</a:t>
            </a:r>
            <a:r>
              <a:rPr lang="en-US" altLang="en-US" baseline="-25000" smtClean="0"/>
              <a:t>3</a:t>
            </a:r>
            <a:r>
              <a:rPr lang="en-US" altLang="en-US" smtClean="0"/>
              <a:t> . . .)</a:t>
            </a:r>
          </a:p>
          <a:p>
            <a:pPr eaLnBrk="1" hangingPunct="1"/>
            <a:r>
              <a:rPr lang="en-US" altLang="en-US" smtClean="0"/>
              <a:t>Opt</a:t>
            </a:r>
            <a:r>
              <a:rPr lang="en-US" altLang="en-US" baseline="-25000" smtClean="0"/>
              <a:t>i</a:t>
            </a:r>
            <a:r>
              <a:rPr lang="en-US" altLang="en-US" smtClean="0"/>
              <a:t> is the maximum value solution of   {R</a:t>
            </a:r>
            <a:r>
              <a:rPr lang="en-US" altLang="en-US" baseline="-25000" smtClean="0"/>
              <a:t>1</a:t>
            </a:r>
            <a:r>
              <a:rPr lang="en-US" altLang="en-US" smtClean="0"/>
              <a:t>, R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., R</a:t>
            </a:r>
            <a:r>
              <a:rPr lang="en-US" altLang="en-US" baseline="-25000" smtClean="0"/>
              <a:t>i</a:t>
            </a:r>
            <a:r>
              <a:rPr lang="en-US" altLang="en-US" smtClean="0"/>
              <a:t>} containing R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Opt</a:t>
            </a:r>
            <a:r>
              <a:rPr lang="en-US" altLang="en-US" baseline="-25000" smtClean="0"/>
              <a:t>i</a:t>
            </a:r>
            <a:r>
              <a:rPr lang="en-US" altLang="en-US" smtClean="0"/>
              <a:t> = Max{ j | f</a:t>
            </a:r>
            <a:r>
              <a:rPr lang="en-US" altLang="en-US" baseline="-25000" smtClean="0"/>
              <a:t>j</a:t>
            </a:r>
            <a:r>
              <a:rPr lang="en-US" altLang="en-US" smtClean="0"/>
              <a:t> &lt; s</a:t>
            </a:r>
            <a:r>
              <a:rPr lang="en-US" altLang="en-US" baseline="-25000" smtClean="0"/>
              <a:t>i </a:t>
            </a:r>
            <a:r>
              <a:rPr lang="en-US" altLang="en-US" smtClean="0"/>
              <a:t>}[Opt</a:t>
            </a:r>
            <a:r>
              <a:rPr lang="en-US" altLang="en-US" baseline="-25000" smtClean="0"/>
              <a:t>j</a:t>
            </a:r>
            <a:r>
              <a:rPr lang="en-US" altLang="en-US" smtClean="0"/>
              <a:t> + v</a:t>
            </a:r>
            <a:r>
              <a:rPr lang="en-US" altLang="en-US" baseline="-25000" smtClean="0"/>
              <a:t>i</a:t>
            </a:r>
            <a:r>
              <a:rPr lang="en-US" altLang="en-US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Given a bipartite graph G=(U,V,E), find a subset of the edges M of maximum size with no common endpoints.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Application: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U:  Professors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V: 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(u,v) in E if Prof. u can teach course v</a:t>
            </a:r>
          </a:p>
        </p:txBody>
      </p:sp>
      <p:grpSp>
        <p:nvGrpSpPr>
          <p:cNvPr id="12292" name="Group 4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62625" y="1970088"/>
            <a:ext cx="2116138" cy="3494087"/>
            <a:chOff x="3944" y="1265"/>
            <a:chExt cx="850" cy="1234"/>
          </a:xfrm>
        </p:grpSpPr>
        <p:sp>
          <p:nvSpPr>
            <p:cNvPr id="12293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5400000">
              <a:off x="3981" y="1297"/>
              <a:ext cx="7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10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rot="5400000" flipH="1">
              <a:off x="4170" y="1884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2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5400000">
              <a:off x="4369" y="912"/>
              <a:ext cx="1" cy="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2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5400000" flipH="1">
              <a:off x="4158" y="1109"/>
              <a:ext cx="412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rot="5400000" flipH="1">
              <a:off x="3971" y="1320"/>
              <a:ext cx="786" cy="7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2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5400000">
              <a:off x="4353" y="1315"/>
              <a:ext cx="1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5400000">
              <a:off x="3989" y="1702"/>
              <a:ext cx="76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2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5400000" flipH="1">
              <a:off x="4182" y="1521"/>
              <a:ext cx="375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4379" y="2083"/>
              <a:ext cx="1" cy="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176" y="1890"/>
              <a:ext cx="375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5400000">
              <a:off x="4170" y="1110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3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3941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400000">
              <a:off x="3943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Oval 3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>
              <a:off x="3943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Oval 3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5400000">
              <a:off x="3943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Oval 3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723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Oval 4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5400000">
              <a:off x="4725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0" name="Oval 4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5400000">
              <a:off x="4725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Oval 4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5400000">
              <a:off x="4725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6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114550" y="2506663"/>
            <a:ext cx="38100" cy="26511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53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239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4572000" y="2546350"/>
            <a:ext cx="1266825" cy="26876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4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648200" y="2584450"/>
            <a:ext cx="1190625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991350" y="2546350"/>
            <a:ext cx="38100" cy="26495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5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8220075" y="2506663"/>
            <a:ext cx="38100" cy="26495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45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858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maximum matching</a:t>
            </a:r>
          </a:p>
        </p:txBody>
      </p:sp>
      <p:sp>
        <p:nvSpPr>
          <p:cNvPr id="133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4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Oval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7" name="Oval 1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8" name="Oval 1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9" name="Oval 1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0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1" name="Oval 1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2" name="Oval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3" name="Oval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Oval 6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5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6" name="Oval 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Oval 9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9" name="Oval 1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0" name="Oval 47" hidden="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15150" y="515778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1" name="Oval 48" hidden="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9938" y="23923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2" name="Oval 49" hidden="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724525" y="5118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3" name="Oval 50" hidden="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953250" y="23923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4" name="Oval 51" hidden="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495800" y="24304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5" name="Oval 52" hidden="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265488" y="51577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258175" y="2506663"/>
            <a:ext cx="0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44" hidden="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46138" y="2506663"/>
            <a:ext cx="7412037" cy="2727325"/>
          </a:xfrm>
          <a:custGeom>
            <a:avLst/>
            <a:gdLst>
              <a:gd name="T0" fmla="*/ 7412037 w 4669"/>
              <a:gd name="T1" fmla="*/ 2727325 h 1718"/>
              <a:gd name="T2" fmla="*/ 4954587 w 4669"/>
              <a:gd name="T3" fmla="*/ 0 h 1718"/>
              <a:gd name="T4" fmla="*/ 3725862 w 4669"/>
              <a:gd name="T5" fmla="*/ 2727325 h 1718"/>
              <a:gd name="T6" fmla="*/ 2497137 w 4669"/>
              <a:gd name="T7" fmla="*/ 39688 h 1718"/>
              <a:gd name="T8" fmla="*/ 0 w 4669"/>
              <a:gd name="T9" fmla="*/ 2727325 h 1718"/>
              <a:gd name="T10" fmla="*/ 39687 w 4669"/>
              <a:gd name="T11" fmla="*/ 0 h 1718"/>
              <a:gd name="T12" fmla="*/ 6183311 w 4669"/>
              <a:gd name="T13" fmla="*/ 2727325 h 17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69"/>
              <a:gd name="T22" fmla="*/ 0 h 1718"/>
              <a:gd name="T23" fmla="*/ 4669 w 4669"/>
              <a:gd name="T24" fmla="*/ 1718 h 17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69" h="1718">
                <a:moveTo>
                  <a:pt x="4669" y="1718"/>
                </a:moveTo>
                <a:lnTo>
                  <a:pt x="3121" y="0"/>
                </a:lnTo>
                <a:lnTo>
                  <a:pt x="2347" y="1718"/>
                </a:lnTo>
                <a:lnTo>
                  <a:pt x="1573" y="25"/>
                </a:lnTo>
                <a:lnTo>
                  <a:pt x="0" y="1718"/>
                </a:lnTo>
                <a:lnTo>
                  <a:pt x="25" y="0"/>
                </a:lnTo>
                <a:lnTo>
                  <a:pt x="3895" y="1718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Line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Algorithm</a:t>
            </a:r>
          </a:p>
        </p:txBody>
      </p:sp>
      <p:sp>
        <p:nvSpPr>
          <p:cNvPr id="1434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Oval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6" name="Oval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7" name="Oval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8" name="Oval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Oval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Oval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1" name="Oval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2" name="Oval 3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3" name="Oval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Oval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5" name="Oval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6" name="Oval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7" name="Oval 4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8" name="Oval 4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9" name="Text Box 45" hidden="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5502275"/>
            <a:ext cx="2571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4380" name="Text Box 46" hidden="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05775" y="1854200"/>
            <a:ext cx="3079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81" name="Text Box 47" hidden="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588" y="6194425"/>
            <a:ext cx="26193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Trace path from s to t to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show augmenting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Reduction to network flow</a:t>
            </a: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More general problem</a:t>
            </a:r>
          </a:p>
          <a:p>
            <a:pPr eaLnBrk="1" hangingPunct="1"/>
            <a:r>
              <a:rPr lang="en-US" altLang="en-US" sz="2800" smtClean="0"/>
              <a:t>Send flow from source to sink</a:t>
            </a:r>
          </a:p>
          <a:p>
            <a:pPr eaLnBrk="1" hangingPunct="1"/>
            <a:r>
              <a:rPr lang="en-US" altLang="en-US" sz="2800" smtClean="0"/>
              <a:t>Flow subject to capacities at edges</a:t>
            </a:r>
          </a:p>
          <a:p>
            <a:pPr eaLnBrk="1" hangingPunct="1"/>
            <a:r>
              <a:rPr lang="en-US" altLang="en-US" sz="2800" smtClean="0"/>
              <a:t>Flow conserved at vertices</a:t>
            </a:r>
          </a:p>
          <a:p>
            <a:pPr eaLnBrk="1" hangingPunct="1"/>
            <a:r>
              <a:rPr lang="en-US" altLang="en-US" sz="2800" smtClean="0"/>
              <a:t>Can solve matching as a flow problem</a:t>
            </a:r>
          </a:p>
        </p:txBody>
      </p:sp>
      <p:grpSp>
        <p:nvGrpSpPr>
          <p:cNvPr id="15364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5034757" y="3234531"/>
            <a:ext cx="3802062" cy="1349375"/>
            <a:chOff x="485" y="1507"/>
            <a:chExt cx="4789" cy="1866"/>
          </a:xfrm>
        </p:grpSpPr>
        <p:sp>
          <p:nvSpPr>
            <p:cNvPr id="15381" name="Line 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1356" y="1579"/>
              <a:ext cx="22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33" y="1579"/>
              <a:ext cx="15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33" y="1579"/>
              <a:ext cx="312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33" y="1579"/>
              <a:ext cx="3895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106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0" y="1579"/>
              <a:ext cx="7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80" y="1579"/>
              <a:ext cx="154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2106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654" y="1555"/>
              <a:ext cx="799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04" y="1555"/>
              <a:ext cx="24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202" y="1579"/>
              <a:ext cx="1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1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2880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428" y="1579"/>
              <a:ext cx="774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54" y="1604"/>
              <a:ext cx="1548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2880" y="1579"/>
              <a:ext cx="774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58" y="1579"/>
              <a:ext cx="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533" y="1604"/>
              <a:ext cx="823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2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558" y="1628"/>
              <a:ext cx="1572" cy="16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1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332" y="1628"/>
              <a:ext cx="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22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56" y="1604"/>
              <a:ext cx="15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23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>
              <a:off x="1380" y="1604"/>
              <a:ext cx="750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24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579"/>
              <a:ext cx="1" cy="16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0" y="1604"/>
              <a:ext cx="750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26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58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Oval 2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08" y="3229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6" name="Oval 2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582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7" name="Oval 2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356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8" name="Oval 30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130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9" name="Oval 3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5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0" name="Oval 3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8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1" name="Oval 3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3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2" name="Oval 3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808" y="15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3" name="Oval 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582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Oval 3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6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5" name="Oval 3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130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6" name="Oval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5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Oval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8" name="Oval 4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3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5" name="Oval 4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32375" y="3929063"/>
            <a:ext cx="152400" cy="1539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4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66150" y="3889375"/>
            <a:ext cx="152400" cy="1539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4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148263" y="2122488"/>
            <a:ext cx="1112837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148263" y="2738438"/>
            <a:ext cx="1074737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4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48263" y="3275013"/>
            <a:ext cx="1152525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5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186363" y="3929063"/>
            <a:ext cx="103663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5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48263" y="4043363"/>
            <a:ext cx="1074737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5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10163" y="4043363"/>
            <a:ext cx="1112837" cy="103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5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48263" y="4081463"/>
            <a:ext cx="1112837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5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05713" y="2084388"/>
            <a:ext cx="998537" cy="180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05713" y="2738438"/>
            <a:ext cx="884237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605713" y="3275013"/>
            <a:ext cx="88423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605713" y="3929063"/>
            <a:ext cx="922337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7643813" y="4043363"/>
            <a:ext cx="884237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5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643813" y="4119563"/>
            <a:ext cx="922337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6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605713" y="4119563"/>
            <a:ext cx="998537" cy="161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Maximum Independent Set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Given an undirected graph G=(V,E), find a set I of vertices such that there are no edges between vertices of I</a:t>
            </a:r>
          </a:p>
          <a:p>
            <a:pPr eaLnBrk="1" hangingPunct="1"/>
            <a:r>
              <a:rPr lang="en-US" altLang="en-US" sz="2800" smtClean="0"/>
              <a:t>Find a set I as large as possible</a:t>
            </a:r>
          </a:p>
        </p:txBody>
      </p:sp>
      <p:sp>
        <p:nvSpPr>
          <p:cNvPr id="16389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Oval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8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59100" y="5734050"/>
            <a:ext cx="2227263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Find a Maximum Independent Set</a:t>
            </a:r>
          </a:p>
        </p:txBody>
      </p:sp>
      <p:sp>
        <p:nvSpPr>
          <p:cNvPr id="17413" name="Line 2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2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2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2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2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3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Oval 4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Line 4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62025" y="2046288"/>
            <a:ext cx="920750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4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5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5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Oval 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6138" y="19304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8" name="Line 6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6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6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6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6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187825" y="1970088"/>
            <a:ext cx="2803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6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7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7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7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7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7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7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8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8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Oval 4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6" name="Oval 5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7" name="Oval 5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8" name="Oval 7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9" name="Oval 5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0" name="Oval 6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1" name="Oval 3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2" name="Oval 3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3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4" name="Oval 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5" name="Oval 5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Oval 5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7" name="Oval 3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Oval 2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9" name="Oval 37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0" name="Oval 7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1" name="Text Box 8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318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</a:t>
            </a:r>
          </a:p>
        </p:txBody>
      </p:sp>
      <p:sp>
        <p:nvSpPr>
          <p:cNvPr id="17472" name="Text Box 8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67013" y="17002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</a:t>
            </a:r>
          </a:p>
        </p:txBody>
      </p:sp>
      <p:sp>
        <p:nvSpPr>
          <p:cNvPr id="17473" name="Text Box 8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843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J</a:t>
            </a:r>
          </a:p>
        </p:txBody>
      </p:sp>
      <p:sp>
        <p:nvSpPr>
          <p:cNvPr id="17474" name="Text Box 8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77050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D</a:t>
            </a:r>
          </a:p>
        </p:txBody>
      </p:sp>
      <p:sp>
        <p:nvSpPr>
          <p:cNvPr id="17475" name="Text Box 8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9957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C</a:t>
            </a:r>
          </a:p>
        </p:txBody>
      </p:sp>
      <p:sp>
        <p:nvSpPr>
          <p:cNvPr id="17476" name="Text Box 8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3838" y="3062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K</a:t>
            </a:r>
          </a:p>
        </p:txBody>
      </p:sp>
      <p:sp>
        <p:nvSpPr>
          <p:cNvPr id="17477" name="Text Box 9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24463" y="1970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E</a:t>
            </a:r>
          </a:p>
        </p:txBody>
      </p:sp>
      <p:sp>
        <p:nvSpPr>
          <p:cNvPr id="17478" name="Text Box 9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30375" y="50419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M</a:t>
            </a:r>
          </a:p>
        </p:txBody>
      </p:sp>
      <p:sp>
        <p:nvSpPr>
          <p:cNvPr id="17479" name="Text Box 9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071938" y="45815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N</a:t>
            </a:r>
          </a:p>
        </p:txBody>
      </p:sp>
      <p:sp>
        <p:nvSpPr>
          <p:cNvPr id="17480" name="Text Box 9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0" y="38131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O</a:t>
            </a:r>
          </a:p>
        </p:txBody>
      </p:sp>
      <p:sp>
        <p:nvSpPr>
          <p:cNvPr id="17481" name="Text Box 9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13025" y="6002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P</a:t>
            </a:r>
          </a:p>
        </p:txBody>
      </p:sp>
      <p:sp>
        <p:nvSpPr>
          <p:cNvPr id="17482" name="Text Box 9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878513" y="492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R</a:t>
            </a:r>
          </a:p>
        </p:txBody>
      </p:sp>
      <p:sp>
        <p:nvSpPr>
          <p:cNvPr id="17483" name="Text Box 9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879975" y="581025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Q</a:t>
            </a:r>
          </a:p>
        </p:txBody>
      </p:sp>
      <p:sp>
        <p:nvSpPr>
          <p:cNvPr id="17484" name="Text Box 9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01650" y="40052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I</a:t>
            </a:r>
          </a:p>
        </p:txBody>
      </p:sp>
      <p:sp>
        <p:nvSpPr>
          <p:cNvPr id="17485" name="Text Box 9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266950" y="39290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</a:t>
            </a:r>
          </a:p>
        </p:txBody>
      </p:sp>
      <p:sp>
        <p:nvSpPr>
          <p:cNvPr id="17486" name="Text Box 9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8642350" y="258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H</a:t>
            </a:r>
          </a:p>
        </p:txBody>
      </p:sp>
      <p:sp>
        <p:nvSpPr>
          <p:cNvPr id="17487" name="Text Box 10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8181975" y="4619625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T</a:t>
            </a:r>
          </a:p>
        </p:txBody>
      </p:sp>
      <p:sp>
        <p:nvSpPr>
          <p:cNvPr id="17488" name="Text Box 10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3688" y="5734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U</a:t>
            </a:r>
          </a:p>
        </p:txBody>
      </p:sp>
      <p:sp>
        <p:nvSpPr>
          <p:cNvPr id="17489" name="Text Box 10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53188" y="38131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</a:t>
            </a:r>
          </a:p>
        </p:txBody>
      </p:sp>
      <p:sp>
        <p:nvSpPr>
          <p:cNvPr id="17490" name="Text Box 10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835900" y="24685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G</a:t>
            </a:r>
          </a:p>
        </p:txBody>
      </p:sp>
      <p:sp>
        <p:nvSpPr>
          <p:cNvPr id="17491" name="Text Box 104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530975" y="2506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</a:t>
            </a:r>
          </a:p>
        </p:txBody>
      </p:sp>
      <p:sp>
        <p:nvSpPr>
          <p:cNvPr id="17492" name="Oval 105" hidden="1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846138" y="40052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3" name="Oval 106" hidden="1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341813" y="3352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4" name="Oval 107" hidden="1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843213" y="2008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5" name="Oval 108" hidden="1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806575" y="3467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6" name="Oval 109" hidden="1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959100" y="592613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7" name="Oval 110" hidden="1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8682038" y="289083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8" name="Oval 111" hidden="1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7721600" y="573405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9" name="Oval 112" hidden="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918075" y="3889375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0" name="Oval 113" hidden="1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6761163" y="38893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1" name="Oval 114" hidden="1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953250" y="18923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4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Verification: Prove the graph has an independent set of size 8</a:t>
            </a:r>
          </a:p>
        </p:txBody>
      </p:sp>
      <p:sp>
        <p:nvSpPr>
          <p:cNvPr id="1843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62025" y="2008188"/>
            <a:ext cx="844550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6138" y="18542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Oval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4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67200" y="1930400"/>
            <a:ext cx="2762250" cy="7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5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5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5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97200" y="5772150"/>
            <a:ext cx="2151063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Oval 3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2" name="Oval 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3" name="Oval 17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4" name="Oval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5" name="Oval 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6" name="Oval 4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7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8" name="Oval 3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Oval 33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0" name="Oval 3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1" name="Oval 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2" name="Oval 5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3" name="Oval 40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4" name="Oval 1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characteristic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 to find a solution</a:t>
            </a:r>
          </a:p>
          <a:p>
            <a:pPr eaLnBrk="1" hangingPunct="1"/>
            <a:r>
              <a:rPr lang="en-US" altLang="en-US" smtClean="0"/>
              <a:t>Easy to verify a solution once you have one</a:t>
            </a:r>
          </a:p>
          <a:p>
            <a:pPr eaLnBrk="1" hangingPunct="1"/>
            <a:r>
              <a:rPr lang="en-US" altLang="en-US" smtClean="0"/>
              <a:t>Other problems like this</a:t>
            </a:r>
          </a:p>
          <a:p>
            <a:pPr lvl="1" eaLnBrk="1" hangingPunct="1"/>
            <a:r>
              <a:rPr lang="en-US" altLang="en-US" smtClean="0"/>
              <a:t>Hamiltonian circuit</a:t>
            </a:r>
          </a:p>
          <a:p>
            <a:pPr lvl="1" eaLnBrk="1" hangingPunct="1"/>
            <a:r>
              <a:rPr lang="en-US" altLang="en-US" smtClean="0"/>
              <a:t>Clique</a:t>
            </a:r>
          </a:p>
          <a:p>
            <a:pPr lvl="1" eaLnBrk="1" hangingPunct="1"/>
            <a:r>
              <a:rPr lang="en-US" altLang="en-US" smtClean="0"/>
              <a:t>Subset sum</a:t>
            </a:r>
          </a:p>
          <a:p>
            <a:pPr lvl="1" eaLnBrk="1" hangingPunct="1"/>
            <a:r>
              <a:rPr lang="en-US" altLang="en-US" smtClean="0"/>
              <a:t>Graph coloring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003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Course website: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/>
              <a:t>Richard Anderson</a:t>
            </a:r>
          </a:p>
          <a:p>
            <a:pPr lvl="2"/>
            <a:r>
              <a:rPr lang="en-US" dirty="0"/>
              <a:t>Monday, </a:t>
            </a:r>
            <a:r>
              <a:rPr lang="en-US" dirty="0" smtClean="0"/>
              <a:t>2:40 </a:t>
            </a:r>
            <a:r>
              <a:rPr lang="en-US" dirty="0"/>
              <a:t>pm - 3:30 pm, CSE 582</a:t>
            </a:r>
          </a:p>
          <a:p>
            <a:pPr lvl="2"/>
            <a:r>
              <a:rPr lang="en-US" dirty="0"/>
              <a:t>Wednesday, </a:t>
            </a:r>
            <a:r>
              <a:rPr lang="en-US" dirty="0" smtClean="0"/>
              <a:t>2:40 </a:t>
            </a:r>
            <a:r>
              <a:rPr lang="en-US" dirty="0"/>
              <a:t>pm - 3:30 pm, CSE 582</a:t>
            </a:r>
          </a:p>
          <a:p>
            <a:pPr lvl="1"/>
            <a:r>
              <a:rPr lang="en-US" dirty="0" smtClean="0"/>
              <a:t>Leiyi Zhang, Monday, 10:30 am-11:20 am, CSE 4</a:t>
            </a:r>
            <a:r>
              <a:rPr lang="en-US" baseline="30000" dirty="0" smtClean="0"/>
              <a:t>th</a:t>
            </a:r>
            <a:r>
              <a:rPr lang="en-US" dirty="0" smtClean="0"/>
              <a:t> floor breakout</a:t>
            </a:r>
          </a:p>
          <a:p>
            <a:pPr lvl="1"/>
            <a:r>
              <a:rPr lang="en-US" dirty="0" smtClean="0"/>
              <a:t>Aditya </a:t>
            </a:r>
            <a:r>
              <a:rPr lang="en-US" dirty="0" err="1" smtClean="0"/>
              <a:t>Saraf</a:t>
            </a:r>
            <a:r>
              <a:rPr lang="en-US" dirty="0" smtClean="0"/>
              <a:t>, Monday, 11:30 am – 12:20 pm, Gates 151</a:t>
            </a:r>
          </a:p>
          <a:p>
            <a:pPr lvl="1"/>
            <a:r>
              <a:rPr lang="en-US" dirty="0" smtClean="0"/>
              <a:t>Sean Jaffe, Monday, 3:00 pm – 3:50 pm,  Gates 152</a:t>
            </a:r>
          </a:p>
          <a:p>
            <a:pPr lvl="1"/>
            <a:r>
              <a:rPr lang="en-US" dirty="0" smtClean="0"/>
              <a:t>Mathew Luo, Tuesday, 10:30 am – 11:20 am, Gates 151</a:t>
            </a:r>
          </a:p>
          <a:p>
            <a:pPr lvl="1"/>
            <a:r>
              <a:rPr lang="en-US" dirty="0" smtClean="0"/>
              <a:t>Faye Yu, Tuesday, 2:00 pm – 2:50 pm, CSE 007</a:t>
            </a:r>
          </a:p>
          <a:p>
            <a:pPr lvl="1"/>
            <a:r>
              <a:rPr lang="en-US" dirty="0" smtClean="0"/>
              <a:t>Anny Kong, Thursday, 1:00 pm – 1:50 pm, CSE 021</a:t>
            </a:r>
          </a:p>
          <a:p>
            <a:pPr lvl="1"/>
            <a:r>
              <a:rPr lang="en-US" dirty="0" smtClean="0"/>
              <a:t>Phillip Quinn, Friday, 2:30 pm – 3:20 pm, Gates 153</a:t>
            </a:r>
          </a:p>
          <a:p>
            <a:pPr lvl="1"/>
            <a:r>
              <a:rPr lang="en-US" dirty="0" smtClean="0"/>
              <a:t>Xin Yang, Friday, 4:00 pm – 4:50 pm, CSE 220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74205" y="1597280"/>
            <a:ext cx="49542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u="sng" dirty="0">
                <a:solidFill>
                  <a:schemeClr val="accent2">
                    <a:lumMod val="50000"/>
                  </a:schemeClr>
                </a:solidFill>
              </a:rPr>
              <a:t>//</a:t>
            </a:r>
            <a:r>
              <a:rPr lang="en-US" sz="1600" u="sng" dirty="0" smtClean="0">
                <a:solidFill>
                  <a:schemeClr val="accent2">
                    <a:lumMod val="50000"/>
                  </a:schemeClr>
                </a:solidFill>
              </a:rPr>
              <a:t>courses.cs.washington.edu/courses/cse421/19wi/</a:t>
            </a:r>
            <a:endParaRPr lang="en-US" sz="1600" u="sng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055" y="1969610"/>
            <a:ext cx="4879615" cy="97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NP-Completeness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Theory of Hard Problems</a:t>
            </a:r>
          </a:p>
          <a:p>
            <a:pPr eaLnBrk="1" hangingPunct="1"/>
            <a:r>
              <a:rPr lang="en-US" altLang="en-US" smtClean="0"/>
              <a:t>A large number of problems are known to be equivalent</a:t>
            </a:r>
          </a:p>
          <a:p>
            <a:pPr eaLnBrk="1" hangingPunct="1"/>
            <a:r>
              <a:rPr lang="en-US" altLang="en-US" smtClean="0"/>
              <a:t>Very elegant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Simple game:</a:t>
            </a:r>
          </a:p>
          <a:p>
            <a:pPr lvl="1" eaLnBrk="1" hangingPunct="1"/>
            <a:r>
              <a:rPr lang="en-US" altLang="en-US" sz="2400" smtClean="0"/>
              <a:t>Players alternating selecting nodes in a graph</a:t>
            </a:r>
          </a:p>
          <a:p>
            <a:pPr lvl="2" eaLnBrk="1" hangingPunct="1"/>
            <a:r>
              <a:rPr lang="en-US" altLang="en-US" sz="2000" smtClean="0"/>
              <a:t>Score points associated with node</a:t>
            </a:r>
          </a:p>
          <a:p>
            <a:pPr lvl="2" eaLnBrk="1" hangingPunct="1"/>
            <a:r>
              <a:rPr lang="en-US" altLang="en-US" sz="2000" smtClean="0"/>
              <a:t>Remove nodes neighbors</a:t>
            </a:r>
          </a:p>
          <a:p>
            <a:pPr lvl="1" eaLnBrk="1" hangingPunct="1"/>
            <a:r>
              <a:rPr lang="en-US" altLang="en-US" sz="2400" smtClean="0"/>
              <a:t>When neither can move, player with most points wins</a:t>
            </a:r>
          </a:p>
        </p:txBody>
      </p:sp>
      <p:sp>
        <p:nvSpPr>
          <p:cNvPr id="21508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30313" y="4581525"/>
            <a:ext cx="426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92213" y="5734050"/>
            <a:ext cx="430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92213" y="4581525"/>
            <a:ext cx="38100" cy="1112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82838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35363" y="4543425"/>
            <a:ext cx="0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0125" y="4311650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2650" y="4351338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4327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022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0225" y="5502275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0517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52650" y="54260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0012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94338" y="46196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24463" y="4311650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62563" y="550227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709863" y="158591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4796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6871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87875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494338" y="1584325"/>
            <a:ext cx="0" cy="3687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34138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09863" y="250666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9863" y="3425825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09863" y="435133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709863" y="527208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7775" y="14335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19475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608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625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5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84900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872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5757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60863" y="22764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62563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84900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51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3682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9872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9872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54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1947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5757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5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1947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22557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608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608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608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0" name="Oval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625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2561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25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25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6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84900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4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84900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184900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location for a facility</a:t>
            </a:r>
          </a:p>
          <a:p>
            <a:pPr lvl="1" eaLnBrk="1" hangingPunct="1"/>
            <a:r>
              <a:rPr lang="en-US" altLang="en-US" smtClean="0"/>
              <a:t>Value associated with placement</a:t>
            </a:r>
          </a:p>
          <a:p>
            <a:pPr lvl="1" eaLnBrk="1" hangingPunct="1"/>
            <a:r>
              <a:rPr lang="en-US" altLang="en-US" smtClean="0"/>
              <a:t>Restriction on placing facilities too close together</a:t>
            </a:r>
          </a:p>
          <a:p>
            <a:pPr eaLnBrk="1" hangingPunct="1"/>
            <a:r>
              <a:rPr lang="en-US" altLang="en-US" smtClean="0"/>
              <a:t>Competitive</a:t>
            </a:r>
          </a:p>
          <a:p>
            <a:pPr lvl="1" eaLnBrk="1" hangingPunct="1"/>
            <a:r>
              <a:rPr lang="en-US" altLang="en-US" smtClean="0"/>
              <a:t>Different companies place facilities</a:t>
            </a:r>
          </a:p>
          <a:p>
            <a:pPr lvl="2" eaLnBrk="1" hangingPunct="1"/>
            <a:r>
              <a:rPr lang="en-US" altLang="en-US" smtClean="0"/>
              <a:t>E.g., KFC and McDonald’s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Complexity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These problems are P-Space complete instead of NP-Complete</a:t>
            </a:r>
          </a:p>
          <a:p>
            <a:pPr lvl="1" eaLnBrk="1" hangingPunct="1"/>
            <a:r>
              <a:rPr lang="en-US" altLang="en-US" smtClean="0"/>
              <a:t>Appear to be much harder</a:t>
            </a:r>
          </a:p>
          <a:p>
            <a:pPr lvl="1" eaLnBrk="1" hangingPunct="1"/>
            <a:r>
              <a:rPr lang="en-US" altLang="en-US" smtClean="0"/>
              <a:t>No obvious certificate</a:t>
            </a:r>
          </a:p>
          <a:p>
            <a:pPr lvl="2" eaLnBrk="1" hangingPunct="1"/>
            <a:r>
              <a:rPr lang="en-US" altLang="en-US" smtClean="0"/>
              <a:t>G has a Maximum Independent Set of size 10</a:t>
            </a:r>
          </a:p>
          <a:p>
            <a:pPr lvl="2" eaLnBrk="1" hangingPunct="1"/>
            <a:r>
              <a:rPr lang="en-US" altLang="en-US" smtClean="0"/>
              <a:t>Player 1 wins by at least 10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Scheduling</a:t>
            </a:r>
          </a:p>
          <a:p>
            <a:pPr eaLnBrk="1" hangingPunct="1"/>
            <a:r>
              <a:rPr lang="en-US" altLang="en-US" smtClean="0"/>
              <a:t>Weighted Scheduling</a:t>
            </a:r>
          </a:p>
          <a:p>
            <a:pPr eaLnBrk="1" hangingPunct="1"/>
            <a:r>
              <a:rPr lang="en-US" altLang="en-US" smtClean="0"/>
              <a:t>Bipartite Matching</a:t>
            </a:r>
          </a:p>
          <a:p>
            <a:pPr eaLnBrk="1" hangingPunct="1"/>
            <a:r>
              <a:rPr lang="en-US" altLang="en-US" smtClean="0"/>
              <a:t>Maximum Independent Set</a:t>
            </a:r>
          </a:p>
          <a:p>
            <a:pPr eaLnBrk="1" hangingPunct="1"/>
            <a:r>
              <a:rPr lang="en-US" altLang="en-US" smtClean="0"/>
              <a:t>Competitive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Theory of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3671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expertise?</a:t>
            </a:r>
          </a:p>
          <a:p>
            <a:pPr eaLnBrk="1" hangingPunct="1"/>
            <a:r>
              <a:rPr lang="en-US" altLang="en-US" smtClean="0"/>
              <a:t>How do experts differ from novices?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07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26125" y="5580063"/>
            <a:ext cx="33178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Point of slide – experts have a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Structure of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 of five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Show the types of problems we will be considering in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Examples of important types of problems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Similar looking problems with very different characteristics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Weighted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Bipartite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Maximum Independent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Competitive Facility Location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problem?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</a:t>
            </a:r>
          </a:p>
          <a:p>
            <a:pPr eaLnBrk="1" hangingPunct="1"/>
            <a:r>
              <a:rPr lang="en-US" altLang="en-US" smtClean="0"/>
              <a:t>Solution</a:t>
            </a:r>
          </a:p>
          <a:p>
            <a:pPr eaLnBrk="1" hangingPunct="1"/>
            <a:r>
              <a:rPr lang="en-US" altLang="en-US" smtClean="0"/>
              <a:t>Constraints on solution</a:t>
            </a:r>
          </a:p>
          <a:p>
            <a:pPr eaLnBrk="1" hangingPunct="1"/>
            <a:r>
              <a:rPr lang="en-US" altLang="en-US" smtClean="0"/>
              <a:t>Measure of value</a:t>
            </a:r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36988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Example: Minimum Spanning Tree</a:t>
            </a:r>
          </a:p>
        </p:txBody>
      </p:sp>
      <p:sp>
        <p:nvSpPr>
          <p:cNvPr id="512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15325" y="1624013"/>
            <a:ext cx="828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Graph</a:t>
            </a:r>
          </a:p>
        </p:txBody>
      </p:sp>
      <p:sp>
        <p:nvSpPr>
          <p:cNvPr id="5126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43813" y="2314575"/>
            <a:ext cx="14763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Set of edges</a:t>
            </a:r>
          </a:p>
        </p:txBody>
      </p:sp>
      <p:sp>
        <p:nvSpPr>
          <p:cNvPr id="5127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2025" y="3052763"/>
            <a:ext cx="1831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Tree constraints</a:t>
            </a:r>
          </a:p>
        </p:txBody>
      </p:sp>
      <p:sp>
        <p:nvSpPr>
          <p:cNvPr id="5128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0025" y="3659188"/>
            <a:ext cx="1323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Edge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Problem: Scheduling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Suppose that you own a banquet hall</a:t>
            </a:r>
          </a:p>
          <a:p>
            <a:pPr eaLnBrk="1" hangingPunct="1"/>
            <a:r>
              <a:rPr lang="en-US" altLang="en-US" sz="2800" smtClean="0"/>
              <a:t>You have a series of requests for use of the hall: (s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f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), (s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f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), . . . 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Find a set of requests as large as possible with no overlap</a:t>
            </a:r>
          </a:p>
        </p:txBody>
      </p:sp>
      <p:sp>
        <p:nvSpPr>
          <p:cNvPr id="614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06575" y="3429000"/>
            <a:ext cx="1382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3889375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435133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435133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435133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3889375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9663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9433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3889375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38893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14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74863" y="36972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Oval 15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9288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Oval 1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56113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Oval 17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00725" y="31988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Oval 18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99263" y="3659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the largest solution?</a:t>
            </a:r>
          </a:p>
        </p:txBody>
      </p:sp>
      <p:sp>
        <p:nvSpPr>
          <p:cNvPr id="7171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52650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367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605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Oval 25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Oval 26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Oval 27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Oval 28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Oval 29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5" name="Oval 30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Oval 31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 elements one at a time if they can be members of the solution</a:t>
            </a:r>
          </a:p>
          <a:p>
            <a:pPr eaLnBrk="1" hangingPunct="1"/>
            <a:r>
              <a:rPr lang="en-US" altLang="en-US" smtClean="0"/>
              <a:t>If an element is not ruled out by earlier choices, add it to the solution</a:t>
            </a:r>
          </a:p>
          <a:p>
            <a:pPr eaLnBrk="1" hangingPunct="1"/>
            <a:r>
              <a:rPr lang="en-US" altLang="en-US" smtClean="0"/>
              <a:t>Many possible choices for ordering (length, start time, end time)</a:t>
            </a:r>
          </a:p>
          <a:p>
            <a:pPr eaLnBrk="1" hangingPunct="1"/>
            <a:r>
              <a:rPr lang="en-US" altLang="en-US" smtClean="0"/>
              <a:t>For this problem, considering the jobs by increasing end time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we add values?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en-US" altLang="en-US" smtClean="0"/>
              <a:t>(s</a:t>
            </a:r>
            <a:r>
              <a:rPr lang="en-US" altLang="en-US" baseline="-25000" smtClean="0"/>
              <a:t>i</a:t>
            </a:r>
            <a:r>
              <a:rPr lang="en-US" altLang="en-US" smtClean="0"/>
              <a:t>, f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start time, finish time, payment</a:t>
            </a:r>
          </a:p>
          <a:p>
            <a:pPr eaLnBrk="1" hangingPunct="1"/>
            <a:r>
              <a:rPr lang="en-US" altLang="en-US" smtClean="0"/>
              <a:t>Maximize value of elements in the solution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4363" y="3429000"/>
            <a:ext cx="2419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435133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527208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527208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527208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4351338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33900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1508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4351338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4351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98663" y="3929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11563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66950" y="3082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3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942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309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30913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79913" y="492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27388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1163" y="3967163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0" name="Oval 24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89288" y="316071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Oval 25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92875" y="50038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828</Words>
  <Application>Microsoft Office PowerPoint</Application>
  <PresentationFormat>On-screen Show (4:3)</PresentationFormat>
  <Paragraphs>211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Times New Roman</vt:lpstr>
      <vt:lpstr>1_Default Design</vt:lpstr>
      <vt:lpstr>Five Problems</vt:lpstr>
      <vt:lpstr>Announcements</vt:lpstr>
      <vt:lpstr>Theory of Algorithms</vt:lpstr>
      <vt:lpstr>Introduction of five problems</vt:lpstr>
      <vt:lpstr>What is a problem?</vt:lpstr>
      <vt:lpstr>Problem: Scheduling</vt:lpstr>
      <vt:lpstr>What is the largest solution?</vt:lpstr>
      <vt:lpstr>Greedy Algorithm</vt:lpstr>
      <vt:lpstr>Suppose we add values?</vt:lpstr>
      <vt:lpstr>Greedy Algorithms</vt:lpstr>
      <vt:lpstr>Dynamic Programming</vt:lpstr>
      <vt:lpstr>Matching</vt:lpstr>
      <vt:lpstr>Find a maximum matching</vt:lpstr>
      <vt:lpstr>Augmenting Path Algorithm</vt:lpstr>
      <vt:lpstr>Reduction to network flow</vt:lpstr>
      <vt:lpstr>Maximum Independent Set</vt:lpstr>
      <vt:lpstr>Find a Maximum Independent Set</vt:lpstr>
      <vt:lpstr>Verification: Prove the graph has an independent set of size 8</vt:lpstr>
      <vt:lpstr>Key characteristic</vt:lpstr>
      <vt:lpstr>NP-Completeness</vt:lpstr>
      <vt:lpstr>Are there even harder problems?</vt:lpstr>
      <vt:lpstr>PowerPoint Presentation</vt:lpstr>
      <vt:lpstr>Competitive Facility Location</vt:lpstr>
      <vt:lpstr>Complexity theory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33</cp:revision>
  <dcterms:created xsi:type="dcterms:W3CDTF">1601-01-01T00:00:00Z</dcterms:created>
  <dcterms:modified xsi:type="dcterms:W3CDTF">2019-01-30T00:44:46Z</dcterms:modified>
</cp:coreProperties>
</file>