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3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5.xml" ContentType="application/vnd.openxmlformats-officedocument.presentationml.notesSlid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6.xml" ContentType="application/vnd.openxmlformats-officedocument.presentationml.notesSlide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notesSlides/notesSlide7.xml" ContentType="application/vnd.openxmlformats-officedocument.presentationml.notesSlide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8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9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0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notesSlides/notesSlide11.xml" ContentType="application/vnd.openxmlformats-officedocument.presentationml.notesSlide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notesSlides/notesSlide12.xml" ContentType="application/vnd.openxmlformats-officedocument.presentationml.notesSlide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notesSlides/notesSlide13.xml" ContentType="application/vnd.openxmlformats-officedocument.presentationml.notesSlide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notesSlides/notesSlide14.xml" ContentType="application/vnd.openxmlformats-officedocument.presentationml.notesSlide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notesSlides/notesSlide15.xml" ContentType="application/vnd.openxmlformats-officedocument.presentationml.notesSlide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notesSlides/notesSlide16.xml" ContentType="application/vnd.openxmlformats-officedocument.presentationml.notesSlide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315" r:id="rId2"/>
    <p:sldId id="287" r:id="rId3"/>
    <p:sldId id="299" r:id="rId4"/>
    <p:sldId id="300" r:id="rId5"/>
    <p:sldId id="272" r:id="rId6"/>
    <p:sldId id="273" r:id="rId7"/>
    <p:sldId id="296" r:id="rId8"/>
    <p:sldId id="274" r:id="rId9"/>
    <p:sldId id="306" r:id="rId10"/>
    <p:sldId id="275" r:id="rId11"/>
    <p:sldId id="297" r:id="rId12"/>
    <p:sldId id="277" r:id="rId13"/>
    <p:sldId id="278" r:id="rId14"/>
    <p:sldId id="279" r:id="rId15"/>
    <p:sldId id="280" r:id="rId16"/>
    <p:sldId id="312" r:id="rId17"/>
    <p:sldId id="313" r:id="rId18"/>
    <p:sldId id="314" r:id="rId19"/>
    <p:sldId id="316" r:id="rId20"/>
    <p:sldId id="285" r:id="rId21"/>
    <p:sldId id="298" r:id="rId22"/>
    <p:sldId id="309" r:id="rId23"/>
    <p:sldId id="310" r:id="rId24"/>
    <p:sldId id="311" r:id="rId25"/>
    <p:sldId id="286" r:id="rId26"/>
  </p:sldIdLst>
  <p:sldSz cx="9144000" cy="6858000" type="screen4x3"/>
  <p:notesSz cx="7315200" cy="9601200"/>
  <p:custDataLst>
    <p:tags r:id="rId2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1CDDC2-295A-4A17-8108-7D3ADFB22F4A}" v="4" dt="2019-01-09T06:21:13.3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101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gs" Target="tags/tag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35" Type="http://schemas.microsoft.com/office/2016/11/relationships/changesInfo" Target="changesInfos/changesInfo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chard Anderson" userId="4654cc452026b74c" providerId="LiveId" clId="{B91CDDC2-295A-4A17-8108-7D3ADFB22F4A}"/>
    <pc:docChg chg="custSel delSld modSld">
      <pc:chgData name="Richard Anderson" userId="4654cc452026b74c" providerId="LiveId" clId="{B91CDDC2-295A-4A17-8108-7D3ADFB22F4A}" dt="2019-01-09T06:22:23.990" v="113" actId="2696"/>
      <pc:docMkLst>
        <pc:docMk/>
      </pc:docMkLst>
      <pc:sldChg chg="del">
        <pc:chgData name="Richard Anderson" userId="4654cc452026b74c" providerId="LiveId" clId="{B91CDDC2-295A-4A17-8108-7D3ADFB22F4A}" dt="2019-01-09T06:08:43.388" v="0" actId="2696"/>
        <pc:sldMkLst>
          <pc:docMk/>
          <pc:sldMk cId="0" sldId="256"/>
        </pc:sldMkLst>
      </pc:sldChg>
      <pc:sldChg chg="del">
        <pc:chgData name="Richard Anderson" userId="4654cc452026b74c" providerId="LiveId" clId="{B91CDDC2-295A-4A17-8108-7D3ADFB22F4A}" dt="2019-01-09T06:19:53.321" v="66" actId="2696"/>
        <pc:sldMkLst>
          <pc:docMk/>
          <pc:sldMk cId="0" sldId="257"/>
        </pc:sldMkLst>
      </pc:sldChg>
      <pc:sldChg chg="modSp">
        <pc:chgData name="Richard Anderson" userId="4654cc452026b74c" providerId="LiveId" clId="{B91CDDC2-295A-4A17-8108-7D3ADFB22F4A}" dt="2019-01-09T06:21:59.846" v="111" actId="20577"/>
        <pc:sldMkLst>
          <pc:docMk/>
          <pc:sldMk cId="0" sldId="287"/>
        </pc:sldMkLst>
        <pc:spChg chg="mod">
          <ac:chgData name="Richard Anderson" userId="4654cc452026b74c" providerId="LiveId" clId="{B91CDDC2-295A-4A17-8108-7D3ADFB22F4A}" dt="2019-01-09T06:21:59.846" v="111" actId="20577"/>
          <ac:spMkLst>
            <pc:docMk/>
            <pc:sldMk cId="0" sldId="287"/>
            <ac:spMk id="4099" creationId="{00000000-0000-0000-0000-000000000000}"/>
          </ac:spMkLst>
        </pc:spChg>
      </pc:sldChg>
      <pc:sldChg chg="modSp">
        <pc:chgData name="Richard Anderson" userId="4654cc452026b74c" providerId="LiveId" clId="{B91CDDC2-295A-4A17-8108-7D3ADFB22F4A}" dt="2019-01-09T06:20:49.839" v="103" actId="20577"/>
        <pc:sldMkLst>
          <pc:docMk/>
          <pc:sldMk cId="0" sldId="299"/>
        </pc:sldMkLst>
        <pc:spChg chg="mod">
          <ac:chgData name="Richard Anderson" userId="4654cc452026b74c" providerId="LiveId" clId="{B91CDDC2-295A-4A17-8108-7D3ADFB22F4A}" dt="2019-01-09T06:20:49.839" v="103" actId="20577"/>
          <ac:spMkLst>
            <pc:docMk/>
            <pc:sldMk cId="0" sldId="299"/>
            <ac:spMk id="3" creationId="{00000000-0000-0000-0000-000000000000}"/>
          </ac:spMkLst>
        </pc:spChg>
      </pc:sldChg>
      <pc:sldChg chg="del">
        <pc:chgData name="Richard Anderson" userId="4654cc452026b74c" providerId="LiveId" clId="{B91CDDC2-295A-4A17-8108-7D3ADFB22F4A}" dt="2019-01-09T06:13:21.451" v="7" actId="2696"/>
        <pc:sldMkLst>
          <pc:docMk/>
          <pc:sldMk cId="3980153487" sldId="305"/>
        </pc:sldMkLst>
      </pc:sldChg>
      <pc:sldChg chg="del">
        <pc:chgData name="Richard Anderson" userId="4654cc452026b74c" providerId="LiveId" clId="{B91CDDC2-295A-4A17-8108-7D3ADFB22F4A}" dt="2019-01-09T06:22:21.773" v="112" actId="2696"/>
        <pc:sldMkLst>
          <pc:docMk/>
          <pc:sldMk cId="2834099700" sldId="307"/>
        </pc:sldMkLst>
      </pc:sldChg>
      <pc:sldChg chg="del">
        <pc:chgData name="Richard Anderson" userId="4654cc452026b74c" providerId="LiveId" clId="{B91CDDC2-295A-4A17-8108-7D3ADFB22F4A}" dt="2019-01-09T06:22:23.990" v="113" actId="2696"/>
        <pc:sldMkLst>
          <pc:docMk/>
          <pc:sldMk cId="1906522071" sldId="308"/>
        </pc:sldMkLst>
      </pc:sldChg>
      <pc:sldChg chg="addSp modSp">
        <pc:chgData name="Richard Anderson" userId="4654cc452026b74c" providerId="LiveId" clId="{B91CDDC2-295A-4A17-8108-7D3ADFB22F4A}" dt="2019-01-09T06:13:00.761" v="6" actId="1076"/>
        <pc:sldMkLst>
          <pc:docMk/>
          <pc:sldMk cId="0" sldId="315"/>
        </pc:sldMkLst>
        <pc:spChg chg="mod">
          <ac:chgData name="Richard Anderson" userId="4654cc452026b74c" providerId="LiveId" clId="{B91CDDC2-295A-4A17-8108-7D3ADFB22F4A}" dt="2019-01-09T06:08:48.189" v="1" actId="20577"/>
          <ac:spMkLst>
            <pc:docMk/>
            <pc:sldMk cId="0" sldId="315"/>
            <ac:spMk id="2051" creationId="{00000000-0000-0000-0000-000000000000}"/>
          </ac:spMkLst>
        </pc:spChg>
        <pc:picChg chg="add mod">
          <ac:chgData name="Richard Anderson" userId="4654cc452026b74c" providerId="LiveId" clId="{B91CDDC2-295A-4A17-8108-7D3ADFB22F4A}" dt="2019-01-09T06:09:21.110" v="3" actId="1076"/>
          <ac:picMkLst>
            <pc:docMk/>
            <pc:sldMk cId="0" sldId="315"/>
            <ac:picMk id="4" creationId="{E10CA74F-B977-445D-BC1A-B272C4582202}"/>
          </ac:picMkLst>
        </pc:picChg>
        <pc:picChg chg="add mod">
          <ac:chgData name="Richard Anderson" userId="4654cc452026b74c" providerId="LiveId" clId="{B91CDDC2-295A-4A17-8108-7D3ADFB22F4A}" dt="2019-01-09T06:12:56.244" v="5" actId="1076"/>
          <ac:picMkLst>
            <pc:docMk/>
            <pc:sldMk cId="0" sldId="315"/>
            <ac:picMk id="5" creationId="{5D1B2F3D-2639-44CC-A6C3-AC167FAF7BEB}"/>
          </ac:picMkLst>
        </pc:picChg>
        <pc:picChg chg="add mod">
          <ac:chgData name="Richard Anderson" userId="4654cc452026b74c" providerId="LiveId" clId="{B91CDDC2-295A-4A17-8108-7D3ADFB22F4A}" dt="2019-01-09T06:13:00.761" v="6" actId="1076"/>
          <ac:picMkLst>
            <pc:docMk/>
            <pc:sldMk cId="0" sldId="315"/>
            <ac:picMk id="6" creationId="{84FBEB16-C2D7-4ABA-B0E2-B72AF9F29D16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B35550D2-8B4D-4B61-B35F-C297266FA876}" type="datetimeFigureOut">
              <a:rPr lang="en-US"/>
              <a:pPr>
                <a:defRPr/>
              </a:pPr>
              <a:t>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F5A99DD3-BB5A-4328-AA4B-55A53D0BC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754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256D5A5A-3094-4B2D-B6E7-F2634B2D3DDA}" type="datetimeFigureOut">
              <a:rPr lang="en-US"/>
              <a:pPr>
                <a:defRPr/>
              </a:pPr>
              <a:t>1/9/2019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148EFAE7-3E32-49C5-A7A6-2BA50527E5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2248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2E117C2-3F81-4A7C-8232-3C0696065A48}" type="slidenum">
              <a:rPr lang="en-US" altLang="en-US" smtClean="0"/>
              <a:pPr eaLnBrk="1" hangingPunct="1"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1423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BFAD1B6-4A19-4DD8-877B-5297D5205D85}" type="slidenum">
              <a:rPr lang="en-US" altLang="en-US" smtClean="0"/>
              <a:pPr eaLnBrk="1" hangingPunct="1"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32342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1A2D37E-BCC2-40A3-96C7-6BFFB3C95C9A}" type="slidenum">
              <a:rPr lang="en-US" altLang="en-US" smtClean="0"/>
              <a:pPr eaLnBrk="1" hangingPunct="1"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324298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FD65659-B54E-48B8-BD44-3137712F46D8}" type="slidenum">
              <a:rPr lang="en-US" altLang="en-US" smtClean="0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5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D29F1DD-B7A1-4BFB-91ED-F3B20D19C5E4}" type="slidenum">
              <a:rPr lang="en-US" altLang="en-US" smtClean="0"/>
              <a:pPr eaLnBrk="1" hangingPunct="1"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4675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B529B7E-7CEA-4D88-81B1-F54C25E441FC}" type="slidenum">
              <a:rPr lang="en-US" altLang="en-US" smtClean="0"/>
              <a:pPr eaLnBrk="1" hangingPunct="1"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21061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4F9553-FA04-4A26-9E08-51C90CEA69CC}" type="slidenum">
              <a:rPr lang="en-US" altLang="en-US" smtClean="0"/>
              <a:pPr eaLnBrk="1" hangingPunct="1"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8002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473C3E3-9346-4654-987C-5E90D0F89714}" type="slidenum">
              <a:rPr lang="en-US" altLang="en-US" smtClean="0"/>
              <a:pPr eaLnBrk="1" hangingPunct="1"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43396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F782DF-3D99-4C17-A877-553056AF017E}" type="slidenum">
              <a:rPr lang="en-US" altLang="en-US" smtClean="0"/>
              <a:pPr eaLnBrk="1" hangingPunct="1"/>
              <a:t>25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1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C79DE47-BEBE-4342-8F6E-DCF35279D678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7435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73BB5113-966B-4997-9B16-0A3C29CB73AB}" type="slidenum">
              <a:rPr kumimoji="0" lang="en-US" altLang="en-US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en-US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25522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D80E0A4-8ABF-45B2-ACED-4A5044DC51D8}" type="slidenum">
              <a:rPr lang="en-US" altLang="en-US" smtClean="0"/>
              <a:pPr eaLnBrk="1" hangingPunct="1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5701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E3E4954-2891-4428-A6C5-D0A66FDDDBAC}" type="slidenum">
              <a:rPr lang="en-US" altLang="en-US" smtClean="0"/>
              <a:pPr eaLnBrk="1" hangingPunct="1"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58068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402A040-F6AB-487F-B1AC-EF4E384440CF}" type="slidenum">
              <a:rPr lang="en-US" altLang="en-US" smtClean="0"/>
              <a:pPr eaLnBrk="1" hangingPunct="1"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8287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2147E8E-BCC2-4E49-99A9-FC8B587D8E0D}" type="slidenum">
              <a:rPr lang="en-US" altLang="en-US" smtClean="0"/>
              <a:pPr eaLnBrk="1" hangingPunct="1"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3340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AA45D5-AAC9-4D9C-94CC-D60B271EFFFA}" type="slidenum">
              <a:rPr lang="en-US" altLang="en-US" smtClean="0"/>
              <a:pPr eaLnBrk="1" hangingPunct="1"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54055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552C20-422B-485F-9BEB-06B46C6AA6F2}" type="slidenum">
              <a:rPr lang="en-US" altLang="en-US" smtClean="0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3108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2E4A3A-FA1D-45F1-B8A2-F7654C8B2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34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BB0C9-83F2-4412-9793-845127BEC6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1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EF1A-6C77-47C0-B3A8-E311767B8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923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69D3CE-E784-4D6A-AED0-AC3B885AAC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5417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3047BE-78EA-4B74-ADE9-4697F380D6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43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312E7-97E0-4D3F-ADCB-509F3CA1B7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699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CD9B6C-AC26-48A8-B078-A5017EF8F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717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78103-4638-490B-A6C9-E3E65E9A38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F637AE-4838-4C79-88D1-F0D1A3A2E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09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B07F4C-DB9F-46CF-91B8-8C37B9C1AF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BF94-9B4C-445E-BBE0-2F6779B6F4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060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8EBFA-3DE8-49D0-842F-58C017EB27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92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DAE195-580F-43A1-879C-4F72C1C50E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0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1/5/2009</a:t>
            </a:r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CSE 421, Lecture 1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5391C40-94C3-43E1-A326-A55ABD2F66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4.xml"/><Relationship Id="rId7" Type="http://schemas.openxmlformats.org/officeDocument/2006/relationships/image" Target="../media/image2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13" Type="http://schemas.openxmlformats.org/officeDocument/2006/relationships/notesSlide" Target="../notesSlides/notesSlide11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12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11" Type="http://schemas.openxmlformats.org/officeDocument/2006/relationships/tags" Target="../tags/tag50.xml"/><Relationship Id="rId5" Type="http://schemas.openxmlformats.org/officeDocument/2006/relationships/tags" Target="../tags/tag44.xml"/><Relationship Id="rId10" Type="http://schemas.openxmlformats.org/officeDocument/2006/relationships/tags" Target="../tags/tag49.xml"/><Relationship Id="rId4" Type="http://schemas.openxmlformats.org/officeDocument/2006/relationships/tags" Target="../tags/tag43.xml"/><Relationship Id="rId9" Type="http://schemas.openxmlformats.org/officeDocument/2006/relationships/tags" Target="../tags/tag4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4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60.xml"/><Relationship Id="rId3" Type="http://schemas.openxmlformats.org/officeDocument/2006/relationships/tags" Target="../tags/tag55.xml"/><Relationship Id="rId7" Type="http://schemas.openxmlformats.org/officeDocument/2006/relationships/tags" Target="../tags/tag59.xml"/><Relationship Id="rId12" Type="http://schemas.openxmlformats.org/officeDocument/2006/relationships/notesSlide" Target="../notesSlides/notesSlide13.xml"/><Relationship Id="rId2" Type="http://schemas.openxmlformats.org/officeDocument/2006/relationships/tags" Target="../tags/tag54.xml"/><Relationship Id="rId1" Type="http://schemas.openxmlformats.org/officeDocument/2006/relationships/tags" Target="../tags/tag53.xml"/><Relationship Id="rId6" Type="http://schemas.openxmlformats.org/officeDocument/2006/relationships/tags" Target="../tags/tag58.xml"/><Relationship Id="rId11" Type="http://schemas.openxmlformats.org/officeDocument/2006/relationships/slideLayout" Target="../slideLayouts/slideLayout2.xml"/><Relationship Id="rId5" Type="http://schemas.openxmlformats.org/officeDocument/2006/relationships/tags" Target="../tags/tag57.xml"/><Relationship Id="rId10" Type="http://schemas.openxmlformats.org/officeDocument/2006/relationships/tags" Target="../tags/tag62.xml"/><Relationship Id="rId4" Type="http://schemas.openxmlformats.org/officeDocument/2006/relationships/tags" Target="../tags/tag56.xml"/><Relationship Id="rId9" Type="http://schemas.openxmlformats.org/officeDocument/2006/relationships/tags" Target="../tags/tag6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4.xml"/><Relationship Id="rId1" Type="http://schemas.openxmlformats.org/officeDocument/2006/relationships/tags" Target="../tags/tag63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72.xml"/><Relationship Id="rId13" Type="http://schemas.openxmlformats.org/officeDocument/2006/relationships/tags" Target="../tags/tag77.xml"/><Relationship Id="rId18" Type="http://schemas.openxmlformats.org/officeDocument/2006/relationships/tags" Target="../tags/tag82.xml"/><Relationship Id="rId3" Type="http://schemas.openxmlformats.org/officeDocument/2006/relationships/tags" Target="../tags/tag67.xml"/><Relationship Id="rId7" Type="http://schemas.openxmlformats.org/officeDocument/2006/relationships/tags" Target="../tags/tag71.xml"/><Relationship Id="rId12" Type="http://schemas.openxmlformats.org/officeDocument/2006/relationships/tags" Target="../tags/tag76.xml"/><Relationship Id="rId17" Type="http://schemas.openxmlformats.org/officeDocument/2006/relationships/tags" Target="../tags/tag81.xml"/><Relationship Id="rId2" Type="http://schemas.openxmlformats.org/officeDocument/2006/relationships/tags" Target="../tags/tag66.xml"/><Relationship Id="rId16" Type="http://schemas.openxmlformats.org/officeDocument/2006/relationships/tags" Target="../tags/tag80.xml"/><Relationship Id="rId20" Type="http://schemas.openxmlformats.org/officeDocument/2006/relationships/slideLayout" Target="../slideLayouts/slideLayout13.xml"/><Relationship Id="rId1" Type="http://schemas.openxmlformats.org/officeDocument/2006/relationships/tags" Target="../tags/tag65.xml"/><Relationship Id="rId6" Type="http://schemas.openxmlformats.org/officeDocument/2006/relationships/tags" Target="../tags/tag70.xml"/><Relationship Id="rId11" Type="http://schemas.openxmlformats.org/officeDocument/2006/relationships/tags" Target="../tags/tag75.xml"/><Relationship Id="rId5" Type="http://schemas.openxmlformats.org/officeDocument/2006/relationships/tags" Target="../tags/tag69.xml"/><Relationship Id="rId15" Type="http://schemas.openxmlformats.org/officeDocument/2006/relationships/tags" Target="../tags/tag79.xml"/><Relationship Id="rId10" Type="http://schemas.openxmlformats.org/officeDocument/2006/relationships/tags" Target="../tags/tag74.xml"/><Relationship Id="rId19" Type="http://schemas.openxmlformats.org/officeDocument/2006/relationships/tags" Target="../tags/tag83.xml"/><Relationship Id="rId4" Type="http://schemas.openxmlformats.org/officeDocument/2006/relationships/tags" Target="../tags/tag68.xml"/><Relationship Id="rId9" Type="http://schemas.openxmlformats.org/officeDocument/2006/relationships/tags" Target="../tags/tag73.xml"/><Relationship Id="rId14" Type="http://schemas.openxmlformats.org/officeDocument/2006/relationships/tags" Target="../tags/tag7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5.xml"/><Relationship Id="rId1" Type="http://schemas.openxmlformats.org/officeDocument/2006/relationships/tags" Target="../tags/tag8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8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5.xml"/><Relationship Id="rId3" Type="http://schemas.openxmlformats.org/officeDocument/2006/relationships/tags" Target="../tags/tag92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91.xml"/><Relationship Id="rId1" Type="http://schemas.openxmlformats.org/officeDocument/2006/relationships/tags" Target="../tags/tag90.xml"/><Relationship Id="rId6" Type="http://schemas.openxmlformats.org/officeDocument/2006/relationships/tags" Target="../tags/tag95.xml"/><Relationship Id="rId5" Type="http://schemas.openxmlformats.org/officeDocument/2006/relationships/tags" Target="../tags/tag94.xml"/><Relationship Id="rId4" Type="http://schemas.openxmlformats.org/officeDocument/2006/relationships/tags" Target="../tags/tag93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6.xml"/><Relationship Id="rId3" Type="http://schemas.openxmlformats.org/officeDocument/2006/relationships/tags" Target="../tags/tag98.xml"/><Relationship Id="rId7" Type="http://schemas.openxmlformats.org/officeDocument/2006/relationships/slideLayout" Target="../slideLayouts/slideLayout13.xml"/><Relationship Id="rId2" Type="http://schemas.openxmlformats.org/officeDocument/2006/relationships/tags" Target="../tags/tag97.xml"/><Relationship Id="rId1" Type="http://schemas.openxmlformats.org/officeDocument/2006/relationships/tags" Target="../tags/tag96.xml"/><Relationship Id="rId6" Type="http://schemas.openxmlformats.org/officeDocument/2006/relationships/tags" Target="../tags/tag101.xml"/><Relationship Id="rId5" Type="http://schemas.openxmlformats.org/officeDocument/2006/relationships/tags" Target="../tags/tag100.xml"/><Relationship Id="rId4" Type="http://schemas.openxmlformats.org/officeDocument/2006/relationships/tags" Target="../tags/tag99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05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07.xml"/><Relationship Id="rId1" Type="http://schemas.openxmlformats.org/officeDocument/2006/relationships/tags" Target="../tags/tag10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10.xml"/><Relationship Id="rId2" Type="http://schemas.openxmlformats.org/officeDocument/2006/relationships/tags" Target="../tags/tag109.xml"/><Relationship Id="rId1" Type="http://schemas.openxmlformats.org/officeDocument/2006/relationships/tags" Target="../tags/tag108.xml"/><Relationship Id="rId4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2.xml"/><Relationship Id="rId1" Type="http://schemas.openxmlformats.org/officeDocument/2006/relationships/tags" Target="../tags/tag111.xml"/><Relationship Id="rId4" Type="http://schemas.openxmlformats.org/officeDocument/2006/relationships/notesSlide" Target="../notesSlides/notesSlide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6" Type="http://schemas.openxmlformats.org/officeDocument/2006/relationships/notesSlide" Target="../notesSlides/notesSlide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25.xml"/><Relationship Id="rId13" Type="http://schemas.openxmlformats.org/officeDocument/2006/relationships/tags" Target="../tags/tag30.xml"/><Relationship Id="rId3" Type="http://schemas.openxmlformats.org/officeDocument/2006/relationships/tags" Target="../tags/tag20.xml"/><Relationship Id="rId7" Type="http://schemas.openxmlformats.org/officeDocument/2006/relationships/tags" Target="../tags/tag24.xml"/><Relationship Id="rId12" Type="http://schemas.openxmlformats.org/officeDocument/2006/relationships/tags" Target="../tags/tag29.xml"/><Relationship Id="rId17" Type="http://schemas.openxmlformats.org/officeDocument/2006/relationships/notesSlide" Target="../notesSlides/notesSlide7.xml"/><Relationship Id="rId2" Type="http://schemas.openxmlformats.org/officeDocument/2006/relationships/tags" Target="../tags/tag19.xml"/><Relationship Id="rId16" Type="http://schemas.openxmlformats.org/officeDocument/2006/relationships/slideLayout" Target="../slideLayouts/slideLayout2.xml"/><Relationship Id="rId1" Type="http://schemas.openxmlformats.org/officeDocument/2006/relationships/tags" Target="../tags/tag18.xml"/><Relationship Id="rId6" Type="http://schemas.openxmlformats.org/officeDocument/2006/relationships/tags" Target="../tags/tag23.xml"/><Relationship Id="rId11" Type="http://schemas.openxmlformats.org/officeDocument/2006/relationships/tags" Target="../tags/tag28.xml"/><Relationship Id="rId5" Type="http://schemas.openxmlformats.org/officeDocument/2006/relationships/tags" Target="../tags/tag22.xml"/><Relationship Id="rId15" Type="http://schemas.openxmlformats.org/officeDocument/2006/relationships/tags" Target="../tags/tag32.xml"/><Relationship Id="rId10" Type="http://schemas.openxmlformats.org/officeDocument/2006/relationships/tags" Target="../tags/tag27.xml"/><Relationship Id="rId4" Type="http://schemas.openxmlformats.org/officeDocument/2006/relationships/tags" Target="../tags/tag21.xml"/><Relationship Id="rId9" Type="http://schemas.openxmlformats.org/officeDocument/2006/relationships/tags" Target="../tags/tag26.xml"/><Relationship Id="rId14" Type="http://schemas.openxmlformats.org/officeDocument/2006/relationships/tags" Target="../tags/tag3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4.xml"/><Relationship Id="rId1" Type="http://schemas.openxmlformats.org/officeDocument/2006/relationships/tags" Target="../tags/tag33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CSE 421</a:t>
            </a:r>
            <a:br>
              <a:rPr lang="en-US" altLang="en-US" dirty="0"/>
            </a:br>
            <a:r>
              <a:rPr lang="en-US" altLang="en-US" dirty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Richard Anderson   </a:t>
            </a:r>
          </a:p>
          <a:p>
            <a:pPr eaLnBrk="1" hangingPunct="1"/>
            <a:r>
              <a:rPr lang="en-US" altLang="en-US" dirty="0"/>
              <a:t>Winter 2019</a:t>
            </a:r>
          </a:p>
          <a:p>
            <a:pPr eaLnBrk="1" hangingPunct="1"/>
            <a:r>
              <a:rPr lang="en-US" altLang="en-US" dirty="0"/>
              <a:t>Lecture 2</a:t>
            </a:r>
          </a:p>
          <a:p>
            <a:pPr eaLnBrk="1" hangingPunct="1"/>
            <a:endParaRPr lang="en-US" alt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10CA74F-B977-445D-BC1A-B272C4582202}"/>
              </a:ext>
            </a:extLst>
          </p:cNvPr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9150" y="69158"/>
            <a:ext cx="1694862" cy="193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http://elvex.ugr.es/decsai/algorithms/image/cover/kleinberg-tardos.jpg">
            <a:extLst>
              <a:ext uri="{FF2B5EF4-FFF2-40B4-BE49-F238E27FC236}">
                <a16:creationId xmlns:a16="http://schemas.microsoft.com/office/drawing/2014/main" id="{5D1B2F3D-2639-44CC-A6C3-AC167FAF7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1406" y="2314576"/>
            <a:ext cx="1530350" cy="2001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>
            <a:extLst>
              <a:ext uri="{FF2B5EF4-FFF2-40B4-BE49-F238E27FC236}">
                <a16:creationId xmlns:a16="http://schemas.microsoft.com/office/drawing/2014/main" id="{84FBEB16-C2D7-4ABA-B0E2-B72AF9F29D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9145" y="4627646"/>
            <a:ext cx="1749424" cy="1749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Claim: The algorithm stops in at most n</a:t>
            </a:r>
            <a:r>
              <a:rPr lang="en-US" altLang="en-US" sz="4000" baseline="30000"/>
              <a:t>2</a:t>
            </a:r>
            <a:r>
              <a:rPr lang="en-US" altLang="en-US" sz="4000"/>
              <a:t> steps</a:t>
            </a:r>
          </a:p>
        </p:txBody>
      </p:sp>
      <p:sp>
        <p:nvSpPr>
          <p:cNvPr id="19459" name="Text Box 4" hidden="1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52400" y="6324600"/>
            <a:ext cx="4191000" cy="3952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Each m asks each w at most once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When the algorithms halts, every w is matched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dirty="0"/>
          </a:p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US" dirty="0"/>
              <a:t>Hence, the algorithm finds a perfect matching</a:t>
            </a:r>
          </a:p>
        </p:txBody>
      </p:sp>
      <p:sp>
        <p:nvSpPr>
          <p:cNvPr id="20484" name="TextBox 3" hidden="1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0" y="5657850"/>
            <a:ext cx="5635625" cy="1200150"/>
          </a:xfrm>
          <a:prstGeom prst="rect">
            <a:avLst/>
          </a:prstGeom>
          <a:solidFill>
            <a:srgbClr val="FFFF00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Invariant: partial matching</a:t>
            </a:r>
          </a:p>
          <a:p>
            <a:pPr eaLnBrk="1" hangingPunct="1"/>
            <a:r>
              <a:rPr lang="en-US" altLang="en-US"/>
              <a:t>What happens when some m reaches its last choice?</a:t>
            </a:r>
          </a:p>
          <a:p>
            <a:pPr eaLnBrk="1" hangingPunct="1"/>
            <a:r>
              <a:rPr lang="en-US" altLang="en-US"/>
              <a:t>	exactly n-1 w’s much be matched</a:t>
            </a:r>
          </a:p>
          <a:p>
            <a:pPr eaLnBrk="1" hangingPunct="1"/>
            <a:r>
              <a:rPr lang="en-US" altLang="en-US"/>
              <a:t>	last choice must be available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The resulting matching is stable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/>
              <a:t>Suppose</a:t>
            </a:r>
          </a:p>
          <a:p>
            <a:pPr eaLnBrk="1" hangingPunct="1">
              <a:buFontTx/>
              <a:buNone/>
            </a:pPr>
            <a:r>
              <a:rPr lang="en-US" altLang="en-US"/>
              <a:t>	 </a:t>
            </a:r>
            <a:r>
              <a:rPr lang="en-US" altLang="en-US" sz="2800"/>
              <a:t>(m</a:t>
            </a:r>
            <a:r>
              <a:rPr lang="en-US" altLang="en-US" sz="2800" baseline="-25000"/>
              <a:t>1</a:t>
            </a:r>
            <a:r>
              <a:rPr lang="en-US" altLang="en-US" sz="2800"/>
              <a:t>, w</a:t>
            </a:r>
            <a:r>
              <a:rPr lang="en-US" altLang="en-US" sz="2800" baseline="-25000"/>
              <a:t>1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M, (m</a:t>
            </a:r>
            <a:r>
              <a:rPr lang="en-US" altLang="en-US" sz="2800" baseline="-25000"/>
              <a:t>2</a:t>
            </a:r>
            <a:r>
              <a:rPr lang="en-US" altLang="en-US" sz="2800"/>
              <a:t>, w</a:t>
            </a:r>
            <a:r>
              <a:rPr lang="en-US" altLang="en-US" sz="2800" baseline="-25000"/>
              <a:t>2</a:t>
            </a:r>
            <a:r>
              <a:rPr lang="en-US" altLang="en-US" sz="2800"/>
              <a:t>) </a:t>
            </a:r>
            <a:r>
              <a:rPr lang="en-US" altLang="en-US" sz="2800">
                <a:latin typeface="Symbol" pitchFamily="18" charset="2"/>
                <a:sym typeface="Symbol" pitchFamily="18" charset="2"/>
              </a:rPr>
              <a:t></a:t>
            </a:r>
            <a:r>
              <a:rPr lang="en-US" altLang="en-US" sz="2800"/>
              <a:t> M</a:t>
            </a:r>
          </a:p>
          <a:p>
            <a:pPr lvl="1" eaLnBrk="1" hangingPunct="1">
              <a:buFontTx/>
              <a:buNone/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prefers w</a:t>
            </a:r>
            <a:r>
              <a:rPr lang="en-US" altLang="en-US" baseline="-25000"/>
              <a:t>2</a:t>
            </a:r>
            <a:r>
              <a:rPr lang="en-US" altLang="en-US"/>
              <a:t> to w</a:t>
            </a:r>
            <a:r>
              <a:rPr lang="en-US" altLang="en-US" baseline="-25000"/>
              <a:t>1</a:t>
            </a:r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lvl="1" eaLnBrk="1" hangingPunct="1">
              <a:buFontTx/>
              <a:buNone/>
            </a:pPr>
            <a:endParaRPr lang="en-US" altLang="en-US" baseline="-25000"/>
          </a:p>
          <a:p>
            <a:pPr eaLnBrk="1" hangingPunct="1">
              <a:buFontTx/>
              <a:buNone/>
            </a:pPr>
            <a:r>
              <a:rPr lang="en-US" altLang="en-US"/>
              <a:t>How could this happen?</a:t>
            </a:r>
          </a:p>
          <a:p>
            <a:pPr eaLnBrk="1" hangingPunct="1">
              <a:buFontTx/>
              <a:buNone/>
            </a:pPr>
            <a:r>
              <a:rPr lang="en-US" altLang="en-US"/>
              <a:t>	</a:t>
            </a:r>
          </a:p>
        </p:txBody>
      </p:sp>
      <p:sp>
        <p:nvSpPr>
          <p:cNvPr id="21508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7912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1509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18288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1510" name="Line 6"/>
          <p:cNvSpPr>
            <a:spLocks noChangeShapeType="1"/>
          </p:cNvSpPr>
          <p:nvPr>
            <p:custDataLst>
              <p:tags r:id="rId5"/>
            </p:custDataLst>
          </p:nvPr>
        </p:nvSpPr>
        <p:spPr bwMode="auto">
          <a:xfrm>
            <a:off x="6248400" y="20574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7912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1512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162800" y="2743200"/>
            <a:ext cx="457200" cy="457200"/>
          </a:xfrm>
          <a:prstGeom prst="ellips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151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6248400" y="2971800"/>
            <a:ext cx="914400" cy="0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6248400" y="2209800"/>
            <a:ext cx="990600" cy="609600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5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365125" y="4151313"/>
            <a:ext cx="42068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16" name="Text Box 12" hidden="1"/>
          <p:cNvSpPr txBox="1"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228600" y="5029200"/>
            <a:ext cx="4267200" cy="163353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</a:t>
            </a:r>
            <a:r>
              <a:rPr lang="en-US" altLang="en-US" baseline="-25000"/>
              <a:t>1</a:t>
            </a:r>
            <a:r>
              <a:rPr lang="en-US" altLang="en-US"/>
              <a:t> proposed to w</a:t>
            </a:r>
            <a:r>
              <a:rPr lang="en-US" altLang="en-US" baseline="-25000"/>
              <a:t>2</a:t>
            </a:r>
            <a:r>
              <a:rPr lang="en-US" altLang="en-US"/>
              <a:t> before w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rejected m</a:t>
            </a:r>
            <a:r>
              <a:rPr lang="en-US" altLang="en-US" baseline="-25000"/>
              <a:t>1 </a:t>
            </a:r>
            <a:r>
              <a:rPr lang="en-US" altLang="en-US"/>
              <a:t>for m</a:t>
            </a:r>
            <a:r>
              <a:rPr lang="en-US" altLang="en-US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3  </a:t>
            </a:r>
            <a:r>
              <a:rPr lang="en-US" altLang="en-US"/>
              <a:t>to m</a:t>
            </a:r>
            <a:r>
              <a:rPr lang="en-US" altLang="en-US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w</a:t>
            </a:r>
            <a:r>
              <a:rPr lang="en-US" altLang="en-US" baseline="-25000"/>
              <a:t>2</a:t>
            </a:r>
            <a:r>
              <a:rPr lang="en-US" altLang="en-US"/>
              <a:t> prefers m</a:t>
            </a:r>
            <a:r>
              <a:rPr lang="en-US" altLang="en-US" baseline="-25000"/>
              <a:t>2</a:t>
            </a:r>
            <a:r>
              <a:rPr lang="en-US" altLang="en-US"/>
              <a:t> to m</a:t>
            </a:r>
            <a:r>
              <a:rPr lang="en-US" altLang="en-US" baseline="-25000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Result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Simple, O(n</a:t>
            </a:r>
            <a:r>
              <a:rPr lang="en-US" altLang="en-US" baseline="30000"/>
              <a:t>2</a:t>
            </a:r>
            <a:r>
              <a:rPr lang="en-US" altLang="en-US"/>
              <a:t>) algorithm to compute a stable matching</a:t>
            </a:r>
          </a:p>
          <a:p>
            <a:pPr eaLnBrk="1" hangingPunct="1"/>
            <a:r>
              <a:rPr lang="en-US" altLang="en-US"/>
              <a:t>Corollary</a:t>
            </a:r>
          </a:p>
          <a:p>
            <a:pPr lvl="1" eaLnBrk="1" hangingPunct="1"/>
            <a:r>
              <a:rPr lang="en-US" altLang="en-US"/>
              <a:t>A stable matching always exists</a:t>
            </a:r>
          </a:p>
          <a:p>
            <a:pPr lvl="1"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 closer look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800"/>
              <a:t>Stable matchings are not necessarily fair</a:t>
            </a:r>
          </a:p>
        </p:txBody>
      </p:sp>
      <p:sp>
        <p:nvSpPr>
          <p:cNvPr id="2355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" y="3040063"/>
            <a:ext cx="35814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   w</a:t>
            </a:r>
            <a:r>
              <a:rPr lang="en-US" altLang="en-US" sz="2000" baseline="-25000"/>
              <a:t>2</a:t>
            </a:r>
            <a:r>
              <a:rPr lang="en-US" altLang="en-US" sz="2000"/>
              <a:t>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   w</a:t>
            </a:r>
            <a:r>
              <a:rPr lang="en-US" altLang="en-US" sz="2000" baseline="-25000"/>
              <a:t>3</a:t>
            </a:r>
            <a:r>
              <a:rPr lang="en-US" altLang="en-US" sz="2000"/>
              <a:t>   w</a:t>
            </a:r>
            <a:r>
              <a:rPr lang="en-US" altLang="en-US" sz="2000" baseline="-25000"/>
              <a:t>1</a:t>
            </a:r>
            <a:r>
              <a:rPr lang="en-US" altLang="en-US" sz="2000"/>
              <a:t>  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  m</a:t>
            </a:r>
            <a:r>
              <a:rPr lang="en-US" altLang="en-US" sz="2000" baseline="-25000"/>
              <a:t>3</a:t>
            </a:r>
            <a:r>
              <a:rPr lang="en-US" altLang="en-US" sz="2000"/>
              <a:t>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  m</a:t>
            </a:r>
            <a:r>
              <a:rPr lang="en-US" altLang="en-US" sz="2000" baseline="-25000"/>
              <a:t>1</a:t>
            </a:r>
            <a:r>
              <a:rPr lang="en-US" altLang="en-US" sz="2000"/>
              <a:t>   m</a:t>
            </a:r>
            <a:r>
              <a:rPr lang="en-US" altLang="en-US" sz="2000" baseline="-25000"/>
              <a:t>2</a:t>
            </a:r>
            <a:r>
              <a:rPr lang="en-US" altLang="en-US" sz="2000"/>
              <a:t>   m</a:t>
            </a:r>
            <a:r>
              <a:rPr lang="en-US" altLang="en-US" sz="2000" baseline="-25000"/>
              <a:t>3</a:t>
            </a:r>
          </a:p>
        </p:txBody>
      </p:sp>
      <p:sp>
        <p:nvSpPr>
          <p:cNvPr id="23557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23558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334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23559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334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23560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6858000" y="28956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23561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58000" y="38100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23562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6858000" y="4724400"/>
            <a:ext cx="457200" cy="457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0" y="6477000"/>
            <a:ext cx="5105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How many stable matchings can you find?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Algorithm under specified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2800"/>
              <a:t>Many different ways of picking m’s to propose</a:t>
            </a:r>
          </a:p>
          <a:p>
            <a:pPr eaLnBrk="1" hangingPunct="1"/>
            <a:r>
              <a:rPr lang="en-US" altLang="en-US" sz="2800"/>
              <a:t>Surprising result</a:t>
            </a:r>
          </a:p>
          <a:p>
            <a:pPr lvl="1" eaLnBrk="1" hangingPunct="1"/>
            <a:r>
              <a:rPr lang="en-US" altLang="en-US" sz="2400"/>
              <a:t>All orderings of picking free m’s give the same result</a:t>
            </a:r>
          </a:p>
          <a:p>
            <a:pPr lvl="1" eaLnBrk="1" hangingPunct="1"/>
            <a:endParaRPr lang="en-US" altLang="en-US" sz="2400"/>
          </a:p>
          <a:p>
            <a:pPr eaLnBrk="1" hangingPunct="1"/>
            <a:r>
              <a:rPr lang="en-US" altLang="en-US" sz="2800"/>
              <a:t>Proving this type of result</a:t>
            </a:r>
          </a:p>
          <a:p>
            <a:pPr lvl="1" eaLnBrk="1" hangingPunct="1"/>
            <a:r>
              <a:rPr lang="en-US" altLang="en-US" sz="2400"/>
              <a:t>Reordering argument</a:t>
            </a:r>
          </a:p>
          <a:p>
            <a:pPr lvl="1" eaLnBrk="1" hangingPunct="1"/>
            <a:r>
              <a:rPr lang="en-US" altLang="en-US" sz="2400"/>
              <a:t>Prove algorithm is computing something mores specific</a:t>
            </a:r>
          </a:p>
          <a:p>
            <a:pPr lvl="2" eaLnBrk="1" hangingPunct="1"/>
            <a:r>
              <a:rPr lang="en-US" altLang="en-US" sz="2000"/>
              <a:t>Show property of the solution – so it computes a specific stable matching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19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V="1">
            <a:off x="7162800" y="1752600"/>
            <a:ext cx="12192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Line 20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7162800" y="2819400"/>
            <a:ext cx="121920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6" name="Line 2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7162800" y="1752600"/>
            <a:ext cx="1219200" cy="2362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  <p:custDataLst>
              <p:tags r:id="rId4"/>
            </p:custDataLst>
          </p:nvPr>
        </p:nvSpPr>
        <p:spPr/>
        <p:txBody>
          <a:bodyPr/>
          <a:lstStyle/>
          <a:p>
            <a:r>
              <a:rPr lang="en-US" altLang="en-US"/>
              <a:t>M-rank and W-rank of matching 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sz="half" idx="1"/>
            <p:custDataLst>
              <p:tags r:id="rId5"/>
            </p:custDataLst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 dirty="0"/>
              <a:t>m-rank: position of matching w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M-rank: sum of </a:t>
            </a:r>
            <a:r>
              <a:rPr lang="en-US" altLang="en-US" sz="2800" dirty="0" smtClean="0"/>
              <a:t>       m-ranks</a:t>
            </a:r>
            <a:endParaRPr lang="en-US" altLang="en-US" sz="2800" dirty="0"/>
          </a:p>
          <a:p>
            <a:pPr>
              <a:lnSpc>
                <a:spcPct val="90000"/>
              </a:lnSpc>
            </a:pPr>
            <a:r>
              <a:rPr lang="en-US" altLang="en-US" sz="2800" dirty="0"/>
              <a:t>w-rank: position of matching m in preference list</a:t>
            </a:r>
          </a:p>
          <a:p>
            <a:pPr>
              <a:lnSpc>
                <a:spcPct val="90000"/>
              </a:lnSpc>
            </a:pPr>
            <a:r>
              <a:rPr lang="en-US" altLang="en-US" sz="2800" dirty="0"/>
              <a:t>W-rank: sum of </a:t>
            </a:r>
            <a:r>
              <a:rPr lang="en-US" altLang="en-US" sz="2800" dirty="0" smtClean="0"/>
              <a:t>       w-ranks</a:t>
            </a:r>
            <a:endParaRPr lang="en-US" altLang="en-US" sz="2800" dirty="0"/>
          </a:p>
        </p:txBody>
      </p:sp>
      <p:sp>
        <p:nvSpPr>
          <p:cNvPr id="13319" name="Text Box 4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572000" y="1557338"/>
            <a:ext cx="27432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</p:txBody>
      </p:sp>
      <p:sp>
        <p:nvSpPr>
          <p:cNvPr id="13320" name="Oval 7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70866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1" name="Text Box 8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705600" y="16002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1</a:t>
            </a:r>
          </a:p>
        </p:txBody>
      </p:sp>
      <p:sp>
        <p:nvSpPr>
          <p:cNvPr id="13322" name="Oval 9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8305800" y="16764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3" name="Text Box 10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8458200" y="16002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1</a:t>
            </a:r>
          </a:p>
        </p:txBody>
      </p:sp>
      <p:sp>
        <p:nvSpPr>
          <p:cNvPr id="13324" name="Oval 11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0866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5" name="Text Box 12"/>
          <p:cNvSpPr txBox="1"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6705600" y="26670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2</a:t>
            </a:r>
          </a:p>
        </p:txBody>
      </p:sp>
      <p:sp>
        <p:nvSpPr>
          <p:cNvPr id="13326" name="Oval 13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8305800" y="27432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7" name="Text Box 14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8458200" y="26670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2</a:t>
            </a:r>
          </a:p>
        </p:txBody>
      </p:sp>
      <p:sp>
        <p:nvSpPr>
          <p:cNvPr id="13328" name="Oval 15"/>
          <p:cNvSpPr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70866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29" name="Text Box 16"/>
          <p:cNvSpPr txBox="1">
            <a:spLocks noChangeArrowheads="1"/>
          </p:cNvSpPr>
          <p:nvPr>
            <p:custDataLst>
              <p:tags r:id="rId16"/>
            </p:custDataLst>
          </p:nvPr>
        </p:nvSpPr>
        <p:spPr bwMode="auto">
          <a:xfrm>
            <a:off x="6705600" y="3962400"/>
            <a:ext cx="4587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</a:t>
            </a:r>
            <a:r>
              <a:rPr lang="en-US" altLang="en-US" baseline="-25000"/>
              <a:t>3</a:t>
            </a:r>
          </a:p>
        </p:txBody>
      </p:sp>
      <p:sp>
        <p:nvSpPr>
          <p:cNvPr id="13330" name="Oval 17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>
            <a:off x="8305800" y="4038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31" name="Text Box 18"/>
          <p:cNvSpPr txBox="1">
            <a:spLocks noChangeArrowheads="1"/>
          </p:cNvSpPr>
          <p:nvPr>
            <p:custDataLst>
              <p:tags r:id="rId18"/>
            </p:custDataLst>
          </p:nvPr>
        </p:nvSpPr>
        <p:spPr bwMode="auto">
          <a:xfrm>
            <a:off x="8458200" y="3962400"/>
            <a:ext cx="433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</a:t>
            </a:r>
            <a:r>
              <a:rPr lang="en-US" altLang="en-US" baseline="-25000"/>
              <a:t>3</a:t>
            </a:r>
          </a:p>
        </p:txBody>
      </p:sp>
      <p:sp>
        <p:nvSpPr>
          <p:cNvPr id="13332" name="Text Box 22"/>
          <p:cNvSpPr txBox="1">
            <a:spLocks noChangeArrowheads="1"/>
          </p:cNvSpPr>
          <p:nvPr>
            <p:custDataLst>
              <p:tags r:id="rId19"/>
            </p:custDataLst>
          </p:nvPr>
        </p:nvSpPr>
        <p:spPr bwMode="auto">
          <a:xfrm>
            <a:off x="4572000" y="4724400"/>
            <a:ext cx="4114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M-rank?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000"/>
          </a:p>
          <a:p>
            <a:pPr eaLnBrk="1" hangingPunct="1">
              <a:spcBef>
                <a:spcPct val="50000"/>
              </a:spcBef>
            </a:pPr>
            <a:r>
              <a:rPr lang="en-US" altLang="en-US" sz="2000"/>
              <a:t>What is the W-rank?</a:t>
            </a:r>
          </a:p>
        </p:txBody>
      </p:sp>
    </p:spTree>
    <p:extLst>
      <p:ext uri="{BB962C8B-B14F-4D97-AF65-F5344CB8AC3E}">
        <p14:creationId xmlns:p14="http://schemas.microsoft.com/office/powerpoint/2010/main" val="136385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Suppose there are n m’s, and n w’s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What is the minimum possible M-rank?</a:t>
            </a:r>
          </a:p>
          <a:p>
            <a:endParaRPr lang="en-US" altLang="en-US"/>
          </a:p>
          <a:p>
            <a:r>
              <a:rPr lang="en-US" altLang="en-US"/>
              <a:t>What is the maximum possible M-rank?</a:t>
            </a:r>
          </a:p>
          <a:p>
            <a:endParaRPr lang="en-US" altLang="en-US"/>
          </a:p>
          <a:p>
            <a:r>
              <a:rPr lang="en-US" altLang="en-US"/>
              <a:t>Suppose each m is matched with a random w,  what is the expected M-rank?</a:t>
            </a:r>
          </a:p>
        </p:txBody>
      </p:sp>
    </p:spTree>
    <p:extLst>
      <p:ext uri="{BB962C8B-B14F-4D97-AF65-F5344CB8AC3E}">
        <p14:creationId xmlns:p14="http://schemas.microsoft.com/office/powerpoint/2010/main" val="2311801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Random Preferences</a:t>
            </a:r>
          </a:p>
        </p:txBody>
      </p:sp>
      <p:sp>
        <p:nvSpPr>
          <p:cNvPr id="15363" name="Text Box 5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7315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Suppose that the preferences are completely random</a:t>
            </a:r>
          </a:p>
        </p:txBody>
      </p:sp>
      <p:sp>
        <p:nvSpPr>
          <p:cNvPr id="15364" name="Text Box 6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4800600"/>
            <a:ext cx="800100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/>
              <a:t>If there are n m’s and n w’s, what is the expected </a:t>
            </a:r>
          </a:p>
          <a:p>
            <a:pPr eaLnBrk="1" hangingPunct="1"/>
            <a:r>
              <a:rPr lang="en-US" altLang="en-US" sz="2800"/>
              <a:t>value of the M-rank and the W-rank when the </a:t>
            </a:r>
          </a:p>
          <a:p>
            <a:pPr eaLnBrk="1" hangingPunct="1"/>
            <a:r>
              <a:rPr lang="en-US" altLang="en-US" sz="2800"/>
              <a:t>proposal algorithm computes a stable matching?</a:t>
            </a:r>
          </a:p>
        </p:txBody>
      </p:sp>
      <p:sp>
        <p:nvSpPr>
          <p:cNvPr id="15365" name="Text Box 8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736725" y="2982913"/>
            <a:ext cx="4352925" cy="189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  <a:r>
              <a:rPr lang="en-US" altLang="en-US" sz="2000"/>
              <a:t>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 w</a:t>
            </a:r>
            <a:r>
              <a:rPr lang="en-US" altLang="en-US" sz="2000" baseline="-25000"/>
              <a:t>7</a:t>
            </a:r>
            <a:r>
              <a:rPr lang="en-US" altLang="en-US" sz="2000"/>
              <a:t> w</a:t>
            </a:r>
            <a:r>
              <a:rPr lang="en-US" altLang="en-US" sz="2000" baseline="-25000"/>
              <a:t>10</a:t>
            </a:r>
            <a:r>
              <a:rPr lang="en-US" altLang="en-US" sz="2000"/>
              <a:t> w</a:t>
            </a:r>
            <a:r>
              <a:rPr lang="en-US" altLang="en-US" sz="2000" baseline="-25000"/>
              <a:t>1</a:t>
            </a:r>
            <a:r>
              <a:rPr lang="en-US" altLang="en-US" sz="2000"/>
              <a:t> w</a:t>
            </a:r>
            <a:r>
              <a:rPr lang="en-US" altLang="en-US" sz="2000" baseline="-25000"/>
              <a:t>9</a:t>
            </a:r>
            <a:r>
              <a:rPr lang="en-US" altLang="en-US" sz="2000"/>
              <a:t> w</a:t>
            </a:r>
            <a:r>
              <a:rPr lang="en-US" altLang="en-US" sz="2000" baseline="-25000"/>
              <a:t>3</a:t>
            </a:r>
            <a:r>
              <a:rPr lang="en-US" altLang="en-US" sz="2000"/>
              <a:t> w</a:t>
            </a:r>
            <a:r>
              <a:rPr lang="en-US" altLang="en-US" sz="2000" baseline="-25000"/>
              <a:t>4</a:t>
            </a:r>
            <a:r>
              <a:rPr lang="en-US" altLang="en-US" sz="2000"/>
              <a:t> w</a:t>
            </a:r>
            <a:r>
              <a:rPr lang="en-US" altLang="en-US" sz="2000" baseline="-25000"/>
              <a:t>8</a:t>
            </a:r>
            <a:r>
              <a:rPr lang="en-US" altLang="en-US" sz="2000"/>
              <a:t> w</a:t>
            </a:r>
            <a:r>
              <a:rPr lang="en-US" altLang="en-US" sz="2000" baseline="-25000"/>
              <a:t>2</a:t>
            </a:r>
            <a:r>
              <a:rPr lang="en-US" altLang="en-US" sz="2000"/>
              <a:t> w</a:t>
            </a:r>
            <a:r>
              <a:rPr lang="en-US" altLang="en-US" sz="2000" baseline="-25000"/>
              <a:t>5</a:t>
            </a:r>
            <a:r>
              <a:rPr lang="en-US" altLang="en-US" sz="2000"/>
              <a:t> w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 sz="2000"/>
              <a:t>…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 m</a:t>
            </a:r>
            <a:r>
              <a:rPr lang="en-US" altLang="en-US" sz="2000" baseline="-25000"/>
              <a:t>5</a:t>
            </a:r>
            <a:r>
              <a:rPr lang="en-US" altLang="en-US" sz="2000"/>
              <a:t> m</a:t>
            </a:r>
            <a:r>
              <a:rPr lang="en-US" altLang="en-US" sz="2000" baseline="-25000"/>
              <a:t>8</a:t>
            </a:r>
            <a:r>
              <a:rPr lang="en-US" altLang="en-US" sz="2000"/>
              <a:t> m</a:t>
            </a:r>
            <a:r>
              <a:rPr lang="en-US" altLang="en-US" sz="2000" baseline="-25000"/>
              <a:t>1</a:t>
            </a:r>
            <a:r>
              <a:rPr lang="en-US" altLang="en-US" sz="2000"/>
              <a:t> m</a:t>
            </a:r>
            <a:r>
              <a:rPr lang="en-US" altLang="en-US" sz="2000" baseline="-25000"/>
              <a:t>3</a:t>
            </a:r>
            <a:r>
              <a:rPr lang="en-US" altLang="en-US" sz="2000"/>
              <a:t> m</a:t>
            </a:r>
            <a:r>
              <a:rPr lang="en-US" altLang="en-US" sz="2000" baseline="-25000"/>
              <a:t>2</a:t>
            </a:r>
            <a:r>
              <a:rPr lang="en-US" altLang="en-US" sz="2000"/>
              <a:t> m</a:t>
            </a:r>
            <a:r>
              <a:rPr lang="en-US" altLang="en-US" sz="2000" baseline="-25000"/>
              <a:t>7</a:t>
            </a:r>
            <a:r>
              <a:rPr lang="en-US" altLang="en-US" sz="2000"/>
              <a:t> m</a:t>
            </a:r>
            <a:r>
              <a:rPr lang="en-US" altLang="en-US" sz="2000" baseline="-25000"/>
              <a:t>9</a:t>
            </a:r>
            <a:r>
              <a:rPr lang="en-US" altLang="en-US" sz="2000"/>
              <a:t> m</a:t>
            </a:r>
            <a:r>
              <a:rPr lang="en-US" altLang="en-US" sz="2000" baseline="-25000"/>
              <a:t>10</a:t>
            </a:r>
            <a:r>
              <a:rPr lang="en-US" altLang="en-US" sz="2000"/>
              <a:t> m</a:t>
            </a:r>
            <a:r>
              <a:rPr lang="en-US" altLang="en-US" sz="2000" baseline="-25000"/>
              <a:t>4</a:t>
            </a:r>
            <a:r>
              <a:rPr lang="en-US" altLang="en-US" sz="2000"/>
              <a:t> m</a:t>
            </a:r>
            <a:r>
              <a:rPr lang="en-US" altLang="en-US" sz="2000" baseline="-25000"/>
              <a:t>6</a:t>
            </a:r>
          </a:p>
          <a:p>
            <a:pPr eaLnBrk="1" hangingPunct="1"/>
            <a:r>
              <a:rPr lang="en-US" altLang="en-US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3267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Stable Matching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 Proposal Algorithm</a:t>
            </a:r>
          </a:p>
          <a:p>
            <a:pPr lvl="1"/>
            <a:r>
              <a:rPr lang="en-US" dirty="0" smtClean="0"/>
              <a:t>Iterate over all m’s until all are matched</a:t>
            </a:r>
          </a:p>
          <a:p>
            <a:r>
              <a:rPr lang="en-US" dirty="0" smtClean="0"/>
              <a:t>W Proposal Algorithm</a:t>
            </a:r>
          </a:p>
          <a:p>
            <a:pPr lvl="1"/>
            <a:r>
              <a:rPr lang="en-US" dirty="0" smtClean="0"/>
              <a:t>Change the role of m’s and w’s</a:t>
            </a:r>
          </a:p>
          <a:p>
            <a:pPr lvl="1"/>
            <a:r>
              <a:rPr lang="en-US" dirty="0" smtClean="0"/>
              <a:t>Iterate over all w’s until all are matched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828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altLang="en-US" dirty="0"/>
              <a:t>Homework  due Wednesdays</a:t>
            </a:r>
          </a:p>
          <a:p>
            <a:pPr lvl="1" eaLnBrk="1" hangingPunct="1"/>
            <a:r>
              <a:rPr lang="en-US" altLang="en-US" dirty="0"/>
              <a:t>HW 1, Due January 16</a:t>
            </a:r>
          </a:p>
          <a:p>
            <a:pPr lvl="1" eaLnBrk="1" hangingPunct="1"/>
            <a:r>
              <a:rPr lang="en-US" altLang="en-US" dirty="0"/>
              <a:t>It’s on the web </a:t>
            </a:r>
          </a:p>
          <a:p>
            <a:pPr lvl="1" eaLnBrk="1" hangingPunct="1"/>
            <a:r>
              <a:rPr lang="en-US" altLang="en-US" dirty="0"/>
              <a:t>Submit solutions on canvas</a:t>
            </a:r>
          </a:p>
          <a:p>
            <a:pPr lvl="1" eaLnBrk="1" hangingPunct="1"/>
            <a:r>
              <a:rPr lang="en-US" dirty="0"/>
              <a:t>pay attention to making explanations clear and understandable</a:t>
            </a:r>
            <a:endParaRPr lang="en-US" altLang="en-US" dirty="0"/>
          </a:p>
          <a:p>
            <a:pPr eaLnBrk="1" hangingPunct="1">
              <a:defRPr/>
            </a:pPr>
            <a:r>
              <a:rPr lang="en-US" dirty="0"/>
              <a:t>Instructor Office </a:t>
            </a:r>
            <a:r>
              <a:rPr lang="en-US" dirty="0" smtClean="0"/>
              <a:t>hours (CSE 582): </a:t>
            </a:r>
            <a:endParaRPr lang="en-US" dirty="0"/>
          </a:p>
          <a:p>
            <a:pPr lvl="1" eaLnBrk="1" hangingPunct="1">
              <a:defRPr/>
            </a:pPr>
            <a:r>
              <a:rPr lang="en-US" sz="2400" dirty="0"/>
              <a:t>Monday 2:30-3:20,  Wednesday 2:30-3:20</a:t>
            </a:r>
          </a:p>
          <a:p>
            <a:pPr eaLnBrk="1" hangingPunct="1"/>
            <a:r>
              <a:rPr lang="en-US" altLang="en-US" dirty="0"/>
              <a:t>TA Office hours: </a:t>
            </a:r>
          </a:p>
          <a:p>
            <a:pPr lvl="1" eaLnBrk="1" hangingPunct="1"/>
            <a:r>
              <a:rPr lang="en-US" altLang="en-US" dirty="0"/>
              <a:t>TBD</a:t>
            </a:r>
          </a:p>
          <a:p>
            <a:pPr eaLnBrk="1" hangingPunct="1"/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Best choices for one side may be bad for the other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724400" cy="327660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z="2800"/>
              <a:t>Design a configuration for problem of size 4: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M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/>
              <a:t>All m’s get first choice, all w’s get last choice</a:t>
            </a:r>
          </a:p>
          <a:p>
            <a:pPr lvl="1" eaLnBrk="1" hangingPunct="1">
              <a:buFontTx/>
              <a:buNone/>
            </a:pPr>
            <a:r>
              <a:rPr lang="en-US" altLang="en-US" sz="2400"/>
              <a:t>W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/>
              <a:t>All w’s get first choice, all m’s get last choice</a:t>
            </a:r>
          </a:p>
        </p:txBody>
      </p:sp>
      <p:sp>
        <p:nvSpPr>
          <p:cNvPr id="27652" name="Text Box 5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0" y="1676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7653" name="Text Box 6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62600" y="1574800"/>
            <a:ext cx="557213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27654" name="Text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1000" y="49530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M’s: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2341</a:t>
            </a:r>
          </a:p>
          <a:p>
            <a:pPr eaLnBrk="1" hangingPunct="1"/>
            <a:r>
              <a:rPr lang="en-US" altLang="en-US"/>
              <a:t>3124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endParaRPr lang="en-US" altLang="en-US"/>
          </a:p>
        </p:txBody>
      </p:sp>
      <p:sp>
        <p:nvSpPr>
          <p:cNvPr id="27655" name="Text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1676400" y="49530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W’s:</a:t>
            </a:r>
          </a:p>
          <a:p>
            <a:pPr eaLnBrk="1" hangingPunct="1"/>
            <a:r>
              <a:rPr lang="en-US" altLang="en-US"/>
              <a:t>2341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r>
              <a:rPr lang="en-US" altLang="en-US"/>
              <a:t>3124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z="4000"/>
              <a:t>But there is a stable second choice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>
          <a:xfrm>
            <a:off x="457200" y="1600200"/>
            <a:ext cx="4724400" cy="4572000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en-US" altLang="en-US" sz="2800"/>
              <a:t>Design a configuration for problem of size 4:</a:t>
            </a:r>
          </a:p>
          <a:p>
            <a:pPr lvl="1" indent="0" eaLnBrk="1" hangingPunct="1">
              <a:buFontTx/>
              <a:buNone/>
            </a:pPr>
            <a:r>
              <a:rPr lang="en-US" altLang="en-US" sz="2400"/>
              <a:t>M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/>
              <a:t>All m’s get first choice, all w’s get last choice</a:t>
            </a:r>
          </a:p>
          <a:p>
            <a:pPr lvl="1" indent="0" eaLnBrk="1" hangingPunct="1">
              <a:buFontTx/>
              <a:buNone/>
            </a:pPr>
            <a:r>
              <a:rPr lang="en-US" altLang="en-US" sz="2400"/>
              <a:t>W proposal algorithm:</a:t>
            </a:r>
          </a:p>
          <a:p>
            <a:pPr lvl="2" indent="0" eaLnBrk="1" hangingPunct="1">
              <a:buFontTx/>
              <a:buNone/>
            </a:pPr>
            <a:r>
              <a:rPr lang="en-US" altLang="en-US" sz="2000"/>
              <a:t>All w’s get first choice, all m’s get last choice</a:t>
            </a:r>
          </a:p>
          <a:p>
            <a:pPr lvl="1" indent="0" eaLnBrk="1" hangingPunct="1">
              <a:buFontTx/>
              <a:buNone/>
            </a:pPr>
            <a:r>
              <a:rPr lang="en-US" altLang="en-US" sz="2400"/>
              <a:t>There is a stable matching where everyone gets their second choice</a:t>
            </a:r>
          </a:p>
        </p:txBody>
      </p:sp>
      <p:sp>
        <p:nvSpPr>
          <p:cNvPr id="28676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6096000" y="1676400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7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562600" y="1574800"/>
            <a:ext cx="557213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m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1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2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3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  <a:p>
            <a:pPr eaLnBrk="1" hangingPunct="1"/>
            <a:r>
              <a:rPr lang="en-US" altLang="en-US" sz="2000"/>
              <a:t>w</a:t>
            </a:r>
            <a:r>
              <a:rPr lang="en-US" altLang="en-US" sz="2000" baseline="-25000"/>
              <a:t>4</a:t>
            </a:r>
            <a:r>
              <a:rPr lang="en-US" altLang="en-US" sz="2000"/>
              <a:t>:</a:t>
            </a:r>
          </a:p>
          <a:p>
            <a:pPr eaLnBrk="1" hangingPunct="1"/>
            <a:endParaRPr lang="en-US" altLang="en-US" sz="2000"/>
          </a:p>
        </p:txBody>
      </p:sp>
      <p:sp>
        <p:nvSpPr>
          <p:cNvPr id="28678" name="TextBox 6" hidden="1"/>
          <p:cNvSpPr txBox="1"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0" y="24384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M’s: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2431</a:t>
            </a:r>
          </a:p>
          <a:p>
            <a:pPr eaLnBrk="1" hangingPunct="1"/>
            <a:r>
              <a:rPr lang="en-US" altLang="en-US"/>
              <a:t>3214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endParaRPr lang="en-US" altLang="en-US"/>
          </a:p>
        </p:txBody>
      </p:sp>
      <p:sp>
        <p:nvSpPr>
          <p:cNvPr id="28679" name="TextBox 7" hidden="1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0" y="4800600"/>
            <a:ext cx="696913" cy="17541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/>
              <a:t>W’s:</a:t>
            </a:r>
          </a:p>
          <a:p>
            <a:pPr eaLnBrk="1" hangingPunct="1"/>
            <a:r>
              <a:rPr lang="en-US" altLang="en-US"/>
              <a:t>2431</a:t>
            </a:r>
          </a:p>
          <a:p>
            <a:pPr eaLnBrk="1" hangingPunct="1"/>
            <a:r>
              <a:rPr lang="en-US" altLang="en-US"/>
              <a:t>1342</a:t>
            </a:r>
          </a:p>
          <a:p>
            <a:pPr eaLnBrk="1" hangingPunct="1"/>
            <a:r>
              <a:rPr lang="en-US" altLang="en-US"/>
              <a:t>4123</a:t>
            </a:r>
          </a:p>
          <a:p>
            <a:pPr eaLnBrk="1" hangingPunct="1"/>
            <a:r>
              <a:rPr lang="en-US" altLang="en-US"/>
              <a:t>3214</a:t>
            </a:r>
          </a:p>
          <a:p>
            <a:pPr eaLnBrk="1" hangingPunct="1"/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altLang="en-US" sz="4000"/>
              <a:t>What is the run time of the Stable Matching Algorithm?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20484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  <p:sp>
        <p:nvSpPr>
          <p:cNvPr id="20485" name="Text Box 5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5334000" y="2057400"/>
            <a:ext cx="48768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b="1">
                <a:solidFill>
                  <a:srgbClr val="FF0000"/>
                </a:solidFill>
              </a:rPr>
              <a:t>Executed at most n</a:t>
            </a:r>
            <a:r>
              <a:rPr lang="en-US" altLang="en-US" sz="2000" b="1" baseline="30000">
                <a:solidFill>
                  <a:srgbClr val="FF0000"/>
                </a:solidFill>
              </a:rPr>
              <a:t>2</a:t>
            </a:r>
            <a:r>
              <a:rPr lang="en-US" altLang="en-US" sz="2000" b="1">
                <a:solidFill>
                  <a:srgbClr val="FF0000"/>
                </a:solidFill>
              </a:rPr>
              <a:t> times</a:t>
            </a:r>
          </a:p>
        </p:txBody>
      </p:sp>
    </p:spTree>
    <p:extLst>
      <p:ext uri="{BB962C8B-B14F-4D97-AF65-F5344CB8AC3E}">
        <p14:creationId xmlns:p14="http://schemas.microsoft.com/office/powerpoint/2010/main" val="2900011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O(1) time per iteration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/>
              <a:t>Find free m</a:t>
            </a:r>
          </a:p>
          <a:p>
            <a:r>
              <a:rPr lang="en-US" altLang="en-US"/>
              <a:t>Find next available w</a:t>
            </a:r>
          </a:p>
          <a:p>
            <a:r>
              <a:rPr lang="en-US" altLang="en-US"/>
              <a:t>If w is matched, determine m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Test if w prefer m to m</a:t>
            </a:r>
            <a:r>
              <a:rPr lang="en-US" altLang="en-US" baseline="-25000"/>
              <a:t>2</a:t>
            </a:r>
          </a:p>
          <a:p>
            <a:r>
              <a:rPr lang="en-US" altLang="en-US"/>
              <a:t>Update matching</a:t>
            </a:r>
          </a:p>
          <a:p>
            <a:endParaRPr lang="en-US" altLang="en-US" baseline="-25000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84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z="4000"/>
              <a:t>What does it mean for an algorithm to be efficient?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800"/>
              <a:t> </a:t>
            </a:r>
          </a:p>
          <a:p>
            <a:endParaRPr lang="en-US" altLang="en-US" sz="2800"/>
          </a:p>
        </p:txBody>
      </p:sp>
      <p:sp>
        <p:nvSpPr>
          <p:cNvPr id="22532" name="Content Placeholder 4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8869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Key ideas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sz="2800"/>
              <a:t>Formalizing real world problem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Model: graph and preference lists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Mechanism: stability condition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Specification of algorithm with a natural operation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en-US" sz="2400"/>
              <a:t>Proposal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Establishing termination of process through invariants and progress measure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Under specification of algorithm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800"/>
              <a:t>Establishing uniqueness of solution</a:t>
            </a:r>
          </a:p>
          <a:p>
            <a:pPr eaLnBrk="1" hangingPunct="1">
              <a:lnSpc>
                <a:spcPct val="90000"/>
              </a:lnSpc>
            </a:pPr>
            <a:endParaRPr lang="en-US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/>
              <a:t>Course Mechanics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en-US" dirty="0"/>
              <a:t>Homework</a:t>
            </a:r>
          </a:p>
          <a:p>
            <a:pPr lvl="1">
              <a:defRPr/>
            </a:pPr>
            <a:r>
              <a:rPr lang="en-US" dirty="0"/>
              <a:t>Due Wednesdays</a:t>
            </a:r>
          </a:p>
          <a:p>
            <a:pPr lvl="1">
              <a:defRPr/>
            </a:pPr>
            <a:r>
              <a:rPr lang="en-US" dirty="0"/>
              <a:t>About 5 problems,  sometimes programming</a:t>
            </a:r>
          </a:p>
          <a:p>
            <a:pPr lvl="1">
              <a:defRPr/>
            </a:pPr>
            <a:r>
              <a:rPr lang="en-US" dirty="0"/>
              <a:t>Target: 1 week turnaround on grading</a:t>
            </a:r>
          </a:p>
          <a:p>
            <a:pPr>
              <a:defRPr/>
            </a:pPr>
            <a:r>
              <a:rPr lang="en-US" dirty="0"/>
              <a:t>Exams (In class)</a:t>
            </a:r>
          </a:p>
          <a:p>
            <a:pPr lvl="1">
              <a:defRPr/>
            </a:pPr>
            <a:r>
              <a:rPr lang="en-US" dirty="0"/>
              <a:t>Midterm,  Wednesday,  February 13</a:t>
            </a:r>
          </a:p>
          <a:p>
            <a:pPr lvl="1">
              <a:defRPr/>
            </a:pPr>
            <a:r>
              <a:rPr lang="en-US" dirty="0"/>
              <a:t>Final, Monday, March 18, 2:30-4:20 pm</a:t>
            </a:r>
          </a:p>
          <a:p>
            <a:pPr>
              <a:defRPr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Approximate</a:t>
            </a:r>
            <a:r>
              <a:rPr lang="en-US" dirty="0"/>
              <a:t> grade weighting</a:t>
            </a:r>
          </a:p>
          <a:p>
            <a:pPr lvl="1">
              <a:defRPr/>
            </a:pPr>
            <a:r>
              <a:rPr lang="en-US" dirty="0"/>
              <a:t>HW: 50, MT: 15, Final: 35</a:t>
            </a:r>
          </a:p>
          <a:p>
            <a:pPr>
              <a:defRPr/>
            </a:pPr>
            <a:r>
              <a:rPr lang="en-US" dirty="0"/>
              <a:t>Course web</a:t>
            </a:r>
          </a:p>
          <a:p>
            <a:pPr lvl="1">
              <a:defRPr/>
            </a:pPr>
            <a:r>
              <a:rPr lang="en-US" dirty="0"/>
              <a:t>Slides, Handouts </a:t>
            </a:r>
            <a:r>
              <a:rPr lang="en-US" dirty="0" smtClean="0"/>
              <a:t>(usually posted </a:t>
            </a:r>
            <a:r>
              <a:rPr lang="en-US" smtClean="0"/>
              <a:t>before class)</a:t>
            </a:r>
            <a:endParaRPr lang="en-US" dirty="0"/>
          </a:p>
          <a:p>
            <a:pPr lvl="1">
              <a:defRPr/>
            </a:pPr>
            <a:r>
              <a:rPr lang="en-US" dirty="0"/>
              <a:t>Lecture schedule is fairly accurate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4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dirty="0"/>
              <a:t>Stable Matching: Formal Problem</a:t>
            </a:r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2895600"/>
          </a:xfrm>
        </p:spPr>
        <p:txBody>
          <a:bodyPr/>
          <a:lstStyle/>
          <a:p>
            <a:r>
              <a:rPr lang="en-US" altLang="en-US" dirty="0"/>
              <a:t>Input</a:t>
            </a:r>
          </a:p>
          <a:p>
            <a:pPr lvl="1"/>
            <a:r>
              <a:rPr lang="en-US" altLang="en-US" dirty="0"/>
              <a:t>Preference lists for m</a:t>
            </a:r>
            <a:r>
              <a:rPr lang="en-US" altLang="en-US" baseline="-25000" dirty="0"/>
              <a:t>1</a:t>
            </a:r>
            <a:r>
              <a:rPr lang="en-US" altLang="en-US" dirty="0"/>
              <a:t>, m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m</a:t>
            </a:r>
            <a:r>
              <a:rPr lang="en-US" altLang="en-US" baseline="-25000" dirty="0" err="1"/>
              <a:t>n</a:t>
            </a:r>
            <a:endParaRPr lang="en-US" altLang="en-US" baseline="-25000" dirty="0"/>
          </a:p>
          <a:p>
            <a:pPr lvl="1"/>
            <a:r>
              <a:rPr lang="en-US" altLang="en-US" dirty="0"/>
              <a:t>Preference lists for w</a:t>
            </a:r>
            <a:r>
              <a:rPr lang="en-US" altLang="en-US" baseline="-25000" dirty="0"/>
              <a:t>1</a:t>
            </a:r>
            <a:r>
              <a:rPr lang="en-US" altLang="en-US" dirty="0"/>
              <a:t>, w</a:t>
            </a:r>
            <a:r>
              <a:rPr lang="en-US" altLang="en-US" baseline="-25000" dirty="0"/>
              <a:t>2</a:t>
            </a:r>
            <a:r>
              <a:rPr lang="en-US" altLang="en-US" dirty="0"/>
              <a:t>, …, </a:t>
            </a:r>
            <a:r>
              <a:rPr lang="en-US" altLang="en-US" dirty="0" err="1"/>
              <a:t>w</a:t>
            </a:r>
            <a:r>
              <a:rPr lang="en-US" altLang="en-US" baseline="-25000" dirty="0" err="1"/>
              <a:t>n</a:t>
            </a:r>
            <a:endParaRPr lang="en-US" altLang="en-US" baseline="-25000" dirty="0"/>
          </a:p>
          <a:p>
            <a:r>
              <a:rPr lang="en-US" altLang="en-US" dirty="0"/>
              <a:t>Output</a:t>
            </a:r>
          </a:p>
          <a:p>
            <a:pPr lvl="1"/>
            <a:r>
              <a:rPr lang="en-US" altLang="en-US" dirty="0"/>
              <a:t>Perfect matching M satisfying stability property (e.g., no instabilities) :</a:t>
            </a:r>
          </a:p>
        </p:txBody>
      </p:sp>
      <p:sp>
        <p:nvSpPr>
          <p:cNvPr id="7" name="TextBox 6"/>
          <p:cNvSpPr txBox="1"/>
          <p:nvPr>
            <p:custDataLst>
              <p:tags r:id="rId3"/>
            </p:custDataLst>
          </p:nvPr>
        </p:nvSpPr>
        <p:spPr>
          <a:xfrm>
            <a:off x="838200" y="4800600"/>
            <a:ext cx="8077200" cy="147732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 w="28575">
            <a:solidFill>
              <a:schemeClr val="bg2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/>
              <a:t>For all m’, m’’, w’, w’’</a:t>
            </a:r>
          </a:p>
          <a:p>
            <a:pPr>
              <a:defRPr/>
            </a:pPr>
            <a:r>
              <a:rPr lang="en-US" sz="2400" dirty="0"/>
              <a:t>	If (m’, w’)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and (m’’, w’’) </a:t>
            </a:r>
            <a:r>
              <a:rPr lang="en-US" sz="2400" dirty="0">
                <a:latin typeface="Symbol"/>
                <a:sym typeface="Symbol"/>
              </a:rPr>
              <a:t></a:t>
            </a:r>
            <a:r>
              <a:rPr lang="en-US" sz="2400" dirty="0"/>
              <a:t> M then</a:t>
            </a:r>
          </a:p>
          <a:p>
            <a:pPr>
              <a:defRPr/>
            </a:pPr>
            <a:r>
              <a:rPr lang="en-US" sz="2400" dirty="0"/>
              <a:t>		(m’ prefers w’ to w’’) or (w’’ prefers m’’ to m’)</a:t>
            </a:r>
          </a:p>
          <a:p>
            <a:pPr>
              <a:defRPr/>
            </a:pPr>
            <a:r>
              <a:rPr lang="en-US" dirty="0"/>
              <a:t>	</a:t>
            </a:r>
          </a:p>
        </p:txBody>
      </p:sp>
      <p:sp>
        <p:nvSpPr>
          <p:cNvPr id="14341" name="TextBox 8" hidden="1"/>
          <p:cNvSpPr txBox="1"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4191000" y="4267200"/>
            <a:ext cx="4089400" cy="369888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>
                <a:latin typeface="Symbol" pitchFamily="18" charset="2"/>
                <a:sym typeface="Symbol" pitchFamily="18" charset="2"/>
              </a:rPr>
              <a:t></a:t>
            </a:r>
            <a:r>
              <a:rPr lang="en-US" altLang="en-US"/>
              <a:t> m’, w’’, (m’, w’’) is NOT an instability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Idea for an Algorithm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dirty="0"/>
              <a:t>m proposes to w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unmatched, w accepts</a:t>
            </a:r>
          </a:p>
          <a:p>
            <a:pPr lvl="1" eaLnBrk="1" hangingPunct="1">
              <a:buFontTx/>
              <a:buNone/>
              <a:defRPr/>
            </a:pPr>
            <a:r>
              <a:rPr lang="en-US" dirty="0"/>
              <a:t>If w is matched to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 to m</a:t>
            </a:r>
            <a:r>
              <a:rPr lang="en-US" baseline="-25000" dirty="0"/>
              <a:t>2</a:t>
            </a:r>
            <a:r>
              <a:rPr lang="en-US" dirty="0"/>
              <a:t>	w accepts m, dumping m</a:t>
            </a:r>
            <a:r>
              <a:rPr lang="en-US" baseline="-25000" dirty="0"/>
              <a:t>2</a:t>
            </a:r>
          </a:p>
          <a:p>
            <a:pPr lvl="2" eaLnBrk="1" hangingPunct="1">
              <a:buFontTx/>
              <a:buNone/>
              <a:defRPr/>
            </a:pPr>
            <a:r>
              <a:rPr lang="en-US" dirty="0"/>
              <a:t>If w prefers m</a:t>
            </a:r>
            <a:r>
              <a:rPr lang="en-US" baseline="-25000" dirty="0"/>
              <a:t>2</a:t>
            </a:r>
            <a:r>
              <a:rPr lang="en-US" dirty="0"/>
              <a:t> to m, w rejects m</a:t>
            </a:r>
          </a:p>
          <a:p>
            <a:pPr indent="0" eaLnBrk="1" hangingPunct="1">
              <a:buFontTx/>
              <a:buNone/>
              <a:defRPr/>
            </a:pPr>
            <a:endParaRPr lang="en-US" dirty="0"/>
          </a:p>
          <a:p>
            <a:pPr marL="0" indent="0" eaLnBrk="1" hangingPunct="1">
              <a:buFontTx/>
              <a:buNone/>
              <a:defRPr/>
            </a:pPr>
            <a:r>
              <a:rPr lang="en-US" dirty="0"/>
              <a:t>Unmatched m proposes to the highest w on its preference list </a:t>
            </a:r>
            <a:r>
              <a:rPr lang="en-US" dirty="0">
                <a:solidFill>
                  <a:srgbClr val="FF0000"/>
                </a:solidFill>
              </a:rPr>
              <a:t>that it has not already proposed to</a:t>
            </a:r>
          </a:p>
          <a:p>
            <a:pPr lvl="2" eaLnBrk="1" hangingPunct="1">
              <a:buFontTx/>
              <a:buNone/>
              <a:defRPr/>
            </a:pPr>
            <a:endParaRPr lang="en-US" baseline="-25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/>
              <a:t>Algorithm</a:t>
            </a:r>
          </a:p>
        </p:txBody>
      </p:sp>
      <p:sp>
        <p:nvSpPr>
          <p:cNvPr id="16387" name="Text 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62000" y="1676400"/>
            <a:ext cx="7696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/>
          </a:p>
        </p:txBody>
      </p:sp>
      <p:sp>
        <p:nvSpPr>
          <p:cNvPr id="16388" name="Text Box 4"/>
          <p:cNvSpPr txBox="1"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914400" y="1676400"/>
            <a:ext cx="7537450" cy="337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Initially all m in M and w in W are free</a:t>
            </a:r>
          </a:p>
          <a:p>
            <a:pPr eaLnBrk="1" hangingPunct="1"/>
            <a:r>
              <a:rPr lang="en-US" altLang="en-US" sz="2400"/>
              <a:t>While there is a free m</a:t>
            </a:r>
          </a:p>
          <a:p>
            <a:pPr eaLnBrk="1" hangingPunct="1"/>
            <a:r>
              <a:rPr lang="en-US" altLang="en-US" sz="2400"/>
              <a:t>	w highest on m’s list that m has not proposed to</a:t>
            </a:r>
          </a:p>
          <a:p>
            <a:pPr eaLnBrk="1" hangingPunct="1"/>
            <a:r>
              <a:rPr lang="en-US" altLang="en-US" sz="2400"/>
              <a:t>	if w is free, then match (m, w)</a:t>
            </a:r>
          </a:p>
          <a:p>
            <a:pPr eaLnBrk="1" hangingPunct="1"/>
            <a:r>
              <a:rPr lang="en-US" altLang="en-US" sz="2400"/>
              <a:t>	else </a:t>
            </a:r>
          </a:p>
          <a:p>
            <a:pPr eaLnBrk="1" hangingPunct="1"/>
            <a:r>
              <a:rPr lang="en-US" altLang="en-US" sz="2400"/>
              <a:t>                     suppose (m</a:t>
            </a:r>
            <a:r>
              <a:rPr lang="en-US" altLang="en-US" sz="2400" baseline="-25000"/>
              <a:t>2</a:t>
            </a:r>
            <a:r>
              <a:rPr lang="en-US" altLang="en-US" sz="2400"/>
              <a:t>, w) is matched</a:t>
            </a:r>
          </a:p>
          <a:p>
            <a:pPr eaLnBrk="1" hangingPunct="1"/>
            <a:r>
              <a:rPr lang="en-US" altLang="en-US" sz="2400"/>
              <a:t>		if w prefers m to m</a:t>
            </a:r>
            <a:r>
              <a:rPr lang="en-US" altLang="en-US" sz="2400" baseline="-25000"/>
              <a:t>2</a:t>
            </a:r>
          </a:p>
          <a:p>
            <a:pPr eaLnBrk="1" hangingPunct="1"/>
            <a:r>
              <a:rPr lang="en-US" altLang="en-US" sz="2400"/>
              <a:t>			unmatch (m</a:t>
            </a:r>
            <a:r>
              <a:rPr lang="en-US" altLang="en-US" sz="2400" baseline="-25000"/>
              <a:t>2</a:t>
            </a:r>
            <a:r>
              <a:rPr lang="en-US" altLang="en-US" sz="2400"/>
              <a:t>, w)</a:t>
            </a:r>
          </a:p>
          <a:p>
            <a:pPr eaLnBrk="1" hangingPunct="1"/>
            <a:r>
              <a:rPr lang="en-US" altLang="en-US" sz="2400"/>
              <a:t>			match (m, w)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Example</a:t>
            </a:r>
          </a:p>
        </p:txBody>
      </p:sp>
      <p:sp>
        <p:nvSpPr>
          <p:cNvPr id="17411" name="Text Box 4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14400" y="1744663"/>
            <a:ext cx="2743200" cy="429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w</a:t>
            </a:r>
            <a:r>
              <a:rPr lang="en-US" altLang="en-US" sz="2400" baseline="-25000" dirty="0"/>
              <a:t>3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2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 dirty="0"/>
              <a:t>w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: m</a:t>
            </a:r>
            <a:r>
              <a:rPr lang="en-US" altLang="en-US" sz="2400" baseline="-25000" dirty="0"/>
              <a:t>3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1</a:t>
            </a:r>
            <a:r>
              <a:rPr lang="en-US" altLang="en-US" sz="2400" dirty="0"/>
              <a:t> m</a:t>
            </a:r>
            <a:r>
              <a:rPr lang="en-US" altLang="en-US" sz="2400" baseline="-25000" dirty="0"/>
              <a:t>2</a:t>
            </a:r>
          </a:p>
          <a:p>
            <a:pPr eaLnBrk="1" hangingPunct="1">
              <a:spcBef>
                <a:spcPct val="50000"/>
              </a:spcBef>
            </a:pPr>
            <a:endParaRPr lang="en-US" altLang="en-US" sz="2400" dirty="0"/>
          </a:p>
        </p:txBody>
      </p:sp>
      <p:sp>
        <p:nvSpPr>
          <p:cNvPr id="1741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54102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71628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410200" y="36576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Oval 8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162800" y="19050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6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48768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1</a:t>
            </a:r>
          </a:p>
        </p:txBody>
      </p:sp>
      <p:sp>
        <p:nvSpPr>
          <p:cNvPr id="17417" name="Text Box 10"/>
          <p:cNvSpPr txBox="1"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8006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8" name="Text Box 11"/>
          <p:cNvSpPr txBox="1"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7391400" y="34290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2</a:t>
            </a:r>
          </a:p>
        </p:txBody>
      </p:sp>
      <p:sp>
        <p:nvSpPr>
          <p:cNvPr id="17419" name="Text Box 12"/>
          <p:cNvSpPr txBox="1"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7315200" y="16764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1</a:t>
            </a:r>
          </a:p>
        </p:txBody>
      </p:sp>
      <p:sp>
        <p:nvSpPr>
          <p:cNvPr id="17420" name="Oval 13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71628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1" name="Oval 14"/>
          <p:cNvSpPr>
            <a:spLocks noChangeArrowheads="1"/>
          </p:cNvSpPr>
          <p:nvPr>
            <p:custDataLst>
              <p:tags r:id="rId12"/>
            </p:custDataLst>
          </p:nvPr>
        </p:nvSpPr>
        <p:spPr bwMode="auto">
          <a:xfrm>
            <a:off x="5410200" y="5410200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22" name="Text Box 15"/>
          <p:cNvSpPr txBox="1"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8006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m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3" name="Text Box 16"/>
          <p:cNvSpPr txBox="1"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7391400" y="51816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w</a:t>
            </a:r>
            <a:r>
              <a:rPr lang="en-US" altLang="en-US" sz="2800" baseline="-25000"/>
              <a:t>3</a:t>
            </a:r>
          </a:p>
        </p:txBody>
      </p:sp>
      <p:sp>
        <p:nvSpPr>
          <p:cNvPr id="17424" name="TextBox 16" hidden="1"/>
          <p:cNvSpPr txBox="1">
            <a:spLocks noChangeArrowheads="1"/>
          </p:cNvSpPr>
          <p:nvPr>
            <p:custDataLst>
              <p:tags r:id="rId15"/>
            </p:custDataLst>
          </p:nvPr>
        </p:nvSpPr>
        <p:spPr bwMode="auto">
          <a:xfrm>
            <a:off x="228600" y="6248400"/>
            <a:ext cx="4213225" cy="461963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/>
              <a:t>Order: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2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  <a:r>
              <a:rPr lang="en-US" altLang="en-US" sz="2400"/>
              <a:t>, m</a:t>
            </a:r>
            <a:r>
              <a:rPr lang="en-US" altLang="en-US" sz="2400" baseline="-25000"/>
              <a:t>3</a:t>
            </a:r>
            <a:r>
              <a:rPr lang="en-US" altLang="en-US" sz="2400"/>
              <a:t>, m</a:t>
            </a:r>
            <a:r>
              <a:rPr lang="en-US" altLang="en-US" sz="2400" baseline="-25000"/>
              <a:t>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0" y="6096000"/>
            <a:ext cx="647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Order: 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/>
              <a:t>,  </a:t>
            </a:r>
            <a:r>
              <a:rPr lang="en-US" dirty="0">
                <a:solidFill>
                  <a:srgbClr val="00B0F0"/>
                </a:solidFill>
              </a:rPr>
              <a:t>m</a:t>
            </a:r>
            <a:r>
              <a:rPr lang="en-US" baseline="-25000" dirty="0">
                <a:solidFill>
                  <a:srgbClr val="00B0F0"/>
                </a:solidFill>
              </a:rPr>
              <a:t>2</a:t>
            </a:r>
            <a:r>
              <a:rPr lang="en-US" dirty="0"/>
              <a:t>,  </a:t>
            </a:r>
            <a:r>
              <a:rPr lang="en-US" dirty="0">
                <a:solidFill>
                  <a:srgbClr val="FFC000"/>
                </a:solidFill>
              </a:rPr>
              <a:t>m</a:t>
            </a:r>
            <a:r>
              <a:rPr lang="en-US" baseline="-25000" dirty="0">
                <a:solidFill>
                  <a:srgbClr val="FFC000"/>
                </a:solidFill>
              </a:rPr>
              <a:t>3</a:t>
            </a:r>
            <a:r>
              <a:rPr lang="en-US" dirty="0"/>
              <a:t>,  </a:t>
            </a:r>
            <a:r>
              <a:rPr lang="en-US" dirty="0">
                <a:solidFill>
                  <a:srgbClr val="00B050"/>
                </a:solidFill>
              </a:rPr>
              <a:t>m</a:t>
            </a:r>
            <a:r>
              <a:rPr lang="en-US" baseline="-25000" dirty="0">
                <a:solidFill>
                  <a:srgbClr val="00B050"/>
                </a:solidFill>
              </a:rPr>
              <a:t>1</a:t>
            </a:r>
            <a:r>
              <a:rPr lang="en-US" dirty="0"/>
              <a:t>,  </a:t>
            </a:r>
            <a:r>
              <a:rPr lang="en-US" dirty="0">
                <a:solidFill>
                  <a:srgbClr val="7030A0"/>
                </a:solidFill>
              </a:rPr>
              <a:t>m</a:t>
            </a:r>
            <a:r>
              <a:rPr lang="en-US" baseline="-25000" dirty="0">
                <a:solidFill>
                  <a:srgbClr val="7030A0"/>
                </a:solidFill>
              </a:rPr>
              <a:t>3</a:t>
            </a:r>
            <a:r>
              <a:rPr lang="en-US" dirty="0"/>
              <a:t>,  m</a:t>
            </a:r>
            <a:r>
              <a:rPr lang="en-US" baseline="-25000" dirty="0"/>
              <a:t>1</a:t>
            </a:r>
          </a:p>
        </p:txBody>
      </p:sp>
      <p:cxnSp>
        <p:nvCxnSpPr>
          <p:cNvPr id="4" name="Straight Connector 3"/>
          <p:cNvCxnSpPr>
            <a:stCxn id="17412" idx="6"/>
            <a:endCxn id="17415" idx="2"/>
          </p:cNvCxnSpPr>
          <p:nvPr/>
        </p:nvCxnSpPr>
        <p:spPr>
          <a:xfrm>
            <a:off x="5638800" y="2019300"/>
            <a:ext cx="1524000" cy="0"/>
          </a:xfrm>
          <a:prstGeom prst="line">
            <a:avLst/>
          </a:prstGeom>
          <a:ln w="3810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17414" idx="7"/>
            <a:endCxn id="17415" idx="3"/>
          </p:cNvCxnSpPr>
          <p:nvPr/>
        </p:nvCxnSpPr>
        <p:spPr>
          <a:xfrm flipV="1"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stCxn id="17421" idx="7"/>
            <a:endCxn id="17415" idx="4"/>
          </p:cNvCxnSpPr>
          <p:nvPr/>
        </p:nvCxnSpPr>
        <p:spPr>
          <a:xfrm flipV="1">
            <a:off x="5605322" y="2133600"/>
            <a:ext cx="1671778" cy="3310078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17412" idx="5"/>
            <a:endCxn id="17413" idx="1"/>
          </p:cNvCxnSpPr>
          <p:nvPr/>
        </p:nvCxnSpPr>
        <p:spPr>
          <a:xfrm>
            <a:off x="5605322" y="2100122"/>
            <a:ext cx="1590956" cy="1590956"/>
          </a:xfrm>
          <a:prstGeom prst="line">
            <a:avLst/>
          </a:prstGeom>
          <a:ln w="38100">
            <a:solidFill>
              <a:srgbClr val="00B05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17421" idx="7"/>
            <a:endCxn id="17413" idx="3"/>
          </p:cNvCxnSpPr>
          <p:nvPr/>
        </p:nvCxnSpPr>
        <p:spPr>
          <a:xfrm flipV="1">
            <a:off x="5605322" y="3852722"/>
            <a:ext cx="1590956" cy="1590956"/>
          </a:xfrm>
          <a:prstGeom prst="line">
            <a:avLst/>
          </a:prstGeom>
          <a:ln w="3810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7412" idx="4"/>
            <a:endCxn id="17420" idx="1"/>
          </p:cNvCxnSpPr>
          <p:nvPr/>
        </p:nvCxnSpPr>
        <p:spPr>
          <a:xfrm>
            <a:off x="5524500" y="2133600"/>
            <a:ext cx="1671778" cy="33100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this work?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Does it terminate?</a:t>
            </a:r>
          </a:p>
          <a:p>
            <a:pPr eaLnBrk="1" hangingPunct="1"/>
            <a:r>
              <a:rPr lang="en-US" altLang="en-US"/>
              <a:t>Is the result a stable matching?</a:t>
            </a:r>
          </a:p>
          <a:p>
            <a:pPr eaLnBrk="1" hangingPunct="1"/>
            <a:endParaRPr lang="en-US" altLang="en-US"/>
          </a:p>
          <a:p>
            <a:pPr eaLnBrk="1" hangingPunct="1"/>
            <a:r>
              <a:rPr lang="en-US" altLang="en-US"/>
              <a:t>Begin by identifying invariants and measures of progress</a:t>
            </a:r>
          </a:p>
          <a:p>
            <a:pPr lvl="1" eaLnBrk="1" hangingPunct="1"/>
            <a:r>
              <a:rPr lang="en-US" altLang="en-US"/>
              <a:t>m’s proposals get worse (have higher m-rank)</a:t>
            </a:r>
          </a:p>
          <a:p>
            <a:pPr lvl="1" eaLnBrk="1" hangingPunct="1"/>
            <a:r>
              <a:rPr lang="en-US" altLang="en-US"/>
              <a:t>Once w is matched, w stays matched</a:t>
            </a:r>
          </a:p>
          <a:p>
            <a:pPr lvl="1" eaLnBrk="1" hangingPunct="1"/>
            <a:r>
              <a:rPr lang="en-US" altLang="en-US"/>
              <a:t>w’s partners get better (have lower w-rank)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Claim: If an m reaches the end of its list, then all the w’s are matched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1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1674</TotalTime>
  <Words>1089</Words>
  <Application>Microsoft Office PowerPoint</Application>
  <PresentationFormat>On-screen Show (4:3)</PresentationFormat>
  <Paragraphs>295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Symbol</vt:lpstr>
      <vt:lpstr>1_Default Design</vt:lpstr>
      <vt:lpstr>CSE 421 Algorithms</vt:lpstr>
      <vt:lpstr>Announcements</vt:lpstr>
      <vt:lpstr>Course Mechanics</vt:lpstr>
      <vt:lpstr>Stable Matching: Formal Problem</vt:lpstr>
      <vt:lpstr>Idea for an Algorithm</vt:lpstr>
      <vt:lpstr>Algorithm</vt:lpstr>
      <vt:lpstr>Example</vt:lpstr>
      <vt:lpstr>Does this work?</vt:lpstr>
      <vt:lpstr>Claim: If an m reaches the end of its list, then all the w’s are matched</vt:lpstr>
      <vt:lpstr>Claim: The algorithm stops in at most n2 steps</vt:lpstr>
      <vt:lpstr>When the algorithms halts, every w is matched</vt:lpstr>
      <vt:lpstr>The resulting matching is stable</vt:lpstr>
      <vt:lpstr>Result</vt:lpstr>
      <vt:lpstr>A closer look</vt:lpstr>
      <vt:lpstr>Algorithm under specified</vt:lpstr>
      <vt:lpstr>M-rank and W-rank of matching </vt:lpstr>
      <vt:lpstr>Suppose there are n m’s, and n w’s</vt:lpstr>
      <vt:lpstr>Random Preferences</vt:lpstr>
      <vt:lpstr>Stable Matching Algorithms</vt:lpstr>
      <vt:lpstr>Best choices for one side may be bad for the other</vt:lpstr>
      <vt:lpstr>But there is a stable second choice</vt:lpstr>
      <vt:lpstr>What is the run time of the Stable Matching Algorithm?</vt:lpstr>
      <vt:lpstr>O(1) time per iteration</vt:lpstr>
      <vt:lpstr>What does it mean for an algorithm to be efficient?</vt:lpstr>
      <vt:lpstr>Key ideas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 Anderson</cp:lastModifiedBy>
  <cp:revision>58</cp:revision>
  <dcterms:created xsi:type="dcterms:W3CDTF">1601-01-01T00:00:00Z</dcterms:created>
  <dcterms:modified xsi:type="dcterms:W3CDTF">2019-01-09T19:21:43Z</dcterms:modified>
</cp:coreProperties>
</file>