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518" r:id="rId3"/>
    <p:sldId id="519" r:id="rId4"/>
    <p:sldId id="520" r:id="rId5"/>
    <p:sldId id="521" r:id="rId6"/>
    <p:sldId id="522" r:id="rId7"/>
    <p:sldId id="523" r:id="rId8"/>
    <p:sldId id="524" r:id="rId9"/>
    <p:sldId id="525" r:id="rId10"/>
    <p:sldId id="526" r:id="rId11"/>
    <p:sldId id="527" r:id="rId12"/>
    <p:sldId id="528" r:id="rId13"/>
    <p:sldId id="502" r:id="rId14"/>
    <p:sldId id="511" r:id="rId15"/>
    <p:sldId id="503" r:id="rId16"/>
    <p:sldId id="504" r:id="rId17"/>
    <p:sldId id="505" r:id="rId18"/>
    <p:sldId id="506" r:id="rId19"/>
    <p:sldId id="507" r:id="rId20"/>
    <p:sldId id="508" r:id="rId21"/>
    <p:sldId id="509" r:id="rId22"/>
    <p:sldId id="510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C5"/>
    <a:srgbClr val="FF0066"/>
    <a:srgbClr val="FFFF99"/>
    <a:srgbClr val="66FF66"/>
    <a:srgbClr val="FF0000"/>
    <a:srgbClr val="CC9900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19" d="100"/>
          <a:sy n="119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89620"/>
            <a:ext cx="3585365" cy="3415275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9774" y="242896"/>
            <a:ext cx="2959905" cy="2857695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29</a:t>
            </a:r>
          </a:p>
          <a:p>
            <a:pPr eaLnBrk="1" hangingPunct="1"/>
            <a:r>
              <a:rPr lang="en-US" altLang="en-US" dirty="0" smtClean="0"/>
              <a:t>Coping with NP-Completeness Complexity </a:t>
            </a:r>
            <a:r>
              <a:rPr lang="en-US" altLang="en-US" dirty="0" smtClean="0"/>
              <a:t>Theory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4750" y="343620"/>
            <a:ext cx="2352745" cy="242814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62402" y="1671744"/>
            <a:ext cx="1017439" cy="93209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9443" y="624129"/>
            <a:ext cx="1843361" cy="9624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8901" y="751424"/>
            <a:ext cx="14616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71861" y="2003130"/>
            <a:ext cx="6357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Brute force search – tree of all possible solutions</a:t>
            </a:r>
          </a:p>
          <a:p>
            <a:r>
              <a:rPr lang="en-US" dirty="0" smtClean="0"/>
              <a:t>Branch and bound – compute a lower bound on all possible extensions</a:t>
            </a:r>
          </a:p>
          <a:p>
            <a:pPr lvl="1"/>
            <a:r>
              <a:rPr lang="en-US" dirty="0" smtClean="0"/>
              <a:t>Prune sub-trees that cannot be better than optimal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95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Bound for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23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Enumerate all possible paths</a:t>
            </a:r>
          </a:p>
          <a:p>
            <a:r>
              <a:rPr lang="en-US" dirty="0" smtClean="0"/>
              <a:t>Lower bound,  Current path cost plus MST of remaining points</a:t>
            </a:r>
          </a:p>
          <a:p>
            <a:r>
              <a:rPr lang="en-US" dirty="0" smtClean="0"/>
              <a:t>Euclidean TSP</a:t>
            </a:r>
          </a:p>
          <a:p>
            <a:pPr lvl="1"/>
            <a:r>
              <a:rPr lang="en-US" dirty="0" smtClean="0"/>
              <a:t>Points on the plane with Euclidean Distance</a:t>
            </a:r>
          </a:p>
          <a:p>
            <a:pPr lvl="1"/>
            <a:r>
              <a:rPr lang="en-US" dirty="0" smtClean="0"/>
              <a:t>Sample data set: State Capitals</a:t>
            </a:r>
            <a:endParaRPr lang="en-US" dirty="0"/>
          </a:p>
        </p:txBody>
      </p:sp>
      <p:pic>
        <p:nvPicPr>
          <p:cNvPr id="3074" name="Picture 2" descr="Image result for Euclidean TSP State Capi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4021301"/>
            <a:ext cx="2749300" cy="21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15" y="3429000"/>
            <a:ext cx="4472176" cy="3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01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an optimization problem by local improvement</a:t>
            </a:r>
          </a:p>
          <a:p>
            <a:pPr lvl="1"/>
            <a:r>
              <a:rPr lang="en-US" dirty="0" smtClean="0"/>
              <a:t>Neighborhood structure on solutions</a:t>
            </a:r>
          </a:p>
          <a:p>
            <a:pPr lvl="1"/>
            <a:r>
              <a:rPr lang="en-US" dirty="0" smtClean="0"/>
              <a:t>Travelling Salesman 2-Opt (or K-Opt)</a:t>
            </a:r>
          </a:p>
          <a:p>
            <a:pPr lvl="1"/>
            <a:r>
              <a:rPr lang="en-US" dirty="0" smtClean="0"/>
              <a:t>Independent Set Local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65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we don’t know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22375"/>
          </a:xfrm>
        </p:spPr>
        <p:txBody>
          <a:bodyPr/>
          <a:lstStyle/>
          <a:p>
            <a:r>
              <a:rPr lang="en-US" smtClean="0"/>
              <a:t>P vs. 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80658" y="251876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15683" y="423808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5458" y="268404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1923" y="306351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4283" y="502383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4883" y="24423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10425" y="3028890"/>
            <a:ext cx="1213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P = NP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65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P != NP, is there anything 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54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Yes, Ladner [1975]</a:t>
            </a:r>
          </a:p>
          <a:p>
            <a:r>
              <a:rPr lang="en-US" dirty="0" smtClean="0"/>
              <a:t>Problems not known to be in P or NP Complete</a:t>
            </a:r>
          </a:p>
          <a:p>
            <a:pPr lvl="1"/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Discrete Log</a:t>
            </a:r>
          </a:p>
          <a:p>
            <a:pPr lvl="1"/>
            <a:r>
              <a:rPr lang="en-US" dirty="0" smtClean="0"/>
              <a:t>Graph Isomorphism</a:t>
            </a:r>
            <a:endParaRPr lang="en-US" dirty="0"/>
          </a:p>
        </p:txBody>
      </p:sp>
      <p:pic>
        <p:nvPicPr>
          <p:cNvPr id="1026" name="Picture 2" descr="https://www.sonoma.edu/users/f/fordb/M416S01/PS1Solutions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5" y="5013301"/>
            <a:ext cx="3278970" cy="136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8420" y="3504895"/>
            <a:ext cx="30358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Solve </a:t>
            </a:r>
            <a:r>
              <a:rPr lang="en-US" dirty="0" err="1" smtClean="0"/>
              <a:t>g</a:t>
            </a:r>
            <a:r>
              <a:rPr lang="en-US" baseline="30000" dirty="0" err="1" smtClean="0"/>
              <a:t>k</a:t>
            </a:r>
            <a:r>
              <a:rPr lang="en-US" dirty="0" smtClean="0"/>
              <a:t> = b over a finite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Theory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requirements to recognize  languages</a:t>
            </a:r>
          </a:p>
          <a:p>
            <a:r>
              <a:rPr lang="en-US" dirty="0" smtClean="0"/>
              <a:t>Models of Computation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Hierarchies</a:t>
            </a:r>
          </a:p>
        </p:txBody>
      </p:sp>
      <p:sp>
        <p:nvSpPr>
          <p:cNvPr id="2" name="Oval 1"/>
          <p:cNvSpPr/>
          <p:nvPr/>
        </p:nvSpPr>
        <p:spPr>
          <a:xfrm>
            <a:off x="6019800" y="4343400"/>
            <a:ext cx="16002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638800" y="3581400"/>
            <a:ext cx="23622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58581" y="2895600"/>
            <a:ext cx="2947219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29981" y="2286000"/>
            <a:ext cx="3810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00800" y="4813238"/>
            <a:ext cx="108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Regular Languages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10300" y="3820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Context Free Languages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7171" y="3058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Decidable Languages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23723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Languages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8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  (Deterministic) Polynomial Time</a:t>
            </a:r>
          </a:p>
          <a:p>
            <a:r>
              <a:rPr lang="en-US" dirty="0" smtClean="0"/>
              <a:t>NP: Non-deterministic Polynomial Time</a:t>
            </a:r>
          </a:p>
          <a:p>
            <a:r>
              <a:rPr lang="en-US" dirty="0" smtClean="0"/>
              <a:t>EXP:  Exponential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Space (Exclusive of Input) </a:t>
            </a:r>
          </a:p>
          <a:p>
            <a:r>
              <a:rPr lang="en-US" dirty="0" smtClean="0"/>
              <a:t>L: </a:t>
            </a:r>
            <a:r>
              <a:rPr lang="en-US" dirty="0" err="1" smtClean="0"/>
              <a:t>Logspace</a:t>
            </a:r>
            <a:r>
              <a:rPr lang="en-US" dirty="0" smtClean="0"/>
              <a:t>,  problems that can be solved in O(log n) space for input of size n</a:t>
            </a:r>
          </a:p>
          <a:p>
            <a:pPr lvl="1"/>
            <a:r>
              <a:rPr lang="en-US" dirty="0" smtClean="0"/>
              <a:t>Related to Parallel Complexity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PSPACE,  problems that can be required in a polynomial amount of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beyond NP?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3970" name="Picture 2" descr="http://1.bp.blogspot.com/_0Y-AYb-z8Bw/S--chJjH0JI/AAAAAAAAATU/QngzjH9rMa0/s1600/dr-seuss-on-beyond-zeb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11" y="1600200"/>
            <a:ext cx="341428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4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vs. Co-NP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Boolean formula, is it true for some choice of inputs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Given a Boolean formula, is it true for all choices of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smtClean="0"/>
              <a:t>exam,  </a:t>
            </a:r>
          </a:p>
          <a:p>
            <a:pPr lvl="1"/>
            <a:r>
              <a:rPr lang="en-US" dirty="0" smtClean="0"/>
              <a:t>Monday, December </a:t>
            </a:r>
            <a:r>
              <a:rPr lang="en-US" dirty="0"/>
              <a:t>9</a:t>
            </a:r>
            <a:r>
              <a:rPr lang="en-US" dirty="0" smtClean="0"/>
              <a:t>, 2:30-4:20 pm</a:t>
            </a:r>
          </a:p>
          <a:p>
            <a:pPr lvl="1"/>
            <a:r>
              <a:rPr lang="en-US" dirty="0" smtClean="0"/>
              <a:t>Comprehensive (2/3 post midterm, 1/3 pre midterm)</a:t>
            </a:r>
          </a:p>
          <a:p>
            <a:pPr lvl="1"/>
            <a:r>
              <a:rPr lang="en-US" dirty="0" smtClean="0"/>
              <a:t>Old finals / answers </a:t>
            </a:r>
            <a:r>
              <a:rPr lang="en-US" dirty="0" smtClean="0"/>
              <a:t>on course website</a:t>
            </a:r>
          </a:p>
          <a:p>
            <a:pPr lvl="1"/>
            <a:r>
              <a:rPr lang="en-US" dirty="0" smtClean="0"/>
              <a:t>Material covered in lecture</a:t>
            </a:r>
          </a:p>
          <a:p>
            <a:pPr lvl="2"/>
            <a:r>
              <a:rPr lang="en-US" dirty="0" smtClean="0"/>
              <a:t>Kleinberg, </a:t>
            </a:r>
            <a:r>
              <a:rPr lang="en-US" dirty="0" err="1" smtClean="0"/>
              <a:t>Tardos</a:t>
            </a:r>
            <a:r>
              <a:rPr lang="en-US" dirty="0" smtClean="0"/>
              <a:t>,  Sections 1.1 – 8.10</a:t>
            </a:r>
          </a:p>
          <a:p>
            <a:pPr lvl="1"/>
            <a:r>
              <a:rPr lang="en-US" dirty="0" smtClean="0"/>
              <a:t>Unlikely to be on the exam</a:t>
            </a:r>
          </a:p>
          <a:p>
            <a:pPr lvl="2"/>
            <a:r>
              <a:rPr lang="en-US" dirty="0" smtClean="0"/>
              <a:t>2.5, 4.8, 5.6, 6.9, 7.3, 7.4, 7.13, 8.9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85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beyond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TSP,  Given a graph with edge lengths and an integer K, does the minimum tour have length K</a:t>
            </a:r>
          </a:p>
          <a:p>
            <a:endParaRPr lang="en-US" dirty="0"/>
          </a:p>
          <a:p>
            <a:r>
              <a:rPr lang="en-US" dirty="0" smtClean="0"/>
              <a:t>Minimum circuit,  Given a circuit C, is it true that there is no smaller circuit that computes the same function a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Level 1</a:t>
            </a:r>
          </a:p>
          <a:p>
            <a:pPr lvl="1"/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 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2</a:t>
            </a:r>
          </a:p>
          <a:p>
            <a:pPr lvl="1"/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</a:t>
            </a:r>
            <a:r>
              <a:rPr lang="en-US" dirty="0" smtClean="0">
                <a:sym typeface="Symbol"/>
              </a:rPr>
              <a:t>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3</a:t>
            </a:r>
          </a:p>
          <a:p>
            <a:pPr lvl="1"/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), 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</a:t>
            </a:r>
            <a:endParaRPr lang="en-US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95" y="1625512"/>
            <a:ext cx="8229600" cy="34984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Quantified Boolean Expressions</a:t>
            </a:r>
          </a:p>
          <a:p>
            <a:pPr lvl="1"/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...X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…X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Space bounded games</a:t>
            </a:r>
          </a:p>
          <a:p>
            <a:pPr lvl="1"/>
            <a:r>
              <a:rPr lang="en-US" dirty="0" smtClean="0">
                <a:sym typeface="Symbol"/>
              </a:rPr>
              <a:t>Competitive Facility Location </a:t>
            </a:r>
            <a:r>
              <a:rPr lang="en-US" dirty="0" smtClean="0">
                <a:sym typeface="Symbol"/>
              </a:rPr>
              <a:t>Problem</a:t>
            </a:r>
          </a:p>
          <a:p>
            <a:pPr lvl="1"/>
            <a:r>
              <a:rPr lang="en-US" dirty="0" smtClean="0">
                <a:sym typeface="Symbol"/>
              </a:rPr>
              <a:t>N x N Chess</a:t>
            </a:r>
            <a:endParaRPr lang="en-US" dirty="0" smtClean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Counting problems</a:t>
            </a:r>
          </a:p>
          <a:p>
            <a:pPr lvl="1"/>
            <a:r>
              <a:rPr lang="en-US" dirty="0" smtClean="0">
                <a:sym typeface="Symbol"/>
              </a:rPr>
              <a:t>The number of Hamiltonian Circuits </a:t>
            </a:r>
            <a:r>
              <a:rPr lang="en-US" dirty="0" smtClean="0">
                <a:sym typeface="Symbol"/>
              </a:rPr>
              <a:t> </a:t>
            </a:r>
            <a:endParaRPr lang="en-US" dirty="0" smtClean="0">
              <a:sym typeface="Symbol"/>
            </a:endParaRPr>
          </a:p>
          <a:p>
            <a:pPr lvl="1"/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1518" y="335310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29113" y="4886810"/>
            <a:ext cx="1611938" cy="135078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46318" y="351838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29112" y="3674459"/>
            <a:ext cx="17446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 smtClean="0"/>
              <a:t>PSpace</a:t>
            </a:r>
            <a:r>
              <a:rPr lang="en-US" sz="2000" dirty="0" smtClean="0"/>
              <a:t>-Complete</a:t>
            </a:r>
            <a:endParaRPr lang="en-US" sz="2000" dirty="0"/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15945" y="5719349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sp>
        <p:nvSpPr>
          <p:cNvPr id="9" name="Oval 8"/>
          <p:cNvSpPr/>
          <p:nvPr/>
        </p:nvSpPr>
        <p:spPr>
          <a:xfrm>
            <a:off x="7128950" y="5031116"/>
            <a:ext cx="1033422" cy="854589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71257" y="5124002"/>
            <a:ext cx="113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smtClean="0"/>
              <a:t>Log Space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69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</a:p>
          <a:p>
            <a:r>
              <a:rPr lang="en-US" dirty="0" smtClean="0"/>
              <a:t>Exact solution via Branch and Bound</a:t>
            </a:r>
          </a:p>
          <a:p>
            <a:r>
              <a:rPr lang="en-US" dirty="0" smtClean="0"/>
              <a:t>Local Search</a:t>
            </a:r>
            <a:endParaRPr lang="en-US" dirty="0"/>
          </a:p>
        </p:txBody>
      </p:sp>
      <p:pic>
        <p:nvPicPr>
          <p:cNvPr id="4" name="Picture 4" descr="http://inf421.files.wordpress.com/2011/10/gj3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7" b="13608"/>
          <a:stretch/>
        </p:blipFill>
        <p:spPr bwMode="auto">
          <a:xfrm>
            <a:off x="1915675" y="3353105"/>
            <a:ext cx="5160860" cy="3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885" y="6235016"/>
            <a:ext cx="8272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can’t find an efficient algorithm, but neither can all these famous people.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720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670" y="1621388"/>
            <a:ext cx="4038600" cy="4525963"/>
          </a:xfrm>
        </p:spPr>
        <p:txBody>
          <a:bodyPr/>
          <a:lstStyle/>
          <a:p>
            <a:r>
              <a:rPr lang="en-US" dirty="0" smtClean="0"/>
              <a:t>Unit execution tasks</a:t>
            </a:r>
          </a:p>
          <a:p>
            <a:r>
              <a:rPr lang="en-US" dirty="0" smtClean="0"/>
              <a:t>Precedence graph</a:t>
            </a:r>
          </a:p>
          <a:p>
            <a:r>
              <a:rPr lang="en-US" dirty="0" smtClean="0"/>
              <a:t>K-Processors</a:t>
            </a:r>
          </a:p>
          <a:p>
            <a:endParaRPr lang="en-US" dirty="0"/>
          </a:p>
          <a:p>
            <a:r>
              <a:rPr lang="en-US" dirty="0" smtClean="0"/>
              <a:t>Polynomial time for k=2</a:t>
            </a:r>
          </a:p>
          <a:p>
            <a:r>
              <a:rPr lang="en-US" dirty="0" smtClean="0"/>
              <a:t>Open for k = constant</a:t>
            </a:r>
          </a:p>
          <a:p>
            <a:r>
              <a:rPr lang="en-US" dirty="0" smtClean="0"/>
              <a:t>NP-complete is k is part of the problem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799685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274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169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8274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5601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274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1496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8274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4885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5959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7033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4885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1758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042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2149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5" idx="5"/>
            <a:endCxn id="9" idx="1"/>
          </p:cNvCxnSpPr>
          <p:nvPr/>
        </p:nvCxnSpPr>
        <p:spPr>
          <a:xfrm>
            <a:off x="4994026" y="2257231"/>
            <a:ext cx="522058" cy="597953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96582" y="2290575"/>
            <a:ext cx="0" cy="53126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710425" y="2257230"/>
            <a:ext cx="531265" cy="56461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4"/>
          </p:cNvCxnSpPr>
          <p:nvPr/>
        </p:nvCxnSpPr>
        <p:spPr>
          <a:xfrm flipH="1">
            <a:off x="5596582" y="3049525"/>
            <a:ext cx="1" cy="64804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0"/>
          </p:cNvCxnSpPr>
          <p:nvPr/>
        </p:nvCxnSpPr>
        <p:spPr>
          <a:xfrm>
            <a:off x="5596582" y="3884370"/>
            <a:ext cx="1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8" idx="7"/>
          </p:cNvCxnSpPr>
          <p:nvPr/>
        </p:nvCxnSpPr>
        <p:spPr>
          <a:xfrm flipH="1">
            <a:off x="7043191" y="3050921"/>
            <a:ext cx="470640" cy="63910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1"/>
          </p:cNvCxnSpPr>
          <p:nvPr/>
        </p:nvCxnSpPr>
        <p:spPr>
          <a:xfrm>
            <a:off x="7644079" y="3049525"/>
            <a:ext cx="604225" cy="64050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9" idx="0"/>
          </p:cNvCxnSpPr>
          <p:nvPr/>
        </p:nvCxnSpPr>
        <p:spPr>
          <a:xfrm flipH="1">
            <a:off x="6431428" y="3843506"/>
            <a:ext cx="492020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5" idx="0"/>
          </p:cNvCxnSpPr>
          <p:nvPr/>
        </p:nvCxnSpPr>
        <p:spPr>
          <a:xfrm flipH="1">
            <a:off x="6962693" y="3884370"/>
            <a:ext cx="15653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0"/>
          </p:cNvCxnSpPr>
          <p:nvPr/>
        </p:nvCxnSpPr>
        <p:spPr>
          <a:xfrm>
            <a:off x="7043192" y="3843506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371161" y="3843505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1" idx="0"/>
          </p:cNvCxnSpPr>
          <p:nvPr/>
        </p:nvCxnSpPr>
        <p:spPr>
          <a:xfrm>
            <a:off x="8295459" y="3843504"/>
            <a:ext cx="33344" cy="72392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3"/>
          </p:cNvCxnSpPr>
          <p:nvPr/>
        </p:nvCxnSpPr>
        <p:spPr>
          <a:xfrm flipH="1">
            <a:off x="7884605" y="3851026"/>
            <a:ext cx="363699" cy="73307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99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level first is 2-Optimal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Choose k items on the highest level</a:t>
            </a:r>
          </a:p>
          <a:p>
            <a:pPr marL="0" indent="0">
              <a:buNone/>
            </a:pPr>
            <a:r>
              <a:rPr lang="en-US" dirty="0" smtClean="0"/>
              <a:t>Claim: number of rounds is at least twice the optimal.</a:t>
            </a:r>
          </a:p>
        </p:txBody>
      </p:sp>
    </p:spTree>
    <p:extLst>
      <p:ext uri="{BB962C8B-B14F-4D97-AF65-F5344CB8AC3E}">
        <p14:creationId xmlns:p14="http://schemas.microsoft.com/office/powerpoint/2010/main" val="48661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 TSP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9325"/>
          </a:xfrm>
        </p:spPr>
        <p:txBody>
          <a:bodyPr/>
          <a:lstStyle/>
          <a:p>
            <a:r>
              <a:rPr lang="en-US" dirty="0" smtClean="0"/>
              <a:t>Undirected graph satisfying triangle inequality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7052" y="348235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540227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418978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449966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340082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472226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578174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528842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327721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4" idx="5"/>
            <a:endCxn id="9" idx="1"/>
          </p:cNvCxnSpPr>
          <p:nvPr/>
        </p:nvCxnSpPr>
        <p:spPr>
          <a:xfrm>
            <a:off x="1471393" y="3676698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7" idx="0"/>
          </p:cNvCxnSpPr>
          <p:nvPr/>
        </p:nvCxnSpPr>
        <p:spPr>
          <a:xfrm flipH="1">
            <a:off x="1001981" y="3676698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12" idx="2"/>
          </p:cNvCxnSpPr>
          <p:nvPr/>
        </p:nvCxnSpPr>
        <p:spPr>
          <a:xfrm flipV="1">
            <a:off x="1504737" y="3391053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8" idx="2"/>
          </p:cNvCxnSpPr>
          <p:nvPr/>
        </p:nvCxnSpPr>
        <p:spPr>
          <a:xfrm>
            <a:off x="2448866" y="3391053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4"/>
            <a:endCxn id="6" idx="1"/>
          </p:cNvCxnSpPr>
          <p:nvPr/>
        </p:nvCxnSpPr>
        <p:spPr>
          <a:xfrm>
            <a:off x="2335024" y="3504895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6" idx="7"/>
          </p:cNvCxnSpPr>
          <p:nvPr/>
        </p:nvCxnSpPr>
        <p:spPr>
          <a:xfrm flipH="1">
            <a:off x="2866012" y="3628513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7"/>
            <a:endCxn id="6" idx="3"/>
          </p:cNvCxnSpPr>
          <p:nvPr/>
        </p:nvCxnSpPr>
        <p:spPr>
          <a:xfrm flipV="1">
            <a:off x="1958322" y="4384121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5"/>
            <a:endCxn id="9" idx="2"/>
          </p:cNvCxnSpPr>
          <p:nvPr/>
        </p:nvCxnSpPr>
        <p:spPr>
          <a:xfrm>
            <a:off x="1082479" y="4694008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" idx="4"/>
            <a:endCxn id="5" idx="0"/>
          </p:cNvCxnSpPr>
          <p:nvPr/>
        </p:nvCxnSpPr>
        <p:spPr>
          <a:xfrm flipH="1">
            <a:off x="891093" y="4727352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7"/>
            <a:endCxn id="9" idx="2"/>
          </p:cNvCxnSpPr>
          <p:nvPr/>
        </p:nvCxnSpPr>
        <p:spPr>
          <a:xfrm flipV="1">
            <a:off x="971591" y="4836108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4"/>
            <a:endCxn id="10" idx="0"/>
          </p:cNvCxnSpPr>
          <p:nvPr/>
        </p:nvCxnSpPr>
        <p:spPr>
          <a:xfrm flipH="1">
            <a:off x="2562709" y="4417465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11" idx="0"/>
          </p:cNvCxnSpPr>
          <p:nvPr/>
        </p:nvCxnSpPr>
        <p:spPr>
          <a:xfrm>
            <a:off x="3999834" y="3628513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5"/>
            <a:endCxn id="11" idx="1"/>
          </p:cNvCxnSpPr>
          <p:nvPr/>
        </p:nvCxnSpPr>
        <p:spPr>
          <a:xfrm>
            <a:off x="2866012" y="4384121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6"/>
            <a:endCxn id="11" idx="2"/>
          </p:cNvCxnSpPr>
          <p:nvPr/>
        </p:nvCxnSpPr>
        <p:spPr>
          <a:xfrm flipV="1">
            <a:off x="2676551" y="5402270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5"/>
            <a:endCxn id="10" idx="1"/>
          </p:cNvCxnSpPr>
          <p:nvPr/>
        </p:nvCxnSpPr>
        <p:spPr>
          <a:xfrm>
            <a:off x="1958322" y="4916606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5"/>
            <a:endCxn id="10" idx="2"/>
          </p:cNvCxnSpPr>
          <p:nvPr/>
        </p:nvCxnSpPr>
        <p:spPr>
          <a:xfrm>
            <a:off x="971591" y="5596611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02310" y="316634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999833" y="42364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132031" y="371004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27322" y="45780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64229" y="368210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34359" y="322177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586342" y="4006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58223" y="38203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03500" y="491660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473229" y="56852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127812" y="489553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071941" y="499062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480954" y="46836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81271" y="56299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150386" y="4309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256703" y="44584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79160" y="2670050"/>
            <a:ext cx="3718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Find MST</a:t>
            </a:r>
          </a:p>
          <a:p>
            <a:pPr marL="342900" indent="-342900">
              <a:buAutoNum type="arabicPeriod"/>
            </a:pPr>
            <a:r>
              <a:rPr lang="en-US" dirty="0" smtClean="0"/>
              <a:t>Add additional edges so that all vertices have even degree</a:t>
            </a:r>
          </a:p>
          <a:p>
            <a:pPr marL="342900" indent="-342900">
              <a:buAutoNum type="arabicPeriod"/>
            </a:pPr>
            <a:r>
              <a:rPr lang="en-US" dirty="0" smtClean="0"/>
              <a:t>Build Eulerian Tour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0950" y="4166519"/>
            <a:ext cx="273222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3/2 Approximation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562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7052" y="139227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33121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209969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240958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1310742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263217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369165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31983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11871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5"/>
            <a:endCxn id="9" idx="1"/>
          </p:cNvCxnSpPr>
          <p:nvPr/>
        </p:nvCxnSpPr>
        <p:spPr>
          <a:xfrm>
            <a:off x="1471393" y="1586612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7" idx="0"/>
          </p:cNvCxnSpPr>
          <p:nvPr/>
        </p:nvCxnSpPr>
        <p:spPr>
          <a:xfrm flipH="1">
            <a:off x="1001981" y="1586612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12" idx="2"/>
          </p:cNvCxnSpPr>
          <p:nvPr/>
        </p:nvCxnSpPr>
        <p:spPr>
          <a:xfrm flipV="1">
            <a:off x="1504737" y="1300967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6"/>
            <a:endCxn id="8" idx="2"/>
          </p:cNvCxnSpPr>
          <p:nvPr/>
        </p:nvCxnSpPr>
        <p:spPr>
          <a:xfrm>
            <a:off x="2448866" y="1300967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4"/>
            <a:endCxn id="6" idx="1"/>
          </p:cNvCxnSpPr>
          <p:nvPr/>
        </p:nvCxnSpPr>
        <p:spPr>
          <a:xfrm>
            <a:off x="2335024" y="1414809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6" idx="7"/>
          </p:cNvCxnSpPr>
          <p:nvPr/>
        </p:nvCxnSpPr>
        <p:spPr>
          <a:xfrm flipH="1">
            <a:off x="2866012" y="1538427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7"/>
            <a:endCxn id="6" idx="3"/>
          </p:cNvCxnSpPr>
          <p:nvPr/>
        </p:nvCxnSpPr>
        <p:spPr>
          <a:xfrm flipV="1">
            <a:off x="1958322" y="2294035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9" idx="2"/>
          </p:cNvCxnSpPr>
          <p:nvPr/>
        </p:nvCxnSpPr>
        <p:spPr>
          <a:xfrm>
            <a:off x="1082479" y="2603922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5" idx="0"/>
          </p:cNvCxnSpPr>
          <p:nvPr/>
        </p:nvCxnSpPr>
        <p:spPr>
          <a:xfrm flipH="1">
            <a:off x="891093" y="2637266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7"/>
            <a:endCxn id="9" idx="2"/>
          </p:cNvCxnSpPr>
          <p:nvPr/>
        </p:nvCxnSpPr>
        <p:spPr>
          <a:xfrm flipV="1">
            <a:off x="971591" y="2746022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4"/>
            <a:endCxn id="10" idx="0"/>
          </p:cNvCxnSpPr>
          <p:nvPr/>
        </p:nvCxnSpPr>
        <p:spPr>
          <a:xfrm flipH="1">
            <a:off x="2562709" y="2327379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11" idx="0"/>
          </p:cNvCxnSpPr>
          <p:nvPr/>
        </p:nvCxnSpPr>
        <p:spPr>
          <a:xfrm>
            <a:off x="3999834" y="1538427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5"/>
            <a:endCxn id="11" idx="1"/>
          </p:cNvCxnSpPr>
          <p:nvPr/>
        </p:nvCxnSpPr>
        <p:spPr>
          <a:xfrm>
            <a:off x="2866012" y="2294035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  <a:endCxn id="11" idx="2"/>
          </p:cNvCxnSpPr>
          <p:nvPr/>
        </p:nvCxnSpPr>
        <p:spPr>
          <a:xfrm flipV="1">
            <a:off x="2676551" y="3312184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5"/>
            <a:endCxn id="10" idx="1"/>
          </p:cNvCxnSpPr>
          <p:nvPr/>
        </p:nvCxnSpPr>
        <p:spPr>
          <a:xfrm>
            <a:off x="1958322" y="2826520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5"/>
            <a:endCxn id="10" idx="2"/>
          </p:cNvCxnSpPr>
          <p:nvPr/>
        </p:nvCxnSpPr>
        <p:spPr>
          <a:xfrm>
            <a:off x="971591" y="3506525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02310" y="1076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99833" y="21463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32031" y="16199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27322" y="248796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64229" y="159202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634359" y="11316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586342" y="19164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8223" y="173025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03500" y="28265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473229" y="35807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27812" y="28054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071941" y="2900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80954" y="259358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81271" y="35398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150386" y="22192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56703" y="23683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269594" y="13163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769792" y="323628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664213" y="202379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80680" y="233368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878533" y="123484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56523" y="25562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41408" y="361576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878533" y="312244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213723" y="111122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45" idx="5"/>
            <a:endCxn id="50" idx="1"/>
          </p:cNvCxnSpPr>
          <p:nvPr/>
        </p:nvCxnSpPr>
        <p:spPr>
          <a:xfrm>
            <a:off x="5463935" y="1510717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5" idx="3"/>
            <a:endCxn id="48" idx="0"/>
          </p:cNvCxnSpPr>
          <p:nvPr/>
        </p:nvCxnSpPr>
        <p:spPr>
          <a:xfrm flipH="1">
            <a:off x="4994523" y="1510717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5" idx="6"/>
            <a:endCxn id="53" idx="2"/>
          </p:cNvCxnSpPr>
          <p:nvPr/>
        </p:nvCxnSpPr>
        <p:spPr>
          <a:xfrm flipV="1">
            <a:off x="5497279" y="1225072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3" idx="6"/>
            <a:endCxn id="49" idx="2"/>
          </p:cNvCxnSpPr>
          <p:nvPr/>
        </p:nvCxnSpPr>
        <p:spPr>
          <a:xfrm>
            <a:off x="6441408" y="1225072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3" idx="4"/>
            <a:endCxn id="47" idx="1"/>
          </p:cNvCxnSpPr>
          <p:nvPr/>
        </p:nvCxnSpPr>
        <p:spPr>
          <a:xfrm>
            <a:off x="6327566" y="1338914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4"/>
            <a:endCxn id="47" idx="7"/>
          </p:cNvCxnSpPr>
          <p:nvPr/>
        </p:nvCxnSpPr>
        <p:spPr>
          <a:xfrm flipH="1">
            <a:off x="6858554" y="1462532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0" idx="7"/>
            <a:endCxn id="47" idx="3"/>
          </p:cNvCxnSpPr>
          <p:nvPr/>
        </p:nvCxnSpPr>
        <p:spPr>
          <a:xfrm flipV="1">
            <a:off x="5950864" y="2218140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50" idx="2"/>
          </p:cNvCxnSpPr>
          <p:nvPr/>
        </p:nvCxnSpPr>
        <p:spPr>
          <a:xfrm>
            <a:off x="5075021" y="2528027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8" idx="4"/>
            <a:endCxn id="46" idx="0"/>
          </p:cNvCxnSpPr>
          <p:nvPr/>
        </p:nvCxnSpPr>
        <p:spPr>
          <a:xfrm flipH="1">
            <a:off x="4883635" y="2561371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6" idx="7"/>
            <a:endCxn id="50" idx="2"/>
          </p:cNvCxnSpPr>
          <p:nvPr/>
        </p:nvCxnSpPr>
        <p:spPr>
          <a:xfrm flipV="1">
            <a:off x="4964133" y="2670127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7" idx="4"/>
            <a:endCxn id="51" idx="0"/>
          </p:cNvCxnSpPr>
          <p:nvPr/>
        </p:nvCxnSpPr>
        <p:spPr>
          <a:xfrm flipH="1">
            <a:off x="6555251" y="2251484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9" idx="4"/>
            <a:endCxn id="52" idx="0"/>
          </p:cNvCxnSpPr>
          <p:nvPr/>
        </p:nvCxnSpPr>
        <p:spPr>
          <a:xfrm>
            <a:off x="7992376" y="1462532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7" idx="5"/>
            <a:endCxn id="52" idx="1"/>
          </p:cNvCxnSpPr>
          <p:nvPr/>
        </p:nvCxnSpPr>
        <p:spPr>
          <a:xfrm>
            <a:off x="6858554" y="2218140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1" idx="6"/>
            <a:endCxn id="52" idx="2"/>
          </p:cNvCxnSpPr>
          <p:nvPr/>
        </p:nvCxnSpPr>
        <p:spPr>
          <a:xfrm flipV="1">
            <a:off x="6669093" y="3236289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0" idx="5"/>
            <a:endCxn id="51" idx="1"/>
          </p:cNvCxnSpPr>
          <p:nvPr/>
        </p:nvCxnSpPr>
        <p:spPr>
          <a:xfrm>
            <a:off x="5950864" y="2750625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5"/>
            <a:endCxn id="51" idx="2"/>
          </p:cNvCxnSpPr>
          <p:nvPr/>
        </p:nvCxnSpPr>
        <p:spPr>
          <a:xfrm>
            <a:off x="4964133" y="3430630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94852" y="1000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992375" y="207050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124573" y="154406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319864" y="241207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256771" y="151612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626901" y="10557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578884" y="18405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950765" y="165436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696042" y="27506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465771" y="35192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120354" y="27295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064483" y="28246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473496" y="251768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273813" y="34639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142928" y="21433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49245" y="22924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1350802" y="430285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51000" y="622276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5421" y="50102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961888" y="532016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959741" y="42213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837731" y="554276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522616" y="66022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959741" y="610892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294931" y="409770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86" idx="3"/>
            <a:endCxn id="89" idx="0"/>
          </p:cNvCxnSpPr>
          <p:nvPr/>
        </p:nvCxnSpPr>
        <p:spPr>
          <a:xfrm flipH="1">
            <a:off x="1075731" y="4497194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6"/>
            <a:endCxn id="90" idx="2"/>
          </p:cNvCxnSpPr>
          <p:nvPr/>
        </p:nvCxnSpPr>
        <p:spPr>
          <a:xfrm>
            <a:off x="2522616" y="4211549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0" idx="4"/>
            <a:endCxn id="88" idx="7"/>
          </p:cNvCxnSpPr>
          <p:nvPr/>
        </p:nvCxnSpPr>
        <p:spPr>
          <a:xfrm flipH="1">
            <a:off x="2939762" y="4449009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1" idx="7"/>
            <a:endCxn id="88" idx="3"/>
          </p:cNvCxnSpPr>
          <p:nvPr/>
        </p:nvCxnSpPr>
        <p:spPr>
          <a:xfrm flipV="1">
            <a:off x="2032072" y="5204617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9" idx="4"/>
            <a:endCxn id="87" idx="0"/>
          </p:cNvCxnSpPr>
          <p:nvPr/>
        </p:nvCxnSpPr>
        <p:spPr>
          <a:xfrm flipH="1">
            <a:off x="964843" y="5547848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7" idx="7"/>
            <a:endCxn id="91" idx="2"/>
          </p:cNvCxnSpPr>
          <p:nvPr/>
        </p:nvCxnSpPr>
        <p:spPr>
          <a:xfrm flipV="1">
            <a:off x="1045341" y="5656604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8" idx="5"/>
            <a:endCxn id="93" idx="1"/>
          </p:cNvCxnSpPr>
          <p:nvPr/>
        </p:nvCxnSpPr>
        <p:spPr>
          <a:xfrm>
            <a:off x="2939762" y="5204617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5"/>
            <a:endCxn id="92" idx="1"/>
          </p:cNvCxnSpPr>
          <p:nvPr/>
        </p:nvCxnSpPr>
        <p:spPr>
          <a:xfrm>
            <a:off x="2032072" y="5737102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902310" y="39868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205781" y="453053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401072" y="53985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1031973" y="46408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77250" y="57371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201562" y="5716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145691" y="58111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2224136" y="51298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1536200" y="4491530"/>
            <a:ext cx="325932" cy="1078911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446940" y="4304566"/>
            <a:ext cx="369991" cy="718229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2755400" y="6237115"/>
            <a:ext cx="1209440" cy="493318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135095" y="61612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612095" y="483603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2598730" y="44565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1" name="Oval 140"/>
          <p:cNvSpPr/>
          <p:nvPr/>
        </p:nvSpPr>
        <p:spPr>
          <a:xfrm>
            <a:off x="5681916" y="424130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182114" y="616122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7076535" y="494873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293002" y="525861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8290855" y="415977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168845" y="548121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853730" y="654069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290855" y="604737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626045" y="403616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1" idx="3"/>
            <a:endCxn id="144" idx="0"/>
          </p:cNvCxnSpPr>
          <p:nvPr/>
        </p:nvCxnSpPr>
        <p:spPr>
          <a:xfrm flipH="1">
            <a:off x="5406845" y="4435648"/>
            <a:ext cx="308415" cy="82296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9" idx="6"/>
            <a:endCxn id="145" idx="2"/>
          </p:cNvCxnSpPr>
          <p:nvPr/>
        </p:nvCxnSpPr>
        <p:spPr>
          <a:xfrm>
            <a:off x="6853730" y="4150003"/>
            <a:ext cx="1437125" cy="12361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45" idx="4"/>
            <a:endCxn id="143" idx="7"/>
          </p:cNvCxnSpPr>
          <p:nvPr/>
        </p:nvCxnSpPr>
        <p:spPr>
          <a:xfrm flipH="1">
            <a:off x="7270876" y="4387463"/>
            <a:ext cx="1133822" cy="5946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4"/>
            <a:endCxn id="142" idx="0"/>
          </p:cNvCxnSpPr>
          <p:nvPr/>
        </p:nvCxnSpPr>
        <p:spPr>
          <a:xfrm flipH="1">
            <a:off x="5295957" y="5486302"/>
            <a:ext cx="110888" cy="6749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42" idx="7"/>
            <a:endCxn id="147" idx="2"/>
          </p:cNvCxnSpPr>
          <p:nvPr/>
        </p:nvCxnSpPr>
        <p:spPr>
          <a:xfrm>
            <a:off x="5376455" y="6194564"/>
            <a:ext cx="1477275" cy="4599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143" idx="5"/>
            <a:endCxn id="148" idx="1"/>
          </p:cNvCxnSpPr>
          <p:nvPr/>
        </p:nvCxnSpPr>
        <p:spPr>
          <a:xfrm>
            <a:off x="7270876" y="5143071"/>
            <a:ext cx="1053323" cy="93765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5867314" y="4429984"/>
            <a:ext cx="325932" cy="10789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146" idx="0"/>
          </p:cNvCxnSpPr>
          <p:nvPr/>
        </p:nvCxnSpPr>
        <p:spPr>
          <a:xfrm flipH="1">
            <a:off x="6282688" y="4243020"/>
            <a:ext cx="495366" cy="123819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7086514" y="6175569"/>
            <a:ext cx="1209440" cy="4933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92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 Packing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N items with weight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pack the items into as few unit capacity bins as possible</a:t>
            </a:r>
          </a:p>
          <a:p>
            <a:r>
              <a:rPr lang="en-US" dirty="0" smtClean="0"/>
              <a:t>Example:  .3, .3, .3, .3, .4, 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74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Fit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Fit   </a:t>
            </a:r>
          </a:p>
          <a:p>
            <a:pPr lvl="1"/>
            <a:r>
              <a:rPr lang="en-US" dirty="0" smtClean="0"/>
              <a:t>Theorem:  FF(I) is at most 17/10 Opt(I) + 2</a:t>
            </a:r>
          </a:p>
          <a:p>
            <a:r>
              <a:rPr lang="en-US" dirty="0" smtClean="0"/>
              <a:t>First Fit Decreasing</a:t>
            </a:r>
          </a:p>
          <a:p>
            <a:pPr lvl="1"/>
            <a:r>
              <a:rPr lang="en-US" dirty="0" smtClean="0"/>
              <a:t>Theorem:  FFD(I) is at most 11/9 Opt (I) + 4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274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13666</TotalTime>
  <Words>720</Words>
  <Application>Microsoft Office PowerPoint</Application>
  <PresentationFormat>On-screen Show (4:3)</PresentationFormat>
  <Paragraphs>181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1_Default Design</vt:lpstr>
      <vt:lpstr>CSE 421 Algorithms</vt:lpstr>
      <vt:lpstr>Announcements</vt:lpstr>
      <vt:lpstr>Coping with NP-Completeness</vt:lpstr>
      <vt:lpstr>Multiprocessor Scheduling</vt:lpstr>
      <vt:lpstr>Highest level first is 2-Optimal</vt:lpstr>
      <vt:lpstr>Christofides TSP Algorithm</vt:lpstr>
      <vt:lpstr>Christofides Algorithm</vt:lpstr>
      <vt:lpstr>Bin Packing</vt:lpstr>
      <vt:lpstr>First Fit Packing</vt:lpstr>
      <vt:lpstr>Branch and Bound</vt:lpstr>
      <vt:lpstr>Branch and Bound for TSP</vt:lpstr>
      <vt:lpstr>Local Optimization</vt:lpstr>
      <vt:lpstr>What we don’t know</vt:lpstr>
      <vt:lpstr>If P != NP, is there anything in between</vt:lpstr>
      <vt:lpstr>Complexity Theory</vt:lpstr>
      <vt:lpstr>Time complexity</vt:lpstr>
      <vt:lpstr>Space Complexity</vt:lpstr>
      <vt:lpstr>So what is beyond NP?</vt:lpstr>
      <vt:lpstr>NP vs. Co-NP</vt:lpstr>
      <vt:lpstr>Problems beyond NP</vt:lpstr>
      <vt:lpstr>Polynomial Hierarchy</vt:lpstr>
      <vt:lpstr>Polynomial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155</cp:revision>
  <dcterms:created xsi:type="dcterms:W3CDTF">1601-01-01T00:00:00Z</dcterms:created>
  <dcterms:modified xsi:type="dcterms:W3CDTF">2019-12-05T23:44:00Z</dcterms:modified>
</cp:coreProperties>
</file>