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56" r:id="rId2"/>
    <p:sldId id="493" r:id="rId3"/>
    <p:sldId id="510" r:id="rId4"/>
    <p:sldId id="511" r:id="rId5"/>
    <p:sldId id="496" r:id="rId6"/>
    <p:sldId id="480" r:id="rId7"/>
    <p:sldId id="481" r:id="rId8"/>
    <p:sldId id="507" r:id="rId9"/>
    <p:sldId id="492" r:id="rId10"/>
    <p:sldId id="482" r:id="rId11"/>
    <p:sldId id="483" r:id="rId12"/>
    <p:sldId id="497" r:id="rId13"/>
    <p:sldId id="498" r:id="rId14"/>
    <p:sldId id="499" r:id="rId15"/>
    <p:sldId id="500" r:id="rId16"/>
    <p:sldId id="484" r:id="rId17"/>
    <p:sldId id="501" r:id="rId18"/>
    <p:sldId id="502" r:id="rId19"/>
    <p:sldId id="504" r:id="rId20"/>
    <p:sldId id="505" r:id="rId21"/>
    <p:sldId id="506" r:id="rId22"/>
  </p:sldIdLst>
  <p:sldSz cx="9144000" cy="6858000" type="screen4x3"/>
  <p:notesSz cx="7315200" cy="9601200"/>
  <p:custDataLst>
    <p:tags r:id="rId2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99"/>
    <a:srgbClr val="66FF66"/>
    <a:srgbClr val="FF0066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 varScale="1">
        <p:scale>
          <a:sx n="119" d="100"/>
          <a:sy n="119" d="100"/>
        </p:scale>
        <p:origin x="105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tags" Target="../tags/tag67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tags" Target="../tags/tag66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slideLayout" Target="../slideLayouts/slideLayout2.xml"/><Relationship Id="rId8" Type="http://schemas.openxmlformats.org/officeDocument/2006/relationships/tags" Target="../tags/tag4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28</a:t>
            </a:r>
          </a:p>
          <a:p>
            <a:pPr eaLnBrk="1" hangingPunct="1"/>
            <a:r>
              <a:rPr lang="en-US" altLang="en-US" dirty="0" smtClean="0"/>
              <a:t>Survey of NP Complete Problems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985" y="3937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1010" y="21130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785" y="5589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50" y="9384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09610" y="28987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20052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&lt;</a:t>
            </a:r>
            <a:r>
              <a:rPr lang="en-US" baseline="-25000" dirty="0" smtClean="0"/>
              <a:t>P</a:t>
            </a:r>
            <a:r>
              <a:rPr lang="en-US" dirty="0" smtClean="0"/>
              <a:t> 3DM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 gadget for (X OR Y OR Z)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 Gadget (Many copies)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Cover (sets of size 3) XC3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356" y="1986995"/>
            <a:ext cx="5009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a collection of sets of size 3 of a domain of size 3N, is there a sub-collection of N sets that cover the sets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935" y="3024486"/>
            <a:ext cx="29599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 B, C), (D, E, F), (A, B, G), (A, C, I), (B, E, G), (A, G, I), (B, D, F), (C, E, I), (C, D, H), (D, G, I), (D, F, H), (E, H, I), </a:t>
            </a:r>
          </a:p>
          <a:p>
            <a:r>
              <a:rPr lang="en-US" dirty="0" smtClean="0"/>
              <a:t>(F, G, H), (F, H, 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7779" y="4795110"/>
            <a:ext cx="2782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3DM </a:t>
            </a:r>
            <a:r>
              <a:rPr lang="en-US" sz="3600" dirty="0"/>
              <a:t>&lt;</a:t>
            </a:r>
            <a:r>
              <a:rPr lang="en-US" sz="3600" baseline="-25000" dirty="0"/>
              <a:t>P</a:t>
            </a:r>
            <a:r>
              <a:rPr lang="en-US" sz="3600" dirty="0"/>
              <a:t> </a:t>
            </a:r>
            <a:r>
              <a:rPr lang="en-US" sz="3600" dirty="0" smtClean="0"/>
              <a:t>XC3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55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1763885" y="2670660"/>
            <a:ext cx="1559111" cy="8517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88151" y="3504895"/>
            <a:ext cx="834845" cy="1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63885" y="2670660"/>
            <a:ext cx="381107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1173" y="4549938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4228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71206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74228" y="4380661"/>
            <a:ext cx="320922" cy="338554"/>
            <a:chOff x="6089900" y="2518260"/>
            <a:chExt cx="320922" cy="338554"/>
          </a:xfrm>
          <a:noFill/>
        </p:grpSpPr>
        <p:sp>
          <p:nvSpPr>
            <p:cNvPr id="20" name="TextBox 19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10"/>
            <a:ext cx="8229600" cy="1143000"/>
          </a:xfrm>
        </p:spPr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Colorability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88548" y="3318131"/>
            <a:ext cx="320922" cy="338554"/>
            <a:chOff x="6089900" y="2518260"/>
            <a:chExt cx="320922" cy="338554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1384410" y="1986995"/>
            <a:ext cx="379475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4410" y="1986995"/>
            <a:ext cx="8348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885" y="1986995"/>
            <a:ext cx="438028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856" y="3496677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99804" y="2670660"/>
            <a:ext cx="702028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885" y="2670660"/>
            <a:ext cx="724266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1173" y="2670660"/>
            <a:ext cx="472712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5985" y="2670660"/>
            <a:ext cx="1555847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32620" y="183520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67465" y="183520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2095" y="2518870"/>
            <a:ext cx="303580" cy="303580"/>
          </a:xfrm>
          <a:prstGeom prst="ellipse">
            <a:avLst/>
          </a:prstGeom>
          <a:solidFill>
            <a:srgbClr val="FFFF9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4195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36361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9383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29040" y="3388079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46382" y="3353105"/>
            <a:ext cx="320922" cy="338554"/>
            <a:chOff x="6089900" y="2518260"/>
            <a:chExt cx="320922" cy="338554"/>
          </a:xfrm>
          <a:noFill/>
        </p:grpSpPr>
        <p:sp>
          <p:nvSpPr>
            <p:cNvPr id="62" name="TextBox 6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45984" y="5168290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973690" y="5174585"/>
            <a:ext cx="341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Clause Testing Gadget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6516747" y="1986995"/>
            <a:ext cx="0" cy="28840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482740" y="1986995"/>
            <a:ext cx="1046798" cy="957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4"/>
          </p:cNvCxnSpPr>
          <p:nvPr/>
        </p:nvCxnSpPr>
        <p:spPr>
          <a:xfrm>
            <a:off x="5482740" y="3087777"/>
            <a:ext cx="0" cy="796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723790" y="3884370"/>
            <a:ext cx="758950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2740" y="2944731"/>
            <a:ext cx="1046798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16747" y="2973630"/>
            <a:ext cx="559788" cy="934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6747" y="1986995"/>
            <a:ext cx="1091053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07800" y="2944731"/>
            <a:ext cx="0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7800" y="2944731"/>
            <a:ext cx="758950" cy="189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516747" y="3884370"/>
            <a:ext cx="1091053" cy="9516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6" idx="5"/>
          </p:cNvCxnSpPr>
          <p:nvPr/>
        </p:nvCxnSpPr>
        <p:spPr>
          <a:xfrm>
            <a:off x="5482740" y="3884370"/>
            <a:ext cx="1154130" cy="10939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330950" y="2784197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33095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572000" y="4719215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77748" y="471921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364957" y="1835205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456010" y="4684241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45601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64957" y="2792941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214960" y="471921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56010" y="282184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24745" y="3732580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423565" y="5699554"/>
            <a:ext cx="4322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(Can be colored if at least one input is T)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7766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dirty="0" smtClean="0"/>
              <a:t>Subset sum problem</a:t>
            </a:r>
          </a:p>
          <a:p>
            <a:pPr lvl="1"/>
            <a:r>
              <a:rPr lang="en-US" altLang="en-US" dirty="0" smtClean="0"/>
              <a:t>Given natural numbers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,. . .,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and a target number W, is there a subset that adds up to exactly W?</a:t>
            </a:r>
          </a:p>
          <a:p>
            <a:pPr lvl="1"/>
            <a:endParaRPr lang="en-US" altLang="en-US" dirty="0" smtClean="0"/>
          </a:p>
          <a:p>
            <a:r>
              <a:rPr lang="en-US" altLang="en-US" dirty="0" smtClean="0"/>
              <a:t>Subset sum problem is NP-Complete</a:t>
            </a:r>
          </a:p>
          <a:p>
            <a:r>
              <a:rPr lang="en-US" altLang="en-US" dirty="0" smtClean="0"/>
              <a:t>Subset Sum problem can be solved in O(</a:t>
            </a:r>
            <a:r>
              <a:rPr lang="en-US" altLang="en-US" dirty="0" err="1" smtClean="0"/>
              <a:t>nW</a:t>
            </a:r>
            <a:r>
              <a:rPr lang="en-US" altLang="en-US" dirty="0" smtClean="0"/>
              <a:t>) time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21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XC3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8034" y="1417638"/>
            <a:ext cx="74377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Idea:  Represent each set as </a:t>
            </a:r>
            <a:r>
              <a:rPr lang="en-US" sz="2400" dirty="0" smtClean="0"/>
              <a:t>a large integer, where the element x</a:t>
            </a:r>
            <a:r>
              <a:rPr lang="en-US" sz="2400" baseline="-25000" dirty="0" smtClean="0"/>
              <a:t>i</a:t>
            </a:r>
            <a:r>
              <a:rPr lang="en-US" sz="2400" dirty="0" smtClean="0"/>
              <a:t> is encoded as D</a:t>
            </a:r>
            <a:r>
              <a:rPr lang="en-US" sz="2400" baseline="30000" dirty="0" smtClean="0"/>
              <a:t>i</a:t>
            </a:r>
            <a:r>
              <a:rPr lang="en-US" sz="2400" dirty="0" smtClean="0"/>
              <a:t> where D is an integer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929040" y="2518260"/>
            <a:ext cx="31662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5</a:t>
            </a:r>
            <a:r>
              <a:rPr lang="en-US" sz="2000" dirty="0" smtClean="0"/>
              <a:t>, x</a:t>
            </a:r>
            <a:r>
              <a:rPr lang="en-US" sz="2000" baseline="-25000" dirty="0" smtClean="0"/>
              <a:t>9</a:t>
            </a:r>
            <a:r>
              <a:rPr lang="en-US" sz="2000" dirty="0" smtClean="0"/>
              <a:t>} =&gt; </a:t>
            </a:r>
            <a:r>
              <a:rPr lang="en-US" sz="2000" dirty="0" smtClean="0"/>
              <a:t>D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5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9</a:t>
            </a:r>
            <a:endParaRPr lang="en-US" sz="2000" baseline="30000" dirty="0"/>
          </a:p>
        </p:txBody>
      </p:sp>
      <p:sp>
        <p:nvSpPr>
          <p:cNvPr id="6" name="TextBox 5"/>
          <p:cNvSpPr txBox="1"/>
          <p:nvPr/>
        </p:nvSpPr>
        <p:spPr>
          <a:xfrm>
            <a:off x="708034" y="3195862"/>
            <a:ext cx="55280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Does there exist a subset that sums to exactly </a:t>
            </a:r>
            <a:r>
              <a:rPr lang="en-US" sz="2000" dirty="0" smtClean="0"/>
              <a:t>D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2</a:t>
            </a:r>
            <a:r>
              <a:rPr lang="en-US" sz="2000" dirty="0" smtClean="0"/>
              <a:t> + D</a:t>
            </a:r>
            <a:r>
              <a:rPr lang="en-US" sz="2000" baseline="30000" dirty="0" smtClean="0"/>
              <a:t>3</a:t>
            </a:r>
            <a:r>
              <a:rPr lang="en-US" sz="2000" dirty="0" smtClean="0"/>
              <a:t> + . . . + D</a:t>
            </a:r>
            <a:r>
              <a:rPr lang="en-US" sz="2000" baseline="30000" dirty="0" smtClean="0"/>
              <a:t>n-1</a:t>
            </a:r>
            <a:r>
              <a:rPr lang="en-US" sz="2000" dirty="0" smtClean="0"/>
              <a:t> + </a:t>
            </a:r>
            <a:r>
              <a:rPr lang="en-US" sz="2000" dirty="0" err="1" smtClean="0"/>
              <a:t>D</a:t>
            </a:r>
            <a:r>
              <a:rPr lang="en-US" sz="2000" baseline="30000" dirty="0" err="1" smtClean="0"/>
              <a:t>n</a:t>
            </a:r>
            <a:endParaRPr lang="en-US" sz="2000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641930" y="5478165"/>
            <a:ext cx="80448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Detail:  How large is D?  We need to make sure that we do not have any carries,  so we can choose D = m+1,  where m is th</a:t>
            </a:r>
            <a:r>
              <a:rPr lang="en-US" sz="2000" dirty="0" smtClean="0"/>
              <a:t>e number of sets.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96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10,  Due Friday, 1:30 PM</a:t>
            </a:r>
          </a:p>
          <a:p>
            <a:r>
              <a:rPr lang="en-US" dirty="0" smtClean="0"/>
              <a:t>Final exam,  </a:t>
            </a:r>
          </a:p>
          <a:p>
            <a:pPr lvl="1"/>
            <a:r>
              <a:rPr lang="en-US" dirty="0" smtClean="0"/>
              <a:t>Monday, December </a:t>
            </a:r>
            <a:r>
              <a:rPr lang="en-US" dirty="0"/>
              <a:t>9</a:t>
            </a:r>
            <a:r>
              <a:rPr lang="en-US" dirty="0" smtClean="0"/>
              <a:t>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pPr lvl="1"/>
            <a:r>
              <a:rPr lang="en-US" dirty="0" smtClean="0"/>
              <a:t>Old finals / answers on home page</a:t>
            </a:r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63645"/>
          </a:xfrm>
        </p:spPr>
        <p:txBody>
          <a:bodyPr/>
          <a:lstStyle/>
          <a:p>
            <a:r>
              <a:rPr lang="en-US" dirty="0" smtClean="0"/>
              <a:t>Linear Programming </a:t>
            </a:r>
            <a:r>
              <a:rPr lang="en-US" smtClean="0"/>
              <a:t>– maximize a </a:t>
            </a:r>
            <a:r>
              <a:rPr lang="en-US" dirty="0" smtClean="0"/>
              <a:t>linear function subject to linear constraints</a:t>
            </a:r>
          </a:p>
          <a:p>
            <a:r>
              <a:rPr lang="en-US" dirty="0" smtClean="0"/>
              <a:t>Integer Linear Programming – require an integer solution</a:t>
            </a:r>
          </a:p>
          <a:p>
            <a:r>
              <a:rPr lang="en-US" dirty="0" smtClean="0"/>
              <a:t>NP Completeness reduction from 3-SAT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32620" y="4367370"/>
            <a:ext cx="6375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Use 0-1 variables for 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’s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882500"/>
              </p:ext>
            </p:extLst>
          </p:nvPr>
        </p:nvGraphicFramePr>
        <p:xfrm>
          <a:off x="3821590" y="4860404"/>
          <a:ext cx="1400660" cy="5973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1590" y="4860404"/>
                        <a:ext cx="1400660" cy="59739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41160" y="4959048"/>
            <a:ext cx="25804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Constraint for clause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1317055" y="5629955"/>
            <a:ext cx="5304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x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+ (1 – x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) + (1-x</a:t>
            </a:r>
            <a:r>
              <a:rPr lang="en-US" sz="2000" baseline="-25000" dirty="0" smtClean="0"/>
              <a:t>3</a:t>
            </a:r>
            <a:r>
              <a:rPr lang="en-US" sz="2000" dirty="0" smtClean="0"/>
              <a:t>) &gt; 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02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release times and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422595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Tasks T</a:t>
            </a:r>
            <a:r>
              <a:rPr lang="en-US" baseline="-25000" dirty="0" smtClean="0"/>
              <a:t>1</a:t>
            </a:r>
            <a:r>
              <a:rPr lang="en-US" dirty="0" smtClean="0"/>
              <a:t>,…,</a:t>
            </a:r>
            <a:r>
              <a:rPr lang="en-US" dirty="0" err="1" smtClean="0"/>
              <a:t>T</a:t>
            </a:r>
            <a:r>
              <a:rPr lang="en-US" baseline="-25000" dirty="0" err="1" smtClean="0"/>
              <a:t>n</a:t>
            </a:r>
            <a:r>
              <a:rPr lang="en-US" dirty="0" smtClean="0"/>
              <a:t> with release time </a:t>
            </a:r>
            <a:r>
              <a:rPr lang="en-US" dirty="0" err="1" smtClean="0"/>
              <a:t>r</a:t>
            </a:r>
            <a:r>
              <a:rPr lang="en-US" baseline="-25000" dirty="0" err="1" smtClean="0"/>
              <a:t>i</a:t>
            </a:r>
            <a:r>
              <a:rPr lang="en-US" dirty="0" smtClean="0"/>
              <a:t>, deadline d</a:t>
            </a:r>
            <a:r>
              <a:rPr lang="en-US" baseline="-25000" dirty="0" smtClean="0"/>
              <a:t>i</a:t>
            </a:r>
            <a:r>
              <a:rPr lang="en-US" dirty="0" smtClean="0"/>
              <a:t>, and work </a:t>
            </a:r>
            <a:r>
              <a:rPr lang="en-US" dirty="0" err="1" smtClean="0"/>
              <a:t>w</a:t>
            </a:r>
            <a:r>
              <a:rPr lang="en-US" baseline="-25000" dirty="0" err="1" smtClean="0"/>
              <a:t>i</a:t>
            </a:r>
            <a:endParaRPr lang="en-US" baseline="-25000" dirty="0" smtClean="0"/>
          </a:p>
          <a:p>
            <a:r>
              <a:rPr lang="en-US" dirty="0" smtClean="0"/>
              <a:t>Reduce from Subset Sum</a:t>
            </a:r>
          </a:p>
          <a:p>
            <a:pPr marL="742950" lvl="2" indent="-342900"/>
            <a:r>
              <a:rPr lang="en-US" altLang="en-US" dirty="0"/>
              <a:t>Given natural numbers w</a:t>
            </a:r>
            <a:r>
              <a:rPr lang="en-US" altLang="en-US" baseline="-25000" dirty="0"/>
              <a:t>1</a:t>
            </a:r>
            <a:r>
              <a:rPr lang="en-US" altLang="en-US" dirty="0"/>
              <a:t>,. . .,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r>
              <a:rPr lang="en-US" altLang="en-US" dirty="0"/>
              <a:t> and a target number </a:t>
            </a:r>
            <a:r>
              <a:rPr lang="en-US" altLang="en-US" dirty="0" smtClean="0"/>
              <a:t>K, </a:t>
            </a:r>
            <a:r>
              <a:rPr lang="en-US" altLang="en-US" dirty="0"/>
              <a:t>is there a subset that adds up to exactly </a:t>
            </a:r>
            <a:r>
              <a:rPr lang="en-US" altLang="en-US" dirty="0" smtClean="0"/>
              <a:t>K?  </a:t>
            </a:r>
            <a:endParaRPr lang="en-US" altLang="en-US" dirty="0"/>
          </a:p>
          <a:p>
            <a:pPr marL="742950" lvl="2" indent="-342900"/>
            <a:r>
              <a:rPr lang="en-US" altLang="en-US" dirty="0" smtClean="0"/>
              <a:t>Suppose the sum w</a:t>
            </a:r>
            <a:r>
              <a:rPr lang="en-US" altLang="en-US" baseline="-25000" dirty="0" smtClean="0"/>
              <a:t>1</a:t>
            </a:r>
            <a:r>
              <a:rPr lang="en-US" altLang="en-US" dirty="0" smtClean="0"/>
              <a:t>+…+ </a:t>
            </a:r>
            <a:r>
              <a:rPr lang="en-US" altLang="en-US" dirty="0" err="1" smtClean="0"/>
              <a:t>w</a:t>
            </a:r>
            <a:r>
              <a:rPr lang="en-US" altLang="en-US" baseline="-25000" dirty="0" err="1" smtClean="0"/>
              <a:t>n</a:t>
            </a:r>
            <a:r>
              <a:rPr lang="en-US" altLang="en-US" dirty="0" smtClean="0"/>
              <a:t> = W</a:t>
            </a:r>
          </a:p>
          <a:p>
            <a:r>
              <a:rPr lang="en-US" altLang="en-US" dirty="0" smtClean="0"/>
              <a:t>Task </a:t>
            </a:r>
            <a:r>
              <a:rPr lang="en-US" altLang="en-US" dirty="0" err="1" smtClean="0"/>
              <a:t>T</a:t>
            </a:r>
            <a:r>
              <a:rPr lang="en-US" altLang="en-US" baseline="-25000" dirty="0" err="1" smtClean="0"/>
              <a:t>i</a:t>
            </a:r>
            <a:r>
              <a:rPr lang="en-US" altLang="en-US" dirty="0" smtClean="0"/>
              <a:t> has release time 0 and deadline W+1</a:t>
            </a:r>
          </a:p>
          <a:p>
            <a:r>
              <a:rPr lang="en-US" altLang="en-US" dirty="0" smtClean="0"/>
              <a:t>Add an additional task with release time K, deadline K+1 and work 1</a:t>
            </a:r>
          </a:p>
          <a:p>
            <a:pPr marL="0" indent="-400050"/>
            <a:endParaRPr lang="en-US" altLang="en-US" dirty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60305" y="5629955"/>
            <a:ext cx="6451075" cy="45537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88945" y="5629955"/>
            <a:ext cx="151790" cy="45537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pic>
        <p:nvPicPr>
          <p:cNvPr id="4" name="Picture 4" descr="http://www.eecs.berkeley.edu/Faculty/Photos/Homepages/kar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058" y="3353105"/>
            <a:ext cx="1973270" cy="2762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/>
          <p:cNvSpPr/>
          <p:nvPr/>
        </p:nvSpPr>
        <p:spPr>
          <a:xfrm>
            <a:off x="1156725" y="2518259"/>
            <a:ext cx="2656324" cy="672947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Here are 21 NP-Complete Problems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0210" y="1303940"/>
            <a:ext cx="4392195" cy="534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9647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Reducibility Among Combinatorial Problems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2064965" y="699280"/>
            <a:ext cx="5260354" cy="7380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954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15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Circuit Satisfiability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 Satisfiability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3-SAT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Independent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Vertex Cover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Clique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cycle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path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Traveling Salesman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Partition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Three dimensional matching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Exact cover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Graph Coloring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Number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Subset sum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Integer linear programming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Scheduling with release times and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60" y="2290575"/>
            <a:ext cx="5009070" cy="40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4195" y="6388905"/>
            <a:ext cx="17455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Page 475 in text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31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Clause Gadget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9862156"/>
              </p:ext>
            </p:extLst>
          </p:nvPr>
        </p:nvGraphicFramePr>
        <p:xfrm>
          <a:off x="625460" y="1683415"/>
          <a:ext cx="2312205" cy="9855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3" imgW="622080" imgH="253800" progId="Equation.3">
                  <p:embed/>
                </p:oleObj>
              </mc:Choice>
              <mc:Fallback>
                <p:oleObj name="Equation" r:id="rId3" imgW="622080" imgH="2538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60" y="1683415"/>
                        <a:ext cx="2312205" cy="9855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2933810" y="3323624"/>
            <a:ext cx="3156090" cy="227685"/>
            <a:chOff x="2933810" y="3323624"/>
            <a:chExt cx="3156090" cy="227685"/>
          </a:xfrm>
        </p:grpSpPr>
        <p:sp>
          <p:nvSpPr>
            <p:cNvPr id="6" name="Oval 5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Arrow Connector 10"/>
            <p:cNvCxnSpPr>
              <a:stCxn id="6" idx="7"/>
              <a:endCxn id="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2978205" y="5402270"/>
            <a:ext cx="3156090" cy="227685"/>
            <a:chOff x="2933810" y="3323624"/>
            <a:chExt cx="3156090" cy="227685"/>
          </a:xfrm>
        </p:grpSpPr>
        <p:sp>
          <p:nvSpPr>
            <p:cNvPr id="19" name="Oval 18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Arrow Connector 19"/>
            <p:cNvCxnSpPr>
              <a:stCxn id="19" idx="7"/>
              <a:endCxn id="26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2978205" y="4339740"/>
            <a:ext cx="3156090" cy="227685"/>
            <a:chOff x="2933810" y="3323624"/>
            <a:chExt cx="3156090" cy="227685"/>
          </a:xfrm>
        </p:grpSpPr>
        <p:sp>
          <p:nvSpPr>
            <p:cNvPr id="30" name="Oval 29"/>
            <p:cNvSpPr/>
            <p:nvPr/>
          </p:nvSpPr>
          <p:spPr>
            <a:xfrm>
              <a:off x="293381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1" name="Straight Arrow Connector 30"/>
            <p:cNvCxnSpPr>
              <a:stCxn id="30" idx="7"/>
              <a:endCxn id="37" idx="1"/>
            </p:cNvCxnSpPr>
            <p:nvPr/>
          </p:nvCxnSpPr>
          <p:spPr>
            <a:xfrm>
              <a:off x="3128151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>
              <a:off x="4116630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Arrow Connector 32"/>
            <p:cNvCxnSpPr/>
            <p:nvPr/>
          </p:nvCxnSpPr>
          <p:spPr>
            <a:xfrm>
              <a:off x="5063168" y="3356968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>
              <a:off x="312999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4116630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>
              <a:off x="5103265" y="3504895"/>
              <a:ext cx="794138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/>
            <p:cNvSpPr/>
            <p:nvPr/>
          </p:nvSpPr>
          <p:spPr>
            <a:xfrm>
              <a:off x="388894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875580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5862215" y="3323624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261845" y="3212755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1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21880" y="4304766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 smtClean="0"/>
              <a:t>2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282817" y="5300039"/>
            <a:ext cx="13661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r>
              <a:rPr lang="en-US" baseline="-25000" dirty="0"/>
              <a:t>3</a:t>
            </a:r>
            <a:r>
              <a:rPr lang="en-US" baseline="-25000" dirty="0" smtClean="0"/>
              <a:t> </a:t>
            </a:r>
            <a:r>
              <a:rPr lang="en-US" dirty="0" smtClean="0"/>
              <a:t>Group</a:t>
            </a:r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7607800" y="259415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3996267" y="2493404"/>
            <a:ext cx="3547533" cy="808596"/>
          </a:xfrm>
          <a:custGeom>
            <a:avLst/>
            <a:gdLst>
              <a:gd name="connsiteX0" fmla="*/ 0 w 3547533"/>
              <a:gd name="connsiteY0" fmla="*/ 808596 h 808596"/>
              <a:gd name="connsiteX1" fmla="*/ 1430866 w 3547533"/>
              <a:gd name="connsiteY1" fmla="*/ 46596 h 808596"/>
              <a:gd name="connsiteX2" fmla="*/ 3547533 w 3547533"/>
              <a:gd name="connsiteY2" fmla="*/ 148196 h 808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547533" h="808596">
                <a:moveTo>
                  <a:pt x="0" y="808596"/>
                </a:moveTo>
                <a:cubicBezTo>
                  <a:pt x="419805" y="482629"/>
                  <a:pt x="839611" y="156663"/>
                  <a:pt x="1430866" y="46596"/>
                </a:cubicBezTo>
                <a:cubicBezTo>
                  <a:pt x="2022121" y="-63471"/>
                  <a:pt x="2784827" y="42362"/>
                  <a:pt x="3547533" y="14819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020733" y="2758286"/>
            <a:ext cx="2565400" cy="509847"/>
          </a:xfrm>
          <a:custGeom>
            <a:avLst/>
            <a:gdLst>
              <a:gd name="connsiteX0" fmla="*/ 2565400 w 2565400"/>
              <a:gd name="connsiteY0" fmla="*/ 1847 h 509847"/>
              <a:gd name="connsiteX1" fmla="*/ 939800 w 2565400"/>
              <a:gd name="connsiteY1" fmla="*/ 78047 h 509847"/>
              <a:gd name="connsiteX2" fmla="*/ 0 w 2565400"/>
              <a:gd name="connsiteY2" fmla="*/ 509847 h 509847"/>
              <a:gd name="connsiteX3" fmla="*/ 0 w 2565400"/>
              <a:gd name="connsiteY3" fmla="*/ 509847 h 509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65400" h="509847">
                <a:moveTo>
                  <a:pt x="2565400" y="1847"/>
                </a:moveTo>
                <a:cubicBezTo>
                  <a:pt x="1966383" y="-2387"/>
                  <a:pt x="1367367" y="-6620"/>
                  <a:pt x="939800" y="78047"/>
                </a:cubicBezTo>
                <a:cubicBezTo>
                  <a:pt x="512233" y="162714"/>
                  <a:pt x="0" y="509847"/>
                  <a:pt x="0" y="509847"/>
                </a:cubicBezTo>
                <a:lnTo>
                  <a:pt x="0" y="509847"/>
                </a:ln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4089400" y="2819400"/>
            <a:ext cx="3564467" cy="1481667"/>
          </a:xfrm>
          <a:custGeom>
            <a:avLst/>
            <a:gdLst>
              <a:gd name="connsiteX0" fmla="*/ 3564467 w 3564467"/>
              <a:gd name="connsiteY0" fmla="*/ 0 h 1481667"/>
              <a:gd name="connsiteX1" fmla="*/ 1921933 w 3564467"/>
              <a:gd name="connsiteY1" fmla="*/ 914400 h 1481667"/>
              <a:gd name="connsiteX2" fmla="*/ 423333 w 3564467"/>
              <a:gd name="connsiteY2" fmla="*/ 1092200 h 1481667"/>
              <a:gd name="connsiteX3" fmla="*/ 0 w 3564467"/>
              <a:gd name="connsiteY3" fmla="*/ 1481667 h 14816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4467" h="1481667">
                <a:moveTo>
                  <a:pt x="3564467" y="0"/>
                </a:moveTo>
                <a:cubicBezTo>
                  <a:pt x="3004961" y="366183"/>
                  <a:pt x="2445455" y="732367"/>
                  <a:pt x="1921933" y="914400"/>
                </a:cubicBezTo>
                <a:cubicBezTo>
                  <a:pt x="1398411" y="1096433"/>
                  <a:pt x="743655" y="997656"/>
                  <a:pt x="423333" y="1092200"/>
                </a:cubicBezTo>
                <a:cubicBezTo>
                  <a:pt x="103011" y="1186744"/>
                  <a:pt x="51505" y="1334205"/>
                  <a:pt x="0" y="1481667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080000" y="2853267"/>
            <a:ext cx="2675467" cy="1473200"/>
          </a:xfrm>
          <a:custGeom>
            <a:avLst/>
            <a:gdLst>
              <a:gd name="connsiteX0" fmla="*/ 0 w 2675467"/>
              <a:gd name="connsiteY0" fmla="*/ 1473200 h 1473200"/>
              <a:gd name="connsiteX1" fmla="*/ 397933 w 2675467"/>
              <a:gd name="connsiteY1" fmla="*/ 1210733 h 1473200"/>
              <a:gd name="connsiteX2" fmla="*/ 2040467 w 2675467"/>
              <a:gd name="connsiteY2" fmla="*/ 973666 h 1473200"/>
              <a:gd name="connsiteX3" fmla="*/ 2675467 w 2675467"/>
              <a:gd name="connsiteY3" fmla="*/ 0 h 1473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5467" h="1473200">
                <a:moveTo>
                  <a:pt x="0" y="1473200"/>
                </a:moveTo>
                <a:cubicBezTo>
                  <a:pt x="28927" y="1383594"/>
                  <a:pt x="57855" y="1293989"/>
                  <a:pt x="397933" y="1210733"/>
                </a:cubicBezTo>
                <a:cubicBezTo>
                  <a:pt x="738011" y="1127477"/>
                  <a:pt x="1660878" y="1175455"/>
                  <a:pt x="2040467" y="973666"/>
                </a:cubicBezTo>
                <a:cubicBezTo>
                  <a:pt x="2420056" y="771877"/>
                  <a:pt x="2547761" y="385938"/>
                  <a:pt x="2675467" y="0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4072467" y="2853267"/>
            <a:ext cx="4020223" cy="2497666"/>
          </a:xfrm>
          <a:custGeom>
            <a:avLst/>
            <a:gdLst>
              <a:gd name="connsiteX0" fmla="*/ 3759200 w 4020223"/>
              <a:gd name="connsiteY0" fmla="*/ 0 h 2497666"/>
              <a:gd name="connsiteX1" fmla="*/ 3826933 w 4020223"/>
              <a:gd name="connsiteY1" fmla="*/ 1761066 h 2497666"/>
              <a:gd name="connsiteX2" fmla="*/ 1600200 w 4020223"/>
              <a:gd name="connsiteY2" fmla="*/ 1955800 h 2497666"/>
              <a:gd name="connsiteX3" fmla="*/ 482600 w 4020223"/>
              <a:gd name="connsiteY3" fmla="*/ 1989666 h 2497666"/>
              <a:gd name="connsiteX4" fmla="*/ 0 w 4020223"/>
              <a:gd name="connsiteY4" fmla="*/ 2497666 h 2497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20223" h="2497666">
                <a:moveTo>
                  <a:pt x="3759200" y="0"/>
                </a:moveTo>
                <a:cubicBezTo>
                  <a:pt x="3972983" y="717549"/>
                  <a:pt x="4186766" y="1435099"/>
                  <a:pt x="3826933" y="1761066"/>
                </a:cubicBezTo>
                <a:cubicBezTo>
                  <a:pt x="3467100" y="2087033"/>
                  <a:pt x="2157589" y="1917700"/>
                  <a:pt x="1600200" y="1955800"/>
                </a:cubicBezTo>
                <a:cubicBezTo>
                  <a:pt x="1042811" y="1993900"/>
                  <a:pt x="749300" y="1899355"/>
                  <a:pt x="482600" y="1989666"/>
                </a:cubicBezTo>
                <a:cubicBezTo>
                  <a:pt x="215900" y="2079977"/>
                  <a:pt x="107950" y="2288821"/>
                  <a:pt x="0" y="2497666"/>
                </a:cubicBezTo>
              </a:path>
            </a:pathLst>
          </a:custGeom>
          <a:noFill/>
          <a:ln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 49"/>
          <p:cNvSpPr/>
          <p:nvPr/>
        </p:nvSpPr>
        <p:spPr>
          <a:xfrm>
            <a:off x="5080000" y="2768600"/>
            <a:ext cx="3523493" cy="2616200"/>
          </a:xfrm>
          <a:custGeom>
            <a:avLst/>
            <a:gdLst>
              <a:gd name="connsiteX0" fmla="*/ 2794000 w 3523493"/>
              <a:gd name="connsiteY0" fmla="*/ 0 h 2616200"/>
              <a:gd name="connsiteX1" fmla="*/ 3225800 w 3523493"/>
              <a:gd name="connsiteY1" fmla="*/ 584200 h 2616200"/>
              <a:gd name="connsiteX2" fmla="*/ 3505200 w 3523493"/>
              <a:gd name="connsiteY2" fmla="*/ 1854200 h 2616200"/>
              <a:gd name="connsiteX3" fmla="*/ 2700867 w 3523493"/>
              <a:gd name="connsiteY3" fmla="*/ 2345267 h 2616200"/>
              <a:gd name="connsiteX4" fmla="*/ 702733 w 3523493"/>
              <a:gd name="connsiteY4" fmla="*/ 2286000 h 2616200"/>
              <a:gd name="connsiteX5" fmla="*/ 0 w 3523493"/>
              <a:gd name="connsiteY5" fmla="*/ 2616200 h 2616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3493" h="2616200">
                <a:moveTo>
                  <a:pt x="2794000" y="0"/>
                </a:moveTo>
                <a:cubicBezTo>
                  <a:pt x="2950633" y="137583"/>
                  <a:pt x="3107267" y="275167"/>
                  <a:pt x="3225800" y="584200"/>
                </a:cubicBezTo>
                <a:cubicBezTo>
                  <a:pt x="3344333" y="893233"/>
                  <a:pt x="3592689" y="1560689"/>
                  <a:pt x="3505200" y="1854200"/>
                </a:cubicBezTo>
                <a:cubicBezTo>
                  <a:pt x="3417711" y="2147711"/>
                  <a:pt x="3167945" y="2273300"/>
                  <a:pt x="2700867" y="2345267"/>
                </a:cubicBezTo>
                <a:cubicBezTo>
                  <a:pt x="2233789" y="2417234"/>
                  <a:pt x="1152877" y="2240845"/>
                  <a:pt x="702733" y="2286000"/>
                </a:cubicBezTo>
                <a:cubicBezTo>
                  <a:pt x="252589" y="2331155"/>
                  <a:pt x="126294" y="2473677"/>
                  <a:pt x="0" y="2616200"/>
                </a:cubicBezTo>
              </a:path>
            </a:pathLst>
          </a:custGeom>
          <a:noFill/>
          <a:ln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5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Hamiltonian Circuit to Hamiltonian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12554</TotalTime>
  <Words>742</Words>
  <Application>Microsoft Office PowerPoint</Application>
  <PresentationFormat>On-screen Show (4:3)</PresentationFormat>
  <Paragraphs>149</Paragraphs>
  <Slides>21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1_Default Design</vt:lpstr>
      <vt:lpstr>Equation</vt:lpstr>
      <vt:lpstr>CSE 421 Algorithms</vt:lpstr>
      <vt:lpstr>Announcements</vt:lpstr>
      <vt:lpstr>Today</vt:lpstr>
      <vt:lpstr>Reducibility Among Combinatorial Problems</vt:lpstr>
      <vt:lpstr>NP Complete Problems</vt:lpstr>
      <vt:lpstr>Hamiltonian Circuit Problem</vt:lpstr>
      <vt:lpstr>Thm: Hamiltonian Circuit is NP Complete</vt:lpstr>
      <vt:lpstr>Clause Gadget</vt:lpstr>
      <vt:lpstr>Reduce Hamiltonian Circuit to Hamiltonian Path</vt:lpstr>
      <vt:lpstr>Traveling Salesman Problem</vt:lpstr>
      <vt:lpstr>Thm:  HC &lt;P TSP</vt:lpstr>
      <vt:lpstr>Matching</vt:lpstr>
      <vt:lpstr>3-SAT &lt;P 3DM</vt:lpstr>
      <vt:lpstr>3-SAT &lt;P 3DM</vt:lpstr>
      <vt:lpstr>Exact Cover (sets of size 3) XC3</vt:lpstr>
      <vt:lpstr>Graph Coloring</vt:lpstr>
      <vt:lpstr>3-SAT &lt;P 3 Colorability</vt:lpstr>
      <vt:lpstr>Number Problems</vt:lpstr>
      <vt:lpstr>XC3 &lt;P SUBSET SUM</vt:lpstr>
      <vt:lpstr>Integer Linear Programming</vt:lpstr>
      <vt:lpstr>Scheduling with release times and deadlines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148</cp:revision>
  <dcterms:created xsi:type="dcterms:W3CDTF">1601-01-01T00:00:00Z</dcterms:created>
  <dcterms:modified xsi:type="dcterms:W3CDTF">2019-12-09T20:43:29Z</dcterms:modified>
</cp:coreProperties>
</file>