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2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256" r:id="rId2"/>
    <p:sldId id="445" r:id="rId3"/>
    <p:sldId id="391" r:id="rId4"/>
    <p:sldId id="447" r:id="rId5"/>
    <p:sldId id="446" r:id="rId6"/>
    <p:sldId id="448" r:id="rId7"/>
    <p:sldId id="413" r:id="rId8"/>
    <p:sldId id="414" r:id="rId9"/>
    <p:sldId id="415" r:id="rId10"/>
    <p:sldId id="416" r:id="rId11"/>
    <p:sldId id="417" r:id="rId12"/>
    <p:sldId id="441" r:id="rId13"/>
    <p:sldId id="442" r:id="rId14"/>
    <p:sldId id="449" r:id="rId15"/>
    <p:sldId id="421" r:id="rId16"/>
    <p:sldId id="418" r:id="rId17"/>
    <p:sldId id="419" r:id="rId18"/>
    <p:sldId id="420" r:id="rId19"/>
    <p:sldId id="423" r:id="rId20"/>
    <p:sldId id="424" r:id="rId21"/>
    <p:sldId id="425" r:id="rId22"/>
    <p:sldId id="426" r:id="rId23"/>
    <p:sldId id="427" r:id="rId24"/>
    <p:sldId id="428" r:id="rId25"/>
  </p:sldIdLst>
  <p:sldSz cx="9144000" cy="6858000" type="screen4x3"/>
  <p:notesSz cx="7315200" cy="9601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CC9900"/>
    <a:srgbClr val="FF00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CA6354-4166-4290-A9B7-E69EA2EBED7D}" v="1" dt="2019-11-21T06:19:47.4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119" d="100"/>
          <a:sy n="119" d="100"/>
        </p:scale>
        <p:origin x="10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6ECA6354-4166-4290-A9B7-E69EA2EBED7D}"/>
    <pc:docChg chg="modSld">
      <pc:chgData name="Richard Anderson" userId="4654cc452026b74c" providerId="LiveId" clId="{6ECA6354-4166-4290-A9B7-E69EA2EBED7D}" dt="2019-11-21T06:17:48.687" v="20" actId="20577"/>
      <pc:docMkLst>
        <pc:docMk/>
      </pc:docMkLst>
      <pc:sldChg chg="modSp">
        <pc:chgData name="Richard Anderson" userId="4654cc452026b74c" providerId="LiveId" clId="{6ECA6354-4166-4290-A9B7-E69EA2EBED7D}" dt="2019-11-21T06:17:48.687" v="20" actId="20577"/>
        <pc:sldMkLst>
          <pc:docMk/>
          <pc:sldMk cId="0" sldId="256"/>
        </pc:sldMkLst>
        <pc:spChg chg="mod">
          <ac:chgData name="Richard Anderson" userId="4654cc452026b74c" providerId="LiveId" clId="{6ECA6354-4166-4290-A9B7-E69EA2EBED7D}" dt="2019-11-21T06:17:48.687" v="20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E11539-BBE2-4A1E-8392-E34871EB2660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58725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600D2-915E-4201-A93F-285F4CB45434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9298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6E403-62CD-4F2A-8021-32D0B016C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26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D5C82-07EC-4172-9623-16FAA4CBF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86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85D98-5423-41D1-B584-B31729E1F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7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aArqRTQsQOL3gM&amp;tbnid=xQczNBBVHrD51M:&amp;ved=0CAUQjRw&amp;url=http://www.alaska-in-pictures.com/alaska-pipeline-in-winter-5499-pictures.htm&amp;ei=-XMuUeLSO9DPiwKRoYG4AQ&amp;bvm=bv.42965579,d.cGE&amp;psig=AFQjCNGFDYvCDlQnYjvGNP3DpgCFwX85vg&amp;ust=1362085219957660" TargetMode="External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www.google.com/url?sa=i&amp;rct=j&amp;q=&amp;esrc=s&amp;frm=1&amp;source=images&amp;cd=&amp;cad=rja&amp;docid=yP4C-NneRENWmM&amp;tbnid=gHDIwxwnhAbRkM:&amp;ved=0CAUQjRw&amp;url=http://www.mlive.com/news/bay-city/index.ssf/2009/07/bay_city_cant_afford_wastewate.html&amp;ei=PXMuUYyqNci6iwL2pYGgCA&amp;bvm=bv.42965579,d.cGE&amp;psig=AFQjCNFde12At6CRDFJLSXBgiYWLeH8lzQ&amp;ust=1362085038068038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://www.google.com/url?sa=i&amp;rct=j&amp;q=&amp;esrc=s&amp;frm=1&amp;source=images&amp;cd=&amp;cad=rja&amp;docid=B6etRZMHm5SjcM&amp;tbnid=7_Ln5CZf67rE8M:&amp;ved=0CAUQjRw&amp;url=http://miraimages.photoshelter.com/image/I00003zY0KuN5ZiY&amp;ei=DnMuUa6BNaa0igKBj4C4DA&amp;bvm=bv.42965579,d.cGE&amp;psig=AFQjCNGIT0YFPvLK9miBN_x3ptMwGbGMfw&amp;ust=1362084988000859" TargetMode="External"/><Relationship Id="rId9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22.xml"/><Relationship Id="rId18" Type="http://schemas.openxmlformats.org/officeDocument/2006/relationships/tags" Target="../tags/tag127.xml"/><Relationship Id="rId26" Type="http://schemas.openxmlformats.org/officeDocument/2006/relationships/tags" Target="../tags/tag135.xml"/><Relationship Id="rId39" Type="http://schemas.openxmlformats.org/officeDocument/2006/relationships/tags" Target="../tags/tag148.xml"/><Relationship Id="rId21" Type="http://schemas.openxmlformats.org/officeDocument/2006/relationships/tags" Target="../tags/tag130.xml"/><Relationship Id="rId34" Type="http://schemas.openxmlformats.org/officeDocument/2006/relationships/tags" Target="../tags/tag143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116.xml"/><Relationship Id="rId2" Type="http://schemas.openxmlformats.org/officeDocument/2006/relationships/tags" Target="../tags/tag111.xml"/><Relationship Id="rId16" Type="http://schemas.openxmlformats.org/officeDocument/2006/relationships/tags" Target="../tags/tag125.xml"/><Relationship Id="rId20" Type="http://schemas.openxmlformats.org/officeDocument/2006/relationships/tags" Target="../tags/tag129.xml"/><Relationship Id="rId29" Type="http://schemas.openxmlformats.org/officeDocument/2006/relationships/tags" Target="../tags/tag138.xml"/><Relationship Id="rId41" Type="http://schemas.openxmlformats.org/officeDocument/2006/relationships/tags" Target="../tags/tag150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11" Type="http://schemas.openxmlformats.org/officeDocument/2006/relationships/tags" Target="../tags/tag120.xml"/><Relationship Id="rId24" Type="http://schemas.openxmlformats.org/officeDocument/2006/relationships/tags" Target="../tags/tag133.xml"/><Relationship Id="rId32" Type="http://schemas.openxmlformats.org/officeDocument/2006/relationships/tags" Target="../tags/tag141.xml"/><Relationship Id="rId37" Type="http://schemas.openxmlformats.org/officeDocument/2006/relationships/tags" Target="../tags/tag146.xml"/><Relationship Id="rId40" Type="http://schemas.openxmlformats.org/officeDocument/2006/relationships/tags" Target="../tags/tag149.xml"/><Relationship Id="rId5" Type="http://schemas.openxmlformats.org/officeDocument/2006/relationships/tags" Target="../tags/tag114.xml"/><Relationship Id="rId15" Type="http://schemas.openxmlformats.org/officeDocument/2006/relationships/tags" Target="../tags/tag124.xml"/><Relationship Id="rId23" Type="http://schemas.openxmlformats.org/officeDocument/2006/relationships/tags" Target="../tags/tag132.xml"/><Relationship Id="rId28" Type="http://schemas.openxmlformats.org/officeDocument/2006/relationships/tags" Target="../tags/tag137.xml"/><Relationship Id="rId36" Type="http://schemas.openxmlformats.org/officeDocument/2006/relationships/tags" Target="../tags/tag145.xml"/><Relationship Id="rId10" Type="http://schemas.openxmlformats.org/officeDocument/2006/relationships/tags" Target="../tags/tag119.xml"/><Relationship Id="rId19" Type="http://schemas.openxmlformats.org/officeDocument/2006/relationships/tags" Target="../tags/tag128.xml"/><Relationship Id="rId31" Type="http://schemas.openxmlformats.org/officeDocument/2006/relationships/tags" Target="../tags/tag140.xml"/><Relationship Id="rId4" Type="http://schemas.openxmlformats.org/officeDocument/2006/relationships/tags" Target="../tags/tag113.xml"/><Relationship Id="rId9" Type="http://schemas.openxmlformats.org/officeDocument/2006/relationships/tags" Target="../tags/tag118.xml"/><Relationship Id="rId14" Type="http://schemas.openxmlformats.org/officeDocument/2006/relationships/tags" Target="../tags/tag123.xml"/><Relationship Id="rId22" Type="http://schemas.openxmlformats.org/officeDocument/2006/relationships/tags" Target="../tags/tag131.xml"/><Relationship Id="rId27" Type="http://schemas.openxmlformats.org/officeDocument/2006/relationships/tags" Target="../tags/tag136.xml"/><Relationship Id="rId30" Type="http://schemas.openxmlformats.org/officeDocument/2006/relationships/tags" Target="../tags/tag139.xml"/><Relationship Id="rId35" Type="http://schemas.openxmlformats.org/officeDocument/2006/relationships/tags" Target="../tags/tag144.xml"/><Relationship Id="rId8" Type="http://schemas.openxmlformats.org/officeDocument/2006/relationships/tags" Target="../tags/tag117.xml"/><Relationship Id="rId3" Type="http://schemas.openxmlformats.org/officeDocument/2006/relationships/tags" Target="../tags/tag112.xml"/><Relationship Id="rId12" Type="http://schemas.openxmlformats.org/officeDocument/2006/relationships/tags" Target="../tags/tag121.xml"/><Relationship Id="rId17" Type="http://schemas.openxmlformats.org/officeDocument/2006/relationships/tags" Target="../tags/tag126.xml"/><Relationship Id="rId25" Type="http://schemas.openxmlformats.org/officeDocument/2006/relationships/tags" Target="../tags/tag134.xml"/><Relationship Id="rId33" Type="http://schemas.openxmlformats.org/officeDocument/2006/relationships/tags" Target="../tags/tag142.xml"/><Relationship Id="rId38" Type="http://schemas.openxmlformats.org/officeDocument/2006/relationships/tags" Target="../tags/tag147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63.xml"/><Relationship Id="rId18" Type="http://schemas.openxmlformats.org/officeDocument/2006/relationships/tags" Target="../tags/tag168.xml"/><Relationship Id="rId26" Type="http://schemas.openxmlformats.org/officeDocument/2006/relationships/tags" Target="../tags/tag176.xml"/><Relationship Id="rId39" Type="http://schemas.openxmlformats.org/officeDocument/2006/relationships/tags" Target="../tags/tag189.xml"/><Relationship Id="rId21" Type="http://schemas.openxmlformats.org/officeDocument/2006/relationships/tags" Target="../tags/tag171.xml"/><Relationship Id="rId34" Type="http://schemas.openxmlformats.org/officeDocument/2006/relationships/tags" Target="../tags/tag184.xml"/><Relationship Id="rId42" Type="http://schemas.openxmlformats.org/officeDocument/2006/relationships/tags" Target="../tags/tag192.xml"/><Relationship Id="rId47" Type="http://schemas.openxmlformats.org/officeDocument/2006/relationships/tags" Target="../tags/tag197.xml"/><Relationship Id="rId7" Type="http://schemas.openxmlformats.org/officeDocument/2006/relationships/tags" Target="../tags/tag157.xml"/><Relationship Id="rId2" Type="http://schemas.openxmlformats.org/officeDocument/2006/relationships/tags" Target="../tags/tag152.xml"/><Relationship Id="rId16" Type="http://schemas.openxmlformats.org/officeDocument/2006/relationships/tags" Target="../tags/tag166.xml"/><Relationship Id="rId29" Type="http://schemas.openxmlformats.org/officeDocument/2006/relationships/tags" Target="../tags/tag179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tags" Target="../tags/tag161.xml"/><Relationship Id="rId24" Type="http://schemas.openxmlformats.org/officeDocument/2006/relationships/tags" Target="../tags/tag174.xml"/><Relationship Id="rId32" Type="http://schemas.openxmlformats.org/officeDocument/2006/relationships/tags" Target="../tags/tag182.xml"/><Relationship Id="rId37" Type="http://schemas.openxmlformats.org/officeDocument/2006/relationships/tags" Target="../tags/tag187.xml"/><Relationship Id="rId40" Type="http://schemas.openxmlformats.org/officeDocument/2006/relationships/tags" Target="../tags/tag190.xml"/><Relationship Id="rId45" Type="http://schemas.openxmlformats.org/officeDocument/2006/relationships/tags" Target="../tags/tag195.xml"/><Relationship Id="rId5" Type="http://schemas.openxmlformats.org/officeDocument/2006/relationships/tags" Target="../tags/tag155.xml"/><Relationship Id="rId15" Type="http://schemas.openxmlformats.org/officeDocument/2006/relationships/tags" Target="../tags/tag165.xml"/><Relationship Id="rId23" Type="http://schemas.openxmlformats.org/officeDocument/2006/relationships/tags" Target="../tags/tag173.xml"/><Relationship Id="rId28" Type="http://schemas.openxmlformats.org/officeDocument/2006/relationships/tags" Target="../tags/tag178.xml"/><Relationship Id="rId36" Type="http://schemas.openxmlformats.org/officeDocument/2006/relationships/tags" Target="../tags/tag186.xml"/><Relationship Id="rId10" Type="http://schemas.openxmlformats.org/officeDocument/2006/relationships/tags" Target="../tags/tag160.xml"/><Relationship Id="rId19" Type="http://schemas.openxmlformats.org/officeDocument/2006/relationships/tags" Target="../tags/tag169.xml"/><Relationship Id="rId31" Type="http://schemas.openxmlformats.org/officeDocument/2006/relationships/tags" Target="../tags/tag181.xml"/><Relationship Id="rId44" Type="http://schemas.openxmlformats.org/officeDocument/2006/relationships/tags" Target="../tags/tag194.xml"/><Relationship Id="rId4" Type="http://schemas.openxmlformats.org/officeDocument/2006/relationships/tags" Target="../tags/tag154.xml"/><Relationship Id="rId9" Type="http://schemas.openxmlformats.org/officeDocument/2006/relationships/tags" Target="../tags/tag159.xml"/><Relationship Id="rId14" Type="http://schemas.openxmlformats.org/officeDocument/2006/relationships/tags" Target="../tags/tag164.xml"/><Relationship Id="rId22" Type="http://schemas.openxmlformats.org/officeDocument/2006/relationships/tags" Target="../tags/tag172.xml"/><Relationship Id="rId27" Type="http://schemas.openxmlformats.org/officeDocument/2006/relationships/tags" Target="../tags/tag177.xml"/><Relationship Id="rId30" Type="http://schemas.openxmlformats.org/officeDocument/2006/relationships/tags" Target="../tags/tag180.xml"/><Relationship Id="rId35" Type="http://schemas.openxmlformats.org/officeDocument/2006/relationships/tags" Target="../tags/tag185.xml"/><Relationship Id="rId43" Type="http://schemas.openxmlformats.org/officeDocument/2006/relationships/tags" Target="../tags/tag193.xml"/><Relationship Id="rId48" Type="http://schemas.openxmlformats.org/officeDocument/2006/relationships/slideLayout" Target="../slideLayouts/slideLayout2.xml"/><Relationship Id="rId8" Type="http://schemas.openxmlformats.org/officeDocument/2006/relationships/tags" Target="../tags/tag158.xml"/><Relationship Id="rId3" Type="http://schemas.openxmlformats.org/officeDocument/2006/relationships/tags" Target="../tags/tag153.xml"/><Relationship Id="rId12" Type="http://schemas.openxmlformats.org/officeDocument/2006/relationships/tags" Target="../tags/tag162.xml"/><Relationship Id="rId17" Type="http://schemas.openxmlformats.org/officeDocument/2006/relationships/tags" Target="../tags/tag167.xml"/><Relationship Id="rId25" Type="http://schemas.openxmlformats.org/officeDocument/2006/relationships/tags" Target="../tags/tag175.xml"/><Relationship Id="rId33" Type="http://schemas.openxmlformats.org/officeDocument/2006/relationships/tags" Target="../tags/tag183.xml"/><Relationship Id="rId38" Type="http://schemas.openxmlformats.org/officeDocument/2006/relationships/tags" Target="../tags/tag188.xml"/><Relationship Id="rId46" Type="http://schemas.openxmlformats.org/officeDocument/2006/relationships/tags" Target="../tags/tag196.xml"/><Relationship Id="rId20" Type="http://schemas.openxmlformats.org/officeDocument/2006/relationships/tags" Target="../tags/tag170.xml"/><Relationship Id="rId41" Type="http://schemas.openxmlformats.org/officeDocument/2006/relationships/tags" Target="../tags/tag19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00.xml"/><Relationship Id="rId2" Type="http://schemas.openxmlformats.org/officeDocument/2006/relationships/tags" Target="../tags/tag199.xml"/><Relationship Id="rId1" Type="http://schemas.openxmlformats.org/officeDocument/2006/relationships/tags" Target="../tags/tag198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0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04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07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4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15.xml"/><Relationship Id="rId13" Type="http://schemas.openxmlformats.org/officeDocument/2006/relationships/tags" Target="../tags/tag220.xml"/><Relationship Id="rId3" Type="http://schemas.openxmlformats.org/officeDocument/2006/relationships/tags" Target="../tags/tag210.xml"/><Relationship Id="rId7" Type="http://schemas.openxmlformats.org/officeDocument/2006/relationships/tags" Target="../tags/tag214.xml"/><Relationship Id="rId12" Type="http://schemas.openxmlformats.org/officeDocument/2006/relationships/tags" Target="../tags/tag21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09.xml"/><Relationship Id="rId16" Type="http://schemas.openxmlformats.org/officeDocument/2006/relationships/tags" Target="../tags/tag223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11" Type="http://schemas.openxmlformats.org/officeDocument/2006/relationships/tags" Target="../tags/tag218.xml"/><Relationship Id="rId5" Type="http://schemas.openxmlformats.org/officeDocument/2006/relationships/tags" Target="../tags/tag212.xml"/><Relationship Id="rId15" Type="http://schemas.openxmlformats.org/officeDocument/2006/relationships/tags" Target="../tags/tag222.xml"/><Relationship Id="rId10" Type="http://schemas.openxmlformats.org/officeDocument/2006/relationships/tags" Target="../tags/tag217.xml"/><Relationship Id="rId4" Type="http://schemas.openxmlformats.org/officeDocument/2006/relationships/tags" Target="../tags/tag211.xml"/><Relationship Id="rId9" Type="http://schemas.openxmlformats.org/officeDocument/2006/relationships/tags" Target="../tags/tag216.xml"/><Relationship Id="rId14" Type="http://schemas.openxmlformats.org/officeDocument/2006/relationships/tags" Target="../tags/tag2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26.xml"/><Relationship Id="rId2" Type="http://schemas.openxmlformats.org/officeDocument/2006/relationships/tags" Target="../tags/tag225.xml"/><Relationship Id="rId1" Type="http://schemas.openxmlformats.org/officeDocument/2006/relationships/tags" Target="../tags/tag224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29.xml"/><Relationship Id="rId2" Type="http://schemas.openxmlformats.org/officeDocument/2006/relationships/tags" Target="../tags/tag228.xml"/><Relationship Id="rId1" Type="http://schemas.openxmlformats.org/officeDocument/2006/relationships/tags" Target="../tags/tag227.xml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3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2.xml"/><Relationship Id="rId1" Type="http://schemas.openxmlformats.org/officeDocument/2006/relationships/tags" Target="../tags/tag231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245.xml"/><Relationship Id="rId18" Type="http://schemas.openxmlformats.org/officeDocument/2006/relationships/tags" Target="../tags/tag250.xml"/><Relationship Id="rId26" Type="http://schemas.openxmlformats.org/officeDocument/2006/relationships/tags" Target="../tags/tag258.xml"/><Relationship Id="rId39" Type="http://schemas.openxmlformats.org/officeDocument/2006/relationships/tags" Target="../tags/tag271.xml"/><Relationship Id="rId21" Type="http://schemas.openxmlformats.org/officeDocument/2006/relationships/tags" Target="../tags/tag253.xml"/><Relationship Id="rId34" Type="http://schemas.openxmlformats.org/officeDocument/2006/relationships/tags" Target="../tags/tag266.xml"/><Relationship Id="rId42" Type="http://schemas.openxmlformats.org/officeDocument/2006/relationships/tags" Target="../tags/tag274.xml"/><Relationship Id="rId7" Type="http://schemas.openxmlformats.org/officeDocument/2006/relationships/tags" Target="../tags/tag239.xml"/><Relationship Id="rId2" Type="http://schemas.openxmlformats.org/officeDocument/2006/relationships/tags" Target="../tags/tag234.xml"/><Relationship Id="rId16" Type="http://schemas.openxmlformats.org/officeDocument/2006/relationships/tags" Target="../tags/tag248.xml"/><Relationship Id="rId29" Type="http://schemas.openxmlformats.org/officeDocument/2006/relationships/tags" Target="../tags/tag261.xml"/><Relationship Id="rId1" Type="http://schemas.openxmlformats.org/officeDocument/2006/relationships/tags" Target="../tags/tag233.xml"/><Relationship Id="rId6" Type="http://schemas.openxmlformats.org/officeDocument/2006/relationships/tags" Target="../tags/tag238.xml"/><Relationship Id="rId11" Type="http://schemas.openxmlformats.org/officeDocument/2006/relationships/tags" Target="../tags/tag243.xml"/><Relationship Id="rId24" Type="http://schemas.openxmlformats.org/officeDocument/2006/relationships/tags" Target="../tags/tag256.xml"/><Relationship Id="rId32" Type="http://schemas.openxmlformats.org/officeDocument/2006/relationships/tags" Target="../tags/tag264.xml"/><Relationship Id="rId37" Type="http://schemas.openxmlformats.org/officeDocument/2006/relationships/tags" Target="../tags/tag269.xml"/><Relationship Id="rId40" Type="http://schemas.openxmlformats.org/officeDocument/2006/relationships/tags" Target="../tags/tag272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237.xml"/><Relationship Id="rId15" Type="http://schemas.openxmlformats.org/officeDocument/2006/relationships/tags" Target="../tags/tag247.xml"/><Relationship Id="rId23" Type="http://schemas.openxmlformats.org/officeDocument/2006/relationships/tags" Target="../tags/tag255.xml"/><Relationship Id="rId28" Type="http://schemas.openxmlformats.org/officeDocument/2006/relationships/tags" Target="../tags/tag260.xml"/><Relationship Id="rId36" Type="http://schemas.openxmlformats.org/officeDocument/2006/relationships/tags" Target="../tags/tag268.xml"/><Relationship Id="rId10" Type="http://schemas.openxmlformats.org/officeDocument/2006/relationships/tags" Target="../tags/tag242.xml"/><Relationship Id="rId19" Type="http://schemas.openxmlformats.org/officeDocument/2006/relationships/tags" Target="../tags/tag251.xml"/><Relationship Id="rId31" Type="http://schemas.openxmlformats.org/officeDocument/2006/relationships/tags" Target="../tags/tag263.xml"/><Relationship Id="rId44" Type="http://schemas.openxmlformats.org/officeDocument/2006/relationships/tags" Target="../tags/tag276.xml"/><Relationship Id="rId4" Type="http://schemas.openxmlformats.org/officeDocument/2006/relationships/tags" Target="../tags/tag236.xml"/><Relationship Id="rId9" Type="http://schemas.openxmlformats.org/officeDocument/2006/relationships/tags" Target="../tags/tag241.xml"/><Relationship Id="rId14" Type="http://schemas.openxmlformats.org/officeDocument/2006/relationships/tags" Target="../tags/tag246.xml"/><Relationship Id="rId22" Type="http://schemas.openxmlformats.org/officeDocument/2006/relationships/tags" Target="../tags/tag254.xml"/><Relationship Id="rId27" Type="http://schemas.openxmlformats.org/officeDocument/2006/relationships/tags" Target="../tags/tag259.xml"/><Relationship Id="rId30" Type="http://schemas.openxmlformats.org/officeDocument/2006/relationships/tags" Target="../tags/tag262.xml"/><Relationship Id="rId35" Type="http://schemas.openxmlformats.org/officeDocument/2006/relationships/tags" Target="../tags/tag267.xml"/><Relationship Id="rId43" Type="http://schemas.openxmlformats.org/officeDocument/2006/relationships/tags" Target="../tags/tag275.xml"/><Relationship Id="rId8" Type="http://schemas.openxmlformats.org/officeDocument/2006/relationships/tags" Target="../tags/tag240.xml"/><Relationship Id="rId3" Type="http://schemas.openxmlformats.org/officeDocument/2006/relationships/tags" Target="../tags/tag235.xml"/><Relationship Id="rId12" Type="http://schemas.openxmlformats.org/officeDocument/2006/relationships/tags" Target="../tags/tag244.xml"/><Relationship Id="rId17" Type="http://schemas.openxmlformats.org/officeDocument/2006/relationships/tags" Target="../tags/tag249.xml"/><Relationship Id="rId25" Type="http://schemas.openxmlformats.org/officeDocument/2006/relationships/tags" Target="../tags/tag257.xml"/><Relationship Id="rId33" Type="http://schemas.openxmlformats.org/officeDocument/2006/relationships/tags" Target="../tags/tag265.xml"/><Relationship Id="rId38" Type="http://schemas.openxmlformats.org/officeDocument/2006/relationships/tags" Target="../tags/tag270.xml"/><Relationship Id="rId20" Type="http://schemas.openxmlformats.org/officeDocument/2006/relationships/tags" Target="../tags/tag252.xml"/><Relationship Id="rId41" Type="http://schemas.openxmlformats.org/officeDocument/2006/relationships/tags" Target="../tags/tag27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84.xml"/><Relationship Id="rId13" Type="http://schemas.openxmlformats.org/officeDocument/2006/relationships/tags" Target="../tags/tag289.xml"/><Relationship Id="rId18" Type="http://schemas.openxmlformats.org/officeDocument/2006/relationships/tags" Target="../tags/tag294.xml"/><Relationship Id="rId26" Type="http://schemas.openxmlformats.org/officeDocument/2006/relationships/tags" Target="../tags/tag302.xml"/><Relationship Id="rId3" Type="http://schemas.openxmlformats.org/officeDocument/2006/relationships/tags" Target="../tags/tag279.xml"/><Relationship Id="rId21" Type="http://schemas.openxmlformats.org/officeDocument/2006/relationships/tags" Target="../tags/tag297.xml"/><Relationship Id="rId7" Type="http://schemas.openxmlformats.org/officeDocument/2006/relationships/tags" Target="../tags/tag283.xml"/><Relationship Id="rId12" Type="http://schemas.openxmlformats.org/officeDocument/2006/relationships/tags" Target="../tags/tag288.xml"/><Relationship Id="rId17" Type="http://schemas.openxmlformats.org/officeDocument/2006/relationships/tags" Target="../tags/tag293.xml"/><Relationship Id="rId25" Type="http://schemas.openxmlformats.org/officeDocument/2006/relationships/tags" Target="../tags/tag301.xml"/><Relationship Id="rId2" Type="http://schemas.openxmlformats.org/officeDocument/2006/relationships/tags" Target="../tags/tag278.xml"/><Relationship Id="rId16" Type="http://schemas.openxmlformats.org/officeDocument/2006/relationships/tags" Target="../tags/tag292.xml"/><Relationship Id="rId20" Type="http://schemas.openxmlformats.org/officeDocument/2006/relationships/tags" Target="../tags/tag296.xml"/><Relationship Id="rId1" Type="http://schemas.openxmlformats.org/officeDocument/2006/relationships/tags" Target="../tags/tag277.xml"/><Relationship Id="rId6" Type="http://schemas.openxmlformats.org/officeDocument/2006/relationships/tags" Target="../tags/tag282.xml"/><Relationship Id="rId11" Type="http://schemas.openxmlformats.org/officeDocument/2006/relationships/tags" Target="../tags/tag287.xml"/><Relationship Id="rId24" Type="http://schemas.openxmlformats.org/officeDocument/2006/relationships/tags" Target="../tags/tag300.xml"/><Relationship Id="rId5" Type="http://schemas.openxmlformats.org/officeDocument/2006/relationships/tags" Target="../tags/tag281.xml"/><Relationship Id="rId15" Type="http://schemas.openxmlformats.org/officeDocument/2006/relationships/tags" Target="../tags/tag291.xml"/><Relationship Id="rId23" Type="http://schemas.openxmlformats.org/officeDocument/2006/relationships/tags" Target="../tags/tag299.xml"/><Relationship Id="rId28" Type="http://schemas.openxmlformats.org/officeDocument/2006/relationships/slideLayout" Target="../slideLayouts/slideLayout6.xml"/><Relationship Id="rId10" Type="http://schemas.openxmlformats.org/officeDocument/2006/relationships/tags" Target="../tags/tag286.xml"/><Relationship Id="rId19" Type="http://schemas.openxmlformats.org/officeDocument/2006/relationships/tags" Target="../tags/tag295.xml"/><Relationship Id="rId4" Type="http://schemas.openxmlformats.org/officeDocument/2006/relationships/tags" Target="../tags/tag280.xml"/><Relationship Id="rId9" Type="http://schemas.openxmlformats.org/officeDocument/2006/relationships/tags" Target="../tags/tag285.xml"/><Relationship Id="rId14" Type="http://schemas.openxmlformats.org/officeDocument/2006/relationships/tags" Target="../tags/tag290.xml"/><Relationship Id="rId22" Type="http://schemas.openxmlformats.org/officeDocument/2006/relationships/tags" Target="../tags/tag298.xml"/><Relationship Id="rId27" Type="http://schemas.openxmlformats.org/officeDocument/2006/relationships/tags" Target="../tags/tag30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tags" Target="../tags/tag46.xml"/><Relationship Id="rId21" Type="http://schemas.openxmlformats.org/officeDocument/2006/relationships/tags" Target="../tags/tag28.xml"/><Relationship Id="rId34" Type="http://schemas.openxmlformats.org/officeDocument/2006/relationships/tags" Target="../tags/tag41.xml"/><Relationship Id="rId42" Type="http://schemas.openxmlformats.org/officeDocument/2006/relationships/tags" Target="../tags/tag49.xml"/><Relationship Id="rId47" Type="http://schemas.openxmlformats.org/officeDocument/2006/relationships/tags" Target="../tags/tag54.xml"/><Relationship Id="rId50" Type="http://schemas.openxmlformats.org/officeDocument/2006/relationships/tags" Target="../tags/tag57.xml"/><Relationship Id="rId55" Type="http://schemas.openxmlformats.org/officeDocument/2006/relationships/tags" Target="../tags/tag62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9" Type="http://schemas.openxmlformats.org/officeDocument/2006/relationships/tags" Target="../tags/tag36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tags" Target="../tags/tag44.xml"/><Relationship Id="rId40" Type="http://schemas.openxmlformats.org/officeDocument/2006/relationships/tags" Target="../tags/tag47.xml"/><Relationship Id="rId45" Type="http://schemas.openxmlformats.org/officeDocument/2006/relationships/tags" Target="../tags/tag52.xml"/><Relationship Id="rId53" Type="http://schemas.openxmlformats.org/officeDocument/2006/relationships/tags" Target="../tags/tag60.xml"/><Relationship Id="rId58" Type="http://schemas.openxmlformats.org/officeDocument/2006/relationships/tags" Target="../tags/tag65.xml"/><Relationship Id="rId5" Type="http://schemas.openxmlformats.org/officeDocument/2006/relationships/tags" Target="../tags/tag12.xml"/><Relationship Id="rId61" Type="http://schemas.openxmlformats.org/officeDocument/2006/relationships/slideLayout" Target="../slideLayouts/slideLayout6.xml"/><Relationship Id="rId19" Type="http://schemas.openxmlformats.org/officeDocument/2006/relationships/tags" Target="../tags/tag2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tags" Target="../tags/tag42.xml"/><Relationship Id="rId43" Type="http://schemas.openxmlformats.org/officeDocument/2006/relationships/tags" Target="../tags/tag50.xml"/><Relationship Id="rId48" Type="http://schemas.openxmlformats.org/officeDocument/2006/relationships/tags" Target="../tags/tag55.xml"/><Relationship Id="rId56" Type="http://schemas.openxmlformats.org/officeDocument/2006/relationships/tags" Target="../tags/tag63.xml"/><Relationship Id="rId8" Type="http://schemas.openxmlformats.org/officeDocument/2006/relationships/tags" Target="../tags/tag15.xml"/><Relationship Id="rId51" Type="http://schemas.openxmlformats.org/officeDocument/2006/relationships/tags" Target="../tags/tag58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tags" Target="../tags/tag40.xml"/><Relationship Id="rId38" Type="http://schemas.openxmlformats.org/officeDocument/2006/relationships/tags" Target="../tags/tag45.xml"/><Relationship Id="rId46" Type="http://schemas.openxmlformats.org/officeDocument/2006/relationships/tags" Target="../tags/tag53.xml"/><Relationship Id="rId59" Type="http://schemas.openxmlformats.org/officeDocument/2006/relationships/tags" Target="../tags/tag66.xml"/><Relationship Id="rId20" Type="http://schemas.openxmlformats.org/officeDocument/2006/relationships/tags" Target="../tags/tag27.xml"/><Relationship Id="rId41" Type="http://schemas.openxmlformats.org/officeDocument/2006/relationships/tags" Target="../tags/tag48.xml"/><Relationship Id="rId54" Type="http://schemas.openxmlformats.org/officeDocument/2006/relationships/tags" Target="../tags/tag61.xml"/><Relationship Id="rId62" Type="http://schemas.openxmlformats.org/officeDocument/2006/relationships/notesSlide" Target="../notesSlides/notesSlide2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tags" Target="../tags/tag43.xml"/><Relationship Id="rId49" Type="http://schemas.openxmlformats.org/officeDocument/2006/relationships/tags" Target="../tags/tag56.xml"/><Relationship Id="rId57" Type="http://schemas.openxmlformats.org/officeDocument/2006/relationships/tags" Target="../tags/tag64.xml"/><Relationship Id="rId10" Type="http://schemas.openxmlformats.org/officeDocument/2006/relationships/tags" Target="../tags/tag17.xml"/><Relationship Id="rId31" Type="http://schemas.openxmlformats.org/officeDocument/2006/relationships/tags" Target="../tags/tag38.xml"/><Relationship Id="rId44" Type="http://schemas.openxmlformats.org/officeDocument/2006/relationships/tags" Target="../tags/tag51.xml"/><Relationship Id="rId52" Type="http://schemas.openxmlformats.org/officeDocument/2006/relationships/tags" Target="../tags/tag59.xml"/><Relationship Id="rId60" Type="http://schemas.openxmlformats.org/officeDocument/2006/relationships/tags" Target="../tags/tag67.xml"/><Relationship Id="rId4" Type="http://schemas.openxmlformats.org/officeDocument/2006/relationships/tags" Target="../tags/tag11.xml"/><Relationship Id="rId9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tags" Target="../tags/tag84.xml"/><Relationship Id="rId2" Type="http://schemas.openxmlformats.org/officeDocument/2006/relationships/tags" Target="../tags/tag69.xml"/><Relationship Id="rId16" Type="http://schemas.openxmlformats.org/officeDocument/2006/relationships/tags" Target="../tags/tag83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10" Type="http://schemas.openxmlformats.org/officeDocument/2006/relationships/tags" Target="../tags/tag77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4.xml"/><Relationship Id="rId13" Type="http://schemas.openxmlformats.org/officeDocument/2006/relationships/tags" Target="../tags/tag99.xml"/><Relationship Id="rId18" Type="http://schemas.openxmlformats.org/officeDocument/2006/relationships/tags" Target="../tags/tag104.xml"/><Relationship Id="rId3" Type="http://schemas.openxmlformats.org/officeDocument/2006/relationships/tags" Target="../tags/tag89.xml"/><Relationship Id="rId21" Type="http://schemas.openxmlformats.org/officeDocument/2006/relationships/tags" Target="../tags/tag107.xml"/><Relationship Id="rId7" Type="http://schemas.openxmlformats.org/officeDocument/2006/relationships/tags" Target="../tags/tag93.xml"/><Relationship Id="rId12" Type="http://schemas.openxmlformats.org/officeDocument/2006/relationships/tags" Target="../tags/tag98.xml"/><Relationship Id="rId17" Type="http://schemas.openxmlformats.org/officeDocument/2006/relationships/tags" Target="../tags/tag103.xml"/><Relationship Id="rId2" Type="http://schemas.openxmlformats.org/officeDocument/2006/relationships/tags" Target="../tags/tag88.xml"/><Relationship Id="rId16" Type="http://schemas.openxmlformats.org/officeDocument/2006/relationships/tags" Target="../tags/tag102.xml"/><Relationship Id="rId20" Type="http://schemas.openxmlformats.org/officeDocument/2006/relationships/tags" Target="../tags/tag106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tags" Target="../tags/tag97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91.xml"/><Relationship Id="rId15" Type="http://schemas.openxmlformats.org/officeDocument/2006/relationships/tags" Target="../tags/tag101.xml"/><Relationship Id="rId23" Type="http://schemas.openxmlformats.org/officeDocument/2006/relationships/tags" Target="../tags/tag109.xml"/><Relationship Id="rId10" Type="http://schemas.openxmlformats.org/officeDocument/2006/relationships/tags" Target="../tags/tag96.xml"/><Relationship Id="rId19" Type="http://schemas.openxmlformats.org/officeDocument/2006/relationships/tags" Target="../tags/tag105.xml"/><Relationship Id="rId4" Type="http://schemas.openxmlformats.org/officeDocument/2006/relationships/tags" Target="../tags/tag90.xml"/><Relationship Id="rId9" Type="http://schemas.openxmlformats.org/officeDocument/2006/relationships/tags" Target="../tags/tag95.xml"/><Relationship Id="rId14" Type="http://schemas.openxmlformats.org/officeDocument/2006/relationships/tags" Target="../tags/tag100.xml"/><Relationship Id="rId22" Type="http://schemas.openxmlformats.org/officeDocument/2006/relationships/tags" Target="../tags/tag10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421</a:t>
            </a:r>
            <a:br>
              <a:rPr lang="en-US" altLang="en-US"/>
            </a:br>
            <a:r>
              <a:rPr lang="en-US" altLang="en-US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Autumn 2019</a:t>
            </a:r>
          </a:p>
          <a:p>
            <a:pPr eaLnBrk="1" hangingPunct="1"/>
            <a:r>
              <a:rPr lang="en-US" altLang="en-US" dirty="0"/>
              <a:t>Lecture 24</a:t>
            </a:r>
          </a:p>
          <a:p>
            <a:pPr eaLnBrk="1" hangingPunct="1"/>
            <a:r>
              <a:rPr lang="en-US" altLang="en-US" dirty="0"/>
              <a:t>Network Flow Applications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4" name="Picture 4" descr="http://cdn.c.photoshelter.com/img-get/I00003zY0KuN5ZiY/s/860/860/Water-Treatment-Plant-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91" y="220836"/>
            <a:ext cx="2563716" cy="169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blog.mlive.com/news/baycity_impact/2009/07/large_baycitywwPT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205" y="123591"/>
            <a:ext cx="2993088" cy="198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http://www.alaska-in-pictures.com/data/media/17/alaska-pipeline-in-winter_5499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690" y="190853"/>
            <a:ext cx="2771482" cy="184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Converting Matching to Network Flow</a:t>
            </a:r>
          </a:p>
        </p:txBody>
      </p:sp>
      <p:sp>
        <p:nvSpPr>
          <p:cNvPr id="1229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31900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1900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22538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22538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536700" y="4643438"/>
            <a:ext cx="985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36700" y="4035425"/>
            <a:ext cx="985838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384300" y="3276600"/>
            <a:ext cx="1138238" cy="684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536700" y="3201988"/>
            <a:ext cx="1062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536700" y="2366963"/>
            <a:ext cx="985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84300" y="2366963"/>
            <a:ext cx="12906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536700" y="2443163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Oval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1638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Oval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1638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Oval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81638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Oval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81638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72275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72275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8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772275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9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772275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86438" y="4643438"/>
            <a:ext cx="98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786438" y="4035425"/>
            <a:ext cx="985837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786438" y="3276600"/>
            <a:ext cx="985837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2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86438" y="3201988"/>
            <a:ext cx="911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786438" y="2366963"/>
            <a:ext cx="98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786438" y="2443163"/>
            <a:ext cx="985837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3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786438" y="2443163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Oval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231900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8" name="Oval 3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139113" y="3352800"/>
            <a:ext cx="304800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2319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495800" y="2443163"/>
            <a:ext cx="987425" cy="1062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6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648200" y="3201988"/>
            <a:ext cx="835025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Line 37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495800" y="3505200"/>
            <a:ext cx="987425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495800" y="3505200"/>
            <a:ext cx="987425" cy="1062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077075" y="2443163"/>
            <a:ext cx="1062038" cy="909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7077075" y="3201988"/>
            <a:ext cx="1062038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Line 4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7077075" y="3581400"/>
            <a:ext cx="1062038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6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077075" y="3656013"/>
            <a:ext cx="1138238" cy="98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Oval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522538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8" name="Oval 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31900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9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522538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30" name="Oval 3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344988" y="3352800"/>
            <a:ext cx="304800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75797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Finding edge disjoint paths</a:t>
            </a:r>
          </a:p>
        </p:txBody>
      </p:sp>
      <p:sp>
        <p:nvSpPr>
          <p:cNvPr id="133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81088" y="27463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22538" y="198755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22538" y="27463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46338" y="350520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9375" y="2062163"/>
            <a:ext cx="303213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40188" y="304958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40188" y="418782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78425" y="2062163"/>
            <a:ext cx="303213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634038" y="297338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469063" y="3808413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95525" y="4719638"/>
            <a:ext cx="303213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6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89650" y="1608138"/>
            <a:ext cx="303213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72275" y="5175250"/>
            <a:ext cx="303213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07025" y="4264025"/>
            <a:ext cx="303213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456488" y="25177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333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71725" y="4111625"/>
            <a:ext cx="303213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1384300" y="2214563"/>
            <a:ext cx="1138238" cy="608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1384300" y="2897188"/>
            <a:ext cx="1062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308100" y="2973388"/>
            <a:ext cx="1138238" cy="608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308100" y="3049588"/>
            <a:ext cx="1063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308100" y="3049588"/>
            <a:ext cx="987425" cy="174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4340225"/>
            <a:ext cx="1366837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674938" y="3276600"/>
            <a:ext cx="1365250" cy="985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751138" y="3732213"/>
            <a:ext cx="1214437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2751138" y="3201988"/>
            <a:ext cx="1289050" cy="45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825750" y="2214563"/>
            <a:ext cx="1063625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2825750" y="2138363"/>
            <a:ext cx="1063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825750" y="2897188"/>
            <a:ext cx="12144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268788" y="2214563"/>
            <a:ext cx="835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268788" y="2214563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4344988" y="3125788"/>
            <a:ext cx="12890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344988" y="4340225"/>
            <a:ext cx="985837" cy="74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786438" y="4035425"/>
            <a:ext cx="6826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710238" y="4491038"/>
            <a:ext cx="1062037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6772275" y="2822575"/>
            <a:ext cx="7588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000875" y="2897188"/>
            <a:ext cx="606425" cy="235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5938838" y="2670175"/>
            <a:ext cx="1441450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483225" y="2214563"/>
            <a:ext cx="18970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5483225" y="1835150"/>
            <a:ext cx="606425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6392863" y="1835150"/>
            <a:ext cx="1063625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5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5938838" y="3276600"/>
            <a:ext cx="606425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6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621463" y="304958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7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938838" y="3125788"/>
            <a:ext cx="682625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8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6924675" y="2746375"/>
            <a:ext cx="53181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9" name="Text Box 4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6276975"/>
            <a:ext cx="37449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Construct a maximum cardinality set of </a:t>
            </a:r>
          </a:p>
          <a:p>
            <a:pPr eaLnBrk="1" hangingPunct="1"/>
            <a:r>
              <a:rPr lang="en-US" altLang="en-US"/>
              <a:t>edge disjoint paths</a:t>
            </a:r>
          </a:p>
        </p:txBody>
      </p:sp>
      <p:sp>
        <p:nvSpPr>
          <p:cNvPr id="13360" name="Content Placeholder 50"/>
          <p:cNvSpPr>
            <a:spLocks noGrp="1"/>
          </p:cNvSpPr>
          <p:nvPr>
            <p:ph idx="1"/>
            <p:custDataLst>
              <p:tags r:id="rId47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945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Multi-source network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Multi-source network flow</a:t>
            </a:r>
          </a:p>
          <a:p>
            <a:pPr lvl="1"/>
            <a:r>
              <a:rPr lang="en-US" dirty="0"/>
              <a:t>Sources 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. . .,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endParaRPr lang="en-US" baseline="-25000" dirty="0"/>
          </a:p>
          <a:p>
            <a:pPr lvl="1"/>
            <a:r>
              <a:rPr lang="en-US" dirty="0"/>
              <a:t>Sinks t</a:t>
            </a:r>
            <a:r>
              <a:rPr lang="en-US" baseline="-25000" dirty="0"/>
              <a:t>1</a:t>
            </a:r>
            <a:r>
              <a:rPr lang="en-US" dirty="0"/>
              <a:t>, t</a:t>
            </a:r>
            <a:r>
              <a:rPr lang="en-US" baseline="-25000" dirty="0"/>
              <a:t>2</a:t>
            </a:r>
            <a:r>
              <a:rPr lang="en-US" dirty="0"/>
              <a:t>, . . . ,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endParaRPr lang="en-US" dirty="0"/>
          </a:p>
          <a:p>
            <a:r>
              <a:rPr lang="en-US" dirty="0"/>
              <a:t>Solve with Single source network flow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499290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Allocation:  Assignment of reviewers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827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set of papers P</a:t>
            </a:r>
            <a:r>
              <a:rPr lang="en-US" baseline="-25000" dirty="0"/>
              <a:t>1</a:t>
            </a:r>
            <a:r>
              <a:rPr lang="en-US" dirty="0"/>
              <a:t>, . . .,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endParaRPr lang="en-US" baseline="-25000" dirty="0"/>
          </a:p>
          <a:p>
            <a:r>
              <a:rPr lang="en-US" dirty="0"/>
              <a:t>A set of reviewers R</a:t>
            </a:r>
            <a:r>
              <a:rPr lang="en-US" baseline="-25000" dirty="0"/>
              <a:t>1</a:t>
            </a:r>
            <a:r>
              <a:rPr lang="en-US" dirty="0"/>
              <a:t>, . . ., R</a:t>
            </a:r>
            <a:r>
              <a:rPr lang="en-US" baseline="-25000" dirty="0"/>
              <a:t>m</a:t>
            </a:r>
          </a:p>
          <a:p>
            <a:r>
              <a:rPr lang="en-US" dirty="0"/>
              <a:t>Paper P</a:t>
            </a:r>
            <a:r>
              <a:rPr lang="en-US" baseline="-25000" dirty="0"/>
              <a:t>i</a:t>
            </a:r>
            <a:r>
              <a:rPr lang="en-US" dirty="0"/>
              <a:t> requires A</a:t>
            </a:r>
            <a:r>
              <a:rPr lang="en-US" baseline="-25000" dirty="0"/>
              <a:t>i</a:t>
            </a:r>
            <a:r>
              <a:rPr lang="en-US" dirty="0"/>
              <a:t> reviewers</a:t>
            </a:r>
          </a:p>
          <a:p>
            <a:r>
              <a:rPr lang="en-US" dirty="0"/>
              <a:t>Reviewer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r>
              <a:rPr lang="en-US" dirty="0"/>
              <a:t> can review </a:t>
            </a:r>
            <a:r>
              <a:rPr lang="en-US" dirty="0" err="1"/>
              <a:t>B</a:t>
            </a:r>
            <a:r>
              <a:rPr lang="en-US" baseline="-25000" dirty="0" err="1"/>
              <a:t>j</a:t>
            </a:r>
            <a:r>
              <a:rPr lang="en-US" dirty="0"/>
              <a:t> papers</a:t>
            </a:r>
          </a:p>
          <a:p>
            <a:r>
              <a:rPr lang="en-US" dirty="0"/>
              <a:t>For each reviewer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r>
              <a:rPr lang="en-US" dirty="0"/>
              <a:t>, there is a list of paper L</a:t>
            </a:r>
            <a:r>
              <a:rPr lang="en-US" baseline="-25000" dirty="0"/>
              <a:t>j1</a:t>
            </a:r>
            <a:r>
              <a:rPr lang="en-US" dirty="0"/>
              <a:t>, . . ., </a:t>
            </a:r>
            <a:r>
              <a:rPr lang="en-US" dirty="0" err="1"/>
              <a:t>L</a:t>
            </a:r>
            <a:r>
              <a:rPr lang="en-US" baseline="-25000" dirty="0" err="1"/>
              <a:t>jk</a:t>
            </a:r>
            <a:r>
              <a:rPr lang="en-US" dirty="0"/>
              <a:t> that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r>
              <a:rPr lang="en-US" dirty="0"/>
              <a:t> is qualified to review</a:t>
            </a:r>
          </a:p>
        </p:txBody>
      </p:sp>
    </p:spTree>
    <p:extLst>
      <p:ext uri="{BB962C8B-B14F-4D97-AF65-F5344CB8AC3E}">
        <p14:creationId xmlns:p14="http://schemas.microsoft.com/office/powerpoint/2010/main" val="716105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Allocation:</a:t>
            </a:r>
            <a:br>
              <a:rPr lang="en-US" dirty="0"/>
            </a:br>
            <a:r>
              <a:rPr lang="en-US" dirty="0"/>
              <a:t>Illegal Campaign Donations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13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Candidates C</a:t>
            </a:r>
            <a:r>
              <a:rPr lang="en-US" baseline="-25000" dirty="0"/>
              <a:t>i</a:t>
            </a:r>
            <a:r>
              <a:rPr lang="en-US" dirty="0"/>
              <a:t>, . . ., C</a:t>
            </a:r>
            <a:r>
              <a:rPr lang="en-US" baseline="-25000" dirty="0"/>
              <a:t>n</a:t>
            </a:r>
          </a:p>
          <a:p>
            <a:pPr lvl="1"/>
            <a:r>
              <a:rPr lang="en-US" dirty="0"/>
              <a:t>Donate b</a:t>
            </a:r>
            <a:r>
              <a:rPr lang="en-US" baseline="-25000" dirty="0"/>
              <a:t>i</a:t>
            </a:r>
            <a:r>
              <a:rPr lang="en-US" dirty="0"/>
              <a:t> to C</a:t>
            </a:r>
            <a:r>
              <a:rPr lang="en-US" baseline="-25000" dirty="0"/>
              <a:t>i</a:t>
            </a:r>
          </a:p>
          <a:p>
            <a:r>
              <a:rPr lang="en-US" dirty="0" smtClean="0"/>
              <a:t>With </a:t>
            </a:r>
            <a:r>
              <a:rPr lang="en-US" dirty="0"/>
              <a:t>a little help from your friends</a:t>
            </a:r>
          </a:p>
          <a:p>
            <a:pPr lvl="1"/>
            <a:r>
              <a:rPr lang="en-US" dirty="0"/>
              <a:t>Friends F</a:t>
            </a:r>
            <a:r>
              <a:rPr lang="en-US" baseline="-25000" dirty="0"/>
              <a:t>1</a:t>
            </a:r>
            <a:r>
              <a:rPr lang="en-US" dirty="0"/>
              <a:t>, . . ., </a:t>
            </a:r>
            <a:r>
              <a:rPr lang="en-US" dirty="0" err="1"/>
              <a:t>F</a:t>
            </a:r>
            <a:r>
              <a:rPr lang="en-US" baseline="-25000" dirty="0" err="1"/>
              <a:t>m</a:t>
            </a:r>
            <a:endParaRPr lang="en-US" baseline="-25000" dirty="0"/>
          </a:p>
          <a:p>
            <a:pPr lvl="1"/>
            <a:r>
              <a:rPr lang="en-US" dirty="0"/>
              <a:t>F</a:t>
            </a:r>
            <a:r>
              <a:rPr lang="en-US" baseline="-25000" dirty="0"/>
              <a:t>i</a:t>
            </a:r>
            <a:r>
              <a:rPr lang="en-US" dirty="0"/>
              <a:t> can give </a:t>
            </a:r>
            <a:r>
              <a:rPr lang="en-US" dirty="0" err="1"/>
              <a:t>a</a:t>
            </a:r>
            <a:r>
              <a:rPr lang="en-US" baseline="-25000" dirty="0" err="1"/>
              <a:t>ij</a:t>
            </a:r>
            <a:r>
              <a:rPr lang="en-US" dirty="0"/>
              <a:t> to candidate </a:t>
            </a:r>
            <a:r>
              <a:rPr lang="en-US" dirty="0" err="1"/>
              <a:t>C</a:t>
            </a:r>
            <a:r>
              <a:rPr lang="en-US" baseline="-25000" dirty="0" err="1"/>
              <a:t>j</a:t>
            </a:r>
            <a:endParaRPr lang="en-US" baseline="-25000" dirty="0"/>
          </a:p>
          <a:p>
            <a:pPr lvl="1"/>
            <a:r>
              <a:rPr lang="en-US" dirty="0" smtClean="0"/>
              <a:t>You can give at most </a:t>
            </a:r>
            <a:r>
              <a:rPr lang="en-US" dirty="0" err="1"/>
              <a:t>M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to F</a:t>
            </a:r>
            <a:r>
              <a:rPr lang="en-US" baseline="-250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435887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Baseball elimination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Can the Dinosaurs win the league?</a:t>
            </a:r>
          </a:p>
          <a:p>
            <a:pPr eaLnBrk="1" hangingPunct="1"/>
            <a:r>
              <a:rPr lang="en-US" altLang="en-US" sz="2800"/>
              <a:t>Remaining games:</a:t>
            </a:r>
          </a:p>
          <a:p>
            <a:pPr lvl="1" eaLnBrk="1" hangingPunct="1"/>
            <a:r>
              <a:rPr lang="en-US" altLang="en-US" sz="2400"/>
              <a:t>AB, AC, AD, AD, AD, BC, BC, BC, BD, CD</a:t>
            </a:r>
          </a:p>
        </p:txBody>
      </p:sp>
      <p:graphicFrame>
        <p:nvGraphicFramePr>
          <p:cNvPr id="325675" name="Group 43"/>
          <p:cNvGraphicFramePr>
            <a:graphicFrameLocks noGrp="1"/>
          </p:cNvGraphicFramePr>
          <p:nvPr>
            <p:ph sz="quarter" idx="2"/>
            <p:custDataLst>
              <p:tags r:id="rId3"/>
            </p:custDataLst>
          </p:nvPr>
        </p:nvGraphicFramePr>
        <p:xfrm>
          <a:off x="4648200" y="1600200"/>
          <a:ext cx="4038600" cy="2590800"/>
        </p:xfrm>
        <a:graphic>
          <a:graphicData uri="http://schemas.openxmlformats.org/drawingml/2006/table">
            <a:tbl>
              <a:tblPr/>
              <a:tblGrid>
                <a:gridCol w="2795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Cockroaches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Dinosaurs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390" name="Text Box 4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788" y="5461000"/>
            <a:ext cx="88709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 team </a:t>
            </a:r>
            <a:r>
              <a:rPr lang="en-US" altLang="en-US">
                <a:solidFill>
                  <a:srgbClr val="FF0000"/>
                </a:solidFill>
              </a:rPr>
              <a:t>wins</a:t>
            </a:r>
            <a:r>
              <a:rPr lang="en-US" altLang="en-US"/>
              <a:t> the league if it has strictly more wins than any other team at the end of the season</a:t>
            </a:r>
          </a:p>
          <a:p>
            <a:pPr eaLnBrk="1" hangingPunct="1"/>
            <a:r>
              <a:rPr lang="en-US" altLang="en-US"/>
              <a:t>A team </a:t>
            </a:r>
            <a:r>
              <a:rPr lang="en-US" altLang="en-US">
                <a:solidFill>
                  <a:srgbClr val="FF0000"/>
                </a:solidFill>
              </a:rPr>
              <a:t>ties</a:t>
            </a:r>
            <a:r>
              <a:rPr lang="en-US" altLang="en-US"/>
              <a:t> for first place if no team has more wins, and there is some other team with the same </a:t>
            </a:r>
          </a:p>
          <a:p>
            <a:pPr eaLnBrk="1" hangingPunct="1"/>
            <a:r>
              <a:rPr lang="en-US" altLang="en-US"/>
              <a:t>number of wins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Baseball elimination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Can the Fruit Flies win or tie the league?</a:t>
            </a:r>
          </a:p>
          <a:p>
            <a:pPr eaLnBrk="1" hangingPunct="1"/>
            <a:r>
              <a:rPr lang="en-US" altLang="en-US" sz="2800"/>
              <a:t>Remaining games:</a:t>
            </a:r>
          </a:p>
          <a:p>
            <a:pPr lvl="1" eaLnBrk="1" hangingPunct="1"/>
            <a:r>
              <a:rPr lang="en-US" altLang="en-US" sz="2400"/>
              <a:t>AC, AD, AD, AD, AF, BC, BC, BC, BC, BC, BD, BE, BE, BE, BE, BF, CE, CE, CE, CF, CF, DE, DF, EF, EF</a:t>
            </a:r>
          </a:p>
        </p:txBody>
      </p:sp>
      <p:graphicFrame>
        <p:nvGraphicFramePr>
          <p:cNvPr id="327752" name="Group 72"/>
          <p:cNvGraphicFramePr>
            <a:graphicFrameLocks noGrp="1"/>
          </p:cNvGraphicFramePr>
          <p:nvPr>
            <p:ph sz="quarter" idx="2"/>
            <p:custDataLst>
              <p:tags r:id="rId3"/>
            </p:custDataLst>
          </p:nvPr>
        </p:nvGraphicFramePr>
        <p:xfrm>
          <a:off x="4648200" y="1600200"/>
          <a:ext cx="4038600" cy="3627435"/>
        </p:xfrm>
        <a:graphic>
          <a:graphicData uri="http://schemas.openxmlformats.org/drawingml/2006/table">
            <a:tbl>
              <a:tblPr/>
              <a:tblGrid>
                <a:gridCol w="280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Cockroaches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Dinosaurs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Earthworms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Fruit Flies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Assume Fruit Flies win remaining games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Fruit Flies are tied for first place if no team wins more than 19 games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Allowable wins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Ants (2)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Bees (3)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Cockroaches (3)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Dinosaurs (5)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Earthworms (5)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18 games to play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AC, AD, AD, AD, BC, BC, BC, BC, BC, BD, BE, BE, BE, BE, CE, CE, CE, DE</a:t>
            </a:r>
          </a:p>
        </p:txBody>
      </p:sp>
      <p:graphicFrame>
        <p:nvGraphicFramePr>
          <p:cNvPr id="328710" name="Group 6"/>
          <p:cNvGraphicFramePr>
            <a:graphicFrameLocks noGrp="1"/>
          </p:cNvGraphicFramePr>
          <p:nvPr>
            <p:ph sz="half" idx="2"/>
            <p:custDataLst>
              <p:tags r:id="rId3"/>
            </p:custDataLst>
          </p:nvPr>
        </p:nvGraphicFramePr>
        <p:xfrm>
          <a:off x="4648200" y="1600200"/>
          <a:ext cx="4038600" cy="4105277"/>
        </p:xfrm>
        <a:graphic>
          <a:graphicData uri="http://schemas.openxmlformats.org/drawingml/2006/table">
            <a:tbl>
              <a:tblPr/>
              <a:tblGrid>
                <a:gridCol w="280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Cockroaches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Dinosaurs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Earthworms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Fruit Flies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Remaining games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1379538"/>
            <a:ext cx="8897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altLang="en-US" sz="1800"/>
              <a:t>AC, AD, AD, AD, BC, BC, BC, BC, BC, BD, BE, BE, BE, BE, CE, CE, CE, DE</a:t>
            </a:r>
          </a:p>
        </p:txBody>
      </p:sp>
      <p:sp>
        <p:nvSpPr>
          <p:cNvPr id="1843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2443163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3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3656013"/>
            <a:ext cx="379412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AC</a:t>
            </a:r>
          </a:p>
        </p:txBody>
      </p:sp>
      <p:sp>
        <p:nvSpPr>
          <p:cNvPr id="1843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43125" y="3656013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AD</a:t>
            </a:r>
          </a:p>
        </p:txBody>
      </p:sp>
      <p:sp>
        <p:nvSpPr>
          <p:cNvPr id="1843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357563" y="3656013"/>
            <a:ext cx="379412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BC</a:t>
            </a:r>
          </a:p>
        </p:txBody>
      </p:sp>
      <p:sp>
        <p:nvSpPr>
          <p:cNvPr id="1844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724400" y="3656013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BD</a:t>
            </a:r>
          </a:p>
        </p:txBody>
      </p:sp>
      <p:sp>
        <p:nvSpPr>
          <p:cNvPr id="1844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62638" y="3656013"/>
            <a:ext cx="379412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BE</a:t>
            </a:r>
          </a:p>
        </p:txBody>
      </p:sp>
      <p:sp>
        <p:nvSpPr>
          <p:cNvPr id="1844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77075" y="3732213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CE</a:t>
            </a:r>
          </a:p>
        </p:txBody>
      </p:sp>
      <p:sp>
        <p:nvSpPr>
          <p:cNvPr id="18443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43125" y="4946650"/>
            <a:ext cx="379413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44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4946650"/>
            <a:ext cx="379412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45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4946650"/>
            <a:ext cx="379413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46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862638" y="4946650"/>
            <a:ext cx="379412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8447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51688" y="4870450"/>
            <a:ext cx="379412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48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6161088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t</a:t>
            </a:r>
            <a:endParaRPr lang="en-US" altLang="en-US" dirty="0"/>
          </a:p>
        </p:txBody>
      </p:sp>
      <p:sp>
        <p:nvSpPr>
          <p:cNvPr id="18449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062913" y="3732213"/>
            <a:ext cx="379412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Minimum Cut Applications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Image Segmentation</a:t>
            </a:r>
          </a:p>
          <a:p>
            <a:pPr eaLnBrk="1" hangingPunct="1"/>
            <a:r>
              <a:rPr lang="en-US" altLang="en-US"/>
              <a:t>Open Pit Mining / Task Selection Problem</a:t>
            </a:r>
          </a:p>
          <a:p>
            <a:pPr eaLnBrk="1" hangingPunct="1"/>
            <a:r>
              <a:rPr lang="en-US" altLang="en-US"/>
              <a:t>Reduction to Min Cut problem</a:t>
            </a:r>
          </a:p>
        </p:txBody>
      </p:sp>
      <p:sp>
        <p:nvSpPr>
          <p:cNvPr id="410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1975" y="4202113"/>
            <a:ext cx="79057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S, T is a cut if S, T is a partition of the vertices with </a:t>
            </a:r>
          </a:p>
          <a:p>
            <a:pPr eaLnBrk="1" hangingPunct="1"/>
            <a:r>
              <a:rPr lang="en-US" altLang="en-US" sz="2400"/>
              <a:t>s in S and t in T</a:t>
            </a:r>
          </a:p>
          <a:p>
            <a:pPr eaLnBrk="1" hangingPunct="1"/>
            <a:r>
              <a:rPr lang="en-US" altLang="en-US" sz="2400"/>
              <a:t>The capacity of an S, T cut is the sum of the capacities of</a:t>
            </a:r>
          </a:p>
          <a:p>
            <a:pPr eaLnBrk="1" hangingPunct="1"/>
            <a:r>
              <a:rPr lang="en-US" altLang="en-US" sz="2400"/>
              <a:t>all edges going from S to T</a:t>
            </a:r>
          </a:p>
        </p:txBody>
      </p:sp>
    </p:spTree>
    <p:extLst>
      <p:ext uri="{BB962C8B-B14F-4D97-AF65-F5344CB8AC3E}">
        <p14:creationId xmlns:p14="http://schemas.microsoft.com/office/powerpoint/2010/main" val="192405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21640"/>
          </a:xfrm>
        </p:spPr>
        <p:txBody>
          <a:bodyPr/>
          <a:lstStyle/>
          <a:p>
            <a:r>
              <a:rPr lang="en-US" dirty="0"/>
              <a:t>Homework </a:t>
            </a:r>
            <a:r>
              <a:rPr lang="en-US" dirty="0" smtClean="0"/>
              <a:t>9:  Due Wednesday, Nov 27</a:t>
            </a:r>
          </a:p>
          <a:p>
            <a:r>
              <a:rPr lang="en-US" dirty="0" smtClean="0"/>
              <a:t>Homework 10: Due Friday, Dec 6</a:t>
            </a:r>
            <a:endParaRPr lang="en-US" dirty="0"/>
          </a:p>
          <a:p>
            <a:r>
              <a:rPr lang="en-US" dirty="0" smtClean="0"/>
              <a:t>Final Exam:  Monday, Dec 9,  2:30 PM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229807"/>
              </p:ext>
            </p:extLst>
          </p:nvPr>
        </p:nvGraphicFramePr>
        <p:xfrm>
          <a:off x="1536200" y="3960265"/>
          <a:ext cx="6071600" cy="25958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3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Fri,</a:t>
                      </a:r>
                      <a:r>
                        <a:rPr lang="en-US" b="0" baseline="0" dirty="0" smtClean="0"/>
                        <a:t> Nov 22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Net Flow Applications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Mon, Nov </a:t>
                      </a:r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 Flow Applications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Wed, Nov </a:t>
                      </a:r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NP-Completeness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Fri,</a:t>
                      </a:r>
                      <a:r>
                        <a:rPr lang="en-US" baseline="0" dirty="0" smtClean="0"/>
                        <a:t> Nov 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Holiday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Mon, Dec 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NP-Completeness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Wed, Dec 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NP-Completeness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Fri, Dec </a:t>
                      </a: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Beyond NP-Completeness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030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Image Segmentation</a:t>
            </a:r>
          </a:p>
        </p:txBody>
      </p:sp>
      <p:sp>
        <p:nvSpPr>
          <p:cNvPr id="5123" name="Rectangle 9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Separate foreground from background</a:t>
            </a:r>
          </a:p>
        </p:txBody>
      </p:sp>
      <p:pic>
        <p:nvPicPr>
          <p:cNvPr id="5124" name="Picture 6" descr="lion-big"/>
          <p:cNvPicPr>
            <a:picLocks noGrp="1" noChangeAspect="1" noChangeArrowheads="1"/>
          </p:cNvPicPr>
          <p:nvPr>
            <p:ph sz="half" idx="2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616200"/>
            <a:ext cx="4038600" cy="2492375"/>
          </a:xfrm>
          <a:noFill/>
          <a:ln w="317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9709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lion"/>
          <p:cNvPicPr>
            <a:picLocks noGrp="1" noChangeAspect="1" noChangeArrowheads="1"/>
          </p:cNvPicPr>
          <p:nvPr>
            <p:ph/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  <p:extLst>
      <p:ext uri="{BB962C8B-B14F-4D97-AF65-F5344CB8AC3E}">
        <p14:creationId xmlns:p14="http://schemas.microsoft.com/office/powerpoint/2010/main" val="1603725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Image analysis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</a:t>
            </a:r>
            <a:r>
              <a:rPr lang="en-US" altLang="en-US" sz="2800" baseline="-25000"/>
              <a:t>i</a:t>
            </a:r>
            <a:r>
              <a:rPr lang="en-US" altLang="en-US" sz="2800"/>
              <a:t>: value of assigning pixel i to the foreground</a:t>
            </a:r>
          </a:p>
          <a:p>
            <a:pPr eaLnBrk="1" hangingPunct="1"/>
            <a:r>
              <a:rPr lang="en-US" altLang="en-US" sz="2800"/>
              <a:t>b</a:t>
            </a:r>
            <a:r>
              <a:rPr lang="en-US" altLang="en-US" sz="2800" baseline="-25000"/>
              <a:t>i</a:t>
            </a:r>
            <a:r>
              <a:rPr lang="en-US" altLang="en-US" sz="2800"/>
              <a:t>: value of assigning pixel i to the background</a:t>
            </a:r>
          </a:p>
          <a:p>
            <a:pPr eaLnBrk="1" hangingPunct="1"/>
            <a:r>
              <a:rPr lang="en-US" altLang="en-US" sz="2800"/>
              <a:t>p</a:t>
            </a:r>
            <a:r>
              <a:rPr lang="en-US" altLang="en-US" sz="2800" baseline="-25000"/>
              <a:t>ij</a:t>
            </a:r>
            <a:r>
              <a:rPr lang="en-US" altLang="en-US" sz="2800"/>
              <a:t>: penalty for assigning i to the foreground, j to the background or vice versa</a:t>
            </a:r>
          </a:p>
          <a:p>
            <a:pPr eaLnBrk="1" hangingPunct="1"/>
            <a:r>
              <a:rPr lang="en-US" altLang="en-US" sz="2800"/>
              <a:t>A: foreground, B: background</a:t>
            </a:r>
          </a:p>
          <a:p>
            <a:pPr eaLnBrk="1" hangingPunct="1"/>
            <a:r>
              <a:rPr lang="en-US" altLang="en-US" sz="2800"/>
              <a:t>Q(A,B) = </a:t>
            </a:r>
            <a:r>
              <a:rPr lang="en-US" altLang="en-US" sz="2800">
                <a:latin typeface="Symbol" pitchFamily="18" charset="2"/>
              </a:rPr>
              <a:t>S</a:t>
            </a:r>
            <a:r>
              <a:rPr lang="en-US" altLang="en-US" sz="2800" baseline="-25000"/>
              <a:t>{i in A}</a:t>
            </a:r>
            <a:r>
              <a:rPr lang="en-US" altLang="en-US" sz="2800"/>
              <a:t>a</a:t>
            </a:r>
            <a:r>
              <a:rPr lang="en-US" altLang="en-US" sz="2800" baseline="-25000"/>
              <a:t>i</a:t>
            </a:r>
            <a:r>
              <a:rPr lang="en-US" altLang="en-US" sz="2800"/>
              <a:t> + </a:t>
            </a:r>
            <a:r>
              <a:rPr lang="en-US" altLang="en-US" sz="2800">
                <a:latin typeface="Symbol" pitchFamily="18" charset="2"/>
              </a:rPr>
              <a:t>S</a:t>
            </a:r>
            <a:r>
              <a:rPr lang="en-US" altLang="en-US" sz="2800" baseline="-25000"/>
              <a:t>{j in B}</a:t>
            </a:r>
            <a:r>
              <a:rPr lang="en-US" altLang="en-US" sz="2800"/>
              <a:t>b</a:t>
            </a:r>
            <a:r>
              <a:rPr lang="en-US" altLang="en-US" sz="2800" baseline="-25000"/>
              <a:t>j</a:t>
            </a:r>
            <a:r>
              <a:rPr lang="en-US" altLang="en-US" sz="2800"/>
              <a:t> - </a:t>
            </a:r>
            <a:r>
              <a:rPr lang="en-US" altLang="en-US" sz="2800">
                <a:latin typeface="Symbol" pitchFamily="18" charset="2"/>
              </a:rPr>
              <a:t>S</a:t>
            </a:r>
            <a:r>
              <a:rPr lang="en-US" altLang="en-US" sz="2800" baseline="-25000"/>
              <a:t>{(i,j) in E, i in A, j in</a:t>
            </a:r>
            <a:r>
              <a:rPr lang="en-US" altLang="en-US" sz="2800"/>
              <a:t> </a:t>
            </a:r>
            <a:r>
              <a:rPr lang="en-US" altLang="en-US" sz="2800" baseline="-25000"/>
              <a:t>B}</a:t>
            </a:r>
            <a:r>
              <a:rPr lang="en-US" altLang="en-US" sz="2800"/>
              <a:t>p</a:t>
            </a:r>
            <a:r>
              <a:rPr lang="en-US" altLang="en-US" sz="2800" baseline="-25000"/>
              <a:t>ij</a:t>
            </a:r>
          </a:p>
          <a:p>
            <a:pPr eaLnBrk="1" hangingPunct="1"/>
            <a:endParaRPr lang="en-US" altLang="en-US" sz="2800" baseline="-250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lvl="1" eaLnBrk="1" hangingPunct="1"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799727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Pixel graph to flow graph</a:t>
            </a:r>
          </a:p>
        </p:txBody>
      </p:sp>
      <p:sp>
        <p:nvSpPr>
          <p:cNvPr id="8195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928688" y="2517775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28688" y="3429000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928688" y="5249863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928688" y="4340225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928688" y="2517775"/>
            <a:ext cx="0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9913" y="2517775"/>
            <a:ext cx="0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51138" y="2517775"/>
            <a:ext cx="0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60775" y="2517775"/>
            <a:ext cx="0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30825" y="2366963"/>
            <a:ext cx="303213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97663" y="2366963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5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062913" y="2366963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6" name="Freeform 16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557838" y="221456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7" name="Freeform 17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7000875" y="221456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8" name="Freeform 18"/>
          <p:cNvSpPr>
            <a:spLocks/>
          </p:cNvSpPr>
          <p:nvPr>
            <p:custDataLst>
              <p:tags r:id="rId15"/>
            </p:custDataLst>
          </p:nvPr>
        </p:nvSpPr>
        <p:spPr bwMode="auto">
          <a:xfrm rot="10800000">
            <a:off x="7000875" y="2593975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9" name="Freeform 19"/>
          <p:cNvSpPr>
            <a:spLocks/>
          </p:cNvSpPr>
          <p:nvPr>
            <p:custDataLst>
              <p:tags r:id="rId16"/>
            </p:custDataLst>
          </p:nvPr>
        </p:nvSpPr>
        <p:spPr bwMode="auto">
          <a:xfrm rot="10800000">
            <a:off x="5557838" y="2593975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0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30825" y="3732213"/>
            <a:ext cx="303213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1" name="Oval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697663" y="3732213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2" name="Freeform 23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5557838" y="357981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3" name="Freeform 24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7000875" y="357981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4" name="Freeform 25"/>
          <p:cNvSpPr>
            <a:spLocks/>
          </p:cNvSpPr>
          <p:nvPr>
            <p:custDataLst>
              <p:tags r:id="rId21"/>
            </p:custDataLst>
          </p:nvPr>
        </p:nvSpPr>
        <p:spPr bwMode="auto">
          <a:xfrm rot="10800000">
            <a:off x="7000875" y="3959225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5" name="Freeform 26"/>
          <p:cNvSpPr>
            <a:spLocks/>
          </p:cNvSpPr>
          <p:nvPr>
            <p:custDataLst>
              <p:tags r:id="rId22"/>
            </p:custDataLst>
          </p:nvPr>
        </p:nvSpPr>
        <p:spPr bwMode="auto">
          <a:xfrm rot="10800000">
            <a:off x="5557838" y="3959225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6" name="Oval 2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330825" y="5099050"/>
            <a:ext cx="303213" cy="3032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7" name="Oval 2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697663" y="5099050"/>
            <a:ext cx="303212" cy="3032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8" name="Freeform 30"/>
          <p:cNvSpPr>
            <a:spLocks/>
          </p:cNvSpPr>
          <p:nvPr>
            <p:custDataLst>
              <p:tags r:id="rId25"/>
            </p:custDataLst>
          </p:nvPr>
        </p:nvSpPr>
        <p:spPr bwMode="auto">
          <a:xfrm>
            <a:off x="5557838" y="4946650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9" name="Freeform 31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7000875" y="4946650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0" name="Freeform 32"/>
          <p:cNvSpPr>
            <a:spLocks/>
          </p:cNvSpPr>
          <p:nvPr>
            <p:custDataLst>
              <p:tags r:id="rId27"/>
            </p:custDataLst>
          </p:nvPr>
        </p:nvSpPr>
        <p:spPr bwMode="auto">
          <a:xfrm rot="10800000">
            <a:off x="7000875" y="532606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1" name="Freeform 33"/>
          <p:cNvSpPr>
            <a:spLocks/>
          </p:cNvSpPr>
          <p:nvPr>
            <p:custDataLst>
              <p:tags r:id="rId28"/>
            </p:custDataLst>
          </p:nvPr>
        </p:nvSpPr>
        <p:spPr bwMode="auto">
          <a:xfrm rot="10800000">
            <a:off x="5557838" y="532606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2" name="Freeform 43"/>
          <p:cNvSpPr>
            <a:spLocks/>
          </p:cNvSpPr>
          <p:nvPr>
            <p:custDataLst>
              <p:tags r:id="rId29"/>
            </p:custDataLst>
          </p:nvPr>
        </p:nvSpPr>
        <p:spPr bwMode="auto">
          <a:xfrm rot="-5400000">
            <a:off x="4763294" y="3161506"/>
            <a:ext cx="1063625" cy="80963"/>
          </a:xfrm>
          <a:custGeom>
            <a:avLst/>
            <a:gdLst>
              <a:gd name="T0" fmla="*/ 0 w 718"/>
              <a:gd name="T1" fmla="*/ 80963 h 168"/>
              <a:gd name="T2" fmla="*/ 355529 w 718"/>
              <a:gd name="T3" fmla="*/ 11566 h 168"/>
              <a:gd name="T4" fmla="*/ 638471 w 718"/>
              <a:gd name="T5" fmla="*/ 11566 h 168"/>
              <a:gd name="T6" fmla="*/ 1063625 w 718"/>
              <a:gd name="T7" fmla="*/ 80963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3" name="Freeform 44"/>
          <p:cNvSpPr>
            <a:spLocks/>
          </p:cNvSpPr>
          <p:nvPr>
            <p:custDataLst>
              <p:tags r:id="rId30"/>
            </p:custDataLst>
          </p:nvPr>
        </p:nvSpPr>
        <p:spPr bwMode="auto">
          <a:xfrm rot="5619133">
            <a:off x="5064919" y="3163094"/>
            <a:ext cx="1062038" cy="76200"/>
          </a:xfrm>
          <a:custGeom>
            <a:avLst/>
            <a:gdLst>
              <a:gd name="T0" fmla="*/ 0 w 718"/>
              <a:gd name="T1" fmla="*/ 76200 h 168"/>
              <a:gd name="T2" fmla="*/ 354999 w 718"/>
              <a:gd name="T3" fmla="*/ 10886 h 168"/>
              <a:gd name="T4" fmla="*/ 637519 w 718"/>
              <a:gd name="T5" fmla="*/ 10886 h 168"/>
              <a:gd name="T6" fmla="*/ 1062038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4" name="Freeform 47"/>
          <p:cNvSpPr>
            <a:spLocks/>
          </p:cNvSpPr>
          <p:nvPr>
            <p:custDataLst>
              <p:tags r:id="rId31"/>
            </p:custDataLst>
          </p:nvPr>
        </p:nvSpPr>
        <p:spPr bwMode="auto">
          <a:xfrm rot="-5400000">
            <a:off x="4762500" y="452755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5" name="Freeform 48"/>
          <p:cNvSpPr>
            <a:spLocks/>
          </p:cNvSpPr>
          <p:nvPr>
            <p:custDataLst>
              <p:tags r:id="rId32"/>
            </p:custDataLst>
          </p:nvPr>
        </p:nvSpPr>
        <p:spPr bwMode="auto">
          <a:xfrm rot="5619133">
            <a:off x="5064919" y="452675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6" name="Freeform 49"/>
          <p:cNvSpPr>
            <a:spLocks/>
          </p:cNvSpPr>
          <p:nvPr>
            <p:custDataLst>
              <p:tags r:id="rId33"/>
            </p:custDataLst>
          </p:nvPr>
        </p:nvSpPr>
        <p:spPr bwMode="auto">
          <a:xfrm rot="-5400000">
            <a:off x="6129338" y="452755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7" name="Freeform 50"/>
          <p:cNvSpPr>
            <a:spLocks/>
          </p:cNvSpPr>
          <p:nvPr>
            <p:custDataLst>
              <p:tags r:id="rId34"/>
            </p:custDataLst>
          </p:nvPr>
        </p:nvSpPr>
        <p:spPr bwMode="auto">
          <a:xfrm rot="5619133">
            <a:off x="6431756" y="452675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8" name="Freeform 51"/>
          <p:cNvSpPr>
            <a:spLocks/>
          </p:cNvSpPr>
          <p:nvPr>
            <p:custDataLst>
              <p:tags r:id="rId35"/>
            </p:custDataLst>
          </p:nvPr>
        </p:nvSpPr>
        <p:spPr bwMode="auto">
          <a:xfrm rot="-5400000">
            <a:off x="7570788" y="452755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9" name="Freeform 52"/>
          <p:cNvSpPr>
            <a:spLocks/>
          </p:cNvSpPr>
          <p:nvPr>
            <p:custDataLst>
              <p:tags r:id="rId36"/>
            </p:custDataLst>
          </p:nvPr>
        </p:nvSpPr>
        <p:spPr bwMode="auto">
          <a:xfrm rot="5619133">
            <a:off x="7873206" y="452675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0" name="Freeform 53"/>
          <p:cNvSpPr>
            <a:spLocks/>
          </p:cNvSpPr>
          <p:nvPr>
            <p:custDataLst>
              <p:tags r:id="rId37"/>
            </p:custDataLst>
          </p:nvPr>
        </p:nvSpPr>
        <p:spPr bwMode="auto">
          <a:xfrm rot="-5400000">
            <a:off x="6129338" y="316230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1" name="Freeform 54"/>
          <p:cNvSpPr>
            <a:spLocks/>
          </p:cNvSpPr>
          <p:nvPr>
            <p:custDataLst>
              <p:tags r:id="rId38"/>
            </p:custDataLst>
          </p:nvPr>
        </p:nvSpPr>
        <p:spPr bwMode="auto">
          <a:xfrm rot="5619133">
            <a:off x="6431756" y="316150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2" name="Freeform 55"/>
          <p:cNvSpPr>
            <a:spLocks/>
          </p:cNvSpPr>
          <p:nvPr>
            <p:custDataLst>
              <p:tags r:id="rId39"/>
            </p:custDataLst>
          </p:nvPr>
        </p:nvSpPr>
        <p:spPr bwMode="auto">
          <a:xfrm rot="-5400000">
            <a:off x="7570788" y="316230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3" name="Freeform 56"/>
          <p:cNvSpPr>
            <a:spLocks/>
          </p:cNvSpPr>
          <p:nvPr>
            <p:custDataLst>
              <p:tags r:id="rId40"/>
            </p:custDataLst>
          </p:nvPr>
        </p:nvSpPr>
        <p:spPr bwMode="auto">
          <a:xfrm rot="5619133">
            <a:off x="7873206" y="316150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4" name="Oval 57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697663" y="1228725"/>
            <a:ext cx="303212" cy="3032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235" name="Oval 62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697663" y="6237288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8236" name="Oval 29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062913" y="5099050"/>
            <a:ext cx="303212" cy="3032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7" name="Oval 22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062913" y="3732213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324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Mincut Construction</a:t>
            </a:r>
          </a:p>
        </p:txBody>
      </p:sp>
      <p:sp>
        <p:nvSpPr>
          <p:cNvPr id="9219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9963" y="32766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0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0825" y="32766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1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09963" y="50990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0825" y="50990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23669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51688" y="600868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9225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813175" y="3352800"/>
            <a:ext cx="151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13175" y="5175250"/>
            <a:ext cx="151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813175" y="5326063"/>
            <a:ext cx="151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813175" y="3505200"/>
            <a:ext cx="151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586163" y="3581400"/>
            <a:ext cx="0" cy="151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557838" y="3581400"/>
            <a:ext cx="0" cy="151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407025" y="3581400"/>
            <a:ext cx="0" cy="151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736975" y="3581400"/>
            <a:ext cx="0" cy="151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916113" y="2670175"/>
            <a:ext cx="1593850" cy="25050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992313" y="2517775"/>
            <a:ext cx="3338512" cy="758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92313" y="2670175"/>
            <a:ext cx="3262312" cy="24288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992313" y="2593975"/>
            <a:ext cx="1517650" cy="758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736975" y="5402263"/>
            <a:ext cx="3340100" cy="7588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3175" y="3581400"/>
            <a:ext cx="3414713" cy="24272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557838" y="3505200"/>
            <a:ext cx="1670050" cy="24288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634038" y="5326063"/>
            <a:ext cx="1517650" cy="7588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318250" y="4414838"/>
            <a:ext cx="5318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b</a:t>
            </a:r>
            <a:r>
              <a:rPr lang="en-US" altLang="en-US" sz="1800" b="1" baseline="-25000"/>
              <a:t>v</a:t>
            </a:r>
          </a:p>
        </p:txBody>
      </p:sp>
      <p:sp>
        <p:nvSpPr>
          <p:cNvPr id="9242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05163" y="2517775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a</a:t>
            </a:r>
            <a:r>
              <a:rPr lang="en-US" altLang="en-US" sz="1800" b="1" baseline="-25000"/>
              <a:t>v</a:t>
            </a:r>
          </a:p>
        </p:txBody>
      </p:sp>
      <p:sp>
        <p:nvSpPr>
          <p:cNvPr id="9243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95800" y="3429000"/>
            <a:ext cx="684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p</a:t>
            </a:r>
            <a:r>
              <a:rPr lang="en-US" altLang="en-US" sz="1800" b="1" baseline="-25000"/>
              <a:t>uv</a:t>
            </a:r>
          </a:p>
        </p:txBody>
      </p:sp>
      <p:sp>
        <p:nvSpPr>
          <p:cNvPr id="9244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65575" y="2973388"/>
            <a:ext cx="684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p</a:t>
            </a:r>
            <a:r>
              <a:rPr lang="en-US" altLang="en-US" sz="1800" b="1" baseline="-25000"/>
              <a:t>vu</a:t>
            </a:r>
          </a:p>
        </p:txBody>
      </p:sp>
    </p:spTree>
    <p:extLst>
      <p:ext uri="{BB962C8B-B14F-4D97-AF65-F5344CB8AC3E}">
        <p14:creationId xmlns:p14="http://schemas.microsoft.com/office/powerpoint/2010/main" val="103205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Today’s topics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Network flow reductions</a:t>
            </a:r>
          </a:p>
          <a:p>
            <a:pPr lvl="1" eaLnBrk="1" hangingPunct="1"/>
            <a:r>
              <a:rPr lang="en-US" altLang="en-US" dirty="0"/>
              <a:t>Multi source flow</a:t>
            </a:r>
          </a:p>
          <a:p>
            <a:pPr lvl="1" eaLnBrk="1" hangingPunct="1"/>
            <a:r>
              <a:rPr lang="en-US" altLang="en-US" dirty="0"/>
              <a:t>Reviewer Assignment</a:t>
            </a:r>
          </a:p>
          <a:p>
            <a:pPr eaLnBrk="1" hangingPunct="1"/>
            <a:r>
              <a:rPr lang="en-US" altLang="en-US" dirty="0"/>
              <a:t>Baseball Scheduling</a:t>
            </a:r>
          </a:p>
          <a:p>
            <a:pPr eaLnBrk="1" hangingPunct="1"/>
            <a:r>
              <a:rPr lang="en-US" altLang="en-US" dirty="0"/>
              <a:t>Image Segmentation</a:t>
            </a:r>
          </a:p>
          <a:p>
            <a:pPr eaLnBrk="1" hangingPunct="1"/>
            <a:r>
              <a:rPr lang="en-US" altLang="en-US" dirty="0"/>
              <a:t>Reading: 7.5, 7.6, 7.10-7.12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 err="1"/>
              <a:t>Flowgraph</a:t>
            </a:r>
            <a:r>
              <a:rPr lang="en-US" altLang="en-US" sz="2800" dirty="0"/>
              <a:t>:  Directed graph with distinguished vertices s (source) and t (sink)</a:t>
            </a:r>
          </a:p>
          <a:p>
            <a:pPr eaLnBrk="1" hangingPunct="1"/>
            <a:r>
              <a:rPr lang="en-US" altLang="en-US" sz="2800" dirty="0"/>
              <a:t>Capacities on the edges,  c(e) &gt;= 0</a:t>
            </a:r>
          </a:p>
          <a:p>
            <a:pPr eaLnBrk="1" hangingPunct="1"/>
            <a:r>
              <a:rPr lang="en-US" altLang="en-US" sz="2800" dirty="0"/>
              <a:t>Problem,  assign flows f(e) to the edges such that:</a:t>
            </a:r>
          </a:p>
          <a:p>
            <a:pPr lvl="1" eaLnBrk="1" hangingPunct="1"/>
            <a:r>
              <a:rPr lang="en-US" altLang="en-US" sz="2400" dirty="0"/>
              <a:t>0 &lt;= f(e) &lt;= c(e)</a:t>
            </a:r>
          </a:p>
          <a:p>
            <a:pPr lvl="1" eaLnBrk="1" hangingPunct="1"/>
            <a:r>
              <a:rPr lang="en-US" altLang="en-US" sz="2400" dirty="0"/>
              <a:t>Flow is conserved at vertices other than s and t</a:t>
            </a:r>
          </a:p>
          <a:p>
            <a:pPr lvl="2" eaLnBrk="1" hangingPunct="1"/>
            <a:r>
              <a:rPr lang="en-US" altLang="en-US" sz="2000" dirty="0"/>
              <a:t>Flow conservation: flow going into a vertex equals the flow going out</a:t>
            </a:r>
          </a:p>
          <a:p>
            <a:pPr lvl="1" eaLnBrk="1" hangingPunct="1"/>
            <a:r>
              <a:rPr lang="en-US" altLang="en-US" sz="2400" dirty="0"/>
              <a:t>The flow leaving the source is a large as possible</a:t>
            </a:r>
          </a:p>
          <a:p>
            <a:pPr eaLnBrk="1" hangingPunct="1"/>
            <a:endParaRPr lang="en-US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4195" y="89620"/>
            <a:ext cx="990047" cy="338554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9576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Ideas for Network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Residual Graph for a Flow</a:t>
            </a:r>
          </a:p>
          <a:p>
            <a:r>
              <a:rPr lang="en-US" dirty="0"/>
              <a:t>Augmenting a flow</a:t>
            </a:r>
          </a:p>
          <a:p>
            <a:r>
              <a:rPr lang="en-US" dirty="0"/>
              <a:t>Ford Fulkerson Algorithm</a:t>
            </a:r>
          </a:p>
          <a:p>
            <a:r>
              <a:rPr lang="en-US" dirty="0"/>
              <a:t>Max Flow / Min Cut Theorem</a:t>
            </a:r>
          </a:p>
          <a:p>
            <a:r>
              <a:rPr lang="en-US" dirty="0"/>
              <a:t>Practical Flow Algorithms</a:t>
            </a:r>
          </a:p>
          <a:p>
            <a:r>
              <a:rPr lang="en-US" dirty="0"/>
              <a:t>Modelling problems as Network Flow or Minimum Cut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195" y="89620"/>
            <a:ext cx="990047" cy="338554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12618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Max Flow / Min Cut</a:t>
            </a:r>
          </a:p>
        </p:txBody>
      </p:sp>
      <p:sp>
        <p:nvSpPr>
          <p:cNvPr id="512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a</a:t>
            </a:r>
          </a:p>
        </p:txBody>
      </p:sp>
      <p:sp>
        <p:nvSpPr>
          <p:cNvPr id="512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512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d</a:t>
            </a:r>
          </a:p>
        </p:txBody>
      </p:sp>
      <p:sp>
        <p:nvSpPr>
          <p:cNvPr id="512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5127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513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513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513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513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513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513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513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5159" name="Text Box 4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0" name="Text Box 4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1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17319" y="218281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20</a:t>
            </a:r>
            <a:r>
              <a:rPr lang="en-US" altLang="en-US" b="1" dirty="0"/>
              <a:t>/30</a:t>
            </a:r>
          </a:p>
        </p:txBody>
      </p:sp>
      <p:sp>
        <p:nvSpPr>
          <p:cNvPr id="5162" name="Text Box 4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3" name="Text Box 4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5164" name="Text Box 4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20</a:t>
            </a:r>
            <a:r>
              <a:rPr lang="en-US" altLang="en-US" b="1" dirty="0"/>
              <a:t>/25</a:t>
            </a:r>
          </a:p>
        </p:txBody>
      </p:sp>
      <p:sp>
        <p:nvSpPr>
          <p:cNvPr id="5165" name="Text Box 4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6" name="Text Box 50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7" name="Text Box 5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987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68" name="Text Box 53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9" name="Text Box 5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799810" y="4762140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15</a:t>
            </a:r>
            <a:r>
              <a:rPr lang="en-US" altLang="en-US" b="1" dirty="0"/>
              <a:t>/20</a:t>
            </a:r>
          </a:p>
        </p:txBody>
      </p:sp>
      <p:sp>
        <p:nvSpPr>
          <p:cNvPr id="5170" name="Text Box 56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5171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2" name="Text Box 6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73" name="Text Box 62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72264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20</a:t>
            </a:r>
            <a:r>
              <a:rPr lang="en-US" altLang="en-US" b="1" dirty="0"/>
              <a:t>/30</a:t>
            </a:r>
          </a:p>
        </p:txBody>
      </p:sp>
      <p:sp>
        <p:nvSpPr>
          <p:cNvPr id="5174" name="Text Box 6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8309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5175" name="Text Box 64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6" name="Text Box 65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2588" y="32019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7" name="Text Box 66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572000" y="434022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8" name="Text Box 67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103813" y="28971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9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4337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0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242050" y="32019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1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407025" y="35814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  <p:sp>
        <p:nvSpPr>
          <p:cNvPr id="2" name="Freeform 1"/>
          <p:cNvSpPr/>
          <p:nvPr/>
        </p:nvSpPr>
        <p:spPr>
          <a:xfrm>
            <a:off x="2833370" y="2022764"/>
            <a:ext cx="1286659" cy="4296339"/>
          </a:xfrm>
          <a:custGeom>
            <a:avLst/>
            <a:gdLst>
              <a:gd name="connsiteX0" fmla="*/ 648739 w 1286659"/>
              <a:gd name="connsiteY0" fmla="*/ 0 h 4296339"/>
              <a:gd name="connsiteX1" fmla="*/ 741103 w 1286659"/>
              <a:gd name="connsiteY1" fmla="*/ 1136072 h 4296339"/>
              <a:gd name="connsiteX2" fmla="*/ 1249103 w 1286659"/>
              <a:gd name="connsiteY2" fmla="*/ 1745672 h 4296339"/>
              <a:gd name="connsiteX3" fmla="*/ 1129030 w 1286659"/>
              <a:gd name="connsiteY3" fmla="*/ 3048000 h 4296339"/>
              <a:gd name="connsiteX4" fmla="*/ 177685 w 1286659"/>
              <a:gd name="connsiteY4" fmla="*/ 4128654 h 4296339"/>
              <a:gd name="connsiteX5" fmla="*/ 2194 w 1286659"/>
              <a:gd name="connsiteY5" fmla="*/ 4276436 h 4296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6659" h="4296339">
                <a:moveTo>
                  <a:pt x="648739" y="0"/>
                </a:moveTo>
                <a:cubicBezTo>
                  <a:pt x="644890" y="422563"/>
                  <a:pt x="641042" y="845127"/>
                  <a:pt x="741103" y="1136072"/>
                </a:cubicBezTo>
                <a:cubicBezTo>
                  <a:pt x="841164" y="1427017"/>
                  <a:pt x="1184449" y="1427017"/>
                  <a:pt x="1249103" y="1745672"/>
                </a:cubicBezTo>
                <a:cubicBezTo>
                  <a:pt x="1313757" y="2064327"/>
                  <a:pt x="1307600" y="2650836"/>
                  <a:pt x="1129030" y="3048000"/>
                </a:cubicBezTo>
                <a:cubicBezTo>
                  <a:pt x="950460" y="3445164"/>
                  <a:pt x="365491" y="3923915"/>
                  <a:pt x="177685" y="4128654"/>
                </a:cubicBezTo>
                <a:cubicBezTo>
                  <a:pt x="-10121" y="4333393"/>
                  <a:pt x="-3964" y="4304914"/>
                  <a:pt x="2194" y="4276436"/>
                </a:cubicBezTo>
              </a:path>
            </a:pathLst>
          </a:custGeom>
          <a:noFill/>
          <a:ln w="571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94195" y="89620"/>
            <a:ext cx="990047" cy="338554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631899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Undirected Network Flow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Undirected graph with edge capacities</a:t>
            </a:r>
          </a:p>
          <a:p>
            <a:pPr eaLnBrk="1" hangingPunct="1"/>
            <a:r>
              <a:rPr lang="en-US" altLang="en-US"/>
              <a:t>Flow may go either direction along the edges (subject to the capacity constraints)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9100" y="35052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60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82950" y="46434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9100" y="5857875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49275" y="3808413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49275" y="4946650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16113" y="3884613"/>
            <a:ext cx="0" cy="1973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68513" y="3808413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68513" y="4946650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3075" y="388461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22538" y="547846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16113" y="45672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923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22538" y="3884613"/>
            <a:ext cx="911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9275" y="5478463"/>
            <a:ext cx="758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9234" name="Text Box 2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86163" y="6313488"/>
            <a:ext cx="4568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Construct an equivalent flow problem</a:t>
            </a:r>
          </a:p>
        </p:txBody>
      </p:sp>
    </p:spTree>
    <p:extLst>
      <p:ext uri="{BB962C8B-B14F-4D97-AF65-F5344CB8AC3E}">
        <p14:creationId xmlns:p14="http://schemas.microsoft.com/office/powerpoint/2010/main" val="1050710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Bipartite Matching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graph G=(V,E) is bipartite if the vertices can be partitioned into disjoints sets X,Y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 matching M is a subset of the edges that does not share any vertices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Find a matching as large as possible</a:t>
            </a:r>
          </a:p>
        </p:txBody>
      </p:sp>
    </p:spTree>
    <p:extLst>
      <p:ext uri="{BB962C8B-B14F-4D97-AF65-F5344CB8AC3E}">
        <p14:creationId xmlns:p14="http://schemas.microsoft.com/office/powerpoint/2010/main" val="988666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collection of teachers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 collection of courses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And a graph showing which teachers can teach which courses</a:t>
            </a:r>
          </a:p>
        </p:txBody>
      </p:sp>
      <p:sp>
        <p:nvSpPr>
          <p:cNvPr id="1126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46338" y="3808413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46338" y="441483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46338" y="502285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7054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638810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68788" y="3808413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268788" y="441483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8788" y="502285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8788" y="57054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8788" y="638810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763713" y="3732213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RA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763713" y="4414838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PB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763713" y="5022850"/>
            <a:ext cx="684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ME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763713" y="5705475"/>
            <a:ext cx="684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DG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763713" y="6313488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AK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1295" y="38212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311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0392" y="3808413"/>
            <a:ext cx="1062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1285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951413" y="44148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331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951413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332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951413" y="570547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401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1413" y="631348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421</a:t>
            </a:r>
          </a:p>
        </p:txBody>
      </p:sp>
    </p:spTree>
    <p:extLst>
      <p:ext uri="{BB962C8B-B14F-4D97-AF65-F5344CB8AC3E}">
        <p14:creationId xmlns:p14="http://schemas.microsoft.com/office/powerpoint/2010/main" val="9346648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10037</TotalTime>
  <Words>1006</Words>
  <Application>Microsoft Office PowerPoint</Application>
  <PresentationFormat>On-screen Show (4:3)</PresentationFormat>
  <Paragraphs>266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Symbol</vt:lpstr>
      <vt:lpstr>Times New Roman</vt:lpstr>
      <vt:lpstr>1_Default Design</vt:lpstr>
      <vt:lpstr>CSE 421 Algorithms</vt:lpstr>
      <vt:lpstr>Announcements</vt:lpstr>
      <vt:lpstr>Today’s topics</vt:lpstr>
      <vt:lpstr>Network Flow Definitions</vt:lpstr>
      <vt:lpstr>Key Ideas for Network Flow</vt:lpstr>
      <vt:lpstr>Max Flow / Min Cut</vt:lpstr>
      <vt:lpstr>Undirected Network Flow</vt:lpstr>
      <vt:lpstr>Bipartite Matching</vt:lpstr>
      <vt:lpstr>Application</vt:lpstr>
      <vt:lpstr>Converting Matching to Network Flow</vt:lpstr>
      <vt:lpstr>Finding edge disjoint paths</vt:lpstr>
      <vt:lpstr>Multi-source network flow</vt:lpstr>
      <vt:lpstr>Resource Allocation:  Assignment of reviewers</vt:lpstr>
      <vt:lpstr>Resource Allocation: Illegal Campaign Donations</vt:lpstr>
      <vt:lpstr>Baseball elimination</vt:lpstr>
      <vt:lpstr>Baseball elimination</vt:lpstr>
      <vt:lpstr>Assume Fruit Flies win remaining games</vt:lpstr>
      <vt:lpstr>Remaining games</vt:lpstr>
      <vt:lpstr>Minimum Cut Applications</vt:lpstr>
      <vt:lpstr>Image Segmentation</vt:lpstr>
      <vt:lpstr>PowerPoint Presentation</vt:lpstr>
      <vt:lpstr>Image analysis</vt:lpstr>
      <vt:lpstr>Pixel graph to flow graph</vt:lpstr>
      <vt:lpstr>Mincut Construction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105</cp:revision>
  <dcterms:created xsi:type="dcterms:W3CDTF">1601-01-01T00:00:00Z</dcterms:created>
  <dcterms:modified xsi:type="dcterms:W3CDTF">2019-11-22T19:47:05Z</dcterms:modified>
</cp:coreProperties>
</file>