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2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7" r:id="rId3"/>
    <p:sldId id="415" r:id="rId4"/>
    <p:sldId id="380" r:id="rId5"/>
    <p:sldId id="381" r:id="rId6"/>
    <p:sldId id="386" r:id="rId7"/>
    <p:sldId id="382" r:id="rId8"/>
    <p:sldId id="383" r:id="rId9"/>
    <p:sldId id="385" r:id="rId10"/>
    <p:sldId id="384" r:id="rId11"/>
    <p:sldId id="387" r:id="rId12"/>
    <p:sldId id="390" r:id="rId13"/>
    <p:sldId id="391" r:id="rId14"/>
    <p:sldId id="392" r:id="rId15"/>
    <p:sldId id="393" r:id="rId16"/>
    <p:sldId id="394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0000"/>
    <a:srgbClr val="CC9900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108" d="100"/>
          <a:sy n="108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70E7FE-EF11-4790-A58C-2C19B7D7FD9B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7FCEE-0EA7-4136-A141-FCD26E65CD19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7BDEC0-EF4D-438C-A424-2513BD214BDC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18, Autumn 2019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Optimal Billboard Placement</a:t>
            </a:r>
          </a:p>
          <a:p>
            <a:pPr lvl="2" eaLnBrk="1" hangingPunct="1"/>
            <a:r>
              <a:rPr lang="en-US" altLang="en-US" smtClean="0"/>
              <a:t>Text, Solved Exercise, Pg 307</a:t>
            </a:r>
          </a:p>
          <a:p>
            <a:pPr lvl="1" eaLnBrk="1" hangingPunct="1"/>
            <a:r>
              <a:rPr lang="en-US" altLang="en-US" smtClean="0"/>
              <a:t>Linebreaking with hyphenation</a:t>
            </a:r>
          </a:p>
          <a:p>
            <a:pPr lvl="2" eaLnBrk="1" hangingPunct="1"/>
            <a:r>
              <a:rPr lang="en-US" altLang="en-US" smtClean="0"/>
              <a:t>Compare with HW problem 6, Pg 317</a:t>
            </a:r>
          </a:p>
          <a:p>
            <a:pPr lvl="1" eaLnBrk="1" hangingPunct="1"/>
            <a:r>
              <a:rPr lang="en-US" altLang="en-US" smtClean="0"/>
              <a:t>String approximation</a:t>
            </a:r>
          </a:p>
          <a:p>
            <a:pPr lvl="2" eaLnBrk="1" hangingPunct="1"/>
            <a:r>
              <a:rPr lang="en-US" altLang="en-US" smtClean="0"/>
              <a:t>Text, Solved Exercise, Page 309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014" y="17907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Optimal linear interpolation with K segments</a:t>
            </a:r>
            <a:endParaRPr lang="en-US" sz="2000" dirty="0"/>
          </a:p>
        </p:txBody>
      </p:sp>
      <p:cxnSp>
        <p:nvCxnSpPr>
          <p:cNvPr id="4" name="Straight Connector 3"/>
          <p:cNvCxnSpPr>
            <a:stCxn id="11272" idx="7"/>
            <a:endCxn id="11269" idx="3"/>
          </p:cNvCxnSpPr>
          <p:nvPr/>
        </p:nvCxnSpPr>
        <p:spPr>
          <a:xfrm flipV="1">
            <a:off x="1261922" y="3395522"/>
            <a:ext cx="1895756" cy="20481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1269" idx="6"/>
          </p:cNvCxnSpPr>
          <p:nvPr/>
        </p:nvCxnSpPr>
        <p:spPr>
          <a:xfrm flipV="1">
            <a:off x="3352800" y="3276600"/>
            <a:ext cx="3352800" cy="381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5600" y="1485900"/>
            <a:ext cx="2001838" cy="13335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19472" idx="7"/>
            <a:endCxn id="19473" idx="3"/>
          </p:cNvCxnSpPr>
          <p:nvPr/>
        </p:nvCxnSpPr>
        <p:spPr>
          <a:xfrm flipV="1">
            <a:off x="4690922" y="1566722"/>
            <a:ext cx="3953156" cy="16671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463" idx="7"/>
            <a:endCxn id="19473" idx="3"/>
          </p:cNvCxnSpPr>
          <p:nvPr/>
        </p:nvCxnSpPr>
        <p:spPr>
          <a:xfrm flipV="1">
            <a:off x="5148122" y="1566722"/>
            <a:ext cx="3495956" cy="17433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474" idx="6"/>
            <a:endCxn id="19473" idx="3"/>
          </p:cNvCxnSpPr>
          <p:nvPr/>
        </p:nvCxnSpPr>
        <p:spPr>
          <a:xfrm flipV="1">
            <a:off x="6019800" y="1566722"/>
            <a:ext cx="2624278" cy="16717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9468" idx="7"/>
          </p:cNvCxnSpPr>
          <p:nvPr/>
        </p:nvCxnSpPr>
        <p:spPr>
          <a:xfrm flipV="1">
            <a:off x="6824522" y="1600200"/>
            <a:ext cx="1786078" cy="14050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9464" idx="2"/>
            <a:endCxn id="19472" idx="3"/>
          </p:cNvCxnSpPr>
          <p:nvPr/>
        </p:nvCxnSpPr>
        <p:spPr>
          <a:xfrm flipV="1">
            <a:off x="1066800" y="3395522"/>
            <a:ext cx="3462478" cy="21289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9464" idx="2"/>
            <a:endCxn id="19463" idx="3"/>
          </p:cNvCxnSpPr>
          <p:nvPr/>
        </p:nvCxnSpPr>
        <p:spPr>
          <a:xfrm flipV="1">
            <a:off x="1066800" y="3471722"/>
            <a:ext cx="3919678" cy="2052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464" idx="3"/>
            <a:endCxn id="19474" idx="6"/>
          </p:cNvCxnSpPr>
          <p:nvPr/>
        </p:nvCxnSpPr>
        <p:spPr>
          <a:xfrm flipV="1">
            <a:off x="1100278" y="3238500"/>
            <a:ext cx="4919522" cy="236682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9464" idx="3"/>
            <a:endCxn id="19468" idx="3"/>
          </p:cNvCxnSpPr>
          <p:nvPr/>
        </p:nvCxnSpPr>
        <p:spPr>
          <a:xfrm flipV="1">
            <a:off x="1100278" y="3166922"/>
            <a:ext cx="5562600" cy="2438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err="1"/>
              <a:t>Opt</a:t>
            </a:r>
            <a:r>
              <a:rPr lang="en-US" sz="3200" baseline="-25000" dirty="0" err="1"/>
              <a:t>k</a:t>
            </a:r>
            <a:r>
              <a:rPr lang="en-US" sz="3200" dirty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/>
              <a:t> { Opt</a:t>
            </a:r>
            <a:r>
              <a:rPr lang="en-US" sz="3200" baseline="-25000" dirty="0"/>
              <a:t>k-1</a:t>
            </a:r>
            <a:r>
              <a:rPr lang="en-US" sz="3200" dirty="0"/>
              <a:t>[ </a:t>
            </a:r>
            <a:r>
              <a:rPr lang="en-US" sz="3200" dirty="0" err="1"/>
              <a:t>i</a:t>
            </a:r>
            <a:r>
              <a:rPr lang="en-US" sz="3200" dirty="0"/>
              <a:t> ] + </a:t>
            </a:r>
            <a:r>
              <a:rPr lang="en-US" sz="3200" dirty="0" err="1"/>
              <a:t>E</a:t>
            </a:r>
            <a:r>
              <a:rPr lang="en-US" sz="3200" baseline="-25000" dirty="0" err="1"/>
              <a:t>i,j</a:t>
            </a:r>
            <a:r>
              <a:rPr lang="en-US" sz="3200" dirty="0"/>
              <a:t> } for 0 &lt; </a:t>
            </a:r>
            <a:r>
              <a:rPr lang="en-US" sz="3200" dirty="0" err="1"/>
              <a:t>i</a:t>
            </a:r>
            <a:r>
              <a:rPr lang="en-US" sz="3200" dirty="0"/>
              <a:t> &lt; j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13957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 w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,…,w</a:t>
            </a:r>
            <a:r>
              <a:rPr lang="en-US" altLang="en-US" baseline="-25000" smtClean="0"/>
              <a:t>n</a:t>
            </a:r>
            <a:r>
              <a:rPr lang="en-US" altLang="en-US" smtClean="0"/>
              <a:t> = {6, 8, 9, 11, 13, 16, 18, 24}</a:t>
            </a:r>
          </a:p>
          <a:p>
            <a:pPr eaLnBrk="1" hangingPunct="1"/>
            <a:r>
              <a:rPr lang="en-US" altLang="en-US" smtClean="0"/>
              <a:t>Find a subset that has as large a sum as possible, without exceeding 50</a:t>
            </a:r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Adding a variable for Weight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r>
              <a:rPr lang="en-US" altLang="en-US" smtClean="0"/>
              <a:t>{2, 4, 7, 10}</a:t>
            </a:r>
          </a:p>
          <a:p>
            <a:pPr lvl="1" eaLnBrk="1" hangingPunct="1"/>
            <a:r>
              <a:rPr lang="en-US" altLang="en-US" smtClean="0"/>
              <a:t>Opt[2, 7] =</a:t>
            </a:r>
          </a:p>
          <a:p>
            <a:pPr lvl="1" eaLnBrk="1" hangingPunct="1"/>
            <a:r>
              <a:rPr lang="en-US" altLang="en-US" smtClean="0"/>
              <a:t>Opt[3, 7] =</a:t>
            </a:r>
          </a:p>
          <a:p>
            <a:pPr lvl="1" eaLnBrk="1" hangingPunct="1"/>
            <a:r>
              <a:rPr lang="en-US" altLang="en-US" smtClean="0"/>
              <a:t>Opt[3,12] =</a:t>
            </a:r>
          </a:p>
          <a:p>
            <a:pPr lvl="1" eaLnBrk="1" hangingPunct="1"/>
            <a:r>
              <a:rPr lang="en-US" altLang="en-US" smtClean="0"/>
              <a:t>Opt[4,12]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819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0960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for j = 1 to n</a:t>
            </a:r>
          </a:p>
          <a:p>
            <a:pPr eaLnBrk="1" hangingPunct="1"/>
            <a:r>
              <a:rPr lang="en-US" altLang="en-US" sz="2400"/>
              <a:t>      for k = 1 to W</a:t>
            </a:r>
          </a:p>
          <a:p>
            <a:pPr eaLnBrk="1" hangingPunct="1"/>
            <a:r>
              <a:rPr lang="en-US" altLang="en-US" sz="2400"/>
              <a:t>             Opt[j, k] = max(Opt[j-1, k], Opt[j-1, k-w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{I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I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 I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Weights {w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w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…,w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Values {v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v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Maximize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v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such that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w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&lt;=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9475</TotalTime>
  <Words>723</Words>
  <Application>Microsoft Office PowerPoint</Application>
  <PresentationFormat>On-screen Show (4:3)</PresentationFormat>
  <Paragraphs>133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1_Default Design</vt:lpstr>
      <vt:lpstr>CSE 421 Algorithms</vt:lpstr>
      <vt:lpstr>Optimal linear interpolation   </vt:lpstr>
      <vt:lpstr>Optk[ j ] = min i { Optk-1[ i ] + Ei,j } for 0 &lt; i &lt; j</vt:lpstr>
      <vt:lpstr>Subset Sum Problem</vt:lpstr>
      <vt:lpstr>Adding a variable for Weight</vt:lpstr>
      <vt:lpstr>Subset Sum Recurrence</vt:lpstr>
      <vt:lpstr>Subset Sum Grid</vt:lpstr>
      <vt:lpstr>Subset Sum Code</vt:lpstr>
      <vt:lpstr>Knapsack Problem</vt:lpstr>
      <vt:lpstr>Knapsack Recurrence</vt:lpstr>
      <vt:lpstr>Knapsack Grid</vt:lpstr>
      <vt:lpstr>Dynamic Programming Examples</vt:lpstr>
      <vt:lpstr>Billboard Placement</vt:lpstr>
      <vt:lpstr>Design a Dynamic Programming  Algorithm for Billboard Placement</vt:lpstr>
      <vt:lpstr>Opt[k] = fun(Opt[0],…,Opt[k-1])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91</cp:revision>
  <dcterms:created xsi:type="dcterms:W3CDTF">1601-01-01T00:00:00Z</dcterms:created>
  <dcterms:modified xsi:type="dcterms:W3CDTF">2019-11-05T18:58:20Z</dcterms:modified>
</cp:coreProperties>
</file>