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3"/>
  </p:handoutMasterIdLst>
  <p:sldIdLst>
    <p:sldId id="256" r:id="rId2"/>
    <p:sldId id="319" r:id="rId3"/>
    <p:sldId id="332" r:id="rId4"/>
    <p:sldId id="321" r:id="rId5"/>
    <p:sldId id="353" r:id="rId6"/>
    <p:sldId id="354" r:id="rId7"/>
    <p:sldId id="333" r:id="rId8"/>
    <p:sldId id="334" r:id="rId9"/>
    <p:sldId id="339" r:id="rId10"/>
    <p:sldId id="340" r:id="rId11"/>
    <p:sldId id="341" r:id="rId12"/>
    <p:sldId id="342" r:id="rId13"/>
    <p:sldId id="343" r:id="rId14"/>
    <p:sldId id="344" r:id="rId15"/>
    <p:sldId id="352" r:id="rId16"/>
    <p:sldId id="345" r:id="rId17"/>
    <p:sldId id="346" r:id="rId18"/>
    <p:sldId id="347" r:id="rId19"/>
    <p:sldId id="348" r:id="rId20"/>
    <p:sldId id="349" r:id="rId21"/>
    <p:sldId id="350" r:id="rId22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FF0066"/>
    <a:srgbClr val="66FF66"/>
    <a:srgbClr val="FFFF99"/>
    <a:srgbClr val="CCFF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A36F513D-A94F-4785-B124-7BE05917E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691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98AB8-CDCA-469C-9F69-A6047E66E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97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2D0E7-6C9F-46AF-B549-6E2E65737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DA611-3CC3-4A23-ADA6-7D1589EAF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16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76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1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AE2F5-CD2A-446C-AE26-359290729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2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D1DF5-9024-4BBD-A8C0-34F9D9B32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03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F3CEE-46F3-4120-9F53-5B67F5906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37379-38C2-4A46-9199-2D16BFC0C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2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674E-7465-42DD-9BC7-A50C538B7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5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2B950-B697-4A4C-B61C-2D8909471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A16CA-5EE2-4DDC-9FF8-3F436274D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58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B906A-A35E-4EF9-8E9E-832898AFA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08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CA4050-08E8-4D01-91BE-07B8E8DB4C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image" Target="../media/image3.jpeg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image" Target="../media/image2.jpe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image" Target="../media/image1.jpeg"/><Relationship Id="rId5" Type="http://schemas.openxmlformats.org/officeDocument/2006/relationships/tags" Target="../tags/tag81.xml"/><Relationship Id="rId15" Type="http://schemas.openxmlformats.org/officeDocument/2006/relationships/image" Target="../media/image5.png"/><Relationship Id="rId10" Type="http://schemas.openxmlformats.org/officeDocument/2006/relationships/hyperlink" Target="http://en.wikipedia.org/wiki/File:VaughanPratt.JPG" TargetMode="External"/><Relationship Id="rId4" Type="http://schemas.openxmlformats.org/officeDocument/2006/relationships/tags" Target="../tags/tag80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14, Autumn 2019</a:t>
            </a:r>
          </a:p>
          <a:p>
            <a:pPr eaLnBrk="1" hangingPunct="1"/>
            <a:r>
              <a:rPr lang="en-US" altLang="en-US" dirty="0" smtClean="0"/>
              <a:t>Divide and 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0000FF"/>
                </a:solidFill>
              </a:rPr>
              <a:t>44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00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element at random</a:t>
            </a:r>
          </a:p>
          <a:p>
            <a:pPr eaLnBrk="1" hangingPunct="1"/>
            <a:r>
              <a:rPr lang="en-US" altLang="en-US" smtClean="0"/>
              <a:t>Analysis can show that the algorithm has expected run time O(n)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Selection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the run time of select if we can guarantee that choose finds an x such that |S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| &lt; 3n/4 and |S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| &lt; 3n/4 in O(n</a:t>
            </a:r>
            <a:r>
              <a:rPr lang="en-US" altLang="en-US" smtClean="0"/>
              <a:t>) time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BFPRT Algorithm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very clever choose algorithm . . . </a:t>
            </a:r>
          </a:p>
        </p:txBody>
      </p:sp>
      <p:sp>
        <p:nvSpPr>
          <p:cNvPr id="2048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819400"/>
            <a:ext cx="6159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Split into n/5 sets of size 5</a:t>
            </a:r>
          </a:p>
          <a:p>
            <a:pPr eaLnBrk="1" hangingPunct="1"/>
            <a:r>
              <a:rPr lang="en-US" altLang="en-US" sz="2800"/>
              <a:t>M be the set of medians of these sets</a:t>
            </a:r>
          </a:p>
          <a:p>
            <a:pPr eaLnBrk="1" hangingPunct="1"/>
            <a:r>
              <a:rPr lang="en-US" altLang="en-US" sz="2800"/>
              <a:t>Let x be the median of M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10" tooltip="Vaughan Pratt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29000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76400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0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60" y="0"/>
            <a:ext cx="110520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15392" y="288412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1978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615392" y="124700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1995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337455" y="1242603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1986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15392" y="6592395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2002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you really need to know about recurrences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per level changes geometrically with the level</a:t>
            </a:r>
          </a:p>
          <a:p>
            <a:pPr eaLnBrk="1" hangingPunct="1"/>
            <a:r>
              <a:rPr lang="en-US" altLang="en-US" smtClean="0"/>
              <a:t>Geometrically increasing (x &gt; 1)</a:t>
            </a:r>
          </a:p>
          <a:p>
            <a:pPr lvl="1" eaLnBrk="1" hangingPunct="1"/>
            <a:r>
              <a:rPr lang="en-US" altLang="en-US" smtClean="0"/>
              <a:t>The bottom level wins</a:t>
            </a:r>
          </a:p>
          <a:p>
            <a:pPr eaLnBrk="1" hangingPunct="1"/>
            <a:r>
              <a:rPr lang="en-US" altLang="en-US" smtClean="0"/>
              <a:t>Geometrically decreasing  (x &lt; 1)</a:t>
            </a:r>
          </a:p>
          <a:p>
            <a:pPr lvl="1" eaLnBrk="1" hangingPunct="1"/>
            <a:r>
              <a:rPr lang="en-US" altLang="en-US" smtClean="0"/>
              <a:t>The top level wins</a:t>
            </a:r>
          </a:p>
          <a:p>
            <a:pPr eaLnBrk="1" hangingPunct="1"/>
            <a:r>
              <a:rPr lang="en-US" altLang="en-US" smtClean="0"/>
              <a:t>Balanced (x = 1)</a:t>
            </a:r>
          </a:p>
          <a:p>
            <a:pPr lvl="1" eaLnBrk="1" hangingPunct="1"/>
            <a:r>
              <a:rPr lang="en-US" altLang="en-US" smtClean="0"/>
              <a:t>Equal contribution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runtime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latin typeface="Arial" charset="0"/>
              </a:rPr>
              <a:t>|S</a:t>
            </a:r>
            <a:r>
              <a:rPr lang="en-US" sz="3200" kern="0" baseline="-25000" dirty="0">
                <a:latin typeface="Arial" charset="0"/>
              </a:rPr>
              <a:t>1</a:t>
            </a:r>
            <a:r>
              <a:rPr lang="en-US" sz="3200" kern="0" dirty="0">
                <a:latin typeface="Arial" charset="0"/>
              </a:rPr>
              <a:t>| &lt; 3n/4, |S</a:t>
            </a:r>
            <a:r>
              <a:rPr lang="en-US" sz="3200" kern="0" baseline="-25000" dirty="0">
                <a:latin typeface="Arial" charset="0"/>
              </a:rPr>
              <a:t>2</a:t>
            </a:r>
            <a:r>
              <a:rPr lang="en-US" sz="3200" kern="0" dirty="0">
                <a:latin typeface="Arial" charset="0"/>
              </a:rPr>
              <a:t>| &lt; 3n/4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latin typeface="Arial" charset="0"/>
              </a:rPr>
              <a:t>Split into n/5 sets of size 5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M be the set of medians of these sets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x be the median of M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Construct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and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Recursive call in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or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T(3n/4) + T(n/5) + c n</a:t>
            </a:r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Prove that T(n) &lt;= 20 c 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n</a:t>
            </a:r>
            <a:r>
              <a:rPr lang="en-US" altLang="en-US" baseline="30000" smtClean="0"/>
              <a:t>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Balanced:  a =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4T(n/2) + </a:t>
            </a:r>
            <a:r>
              <a:rPr lang="en-US" altLang="en-US" dirty="0"/>
              <a:t>n</a:t>
            </a:r>
            <a:r>
              <a:rPr lang="en-US" altLang="en-US" baseline="30000" dirty="0"/>
              <a:t>2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Increasing: a &gt;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9T(n/8) + 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3T(n/4) + </a:t>
            </a:r>
            <a:r>
              <a:rPr lang="en-US" altLang="en-US" dirty="0"/>
              <a:t>n</a:t>
            </a:r>
            <a:r>
              <a:rPr lang="en-US" altLang="en-US" baseline="30000" dirty="0"/>
              <a:t>1/2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Decreasing: a &lt;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5T(n/8) + 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T(n</a:t>
            </a:r>
            <a:r>
              <a:rPr lang="en-US" altLang="en-US" dirty="0"/>
              <a:t>) = </a:t>
            </a:r>
            <a:r>
              <a:rPr lang="en-US" altLang="en-US" dirty="0" smtClean="0"/>
              <a:t>7T(n/2) + </a:t>
            </a:r>
            <a:r>
              <a:rPr lang="en-US" altLang="en-US" dirty="0"/>
              <a:t>n</a:t>
            </a:r>
            <a:r>
              <a:rPr lang="en-US" altLang="en-US" baseline="30000" dirty="0"/>
              <a:t>3</a:t>
            </a:r>
            <a:r>
              <a:rPr lang="en-US" alt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 Algorithms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Split into sub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Recursively solve the problem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Combine solutions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progress in the split and combine stages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Quicksort</a:t>
            </a:r>
            <a:r>
              <a:rPr lang="en-US" dirty="0" smtClean="0"/>
              <a:t> – progress made at the split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Mergesort</a:t>
            </a:r>
            <a:r>
              <a:rPr lang="en-US" dirty="0" smtClean="0"/>
              <a:t> – progress made at the combine step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D&amp;C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Strassen’s</a:t>
            </a:r>
            <a:r>
              <a:rPr lang="en-US" dirty="0" smtClean="0"/>
              <a:t> Algorithm – Matrix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Inversions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Median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Closest Pair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Integer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FFT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multiply 2 x 2 matrices with 7 multiplications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828800"/>
            <a:ext cx="411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</a:t>
            </a:r>
            <a:r>
              <a:rPr lang="en-US" altLang="en-US" sz="2400" dirty="0" smtClean="0"/>
              <a:t>| e   </a:t>
            </a:r>
            <a:r>
              <a:rPr lang="en-US" altLang="en-US" sz="2400" dirty="0"/>
              <a:t>g|</a:t>
            </a:r>
          </a:p>
          <a:p>
            <a:pPr eaLnBrk="1" hangingPunct="1"/>
            <a:r>
              <a:rPr lang="en-US" altLang="en-US" sz="2400" dirty="0"/>
              <a:t>| t    </a:t>
            </a:r>
            <a:r>
              <a:rPr lang="en-US" altLang="en-US" sz="2400" dirty="0" smtClean="0"/>
              <a:t>u |    </a:t>
            </a:r>
            <a:r>
              <a:rPr lang="en-US" altLang="en-US" sz="2400" dirty="0"/>
              <a:t>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536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–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7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+ p</a:t>
            </a:r>
            <a:r>
              <a:rPr lang="en-US" altLang="en-US" sz="2400" baseline="-25000" dirty="0" smtClean="0"/>
              <a:t>5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d)(e +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– c)(e + g)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b)h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a(g –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d(f – e)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(c + d)e</a:t>
            </a:r>
            <a:endParaRPr lang="en-US" altLang="en-US" sz="2400" dirty="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6172200"/>
            <a:ext cx="3048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Aho</a:t>
            </a:r>
            <a:r>
              <a:rPr lang="en-US" dirty="0" smtClean="0"/>
              <a:t>, Hopcroft, Ullman 1974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5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Treat n x n matrices as 2 x 2 matrices of n/2 x n/2 submatrices</a:t>
            </a:r>
          </a:p>
          <a:p>
            <a:pPr eaLnBrk="1" hangingPunct="1"/>
            <a:r>
              <a:rPr lang="en-US" altLang="en-US" sz="2800" dirty="0" smtClean="0"/>
              <a:t>Use Strassen’s trick to multiply 2 x 2 matrices with 7 multiplies</a:t>
            </a:r>
          </a:p>
          <a:p>
            <a:pPr eaLnBrk="1" hangingPunct="1"/>
            <a:r>
              <a:rPr lang="en-US" altLang="en-US" sz="2800" dirty="0" smtClean="0"/>
              <a:t>Base case standard multiplication for single entries</a:t>
            </a:r>
          </a:p>
          <a:p>
            <a:pPr eaLnBrk="1" hangingPunct="1"/>
            <a:r>
              <a:rPr lang="en-US" altLang="en-US" sz="2800" dirty="0" smtClean="0"/>
              <a:t>Recurrence:  T(n) = 7 T(n/2) + cn</a:t>
            </a:r>
            <a:r>
              <a:rPr lang="en-US" altLang="en-US" sz="2800" baseline="30000" dirty="0" smtClean="0"/>
              <a:t>2</a:t>
            </a:r>
          </a:p>
          <a:p>
            <a:pPr eaLnBrk="1" hangingPunct="1"/>
            <a:r>
              <a:rPr lang="en-US" altLang="en-US" sz="2800" dirty="0" smtClean="0"/>
              <a:t>Solution is O(7</a:t>
            </a:r>
            <a:r>
              <a:rPr lang="en-US" altLang="en-US" sz="2800" baseline="30000" dirty="0" smtClean="0"/>
              <a:t>log n</a:t>
            </a:r>
            <a:r>
              <a:rPr lang="en-US" altLang="en-US" sz="2800" dirty="0" smtClean="0"/>
              <a:t>)= O(</a:t>
            </a:r>
            <a:r>
              <a:rPr lang="en-US" altLang="en-US" sz="2800" dirty="0" err="1" smtClean="0"/>
              <a:t>n</a:t>
            </a:r>
            <a:r>
              <a:rPr lang="en-US" altLang="en-US" sz="2800" baseline="30000" dirty="0" err="1" smtClean="0"/>
              <a:t>log</a:t>
            </a:r>
            <a:r>
              <a:rPr lang="en-US" altLang="en-US" sz="2800" baseline="30000" dirty="0" smtClean="0"/>
              <a:t> 7</a:t>
            </a:r>
            <a:r>
              <a:rPr lang="en-US" altLang="en-US" sz="2800" dirty="0" smtClean="0"/>
              <a:t>)</a:t>
            </a:r>
            <a:r>
              <a:rPr lang="en-US" altLang="en-US" sz="2800" baseline="30000" dirty="0" smtClean="0"/>
              <a:t> </a:t>
            </a:r>
            <a:r>
              <a:rPr lang="en-US" altLang="en-US" sz="2800" dirty="0" smtClean="0"/>
              <a:t>which is about O(n</a:t>
            </a:r>
            <a:r>
              <a:rPr lang="en-US" altLang="en-US" sz="2800" baseline="30000" dirty="0" smtClean="0"/>
              <a:t>2.807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865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Let 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. . .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permutation of 1 . . n</a:t>
            </a:r>
          </a:p>
          <a:p>
            <a:pPr eaLnBrk="1" hangingPunct="1"/>
            <a:r>
              <a:rPr lang="en-US" altLang="en-US" sz="2800" smtClean="0"/>
              <a:t>(a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a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 is an inversion if i &lt; j and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a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Problem: given a permutation, count the number of inversions</a:t>
            </a:r>
          </a:p>
          <a:p>
            <a:pPr eaLnBrk="1" hangingPunct="1"/>
            <a:r>
              <a:rPr lang="en-US" altLang="en-US" sz="2800" smtClean="0"/>
              <a:t>This can be done easily in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time</a:t>
            </a:r>
          </a:p>
          <a:p>
            <a:pPr lvl="1" eaLnBrk="1" hangingPunct="1"/>
            <a:r>
              <a:rPr lang="en-US" altLang="en-US" sz="2400" smtClean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 smtClean="0"/>
              <a:t>People rank 20 movies, based on their rankings you cluster people who like that same type of movie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8355</TotalTime>
  <Words>990</Words>
  <Application>Microsoft Office PowerPoint</Application>
  <PresentationFormat>On-screen Show (4:3)</PresentationFormat>
  <Paragraphs>315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1_Default Design</vt:lpstr>
      <vt:lpstr>CSE 421 Algorithms</vt:lpstr>
      <vt:lpstr>What you really need to know about recurrences</vt:lpstr>
      <vt:lpstr>T(n) = aT(n/b) + nc</vt:lpstr>
      <vt:lpstr>Divide and Conquer Algorithms</vt:lpstr>
      <vt:lpstr>How to multiply 2 x 2 matrices with 7 multiplications</vt:lpstr>
      <vt:lpstr>Strassen’s Algorithms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Computing the Median</vt:lpstr>
      <vt:lpstr>Problem generalization</vt:lpstr>
      <vt:lpstr>Select(A, k)</vt:lpstr>
      <vt:lpstr>Randomized Selection</vt:lpstr>
      <vt:lpstr>Deterministic Selection</vt:lpstr>
      <vt:lpstr>BFPRT Algorithm</vt:lpstr>
      <vt:lpstr>BFPRT runtime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Richard</dc:creator>
  <cp:lastModifiedBy>Richard Anderson</cp:lastModifiedBy>
  <cp:revision>112</cp:revision>
  <dcterms:created xsi:type="dcterms:W3CDTF">1601-01-01T00:00:00Z</dcterms:created>
  <dcterms:modified xsi:type="dcterms:W3CDTF">2019-10-25T17:52:18Z</dcterms:modified>
</cp:coreProperties>
</file>