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78" r:id="rId4"/>
    <p:sldId id="379" r:id="rId5"/>
    <p:sldId id="362" r:id="rId6"/>
    <p:sldId id="371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8" r:id="rId20"/>
    <p:sldId id="359" r:id="rId21"/>
    <p:sldId id="363" r:id="rId22"/>
    <p:sldId id="364" r:id="rId23"/>
    <p:sldId id="365" r:id="rId24"/>
    <p:sldId id="366" r:id="rId25"/>
    <p:sldId id="367" r:id="rId26"/>
    <p:sldId id="368" r:id="rId27"/>
    <p:sldId id="37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E1C53-573A-46A0-8628-8953A52975BD}" v="2" dt="2019-10-10T05:20:58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0" d="100"/>
          <a:sy n="110" d="100"/>
        </p:scale>
        <p:origin x="12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178.xml"/><Relationship Id="rId21" Type="http://schemas.openxmlformats.org/officeDocument/2006/relationships/tags" Target="../tags/tag173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63" Type="http://schemas.openxmlformats.org/officeDocument/2006/relationships/tags" Target="../tags/tag215.xml"/><Relationship Id="rId68" Type="http://schemas.openxmlformats.org/officeDocument/2006/relationships/tags" Target="../tags/tag220.xml"/><Relationship Id="rId84" Type="http://schemas.openxmlformats.org/officeDocument/2006/relationships/tags" Target="../tags/tag236.xml"/><Relationship Id="rId89" Type="http://schemas.openxmlformats.org/officeDocument/2006/relationships/tags" Target="../tags/tag241.xml"/><Relationship Id="rId112" Type="http://schemas.openxmlformats.org/officeDocument/2006/relationships/tags" Target="../tags/tag264.xml"/><Relationship Id="rId16" Type="http://schemas.openxmlformats.org/officeDocument/2006/relationships/tags" Target="../tags/tag168.xml"/><Relationship Id="rId107" Type="http://schemas.openxmlformats.org/officeDocument/2006/relationships/tags" Target="../tags/tag259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66" Type="http://schemas.openxmlformats.org/officeDocument/2006/relationships/tags" Target="../tags/tag218.xml"/><Relationship Id="rId74" Type="http://schemas.openxmlformats.org/officeDocument/2006/relationships/tags" Target="../tags/tag226.xml"/><Relationship Id="rId79" Type="http://schemas.openxmlformats.org/officeDocument/2006/relationships/tags" Target="../tags/tag231.xml"/><Relationship Id="rId87" Type="http://schemas.openxmlformats.org/officeDocument/2006/relationships/tags" Target="../tags/tag239.xml"/><Relationship Id="rId102" Type="http://schemas.openxmlformats.org/officeDocument/2006/relationships/tags" Target="../tags/tag254.xml"/><Relationship Id="rId110" Type="http://schemas.openxmlformats.org/officeDocument/2006/relationships/tags" Target="../tags/tag262.xml"/><Relationship Id="rId115" Type="http://schemas.openxmlformats.org/officeDocument/2006/relationships/tags" Target="../tags/tag267.xml"/><Relationship Id="rId5" Type="http://schemas.openxmlformats.org/officeDocument/2006/relationships/tags" Target="../tags/tag157.xml"/><Relationship Id="rId61" Type="http://schemas.openxmlformats.org/officeDocument/2006/relationships/tags" Target="../tags/tag213.xml"/><Relationship Id="rId82" Type="http://schemas.openxmlformats.org/officeDocument/2006/relationships/tags" Target="../tags/tag234.xml"/><Relationship Id="rId90" Type="http://schemas.openxmlformats.org/officeDocument/2006/relationships/tags" Target="../tags/tag242.xml"/><Relationship Id="rId95" Type="http://schemas.openxmlformats.org/officeDocument/2006/relationships/tags" Target="../tags/tag247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56" Type="http://schemas.openxmlformats.org/officeDocument/2006/relationships/tags" Target="../tags/tag208.xml"/><Relationship Id="rId64" Type="http://schemas.openxmlformats.org/officeDocument/2006/relationships/tags" Target="../tags/tag216.xml"/><Relationship Id="rId69" Type="http://schemas.openxmlformats.org/officeDocument/2006/relationships/tags" Target="../tags/tag221.xml"/><Relationship Id="rId77" Type="http://schemas.openxmlformats.org/officeDocument/2006/relationships/tags" Target="../tags/tag229.xml"/><Relationship Id="rId100" Type="http://schemas.openxmlformats.org/officeDocument/2006/relationships/tags" Target="../tags/tag252.xml"/><Relationship Id="rId105" Type="http://schemas.openxmlformats.org/officeDocument/2006/relationships/tags" Target="../tags/tag257.xml"/><Relationship Id="rId113" Type="http://schemas.openxmlformats.org/officeDocument/2006/relationships/tags" Target="../tags/tag265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72" Type="http://schemas.openxmlformats.org/officeDocument/2006/relationships/tags" Target="../tags/tag224.xml"/><Relationship Id="rId80" Type="http://schemas.openxmlformats.org/officeDocument/2006/relationships/tags" Target="../tags/tag232.xml"/><Relationship Id="rId85" Type="http://schemas.openxmlformats.org/officeDocument/2006/relationships/tags" Target="../tags/tag237.xml"/><Relationship Id="rId93" Type="http://schemas.openxmlformats.org/officeDocument/2006/relationships/tags" Target="../tags/tag245.xml"/><Relationship Id="rId98" Type="http://schemas.openxmlformats.org/officeDocument/2006/relationships/tags" Target="../tags/tag250.xml"/><Relationship Id="rId3" Type="http://schemas.openxmlformats.org/officeDocument/2006/relationships/tags" Target="../tags/tag155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46" Type="http://schemas.openxmlformats.org/officeDocument/2006/relationships/tags" Target="../tags/tag198.xml"/><Relationship Id="rId59" Type="http://schemas.openxmlformats.org/officeDocument/2006/relationships/tags" Target="../tags/tag211.xml"/><Relationship Id="rId67" Type="http://schemas.openxmlformats.org/officeDocument/2006/relationships/tags" Target="../tags/tag219.xml"/><Relationship Id="rId103" Type="http://schemas.openxmlformats.org/officeDocument/2006/relationships/tags" Target="../tags/tag255.xml"/><Relationship Id="rId108" Type="http://schemas.openxmlformats.org/officeDocument/2006/relationships/tags" Target="../tags/tag260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54" Type="http://schemas.openxmlformats.org/officeDocument/2006/relationships/tags" Target="../tags/tag206.xml"/><Relationship Id="rId62" Type="http://schemas.openxmlformats.org/officeDocument/2006/relationships/tags" Target="../tags/tag214.xml"/><Relationship Id="rId70" Type="http://schemas.openxmlformats.org/officeDocument/2006/relationships/tags" Target="../tags/tag222.xml"/><Relationship Id="rId75" Type="http://schemas.openxmlformats.org/officeDocument/2006/relationships/tags" Target="../tags/tag227.xml"/><Relationship Id="rId83" Type="http://schemas.openxmlformats.org/officeDocument/2006/relationships/tags" Target="../tags/tag235.xml"/><Relationship Id="rId88" Type="http://schemas.openxmlformats.org/officeDocument/2006/relationships/tags" Target="../tags/tag240.xml"/><Relationship Id="rId91" Type="http://schemas.openxmlformats.org/officeDocument/2006/relationships/tags" Target="../tags/tag243.xml"/><Relationship Id="rId96" Type="http://schemas.openxmlformats.org/officeDocument/2006/relationships/tags" Target="../tags/tag248.xml"/><Relationship Id="rId111" Type="http://schemas.openxmlformats.org/officeDocument/2006/relationships/tags" Target="../tags/tag263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6" Type="http://schemas.openxmlformats.org/officeDocument/2006/relationships/tags" Target="../tags/tag258.xml"/><Relationship Id="rId114" Type="http://schemas.openxmlformats.org/officeDocument/2006/relationships/tags" Target="../tags/tag266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65" Type="http://schemas.openxmlformats.org/officeDocument/2006/relationships/tags" Target="../tags/tag217.xml"/><Relationship Id="rId73" Type="http://schemas.openxmlformats.org/officeDocument/2006/relationships/tags" Target="../tags/tag225.xml"/><Relationship Id="rId78" Type="http://schemas.openxmlformats.org/officeDocument/2006/relationships/tags" Target="../tags/tag230.xml"/><Relationship Id="rId81" Type="http://schemas.openxmlformats.org/officeDocument/2006/relationships/tags" Target="../tags/tag233.xml"/><Relationship Id="rId86" Type="http://schemas.openxmlformats.org/officeDocument/2006/relationships/tags" Target="../tags/tag238.xml"/><Relationship Id="rId94" Type="http://schemas.openxmlformats.org/officeDocument/2006/relationships/tags" Target="../tags/tag246.xml"/><Relationship Id="rId99" Type="http://schemas.openxmlformats.org/officeDocument/2006/relationships/tags" Target="../tags/tag251.xml"/><Relationship Id="rId101" Type="http://schemas.openxmlformats.org/officeDocument/2006/relationships/tags" Target="../tags/tag25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9" Type="http://schemas.openxmlformats.org/officeDocument/2006/relationships/tags" Target="../tags/tag191.xml"/><Relationship Id="rId109" Type="http://schemas.openxmlformats.org/officeDocument/2006/relationships/tags" Target="../tags/tag261.xml"/><Relationship Id="rId34" Type="http://schemas.openxmlformats.org/officeDocument/2006/relationships/tags" Target="../tags/tag186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76" Type="http://schemas.openxmlformats.org/officeDocument/2006/relationships/tags" Target="../tags/tag228.xml"/><Relationship Id="rId97" Type="http://schemas.openxmlformats.org/officeDocument/2006/relationships/tags" Target="../tags/tag249.xml"/><Relationship Id="rId104" Type="http://schemas.openxmlformats.org/officeDocument/2006/relationships/tags" Target="../tags/tag256.xml"/><Relationship Id="rId7" Type="http://schemas.openxmlformats.org/officeDocument/2006/relationships/tags" Target="../tags/tag159.xml"/><Relationship Id="rId71" Type="http://schemas.openxmlformats.org/officeDocument/2006/relationships/tags" Target="../tags/tag223.xml"/><Relationship Id="rId92" Type="http://schemas.openxmlformats.org/officeDocument/2006/relationships/tags" Target="../tags/tag244.xml"/><Relationship Id="rId2" Type="http://schemas.openxmlformats.org/officeDocument/2006/relationships/tags" Target="../tags/tag154.xml"/><Relationship Id="rId29" Type="http://schemas.openxmlformats.org/officeDocument/2006/relationships/tags" Target="../tags/tag1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9.xml"/><Relationship Id="rId4" Type="http://schemas.openxmlformats.org/officeDocument/2006/relationships/tags" Target="../tags/tag28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421</a:t>
            </a:r>
            <a:br>
              <a:rPr lang="en-US" dirty="0"/>
            </a:br>
            <a:r>
              <a:rPr 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Autumn 2019</a:t>
            </a:r>
          </a:p>
          <a:p>
            <a:pPr eaLnBrk="1" hangingPunct="1"/>
            <a:r>
              <a:rPr lang="en-US" dirty="0"/>
              <a:t>Lecture 8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/>
              <a:t>Suppose the jobs are ordered by deadlines,     d</a:t>
            </a:r>
            <a:r>
              <a:rPr lang="en-US" sz="2800" baseline="-25000"/>
              <a:t>1</a:t>
            </a:r>
            <a:r>
              <a:rPr lang="en-US" sz="2800"/>
              <a:t> &lt;= d</a:t>
            </a:r>
            <a:r>
              <a:rPr lang="en-US" sz="2800" baseline="-25000"/>
              <a:t>2</a:t>
            </a:r>
            <a:r>
              <a:rPr lang="en-US" sz="2800"/>
              <a:t> &lt;= . . . &lt;= d</a:t>
            </a:r>
            <a:r>
              <a:rPr lang="en-US" sz="2800" baseline="-25000"/>
              <a:t>n</a:t>
            </a:r>
          </a:p>
          <a:p>
            <a:pPr eaLnBrk="1" hangingPunct="1"/>
            <a:r>
              <a:rPr lang="en-US" sz="2800"/>
              <a:t>A schedule has an </a:t>
            </a:r>
            <a:r>
              <a:rPr lang="en-US" sz="2800" i="1">
                <a:solidFill>
                  <a:srgbClr val="FF0000"/>
                </a:solidFill>
              </a:rPr>
              <a:t>inversion</a:t>
            </a:r>
            <a:r>
              <a:rPr lang="en-US" sz="2800"/>
              <a:t> if job j is scheduled before i where j &gt; i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The schedule A computed by the greedy algorithm has no inversions.</a:t>
            </a:r>
          </a:p>
          <a:p>
            <a:pPr eaLnBrk="1" hangingPunct="1"/>
            <a:r>
              <a:rPr lang="en-US" sz="280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/>
              <a:t>Suppose there is a pair of jobs i and j, with  d</a:t>
            </a:r>
            <a:r>
              <a:rPr lang="en-US" baseline="-25000"/>
              <a:t>i</a:t>
            </a:r>
            <a:r>
              <a:rPr lang="en-US"/>
              <a:t> &lt;= d</a:t>
            </a:r>
            <a:r>
              <a:rPr lang="en-US" baseline="-25000"/>
              <a:t>j</a:t>
            </a:r>
            <a:r>
              <a:rPr lang="en-US"/>
              <a:t>,  and j scheduled immediately before i.  Interchanging i and j does not increase the maximum lateness.  </a:t>
            </a:r>
            <a:endParaRPr lang="en-US" baseline="-2500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/>
              <a:t>Next week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Subsequence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dirty="0"/>
              <a:t>Is a</a:t>
            </a:r>
            <a:r>
              <a:rPr lang="en-US" altLang="en-US" baseline="-25000" dirty="0"/>
              <a:t>1</a:t>
            </a:r>
            <a:r>
              <a:rPr lang="en-US" altLang="en-US" dirty="0"/>
              <a:t>a</a:t>
            </a:r>
            <a:r>
              <a:rPr lang="en-US" altLang="en-US" baseline="-25000" dirty="0"/>
              <a:t>2</a:t>
            </a:r>
            <a:r>
              <a:rPr lang="en-US" altLang="en-US" dirty="0"/>
              <a:t>…a</a:t>
            </a:r>
            <a:r>
              <a:rPr lang="en-US" altLang="en-US" baseline="-25000" dirty="0"/>
              <a:t>m</a:t>
            </a:r>
            <a:r>
              <a:rPr lang="en-US" altLang="en-US" dirty="0"/>
              <a:t> a subsequence of b</a:t>
            </a:r>
            <a:r>
              <a:rPr lang="en-US" altLang="en-US" baseline="-25000" dirty="0"/>
              <a:t>1</a:t>
            </a:r>
            <a:r>
              <a:rPr lang="en-US" altLang="en-US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…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n</a:t>
            </a:r>
            <a:r>
              <a:rPr lang="en-US" altLang="en-US" baseline="-25000" dirty="0"/>
              <a:t> </a:t>
            </a:r>
            <a:r>
              <a:rPr lang="en-US" altLang="en-US" dirty="0"/>
              <a:t>?</a:t>
            </a:r>
          </a:p>
          <a:p>
            <a:pPr lvl="1" eaLnBrk="1" hangingPunct="1"/>
            <a:r>
              <a:rPr lang="en-US" altLang="en-US" dirty="0"/>
              <a:t>e.g. is T,R,E,E a subsequence of S,T,U,A,R,T,R,E,G,E,S	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7938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35814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906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478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22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194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766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338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91000" y="4496172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482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54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62600" y="4495800"/>
            <a:ext cx="4572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4525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0BE4-1F51-443B-9C97-FE6076A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D841-B4C6-4F6F-BEA8-9C9B01F1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intervals</a:t>
            </a:r>
          </a:p>
          <a:p>
            <a:pPr lvl="1"/>
            <a:r>
              <a:rPr lang="en-US" dirty="0"/>
              <a:t>What is the largest set of non-overlapping intervals</a:t>
            </a:r>
          </a:p>
          <a:p>
            <a:pPr lvl="1"/>
            <a:r>
              <a:rPr lang="en-US" dirty="0"/>
              <a:t>What is the minimum number of processors required to schedule all intervals</a:t>
            </a:r>
          </a:p>
          <a:p>
            <a:r>
              <a:rPr lang="en-US" dirty="0"/>
              <a:t>Suppose the n intervals are “random”</a:t>
            </a:r>
          </a:p>
          <a:p>
            <a:pPr lvl="1"/>
            <a:r>
              <a:rPr lang="en-US" dirty="0"/>
              <a:t>What is the expected number of independent intervals</a:t>
            </a:r>
          </a:p>
          <a:p>
            <a:pPr lvl="1"/>
            <a:r>
              <a:rPr lang="en-US" dirty="0"/>
              <a:t>What is the expected depth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7F9B-99A9-4C96-A08E-8F0B3005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</a:t>
            </a:r>
            <a:r>
              <a:rPr lang="en-US"/>
              <a:t>a random set </a:t>
            </a:r>
            <a:r>
              <a:rPr lang="en-US" dirty="0"/>
              <a:t>of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51CC-1A7A-45C7-A5F8-08A2C78D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1:</a:t>
            </a:r>
          </a:p>
          <a:p>
            <a:pPr lvl="1"/>
            <a:r>
              <a:rPr lang="en-US" dirty="0"/>
              <a:t>Each interval assigned random start position in [0.0, 1.0]</a:t>
            </a:r>
          </a:p>
          <a:p>
            <a:pPr lvl="1"/>
            <a:r>
              <a:rPr lang="en-US" dirty="0"/>
              <a:t>Each interval assigned a random length in      [0.0, 1.0]</a:t>
            </a:r>
          </a:p>
          <a:p>
            <a:r>
              <a:rPr lang="en-US" dirty="0"/>
              <a:t>Method 2:</a:t>
            </a:r>
          </a:p>
          <a:p>
            <a:pPr lvl="1"/>
            <a:r>
              <a:rPr lang="en-US" dirty="0"/>
              <a:t>Start with the array [1, 1, 2, 2, 3, 3, 4, 4, 5, 5]</a:t>
            </a:r>
          </a:p>
          <a:p>
            <a:pPr lvl="1"/>
            <a:r>
              <a:rPr lang="en-US" dirty="0"/>
              <a:t>Randomly permute it [2, 1, 4, 2, 3, 4, 5, 1, 3, 5]</a:t>
            </a:r>
          </a:p>
          <a:p>
            <a:pPr lvl="1"/>
            <a:r>
              <a:rPr lang="en-US" dirty="0"/>
              <a:t>Index of the first j is the start of interval j, and the index of the second j is the end of interval j</a:t>
            </a:r>
          </a:p>
        </p:txBody>
      </p:sp>
    </p:spTree>
    <p:extLst>
      <p:ext uri="{BB962C8B-B14F-4D97-AF65-F5344CB8AC3E}">
        <p14:creationId xmlns:p14="http://schemas.microsoft.com/office/powerpoint/2010/main" val="311532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  <a:p>
            <a:pPr lvl="1" eaLnBrk="1" hangingPunct="1"/>
            <a:r>
              <a:rPr lang="en-US" altLang="en-US" dirty="0"/>
              <a:t>Subsequence testing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&gt;= 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1004</Words>
  <Application>Microsoft Office PowerPoint</Application>
  <PresentationFormat>On-screen Show (4:3)</PresentationFormat>
  <Paragraphs>215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1_Default Design</vt:lpstr>
      <vt:lpstr>CSE 421 Algorithms</vt:lpstr>
      <vt:lpstr>Announcements</vt:lpstr>
      <vt:lpstr>Scheduling Intervals</vt:lpstr>
      <vt:lpstr>Generating a random set of intervals</vt:lpstr>
      <vt:lpstr>Greedy Algorithms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Subsequence Testing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54</cp:revision>
  <dcterms:created xsi:type="dcterms:W3CDTF">1601-01-01T00:00:00Z</dcterms:created>
  <dcterms:modified xsi:type="dcterms:W3CDTF">2019-10-10T05:54:47Z</dcterms:modified>
</cp:coreProperties>
</file>