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1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2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6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315" r:id="rId2"/>
    <p:sldId id="317" r:id="rId3"/>
    <p:sldId id="318" r:id="rId4"/>
    <p:sldId id="300" r:id="rId5"/>
    <p:sldId id="272" r:id="rId6"/>
    <p:sldId id="273" r:id="rId7"/>
    <p:sldId id="296" r:id="rId8"/>
    <p:sldId id="274" r:id="rId9"/>
    <p:sldId id="306" r:id="rId10"/>
    <p:sldId id="275" r:id="rId11"/>
    <p:sldId id="297" r:id="rId12"/>
    <p:sldId id="277" r:id="rId13"/>
    <p:sldId id="278" r:id="rId14"/>
    <p:sldId id="279" r:id="rId15"/>
    <p:sldId id="280" r:id="rId16"/>
    <p:sldId id="312" r:id="rId17"/>
    <p:sldId id="313" r:id="rId18"/>
    <p:sldId id="314" r:id="rId19"/>
    <p:sldId id="316" r:id="rId20"/>
    <p:sldId id="285" r:id="rId21"/>
    <p:sldId id="298" r:id="rId22"/>
    <p:sldId id="309" r:id="rId23"/>
    <p:sldId id="310" r:id="rId24"/>
    <p:sldId id="311" r:id="rId25"/>
    <p:sldId id="286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D67FF5-E98F-4A9C-938B-81BCC5B76CF8}" v="13" dt="2019-09-27T12:59:32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0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CD67FF5-E98F-4A9C-938B-81BCC5B76CF8}"/>
    <pc:docChg chg="custSel delSld modSld">
      <pc:chgData name="Richard Anderson" userId="4654cc452026b74c" providerId="LiveId" clId="{ACD67FF5-E98F-4A9C-938B-81BCC5B76CF8}" dt="2019-09-27T13:01:01.594" v="88" actId="2696"/>
      <pc:docMkLst>
        <pc:docMk/>
      </pc:docMkLst>
      <pc:sldChg chg="del">
        <pc:chgData name="Richard Anderson" userId="4654cc452026b74c" providerId="LiveId" clId="{ACD67FF5-E98F-4A9C-938B-81BCC5B76CF8}" dt="2019-09-27T13:00:59.585" v="87" actId="2696"/>
        <pc:sldMkLst>
          <pc:docMk/>
          <pc:sldMk cId="0" sldId="287"/>
        </pc:sldMkLst>
      </pc:sldChg>
      <pc:sldChg chg="del">
        <pc:chgData name="Richard Anderson" userId="4654cc452026b74c" providerId="LiveId" clId="{ACD67FF5-E98F-4A9C-938B-81BCC5B76CF8}" dt="2019-09-27T13:01:01.594" v="88" actId="2696"/>
        <pc:sldMkLst>
          <pc:docMk/>
          <pc:sldMk cId="0" sldId="299"/>
        </pc:sldMkLst>
      </pc:sldChg>
      <pc:sldChg chg="del">
        <pc:chgData name="Richard Anderson" userId="4654cc452026b74c" providerId="LiveId" clId="{ACD67FF5-E98F-4A9C-938B-81BCC5B76CF8}" dt="2019-09-27T12:50:37.345" v="41" actId="2696"/>
        <pc:sldMkLst>
          <pc:docMk/>
          <pc:sldMk cId="3980153487" sldId="305"/>
        </pc:sldMkLst>
      </pc:sldChg>
      <pc:sldChg chg="addSp delSp modSp">
        <pc:chgData name="Richard Anderson" userId="4654cc452026b74c" providerId="LiveId" clId="{ACD67FF5-E98F-4A9C-938B-81BCC5B76CF8}" dt="2019-09-27T12:59:32.573" v="86" actId="1076"/>
        <pc:sldMkLst>
          <pc:docMk/>
          <pc:sldMk cId="0" sldId="315"/>
        </pc:sldMkLst>
        <pc:spChg chg="mod">
          <ac:chgData name="Richard Anderson" userId="4654cc452026b74c" providerId="LiveId" clId="{ACD67FF5-E98F-4A9C-938B-81BCC5B76CF8}" dt="2019-09-27T12:48:28.943" v="5" actId="20577"/>
          <ac:spMkLst>
            <pc:docMk/>
            <pc:sldMk cId="0" sldId="315"/>
            <ac:spMk id="2051" creationId="{00000000-0000-0000-0000-000000000000}"/>
          </ac:spMkLst>
        </pc:sp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4" creationId="{E10CA74F-B977-445D-BC1A-B272C4582202}"/>
          </ac:picMkLst>
        </pc:pic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5" creationId="{5D1B2F3D-2639-44CC-A6C3-AC167FAF7BEB}"/>
          </ac:picMkLst>
        </pc:pic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6" creationId="{84FBEB16-C2D7-4ABA-B0E2-B72AF9F29D16}"/>
          </ac:picMkLst>
        </pc:picChg>
        <pc:picChg chg="add mod">
          <ac:chgData name="Richard Anderson" userId="4654cc452026b74c" providerId="LiveId" clId="{ACD67FF5-E98F-4A9C-938B-81BCC5B76CF8}" dt="2019-09-27T12:58:31.441" v="84" actId="14100"/>
          <ac:picMkLst>
            <pc:docMk/>
            <pc:sldMk cId="0" sldId="315"/>
            <ac:picMk id="1026" creationId="{B687D113-FAD8-4760-AB4E-635A415EF55E}"/>
          </ac:picMkLst>
        </pc:picChg>
        <pc:picChg chg="add mod">
          <ac:chgData name="Richard Anderson" userId="4654cc452026b74c" providerId="LiveId" clId="{ACD67FF5-E98F-4A9C-938B-81BCC5B76CF8}" dt="2019-09-27T12:59:32.573" v="86" actId="1076"/>
          <ac:picMkLst>
            <pc:docMk/>
            <pc:sldMk cId="0" sldId="315"/>
            <ac:picMk id="1028" creationId="{5470028D-AECE-4EBE-82E4-D629FEFB1ABF}"/>
          </ac:picMkLst>
        </pc:picChg>
      </pc:sldChg>
      <pc:sldChg chg="modSp">
        <pc:chgData name="Richard Anderson" userId="4654cc452026b74c" providerId="LiveId" clId="{ACD67FF5-E98F-4A9C-938B-81BCC5B76CF8}" dt="2019-09-27T12:51:23.474" v="45" actId="20577"/>
        <pc:sldMkLst>
          <pc:docMk/>
          <pc:sldMk cId="0" sldId="317"/>
        </pc:sldMkLst>
        <pc:spChg chg="mod">
          <ac:chgData name="Richard Anderson" userId="4654cc452026b74c" providerId="LiveId" clId="{ACD67FF5-E98F-4A9C-938B-81BCC5B76CF8}" dt="2019-09-27T12:51:23.474" v="45" actId="20577"/>
          <ac:spMkLst>
            <pc:docMk/>
            <pc:sldMk cId="0" sldId="317"/>
            <ac:spMk id="4099" creationId="{00000000-0000-0000-0000-000000000000}"/>
          </ac:spMkLst>
        </pc:spChg>
      </pc:sldChg>
      <pc:sldChg chg="addSp modSp">
        <pc:chgData name="Richard Anderson" userId="4654cc452026b74c" providerId="LiveId" clId="{ACD67FF5-E98F-4A9C-938B-81BCC5B76CF8}" dt="2019-09-27T12:53:35.955" v="78" actId="1076"/>
        <pc:sldMkLst>
          <pc:docMk/>
          <pc:sldMk cId="0" sldId="318"/>
        </pc:sldMkLst>
        <pc:spChg chg="mod">
          <ac:chgData name="Richard Anderson" userId="4654cc452026b74c" providerId="LiveId" clId="{ACD67FF5-E98F-4A9C-938B-81BCC5B76CF8}" dt="2019-09-27T12:52:55.912" v="76" actId="20577"/>
          <ac:spMkLst>
            <pc:docMk/>
            <pc:sldMk cId="0" sldId="318"/>
            <ac:spMk id="3" creationId="{00000000-0000-0000-0000-000000000000}"/>
          </ac:spMkLst>
        </pc:sp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4" creationId="{CD36729A-527E-4A0E-AB9F-25D7E4F1A65A}"/>
          </ac:picMkLst>
        </pc:pic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5" creationId="{6A1B1219-7E2A-4BA5-8170-93955333C9A2}"/>
          </ac:picMkLst>
        </pc:pic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6" creationId="{4C00FA5E-54AE-4AD5-B3B7-1BA3088210AC}"/>
          </ac:picMkLst>
        </pc:picChg>
      </pc:sldChg>
    </pc:docChg>
  </pc:docChgLst>
  <pc:docChgLst>
    <pc:chgData name="Richard Anderson" userId="4654cc452026b74c" providerId="LiveId" clId="{B91CDDC2-295A-4A17-8108-7D3ADFB22F4A}"/>
    <pc:docChg chg="custSel delSld modSld">
      <pc:chgData name="Richard Anderson" userId="4654cc452026b74c" providerId="LiveId" clId="{B91CDDC2-295A-4A17-8108-7D3ADFB22F4A}" dt="2019-01-09T06:22:23.990" v="113" actId="2696"/>
      <pc:docMkLst>
        <pc:docMk/>
      </pc:docMkLst>
      <pc:sldChg chg="del">
        <pc:chgData name="Richard Anderson" userId="4654cc452026b74c" providerId="LiveId" clId="{B91CDDC2-295A-4A17-8108-7D3ADFB22F4A}" dt="2019-01-09T06:08:43.388" v="0" actId="2696"/>
        <pc:sldMkLst>
          <pc:docMk/>
          <pc:sldMk cId="0" sldId="256"/>
        </pc:sldMkLst>
      </pc:sldChg>
      <pc:sldChg chg="del">
        <pc:chgData name="Richard Anderson" userId="4654cc452026b74c" providerId="LiveId" clId="{B91CDDC2-295A-4A17-8108-7D3ADFB22F4A}" dt="2019-01-09T06:19:53.321" v="66" actId="2696"/>
        <pc:sldMkLst>
          <pc:docMk/>
          <pc:sldMk cId="0" sldId="257"/>
        </pc:sldMkLst>
      </pc:sldChg>
      <pc:sldChg chg="modSp">
        <pc:chgData name="Richard Anderson" userId="4654cc452026b74c" providerId="LiveId" clId="{B91CDDC2-295A-4A17-8108-7D3ADFB22F4A}" dt="2019-01-09T06:21:59.846" v="111" actId="20577"/>
        <pc:sldMkLst>
          <pc:docMk/>
          <pc:sldMk cId="0" sldId="287"/>
        </pc:sldMkLst>
        <pc:spChg chg="mod">
          <ac:chgData name="Richard Anderson" userId="4654cc452026b74c" providerId="LiveId" clId="{B91CDDC2-295A-4A17-8108-7D3ADFB22F4A}" dt="2019-01-09T06:21:59.846" v="11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B91CDDC2-295A-4A17-8108-7D3ADFB22F4A}" dt="2019-01-09T06:20:49.839" v="103" actId="20577"/>
        <pc:sldMkLst>
          <pc:docMk/>
          <pc:sldMk cId="0" sldId="299"/>
        </pc:sldMkLst>
        <pc:spChg chg="mod">
          <ac:chgData name="Richard Anderson" userId="4654cc452026b74c" providerId="LiveId" clId="{B91CDDC2-295A-4A17-8108-7D3ADFB22F4A}" dt="2019-01-09T06:20:49.839" v="103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Richard Anderson" userId="4654cc452026b74c" providerId="LiveId" clId="{B91CDDC2-295A-4A17-8108-7D3ADFB22F4A}" dt="2019-01-09T06:13:21.451" v="7" actId="2696"/>
        <pc:sldMkLst>
          <pc:docMk/>
          <pc:sldMk cId="3980153487" sldId="305"/>
        </pc:sldMkLst>
      </pc:sldChg>
      <pc:sldChg chg="del">
        <pc:chgData name="Richard Anderson" userId="4654cc452026b74c" providerId="LiveId" clId="{B91CDDC2-295A-4A17-8108-7D3ADFB22F4A}" dt="2019-01-09T06:22:21.773" v="112" actId="2696"/>
        <pc:sldMkLst>
          <pc:docMk/>
          <pc:sldMk cId="2834099700" sldId="307"/>
        </pc:sldMkLst>
      </pc:sldChg>
      <pc:sldChg chg="del">
        <pc:chgData name="Richard Anderson" userId="4654cc452026b74c" providerId="LiveId" clId="{B91CDDC2-295A-4A17-8108-7D3ADFB22F4A}" dt="2019-01-09T06:22:23.990" v="113" actId="2696"/>
        <pc:sldMkLst>
          <pc:docMk/>
          <pc:sldMk cId="1906522071" sldId="308"/>
        </pc:sldMkLst>
      </pc:sldChg>
      <pc:sldChg chg="addSp modSp">
        <pc:chgData name="Richard Anderson" userId="4654cc452026b74c" providerId="LiveId" clId="{B91CDDC2-295A-4A17-8108-7D3ADFB22F4A}" dt="2019-01-09T06:13:00.761" v="6" actId="1076"/>
        <pc:sldMkLst>
          <pc:docMk/>
          <pc:sldMk cId="0" sldId="315"/>
        </pc:sldMkLst>
        <pc:spChg chg="mod">
          <ac:chgData name="Richard Anderson" userId="4654cc452026b74c" providerId="LiveId" clId="{B91CDDC2-295A-4A17-8108-7D3ADFB22F4A}" dt="2019-01-09T06:08:48.189" v="1" actId="20577"/>
          <ac:spMkLst>
            <pc:docMk/>
            <pc:sldMk cId="0" sldId="315"/>
            <ac:spMk id="2051" creationId="{00000000-0000-0000-0000-000000000000}"/>
          </ac:spMkLst>
        </pc:spChg>
        <pc:picChg chg="add mod">
          <ac:chgData name="Richard Anderson" userId="4654cc452026b74c" providerId="LiveId" clId="{B91CDDC2-295A-4A17-8108-7D3ADFB22F4A}" dt="2019-01-09T06:09:21.110" v="3" actId="1076"/>
          <ac:picMkLst>
            <pc:docMk/>
            <pc:sldMk cId="0" sldId="315"/>
            <ac:picMk id="4" creationId="{E10CA74F-B977-445D-BC1A-B272C4582202}"/>
          </ac:picMkLst>
        </pc:picChg>
        <pc:picChg chg="add mod">
          <ac:chgData name="Richard Anderson" userId="4654cc452026b74c" providerId="LiveId" clId="{B91CDDC2-295A-4A17-8108-7D3ADFB22F4A}" dt="2019-01-09T06:12:56.244" v="5" actId="1076"/>
          <ac:picMkLst>
            <pc:docMk/>
            <pc:sldMk cId="0" sldId="315"/>
            <ac:picMk id="5" creationId="{5D1B2F3D-2639-44CC-A6C3-AC167FAF7BEB}"/>
          </ac:picMkLst>
        </pc:picChg>
        <pc:picChg chg="add mod">
          <ac:chgData name="Richard Anderson" userId="4654cc452026b74c" providerId="LiveId" clId="{B91CDDC2-295A-4A17-8108-7D3ADFB22F4A}" dt="2019-01-09T06:13:00.761" v="6" actId="1076"/>
          <ac:picMkLst>
            <pc:docMk/>
            <pc:sldMk cId="0" sldId="315"/>
            <ac:picMk id="6" creationId="{84FBEB16-C2D7-4ABA-B0E2-B72AF9F29D1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323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242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5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29F1DD-B7A1-4BFB-91ED-F3B20D19C5E4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675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529B7E-7CEA-4D88-81B1-F54C25E441FC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106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4F9553-FA04-4A26-9E08-51C90CEA69CC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002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73C3E3-9346-4654-987C-5E90D0F89714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339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782DF-3D99-4C17-A877-553056AF017E}" type="slidenum">
              <a:rPr lang="en-US" altLang="en-US" smtClean="0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7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806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828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40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05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31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notesSlide" Target="../notesSlides/notesSlide11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0" Type="http://schemas.openxmlformats.org/officeDocument/2006/relationships/tags" Target="../tags/tag49.xml"/><Relationship Id="rId4" Type="http://schemas.openxmlformats.org/officeDocument/2006/relationships/tags" Target="../tags/tag43.xml"/><Relationship Id="rId9" Type="http://schemas.openxmlformats.org/officeDocument/2006/relationships/tags" Target="../tags/tag4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notesSlide" Target="../notesSlides/notesSlide13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slideLayout" Target="../slideLayouts/slideLayout13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92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3" Type="http://schemas.openxmlformats.org/officeDocument/2006/relationships/tags" Target="../tags/tag98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4" Type="http://schemas.openxmlformats.org/officeDocument/2006/relationships/tags" Target="../tags/tag9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4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8.xml"/><Relationship Id="rId7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notesSlide" Target="../notesSlides/notesSlide7.xml"/><Relationship Id="rId2" Type="http://schemas.openxmlformats.org/officeDocument/2006/relationships/tags" Target="../tags/tag1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kuala lumpur">
            <a:extLst>
              <a:ext uri="{FF2B5EF4-FFF2-40B4-BE49-F238E27FC236}">
                <a16:creationId xmlns:a16="http://schemas.microsoft.com/office/drawing/2014/main" id="{B687D113-FAD8-4760-AB4E-635A415EF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-14515"/>
            <a:ext cx="3436536" cy="234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/>
              <a:t>Autumn 2019</a:t>
            </a:r>
          </a:p>
          <a:p>
            <a:pPr eaLnBrk="1" hangingPunct="1"/>
            <a:r>
              <a:rPr lang="en-US" altLang="en-US" dirty="0"/>
              <a:t>Lecture 2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closer look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Stable matchings are not necessarily fair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040063"/>
            <a:ext cx="3581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356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64770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How many stable matchings can you find?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under specified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Many different ways of picking m’s to propose</a:t>
            </a:r>
          </a:p>
          <a:p>
            <a:pPr eaLnBrk="1" hangingPunct="1"/>
            <a:r>
              <a:rPr lang="en-US" altLang="en-US" sz="2800"/>
              <a:t>Surprising result</a:t>
            </a:r>
          </a:p>
          <a:p>
            <a:pPr lvl="1" eaLnBrk="1" hangingPunct="1"/>
            <a:r>
              <a:rPr lang="en-US" altLang="en-US" sz="2400"/>
              <a:t>All orderings of picking free m’s give the same result</a:t>
            </a:r>
          </a:p>
          <a:p>
            <a:pPr lvl="1" eaLnBrk="1" hangingPunct="1"/>
            <a:endParaRPr lang="en-US" altLang="en-US" sz="2400"/>
          </a:p>
          <a:p>
            <a:pPr eaLnBrk="1" hangingPunct="1"/>
            <a:r>
              <a:rPr lang="en-US" altLang="en-US" sz="2800"/>
              <a:t>Proving this type of result</a:t>
            </a:r>
          </a:p>
          <a:p>
            <a:pPr lvl="1" eaLnBrk="1" hangingPunct="1"/>
            <a:r>
              <a:rPr lang="en-US" altLang="en-US" sz="2400"/>
              <a:t>Reordering argument</a:t>
            </a:r>
          </a:p>
          <a:p>
            <a:pPr lvl="1" eaLnBrk="1" hangingPunct="1"/>
            <a:r>
              <a:rPr lang="en-US" altLang="en-US" sz="2400"/>
              <a:t>Prove algorithm is computing something mores specific</a:t>
            </a:r>
          </a:p>
          <a:p>
            <a:pPr lvl="2" eaLnBrk="1" hangingPunct="1"/>
            <a:r>
              <a:rPr lang="en-US" altLang="en-US" sz="2000"/>
              <a:t>Show property of the solution – so it computes a specific stable matching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162800" y="1752600"/>
            <a:ext cx="1219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2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7162800" y="2819400"/>
            <a:ext cx="1219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162800" y="1752600"/>
            <a:ext cx="12192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altLang="en-US"/>
              <a:t>M-rank and W-rank of matching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m-rank: position of matching w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M-rank: sum of        m-ranks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position of matching m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sum of        w-ranks</a:t>
            </a:r>
          </a:p>
        </p:txBody>
      </p:sp>
      <p:sp>
        <p:nvSpPr>
          <p:cNvPr id="1331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1557338"/>
            <a:ext cx="2743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13320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3322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3058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58200" y="1600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3324" name="Oval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6670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3326" name="Oval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05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458200" y="26670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3328" name="Oval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3962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13330" name="Oval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39624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13332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411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M-rank?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W-rank?</a:t>
            </a:r>
          </a:p>
        </p:txBody>
      </p:sp>
    </p:spTree>
    <p:extLst>
      <p:ext uri="{BB962C8B-B14F-4D97-AF65-F5344CB8AC3E}">
        <p14:creationId xmlns:p14="http://schemas.microsoft.com/office/powerpoint/2010/main" val="1363858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Suppose there are n m’s, and n w’s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What is the minimum possible M-rank?</a:t>
            </a:r>
          </a:p>
          <a:p>
            <a:endParaRPr lang="en-US" altLang="en-US"/>
          </a:p>
          <a:p>
            <a:r>
              <a:rPr lang="en-US" altLang="en-US"/>
              <a:t>What is the maximum possible M-rank?</a:t>
            </a:r>
          </a:p>
          <a:p>
            <a:endParaRPr lang="en-US" altLang="en-US"/>
          </a:p>
          <a:p>
            <a:r>
              <a:rPr lang="en-US" altLang="en-US"/>
              <a:t>Suppose each m is matched with a random w,  what is the expected M-rank?</a:t>
            </a:r>
          </a:p>
        </p:txBody>
      </p:sp>
    </p:spTree>
    <p:extLst>
      <p:ext uri="{BB962C8B-B14F-4D97-AF65-F5344CB8AC3E}">
        <p14:creationId xmlns:p14="http://schemas.microsoft.com/office/powerpoint/2010/main" val="2311801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Random Preferences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731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Suppose that the preferences are completely random</a:t>
            </a:r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48006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If there are n m’s and n w’s, what is the expected </a:t>
            </a:r>
          </a:p>
          <a:p>
            <a:pPr eaLnBrk="1" hangingPunct="1"/>
            <a:r>
              <a:rPr lang="en-US" altLang="en-US" sz="2800"/>
              <a:t>value of the M-rank and the W-rank when the </a:t>
            </a:r>
          </a:p>
          <a:p>
            <a:pPr eaLnBrk="1" hangingPunct="1"/>
            <a:r>
              <a:rPr lang="en-US" altLang="en-US" sz="2800"/>
              <a:t>proposal algorithm computes a stable matching?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36725" y="2982913"/>
            <a:ext cx="4352925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  <a:r>
              <a:rPr lang="en-US" altLang="en-US" sz="2000"/>
              <a:t>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 sz="2000"/>
              <a:t>…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32674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Matching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 Proposal Algorithm</a:t>
            </a:r>
          </a:p>
          <a:p>
            <a:pPr lvl="1"/>
            <a:r>
              <a:rPr lang="en-US" dirty="0"/>
              <a:t>Iterate over all m’s until all are matched</a:t>
            </a:r>
          </a:p>
          <a:p>
            <a:r>
              <a:rPr lang="en-US" dirty="0"/>
              <a:t>W Proposal Algorithm</a:t>
            </a:r>
          </a:p>
          <a:p>
            <a:pPr lvl="1"/>
            <a:r>
              <a:rPr lang="en-US" dirty="0"/>
              <a:t>Change the role of m’s and w’s</a:t>
            </a:r>
          </a:p>
          <a:p>
            <a:pPr lvl="1"/>
            <a:r>
              <a:rPr lang="en-US" dirty="0"/>
              <a:t>Iterate over all w’s until all are matched</a:t>
            </a:r>
          </a:p>
        </p:txBody>
      </p:sp>
    </p:spTree>
    <p:extLst>
      <p:ext uri="{BB962C8B-B14F-4D97-AF65-F5344CB8AC3E}">
        <p14:creationId xmlns:p14="http://schemas.microsoft.com/office/powerpoint/2010/main" val="378082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It’s on the web.</a:t>
            </a:r>
          </a:p>
          <a:p>
            <a:pPr eaLnBrk="1" hangingPunct="1"/>
            <a:r>
              <a:rPr lang="en-US" altLang="en-US" dirty="0"/>
              <a:t>Homework  due Wednesdays</a:t>
            </a:r>
          </a:p>
          <a:p>
            <a:pPr lvl="1" eaLnBrk="1" hangingPunct="1"/>
            <a:r>
              <a:rPr lang="en-US" altLang="en-US" dirty="0"/>
              <a:t>HW 1, Due Wednesday, October 2, 1:30 pm</a:t>
            </a:r>
          </a:p>
          <a:p>
            <a:pPr lvl="1" eaLnBrk="1" hangingPunct="1"/>
            <a:r>
              <a:rPr lang="en-US" altLang="en-US" dirty="0"/>
              <a:t>It’s on the web </a:t>
            </a:r>
          </a:p>
          <a:p>
            <a:pPr lvl="1" eaLnBrk="1" hangingPunct="1"/>
            <a:r>
              <a:rPr lang="en-US" altLang="en-US" dirty="0"/>
              <a:t>Submit solutions on canvas</a:t>
            </a:r>
          </a:p>
          <a:p>
            <a:pPr lvl="1" eaLnBrk="1" hangingPunct="1"/>
            <a:r>
              <a:rPr lang="en-US" dirty="0"/>
              <a:t>pay attention to making explanations clear and understandable</a:t>
            </a:r>
            <a:endParaRPr lang="en-US" altLang="en-US" dirty="0"/>
          </a:p>
          <a:p>
            <a:pPr eaLnBrk="1" hangingPunct="1"/>
            <a:r>
              <a:rPr lang="en-US" altLang="en-US" dirty="0"/>
              <a:t>You should be on the course mailing list</a:t>
            </a:r>
          </a:p>
          <a:p>
            <a:pPr lvl="1" eaLnBrk="1" hangingPunct="1"/>
            <a:r>
              <a:rPr lang="en-US" altLang="en-US" dirty="0"/>
              <a:t>But it will probably go to your uw.edu account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Best choices for one side may be bad for the other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724400" cy="3276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/>
              <a:t>Design a configuration for problem of size 4: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M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/>
              <a:t>All m’s get first choice, all w’s get last choice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W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/>
              <a:t>All w’s get first choice, all m’s get last choice</a:t>
            </a:r>
          </a:p>
        </p:txBody>
      </p:sp>
      <p:sp>
        <p:nvSpPr>
          <p:cNvPr id="27652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1574800"/>
            <a:ext cx="557213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7654" name="Text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49530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M’s: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2341</a:t>
            </a:r>
          </a:p>
          <a:p>
            <a:pPr eaLnBrk="1" hangingPunct="1"/>
            <a:r>
              <a:rPr lang="en-US" altLang="en-US"/>
              <a:t>3124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endParaRPr lang="en-US" altLang="en-US"/>
          </a:p>
        </p:txBody>
      </p:sp>
      <p:sp>
        <p:nvSpPr>
          <p:cNvPr id="27655" name="Text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9530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W’s:</a:t>
            </a:r>
          </a:p>
          <a:p>
            <a:pPr eaLnBrk="1" hangingPunct="1"/>
            <a:r>
              <a:rPr lang="en-US" altLang="en-US"/>
              <a:t>2341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r>
              <a:rPr lang="en-US" altLang="en-US"/>
              <a:t>3124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But there is a stable second choice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724400" cy="4572000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en-US" altLang="en-US" sz="2800"/>
              <a:t>Design a configuration for problem of size 4:</a:t>
            </a:r>
          </a:p>
          <a:p>
            <a:pPr lvl="1" indent="0" eaLnBrk="1" hangingPunct="1">
              <a:buFontTx/>
              <a:buNone/>
            </a:pPr>
            <a:r>
              <a:rPr lang="en-US" altLang="en-US" sz="2400"/>
              <a:t>M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/>
              <a:t>All m’s get first choice, all w’s get last choice</a:t>
            </a:r>
          </a:p>
          <a:p>
            <a:pPr lvl="1" indent="0" eaLnBrk="1" hangingPunct="1">
              <a:buFontTx/>
              <a:buNone/>
            </a:pPr>
            <a:r>
              <a:rPr lang="en-US" altLang="en-US" sz="2400"/>
              <a:t>W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/>
              <a:t>All w’s get first choice, all m’s get last choice</a:t>
            </a:r>
          </a:p>
          <a:p>
            <a:pPr lvl="1" indent="0" eaLnBrk="1" hangingPunct="1">
              <a:buFontTx/>
              <a:buNone/>
            </a:pPr>
            <a:r>
              <a:rPr lang="en-US" altLang="en-US" sz="2400"/>
              <a:t>There is a stable matching where everyone gets their second choice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1574800"/>
            <a:ext cx="557213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8678" name="Text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24384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M’s: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2431</a:t>
            </a:r>
          </a:p>
          <a:p>
            <a:pPr eaLnBrk="1" hangingPunct="1"/>
            <a:r>
              <a:rPr lang="en-US" altLang="en-US"/>
              <a:t>3214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endParaRPr lang="en-US" altLang="en-US"/>
          </a:p>
        </p:txBody>
      </p:sp>
      <p:sp>
        <p:nvSpPr>
          <p:cNvPr id="28679" name="Text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48006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W’s:</a:t>
            </a:r>
          </a:p>
          <a:p>
            <a:pPr eaLnBrk="1" hangingPunct="1"/>
            <a:r>
              <a:rPr lang="en-US" altLang="en-US"/>
              <a:t>2431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r>
              <a:rPr lang="en-US" altLang="en-US"/>
              <a:t>3214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4000"/>
              <a:t>What is the run time of the Stable Matching Algorithm?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057400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Executed at most n</a:t>
            </a:r>
            <a:r>
              <a:rPr lang="en-US" altLang="en-US" sz="2000" b="1" baseline="30000">
                <a:solidFill>
                  <a:srgbClr val="FF0000"/>
                </a:solidFill>
              </a:rPr>
              <a:t>2</a:t>
            </a:r>
            <a:r>
              <a:rPr lang="en-US" altLang="en-US" sz="2000" b="1">
                <a:solidFill>
                  <a:srgbClr val="FF0000"/>
                </a:solidFill>
              </a:rPr>
              <a:t> times</a:t>
            </a:r>
          </a:p>
        </p:txBody>
      </p:sp>
    </p:spTree>
    <p:extLst>
      <p:ext uri="{BB962C8B-B14F-4D97-AF65-F5344CB8AC3E}">
        <p14:creationId xmlns:p14="http://schemas.microsoft.com/office/powerpoint/2010/main" val="2900011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O(1) time per iteration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free m</a:t>
            </a:r>
          </a:p>
          <a:p>
            <a:r>
              <a:rPr lang="en-US" altLang="en-US"/>
              <a:t>Find next available w</a:t>
            </a:r>
          </a:p>
          <a:p>
            <a:r>
              <a:rPr lang="en-US" altLang="en-US"/>
              <a:t>If w is matched, determine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Test if w prefer m to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Update matching</a:t>
            </a:r>
          </a:p>
          <a:p>
            <a:endParaRPr lang="en-US" altLang="en-US" baseline="-250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849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 </a:t>
            </a:r>
          </a:p>
          <a:p>
            <a:endParaRPr lang="en-US" altLang="en-US" sz="2800"/>
          </a:p>
        </p:txBody>
      </p:sp>
      <p:sp>
        <p:nvSpPr>
          <p:cNvPr id="22532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869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ideas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Formalizing real world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Model: graph and preference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Mechanism: stability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Specification of algorithm with a natural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Proposal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termination of process through invariants and progress 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Under specification of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uniqueness of solution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Wednesdays</a:t>
            </a:r>
          </a:p>
          <a:p>
            <a:pPr lvl="1">
              <a:defRPr/>
            </a:pPr>
            <a:r>
              <a:rPr lang="en-US" dirty="0"/>
              <a:t>About 5 problems,  sometimes programming</a:t>
            </a:r>
          </a:p>
          <a:p>
            <a:pPr lvl="1">
              <a:defRPr/>
            </a:pPr>
            <a:r>
              <a:rPr lang="en-US" dirty="0"/>
              <a:t>Target: 1 week turnaround on grading</a:t>
            </a:r>
          </a:p>
          <a:p>
            <a:pPr>
              <a:defRPr/>
            </a:pPr>
            <a:r>
              <a:rPr lang="en-US" dirty="0"/>
              <a:t>Exams (In class)</a:t>
            </a:r>
          </a:p>
          <a:p>
            <a:pPr lvl="1">
              <a:defRPr/>
            </a:pPr>
            <a:r>
              <a:rPr lang="en-US" dirty="0"/>
              <a:t>Midterm,  Wednesday,  October 30, 2019</a:t>
            </a:r>
          </a:p>
          <a:p>
            <a:pPr lvl="1">
              <a:defRPr/>
            </a:pPr>
            <a:r>
              <a:rPr lang="en-US" dirty="0"/>
              <a:t>Final, Monday, December 9, 2:30-4:20 pm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r>
              <a:rPr lang="en-US" dirty="0"/>
              <a:t> grade weighting</a:t>
            </a:r>
          </a:p>
          <a:p>
            <a:pPr lvl="1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 </a:t>
            </a:r>
          </a:p>
          <a:p>
            <a:pPr eaLnBrk="1" hangingPunct="1">
              <a:defRPr/>
            </a:pPr>
            <a:r>
              <a:rPr lang="en-US" dirty="0"/>
              <a:t>Instructor Office hours (CSE2 344): </a:t>
            </a:r>
          </a:p>
          <a:p>
            <a:pPr lvl="1" eaLnBrk="1" hangingPunct="1">
              <a:defRPr/>
            </a:pPr>
            <a:r>
              <a:rPr lang="en-US" sz="2400" dirty="0"/>
              <a:t>Monday 2:40-3:30,  Wednesday 2:40-3:30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D36729A-527E-4A0E-AB9F-25D7E4F1A65A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elvex.ugr.es/decsai/algorithms/image/cover/kleinberg-tardos.jpg">
            <a:extLst>
              <a:ext uri="{FF2B5EF4-FFF2-40B4-BE49-F238E27FC236}">
                <a16:creationId xmlns:a16="http://schemas.microsoft.com/office/drawing/2014/main" id="{6A1B1219-7E2A-4BA5-8170-93955333C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456" y="2397818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C00FA5E-54AE-4AD5-B3B7-1BA308821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195" y="4710888"/>
            <a:ext cx="1749424" cy="174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Stable Matching: 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 dirty="0"/>
              <a:t>Input</a:t>
            </a:r>
          </a:p>
          <a:p>
            <a:pPr lvl="1"/>
            <a:r>
              <a:rPr lang="en-US" altLang="en-US" dirty="0"/>
              <a:t>Preference lists for m</a:t>
            </a:r>
            <a:r>
              <a:rPr lang="en-US" altLang="en-US" baseline="-25000" dirty="0"/>
              <a:t>1</a:t>
            </a:r>
            <a:r>
              <a:rPr lang="en-US" altLang="en-US" dirty="0"/>
              <a:t>, m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pPr lvl="1"/>
            <a:r>
              <a:rPr lang="en-US" altLang="en-US" dirty="0"/>
              <a:t>Preference lists for w</a:t>
            </a:r>
            <a:r>
              <a:rPr lang="en-US" altLang="en-US" baseline="-25000" dirty="0"/>
              <a:t>1</a:t>
            </a:r>
            <a:r>
              <a:rPr lang="en-US" altLang="en-US" dirty="0"/>
              <a:t>, w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r>
              <a:rPr lang="en-US" altLang="en-US" dirty="0"/>
              <a:t>Output</a:t>
            </a:r>
          </a:p>
          <a:p>
            <a:pPr lvl="1"/>
            <a:r>
              <a:rPr lang="en-US" altLang="en-US" dirty="0"/>
              <a:t>Perfect matching M satisfying stability property (e.g., no instabilities) 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8077200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For all m’, m’’, w’, w’’</a:t>
            </a:r>
          </a:p>
          <a:p>
            <a:pPr>
              <a:defRPr/>
            </a:pPr>
            <a:r>
              <a:rPr lang="en-US" sz="2400" dirty="0"/>
              <a:t>	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, w </a:t>
            </a:r>
            <a:r>
              <a:rPr lang="en-US" dirty="0"/>
              <a:t>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9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Order: 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00B0F0"/>
                </a:solidFill>
              </a:rPr>
              <a:t>m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  <a:r>
              <a:rPr lang="en-US" dirty="0"/>
              <a:t>,  </a:t>
            </a:r>
            <a:r>
              <a:rPr lang="en-US" dirty="0">
                <a:solidFill>
                  <a:srgbClr val="FFC000"/>
                </a:solidFill>
              </a:rPr>
              <a:t>m</a:t>
            </a:r>
            <a:r>
              <a:rPr lang="en-US" baseline="-25000" dirty="0">
                <a:solidFill>
                  <a:srgbClr val="FFC000"/>
                </a:solidFill>
              </a:rPr>
              <a:t>3</a:t>
            </a:r>
            <a:r>
              <a:rPr lang="en-US" dirty="0"/>
              <a:t>,  </a:t>
            </a:r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,  m</a:t>
            </a:r>
            <a:r>
              <a:rPr lang="en-US" baseline="-25000" dirty="0"/>
              <a:t>1</a:t>
            </a:r>
          </a:p>
        </p:txBody>
      </p:sp>
      <p:cxnSp>
        <p:nvCxnSpPr>
          <p:cNvPr id="4" name="Straight Connector 3"/>
          <p:cNvCxnSpPr>
            <a:stCxn id="17412" idx="6"/>
            <a:endCxn id="17415" idx="2"/>
          </p:cNvCxnSpPr>
          <p:nvPr/>
        </p:nvCxnSpPr>
        <p:spPr>
          <a:xfrm>
            <a:off x="5638800" y="2019300"/>
            <a:ext cx="15240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414" idx="7"/>
            <a:endCxn id="17415" idx="3"/>
          </p:cNvCxnSpPr>
          <p:nvPr/>
        </p:nvCxnSpPr>
        <p:spPr>
          <a:xfrm flipV="1"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421" idx="7"/>
            <a:endCxn id="17415" idx="4"/>
          </p:cNvCxnSpPr>
          <p:nvPr/>
        </p:nvCxnSpPr>
        <p:spPr>
          <a:xfrm flipV="1">
            <a:off x="5605322" y="2133600"/>
            <a:ext cx="1671778" cy="3310078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7412" idx="5"/>
            <a:endCxn id="17413" idx="1"/>
          </p:cNvCxnSpPr>
          <p:nvPr/>
        </p:nvCxnSpPr>
        <p:spPr>
          <a:xfrm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421" idx="7"/>
            <a:endCxn id="17413" idx="3"/>
          </p:cNvCxnSpPr>
          <p:nvPr/>
        </p:nvCxnSpPr>
        <p:spPr>
          <a:xfrm flipV="1">
            <a:off x="5605322" y="3852722"/>
            <a:ext cx="1590956" cy="15909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7412" idx="4"/>
            <a:endCxn id="17420" idx="1"/>
          </p:cNvCxnSpPr>
          <p:nvPr/>
        </p:nvCxnSpPr>
        <p:spPr>
          <a:xfrm>
            <a:off x="5524500" y="2133600"/>
            <a:ext cx="1671778" cy="3310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</TotalTime>
  <Words>1137</Words>
  <Application>Microsoft Office PowerPoint</Application>
  <PresentationFormat>On-screen Show (4:3)</PresentationFormat>
  <Paragraphs>295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Symbol</vt:lpstr>
      <vt:lpstr>1_Default Design</vt:lpstr>
      <vt:lpstr>CSE 421 Algorithms</vt:lpstr>
      <vt:lpstr>Announcements</vt:lpstr>
      <vt:lpstr>Course Mechanics</vt:lpstr>
      <vt:lpstr>Stable Matching: 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  <vt:lpstr>A closer look</vt:lpstr>
      <vt:lpstr>Algorithm under specified</vt:lpstr>
      <vt:lpstr>M-rank and W-rank of matching </vt:lpstr>
      <vt:lpstr>Suppose there are n m’s, and n w’s</vt:lpstr>
      <vt:lpstr>Random Preferences</vt:lpstr>
      <vt:lpstr>Stable Matching Algorithms</vt:lpstr>
      <vt:lpstr>Best choices for one side may be bad for the other</vt:lpstr>
      <vt:lpstr>But there is a stable second choice</vt:lpstr>
      <vt:lpstr>What is the run time of the Stable Matching Algorithm?</vt:lpstr>
      <vt:lpstr>O(1) time per iteration</vt:lpstr>
      <vt:lpstr>What does it mean for an algorithm to be efficient?</vt:lpstr>
      <vt:lpstr>Key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60</cp:revision>
  <dcterms:created xsi:type="dcterms:W3CDTF">1601-01-01T00:00:00Z</dcterms:created>
  <dcterms:modified xsi:type="dcterms:W3CDTF">2019-09-27T17:50:06Z</dcterms:modified>
</cp:coreProperties>
</file>